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diagrams/colors2.xml" ContentType="application/vnd.openxmlformats-officedocument.drawingml.diagramColors+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2.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490" r:id="rId2"/>
    <p:sldId id="469" r:id="rId3"/>
    <p:sldId id="491" r:id="rId4"/>
    <p:sldId id="496" r:id="rId5"/>
    <p:sldId id="464" r:id="rId6"/>
    <p:sldId id="467" r:id="rId7"/>
    <p:sldId id="468" r:id="rId8"/>
    <p:sldId id="465" r:id="rId9"/>
    <p:sldId id="466" r:id="rId10"/>
    <p:sldId id="470" r:id="rId11"/>
    <p:sldId id="434" r:id="rId12"/>
    <p:sldId id="471" r:id="rId13"/>
    <p:sldId id="472" r:id="rId14"/>
    <p:sldId id="438" r:id="rId15"/>
    <p:sldId id="489" r:id="rId16"/>
    <p:sldId id="492" r:id="rId17"/>
    <p:sldId id="488" r:id="rId18"/>
    <p:sldId id="474" r:id="rId19"/>
    <p:sldId id="498" r:id="rId20"/>
    <p:sldId id="477" r:id="rId21"/>
    <p:sldId id="478" r:id="rId22"/>
    <p:sldId id="497" r:id="rId23"/>
    <p:sldId id="493" r:id="rId24"/>
    <p:sldId id="450" r:id="rId25"/>
    <p:sldId id="481" r:id="rId26"/>
    <p:sldId id="429" r:id="rId27"/>
    <p:sldId id="494" r:id="rId28"/>
    <p:sldId id="483" r:id="rId29"/>
    <p:sldId id="484" r:id="rId30"/>
    <p:sldId id="485" r:id="rId31"/>
    <p:sldId id="495" r:id="rId32"/>
    <p:sldId id="487" r:id="rId33"/>
  </p:sldIdLst>
  <p:sldSz cx="9144000" cy="6858000" type="screen4x3"/>
  <p:notesSz cx="7315200" cy="9601200"/>
  <p:defaultTextStyle>
    <a:defPPr>
      <a:defRPr lang="en-US"/>
    </a:defPPr>
    <a:lvl1pPr algn="l" rtl="0" fontAlgn="base">
      <a:spcBef>
        <a:spcPct val="0"/>
      </a:spcBef>
      <a:spcAft>
        <a:spcPct val="0"/>
      </a:spcAft>
      <a:defRPr sz="2000" u="sng" kern="1200">
        <a:solidFill>
          <a:schemeClr val="tx1"/>
        </a:solidFill>
        <a:latin typeface="Arial" charset="0"/>
        <a:ea typeface="+mn-ea"/>
        <a:cs typeface="+mn-cs"/>
      </a:defRPr>
    </a:lvl1pPr>
    <a:lvl2pPr marL="457200" algn="l" rtl="0" fontAlgn="base">
      <a:spcBef>
        <a:spcPct val="0"/>
      </a:spcBef>
      <a:spcAft>
        <a:spcPct val="0"/>
      </a:spcAft>
      <a:defRPr sz="2000" u="sng" kern="1200">
        <a:solidFill>
          <a:schemeClr val="tx1"/>
        </a:solidFill>
        <a:latin typeface="Arial" charset="0"/>
        <a:ea typeface="+mn-ea"/>
        <a:cs typeface="+mn-cs"/>
      </a:defRPr>
    </a:lvl2pPr>
    <a:lvl3pPr marL="914400" algn="l" rtl="0" fontAlgn="base">
      <a:spcBef>
        <a:spcPct val="0"/>
      </a:spcBef>
      <a:spcAft>
        <a:spcPct val="0"/>
      </a:spcAft>
      <a:defRPr sz="2000" u="sng" kern="1200">
        <a:solidFill>
          <a:schemeClr val="tx1"/>
        </a:solidFill>
        <a:latin typeface="Arial" charset="0"/>
        <a:ea typeface="+mn-ea"/>
        <a:cs typeface="+mn-cs"/>
      </a:defRPr>
    </a:lvl3pPr>
    <a:lvl4pPr marL="1371600" algn="l" rtl="0" fontAlgn="base">
      <a:spcBef>
        <a:spcPct val="0"/>
      </a:spcBef>
      <a:spcAft>
        <a:spcPct val="0"/>
      </a:spcAft>
      <a:defRPr sz="2000" u="sng" kern="1200">
        <a:solidFill>
          <a:schemeClr val="tx1"/>
        </a:solidFill>
        <a:latin typeface="Arial" charset="0"/>
        <a:ea typeface="+mn-ea"/>
        <a:cs typeface="+mn-cs"/>
      </a:defRPr>
    </a:lvl4pPr>
    <a:lvl5pPr marL="1828800" algn="l" rtl="0" fontAlgn="base">
      <a:spcBef>
        <a:spcPct val="0"/>
      </a:spcBef>
      <a:spcAft>
        <a:spcPct val="0"/>
      </a:spcAft>
      <a:defRPr sz="2000" u="sng" kern="1200">
        <a:solidFill>
          <a:schemeClr val="tx1"/>
        </a:solidFill>
        <a:latin typeface="Arial" charset="0"/>
        <a:ea typeface="+mn-ea"/>
        <a:cs typeface="+mn-cs"/>
      </a:defRPr>
    </a:lvl5pPr>
    <a:lvl6pPr marL="2286000" algn="l" defTabSz="914400" rtl="0" eaLnBrk="1" latinLnBrk="0" hangingPunct="1">
      <a:defRPr sz="2000" u="sng" kern="1200">
        <a:solidFill>
          <a:schemeClr val="tx1"/>
        </a:solidFill>
        <a:latin typeface="Arial" charset="0"/>
        <a:ea typeface="+mn-ea"/>
        <a:cs typeface="+mn-cs"/>
      </a:defRPr>
    </a:lvl6pPr>
    <a:lvl7pPr marL="2743200" algn="l" defTabSz="914400" rtl="0" eaLnBrk="1" latinLnBrk="0" hangingPunct="1">
      <a:defRPr sz="2000" u="sng" kern="1200">
        <a:solidFill>
          <a:schemeClr val="tx1"/>
        </a:solidFill>
        <a:latin typeface="Arial" charset="0"/>
        <a:ea typeface="+mn-ea"/>
        <a:cs typeface="+mn-cs"/>
      </a:defRPr>
    </a:lvl7pPr>
    <a:lvl8pPr marL="3200400" algn="l" defTabSz="914400" rtl="0" eaLnBrk="1" latinLnBrk="0" hangingPunct="1">
      <a:defRPr sz="2000" u="sng" kern="1200">
        <a:solidFill>
          <a:schemeClr val="tx1"/>
        </a:solidFill>
        <a:latin typeface="Arial" charset="0"/>
        <a:ea typeface="+mn-ea"/>
        <a:cs typeface="+mn-cs"/>
      </a:defRPr>
    </a:lvl8pPr>
    <a:lvl9pPr marL="3657600" algn="l" defTabSz="914400" rtl="0" eaLnBrk="1" latinLnBrk="0" hangingPunct="1">
      <a:defRPr sz="2000" u="sng"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CCECFF"/>
    <a:srgbClr val="FFFFCC"/>
    <a:srgbClr val="FF9900"/>
    <a:srgbClr val="CCCCFF"/>
    <a:srgbClr val="CC0000"/>
    <a:srgbClr val="D2B29A"/>
    <a:srgbClr val="C2985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588" autoAdjust="0"/>
    <p:restoredTop sz="99061" autoAdjust="0"/>
  </p:normalViewPr>
  <p:slideViewPr>
    <p:cSldViewPr>
      <p:cViewPr>
        <p:scale>
          <a:sx n="77" d="100"/>
          <a:sy n="77" d="100"/>
        </p:scale>
        <p:origin x="-600" y="18"/>
      </p:cViewPr>
      <p:guideLst>
        <p:guide orient="horz" pos="2160"/>
        <p:guide pos="2880"/>
      </p:guideLst>
    </p:cSldViewPr>
  </p:slideViewPr>
  <p:outlineViewPr>
    <p:cViewPr>
      <p:scale>
        <a:sx n="33" d="100"/>
        <a:sy n="33" d="100"/>
      </p:scale>
      <p:origin x="0" y="3312"/>
    </p:cViewPr>
  </p:outlineViewPr>
  <p:notesTextViewPr>
    <p:cViewPr>
      <p:scale>
        <a:sx n="100" d="100"/>
        <a:sy n="100" d="100"/>
      </p:scale>
      <p:origin x="0" y="0"/>
    </p:cViewPr>
  </p:notesTextViewPr>
  <p:sorterViewPr>
    <p:cViewPr>
      <p:scale>
        <a:sx n="66" d="100"/>
        <a:sy n="66" d="100"/>
      </p:scale>
      <p:origin x="0" y="300"/>
    </p:cViewPr>
  </p:sorterViewPr>
  <p:notesViewPr>
    <p:cSldViewPr>
      <p:cViewPr varScale="1">
        <p:scale>
          <a:sx n="41" d="100"/>
          <a:sy n="41" d="100"/>
        </p:scale>
        <p:origin x="-2342" y="-91"/>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853108-605E-4A81-A028-8FFCC6AF69FB}" type="doc">
      <dgm:prSet loTypeId="urn:microsoft.com/office/officeart/2005/8/layout/arrow5" loCatId="relationship" qsTypeId="urn:microsoft.com/office/officeart/2005/8/quickstyle/simple1" qsCatId="simple" csTypeId="urn:microsoft.com/office/officeart/2005/8/colors/accent2_2" csCatId="accent2" phldr="1"/>
      <dgm:spPr/>
      <dgm:t>
        <a:bodyPr/>
        <a:lstStyle/>
        <a:p>
          <a:endParaRPr lang="en-US"/>
        </a:p>
      </dgm:t>
    </dgm:pt>
    <dgm:pt modelId="{A35FEA6F-353B-4F93-9EE5-A8145378F114}">
      <dgm:prSet phldrT="[Text]"/>
      <dgm:spPr/>
      <dgm:t>
        <a:bodyPr/>
        <a:lstStyle/>
        <a:p>
          <a:r>
            <a:rPr lang="en-US" dirty="0" smtClean="0"/>
            <a:t>1st Law</a:t>
          </a:r>
          <a:endParaRPr lang="en-US" dirty="0"/>
        </a:p>
      </dgm:t>
    </dgm:pt>
    <dgm:pt modelId="{9AAA4AA0-6D38-4D91-A8FC-E2B2C1C306B2}" type="parTrans" cxnId="{6F09CEBF-552F-4CF4-8D80-F487EE9902C0}">
      <dgm:prSet/>
      <dgm:spPr/>
      <dgm:t>
        <a:bodyPr/>
        <a:lstStyle/>
        <a:p>
          <a:endParaRPr lang="en-US"/>
        </a:p>
      </dgm:t>
    </dgm:pt>
    <dgm:pt modelId="{1EE54E1F-DC2E-45C1-A518-F1F2FBA0DF43}" type="sibTrans" cxnId="{6F09CEBF-552F-4CF4-8D80-F487EE9902C0}">
      <dgm:prSet/>
      <dgm:spPr/>
      <dgm:t>
        <a:bodyPr/>
        <a:lstStyle/>
        <a:p>
          <a:endParaRPr lang="en-US"/>
        </a:p>
      </dgm:t>
    </dgm:pt>
    <dgm:pt modelId="{83C5A69F-A18F-4F82-B196-11866E082DFB}">
      <dgm:prSet phldrT="[Text]"/>
      <dgm:spPr/>
      <dgm:t>
        <a:bodyPr/>
        <a:lstStyle/>
        <a:p>
          <a:r>
            <a:rPr lang="en-US" dirty="0" smtClean="0"/>
            <a:t>2nd Law</a:t>
          </a:r>
          <a:endParaRPr lang="en-US" dirty="0"/>
        </a:p>
      </dgm:t>
    </dgm:pt>
    <dgm:pt modelId="{81C15C8C-D0B5-497B-B26D-E887FA123A2C}" type="parTrans" cxnId="{42F14871-093F-47D5-819E-53FB092528EE}">
      <dgm:prSet/>
      <dgm:spPr/>
      <dgm:t>
        <a:bodyPr/>
        <a:lstStyle/>
        <a:p>
          <a:endParaRPr lang="en-US"/>
        </a:p>
      </dgm:t>
    </dgm:pt>
    <dgm:pt modelId="{1CBF47BA-E8F7-452F-9530-1DD452DF8346}" type="sibTrans" cxnId="{42F14871-093F-47D5-819E-53FB092528EE}">
      <dgm:prSet/>
      <dgm:spPr/>
      <dgm:t>
        <a:bodyPr/>
        <a:lstStyle/>
        <a:p>
          <a:endParaRPr lang="en-US"/>
        </a:p>
      </dgm:t>
    </dgm:pt>
    <dgm:pt modelId="{2F19352B-983D-443E-9ADA-C2025C5A4A4C}" type="pres">
      <dgm:prSet presAssocID="{36853108-605E-4A81-A028-8FFCC6AF69FB}" presName="diagram" presStyleCnt="0">
        <dgm:presLayoutVars>
          <dgm:dir/>
          <dgm:resizeHandles val="exact"/>
        </dgm:presLayoutVars>
      </dgm:prSet>
      <dgm:spPr/>
      <dgm:t>
        <a:bodyPr/>
        <a:lstStyle/>
        <a:p>
          <a:endParaRPr lang="en-US"/>
        </a:p>
      </dgm:t>
    </dgm:pt>
    <dgm:pt modelId="{44F7C480-8BEB-48F1-81EB-DA8333875FC9}" type="pres">
      <dgm:prSet presAssocID="{A35FEA6F-353B-4F93-9EE5-A8145378F114}" presName="arrow" presStyleLbl="node1" presStyleIdx="0" presStyleCnt="2">
        <dgm:presLayoutVars>
          <dgm:bulletEnabled val="1"/>
        </dgm:presLayoutVars>
      </dgm:prSet>
      <dgm:spPr/>
      <dgm:t>
        <a:bodyPr/>
        <a:lstStyle/>
        <a:p>
          <a:endParaRPr lang="en-US"/>
        </a:p>
      </dgm:t>
    </dgm:pt>
    <dgm:pt modelId="{FCFAC6B5-F27D-41F7-BE6D-D22F309CDA11}" type="pres">
      <dgm:prSet presAssocID="{83C5A69F-A18F-4F82-B196-11866E082DFB}" presName="arrow" presStyleLbl="node1" presStyleIdx="1" presStyleCnt="2">
        <dgm:presLayoutVars>
          <dgm:bulletEnabled val="1"/>
        </dgm:presLayoutVars>
      </dgm:prSet>
      <dgm:spPr/>
      <dgm:t>
        <a:bodyPr/>
        <a:lstStyle/>
        <a:p>
          <a:endParaRPr lang="en-US"/>
        </a:p>
      </dgm:t>
    </dgm:pt>
  </dgm:ptLst>
  <dgm:cxnLst>
    <dgm:cxn modelId="{BCBA460E-094E-4164-BF2A-15435EAD9355}" type="presOf" srcId="{83C5A69F-A18F-4F82-B196-11866E082DFB}" destId="{FCFAC6B5-F27D-41F7-BE6D-D22F309CDA11}" srcOrd="0" destOrd="0" presId="urn:microsoft.com/office/officeart/2005/8/layout/arrow5"/>
    <dgm:cxn modelId="{2BC3D1CB-F266-45AC-91F2-2FDC440CD6A8}" type="presOf" srcId="{A35FEA6F-353B-4F93-9EE5-A8145378F114}" destId="{44F7C480-8BEB-48F1-81EB-DA8333875FC9}" srcOrd="0" destOrd="0" presId="urn:microsoft.com/office/officeart/2005/8/layout/arrow5"/>
    <dgm:cxn modelId="{E134D4D3-65F2-4352-9796-0007B8023622}" type="presOf" srcId="{36853108-605E-4A81-A028-8FFCC6AF69FB}" destId="{2F19352B-983D-443E-9ADA-C2025C5A4A4C}" srcOrd="0" destOrd="0" presId="urn:microsoft.com/office/officeart/2005/8/layout/arrow5"/>
    <dgm:cxn modelId="{6F09CEBF-552F-4CF4-8D80-F487EE9902C0}" srcId="{36853108-605E-4A81-A028-8FFCC6AF69FB}" destId="{A35FEA6F-353B-4F93-9EE5-A8145378F114}" srcOrd="0" destOrd="0" parTransId="{9AAA4AA0-6D38-4D91-A8FC-E2B2C1C306B2}" sibTransId="{1EE54E1F-DC2E-45C1-A518-F1F2FBA0DF43}"/>
    <dgm:cxn modelId="{42F14871-093F-47D5-819E-53FB092528EE}" srcId="{36853108-605E-4A81-A028-8FFCC6AF69FB}" destId="{83C5A69F-A18F-4F82-B196-11866E082DFB}" srcOrd="1" destOrd="0" parTransId="{81C15C8C-D0B5-497B-B26D-E887FA123A2C}" sibTransId="{1CBF47BA-E8F7-452F-9530-1DD452DF8346}"/>
    <dgm:cxn modelId="{04A95176-D308-40DA-AEC4-27A0A5B00779}" type="presParOf" srcId="{2F19352B-983D-443E-9ADA-C2025C5A4A4C}" destId="{44F7C480-8BEB-48F1-81EB-DA8333875FC9}" srcOrd="0" destOrd="0" presId="urn:microsoft.com/office/officeart/2005/8/layout/arrow5"/>
    <dgm:cxn modelId="{EC3DE51A-3586-4C52-B839-95C7F7AF92AE}" type="presParOf" srcId="{2F19352B-983D-443E-9ADA-C2025C5A4A4C}" destId="{FCFAC6B5-F27D-41F7-BE6D-D22F309CDA11}" srcOrd="1" destOrd="0" presId="urn:microsoft.com/office/officeart/2005/8/layout/arrow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12CAA5-6EB7-4F11-9D32-F2F9DAEE21FA}" type="doc">
      <dgm:prSet loTypeId="urn:microsoft.com/office/officeart/2005/8/layout/vList2" loCatId="list" qsTypeId="urn:microsoft.com/office/officeart/2005/8/quickstyle/simple3" qsCatId="simple" csTypeId="urn:microsoft.com/office/officeart/2005/8/colors/colorful1" csCatId="colorful" phldr="1"/>
      <dgm:spPr/>
      <dgm:t>
        <a:bodyPr/>
        <a:lstStyle/>
        <a:p>
          <a:endParaRPr lang="en-US"/>
        </a:p>
      </dgm:t>
    </dgm:pt>
    <dgm:pt modelId="{7D143ACD-CCE7-4CEC-88F9-7AB8FF7CD630}">
      <dgm:prSet phldrT="[Text]"/>
      <dgm:spPr/>
      <dgm:t>
        <a:bodyPr/>
        <a:lstStyle/>
        <a:p>
          <a:r>
            <a:rPr lang="en-US" dirty="0" smtClean="0"/>
            <a:t>Power = Work/Time</a:t>
          </a:r>
          <a:endParaRPr lang="en-US" dirty="0"/>
        </a:p>
      </dgm:t>
    </dgm:pt>
    <dgm:pt modelId="{FCADCD48-361B-4F44-AE35-A8BC61ABCAA5}" type="parTrans" cxnId="{B08777BC-DE68-4290-B0D2-5D41CBFC0D4F}">
      <dgm:prSet/>
      <dgm:spPr/>
      <dgm:t>
        <a:bodyPr/>
        <a:lstStyle/>
        <a:p>
          <a:endParaRPr lang="en-US"/>
        </a:p>
      </dgm:t>
    </dgm:pt>
    <dgm:pt modelId="{EE34D1E6-572F-4A8A-B38D-13A3B3B11262}" type="sibTrans" cxnId="{B08777BC-DE68-4290-B0D2-5D41CBFC0D4F}">
      <dgm:prSet/>
      <dgm:spPr/>
      <dgm:t>
        <a:bodyPr/>
        <a:lstStyle/>
        <a:p>
          <a:endParaRPr lang="en-US"/>
        </a:p>
      </dgm:t>
    </dgm:pt>
    <dgm:pt modelId="{D427C4A4-10F5-410E-B271-9A10F5B5037D}">
      <dgm:prSet phldrT="[Text]"/>
      <dgm:spPr/>
      <dgm:t>
        <a:bodyPr/>
        <a:lstStyle/>
        <a:p>
          <a:r>
            <a:rPr lang="en-US" dirty="0" smtClean="0"/>
            <a:t>Work = Force X Distance</a:t>
          </a:r>
          <a:endParaRPr lang="en-US" dirty="0"/>
        </a:p>
      </dgm:t>
    </dgm:pt>
    <dgm:pt modelId="{E7AE887B-1CB4-4598-8769-6F4092999C9A}" type="parTrans" cxnId="{ED416C90-496C-4209-B401-018B3EC2004B}">
      <dgm:prSet/>
      <dgm:spPr/>
      <dgm:t>
        <a:bodyPr/>
        <a:lstStyle/>
        <a:p>
          <a:endParaRPr lang="en-US"/>
        </a:p>
      </dgm:t>
    </dgm:pt>
    <dgm:pt modelId="{D677FAD8-FC14-47CE-9365-89A687712127}" type="sibTrans" cxnId="{ED416C90-496C-4209-B401-018B3EC2004B}">
      <dgm:prSet/>
      <dgm:spPr/>
      <dgm:t>
        <a:bodyPr/>
        <a:lstStyle/>
        <a:p>
          <a:endParaRPr lang="en-US"/>
        </a:p>
      </dgm:t>
    </dgm:pt>
    <dgm:pt modelId="{6729550A-FB09-49E5-B83A-516EE05DBD83}">
      <dgm:prSet phldrT="[Text]"/>
      <dgm:spPr/>
      <dgm:t>
        <a:bodyPr/>
        <a:lstStyle/>
        <a:p>
          <a:r>
            <a:rPr lang="en-US" dirty="0" smtClean="0"/>
            <a:t>Power = Force X Distance/Time</a:t>
          </a:r>
          <a:endParaRPr lang="en-US" dirty="0"/>
        </a:p>
      </dgm:t>
    </dgm:pt>
    <dgm:pt modelId="{C164AB00-A3CC-43B8-856A-9996F0E59159}" type="parTrans" cxnId="{6E0C5FFD-1972-4A89-935C-960E9568DE9F}">
      <dgm:prSet/>
      <dgm:spPr/>
      <dgm:t>
        <a:bodyPr/>
        <a:lstStyle/>
        <a:p>
          <a:endParaRPr lang="en-US"/>
        </a:p>
      </dgm:t>
    </dgm:pt>
    <dgm:pt modelId="{70CA80F2-C9E1-48A5-9056-53B16FE87FAC}" type="sibTrans" cxnId="{6E0C5FFD-1972-4A89-935C-960E9568DE9F}">
      <dgm:prSet/>
      <dgm:spPr/>
      <dgm:t>
        <a:bodyPr/>
        <a:lstStyle/>
        <a:p>
          <a:endParaRPr lang="en-US"/>
        </a:p>
      </dgm:t>
    </dgm:pt>
    <dgm:pt modelId="{0CF152D9-FA7C-4F14-919A-D26AD27A0C25}">
      <dgm:prSet phldrT="[Text]"/>
      <dgm:spPr/>
      <dgm:t>
        <a:bodyPr/>
        <a:lstStyle/>
        <a:p>
          <a:r>
            <a:rPr lang="en-US" dirty="0" smtClean="0"/>
            <a:t>Power = Force X Speed (</a:t>
          </a:r>
          <a:r>
            <a:rPr lang="en-US" dirty="0" err="1" smtClean="0"/>
            <a:t>N</a:t>
          </a:r>
          <a:r>
            <a:rPr lang="en-US" dirty="0" err="1" smtClean="0">
              <a:latin typeface="Times New Roman"/>
              <a:cs typeface="Times New Roman"/>
            </a:rPr>
            <a:t>∙</a:t>
          </a:r>
          <a:r>
            <a:rPr lang="en-US" dirty="0" err="1" smtClean="0"/>
            <a:t>m</a:t>
          </a:r>
          <a:r>
            <a:rPr lang="en-US" dirty="0" smtClean="0"/>
            <a:t>/s)</a:t>
          </a:r>
          <a:endParaRPr lang="en-US" dirty="0"/>
        </a:p>
      </dgm:t>
    </dgm:pt>
    <dgm:pt modelId="{32FF0719-8AF0-4073-9DA7-1A5EAA65B718}" type="parTrans" cxnId="{04B9C28D-1582-426B-8F74-FDCF940F14C6}">
      <dgm:prSet/>
      <dgm:spPr/>
      <dgm:t>
        <a:bodyPr/>
        <a:lstStyle/>
        <a:p>
          <a:endParaRPr lang="en-US"/>
        </a:p>
      </dgm:t>
    </dgm:pt>
    <dgm:pt modelId="{EB1AA163-C397-4B16-8F90-4E4F8C3E176C}" type="sibTrans" cxnId="{04B9C28D-1582-426B-8F74-FDCF940F14C6}">
      <dgm:prSet/>
      <dgm:spPr/>
      <dgm:t>
        <a:bodyPr/>
        <a:lstStyle/>
        <a:p>
          <a:endParaRPr lang="en-US"/>
        </a:p>
      </dgm:t>
    </dgm:pt>
    <dgm:pt modelId="{DE196C19-6270-436E-A265-E0C46DDB8ACD}" type="pres">
      <dgm:prSet presAssocID="{0712CAA5-6EB7-4F11-9D32-F2F9DAEE21FA}" presName="linear" presStyleCnt="0">
        <dgm:presLayoutVars>
          <dgm:animLvl val="lvl"/>
          <dgm:resizeHandles val="exact"/>
        </dgm:presLayoutVars>
      </dgm:prSet>
      <dgm:spPr/>
      <dgm:t>
        <a:bodyPr/>
        <a:lstStyle/>
        <a:p>
          <a:endParaRPr lang="en-US"/>
        </a:p>
      </dgm:t>
    </dgm:pt>
    <dgm:pt modelId="{36701CB1-7742-4158-B5C9-185B1B590638}" type="pres">
      <dgm:prSet presAssocID="{7D143ACD-CCE7-4CEC-88F9-7AB8FF7CD630}" presName="parentText" presStyleLbl="node1" presStyleIdx="0" presStyleCnt="4">
        <dgm:presLayoutVars>
          <dgm:chMax val="0"/>
          <dgm:bulletEnabled val="1"/>
        </dgm:presLayoutVars>
      </dgm:prSet>
      <dgm:spPr/>
      <dgm:t>
        <a:bodyPr/>
        <a:lstStyle/>
        <a:p>
          <a:endParaRPr lang="en-US"/>
        </a:p>
      </dgm:t>
    </dgm:pt>
    <dgm:pt modelId="{E71B3825-BED1-4AAD-97A7-644C5C87390F}" type="pres">
      <dgm:prSet presAssocID="{EE34D1E6-572F-4A8A-B38D-13A3B3B11262}" presName="spacer" presStyleCnt="0"/>
      <dgm:spPr/>
    </dgm:pt>
    <dgm:pt modelId="{86153DCC-95B6-42EA-9B0D-59E31EA319AB}" type="pres">
      <dgm:prSet presAssocID="{D427C4A4-10F5-410E-B271-9A10F5B5037D}" presName="parentText" presStyleLbl="node1" presStyleIdx="1" presStyleCnt="4" custLinFactNeighborY="35678">
        <dgm:presLayoutVars>
          <dgm:chMax val="0"/>
          <dgm:bulletEnabled val="1"/>
        </dgm:presLayoutVars>
      </dgm:prSet>
      <dgm:spPr/>
      <dgm:t>
        <a:bodyPr/>
        <a:lstStyle/>
        <a:p>
          <a:endParaRPr lang="en-US"/>
        </a:p>
      </dgm:t>
    </dgm:pt>
    <dgm:pt modelId="{74F8A6BA-D7D2-48CA-83FA-DC46C0DB7A19}" type="pres">
      <dgm:prSet presAssocID="{D677FAD8-FC14-47CE-9365-89A687712127}" presName="spacer" presStyleCnt="0"/>
      <dgm:spPr/>
    </dgm:pt>
    <dgm:pt modelId="{910E1CC5-445C-4BC3-92DD-A59FF867E25F}" type="pres">
      <dgm:prSet presAssocID="{6729550A-FB09-49E5-B83A-516EE05DBD83}" presName="parentText" presStyleLbl="node1" presStyleIdx="2" presStyleCnt="4">
        <dgm:presLayoutVars>
          <dgm:chMax val="0"/>
          <dgm:bulletEnabled val="1"/>
        </dgm:presLayoutVars>
      </dgm:prSet>
      <dgm:spPr/>
      <dgm:t>
        <a:bodyPr/>
        <a:lstStyle/>
        <a:p>
          <a:endParaRPr lang="en-US"/>
        </a:p>
      </dgm:t>
    </dgm:pt>
    <dgm:pt modelId="{E33C955A-5433-4F0A-9F67-BF17F47ED288}" type="pres">
      <dgm:prSet presAssocID="{70CA80F2-C9E1-48A5-9056-53B16FE87FAC}" presName="spacer" presStyleCnt="0"/>
      <dgm:spPr/>
    </dgm:pt>
    <dgm:pt modelId="{1D59E54F-BDF4-4DFA-8473-08DBB0AE954C}" type="pres">
      <dgm:prSet presAssocID="{0CF152D9-FA7C-4F14-919A-D26AD27A0C25}" presName="parentText" presStyleLbl="node1" presStyleIdx="3" presStyleCnt="4">
        <dgm:presLayoutVars>
          <dgm:chMax val="0"/>
          <dgm:bulletEnabled val="1"/>
        </dgm:presLayoutVars>
      </dgm:prSet>
      <dgm:spPr/>
      <dgm:t>
        <a:bodyPr/>
        <a:lstStyle/>
        <a:p>
          <a:endParaRPr lang="en-US"/>
        </a:p>
      </dgm:t>
    </dgm:pt>
  </dgm:ptLst>
  <dgm:cxnLst>
    <dgm:cxn modelId="{ED416C90-496C-4209-B401-018B3EC2004B}" srcId="{0712CAA5-6EB7-4F11-9D32-F2F9DAEE21FA}" destId="{D427C4A4-10F5-410E-B271-9A10F5B5037D}" srcOrd="1" destOrd="0" parTransId="{E7AE887B-1CB4-4598-8769-6F4092999C9A}" sibTransId="{D677FAD8-FC14-47CE-9365-89A687712127}"/>
    <dgm:cxn modelId="{B08777BC-DE68-4290-B0D2-5D41CBFC0D4F}" srcId="{0712CAA5-6EB7-4F11-9D32-F2F9DAEE21FA}" destId="{7D143ACD-CCE7-4CEC-88F9-7AB8FF7CD630}" srcOrd="0" destOrd="0" parTransId="{FCADCD48-361B-4F44-AE35-A8BC61ABCAA5}" sibTransId="{EE34D1E6-572F-4A8A-B38D-13A3B3B11262}"/>
    <dgm:cxn modelId="{6E0C5FFD-1972-4A89-935C-960E9568DE9F}" srcId="{0712CAA5-6EB7-4F11-9D32-F2F9DAEE21FA}" destId="{6729550A-FB09-49E5-B83A-516EE05DBD83}" srcOrd="2" destOrd="0" parTransId="{C164AB00-A3CC-43B8-856A-9996F0E59159}" sibTransId="{70CA80F2-C9E1-48A5-9056-53B16FE87FAC}"/>
    <dgm:cxn modelId="{16876B83-4B71-4B36-8960-89C06648D499}" type="presOf" srcId="{6729550A-FB09-49E5-B83A-516EE05DBD83}" destId="{910E1CC5-445C-4BC3-92DD-A59FF867E25F}" srcOrd="0" destOrd="0" presId="urn:microsoft.com/office/officeart/2005/8/layout/vList2"/>
    <dgm:cxn modelId="{64249C99-9856-4989-ACB1-01B175298638}" type="presOf" srcId="{D427C4A4-10F5-410E-B271-9A10F5B5037D}" destId="{86153DCC-95B6-42EA-9B0D-59E31EA319AB}" srcOrd="0" destOrd="0" presId="urn:microsoft.com/office/officeart/2005/8/layout/vList2"/>
    <dgm:cxn modelId="{04B9C28D-1582-426B-8F74-FDCF940F14C6}" srcId="{0712CAA5-6EB7-4F11-9D32-F2F9DAEE21FA}" destId="{0CF152D9-FA7C-4F14-919A-D26AD27A0C25}" srcOrd="3" destOrd="0" parTransId="{32FF0719-8AF0-4073-9DA7-1A5EAA65B718}" sibTransId="{EB1AA163-C397-4B16-8F90-4E4F8C3E176C}"/>
    <dgm:cxn modelId="{780C2259-F150-425C-A18D-42AFC7B97B60}" type="presOf" srcId="{0712CAA5-6EB7-4F11-9D32-F2F9DAEE21FA}" destId="{DE196C19-6270-436E-A265-E0C46DDB8ACD}" srcOrd="0" destOrd="0" presId="urn:microsoft.com/office/officeart/2005/8/layout/vList2"/>
    <dgm:cxn modelId="{DB742483-BA53-49DF-96BC-D2B448822D1D}" type="presOf" srcId="{7D143ACD-CCE7-4CEC-88F9-7AB8FF7CD630}" destId="{36701CB1-7742-4158-B5C9-185B1B590638}" srcOrd="0" destOrd="0" presId="urn:microsoft.com/office/officeart/2005/8/layout/vList2"/>
    <dgm:cxn modelId="{8264D354-16E7-4DCD-8CAE-520911FD2AEA}" type="presOf" srcId="{0CF152D9-FA7C-4F14-919A-D26AD27A0C25}" destId="{1D59E54F-BDF4-4DFA-8473-08DBB0AE954C}" srcOrd="0" destOrd="0" presId="urn:microsoft.com/office/officeart/2005/8/layout/vList2"/>
    <dgm:cxn modelId="{1EDF5989-CCAE-4C39-93BE-5E4F2DFC932A}" type="presParOf" srcId="{DE196C19-6270-436E-A265-E0C46DDB8ACD}" destId="{36701CB1-7742-4158-B5C9-185B1B590638}" srcOrd="0" destOrd="0" presId="urn:microsoft.com/office/officeart/2005/8/layout/vList2"/>
    <dgm:cxn modelId="{1D5355C8-7FDC-4B40-AD73-42CC236E2136}" type="presParOf" srcId="{DE196C19-6270-436E-A265-E0C46DDB8ACD}" destId="{E71B3825-BED1-4AAD-97A7-644C5C87390F}" srcOrd="1" destOrd="0" presId="urn:microsoft.com/office/officeart/2005/8/layout/vList2"/>
    <dgm:cxn modelId="{F33DDC29-9746-4409-9BD9-14F53E367DD9}" type="presParOf" srcId="{DE196C19-6270-436E-A265-E0C46DDB8ACD}" destId="{86153DCC-95B6-42EA-9B0D-59E31EA319AB}" srcOrd="2" destOrd="0" presId="urn:microsoft.com/office/officeart/2005/8/layout/vList2"/>
    <dgm:cxn modelId="{27C46ED2-DD12-466D-8FB6-8D00CB261DAA}" type="presParOf" srcId="{DE196C19-6270-436E-A265-E0C46DDB8ACD}" destId="{74F8A6BA-D7D2-48CA-83FA-DC46C0DB7A19}" srcOrd="3" destOrd="0" presId="urn:microsoft.com/office/officeart/2005/8/layout/vList2"/>
    <dgm:cxn modelId="{EC31A289-488A-455F-A0C6-3B89D6AE47E5}" type="presParOf" srcId="{DE196C19-6270-436E-A265-E0C46DDB8ACD}" destId="{910E1CC5-445C-4BC3-92DD-A59FF867E25F}" srcOrd="4" destOrd="0" presId="urn:microsoft.com/office/officeart/2005/8/layout/vList2"/>
    <dgm:cxn modelId="{89DB6F78-B480-470A-BFBD-B3403741046D}" type="presParOf" srcId="{DE196C19-6270-436E-A265-E0C46DDB8ACD}" destId="{E33C955A-5433-4F0A-9F67-BF17F47ED288}" srcOrd="5" destOrd="0" presId="urn:microsoft.com/office/officeart/2005/8/layout/vList2"/>
    <dgm:cxn modelId="{1A9D47F3-459C-425B-9128-FF50EF2494D1}" type="presParOf" srcId="{DE196C19-6270-436E-A265-E0C46DDB8ACD}" destId="{1D59E54F-BDF4-4DFA-8473-08DBB0AE954C}" srcOrd="6"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18CEC32-8878-4BAD-AA7D-49D99D73BE11}"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51EE5A94-D5E8-4479-A448-07803E2FFB66}">
      <dgm:prSet custT="1"/>
      <dgm:spPr/>
      <dgm:t>
        <a:bodyPr/>
        <a:lstStyle/>
        <a:p>
          <a:pPr algn="l" rtl="0">
            <a:lnSpc>
              <a:spcPct val="120000"/>
            </a:lnSpc>
            <a:spcAft>
              <a:spcPts val="0"/>
            </a:spcAft>
          </a:pPr>
          <a:r>
            <a:rPr lang="en-US" sz="2400" dirty="0" smtClean="0"/>
            <a:t>Expression of the tendency that over time, differences in temperature, pressure, and chemical potential </a:t>
          </a:r>
          <a:r>
            <a:rPr lang="en-US" sz="2400" u="sng" dirty="0" smtClean="0"/>
            <a:t>equilibrate</a:t>
          </a:r>
          <a:r>
            <a:rPr lang="en-US" sz="2400" dirty="0" smtClean="0"/>
            <a:t> in an isolated system.  </a:t>
          </a:r>
        </a:p>
        <a:p>
          <a:pPr algn="r" rtl="0">
            <a:lnSpc>
              <a:spcPct val="90000"/>
            </a:lnSpc>
            <a:spcAft>
              <a:spcPts val="0"/>
            </a:spcAft>
          </a:pPr>
          <a:r>
            <a:rPr lang="en-US" sz="2000" dirty="0" smtClean="0"/>
            <a:t> (Wikipedia) </a:t>
          </a:r>
          <a:endParaRPr lang="en-US" sz="2000" dirty="0"/>
        </a:p>
      </dgm:t>
    </dgm:pt>
    <dgm:pt modelId="{A89A514E-736E-48F1-A61C-DAAC5BC1CAA4}" type="parTrans" cxnId="{B6F8E9CA-6AEB-4438-A680-658EF7D63538}">
      <dgm:prSet/>
      <dgm:spPr/>
      <dgm:t>
        <a:bodyPr/>
        <a:lstStyle/>
        <a:p>
          <a:endParaRPr lang="en-US"/>
        </a:p>
      </dgm:t>
    </dgm:pt>
    <dgm:pt modelId="{0991C658-F9B1-47E9-9494-89E289EAFCC2}" type="sibTrans" cxnId="{B6F8E9CA-6AEB-4438-A680-658EF7D63538}">
      <dgm:prSet/>
      <dgm:spPr/>
      <dgm:t>
        <a:bodyPr/>
        <a:lstStyle/>
        <a:p>
          <a:endParaRPr lang="en-US"/>
        </a:p>
      </dgm:t>
    </dgm:pt>
    <dgm:pt modelId="{66F26E06-6977-4332-A247-4F06111DC7F8}">
      <dgm:prSet custT="1"/>
      <dgm:spPr/>
      <dgm:t>
        <a:bodyPr/>
        <a:lstStyle/>
        <a:p>
          <a:pPr rtl="0"/>
          <a:r>
            <a:rPr lang="en-US" sz="2400" dirty="0" smtClean="0"/>
            <a:t>The second law tells us that energy transformation processes in an isolated system must occur in a certain direction.   </a:t>
          </a:r>
          <a:r>
            <a:rPr lang="en-US" sz="2400" dirty="0" smtClean="0">
              <a:solidFill>
                <a:srgbClr val="FFFF00"/>
              </a:solidFill>
            </a:rPr>
            <a:t>For example, heat travels from hot to cold.</a:t>
          </a:r>
          <a:endParaRPr lang="en-US" sz="2400" dirty="0">
            <a:solidFill>
              <a:srgbClr val="FFFF00"/>
            </a:solidFill>
          </a:endParaRPr>
        </a:p>
      </dgm:t>
    </dgm:pt>
    <dgm:pt modelId="{39A8D761-ADE6-4505-BA03-62F467DE0252}" type="parTrans" cxnId="{EB9D3CF7-A365-4340-B805-CC14FE5E1CE9}">
      <dgm:prSet/>
      <dgm:spPr/>
      <dgm:t>
        <a:bodyPr/>
        <a:lstStyle/>
        <a:p>
          <a:endParaRPr lang="en-US"/>
        </a:p>
      </dgm:t>
    </dgm:pt>
    <dgm:pt modelId="{B91160AA-F755-44CE-AB7A-9BA4E8999809}" type="sibTrans" cxnId="{EB9D3CF7-A365-4340-B805-CC14FE5E1CE9}">
      <dgm:prSet/>
      <dgm:spPr/>
      <dgm:t>
        <a:bodyPr/>
        <a:lstStyle/>
        <a:p>
          <a:endParaRPr lang="en-US"/>
        </a:p>
      </dgm:t>
    </dgm:pt>
    <dgm:pt modelId="{2EACF956-7128-4091-ACF1-1D67EDCD8A69}" type="pres">
      <dgm:prSet presAssocID="{C18CEC32-8878-4BAD-AA7D-49D99D73BE11}" presName="linear" presStyleCnt="0">
        <dgm:presLayoutVars>
          <dgm:animLvl val="lvl"/>
          <dgm:resizeHandles val="exact"/>
        </dgm:presLayoutVars>
      </dgm:prSet>
      <dgm:spPr/>
      <dgm:t>
        <a:bodyPr/>
        <a:lstStyle/>
        <a:p>
          <a:endParaRPr lang="en-US"/>
        </a:p>
      </dgm:t>
    </dgm:pt>
    <dgm:pt modelId="{6F21DB9E-A0B7-4219-AC5C-151F97F91BF9}" type="pres">
      <dgm:prSet presAssocID="{51EE5A94-D5E8-4479-A448-07803E2FFB66}" presName="parentText" presStyleLbl="node1" presStyleIdx="0" presStyleCnt="2" custScaleY="142794">
        <dgm:presLayoutVars>
          <dgm:chMax val="0"/>
          <dgm:bulletEnabled val="1"/>
        </dgm:presLayoutVars>
      </dgm:prSet>
      <dgm:spPr/>
      <dgm:t>
        <a:bodyPr/>
        <a:lstStyle/>
        <a:p>
          <a:endParaRPr lang="en-US"/>
        </a:p>
      </dgm:t>
    </dgm:pt>
    <dgm:pt modelId="{65473601-46F5-4232-8BE9-A1DF50A866F9}" type="pres">
      <dgm:prSet presAssocID="{0991C658-F9B1-47E9-9494-89E289EAFCC2}" presName="spacer" presStyleCnt="0"/>
      <dgm:spPr/>
    </dgm:pt>
    <dgm:pt modelId="{85767938-B291-4C2F-A8C5-5ECBEAD5F614}" type="pres">
      <dgm:prSet presAssocID="{66F26E06-6977-4332-A247-4F06111DC7F8}" presName="parentText" presStyleLbl="node1" presStyleIdx="1" presStyleCnt="2">
        <dgm:presLayoutVars>
          <dgm:chMax val="0"/>
          <dgm:bulletEnabled val="1"/>
        </dgm:presLayoutVars>
      </dgm:prSet>
      <dgm:spPr/>
      <dgm:t>
        <a:bodyPr/>
        <a:lstStyle/>
        <a:p>
          <a:endParaRPr lang="en-US"/>
        </a:p>
      </dgm:t>
    </dgm:pt>
  </dgm:ptLst>
  <dgm:cxnLst>
    <dgm:cxn modelId="{EB9D3CF7-A365-4340-B805-CC14FE5E1CE9}" srcId="{C18CEC32-8878-4BAD-AA7D-49D99D73BE11}" destId="{66F26E06-6977-4332-A247-4F06111DC7F8}" srcOrd="1" destOrd="0" parTransId="{39A8D761-ADE6-4505-BA03-62F467DE0252}" sibTransId="{B91160AA-F755-44CE-AB7A-9BA4E8999809}"/>
    <dgm:cxn modelId="{01E9B0C6-189F-45EC-B032-4AAA93DD6B69}" type="presOf" srcId="{51EE5A94-D5E8-4479-A448-07803E2FFB66}" destId="{6F21DB9E-A0B7-4219-AC5C-151F97F91BF9}" srcOrd="0" destOrd="0" presId="urn:microsoft.com/office/officeart/2005/8/layout/vList2"/>
    <dgm:cxn modelId="{E46DC10B-4D40-4368-AC21-6AEF5BE132BF}" type="presOf" srcId="{66F26E06-6977-4332-A247-4F06111DC7F8}" destId="{85767938-B291-4C2F-A8C5-5ECBEAD5F614}" srcOrd="0" destOrd="0" presId="urn:microsoft.com/office/officeart/2005/8/layout/vList2"/>
    <dgm:cxn modelId="{28B481A8-B847-4305-B4B7-668C67CC6064}" type="presOf" srcId="{C18CEC32-8878-4BAD-AA7D-49D99D73BE11}" destId="{2EACF956-7128-4091-ACF1-1D67EDCD8A69}" srcOrd="0" destOrd="0" presId="urn:microsoft.com/office/officeart/2005/8/layout/vList2"/>
    <dgm:cxn modelId="{B6F8E9CA-6AEB-4438-A680-658EF7D63538}" srcId="{C18CEC32-8878-4BAD-AA7D-49D99D73BE11}" destId="{51EE5A94-D5E8-4479-A448-07803E2FFB66}" srcOrd="0" destOrd="0" parTransId="{A89A514E-736E-48F1-A61C-DAAC5BC1CAA4}" sibTransId="{0991C658-F9B1-47E9-9494-89E289EAFCC2}"/>
    <dgm:cxn modelId="{EB2ACFF7-DAA9-4115-9D79-03037861F420}" type="presParOf" srcId="{2EACF956-7128-4091-ACF1-1D67EDCD8A69}" destId="{6F21DB9E-A0B7-4219-AC5C-151F97F91BF9}" srcOrd="0" destOrd="0" presId="urn:microsoft.com/office/officeart/2005/8/layout/vList2"/>
    <dgm:cxn modelId="{A226A5EE-1A5F-483E-8D94-46DE3D1D26A1}" type="presParOf" srcId="{2EACF956-7128-4091-ACF1-1D67EDCD8A69}" destId="{65473601-46F5-4232-8BE9-A1DF50A866F9}" srcOrd="1" destOrd="0" presId="urn:microsoft.com/office/officeart/2005/8/layout/vList2"/>
    <dgm:cxn modelId="{414F6A23-2699-469B-B818-F479AC16D373}" type="presParOf" srcId="{2EACF956-7128-4091-ACF1-1D67EDCD8A69}" destId="{85767938-B291-4C2F-A8C5-5ECBEAD5F614}" srcOrd="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4F7C480-8BEB-48F1-81EB-DA8333875FC9}">
      <dsp:nvSpPr>
        <dsp:cNvPr id="0" name=""/>
        <dsp:cNvSpPr/>
      </dsp:nvSpPr>
      <dsp:spPr>
        <a:xfrm rot="16200000">
          <a:off x="428" y="324048"/>
          <a:ext cx="2958703" cy="2958703"/>
        </a:xfrm>
        <a:prstGeom prst="downArrow">
          <a:avLst>
            <a:gd name="adj1" fmla="val 50000"/>
            <a:gd name="adj2" fmla="val 35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7368" tIns="277368" rIns="277368" bIns="277368" numCol="1" spcCol="1270" anchor="ctr" anchorCtr="0">
          <a:noAutofit/>
        </a:bodyPr>
        <a:lstStyle/>
        <a:p>
          <a:pPr lvl="0" algn="ctr" defTabSz="1733550">
            <a:lnSpc>
              <a:spcPct val="90000"/>
            </a:lnSpc>
            <a:spcBef>
              <a:spcPct val="0"/>
            </a:spcBef>
            <a:spcAft>
              <a:spcPct val="35000"/>
            </a:spcAft>
          </a:pPr>
          <a:r>
            <a:rPr lang="en-US" sz="3900" kern="1200" dirty="0" smtClean="0"/>
            <a:t>1st Law</a:t>
          </a:r>
          <a:endParaRPr lang="en-US" sz="3900" kern="1200" dirty="0"/>
        </a:p>
      </dsp:txBody>
      <dsp:txXfrm rot="16200000">
        <a:off x="428" y="324048"/>
        <a:ext cx="2958703" cy="2958703"/>
      </dsp:txXfrm>
    </dsp:sp>
    <dsp:sp modelId="{FCFAC6B5-F27D-41F7-BE6D-D22F309CDA11}">
      <dsp:nvSpPr>
        <dsp:cNvPr id="0" name=""/>
        <dsp:cNvSpPr/>
      </dsp:nvSpPr>
      <dsp:spPr>
        <a:xfrm rot="5400000">
          <a:off x="3136868" y="324048"/>
          <a:ext cx="2958703" cy="2958703"/>
        </a:xfrm>
        <a:prstGeom prst="downArrow">
          <a:avLst>
            <a:gd name="adj1" fmla="val 50000"/>
            <a:gd name="adj2" fmla="val 35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7368" tIns="277368" rIns="277368" bIns="277368" numCol="1" spcCol="1270" anchor="ctr" anchorCtr="0">
          <a:noAutofit/>
        </a:bodyPr>
        <a:lstStyle/>
        <a:p>
          <a:pPr lvl="0" algn="ctr" defTabSz="1733550">
            <a:lnSpc>
              <a:spcPct val="90000"/>
            </a:lnSpc>
            <a:spcBef>
              <a:spcPct val="0"/>
            </a:spcBef>
            <a:spcAft>
              <a:spcPct val="35000"/>
            </a:spcAft>
          </a:pPr>
          <a:r>
            <a:rPr lang="en-US" sz="3900" kern="1200" dirty="0" smtClean="0"/>
            <a:t>2nd Law</a:t>
          </a:r>
          <a:endParaRPr lang="en-US" sz="3900" kern="1200" dirty="0"/>
        </a:p>
      </dsp:txBody>
      <dsp:txXfrm rot="5400000">
        <a:off x="3136868" y="324048"/>
        <a:ext cx="2958703" cy="295870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6701CB1-7742-4158-B5C9-185B1B590638}">
      <dsp:nvSpPr>
        <dsp:cNvPr id="0" name=""/>
        <dsp:cNvSpPr/>
      </dsp:nvSpPr>
      <dsp:spPr>
        <a:xfrm>
          <a:off x="0" y="470759"/>
          <a:ext cx="7162800" cy="865800"/>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lvl="0" algn="l" defTabSz="1644650">
            <a:lnSpc>
              <a:spcPct val="90000"/>
            </a:lnSpc>
            <a:spcBef>
              <a:spcPct val="0"/>
            </a:spcBef>
            <a:spcAft>
              <a:spcPct val="35000"/>
            </a:spcAft>
          </a:pPr>
          <a:r>
            <a:rPr lang="en-US" sz="3700" kern="1200" dirty="0" smtClean="0"/>
            <a:t>Power = Work/Time</a:t>
          </a:r>
          <a:endParaRPr lang="en-US" sz="3700" kern="1200" dirty="0"/>
        </a:p>
      </dsp:txBody>
      <dsp:txXfrm>
        <a:off x="0" y="470759"/>
        <a:ext cx="7162800" cy="865800"/>
      </dsp:txXfrm>
    </dsp:sp>
    <dsp:sp modelId="{86153DCC-95B6-42EA-9B0D-59E31EA319AB}">
      <dsp:nvSpPr>
        <dsp:cNvPr id="0" name=""/>
        <dsp:cNvSpPr/>
      </dsp:nvSpPr>
      <dsp:spPr>
        <a:xfrm>
          <a:off x="0" y="1481138"/>
          <a:ext cx="7162800" cy="865800"/>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lvl="0" algn="l" defTabSz="1644650">
            <a:lnSpc>
              <a:spcPct val="90000"/>
            </a:lnSpc>
            <a:spcBef>
              <a:spcPct val="0"/>
            </a:spcBef>
            <a:spcAft>
              <a:spcPct val="35000"/>
            </a:spcAft>
          </a:pPr>
          <a:r>
            <a:rPr lang="en-US" sz="3700" kern="1200" dirty="0" smtClean="0"/>
            <a:t>Work = Force X Distance</a:t>
          </a:r>
          <a:endParaRPr lang="en-US" sz="3700" kern="1200" dirty="0"/>
        </a:p>
      </dsp:txBody>
      <dsp:txXfrm>
        <a:off x="0" y="1481138"/>
        <a:ext cx="7162800" cy="865800"/>
      </dsp:txXfrm>
    </dsp:sp>
    <dsp:sp modelId="{910E1CC5-445C-4BC3-92DD-A59FF867E25F}">
      <dsp:nvSpPr>
        <dsp:cNvPr id="0" name=""/>
        <dsp:cNvSpPr/>
      </dsp:nvSpPr>
      <dsp:spPr>
        <a:xfrm>
          <a:off x="0" y="2415480"/>
          <a:ext cx="7162800" cy="865800"/>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lvl="0" algn="l" defTabSz="1644650">
            <a:lnSpc>
              <a:spcPct val="90000"/>
            </a:lnSpc>
            <a:spcBef>
              <a:spcPct val="0"/>
            </a:spcBef>
            <a:spcAft>
              <a:spcPct val="35000"/>
            </a:spcAft>
          </a:pPr>
          <a:r>
            <a:rPr lang="en-US" sz="3700" kern="1200" dirty="0" smtClean="0"/>
            <a:t>Power = Force X Distance/Time</a:t>
          </a:r>
          <a:endParaRPr lang="en-US" sz="3700" kern="1200" dirty="0"/>
        </a:p>
      </dsp:txBody>
      <dsp:txXfrm>
        <a:off x="0" y="2415480"/>
        <a:ext cx="7162800" cy="865800"/>
      </dsp:txXfrm>
    </dsp:sp>
    <dsp:sp modelId="{1D59E54F-BDF4-4DFA-8473-08DBB0AE954C}">
      <dsp:nvSpPr>
        <dsp:cNvPr id="0" name=""/>
        <dsp:cNvSpPr/>
      </dsp:nvSpPr>
      <dsp:spPr>
        <a:xfrm>
          <a:off x="0" y="3387840"/>
          <a:ext cx="7162800" cy="865800"/>
        </a:xfrm>
        <a:prstGeom prst="round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0970" tIns="140970" rIns="140970" bIns="140970" numCol="1" spcCol="1270" anchor="ctr" anchorCtr="0">
          <a:noAutofit/>
        </a:bodyPr>
        <a:lstStyle/>
        <a:p>
          <a:pPr lvl="0" algn="l" defTabSz="1644650">
            <a:lnSpc>
              <a:spcPct val="90000"/>
            </a:lnSpc>
            <a:spcBef>
              <a:spcPct val="0"/>
            </a:spcBef>
            <a:spcAft>
              <a:spcPct val="35000"/>
            </a:spcAft>
          </a:pPr>
          <a:r>
            <a:rPr lang="en-US" sz="3700" kern="1200" dirty="0" smtClean="0"/>
            <a:t>Power = Force X Speed (</a:t>
          </a:r>
          <a:r>
            <a:rPr lang="en-US" sz="3700" kern="1200" dirty="0" err="1" smtClean="0"/>
            <a:t>N</a:t>
          </a:r>
          <a:r>
            <a:rPr lang="en-US" sz="3700" kern="1200" dirty="0" err="1" smtClean="0">
              <a:latin typeface="Times New Roman"/>
              <a:cs typeface="Times New Roman"/>
            </a:rPr>
            <a:t>∙</a:t>
          </a:r>
          <a:r>
            <a:rPr lang="en-US" sz="3700" kern="1200" dirty="0" err="1" smtClean="0"/>
            <a:t>m</a:t>
          </a:r>
          <a:r>
            <a:rPr lang="en-US" sz="3700" kern="1200" dirty="0" smtClean="0"/>
            <a:t>/s)</a:t>
          </a:r>
          <a:endParaRPr lang="en-US" sz="3700" kern="1200" dirty="0"/>
        </a:p>
      </dsp:txBody>
      <dsp:txXfrm>
        <a:off x="0" y="3387840"/>
        <a:ext cx="7162800" cy="86580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F21DB9E-A0B7-4219-AC5C-151F97F91BF9}">
      <dsp:nvSpPr>
        <dsp:cNvPr id="0" name=""/>
        <dsp:cNvSpPr/>
      </dsp:nvSpPr>
      <dsp:spPr>
        <a:xfrm>
          <a:off x="0" y="805"/>
          <a:ext cx="8001000" cy="2456305"/>
        </a:xfrm>
        <a:prstGeom prst="roundRect">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120000"/>
            </a:lnSpc>
            <a:spcBef>
              <a:spcPct val="0"/>
            </a:spcBef>
            <a:spcAft>
              <a:spcPts val="0"/>
            </a:spcAft>
          </a:pPr>
          <a:r>
            <a:rPr lang="en-US" sz="2400" kern="1200" dirty="0" smtClean="0"/>
            <a:t>Expression of the tendency that over time, differences in temperature, pressure, and chemical potential </a:t>
          </a:r>
          <a:r>
            <a:rPr lang="en-US" sz="2400" u="sng" kern="1200" dirty="0" smtClean="0"/>
            <a:t>equilibrate</a:t>
          </a:r>
          <a:r>
            <a:rPr lang="en-US" sz="2400" kern="1200" dirty="0" smtClean="0"/>
            <a:t> in an isolated system.  </a:t>
          </a:r>
        </a:p>
        <a:p>
          <a:pPr lvl="0" algn="r" defTabSz="1066800" rtl="0">
            <a:lnSpc>
              <a:spcPct val="90000"/>
            </a:lnSpc>
            <a:spcBef>
              <a:spcPct val="0"/>
            </a:spcBef>
            <a:spcAft>
              <a:spcPts val="0"/>
            </a:spcAft>
          </a:pPr>
          <a:r>
            <a:rPr lang="en-US" sz="2000" kern="1200" dirty="0" smtClean="0"/>
            <a:t> (Wikipedia) </a:t>
          </a:r>
          <a:endParaRPr lang="en-US" sz="2000" kern="1200" dirty="0"/>
        </a:p>
      </dsp:txBody>
      <dsp:txXfrm>
        <a:off x="0" y="805"/>
        <a:ext cx="8001000" cy="2456305"/>
      </dsp:txXfrm>
    </dsp:sp>
    <dsp:sp modelId="{85767938-B291-4C2F-A8C5-5ECBEAD5F614}">
      <dsp:nvSpPr>
        <dsp:cNvPr id="0" name=""/>
        <dsp:cNvSpPr/>
      </dsp:nvSpPr>
      <dsp:spPr>
        <a:xfrm>
          <a:off x="0" y="2470020"/>
          <a:ext cx="8001000" cy="1720174"/>
        </a:xfrm>
        <a:prstGeom prst="roundRect">
          <a:avLst/>
        </a:prstGeom>
        <a:solidFill>
          <a:schemeClr val="accent2">
            <a:shade val="80000"/>
            <a:hueOff val="0"/>
            <a:satOff val="-28019"/>
            <a:lumOff val="31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kern="1200" dirty="0" smtClean="0"/>
            <a:t>The second law tells us that energy transformation processes in an isolated system must occur in a certain direction.   </a:t>
          </a:r>
          <a:r>
            <a:rPr lang="en-US" sz="2400" kern="1200" dirty="0" smtClean="0">
              <a:solidFill>
                <a:srgbClr val="FFFF00"/>
              </a:solidFill>
            </a:rPr>
            <a:t>For example, heat travels from hot to cold.</a:t>
          </a:r>
          <a:endParaRPr lang="en-US" sz="2400" kern="1200" dirty="0">
            <a:solidFill>
              <a:srgbClr val="FFFF00"/>
            </a:solidFill>
          </a:endParaRPr>
        </a:p>
      </dsp:txBody>
      <dsp:txXfrm>
        <a:off x="0" y="2470020"/>
        <a:ext cx="8001000" cy="1720174"/>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a:defRPr sz="1300" u="none"/>
            </a:lvl1pPr>
          </a:lstStyle>
          <a:p>
            <a:endParaRPr lang="en-US"/>
          </a:p>
        </p:txBody>
      </p:sp>
      <p:sp>
        <p:nvSpPr>
          <p:cNvPr id="52227" name="Rectangle 3"/>
          <p:cNvSpPr>
            <a:spLocks noGrp="1" noChangeArrowheads="1"/>
          </p:cNvSpPr>
          <p:nvPr>
            <p:ph type="dt" idx="1"/>
          </p:nvPr>
        </p:nvSpPr>
        <p:spPr bwMode="auto">
          <a:xfrm>
            <a:off x="4143375"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a:defRPr sz="1300" u="none"/>
            </a:lvl1pPr>
          </a:lstStyle>
          <a:p>
            <a:endParaRPr lang="en-US"/>
          </a:p>
        </p:txBody>
      </p:sp>
      <p:sp>
        <p:nvSpPr>
          <p:cNvPr id="3584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52229"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2230"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a:defRPr sz="1300" u="none"/>
            </a:lvl1pPr>
          </a:lstStyle>
          <a:p>
            <a:endParaRPr lang="en-US"/>
          </a:p>
        </p:txBody>
      </p:sp>
      <p:sp>
        <p:nvSpPr>
          <p:cNvPr id="52231"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a:defRPr sz="1300" u="none"/>
            </a:lvl1pPr>
          </a:lstStyle>
          <a:p>
            <a:fld id="{C14C48CD-E139-4F2F-973F-054A97D61182}"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2F78ED-6505-4585-9D30-636796519E71}" type="slidenum">
              <a:rPr lang="en-US"/>
              <a:pPr/>
              <a:t>11</a:t>
            </a:fld>
            <a:endParaRPr lang="en-US" dirty="0"/>
          </a:p>
        </p:txBody>
      </p:sp>
      <p:sp>
        <p:nvSpPr>
          <p:cNvPr id="609282" name="Rectangle 2"/>
          <p:cNvSpPr>
            <a:spLocks noGrp="1" noRot="1" noChangeAspect="1" noChangeArrowheads="1" noTextEdit="1"/>
          </p:cNvSpPr>
          <p:nvPr>
            <p:ph type="sldImg"/>
          </p:nvPr>
        </p:nvSpPr>
        <p:spPr>
          <a:ln/>
        </p:spPr>
      </p:sp>
      <p:sp>
        <p:nvSpPr>
          <p:cNvPr id="6092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92F78ED-6505-4585-9D30-636796519E71}" type="slidenum">
              <a:rPr lang="en-US"/>
              <a:pPr/>
              <a:t>12</a:t>
            </a:fld>
            <a:endParaRPr lang="en-US" dirty="0"/>
          </a:p>
        </p:txBody>
      </p:sp>
      <p:sp>
        <p:nvSpPr>
          <p:cNvPr id="609282" name="Rectangle 2"/>
          <p:cNvSpPr>
            <a:spLocks noGrp="1" noRot="1" noChangeAspect="1" noChangeArrowheads="1" noTextEdit="1"/>
          </p:cNvSpPr>
          <p:nvPr>
            <p:ph type="sldImg"/>
          </p:nvPr>
        </p:nvSpPr>
        <p:spPr>
          <a:ln/>
        </p:spPr>
      </p:sp>
      <p:sp>
        <p:nvSpPr>
          <p:cNvPr id="6092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41361C-1594-4287-BD65-90320B9DE07A}" type="slidenum">
              <a:rPr lang="en-US"/>
              <a:pPr/>
              <a:t>13</a:t>
            </a:fld>
            <a:endParaRPr lang="en-US" dirty="0"/>
          </a:p>
        </p:txBody>
      </p:sp>
      <p:sp>
        <p:nvSpPr>
          <p:cNvPr id="604162" name="Rectangle 2"/>
          <p:cNvSpPr>
            <a:spLocks noGrp="1" noRot="1" noChangeAspect="1" noChangeArrowheads="1" noTextEdit="1"/>
          </p:cNvSpPr>
          <p:nvPr>
            <p:ph type="sldImg"/>
          </p:nvPr>
        </p:nvSpPr>
        <p:spPr>
          <a:ln/>
        </p:spPr>
      </p:sp>
      <p:sp>
        <p:nvSpPr>
          <p:cNvPr id="604163" name="Rectangle 3"/>
          <p:cNvSpPr>
            <a:spLocks noGrp="1" noChangeArrowheads="1"/>
          </p:cNvSpPr>
          <p:nvPr>
            <p:ph type="body" idx="1"/>
          </p:nvPr>
        </p:nvSpPr>
        <p:spPr/>
        <p:txBody>
          <a:bodyPr/>
          <a:lstStyle/>
          <a:p>
            <a:r>
              <a:rPr lang="en-US" dirty="0"/>
              <a:t>KE=kinetic energy, PE=potential energy, V=velocity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41361C-1594-4287-BD65-90320B9DE07A}" type="slidenum">
              <a:rPr lang="en-US"/>
              <a:pPr/>
              <a:t>14</a:t>
            </a:fld>
            <a:endParaRPr lang="en-US" dirty="0"/>
          </a:p>
        </p:txBody>
      </p:sp>
      <p:sp>
        <p:nvSpPr>
          <p:cNvPr id="604162" name="Rectangle 2"/>
          <p:cNvSpPr>
            <a:spLocks noGrp="1" noRot="1" noChangeAspect="1" noChangeArrowheads="1" noTextEdit="1"/>
          </p:cNvSpPr>
          <p:nvPr>
            <p:ph type="sldImg"/>
          </p:nvPr>
        </p:nvSpPr>
        <p:spPr>
          <a:ln/>
        </p:spPr>
      </p:sp>
      <p:sp>
        <p:nvSpPr>
          <p:cNvPr id="604163" name="Rectangle 3"/>
          <p:cNvSpPr>
            <a:spLocks noGrp="1" noChangeArrowheads="1"/>
          </p:cNvSpPr>
          <p:nvPr>
            <p:ph type="body" idx="1"/>
          </p:nvPr>
        </p:nvSpPr>
        <p:spPr/>
        <p:txBody>
          <a:bodyPr/>
          <a:lstStyle/>
          <a:p>
            <a:r>
              <a:rPr lang="en-US" dirty="0"/>
              <a:t>KE=kinetic energy, PE=potential energy, V=velocity</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fld id="{10681657-E6EA-466E-AC99-727FE9EC3ED4}" type="datetime1">
              <a:rPr lang="en-US"/>
              <a:pPr/>
              <a:t>2/11/2013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6" name="Rectangle 6"/>
          <p:cNvSpPr>
            <a:spLocks noGrp="1" noChangeArrowheads="1"/>
          </p:cNvSpPr>
          <p:nvPr>
            <p:ph type="sldNum" sz="quarter" idx="12"/>
          </p:nvPr>
        </p:nvSpPr>
        <p:spPr>
          <a:ln/>
        </p:spPr>
        <p:txBody>
          <a:bodyPr/>
          <a:lstStyle>
            <a:lvl1pPr>
              <a:defRPr/>
            </a:lvl1pPr>
          </a:lstStyle>
          <a:p>
            <a:fld id="{9D590C25-BEDD-4401-B719-3CE13284610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EFFB035F-6DBB-49F5-9422-01E316C70238}" type="datetime1">
              <a:rPr lang="en-US"/>
              <a:pPr/>
              <a:t>2/11/2013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6" name="Rectangle 6"/>
          <p:cNvSpPr>
            <a:spLocks noGrp="1" noChangeArrowheads="1"/>
          </p:cNvSpPr>
          <p:nvPr>
            <p:ph type="sldNum" sz="quarter" idx="12"/>
          </p:nvPr>
        </p:nvSpPr>
        <p:spPr>
          <a:ln/>
        </p:spPr>
        <p:txBody>
          <a:bodyPr/>
          <a:lstStyle>
            <a:lvl1pPr>
              <a:defRPr/>
            </a:lvl1pPr>
          </a:lstStyle>
          <a:p>
            <a:fld id="{6B8334B3-36B2-4F75-A9B7-D7B95C12D816}"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4AD60D69-9876-4042-ADCD-980E63B17F1C}" type="datetime1">
              <a:rPr lang="en-US"/>
              <a:pPr/>
              <a:t>2/11/2013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6" name="Rectangle 6"/>
          <p:cNvSpPr>
            <a:spLocks noGrp="1" noChangeArrowheads="1"/>
          </p:cNvSpPr>
          <p:nvPr>
            <p:ph type="sldNum" sz="quarter" idx="12"/>
          </p:nvPr>
        </p:nvSpPr>
        <p:spPr>
          <a:ln/>
        </p:spPr>
        <p:txBody>
          <a:bodyPr/>
          <a:lstStyle>
            <a:lvl1pPr>
              <a:defRPr/>
            </a:lvl1pPr>
          </a:lstStyle>
          <a:p>
            <a:fld id="{84E04CB6-F861-429A-9279-A55ED675F1CD}"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fld id="{0FE8B8AF-7988-48F0-A1FC-C463443C5DED}" type="datetime1">
              <a:rPr lang="en-US"/>
              <a:pPr/>
              <a:t>2/11/2013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6" name="Rectangle 6"/>
          <p:cNvSpPr>
            <a:spLocks noGrp="1" noChangeArrowheads="1"/>
          </p:cNvSpPr>
          <p:nvPr>
            <p:ph type="sldNum" sz="quarter" idx="12"/>
          </p:nvPr>
        </p:nvSpPr>
        <p:spPr>
          <a:ln/>
        </p:spPr>
        <p:txBody>
          <a:bodyPr/>
          <a:lstStyle>
            <a:lvl1pPr>
              <a:defRPr/>
            </a:lvl1pPr>
          </a:lstStyle>
          <a:p>
            <a:fld id="{E9447363-9FEC-4F5D-AFB3-311ACC24534E}"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173D0E27-42AC-4E65-A7A8-DF00D799595C}" type="datetime1">
              <a:rPr lang="en-US"/>
              <a:pPr/>
              <a:t>2/11/2013</a:t>
            </a:fld>
            <a:endParaRPr lang="en-US"/>
          </a:p>
        </p:txBody>
      </p:sp>
      <p:sp>
        <p:nvSpPr>
          <p:cNvPr id="6" name="Rectangle 5"/>
          <p:cNvSpPr>
            <a:spLocks noGrp="1" noChangeArrowheads="1"/>
          </p:cNvSpPr>
          <p:nvPr>
            <p:ph type="ftr" sz="quarter" idx="11"/>
          </p:nvPr>
        </p:nvSpPr>
        <p:spPr>
          <a:ln/>
        </p:spPr>
        <p:txBody>
          <a:bodyPr/>
          <a:lstStyle>
            <a:lvl1pPr>
              <a:defRPr sz="1100"/>
            </a:lvl1pPr>
          </a:lstStyle>
          <a:p>
            <a:pPr>
              <a:defRPr/>
            </a:pPr>
            <a:r>
              <a:rPr lang="en-US" dirty="0" smtClean="0"/>
              <a:t>(</a:t>
            </a:r>
            <a:r>
              <a:rPr lang="en-US" sz="1050" dirty="0" smtClean="0"/>
              <a:t>c) </a:t>
            </a:r>
            <a:r>
              <a:rPr lang="en-US" sz="1050" dirty="0" err="1" smtClean="0"/>
              <a:t>P.Hsu</a:t>
            </a:r>
            <a:r>
              <a:rPr lang="en-US" sz="1050" dirty="0" smtClean="0"/>
              <a:t> 2009</a:t>
            </a:r>
            <a:endParaRPr lang="en-US" sz="1050" dirty="0"/>
          </a:p>
        </p:txBody>
      </p:sp>
      <p:sp>
        <p:nvSpPr>
          <p:cNvPr id="7" name="Rectangle 6"/>
          <p:cNvSpPr>
            <a:spLocks noGrp="1" noChangeArrowheads="1"/>
          </p:cNvSpPr>
          <p:nvPr>
            <p:ph type="sldNum" sz="quarter" idx="12"/>
          </p:nvPr>
        </p:nvSpPr>
        <p:spPr>
          <a:ln/>
        </p:spPr>
        <p:txBody>
          <a:bodyPr/>
          <a:lstStyle>
            <a:lvl1pPr>
              <a:defRPr/>
            </a:lvl1pPr>
          </a:lstStyle>
          <a:p>
            <a:fld id="{B786DD1F-179E-444B-A51B-0F5CFC7DBD53}" type="slidenum">
              <a:rPr lang="en-US"/>
              <a:pPr/>
              <a:t>‹#›</a:t>
            </a:fld>
            <a:endParaRPr lang="en-US"/>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fld id="{127C63C3-4DA4-49D3-A4F5-7714E81F9710}" type="datetime1">
              <a:rPr lang="en-US"/>
              <a:pPr/>
              <a:t>2/11/2013</a:t>
            </a:fld>
            <a:endParaRPr lang="en-US"/>
          </a:p>
        </p:txBody>
      </p:sp>
      <p:sp>
        <p:nvSpPr>
          <p:cNvPr id="7"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8" name="Rectangle 6"/>
          <p:cNvSpPr>
            <a:spLocks noGrp="1" noChangeArrowheads="1"/>
          </p:cNvSpPr>
          <p:nvPr>
            <p:ph type="sldNum" sz="quarter" idx="12"/>
          </p:nvPr>
        </p:nvSpPr>
        <p:spPr>
          <a:ln/>
        </p:spPr>
        <p:txBody>
          <a:bodyPr/>
          <a:lstStyle>
            <a:lvl1pPr>
              <a:defRPr/>
            </a:lvl1pPr>
          </a:lstStyle>
          <a:p>
            <a:fld id="{ED218F34-92A8-41E1-8C38-85363162FDFC}" type="slidenum">
              <a:rPr lang="en-US"/>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fld id="{1EEAA406-B964-4283-8776-CD8EBC55EFD7}" type="datetime1">
              <a:rPr lang="en-US"/>
              <a:pPr/>
              <a:t>2/11/2013</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5" name="Rectangle 6"/>
          <p:cNvSpPr>
            <a:spLocks noGrp="1" noChangeArrowheads="1"/>
          </p:cNvSpPr>
          <p:nvPr>
            <p:ph type="sldNum" sz="quarter" idx="12"/>
          </p:nvPr>
        </p:nvSpPr>
        <p:spPr>
          <a:ln/>
        </p:spPr>
        <p:txBody>
          <a:bodyPr/>
          <a:lstStyle>
            <a:lvl1pPr>
              <a:defRPr/>
            </a:lvl1pPr>
          </a:lstStyle>
          <a:p>
            <a:fld id="{25626E4C-E3BB-4F7A-B4E3-A239D761239C}" type="slidenum">
              <a:rPr lang="en-US"/>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8AD1A295-7020-4EFF-AAC0-FAA0C764BD28}" type="datetime1">
              <a:rPr lang="en-US"/>
              <a:pPr/>
              <a:t>2/11/2013</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9" name="Rectangle 6"/>
          <p:cNvSpPr>
            <a:spLocks noGrp="1" noChangeArrowheads="1"/>
          </p:cNvSpPr>
          <p:nvPr>
            <p:ph type="sldNum" sz="quarter" idx="12"/>
          </p:nvPr>
        </p:nvSpPr>
        <p:spPr>
          <a:ln/>
        </p:spPr>
        <p:txBody>
          <a:bodyPr/>
          <a:lstStyle>
            <a:lvl1pPr>
              <a:defRPr/>
            </a:lvl1pPr>
          </a:lstStyle>
          <a:p>
            <a:fld id="{326192F1-811F-4733-925D-8103AFD3B255}" type="slidenum">
              <a:rPr lang="en-US"/>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fld id="{98738C26-2B18-467B-8DAC-0D9786B8FA3F}" type="datetime1">
              <a:rPr lang="en-US"/>
              <a:pPr/>
              <a:t>2/11/2013</a:t>
            </a:fld>
            <a:endParaRPr lang="en-US"/>
          </a:p>
        </p:txBody>
      </p:sp>
      <p:sp>
        <p:nvSpPr>
          <p:cNvPr id="7"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8" name="Rectangle 6"/>
          <p:cNvSpPr>
            <a:spLocks noGrp="1" noChangeArrowheads="1"/>
          </p:cNvSpPr>
          <p:nvPr>
            <p:ph type="sldNum" sz="quarter" idx="12"/>
          </p:nvPr>
        </p:nvSpPr>
        <p:spPr>
          <a:ln/>
        </p:spPr>
        <p:txBody>
          <a:bodyPr/>
          <a:lstStyle>
            <a:lvl1pPr>
              <a:defRPr/>
            </a:lvl1pPr>
          </a:lstStyle>
          <a:p>
            <a:fld id="{C716F842-32A0-4AC7-B120-01A18A0E47B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B30BC8B2-6209-4BF0-A3B9-3CFE0966F11C}" type="datetime1">
              <a:rPr lang="en-US"/>
              <a:pPr/>
              <a:t>2/11/2013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6" name="Rectangle 6"/>
          <p:cNvSpPr>
            <a:spLocks noGrp="1" noChangeArrowheads="1"/>
          </p:cNvSpPr>
          <p:nvPr>
            <p:ph type="sldNum" sz="quarter" idx="12"/>
          </p:nvPr>
        </p:nvSpPr>
        <p:spPr>
          <a:ln/>
        </p:spPr>
        <p:txBody>
          <a:bodyPr/>
          <a:lstStyle>
            <a:lvl1pPr>
              <a:defRPr/>
            </a:lvl1pPr>
          </a:lstStyle>
          <a:p>
            <a:fld id="{35E8C6A8-70A7-4FC8-B8C7-F607AECC9A1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4E70B8D5-3555-46E4-A4E8-40F2C7DBB1E4}" type="datetime1">
              <a:rPr lang="en-US"/>
              <a:pPr/>
              <a:t>2/11/2013</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6" name="Rectangle 6"/>
          <p:cNvSpPr>
            <a:spLocks noGrp="1" noChangeArrowheads="1"/>
          </p:cNvSpPr>
          <p:nvPr>
            <p:ph type="sldNum" sz="quarter" idx="12"/>
          </p:nvPr>
        </p:nvSpPr>
        <p:spPr>
          <a:ln/>
        </p:spPr>
        <p:txBody>
          <a:bodyPr/>
          <a:lstStyle>
            <a:lvl1pPr>
              <a:defRPr/>
            </a:lvl1pPr>
          </a:lstStyle>
          <a:p>
            <a:fld id="{4EDB43AE-C9E8-4A6D-8CBF-479C842AF91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65C48F9A-F30D-4B25-8D4A-5E797000A851}" type="datetime1">
              <a:rPr lang="en-US"/>
              <a:pPr/>
              <a:t>2/11/2013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7" name="Rectangle 6"/>
          <p:cNvSpPr>
            <a:spLocks noGrp="1" noChangeArrowheads="1"/>
          </p:cNvSpPr>
          <p:nvPr>
            <p:ph type="sldNum" sz="quarter" idx="12"/>
          </p:nvPr>
        </p:nvSpPr>
        <p:spPr>
          <a:ln/>
        </p:spPr>
        <p:txBody>
          <a:bodyPr/>
          <a:lstStyle>
            <a:lvl1pPr>
              <a:defRPr/>
            </a:lvl1pPr>
          </a:lstStyle>
          <a:p>
            <a:fld id="{FEC87E93-8BFC-404F-8BC6-E62CC859787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AEA534D3-B5F6-4FEB-89C1-6F1DC8D9983C}" type="datetime1">
              <a:rPr lang="en-US"/>
              <a:pPr/>
              <a:t>2/11/2013</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9" name="Rectangle 6"/>
          <p:cNvSpPr>
            <a:spLocks noGrp="1" noChangeArrowheads="1"/>
          </p:cNvSpPr>
          <p:nvPr>
            <p:ph type="sldNum" sz="quarter" idx="12"/>
          </p:nvPr>
        </p:nvSpPr>
        <p:spPr>
          <a:ln/>
        </p:spPr>
        <p:txBody>
          <a:bodyPr/>
          <a:lstStyle>
            <a:lvl1pPr>
              <a:defRPr/>
            </a:lvl1pPr>
          </a:lstStyle>
          <a:p>
            <a:fld id="{C3B932B2-EDF6-4414-96EB-79CD4A310BD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5C5BC7B6-332C-4451-B7F5-4C6456120FBF}" type="datetime1">
              <a:rPr lang="en-US"/>
              <a:pPr/>
              <a:t>2/11/2013</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5" name="Rectangle 6"/>
          <p:cNvSpPr>
            <a:spLocks noGrp="1" noChangeArrowheads="1"/>
          </p:cNvSpPr>
          <p:nvPr>
            <p:ph type="sldNum" sz="quarter" idx="12"/>
          </p:nvPr>
        </p:nvSpPr>
        <p:spPr>
          <a:ln/>
        </p:spPr>
        <p:txBody>
          <a:bodyPr/>
          <a:lstStyle>
            <a:lvl1pPr>
              <a:defRPr/>
            </a:lvl1pPr>
          </a:lstStyle>
          <a:p>
            <a:fld id="{C7B9051A-F0B0-4026-9774-D4848ADD54F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53B9A964-9955-4AD4-A46D-1D57F153C598}" type="datetime1">
              <a:rPr lang="en-US"/>
              <a:pPr/>
              <a:t>2/11/2013</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4" name="Rectangle 6"/>
          <p:cNvSpPr>
            <a:spLocks noGrp="1" noChangeArrowheads="1"/>
          </p:cNvSpPr>
          <p:nvPr>
            <p:ph type="sldNum" sz="quarter" idx="12"/>
          </p:nvPr>
        </p:nvSpPr>
        <p:spPr>
          <a:ln/>
        </p:spPr>
        <p:txBody>
          <a:bodyPr/>
          <a:lstStyle>
            <a:lvl1pPr>
              <a:defRPr/>
            </a:lvl1pPr>
          </a:lstStyle>
          <a:p>
            <a:fld id="{AB175F4E-6D65-483E-91F2-D97D2E7688F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1C3C8F00-AD26-44AA-BF83-7DBDB249AEE1}" type="datetime1">
              <a:rPr lang="en-US"/>
              <a:pPr/>
              <a:t>2/11/2013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7" name="Rectangle 6"/>
          <p:cNvSpPr>
            <a:spLocks noGrp="1" noChangeArrowheads="1"/>
          </p:cNvSpPr>
          <p:nvPr>
            <p:ph type="sldNum" sz="quarter" idx="12"/>
          </p:nvPr>
        </p:nvSpPr>
        <p:spPr>
          <a:ln/>
        </p:spPr>
        <p:txBody>
          <a:bodyPr/>
          <a:lstStyle>
            <a:lvl1pPr>
              <a:defRPr/>
            </a:lvl1pPr>
          </a:lstStyle>
          <a:p>
            <a:fld id="{7B2774C6-3001-43B4-9ED3-391DD94DA734}"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C7B60BC9-63EB-45F6-8912-E59CD2835C08}" type="datetime1">
              <a:rPr lang="en-US"/>
              <a:pPr/>
              <a:t>2/11/2013</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 P.Hsu 2009</a:t>
            </a:r>
          </a:p>
        </p:txBody>
      </p:sp>
      <p:sp>
        <p:nvSpPr>
          <p:cNvPr id="7" name="Rectangle 6"/>
          <p:cNvSpPr>
            <a:spLocks noGrp="1" noChangeArrowheads="1"/>
          </p:cNvSpPr>
          <p:nvPr>
            <p:ph type="sldNum" sz="quarter" idx="12"/>
          </p:nvPr>
        </p:nvSpPr>
        <p:spPr>
          <a:ln/>
        </p:spPr>
        <p:txBody>
          <a:bodyPr/>
          <a:lstStyle>
            <a:lvl1pPr>
              <a:defRPr/>
            </a:lvl1pPr>
          </a:lstStyle>
          <a:p>
            <a:fld id="{7B12A672-96B3-4116-91A9-4F18EAF2ECD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150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u="none"/>
            </a:lvl1pPr>
          </a:lstStyle>
          <a:p>
            <a:fld id="{DCEAFF19-6795-4AF2-9422-D188363DBD80}" type="datetime1">
              <a:rPr lang="en-US"/>
              <a:pPr/>
              <a:t>2/11/2013</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u="none"/>
            </a:lvl1pPr>
          </a:lstStyle>
          <a:p>
            <a:pPr>
              <a:defRPr/>
            </a:pPr>
            <a:r>
              <a:rPr lang="en-US"/>
              <a:t>(c) P.Hsu 2009</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u="none"/>
            </a:lvl1pPr>
          </a:lstStyle>
          <a:p>
            <a:fld id="{3D4AE29F-27C3-4792-A440-E2A8056E1FF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sldNum="0"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3.xml"/><Relationship Id="rId1" Type="http://schemas.openxmlformats.org/officeDocument/2006/relationships/vmlDrawing" Target="../drawings/vmlDrawing4.v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9.jpeg"/><Relationship Id="rId4" Type="http://schemas.openxmlformats.org/officeDocument/2006/relationships/oleObject" Target="../embeddings/oleObject5.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9.jpeg"/><Relationship Id="rId4" Type="http://schemas.openxmlformats.org/officeDocument/2006/relationships/oleObject" Target="../embeddings/oleObject6.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xml"/><Relationship Id="rId1" Type="http://schemas.openxmlformats.org/officeDocument/2006/relationships/vmlDrawing" Target="../drawings/vmlDrawing7.vml"/><Relationship Id="rId4" Type="http://schemas.openxmlformats.org/officeDocument/2006/relationships/oleObject" Target="../embeddings/oleObject8.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xml"/><Relationship Id="rId1" Type="http://schemas.openxmlformats.org/officeDocument/2006/relationships/vmlDrawing" Target="../drawings/vmlDrawing8.v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3.xml"/><Relationship Id="rId1" Type="http://schemas.openxmlformats.org/officeDocument/2006/relationships/vmlDrawing" Target="../drawings/vmlDrawing9.v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3.xml"/><Relationship Id="rId1" Type="http://schemas.openxmlformats.org/officeDocument/2006/relationships/vmlDrawing" Target="../drawings/vmlDrawing10.v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3.xml"/><Relationship Id="rId1" Type="http://schemas.openxmlformats.org/officeDocument/2006/relationships/vmlDrawing" Target="../drawings/vmlDrawing11.vml"/><Relationship Id="rId4" Type="http://schemas.openxmlformats.org/officeDocument/2006/relationships/oleObject" Target="../embeddings/oleObject13.bin"/></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3.xml"/><Relationship Id="rId1" Type="http://schemas.openxmlformats.org/officeDocument/2006/relationships/vmlDrawing" Target="../drawings/vmlDrawing2.v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3.v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6" name="Rectangle 2"/>
          <p:cNvSpPr>
            <a:spLocks noGrp="1" noChangeArrowheads="1"/>
          </p:cNvSpPr>
          <p:nvPr>
            <p:ph type="ctrTitle"/>
          </p:nvPr>
        </p:nvSpPr>
        <p:spPr>
          <a:xfrm>
            <a:off x="685800" y="762000"/>
            <a:ext cx="7772400" cy="838200"/>
          </a:xfrm>
        </p:spPr>
        <p:txBody>
          <a:bodyPr/>
          <a:lstStyle/>
          <a:p>
            <a:r>
              <a:rPr lang="en-US" sz="4000" b="1" dirty="0" smtClean="0">
                <a:solidFill>
                  <a:srgbClr val="008000"/>
                </a:solidFill>
              </a:rPr>
              <a:t>Laws </a:t>
            </a:r>
            <a:r>
              <a:rPr lang="en-US" sz="4000" b="1" dirty="0">
                <a:solidFill>
                  <a:srgbClr val="008000"/>
                </a:solidFill>
              </a:rPr>
              <a:t>of </a:t>
            </a:r>
            <a:r>
              <a:rPr lang="en-US" sz="4000" b="1" dirty="0" smtClean="0">
                <a:solidFill>
                  <a:srgbClr val="008000"/>
                </a:solidFill>
              </a:rPr>
              <a:t>Energy</a:t>
            </a:r>
            <a:r>
              <a:rPr lang="en-US" sz="2400" dirty="0"/>
              <a:t/>
            </a:r>
            <a:br>
              <a:rPr lang="en-US" sz="2400" dirty="0"/>
            </a:br>
            <a:endParaRPr lang="en-US" sz="2000" dirty="0"/>
          </a:p>
        </p:txBody>
      </p:sp>
      <p:graphicFrame>
        <p:nvGraphicFramePr>
          <p:cNvPr id="3" name="Diagram 2"/>
          <p:cNvGraphicFramePr/>
          <p:nvPr/>
        </p:nvGraphicFramePr>
        <p:xfrm>
          <a:off x="1524000" y="1371600"/>
          <a:ext cx="6096000" cy="360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2"/>
          <p:cNvSpPr txBox="1">
            <a:spLocks noChangeArrowheads="1"/>
          </p:cNvSpPr>
          <p:nvPr/>
        </p:nvSpPr>
        <p:spPr bwMode="auto">
          <a:xfrm>
            <a:off x="5029200" y="5715000"/>
            <a:ext cx="35052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0" cap="none" spc="0" normalizeH="0" baseline="0" noProof="0" dirty="0" smtClean="0">
                <a:ln>
                  <a:noFill/>
                </a:ln>
                <a:solidFill>
                  <a:schemeClr val="tx2"/>
                </a:solidFill>
                <a:effectLst/>
                <a:uLnTx/>
                <a:uFillTx/>
                <a:latin typeface="+mj-lt"/>
                <a:ea typeface="+mj-ea"/>
                <a:cs typeface="+mj-cs"/>
              </a:rPr>
              <a:t/>
            </a:r>
            <a:br>
              <a:rPr kumimoji="0" lang="en-US" sz="3600" b="0" i="0" u="none" strike="noStrike" kern="0" cap="none" spc="0" normalizeH="0" baseline="0" noProof="0" dirty="0" smtClean="0">
                <a:ln>
                  <a:noFill/>
                </a:ln>
                <a:solidFill>
                  <a:schemeClr val="tx2"/>
                </a:solidFill>
                <a:effectLst/>
                <a:uLnTx/>
                <a:uFillTx/>
                <a:latin typeface="+mj-lt"/>
                <a:ea typeface="+mj-ea"/>
                <a:cs typeface="+mj-cs"/>
              </a:rPr>
            </a:br>
            <a:r>
              <a:rPr kumimoji="0" lang="en-US" b="0" i="0" u="none" strike="noStrike" kern="0" cap="none" spc="0" normalizeH="0" baseline="0" noProof="0" dirty="0" smtClean="0">
                <a:ln>
                  <a:noFill/>
                </a:ln>
                <a:solidFill>
                  <a:schemeClr val="tx2"/>
                </a:solidFill>
                <a:effectLst/>
                <a:uLnTx/>
                <a:uFillTx/>
                <a:latin typeface="+mj-lt"/>
                <a:ea typeface="+mj-ea"/>
                <a:cs typeface="+mj-cs"/>
              </a:rPr>
              <a:t>Engineering 10</a:t>
            </a:r>
            <a:br>
              <a:rPr kumimoji="0" lang="en-US" b="0" i="0" u="none" strike="noStrike" kern="0" cap="none" spc="0" normalizeH="0" baseline="0" noProof="0" dirty="0" smtClean="0">
                <a:ln>
                  <a:noFill/>
                </a:ln>
                <a:solidFill>
                  <a:schemeClr val="tx2"/>
                </a:solidFill>
                <a:effectLst/>
                <a:uLnTx/>
                <a:uFillTx/>
                <a:latin typeface="+mj-lt"/>
                <a:ea typeface="+mj-ea"/>
                <a:cs typeface="+mj-cs"/>
              </a:rPr>
            </a:br>
            <a:r>
              <a:rPr kumimoji="0" lang="en-US" b="0" i="0" u="none" strike="noStrike" kern="0" cap="none" spc="0" normalizeH="0" baseline="0" noProof="0" dirty="0" smtClean="0">
                <a:ln>
                  <a:noFill/>
                </a:ln>
                <a:solidFill>
                  <a:schemeClr val="tx2"/>
                </a:solidFill>
                <a:effectLst/>
                <a:uLnTx/>
                <a:uFillTx/>
                <a:latin typeface="+mj-lt"/>
                <a:ea typeface="+mj-ea"/>
                <a:cs typeface="+mj-cs"/>
              </a:rPr>
              <a:t>San Jose State University</a:t>
            </a:r>
            <a:br>
              <a:rPr kumimoji="0" lang="en-US" b="0" i="0" u="none" strike="noStrike" kern="0" cap="none" spc="0" normalizeH="0" baseline="0" noProof="0" dirty="0" smtClean="0">
                <a:ln>
                  <a:noFill/>
                </a:ln>
                <a:solidFill>
                  <a:schemeClr val="tx2"/>
                </a:solidFill>
                <a:effectLst/>
                <a:uLnTx/>
                <a:uFillTx/>
                <a:latin typeface="+mj-lt"/>
                <a:ea typeface="+mj-ea"/>
                <a:cs typeface="+mj-cs"/>
              </a:rPr>
            </a:br>
            <a:r>
              <a:rPr kumimoji="0" lang="en-US" b="0" i="0" u="none" strike="noStrike" kern="0" cap="none" spc="0" normalizeH="0" baseline="0" noProof="0" dirty="0" smtClean="0">
                <a:ln>
                  <a:noFill/>
                </a:ln>
                <a:solidFill>
                  <a:schemeClr val="tx2"/>
                </a:solidFill>
                <a:effectLst/>
                <a:uLnTx/>
                <a:uFillTx/>
                <a:latin typeface="+mj-lt"/>
                <a:ea typeface="+mj-ea"/>
                <a:cs typeface="+mj-cs"/>
              </a:rPr>
              <a:t/>
            </a:r>
            <a:br>
              <a:rPr kumimoji="0" lang="en-US" b="0" i="0" u="none" strike="noStrike" kern="0" cap="none" spc="0" normalizeH="0" baseline="0" noProof="0" dirty="0" smtClean="0">
                <a:ln>
                  <a:noFill/>
                </a:ln>
                <a:solidFill>
                  <a:schemeClr val="tx2"/>
                </a:solidFill>
                <a:effectLst/>
                <a:uLnTx/>
                <a:uFillTx/>
                <a:latin typeface="+mj-lt"/>
                <a:ea typeface="+mj-ea"/>
                <a:cs typeface="+mj-cs"/>
              </a:rPr>
            </a:br>
            <a:endParaRPr kumimoji="0" lang="en-US" sz="1800" b="0" i="0" u="none" strike="noStrike" kern="0" cap="none" spc="0" normalizeH="0" baseline="0" noProof="0" dirty="0">
              <a:ln>
                <a:noFill/>
              </a:ln>
              <a:solidFill>
                <a:schemeClr val="tx2"/>
              </a:solidFill>
              <a:effectLst/>
              <a:uLnTx/>
              <a:uFillTx/>
              <a:latin typeface="+mj-lt"/>
              <a:ea typeface="+mj-ea"/>
              <a:cs typeface="+mj-cs"/>
            </a:endParaRPr>
          </a:p>
        </p:txBody>
      </p:sp>
      <p:sp>
        <p:nvSpPr>
          <p:cNvPr id="5" name="TextBox 4"/>
          <p:cNvSpPr txBox="1"/>
          <p:nvPr/>
        </p:nvSpPr>
        <p:spPr>
          <a:xfrm>
            <a:off x="1600200" y="4495800"/>
            <a:ext cx="6645858" cy="830997"/>
          </a:xfrm>
          <a:prstGeom prst="rect">
            <a:avLst/>
          </a:prstGeom>
          <a:noFill/>
        </p:spPr>
        <p:txBody>
          <a:bodyPr wrap="none" rtlCol="0">
            <a:spAutoFit/>
          </a:bodyPr>
          <a:lstStyle/>
          <a:p>
            <a:pPr algn="ctr"/>
            <a:r>
              <a:rPr lang="en-US" b="1" u="none" dirty="0" smtClean="0"/>
              <a:t>OR</a:t>
            </a:r>
          </a:p>
          <a:p>
            <a:pPr algn="ctr"/>
            <a:r>
              <a:rPr lang="en-US" sz="2800" b="1" u="none" dirty="0" smtClean="0">
                <a:solidFill>
                  <a:srgbClr val="008000"/>
                </a:solidFill>
              </a:rPr>
              <a:t>What’s this concern about efficiency?</a:t>
            </a:r>
            <a:endParaRPr lang="en-US" sz="2800" b="1" u="none" dirty="0">
              <a:solidFill>
                <a:srgbClr val="008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Grp="1" noChangeArrowheads="1"/>
          </p:cNvSpPr>
          <p:nvPr>
            <p:ph type="ftr" sz="quarter" idx="11"/>
          </p:nvPr>
        </p:nvSpPr>
        <p:spPr>
          <a:noFill/>
        </p:spPr>
        <p:txBody>
          <a:bodyPr/>
          <a:lstStyle/>
          <a:p>
            <a:r>
              <a:rPr lang="en-US" smtClean="0"/>
              <a:t>(c) P.Hsu 2009</a:t>
            </a:r>
          </a:p>
        </p:txBody>
      </p:sp>
      <p:sp>
        <p:nvSpPr>
          <p:cNvPr id="28675" name="Rectangle 2"/>
          <p:cNvSpPr>
            <a:spLocks noGrp="1" noChangeArrowheads="1"/>
          </p:cNvSpPr>
          <p:nvPr>
            <p:ph type="body" sz="half" idx="1"/>
          </p:nvPr>
        </p:nvSpPr>
        <p:spPr>
          <a:xfrm>
            <a:off x="838200" y="1066800"/>
            <a:ext cx="7696200" cy="1752600"/>
          </a:xfrm>
        </p:spPr>
        <p:txBody>
          <a:bodyPr/>
          <a:lstStyle/>
          <a:p>
            <a:pPr marL="1588" indent="-1588">
              <a:buFontTx/>
              <a:buNone/>
            </a:pPr>
            <a:r>
              <a:rPr lang="en-US" sz="2800" dirty="0" smtClean="0"/>
              <a:t>How much work is done to lift a weight of 10kg by 10 meter?   </a:t>
            </a:r>
          </a:p>
          <a:p>
            <a:pPr marL="742950" indent="-742950">
              <a:buFontTx/>
              <a:buNone/>
            </a:pPr>
            <a:r>
              <a:rPr lang="en-US" sz="2800" dirty="0" smtClean="0"/>
              <a:t>        </a:t>
            </a:r>
            <a:r>
              <a:rPr lang="en-US" sz="2000" dirty="0" smtClean="0"/>
              <a:t>Hint: Gravitational force on the weight is  F=10kg *9.81</a:t>
            </a:r>
          </a:p>
          <a:p>
            <a:pPr marL="742950" indent="-742950">
              <a:buFontTx/>
              <a:buNone/>
            </a:pPr>
            <a:endParaRPr lang="en-US" sz="2000" dirty="0" smtClean="0"/>
          </a:p>
          <a:p>
            <a:pPr marL="742950" indent="-742950">
              <a:buFontTx/>
              <a:buNone/>
            </a:pPr>
            <a:endParaRPr lang="en-US" sz="2000" dirty="0" smtClean="0"/>
          </a:p>
          <a:p>
            <a:pPr marL="742950" indent="-742950">
              <a:buFontTx/>
              <a:buNone/>
            </a:pPr>
            <a:r>
              <a:rPr lang="en-US" sz="2000" dirty="0" smtClean="0"/>
              <a:t>(A)      981 J</a:t>
            </a:r>
          </a:p>
          <a:p>
            <a:pPr marL="742950" indent="-742950">
              <a:buFontTx/>
              <a:buNone/>
            </a:pPr>
            <a:r>
              <a:rPr lang="en-US" sz="2000" dirty="0" smtClean="0"/>
              <a:t>(B)      981 W</a:t>
            </a:r>
          </a:p>
          <a:p>
            <a:pPr marL="742950" indent="-742950">
              <a:buAutoNum type="alphaUcParenBoth" startAt="3"/>
            </a:pPr>
            <a:r>
              <a:rPr lang="en-US" sz="2000" dirty="0" smtClean="0"/>
              <a:t>981 Newton</a:t>
            </a:r>
          </a:p>
          <a:p>
            <a:pPr marL="742950" indent="-742950">
              <a:buAutoNum type="alphaUcParenBoth" startAt="3"/>
            </a:pPr>
            <a:r>
              <a:rPr lang="en-US" sz="2000" dirty="0" smtClean="0"/>
              <a:t>981 Volts</a:t>
            </a:r>
          </a:p>
          <a:p>
            <a:pPr marL="742950" indent="-742950">
              <a:buAutoNum type="alphaUcParenBoth" startAt="3"/>
            </a:pPr>
            <a:r>
              <a:rPr lang="en-US" sz="2000" dirty="0" smtClean="0"/>
              <a:t>981 Amps</a:t>
            </a:r>
          </a:p>
          <a:p>
            <a:pPr marL="742950" indent="-742950">
              <a:buNone/>
            </a:pPr>
            <a:endParaRPr lang="en-US" sz="2000" dirty="0" smtClean="0"/>
          </a:p>
          <a:p>
            <a:pPr marL="742950" indent="-742950">
              <a:buFontTx/>
              <a:buAutoNum type="alphaUcParenBoth" startAt="3"/>
            </a:pPr>
            <a:endParaRPr lang="en-US" sz="2000" dirty="0" smtClean="0"/>
          </a:p>
          <a:p>
            <a:pPr marL="742950" indent="-742950">
              <a:buFontTx/>
              <a:buNone/>
            </a:pPr>
            <a:r>
              <a:rPr lang="en-US" sz="2400" dirty="0" smtClean="0"/>
              <a:t>     </a:t>
            </a:r>
          </a:p>
        </p:txBody>
      </p:sp>
      <p:graphicFrame>
        <p:nvGraphicFramePr>
          <p:cNvPr id="165890" name="Object 4"/>
          <p:cNvGraphicFramePr>
            <a:graphicFrameLocks noChangeAspect="1"/>
          </p:cNvGraphicFramePr>
          <p:nvPr/>
        </p:nvGraphicFramePr>
        <p:xfrm>
          <a:off x="5334000" y="2438400"/>
          <a:ext cx="3522662" cy="2936875"/>
        </p:xfrm>
        <a:graphic>
          <a:graphicData uri="http://schemas.openxmlformats.org/presentationml/2006/ole">
            <p:oleObj spid="_x0000_s165890" name="Picture" r:id="rId3" imgW="2743200" imgH="2286000" progId="Word.Picture.8">
              <p:embed/>
            </p:oleObj>
          </a:graphicData>
        </a:graphic>
      </p:graphicFrame>
      <p:sp>
        <p:nvSpPr>
          <p:cNvPr id="5" name="TextBox 4"/>
          <p:cNvSpPr txBox="1"/>
          <p:nvPr/>
        </p:nvSpPr>
        <p:spPr>
          <a:xfrm>
            <a:off x="2590800" y="304800"/>
            <a:ext cx="3041217" cy="523220"/>
          </a:xfrm>
          <a:prstGeom prst="rect">
            <a:avLst/>
          </a:prstGeom>
          <a:noFill/>
        </p:spPr>
        <p:txBody>
          <a:bodyPr wrap="none" rtlCol="0">
            <a:spAutoFit/>
          </a:bodyPr>
          <a:lstStyle/>
          <a:p>
            <a:r>
              <a:rPr lang="en-US" sz="2800" b="1" u="none" dirty="0" smtClean="0"/>
              <a:t>Clicker Question</a:t>
            </a:r>
            <a:endParaRPr lang="en-US" sz="2800" b="1" u="none"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Rectangle 2"/>
          <p:cNvSpPr>
            <a:spLocks noGrp="1" noChangeArrowheads="1"/>
          </p:cNvSpPr>
          <p:nvPr>
            <p:ph type="title"/>
          </p:nvPr>
        </p:nvSpPr>
        <p:spPr>
          <a:xfrm>
            <a:off x="533400" y="228600"/>
            <a:ext cx="7772400" cy="1143000"/>
          </a:xfrm>
        </p:spPr>
        <p:txBody>
          <a:bodyPr/>
          <a:lstStyle/>
          <a:p>
            <a:r>
              <a:rPr lang="en-US" dirty="0" smtClean="0"/>
              <a:t>Forms </a:t>
            </a:r>
            <a:r>
              <a:rPr lang="en-US" dirty="0"/>
              <a:t>of Energy</a:t>
            </a:r>
          </a:p>
        </p:txBody>
      </p:sp>
      <p:sp>
        <p:nvSpPr>
          <p:cNvPr id="567299" name="Rectangle 3"/>
          <p:cNvSpPr>
            <a:spLocks noGrp="1" noChangeArrowheads="1"/>
          </p:cNvSpPr>
          <p:nvPr>
            <p:ph type="body" idx="1"/>
          </p:nvPr>
        </p:nvSpPr>
        <p:spPr>
          <a:xfrm>
            <a:off x="304800" y="1371600"/>
            <a:ext cx="8686800" cy="1143000"/>
          </a:xfrm>
        </p:spPr>
        <p:txBody>
          <a:bodyPr/>
          <a:lstStyle/>
          <a:p>
            <a:pPr>
              <a:buNone/>
            </a:pPr>
            <a:r>
              <a:rPr lang="en-US" sz="2400" b="1" dirty="0" smtClean="0"/>
              <a:t>Macroscopic Energy:  </a:t>
            </a:r>
          </a:p>
          <a:p>
            <a:pPr indent="114300">
              <a:buNone/>
            </a:pPr>
            <a:r>
              <a:rPr lang="en-US" sz="2400" dirty="0" smtClean="0"/>
              <a:t>Kinetic energy,  potential energy, magnetic</a:t>
            </a:r>
            <a:r>
              <a:rPr lang="en-US" sz="2400" dirty="0"/>
              <a:t>, electric, </a:t>
            </a:r>
            <a:r>
              <a:rPr lang="en-US" sz="2400" dirty="0" smtClean="0"/>
              <a:t>etc.</a:t>
            </a:r>
          </a:p>
          <a:p>
            <a:pPr marL="914400" indent="0">
              <a:buNone/>
            </a:pPr>
            <a:endParaRPr lang="en-US" sz="2400" dirty="0" smtClean="0"/>
          </a:p>
          <a:p>
            <a:pPr marL="0" indent="0">
              <a:buNone/>
            </a:pPr>
            <a:endParaRPr lang="en-US" sz="2400" dirty="0" smtClean="0"/>
          </a:p>
          <a:p>
            <a:pPr marL="0" indent="0">
              <a:buNone/>
            </a:pPr>
            <a:endParaRPr lang="en-US" sz="2800" dirty="0" smtClean="0"/>
          </a:p>
          <a:p>
            <a:pPr>
              <a:buNone/>
            </a:pPr>
            <a:endParaRPr lang="en-US" sz="2800" dirty="0" smtClean="0"/>
          </a:p>
          <a:p>
            <a:pPr>
              <a:buNone/>
            </a:pPr>
            <a:endParaRPr lang="en-US" sz="2800" dirty="0"/>
          </a:p>
          <a:p>
            <a:endParaRPr lang="en-US" sz="2800" dirty="0"/>
          </a:p>
          <a:p>
            <a:endParaRPr lang="en-US" sz="2800" dirty="0"/>
          </a:p>
          <a:p>
            <a:pPr>
              <a:buFontTx/>
              <a:buNone/>
            </a:pPr>
            <a:endParaRPr lang="en-US" sz="2800" dirty="0"/>
          </a:p>
        </p:txBody>
      </p:sp>
      <p:graphicFrame>
        <p:nvGraphicFramePr>
          <p:cNvPr id="567300" name="Object 4"/>
          <p:cNvGraphicFramePr>
            <a:graphicFrameLocks noChangeAspect="1"/>
          </p:cNvGraphicFramePr>
          <p:nvPr/>
        </p:nvGraphicFramePr>
        <p:xfrm>
          <a:off x="4508500" y="3238500"/>
          <a:ext cx="127000" cy="381000"/>
        </p:xfrm>
        <a:graphic>
          <a:graphicData uri="http://schemas.openxmlformats.org/presentationml/2006/ole">
            <p:oleObj spid="_x0000_s95234" name="Equation" r:id="rId4" imgW="126720" imgH="380880" progId="Equation.3">
              <p:embed/>
            </p:oleObj>
          </a:graphicData>
        </a:graphic>
      </p:graphicFrame>
      <p:pic>
        <p:nvPicPr>
          <p:cNvPr id="5" name="Picture 5" descr="kinetictheory"/>
          <p:cNvPicPr>
            <a:picLocks noChangeAspect="1" noChangeArrowheads="1"/>
          </p:cNvPicPr>
          <p:nvPr/>
        </p:nvPicPr>
        <p:blipFill>
          <a:blip r:embed="rId5" cstate="print"/>
          <a:srcRect/>
          <a:stretch>
            <a:fillRect/>
          </a:stretch>
        </p:blipFill>
        <p:spPr bwMode="auto">
          <a:xfrm>
            <a:off x="6934200" y="3581400"/>
            <a:ext cx="2057400" cy="2057400"/>
          </a:xfrm>
          <a:prstGeom prst="rect">
            <a:avLst/>
          </a:prstGeom>
          <a:noFill/>
        </p:spPr>
      </p:pic>
      <p:sp>
        <p:nvSpPr>
          <p:cNvPr id="6" name="Rectangle 3"/>
          <p:cNvSpPr txBox="1">
            <a:spLocks noChangeArrowheads="1"/>
          </p:cNvSpPr>
          <p:nvPr/>
        </p:nvSpPr>
        <p:spPr bwMode="auto">
          <a:xfrm>
            <a:off x="304800" y="2667000"/>
            <a:ext cx="6629400" cy="3429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ea typeface="+mn-ea"/>
                <a:cs typeface="+mn-cs"/>
              </a:rPr>
              <a:t>Microscopic Energy:</a:t>
            </a:r>
          </a:p>
          <a:p>
            <a:pPr marL="62865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Molecular kinetic energy (</a:t>
            </a:r>
            <a:r>
              <a:rPr lang="en-US" sz="2400" kern="0" dirty="0" smtClean="0">
                <a:latin typeface="+mn-lt"/>
              </a:rPr>
              <a:t>particle </a:t>
            </a:r>
            <a:r>
              <a:rPr kumimoji="0" lang="en-US" sz="2400" b="0" i="0" strike="noStrike" kern="0" cap="none" spc="0" normalizeH="0" baseline="0" noProof="0" dirty="0" smtClean="0">
                <a:ln>
                  <a:noFill/>
                </a:ln>
                <a:solidFill>
                  <a:schemeClr val="tx1"/>
                </a:solidFill>
                <a:effectLst/>
                <a:uLnTx/>
                <a:uFillTx/>
                <a:latin typeface="+mn-lt"/>
                <a:ea typeface="+mn-ea"/>
                <a:cs typeface="+mn-cs"/>
              </a:rPr>
              <a:t>motion </a:t>
            </a:r>
            <a:r>
              <a:rPr kumimoji="0" lang="en-US" sz="2400" b="0" i="0" u="none" strike="noStrike" kern="0" cap="none" spc="0" normalizeH="0" baseline="0" noProof="0" dirty="0" smtClean="0">
                <a:ln>
                  <a:noFill/>
                </a:ln>
                <a:solidFill>
                  <a:schemeClr val="tx1"/>
                </a:solidFill>
                <a:effectLst/>
                <a:uLnTx/>
                <a:uFillTx/>
                <a:latin typeface="+mn-lt"/>
                <a:ea typeface="+mn-ea"/>
                <a:cs typeface="+mn-cs"/>
              </a:rPr>
              <a:t>at molecular</a:t>
            </a:r>
            <a:r>
              <a:rPr kumimoji="0" lang="en-US" sz="2400" b="0" i="0" u="none" strike="noStrike" kern="0" cap="none" spc="0" normalizeH="0" noProof="0" dirty="0" smtClean="0">
                <a:ln>
                  <a:noFill/>
                </a:ln>
                <a:solidFill>
                  <a:schemeClr val="tx1"/>
                </a:solidFill>
                <a:effectLst/>
                <a:uLnTx/>
                <a:uFillTx/>
                <a:latin typeface="+mn-lt"/>
                <a:ea typeface="+mn-ea"/>
                <a:cs typeface="+mn-cs"/>
              </a:rPr>
              <a:t> and atomic level</a:t>
            </a:r>
            <a:r>
              <a:rPr kumimoji="0" lang="en-US" sz="2400" b="0" i="0" u="none" strike="noStrike" kern="0" cap="none" spc="0" normalizeH="0" baseline="0" noProof="0" dirty="0" smtClean="0">
                <a:ln>
                  <a:noFill/>
                </a:ln>
                <a:solidFill>
                  <a:schemeClr val="tx1"/>
                </a:solidFill>
                <a:effectLst/>
                <a:uLnTx/>
                <a:uFillTx/>
                <a:latin typeface="+mn-lt"/>
                <a:ea typeface="+mn-ea"/>
                <a:cs typeface="+mn-cs"/>
              </a:rPr>
              <a:t>).  </a:t>
            </a:r>
          </a:p>
          <a:p>
            <a:pPr marL="628650" indent="-342900" eaLnBrk="0" hangingPunct="0">
              <a:spcBef>
                <a:spcPct val="20000"/>
              </a:spcBef>
              <a:buFont typeface="Arial" pitchFamily="34" charset="0"/>
              <a:buChar char="•"/>
            </a:pPr>
            <a:r>
              <a:rPr lang="en-US" sz="2400" u="none" dirty="0" smtClean="0"/>
              <a:t>Energy associated with </a:t>
            </a:r>
            <a:r>
              <a:rPr lang="en-US" sz="2400" dirty="0" smtClean="0"/>
              <a:t>binding forces </a:t>
            </a:r>
            <a:r>
              <a:rPr lang="en-US" sz="2400" u="none" dirty="0" smtClean="0"/>
              <a:t>on a molecular level, atomic level, and nucleus level. (Energy from burning fuel, atomic, and nuclear energy). </a:t>
            </a:r>
          </a:p>
          <a:p>
            <a:pPr marL="457200" marR="0" lvl="0" algn="l" defTabSz="914400" rtl="0" eaLnBrk="0" fontAlgn="base" latinLnBrk="0" hangingPunct="0">
              <a:lnSpc>
                <a:spcPct val="100000"/>
              </a:lnSpc>
              <a:spcBef>
                <a:spcPct val="20000"/>
              </a:spcBef>
              <a:spcAft>
                <a:spcPct val="0"/>
              </a:spcAft>
              <a:buClrTx/>
              <a:buSzTx/>
              <a:buFontTx/>
              <a:buNone/>
              <a:tabLst/>
              <a:defRPr/>
            </a:pP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a:p>
            <a:pPr marL="457200" marR="0" lvl="0" algn="l" defTabSz="914400" rtl="0" eaLnBrk="0" fontAlgn="base" latinLnBrk="0" hangingPunct="0">
              <a:lnSpc>
                <a:spcPct val="100000"/>
              </a:lnSpc>
              <a:spcBef>
                <a:spcPct val="20000"/>
              </a:spcBef>
              <a:spcAft>
                <a:spcPct val="0"/>
              </a:spcAft>
              <a:buClrTx/>
              <a:buSzTx/>
              <a:buFontTx/>
              <a:buNone/>
              <a:tabLst/>
              <a:defRPr/>
            </a:pP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US"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en-US"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en-US"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7200" y="4876800"/>
            <a:ext cx="8534400" cy="76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3"/>
          <p:cNvSpPr txBox="1">
            <a:spLocks noChangeArrowheads="1"/>
          </p:cNvSpPr>
          <p:nvPr/>
        </p:nvSpPr>
        <p:spPr bwMode="auto">
          <a:xfrm>
            <a:off x="457200" y="76200"/>
            <a:ext cx="8458200" cy="6781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1" i="0" u="none" strike="noStrike" kern="0" cap="none" spc="0" normalizeH="0" baseline="0" noProof="0" dirty="0" smtClean="0">
                <a:ln>
                  <a:noFill/>
                </a:ln>
                <a:solidFill>
                  <a:schemeClr val="tx1"/>
                </a:solidFill>
                <a:effectLst/>
                <a:uLnTx/>
                <a:uFillTx/>
                <a:latin typeface="+mn-lt"/>
                <a:ea typeface="+mn-ea"/>
                <a:cs typeface="+mn-cs"/>
              </a:rPr>
              <a:t>Molecular</a:t>
            </a:r>
            <a:r>
              <a:rPr kumimoji="0" lang="en-US" sz="2400" b="1" i="0" u="none" strike="noStrike" kern="0" cap="none" spc="0" normalizeH="0" noProof="0" dirty="0" smtClean="0">
                <a:ln>
                  <a:noFill/>
                </a:ln>
                <a:solidFill>
                  <a:schemeClr val="tx1"/>
                </a:solidFill>
                <a:effectLst/>
                <a:uLnTx/>
                <a:uFillTx/>
                <a:latin typeface="+mn-lt"/>
                <a:ea typeface="+mn-ea"/>
                <a:cs typeface="+mn-cs"/>
              </a:rPr>
              <a:t> kinetic energy </a:t>
            </a:r>
          </a:p>
          <a:p>
            <a:pPr marL="62865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a:p>
            <a:pPr marL="628650" indent="-342900" eaLnBrk="0" hangingPunct="0">
              <a:spcBef>
                <a:spcPct val="20000"/>
              </a:spcBef>
              <a:buFont typeface="Arial" pitchFamily="34" charset="0"/>
              <a:buChar char="•"/>
              <a:defRPr/>
            </a:pPr>
            <a:r>
              <a:rPr lang="en-US" sz="2400" u="none" kern="0" dirty="0" smtClean="0"/>
              <a:t>It is an “Internal Energy”.</a:t>
            </a:r>
          </a:p>
          <a:p>
            <a:pPr marL="62865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Due to molecular translation, vibration, rotation, electron translation &amp; spin.  </a:t>
            </a:r>
            <a:endParaRPr lang="en-US" sz="2400" u="none" kern="0" dirty="0" smtClean="0">
              <a:latin typeface="+mn-lt"/>
            </a:endParaRPr>
          </a:p>
          <a:p>
            <a:pPr marL="628650" marR="0" lvl="0" indent="-342900" algn="l" defTabSz="914400" rtl="0" eaLnBrk="0" fontAlgn="base" latinLnBrk="0" hangingPunct="0">
              <a:lnSpc>
                <a:spcPct val="100000"/>
              </a:lnSpc>
              <a:spcBef>
                <a:spcPct val="20000"/>
              </a:spcBef>
              <a:spcAft>
                <a:spcPct val="0"/>
              </a:spcAft>
              <a:buClrTx/>
              <a:buSzTx/>
              <a:buFont typeface="Arial" pitchFamily="34" charset="0"/>
              <a:buChar char="•"/>
              <a:tabLst/>
              <a:defRPr/>
            </a:pPr>
            <a:r>
              <a:rPr kumimoji="0" lang="en-US" sz="2400" b="0" i="0" u="sng" strike="noStrike" kern="0" cap="none" spc="0" normalizeH="0" baseline="0" noProof="0" dirty="0" smtClean="0">
                <a:ln>
                  <a:noFill/>
                </a:ln>
                <a:solidFill>
                  <a:schemeClr val="tx1"/>
                </a:solidFill>
                <a:effectLst/>
                <a:uLnTx/>
                <a:uFillTx/>
                <a:latin typeface="+mn-lt"/>
                <a:ea typeface="+mn-ea"/>
                <a:cs typeface="+mn-cs"/>
              </a:rPr>
              <a:t>Temperature</a:t>
            </a:r>
            <a:r>
              <a:rPr kumimoji="0" lang="en-US" sz="2400" b="0" i="0" u="none" strike="noStrike" kern="0" cap="none" spc="0" normalizeH="0" baseline="0" noProof="0" dirty="0" smtClean="0">
                <a:ln>
                  <a:noFill/>
                </a:ln>
                <a:solidFill>
                  <a:schemeClr val="tx1"/>
                </a:solidFill>
                <a:effectLst/>
                <a:uLnTx/>
                <a:uFillTx/>
                <a:latin typeface="+mn-lt"/>
                <a:ea typeface="+mn-ea"/>
                <a:cs typeface="+mn-cs"/>
              </a:rPr>
              <a:t> is a measure of this energy</a:t>
            </a:r>
            <a:endParaRPr lang="en-US" sz="2400" u="none" kern="0" dirty="0" smtClean="0">
              <a:latin typeface="+mn-lt"/>
            </a:endParaRPr>
          </a:p>
          <a:p>
            <a:pPr marL="628650" indent="-342900" eaLnBrk="0" hangingPunct="0">
              <a:spcBef>
                <a:spcPct val="20000"/>
              </a:spcBef>
            </a:pPr>
            <a:endParaRPr lang="en-US" sz="2400" u="none" kern="0" dirty="0" smtClean="0">
              <a:latin typeface="+mn-lt"/>
            </a:endParaRPr>
          </a:p>
          <a:p>
            <a:pPr marL="287338" indent="-1588" eaLnBrk="0" hangingPunct="0">
              <a:spcBef>
                <a:spcPct val="20000"/>
              </a:spcBef>
            </a:pPr>
            <a:r>
              <a:rPr lang="en-US" sz="2400" u="none" kern="0" dirty="0" smtClean="0">
                <a:latin typeface="+mn-lt"/>
              </a:rPr>
              <a:t>W</a:t>
            </a:r>
            <a:r>
              <a:rPr kumimoji="0" lang="en-US" sz="2400" b="0" i="0" u="none" strike="noStrike" kern="0" cap="none" spc="0" normalizeH="0" baseline="0" noProof="0" dirty="0" smtClean="0">
                <a:ln>
                  <a:noFill/>
                </a:ln>
                <a:solidFill>
                  <a:schemeClr val="tx1"/>
                </a:solidFill>
                <a:effectLst/>
                <a:uLnTx/>
                <a:uFillTx/>
                <a:latin typeface="+mn-lt"/>
                <a:ea typeface="+mn-ea"/>
                <a:cs typeface="+mn-cs"/>
              </a:rPr>
              <a:t>hen</a:t>
            </a:r>
            <a:r>
              <a:rPr kumimoji="0" lang="en-US" sz="2400" b="0" i="0" u="none" strike="noStrike" kern="0" cap="none" spc="0" normalizeH="0" noProof="0" dirty="0" smtClean="0">
                <a:ln>
                  <a:noFill/>
                </a:ln>
                <a:solidFill>
                  <a:schemeClr val="tx1"/>
                </a:solidFill>
                <a:effectLst/>
                <a:uLnTx/>
                <a:uFillTx/>
                <a:latin typeface="+mn-lt"/>
                <a:ea typeface="+mn-ea"/>
                <a:cs typeface="+mn-cs"/>
              </a:rPr>
              <a:t> heat is added to </a:t>
            </a:r>
            <a:r>
              <a:rPr lang="en-US" sz="2400" u="none" kern="0" dirty="0" smtClean="0">
                <a:latin typeface="+mn-lt"/>
              </a:rPr>
              <a:t>a mass</a:t>
            </a:r>
            <a:r>
              <a:rPr kumimoji="0" lang="en-US" sz="2400" b="0" i="0" u="none" strike="noStrike" kern="0" cap="none" spc="0" normalizeH="0" noProof="0" dirty="0" smtClean="0">
                <a:ln>
                  <a:noFill/>
                </a:ln>
                <a:solidFill>
                  <a:schemeClr val="tx1"/>
                </a:solidFill>
                <a:effectLst/>
                <a:uLnTx/>
                <a:uFillTx/>
                <a:latin typeface="+mn-lt"/>
                <a:ea typeface="+mn-ea"/>
                <a:cs typeface="+mn-cs"/>
              </a:rPr>
              <a:t>,  the molecular kinetic energy is increased.   </a:t>
            </a:r>
            <a:r>
              <a:rPr lang="en-US" sz="2400" u="none" kern="0" noProof="0" dirty="0" smtClean="0">
                <a:latin typeface="+mn-lt"/>
              </a:rPr>
              <a:t>This </a:t>
            </a:r>
            <a:r>
              <a:rPr lang="en-US" sz="2400" u="none" kern="0" dirty="0" smtClean="0">
                <a:latin typeface="+mn-lt"/>
              </a:rPr>
              <a:t>energy increase can often be related to </a:t>
            </a:r>
            <a:r>
              <a:rPr kumimoji="0" lang="en-US" sz="2400" b="0" i="0" u="none" strike="noStrike" kern="0" cap="none" spc="0" normalizeH="0" noProof="0" dirty="0" smtClean="0">
                <a:ln>
                  <a:noFill/>
                </a:ln>
                <a:solidFill>
                  <a:schemeClr val="tx1"/>
                </a:solidFill>
                <a:effectLst/>
                <a:uLnTx/>
                <a:uFillTx/>
                <a:latin typeface="+mn-lt"/>
                <a:ea typeface="+mn-ea"/>
                <a:cs typeface="+mn-cs"/>
              </a:rPr>
              <a:t>the temperature increase  (</a:t>
            </a:r>
            <a:r>
              <a:rPr kumimoji="0" lang="en-US" sz="2400" b="0" i="0" u="none" strike="noStrike" kern="0" cap="none" spc="0" normalizeH="0" noProof="0" dirty="0" smtClean="0">
                <a:ln>
                  <a:noFill/>
                </a:ln>
                <a:solidFill>
                  <a:schemeClr val="tx1"/>
                </a:solidFill>
                <a:effectLst/>
                <a:uLnTx/>
                <a:uFillTx/>
                <a:latin typeface="Symbol" pitchFamily="18" charset="2"/>
              </a:rPr>
              <a:t>D</a:t>
            </a:r>
            <a:r>
              <a:rPr kumimoji="0" lang="en-US" sz="2400" b="0" i="0" u="none" strike="noStrike" kern="0" cap="none" spc="0" normalizeH="0" noProof="0" dirty="0" smtClean="0">
                <a:ln>
                  <a:noFill/>
                </a:ln>
                <a:solidFill>
                  <a:schemeClr val="tx1"/>
                </a:solidFill>
                <a:effectLst/>
                <a:uLnTx/>
                <a:uFillTx/>
                <a:latin typeface="+mn-lt"/>
                <a:ea typeface="+mn-ea"/>
                <a:cs typeface="+mn-cs"/>
              </a:rPr>
              <a:t>T) by the following equation. </a:t>
            </a:r>
          </a:p>
          <a:p>
            <a:pPr marL="342900" marR="0" lvl="0" indent="-342900" algn="l" defTabSz="914400" rtl="0" eaLnBrk="0" fontAlgn="base" latinLnBrk="0" hangingPunct="0">
              <a:lnSpc>
                <a:spcPct val="100000"/>
              </a:lnSpc>
              <a:spcBef>
                <a:spcPct val="20000"/>
              </a:spcBef>
              <a:spcAft>
                <a:spcPct val="0"/>
              </a:spcAft>
              <a:buClrTx/>
              <a:buSzTx/>
              <a:tabLst/>
              <a:defRPr/>
            </a:pPr>
            <a:endParaRPr lang="en-US" sz="2400" u="none" kern="0" dirty="0" smtClean="0">
              <a:latin typeface="+mn-lt"/>
            </a:endParaRPr>
          </a:p>
          <a:p>
            <a:pPr marL="342900" marR="0" lvl="0" indent="-342900" algn="l" defTabSz="914400" rtl="0" eaLnBrk="0" fontAlgn="base" latinLnBrk="0" hangingPunct="0">
              <a:lnSpc>
                <a:spcPct val="100000"/>
              </a:lnSpc>
              <a:spcBef>
                <a:spcPct val="20000"/>
              </a:spcBef>
              <a:spcAft>
                <a:spcPct val="0"/>
              </a:spcAft>
              <a:buClrTx/>
              <a:buSzTx/>
              <a:tabLst/>
              <a:defRPr/>
            </a:pPr>
            <a:r>
              <a:rPr lang="en-US" sz="2400" u="none" kern="0" dirty="0" smtClean="0">
                <a:latin typeface="+mn-lt"/>
              </a:rPr>
              <a:t>Added Energy </a:t>
            </a:r>
            <a:r>
              <a:rPr lang="en-US" sz="2400" u="none" kern="0" dirty="0" smtClean="0">
                <a:latin typeface="Symbol" pitchFamily="18" charset="2"/>
              </a:rPr>
              <a:t>= </a:t>
            </a:r>
            <a:r>
              <a:rPr lang="en-US" sz="2400" u="none" kern="0" dirty="0" smtClean="0">
                <a:latin typeface="+mn-lt"/>
              </a:rPr>
              <a:t>Increase of molecular energy = </a:t>
            </a:r>
            <a:r>
              <a:rPr lang="en-US" sz="2400" u="none" kern="0" dirty="0" smtClean="0">
                <a:latin typeface="Symbol" pitchFamily="18" charset="2"/>
              </a:rPr>
              <a:t>D</a:t>
            </a:r>
            <a:r>
              <a:rPr lang="en-US" sz="2400" u="none" kern="0" dirty="0" smtClean="0">
                <a:latin typeface="+mn-lt"/>
              </a:rPr>
              <a:t>T x M x C</a:t>
            </a:r>
            <a:r>
              <a:rPr lang="en-US" sz="2400" u="none" kern="0" baseline="-25000" dirty="0" smtClean="0">
                <a:latin typeface="+mn-lt"/>
              </a:rPr>
              <a:t>p</a:t>
            </a:r>
            <a:r>
              <a:rPr lang="en-US" sz="2400" u="none" kern="0" dirty="0" smtClean="0">
                <a:latin typeface="+mn-lt"/>
              </a:rPr>
              <a:t>	</a:t>
            </a:r>
          </a:p>
          <a:p>
            <a:pPr marL="342900" lvl="0" indent="-342900" eaLnBrk="0" hangingPunct="0">
              <a:spcBef>
                <a:spcPct val="20000"/>
              </a:spcBef>
              <a:defRPr/>
            </a:pPr>
            <a:r>
              <a:rPr kumimoji="0" lang="en-US" sz="2400" b="0" i="0" u="none" strike="noStrike" kern="0" cap="none" spc="0" normalizeH="0" noProof="0" dirty="0" smtClean="0">
                <a:ln>
                  <a:noFill/>
                </a:ln>
                <a:solidFill>
                  <a:schemeClr val="tx1"/>
                </a:solidFill>
                <a:effectLst/>
                <a:uLnTx/>
                <a:uFillTx/>
                <a:latin typeface="+mn-lt"/>
                <a:ea typeface="+mn-ea"/>
                <a:cs typeface="+mn-cs"/>
              </a:rPr>
              <a:t>        </a:t>
            </a:r>
          </a:p>
          <a:p>
            <a:pPr marL="342900" lvl="0" indent="-342900" eaLnBrk="0" hangingPunct="0">
              <a:spcBef>
                <a:spcPct val="20000"/>
              </a:spcBef>
              <a:defRPr/>
            </a:pPr>
            <a:r>
              <a:rPr kumimoji="0" lang="en-US" sz="2400" b="0" i="0" u="none" strike="noStrike" kern="0" cap="none" spc="0" normalizeH="0" noProof="0" dirty="0" smtClean="0">
                <a:ln>
                  <a:noFill/>
                </a:ln>
                <a:solidFill>
                  <a:schemeClr val="tx1"/>
                </a:solidFill>
                <a:effectLst/>
                <a:uLnTx/>
                <a:uFillTx/>
                <a:latin typeface="+mn-lt"/>
                <a:ea typeface="+mn-ea"/>
                <a:cs typeface="+mn-cs"/>
              </a:rPr>
              <a:t>where </a:t>
            </a:r>
            <a:r>
              <a:rPr lang="en-US" sz="2400" u="none" kern="0" dirty="0" smtClean="0">
                <a:latin typeface="Symbol" pitchFamily="18" charset="2"/>
              </a:rPr>
              <a:t>D</a:t>
            </a:r>
            <a:r>
              <a:rPr lang="en-US" sz="2400" u="none" kern="0" dirty="0" smtClean="0"/>
              <a:t>T  is in </a:t>
            </a:r>
            <a:r>
              <a:rPr lang="en-US" sz="2400" u="none" dirty="0" smtClean="0"/>
              <a:t>Celsius,  </a:t>
            </a:r>
            <a:r>
              <a:rPr kumimoji="0" lang="en-US" sz="2400" b="0" i="0" u="none" strike="noStrike" kern="0" cap="none" spc="0" normalizeH="0" noProof="0" dirty="0" smtClean="0">
                <a:ln>
                  <a:noFill/>
                </a:ln>
                <a:solidFill>
                  <a:schemeClr val="tx1"/>
                </a:solidFill>
                <a:effectLst/>
                <a:uLnTx/>
                <a:uFillTx/>
                <a:latin typeface="+mn-lt"/>
                <a:ea typeface="+mn-ea"/>
                <a:cs typeface="+mn-cs"/>
              </a:rPr>
              <a:t>M (mass) is in gram</a:t>
            </a:r>
            <a:r>
              <a:rPr lang="en-US" sz="2400" u="none" kern="0" dirty="0" smtClean="0">
                <a:latin typeface="+mn-lt"/>
              </a:rPr>
              <a:t>, and</a:t>
            </a:r>
          </a:p>
          <a:p>
            <a:pPr marL="342900" lvl="0" indent="-342900" eaLnBrk="0" hangingPunct="0">
              <a:spcBef>
                <a:spcPct val="20000"/>
              </a:spcBef>
              <a:defRPr/>
            </a:pPr>
            <a:r>
              <a:rPr kumimoji="0" lang="en-US" sz="2400" b="0" i="0" u="none" strike="noStrike" kern="0" cap="none" spc="0" normalizeH="0" noProof="0" dirty="0" smtClean="0">
                <a:ln>
                  <a:noFill/>
                </a:ln>
                <a:solidFill>
                  <a:schemeClr val="tx1"/>
                </a:solidFill>
                <a:effectLst/>
                <a:uLnTx/>
                <a:uFillTx/>
                <a:latin typeface="+mn-lt"/>
                <a:ea typeface="+mn-ea"/>
                <a:cs typeface="+mn-cs"/>
              </a:rPr>
              <a:t>                   C</a:t>
            </a:r>
            <a:r>
              <a:rPr kumimoji="0" lang="en-US" sz="2400" b="0" i="0" u="none" strike="noStrike" kern="0" cap="none" spc="0" normalizeH="0" baseline="-25000" noProof="0" dirty="0" smtClean="0">
                <a:ln>
                  <a:noFill/>
                </a:ln>
                <a:solidFill>
                  <a:schemeClr val="tx1"/>
                </a:solidFill>
                <a:effectLst/>
                <a:uLnTx/>
                <a:uFillTx/>
                <a:latin typeface="+mn-lt"/>
                <a:ea typeface="+mn-ea"/>
                <a:cs typeface="+mn-cs"/>
              </a:rPr>
              <a:t>p</a:t>
            </a:r>
            <a:r>
              <a:rPr kumimoji="0" lang="en-US" sz="2400" b="0" i="0" u="none" strike="noStrike" kern="0" cap="none" spc="0" normalizeH="0" noProof="0" dirty="0" smtClean="0">
                <a:ln>
                  <a:noFill/>
                </a:ln>
                <a:solidFill>
                  <a:schemeClr val="tx1"/>
                </a:solidFill>
                <a:effectLst/>
                <a:uLnTx/>
                <a:uFillTx/>
                <a:latin typeface="+mn-lt"/>
                <a:ea typeface="+mn-ea"/>
                <a:cs typeface="+mn-cs"/>
              </a:rPr>
              <a:t> is the </a:t>
            </a:r>
            <a:r>
              <a:rPr kumimoji="0" lang="en-US" sz="2400" b="0" i="0" strike="noStrike" kern="0" cap="none" spc="0" normalizeH="0" noProof="0" dirty="0" smtClean="0">
                <a:ln>
                  <a:noFill/>
                </a:ln>
                <a:solidFill>
                  <a:schemeClr val="tx1"/>
                </a:solidFill>
                <a:effectLst/>
                <a:uLnTx/>
                <a:uFillTx/>
                <a:latin typeface="+mn-lt"/>
                <a:ea typeface="+mn-ea"/>
                <a:cs typeface="+mn-cs"/>
              </a:rPr>
              <a:t>Specific Heat </a:t>
            </a:r>
            <a:r>
              <a:rPr kumimoji="0" lang="en-US" sz="2400" b="0" i="0" u="none" strike="noStrike" kern="0" cap="none" spc="0" normalizeH="0" noProof="0" dirty="0" smtClean="0">
                <a:ln>
                  <a:noFill/>
                </a:ln>
                <a:solidFill>
                  <a:schemeClr val="tx1"/>
                </a:solidFill>
                <a:effectLst/>
                <a:uLnTx/>
                <a:uFillTx/>
                <a:latin typeface="+mn-lt"/>
                <a:ea typeface="+mn-ea"/>
                <a:cs typeface="+mn-cs"/>
              </a:rPr>
              <a:t>constant of the material.</a:t>
            </a: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None/>
              <a:tabLst/>
              <a:defRPr/>
            </a:pP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graphicFrame>
        <p:nvGraphicFramePr>
          <p:cNvPr id="567300" name="Object 4"/>
          <p:cNvGraphicFramePr>
            <a:graphicFrameLocks noChangeAspect="1"/>
          </p:cNvGraphicFramePr>
          <p:nvPr/>
        </p:nvGraphicFramePr>
        <p:xfrm>
          <a:off x="4508500" y="3238500"/>
          <a:ext cx="127000" cy="381000"/>
        </p:xfrm>
        <a:graphic>
          <a:graphicData uri="http://schemas.openxmlformats.org/presentationml/2006/ole">
            <p:oleObj spid="_x0000_s166914" name="Equation" r:id="rId4" imgW="126720" imgH="380880" progId="Equation.3">
              <p:embed/>
            </p:oleObj>
          </a:graphicData>
        </a:graphic>
      </p:graphicFrame>
      <p:pic>
        <p:nvPicPr>
          <p:cNvPr id="5" name="Picture 5" descr="kinetictheory"/>
          <p:cNvPicPr>
            <a:picLocks noChangeAspect="1" noChangeArrowheads="1"/>
          </p:cNvPicPr>
          <p:nvPr/>
        </p:nvPicPr>
        <p:blipFill>
          <a:blip r:embed="rId5" cstate="print"/>
          <a:srcRect/>
          <a:stretch>
            <a:fillRect/>
          </a:stretch>
        </p:blipFill>
        <p:spPr bwMode="auto">
          <a:xfrm>
            <a:off x="7467600" y="0"/>
            <a:ext cx="1447800" cy="14478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371" name="Rectangle 3"/>
          <p:cNvSpPr>
            <a:spLocks noGrp="1" noChangeArrowheads="1"/>
          </p:cNvSpPr>
          <p:nvPr>
            <p:ph type="body" idx="1"/>
          </p:nvPr>
        </p:nvSpPr>
        <p:spPr>
          <a:xfrm>
            <a:off x="1295400" y="0"/>
            <a:ext cx="6858000" cy="914400"/>
          </a:xfrm>
        </p:spPr>
        <p:txBody>
          <a:bodyPr/>
          <a:lstStyle/>
          <a:p>
            <a:pPr>
              <a:buNone/>
            </a:pPr>
            <a:r>
              <a:rPr lang="en-US" sz="3600" dirty="0" smtClean="0"/>
              <a:t>Some Common Specific Heat</a:t>
            </a:r>
          </a:p>
          <a:p>
            <a:pPr>
              <a:buNone/>
            </a:pPr>
            <a:endParaRPr lang="en-US" sz="2400" dirty="0" smtClean="0"/>
          </a:p>
        </p:txBody>
      </p:sp>
      <p:graphicFrame>
        <p:nvGraphicFramePr>
          <p:cNvPr id="4" name="Table 3"/>
          <p:cNvGraphicFramePr>
            <a:graphicFrameLocks noGrp="1"/>
          </p:cNvGraphicFramePr>
          <p:nvPr/>
        </p:nvGraphicFramePr>
        <p:xfrm>
          <a:off x="1905000" y="685800"/>
          <a:ext cx="5562600" cy="3152436"/>
        </p:xfrm>
        <a:graphic>
          <a:graphicData uri="http://schemas.openxmlformats.org/drawingml/2006/table">
            <a:tbl>
              <a:tblPr/>
              <a:tblGrid>
                <a:gridCol w="1981200"/>
                <a:gridCol w="3581400"/>
              </a:tblGrid>
              <a:tr h="76200">
                <a:tc gridSpan="2">
                  <a:txBody>
                    <a:bodyPr/>
                    <a:lstStyle/>
                    <a:p>
                      <a:r>
                        <a:rPr lang="en-US" sz="2400" u="sng" dirty="0" smtClean="0"/>
                        <a:t>Material</a:t>
                      </a:r>
                      <a:r>
                        <a:rPr lang="en-US" sz="2400" baseline="0" dirty="0" smtClean="0"/>
                        <a:t>             </a:t>
                      </a:r>
                      <a:r>
                        <a:rPr lang="en-US" sz="2400" u="sng" baseline="0" dirty="0" smtClean="0"/>
                        <a:t>Specific heat (</a:t>
                      </a:r>
                      <a:r>
                        <a:rPr lang="en-US" sz="2400" u="sng" dirty="0" smtClean="0"/>
                        <a:t>J/</a:t>
                      </a:r>
                      <a:r>
                        <a:rPr lang="en-US" sz="2400" u="sng" baseline="30000" dirty="0" err="1" smtClean="0"/>
                        <a:t>o</a:t>
                      </a:r>
                      <a:r>
                        <a:rPr lang="en-US" sz="2400" u="sng" dirty="0" err="1" smtClean="0"/>
                        <a:t>Cg</a:t>
                      </a:r>
                      <a:r>
                        <a:rPr lang="en-US" sz="2400" u="sng" dirty="0" smtClean="0"/>
                        <a:t>)</a:t>
                      </a:r>
                      <a:endParaRPr lang="en-US" sz="2400" u="sng" baseline="0" dirty="0" smtClean="0"/>
                    </a:p>
                  </a:txBody>
                  <a:tcPr marL="12637" marR="12637" marT="12637" marB="12637" anchor="ctr">
                    <a:lnL>
                      <a:noFill/>
                    </a:lnL>
                    <a:lnR>
                      <a:noFill/>
                    </a:lnR>
                    <a:lnT>
                      <a:noFill/>
                    </a:lnT>
                    <a:lnB>
                      <a:noFill/>
                    </a:lnB>
                    <a:solidFill>
                      <a:schemeClr val="accent1"/>
                    </a:solidFill>
                  </a:tcPr>
                </a:tc>
                <a:tc hMerge="1">
                  <a:txBody>
                    <a:bodyPr/>
                    <a:lstStyle/>
                    <a:p>
                      <a:endParaRPr lang="en-US"/>
                    </a:p>
                  </a:txBody>
                  <a:tcPr/>
                </a:tc>
              </a:tr>
              <a:tr h="285744">
                <a:tc>
                  <a:txBody>
                    <a:bodyPr/>
                    <a:lstStyle/>
                    <a:p>
                      <a:r>
                        <a:rPr lang="en-US" sz="2400" dirty="0"/>
                        <a:t> Air</a:t>
                      </a:r>
                    </a:p>
                  </a:txBody>
                  <a:tcPr marL="12637" marR="12637" marT="12637" marB="12637" anchor="ctr">
                    <a:lnL>
                      <a:noFill/>
                    </a:lnL>
                    <a:lnR>
                      <a:noFill/>
                    </a:lnR>
                    <a:lnT>
                      <a:noFill/>
                    </a:lnT>
                    <a:lnB>
                      <a:noFill/>
                    </a:lnB>
                    <a:solidFill>
                      <a:schemeClr val="accent1"/>
                    </a:solidFill>
                  </a:tcPr>
                </a:tc>
                <a:tc>
                  <a:txBody>
                    <a:bodyPr/>
                    <a:lstStyle/>
                    <a:p>
                      <a:pPr algn="ctr"/>
                      <a:r>
                        <a:rPr lang="en-US" sz="2400" dirty="0" smtClean="0"/>
                        <a:t>1.01</a:t>
                      </a:r>
                      <a:endParaRPr lang="en-US" sz="2400" dirty="0"/>
                    </a:p>
                  </a:txBody>
                  <a:tcPr marL="12637" marR="12637" marT="12637" marB="12637" anchor="ctr">
                    <a:lnL>
                      <a:noFill/>
                    </a:lnL>
                    <a:lnR>
                      <a:noFill/>
                    </a:lnR>
                    <a:lnT>
                      <a:noFill/>
                    </a:lnT>
                    <a:lnB>
                      <a:noFill/>
                    </a:lnB>
                    <a:solidFill>
                      <a:schemeClr val="accent1"/>
                    </a:solidFill>
                  </a:tcPr>
                </a:tc>
              </a:tr>
              <a:tr h="415198">
                <a:tc>
                  <a:txBody>
                    <a:bodyPr/>
                    <a:lstStyle/>
                    <a:p>
                      <a:r>
                        <a:rPr lang="en-US" sz="2400" dirty="0"/>
                        <a:t> Aluminum</a:t>
                      </a:r>
                    </a:p>
                  </a:txBody>
                  <a:tcPr marL="12637" marR="12637" marT="12637" marB="12637" anchor="ctr">
                    <a:lnL>
                      <a:noFill/>
                    </a:lnL>
                    <a:lnR>
                      <a:noFill/>
                    </a:lnR>
                    <a:lnT>
                      <a:noFill/>
                    </a:lnT>
                    <a:lnB>
                      <a:noFill/>
                    </a:lnB>
                    <a:solidFill>
                      <a:schemeClr val="accent1"/>
                    </a:solidFill>
                  </a:tcPr>
                </a:tc>
                <a:tc>
                  <a:txBody>
                    <a:bodyPr/>
                    <a:lstStyle/>
                    <a:p>
                      <a:pPr algn="ctr"/>
                      <a:r>
                        <a:rPr lang="en-US" sz="2400" dirty="0"/>
                        <a:t> 0.902</a:t>
                      </a:r>
                    </a:p>
                  </a:txBody>
                  <a:tcPr marL="12637" marR="12637" marT="12637" marB="12637" anchor="ctr">
                    <a:lnL>
                      <a:noFill/>
                    </a:lnL>
                    <a:lnR>
                      <a:noFill/>
                    </a:lnR>
                    <a:lnT>
                      <a:noFill/>
                    </a:lnT>
                    <a:lnB>
                      <a:noFill/>
                    </a:lnB>
                    <a:solidFill>
                      <a:schemeClr val="accent1"/>
                    </a:solidFill>
                  </a:tcPr>
                </a:tc>
              </a:tr>
              <a:tr h="285744">
                <a:tc>
                  <a:txBody>
                    <a:bodyPr/>
                    <a:lstStyle/>
                    <a:p>
                      <a:r>
                        <a:rPr lang="en-US" sz="2400" dirty="0">
                          <a:solidFill>
                            <a:srgbClr val="FF0000"/>
                          </a:solidFill>
                        </a:rPr>
                        <a:t> Copper</a:t>
                      </a:r>
                    </a:p>
                  </a:txBody>
                  <a:tcPr marL="12637" marR="12637" marT="12637" marB="12637" anchor="ctr">
                    <a:lnL>
                      <a:noFill/>
                    </a:lnL>
                    <a:lnR>
                      <a:noFill/>
                    </a:lnR>
                    <a:lnT>
                      <a:noFill/>
                    </a:lnT>
                    <a:lnB>
                      <a:noFill/>
                    </a:lnB>
                    <a:solidFill>
                      <a:schemeClr val="accent1"/>
                    </a:solidFill>
                  </a:tcPr>
                </a:tc>
                <a:tc>
                  <a:txBody>
                    <a:bodyPr/>
                    <a:lstStyle/>
                    <a:p>
                      <a:pPr algn="ctr"/>
                      <a:r>
                        <a:rPr lang="en-US" sz="2400" dirty="0">
                          <a:solidFill>
                            <a:srgbClr val="FF0000"/>
                          </a:solidFill>
                        </a:rPr>
                        <a:t> 0.385</a:t>
                      </a:r>
                    </a:p>
                  </a:txBody>
                  <a:tcPr marL="12637" marR="12637" marT="12637" marB="12637" anchor="ctr">
                    <a:lnL>
                      <a:noFill/>
                    </a:lnL>
                    <a:lnR>
                      <a:noFill/>
                    </a:lnR>
                    <a:lnT>
                      <a:noFill/>
                    </a:lnT>
                    <a:lnB>
                      <a:noFill/>
                    </a:lnB>
                    <a:solidFill>
                      <a:schemeClr val="accent1"/>
                    </a:solidFill>
                  </a:tcPr>
                </a:tc>
              </a:tr>
              <a:tr h="285744">
                <a:tc>
                  <a:txBody>
                    <a:bodyPr/>
                    <a:lstStyle/>
                    <a:p>
                      <a:r>
                        <a:rPr lang="en-US" sz="2400" dirty="0"/>
                        <a:t> Gold</a:t>
                      </a:r>
                    </a:p>
                  </a:txBody>
                  <a:tcPr marL="12637" marR="12637" marT="12637" marB="12637" anchor="ctr">
                    <a:lnL>
                      <a:noFill/>
                    </a:lnL>
                    <a:lnR>
                      <a:noFill/>
                    </a:lnR>
                    <a:lnT>
                      <a:noFill/>
                    </a:lnT>
                    <a:lnB>
                      <a:noFill/>
                    </a:lnB>
                    <a:solidFill>
                      <a:schemeClr val="accent1"/>
                    </a:solidFill>
                  </a:tcPr>
                </a:tc>
                <a:tc>
                  <a:txBody>
                    <a:bodyPr/>
                    <a:lstStyle/>
                    <a:p>
                      <a:pPr algn="ctr"/>
                      <a:r>
                        <a:rPr lang="en-US" sz="2400" dirty="0"/>
                        <a:t> 0.129</a:t>
                      </a:r>
                    </a:p>
                  </a:txBody>
                  <a:tcPr marL="12637" marR="12637" marT="12637" marB="12637" anchor="ctr">
                    <a:lnL>
                      <a:noFill/>
                    </a:lnL>
                    <a:lnR>
                      <a:noFill/>
                    </a:lnR>
                    <a:lnT>
                      <a:noFill/>
                    </a:lnT>
                    <a:lnB>
                      <a:noFill/>
                    </a:lnB>
                    <a:solidFill>
                      <a:schemeClr val="accent1"/>
                    </a:solidFill>
                  </a:tcPr>
                </a:tc>
              </a:tr>
              <a:tr h="285744">
                <a:tc>
                  <a:txBody>
                    <a:bodyPr/>
                    <a:lstStyle/>
                    <a:p>
                      <a:r>
                        <a:rPr lang="en-US" sz="2400" dirty="0"/>
                        <a:t> Iron</a:t>
                      </a:r>
                    </a:p>
                  </a:txBody>
                  <a:tcPr marL="12637" marR="12637" marT="12637" marB="12637" anchor="ctr">
                    <a:lnL>
                      <a:noFill/>
                    </a:lnL>
                    <a:lnR>
                      <a:noFill/>
                    </a:lnR>
                    <a:lnT>
                      <a:noFill/>
                    </a:lnT>
                    <a:lnB>
                      <a:noFill/>
                    </a:lnB>
                    <a:solidFill>
                      <a:schemeClr val="accent1"/>
                    </a:solidFill>
                  </a:tcPr>
                </a:tc>
                <a:tc>
                  <a:txBody>
                    <a:bodyPr/>
                    <a:lstStyle/>
                    <a:p>
                      <a:pPr algn="ctr"/>
                      <a:r>
                        <a:rPr lang="en-US" sz="2400" dirty="0"/>
                        <a:t> 0.450</a:t>
                      </a:r>
                    </a:p>
                  </a:txBody>
                  <a:tcPr marL="12637" marR="12637" marT="12637" marB="12637" anchor="ctr">
                    <a:lnL>
                      <a:noFill/>
                    </a:lnL>
                    <a:lnR>
                      <a:noFill/>
                    </a:lnR>
                    <a:lnT>
                      <a:noFill/>
                    </a:lnT>
                    <a:lnB>
                      <a:noFill/>
                    </a:lnB>
                    <a:solidFill>
                      <a:schemeClr val="accent1"/>
                    </a:solidFill>
                  </a:tcPr>
                </a:tc>
              </a:tr>
              <a:tr h="285744">
                <a:tc>
                  <a:txBody>
                    <a:bodyPr/>
                    <a:lstStyle/>
                    <a:p>
                      <a:r>
                        <a:rPr lang="en-US" sz="2400" dirty="0"/>
                        <a:t> Mercury</a:t>
                      </a:r>
                    </a:p>
                  </a:txBody>
                  <a:tcPr marL="12637" marR="12637" marT="12637" marB="12637" anchor="ctr">
                    <a:lnL>
                      <a:noFill/>
                    </a:lnL>
                    <a:lnR>
                      <a:noFill/>
                    </a:lnR>
                    <a:lnT>
                      <a:noFill/>
                    </a:lnT>
                    <a:lnB>
                      <a:noFill/>
                    </a:lnB>
                    <a:solidFill>
                      <a:schemeClr val="accent1"/>
                    </a:solidFill>
                  </a:tcPr>
                </a:tc>
                <a:tc>
                  <a:txBody>
                    <a:bodyPr/>
                    <a:lstStyle/>
                    <a:p>
                      <a:pPr algn="ctr"/>
                      <a:r>
                        <a:rPr lang="en-US" sz="2400" dirty="0"/>
                        <a:t> 0.140</a:t>
                      </a:r>
                    </a:p>
                  </a:txBody>
                  <a:tcPr marL="12637" marR="12637" marT="12637" marB="12637" anchor="ctr">
                    <a:lnL>
                      <a:noFill/>
                    </a:lnL>
                    <a:lnR>
                      <a:noFill/>
                    </a:lnR>
                    <a:lnT>
                      <a:noFill/>
                    </a:lnT>
                    <a:lnB>
                      <a:noFill/>
                    </a:lnB>
                    <a:solidFill>
                      <a:schemeClr val="accent1"/>
                    </a:solidFill>
                  </a:tcPr>
                </a:tc>
              </a:tr>
              <a:tr h="285744">
                <a:tc>
                  <a:txBody>
                    <a:bodyPr/>
                    <a:lstStyle/>
                    <a:p>
                      <a:r>
                        <a:rPr lang="en-US" sz="2400" dirty="0"/>
                        <a:t> Water</a:t>
                      </a:r>
                    </a:p>
                  </a:txBody>
                  <a:tcPr marL="12637" marR="12637" marT="12637" marB="12637" anchor="ctr">
                    <a:lnL>
                      <a:noFill/>
                    </a:lnL>
                    <a:lnR>
                      <a:noFill/>
                    </a:lnR>
                    <a:lnT>
                      <a:noFill/>
                    </a:lnT>
                    <a:lnB>
                      <a:noFill/>
                    </a:lnB>
                    <a:solidFill>
                      <a:schemeClr val="accent1"/>
                    </a:solidFill>
                  </a:tcPr>
                </a:tc>
                <a:tc>
                  <a:txBody>
                    <a:bodyPr/>
                    <a:lstStyle/>
                    <a:p>
                      <a:pPr algn="ctr"/>
                      <a:r>
                        <a:rPr lang="en-US" sz="2400" dirty="0"/>
                        <a:t> 4.179</a:t>
                      </a:r>
                    </a:p>
                  </a:txBody>
                  <a:tcPr marL="12637" marR="12637" marT="12637" marB="12637" anchor="ctr">
                    <a:lnL>
                      <a:noFill/>
                    </a:lnL>
                    <a:lnR>
                      <a:noFill/>
                    </a:lnR>
                    <a:lnT>
                      <a:noFill/>
                    </a:lnT>
                    <a:lnB>
                      <a:noFill/>
                    </a:lnB>
                    <a:solidFill>
                      <a:schemeClr val="accent1"/>
                    </a:solidFill>
                  </a:tcPr>
                </a:tc>
              </a:tr>
            </a:tbl>
          </a:graphicData>
        </a:graphic>
      </p:graphicFrame>
      <p:sp>
        <p:nvSpPr>
          <p:cNvPr id="16896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Rectangle 6"/>
          <p:cNvSpPr/>
          <p:nvPr/>
        </p:nvSpPr>
        <p:spPr>
          <a:xfrm>
            <a:off x="381000" y="4191000"/>
            <a:ext cx="8534400" cy="2308324"/>
          </a:xfrm>
          <a:prstGeom prst="rect">
            <a:avLst/>
          </a:prstGeom>
        </p:spPr>
        <p:txBody>
          <a:bodyPr wrap="square">
            <a:spAutoFit/>
          </a:bodyPr>
          <a:lstStyle/>
          <a:p>
            <a:pPr marL="1428750" indent="-1428750"/>
            <a:r>
              <a:rPr lang="en-US" sz="2400" u="none" dirty="0" smtClean="0"/>
              <a:t>Example:  It takes 0.385 Joules of energy to raise 1 gram of copper 1 degree Celsius.</a:t>
            </a:r>
          </a:p>
          <a:p>
            <a:pPr marL="1428750" indent="-1428750"/>
            <a:endParaRPr lang="en-US" sz="2400" u="none" dirty="0" smtClean="0"/>
          </a:p>
          <a:p>
            <a:pPr marL="1428750" indent="-1428750"/>
            <a:r>
              <a:rPr lang="en-US" sz="2400" u="none" dirty="0" smtClean="0"/>
              <a:t>Example:  Raising 1kg of copper 5 degree Celsius requires:</a:t>
            </a:r>
          </a:p>
          <a:p>
            <a:pPr marL="1428750" indent="-1428750"/>
            <a:endParaRPr lang="en-US" sz="2400" u="none" dirty="0" smtClean="0"/>
          </a:p>
          <a:p>
            <a:pPr marL="1428750" indent="-1428750"/>
            <a:r>
              <a:rPr lang="en-US" sz="2400" u="none" dirty="0" smtClean="0"/>
              <a:t>	0.385 x 1000 x 5 = 1925 J</a:t>
            </a:r>
            <a:endParaRPr lang="en-US" sz="2400" u="none"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370" name="Rectangle 2"/>
          <p:cNvSpPr>
            <a:spLocks noGrp="1" noChangeArrowheads="1"/>
          </p:cNvSpPr>
          <p:nvPr>
            <p:ph type="title"/>
          </p:nvPr>
        </p:nvSpPr>
        <p:spPr>
          <a:xfrm>
            <a:off x="609600" y="152400"/>
            <a:ext cx="7772400" cy="1143000"/>
          </a:xfrm>
        </p:spPr>
        <p:txBody>
          <a:bodyPr/>
          <a:lstStyle/>
          <a:p>
            <a:r>
              <a:rPr lang="en-US" dirty="0"/>
              <a:t>Total </a:t>
            </a:r>
            <a:r>
              <a:rPr lang="en-US" dirty="0" smtClean="0"/>
              <a:t>Energy of a System</a:t>
            </a:r>
            <a:endParaRPr lang="en-US" dirty="0"/>
          </a:p>
        </p:txBody>
      </p:sp>
      <p:sp>
        <p:nvSpPr>
          <p:cNvPr id="570371" name="Rectangle 3"/>
          <p:cNvSpPr>
            <a:spLocks noGrp="1" noChangeArrowheads="1"/>
          </p:cNvSpPr>
          <p:nvPr>
            <p:ph type="body" idx="1"/>
          </p:nvPr>
        </p:nvSpPr>
        <p:spPr>
          <a:xfrm>
            <a:off x="457200" y="1371600"/>
            <a:ext cx="8229600" cy="4525963"/>
          </a:xfrm>
        </p:spPr>
        <p:txBody>
          <a:bodyPr/>
          <a:lstStyle/>
          <a:p>
            <a:pPr>
              <a:buNone/>
            </a:pPr>
            <a:r>
              <a:rPr lang="en-US" sz="2400" dirty="0" smtClean="0"/>
              <a:t>             (System = One or more objects, including gas) </a:t>
            </a:r>
          </a:p>
          <a:p>
            <a:pPr>
              <a:buNone/>
            </a:pPr>
            <a:endParaRPr lang="en-US" sz="2400" dirty="0" smtClean="0"/>
          </a:p>
          <a:p>
            <a:pPr>
              <a:buNone/>
            </a:pPr>
            <a:r>
              <a:rPr lang="en-US" sz="2400" dirty="0" smtClean="0"/>
              <a:t>Total energy of a system is the sum of its macroscopic energy and microscopic energy.  For simplicity, we only consider three forms of energy here: </a:t>
            </a:r>
          </a:p>
          <a:p>
            <a:pPr>
              <a:buNone/>
            </a:pPr>
            <a:r>
              <a:rPr lang="en-US" sz="2400" dirty="0" smtClean="0"/>
              <a:t>                  </a:t>
            </a:r>
          </a:p>
          <a:p>
            <a:pPr>
              <a:buNone/>
            </a:pPr>
            <a:r>
              <a:rPr lang="en-US" sz="2400" dirty="0" smtClean="0"/>
              <a:t>                Total Energy =     KE + PE     +   U</a:t>
            </a:r>
          </a:p>
          <a:p>
            <a:pPr>
              <a:buNone/>
            </a:pPr>
            <a:endParaRPr lang="en-US" sz="2400" dirty="0" smtClean="0"/>
          </a:p>
          <a:p>
            <a:pPr>
              <a:buNone/>
            </a:pPr>
            <a:endParaRPr lang="en-US" sz="2400" dirty="0" smtClean="0"/>
          </a:p>
          <a:p>
            <a:pPr>
              <a:buNone/>
            </a:pPr>
            <a:r>
              <a:rPr lang="en-US" sz="2400" dirty="0" smtClean="0"/>
              <a:t>KE: Kinetic Energy,   PE: Potential Energy</a:t>
            </a:r>
          </a:p>
          <a:p>
            <a:pPr>
              <a:buNone/>
            </a:pPr>
            <a:r>
              <a:rPr lang="en-US" sz="2400" dirty="0" smtClean="0"/>
              <a:t>U:   Molecular kinetic energy (an internal energy)</a:t>
            </a:r>
          </a:p>
          <a:p>
            <a:pPr>
              <a:buNone/>
            </a:pPr>
            <a:endParaRPr lang="en-US" sz="2400" dirty="0" smtClean="0"/>
          </a:p>
        </p:txBody>
      </p:sp>
      <p:sp>
        <p:nvSpPr>
          <p:cNvPr id="5" name="Left Brace 4"/>
          <p:cNvSpPr/>
          <p:nvPr/>
        </p:nvSpPr>
        <p:spPr>
          <a:xfrm rot="16200000">
            <a:off x="4686300" y="3695700"/>
            <a:ext cx="304800" cy="1295400"/>
          </a:xfrm>
          <a:prstGeom prst="lef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Left Brace 5"/>
          <p:cNvSpPr/>
          <p:nvPr/>
        </p:nvSpPr>
        <p:spPr>
          <a:xfrm rot="16200000">
            <a:off x="6362700" y="4000500"/>
            <a:ext cx="228600" cy="762000"/>
          </a:xfrm>
          <a:prstGeom prst="lef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Rectangle 6"/>
          <p:cNvSpPr/>
          <p:nvPr/>
        </p:nvSpPr>
        <p:spPr>
          <a:xfrm>
            <a:off x="3962400" y="4495800"/>
            <a:ext cx="1770036" cy="430887"/>
          </a:xfrm>
          <a:prstGeom prst="rect">
            <a:avLst/>
          </a:prstGeom>
        </p:spPr>
        <p:txBody>
          <a:bodyPr wrap="none">
            <a:spAutoFit/>
          </a:bodyPr>
          <a:lstStyle/>
          <a:p>
            <a:r>
              <a:rPr lang="en-US" sz="2200" u="none" dirty="0" smtClean="0">
                <a:solidFill>
                  <a:srgbClr val="FF0000"/>
                </a:solidFill>
              </a:rPr>
              <a:t>Macroscopic</a:t>
            </a:r>
            <a:endParaRPr lang="en-US" sz="2200" u="none" dirty="0">
              <a:solidFill>
                <a:srgbClr val="FF0000"/>
              </a:solidFill>
            </a:endParaRPr>
          </a:p>
        </p:txBody>
      </p:sp>
      <p:sp>
        <p:nvSpPr>
          <p:cNvPr id="9" name="Rectangle 8"/>
          <p:cNvSpPr/>
          <p:nvPr/>
        </p:nvSpPr>
        <p:spPr>
          <a:xfrm>
            <a:off x="5943600" y="4495800"/>
            <a:ext cx="1675459" cy="769441"/>
          </a:xfrm>
          <a:prstGeom prst="rect">
            <a:avLst/>
          </a:prstGeom>
        </p:spPr>
        <p:txBody>
          <a:bodyPr wrap="square">
            <a:spAutoFit/>
          </a:bodyPr>
          <a:lstStyle/>
          <a:p>
            <a:r>
              <a:rPr lang="en-US" sz="2200" u="none" dirty="0" smtClean="0">
                <a:solidFill>
                  <a:srgbClr val="FF0000"/>
                </a:solidFill>
              </a:rPr>
              <a:t>Microscopic</a:t>
            </a:r>
          </a:p>
          <a:p>
            <a:r>
              <a:rPr lang="en-US" sz="2200" u="none" dirty="0" smtClean="0">
                <a:solidFill>
                  <a:srgbClr val="FF0000"/>
                </a:solidFill>
              </a:rPr>
              <a:t>(internal)</a:t>
            </a:r>
            <a:endParaRPr lang="en-US" sz="2200" u="none" dirty="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57200" y="2743200"/>
            <a:ext cx="8077200" cy="2209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786" name="Rectangle 2"/>
          <p:cNvSpPr>
            <a:spLocks noGrp="1" noChangeArrowheads="1"/>
          </p:cNvSpPr>
          <p:nvPr>
            <p:ph type="ctrTitle"/>
          </p:nvPr>
        </p:nvSpPr>
        <p:spPr>
          <a:xfrm>
            <a:off x="762000" y="762000"/>
            <a:ext cx="7010400" cy="1295399"/>
          </a:xfrm>
        </p:spPr>
        <p:txBody>
          <a:bodyPr/>
          <a:lstStyle/>
          <a:p>
            <a:r>
              <a:rPr lang="en-US" sz="3200" dirty="0"/>
              <a:t>The </a:t>
            </a:r>
            <a:r>
              <a:rPr lang="en-US" sz="3200" dirty="0" smtClean="0"/>
              <a:t>First Law </a:t>
            </a:r>
            <a:r>
              <a:rPr lang="en-US" sz="3200" dirty="0"/>
              <a:t>of </a:t>
            </a:r>
            <a:r>
              <a:rPr lang="en-US" sz="3200" dirty="0" smtClean="0"/>
              <a:t>Thermodynamics</a:t>
            </a:r>
            <a:br>
              <a:rPr lang="en-US" sz="3200" dirty="0" smtClean="0"/>
            </a:br>
            <a:r>
              <a:rPr lang="en-US" sz="3200" dirty="0" smtClean="0"/>
              <a:t>(Conservation of Energy)</a:t>
            </a:r>
            <a:endParaRPr lang="en-US" sz="3200" u="sng" dirty="0"/>
          </a:p>
        </p:txBody>
      </p:sp>
      <p:sp>
        <p:nvSpPr>
          <p:cNvPr id="5" name="Rectangle 4"/>
          <p:cNvSpPr/>
          <p:nvPr/>
        </p:nvSpPr>
        <p:spPr>
          <a:xfrm>
            <a:off x="1143000" y="2895600"/>
            <a:ext cx="6934200" cy="1754326"/>
          </a:xfrm>
          <a:prstGeom prst="rect">
            <a:avLst/>
          </a:prstGeom>
        </p:spPr>
        <p:txBody>
          <a:bodyPr wrap="square">
            <a:spAutoFit/>
          </a:bodyPr>
          <a:lstStyle/>
          <a:p>
            <a:r>
              <a:rPr lang="en-US" sz="3600" u="none" dirty="0" smtClean="0"/>
              <a:t>Energy cannot be destroyed or created.  It only changes from one form to another form.</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0578" name="Object 14"/>
          <p:cNvGraphicFramePr>
            <a:graphicFrameLocks noChangeAspect="1"/>
          </p:cNvGraphicFramePr>
          <p:nvPr/>
        </p:nvGraphicFramePr>
        <p:xfrm>
          <a:off x="3889375" y="457200"/>
          <a:ext cx="5254625" cy="5943600"/>
        </p:xfrm>
        <a:graphic>
          <a:graphicData uri="http://schemas.openxmlformats.org/presentationml/2006/ole">
            <p:oleObj spid="_x0000_s296962" name="Picture" r:id="rId3" imgW="3486240" imgH="3943440" progId="Word.Picture.8">
              <p:embed/>
            </p:oleObj>
          </a:graphicData>
        </a:graphic>
      </p:graphicFrame>
      <p:sp>
        <p:nvSpPr>
          <p:cNvPr id="13" name="Rectangle 12"/>
          <p:cNvSpPr/>
          <p:nvPr/>
        </p:nvSpPr>
        <p:spPr>
          <a:xfrm>
            <a:off x="304800" y="1219200"/>
            <a:ext cx="3733800" cy="4278094"/>
          </a:xfrm>
          <a:prstGeom prst="rect">
            <a:avLst/>
          </a:prstGeom>
        </p:spPr>
        <p:txBody>
          <a:bodyPr wrap="square">
            <a:spAutoFit/>
          </a:bodyPr>
          <a:lstStyle/>
          <a:p>
            <a:r>
              <a:rPr lang="en-US" sz="2400" u="none" dirty="0" smtClean="0"/>
              <a:t>From 1</a:t>
            </a:r>
            <a:r>
              <a:rPr lang="en-US" sz="2400" u="none" baseline="30000" dirty="0" smtClean="0"/>
              <a:t>st</a:t>
            </a:r>
            <a:r>
              <a:rPr lang="en-US" sz="2400" u="none" dirty="0" smtClean="0"/>
              <a:t> Law of Thermodynamics,</a:t>
            </a:r>
          </a:p>
          <a:p>
            <a:endParaRPr lang="en-US" sz="2400" u="none" dirty="0" smtClean="0"/>
          </a:p>
          <a:p>
            <a:r>
              <a:rPr lang="en-US" sz="2400" u="none" dirty="0" smtClean="0"/>
              <a:t>   Q</a:t>
            </a:r>
            <a:r>
              <a:rPr lang="en-US" sz="2400" u="none" baseline="-25000" dirty="0" smtClean="0"/>
              <a:t>in</a:t>
            </a:r>
            <a:r>
              <a:rPr lang="en-US" sz="2400" u="none" dirty="0" smtClean="0"/>
              <a:t>=Q</a:t>
            </a:r>
            <a:r>
              <a:rPr lang="en-US" sz="2400" u="none" baseline="-25000" dirty="0" smtClean="0"/>
              <a:t>1</a:t>
            </a:r>
            <a:r>
              <a:rPr lang="en-US" sz="2400" u="none" dirty="0" smtClean="0"/>
              <a:t>+Q</a:t>
            </a:r>
            <a:r>
              <a:rPr lang="en-US" sz="2400" u="none" baseline="-25000" dirty="0" smtClean="0"/>
              <a:t>2</a:t>
            </a:r>
            <a:r>
              <a:rPr lang="en-US" sz="2400" u="none" dirty="0" smtClean="0"/>
              <a:t>+Q</a:t>
            </a:r>
            <a:r>
              <a:rPr lang="en-US" sz="2400" u="none" baseline="-25000" dirty="0" smtClean="0"/>
              <a:t>3</a:t>
            </a:r>
            <a:r>
              <a:rPr lang="en-US" sz="2400" u="none" dirty="0" smtClean="0"/>
              <a:t>+Q</a:t>
            </a:r>
            <a:r>
              <a:rPr lang="en-US" sz="2400" u="none" baseline="-25000" dirty="0" smtClean="0"/>
              <a:t>4</a:t>
            </a:r>
          </a:p>
          <a:p>
            <a:endParaRPr lang="en-US" sz="2400" u="none" baseline="-25000" dirty="0" smtClean="0"/>
          </a:p>
          <a:p>
            <a:endParaRPr lang="en-US" sz="2400" u="none" baseline="-25000" dirty="0" smtClean="0"/>
          </a:p>
          <a:p>
            <a:r>
              <a:rPr lang="en-US" sz="2400" u="none" dirty="0" smtClean="0"/>
              <a:t>In this example, the </a:t>
            </a:r>
            <a:r>
              <a:rPr lang="en-US" sz="2400" u="none" dirty="0" smtClean="0">
                <a:solidFill>
                  <a:srgbClr val="FF0000"/>
                </a:solidFill>
              </a:rPr>
              <a:t>efficiency</a:t>
            </a:r>
            <a:r>
              <a:rPr lang="en-US" sz="2400" u="none" dirty="0" smtClean="0"/>
              <a:t> of the system is </a:t>
            </a:r>
          </a:p>
          <a:p>
            <a:endParaRPr lang="en-US" sz="2400" u="none" dirty="0" smtClean="0"/>
          </a:p>
          <a:p>
            <a:endParaRPr lang="en-US" sz="2400" u="none" dirty="0" smtClean="0"/>
          </a:p>
          <a:p>
            <a:endParaRPr lang="en-US" sz="2400" u="none" dirty="0" smtClean="0"/>
          </a:p>
          <a:p>
            <a:endParaRPr lang="en-US" sz="2400" u="none" dirty="0" smtClean="0"/>
          </a:p>
        </p:txBody>
      </p:sp>
      <p:graphicFrame>
        <p:nvGraphicFramePr>
          <p:cNvPr id="280579" name="Object 7"/>
          <p:cNvGraphicFramePr>
            <a:graphicFrameLocks noChangeAspect="1"/>
          </p:cNvGraphicFramePr>
          <p:nvPr/>
        </p:nvGraphicFramePr>
        <p:xfrm>
          <a:off x="822325" y="4484688"/>
          <a:ext cx="2030413" cy="831850"/>
        </p:xfrm>
        <a:graphic>
          <a:graphicData uri="http://schemas.openxmlformats.org/presentationml/2006/ole">
            <p:oleObj spid="_x0000_s296963" name="Equation" r:id="rId4" imgW="1054080" imgH="431640" progId="Equation.3">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04800" y="3505200"/>
            <a:ext cx="8610600" cy="76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786" name="Rectangle 2"/>
          <p:cNvSpPr>
            <a:spLocks noGrp="1" noChangeArrowheads="1"/>
          </p:cNvSpPr>
          <p:nvPr>
            <p:ph type="ctrTitle"/>
          </p:nvPr>
        </p:nvSpPr>
        <p:spPr>
          <a:xfrm>
            <a:off x="838200" y="533400"/>
            <a:ext cx="7010400" cy="1295399"/>
          </a:xfrm>
        </p:spPr>
        <p:txBody>
          <a:bodyPr/>
          <a:lstStyle/>
          <a:p>
            <a:r>
              <a:rPr lang="en-US" sz="2800" dirty="0"/>
              <a:t>The </a:t>
            </a:r>
            <a:r>
              <a:rPr lang="en-US" sz="2800" dirty="0" smtClean="0"/>
              <a:t>First Law </a:t>
            </a:r>
            <a:r>
              <a:rPr lang="en-US" sz="2800" dirty="0"/>
              <a:t>of </a:t>
            </a:r>
            <a:r>
              <a:rPr lang="en-US" sz="2800" dirty="0" smtClean="0"/>
              <a:t>Thermodynamics</a:t>
            </a:r>
            <a:br>
              <a:rPr lang="en-US" sz="2800" dirty="0" smtClean="0"/>
            </a:br>
            <a:r>
              <a:rPr lang="en-US" sz="2800" dirty="0" smtClean="0"/>
              <a:t>(Conservation of Energy)</a:t>
            </a:r>
            <a:endParaRPr lang="en-US" sz="2800" u="sng" dirty="0"/>
          </a:p>
        </p:txBody>
      </p:sp>
      <p:sp>
        <p:nvSpPr>
          <p:cNvPr id="11" name="Rectangle 10"/>
          <p:cNvSpPr/>
          <p:nvPr/>
        </p:nvSpPr>
        <p:spPr>
          <a:xfrm>
            <a:off x="304800" y="2209800"/>
            <a:ext cx="8534400" cy="4093428"/>
          </a:xfrm>
          <a:prstGeom prst="rect">
            <a:avLst/>
          </a:prstGeom>
        </p:spPr>
        <p:txBody>
          <a:bodyPr wrap="square">
            <a:spAutoFit/>
          </a:bodyPr>
          <a:lstStyle/>
          <a:p>
            <a:pPr marL="285750" indent="-285750"/>
            <a:endParaRPr lang="en-US" u="none" dirty="0" smtClean="0"/>
          </a:p>
          <a:p>
            <a:pPr marL="285750" indent="-285750"/>
            <a:r>
              <a:rPr lang="en-US" sz="2400" u="none" dirty="0" smtClean="0"/>
              <a:t>From the 1</a:t>
            </a:r>
            <a:r>
              <a:rPr lang="en-US" sz="2400" u="none" baseline="30000" dirty="0" smtClean="0"/>
              <a:t>st</a:t>
            </a:r>
            <a:r>
              <a:rPr lang="en-US" sz="2400" u="none" dirty="0" smtClean="0"/>
              <a:t> law of Thermodynamics,  for a system </a:t>
            </a:r>
          </a:p>
          <a:p>
            <a:pPr marL="285750" indent="-285750"/>
            <a:r>
              <a:rPr lang="en-US" sz="2400" u="none" dirty="0" smtClean="0"/>
              <a:t/>
            </a:r>
            <a:br>
              <a:rPr lang="en-US" sz="2400" u="none" dirty="0" smtClean="0"/>
            </a:br>
            <a:r>
              <a:rPr lang="en-US" sz="2400" u="none" dirty="0" smtClean="0"/>
              <a:t>	</a:t>
            </a:r>
          </a:p>
          <a:p>
            <a:pPr marL="285750" indent="-285750"/>
            <a:r>
              <a:rPr lang="en-US" sz="2400" u="none" dirty="0" smtClean="0"/>
              <a:t>  Energy In – Energy Out  = The system’s total energy change</a:t>
            </a:r>
          </a:p>
          <a:p>
            <a:pPr marL="285750" indent="228600"/>
            <a:endParaRPr lang="en-US" sz="2400" u="none" dirty="0" smtClean="0"/>
          </a:p>
          <a:p>
            <a:pPr marL="285750" indent="228600"/>
            <a:endParaRPr lang="en-US" sz="2400" u="none" dirty="0" smtClean="0"/>
          </a:p>
          <a:p>
            <a:pPr marL="285750" indent="228600"/>
            <a:r>
              <a:rPr lang="en-US" sz="2400" u="none" dirty="0" smtClean="0"/>
              <a:t>(Recall that </a:t>
            </a:r>
            <a:r>
              <a:rPr lang="en-US" sz="2400" dirty="0" smtClean="0"/>
              <a:t>Total Energy = KE + PE + U</a:t>
            </a:r>
          </a:p>
          <a:p>
            <a:pPr marL="285750" indent="228600"/>
            <a:endParaRPr lang="en-US" sz="2400" u="none" dirty="0" smtClean="0"/>
          </a:p>
          <a:p>
            <a:pPr marL="285750" indent="-285750"/>
            <a:r>
              <a:rPr lang="en-US" sz="2400" dirty="0" smtClean="0"/>
              <a:t/>
            </a:r>
            <a:br>
              <a:rPr lang="en-US" sz="2400" dirty="0" smtClean="0"/>
            </a:b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8600" y="228600"/>
            <a:ext cx="8915400" cy="5539978"/>
          </a:xfrm>
          <a:prstGeom prst="rect">
            <a:avLst/>
          </a:prstGeom>
        </p:spPr>
        <p:txBody>
          <a:bodyPr wrap="square">
            <a:spAutoFit/>
          </a:bodyPr>
          <a:lstStyle/>
          <a:p>
            <a:pPr marL="1371600" indent="-1371600"/>
            <a:r>
              <a:rPr lang="en-US" sz="2400" u="none" dirty="0" smtClean="0"/>
              <a:t>Example: In a well insulated chamber,  a steel block of mass m</a:t>
            </a:r>
            <a:r>
              <a:rPr lang="en-US" sz="2400" u="none" baseline="-25000" dirty="0" smtClean="0"/>
              <a:t>1</a:t>
            </a:r>
            <a:r>
              <a:rPr lang="en-US" sz="2400" u="none" dirty="0" smtClean="0"/>
              <a:t> is dropped on a steel plate of mass m</a:t>
            </a:r>
            <a:r>
              <a:rPr lang="en-US" sz="2400" u="none" baseline="-25000" dirty="0" smtClean="0"/>
              <a:t>2</a:t>
            </a:r>
            <a:r>
              <a:rPr lang="en-US" sz="2400" u="none" dirty="0" smtClean="0"/>
              <a:t>.  Find the temperature change of the masses, if any.</a:t>
            </a:r>
          </a:p>
          <a:p>
            <a:pPr marL="1371600" indent="-1371600"/>
            <a:endParaRPr lang="en-US" sz="2400" u="none" dirty="0" smtClean="0"/>
          </a:p>
          <a:p>
            <a:pPr marL="339725" indent="-339725"/>
            <a:r>
              <a:rPr lang="en-US" sz="2400" u="none" dirty="0" smtClean="0"/>
              <a:t>Answer:  This system does not have input or output energy and therefore the system’s total energy reminds the same.</a:t>
            </a:r>
          </a:p>
          <a:p>
            <a:pPr marL="1371600" indent="-1371600"/>
            <a:endParaRPr lang="en-US" sz="2400" u="none" dirty="0" smtClean="0"/>
          </a:p>
          <a:p>
            <a:r>
              <a:rPr lang="en-US" sz="2200" u="none" dirty="0" smtClean="0"/>
              <a:t>Before:  Total Energy =  KE + PE + U ;  ( Potential + Internal )</a:t>
            </a:r>
          </a:p>
          <a:p>
            <a:endParaRPr lang="en-US" sz="2200" u="none" dirty="0" smtClean="0"/>
          </a:p>
          <a:p>
            <a:r>
              <a:rPr lang="en-US" sz="2200" u="none" dirty="0" smtClean="0"/>
              <a:t>After:     Total Energy =  KE+ PE + U + </a:t>
            </a:r>
            <a:r>
              <a:rPr lang="en-US" sz="2200" dirty="0" smtClean="0">
                <a:latin typeface="Symbol" pitchFamily="18" charset="2"/>
              </a:rPr>
              <a:t>D</a:t>
            </a:r>
            <a:r>
              <a:rPr lang="en-US" sz="2200" dirty="0" smtClean="0"/>
              <a:t>U</a:t>
            </a:r>
            <a:r>
              <a:rPr lang="en-US" sz="2200" u="none" dirty="0" smtClean="0"/>
              <a:t>;  (Internal + </a:t>
            </a:r>
            <a:r>
              <a:rPr lang="en-US" sz="2200" dirty="0" smtClean="0"/>
              <a:t>change </a:t>
            </a:r>
            <a:r>
              <a:rPr lang="en-US" sz="2200" u="none" dirty="0" smtClean="0"/>
              <a:t>)</a:t>
            </a:r>
          </a:p>
          <a:p>
            <a:pPr marL="1371600" indent="-1371600"/>
            <a:endParaRPr lang="en-US" sz="2400" u="none" dirty="0" smtClean="0"/>
          </a:p>
          <a:p>
            <a:pPr marL="1371600" indent="-1371600"/>
            <a:r>
              <a:rPr lang="en-US" sz="2400" u="none" dirty="0" smtClean="0"/>
              <a:t>  </a:t>
            </a:r>
            <a:endParaRPr lang="en-US" sz="2400" dirty="0" smtClean="0"/>
          </a:p>
          <a:p>
            <a:pPr marL="1371600" indent="-1371600"/>
            <a:endParaRPr lang="en-US" sz="2400" u="none" dirty="0" smtClean="0"/>
          </a:p>
          <a:p>
            <a:pPr marL="285750" indent="-285750"/>
            <a:r>
              <a:rPr lang="en-US" sz="2400" dirty="0" smtClean="0"/>
              <a:t/>
            </a:r>
            <a:br>
              <a:rPr lang="en-US" sz="2400" dirty="0" smtClean="0"/>
            </a:br>
            <a:endParaRPr lang="en-US" sz="2400" dirty="0"/>
          </a:p>
        </p:txBody>
      </p:sp>
      <p:sp>
        <p:nvSpPr>
          <p:cNvPr id="31" name="Rectangle 30"/>
          <p:cNvSpPr/>
          <p:nvPr/>
        </p:nvSpPr>
        <p:spPr>
          <a:xfrm>
            <a:off x="4191000" y="4038600"/>
            <a:ext cx="4648200" cy="1446550"/>
          </a:xfrm>
          <a:prstGeom prst="rect">
            <a:avLst/>
          </a:prstGeom>
        </p:spPr>
        <p:txBody>
          <a:bodyPr wrap="square">
            <a:spAutoFit/>
          </a:bodyPr>
          <a:lstStyle/>
          <a:p>
            <a:r>
              <a:rPr lang="en-US" sz="2200" u="none" dirty="0" smtClean="0"/>
              <a:t>Since total energy is unchanged,</a:t>
            </a:r>
          </a:p>
          <a:p>
            <a:endParaRPr lang="en-US" sz="2200" u="none" dirty="0" smtClean="0"/>
          </a:p>
          <a:p>
            <a:r>
              <a:rPr lang="en-US" sz="2200" u="none" dirty="0" smtClean="0"/>
              <a:t>	         PE = </a:t>
            </a:r>
            <a:r>
              <a:rPr lang="en-US" sz="2200" u="none" dirty="0" smtClean="0">
                <a:latin typeface="Symbol" pitchFamily="18" charset="2"/>
              </a:rPr>
              <a:t>D</a:t>
            </a:r>
            <a:r>
              <a:rPr lang="en-US" sz="2200" u="none" dirty="0" smtClean="0"/>
              <a:t>U</a:t>
            </a:r>
          </a:p>
          <a:p>
            <a:r>
              <a:rPr lang="en-US" sz="2200" u="none" dirty="0" smtClean="0"/>
              <a:t>Solve the following equation for </a:t>
            </a:r>
            <a:r>
              <a:rPr lang="en-US" sz="2200" u="none" dirty="0" smtClean="0">
                <a:latin typeface="Symbol" pitchFamily="18" charset="2"/>
              </a:rPr>
              <a:t>D</a:t>
            </a:r>
            <a:r>
              <a:rPr lang="en-US" sz="2200" u="none" dirty="0" smtClean="0"/>
              <a:t>T.</a:t>
            </a:r>
          </a:p>
        </p:txBody>
      </p:sp>
      <p:graphicFrame>
        <p:nvGraphicFramePr>
          <p:cNvPr id="32" name="Object 31"/>
          <p:cNvGraphicFramePr>
            <a:graphicFrameLocks noChangeAspect="1"/>
          </p:cNvGraphicFramePr>
          <p:nvPr/>
        </p:nvGraphicFramePr>
        <p:xfrm>
          <a:off x="5014913" y="5791200"/>
          <a:ext cx="3278187" cy="488950"/>
        </p:xfrm>
        <a:graphic>
          <a:graphicData uri="http://schemas.openxmlformats.org/presentationml/2006/ole">
            <p:oleObj spid="_x0000_s229378" name="公式" r:id="rId3" imgW="1447560" imgH="215640" progId="Equation.3">
              <p:embed/>
            </p:oleObj>
          </a:graphicData>
        </a:graphic>
      </p:graphicFrame>
      <p:cxnSp>
        <p:nvCxnSpPr>
          <p:cNvPr id="29" name="Straight Connector 28"/>
          <p:cNvCxnSpPr/>
          <p:nvPr/>
        </p:nvCxnSpPr>
        <p:spPr>
          <a:xfrm rot="5400000">
            <a:off x="2590800" y="5257800"/>
            <a:ext cx="25908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85800" y="6427113"/>
            <a:ext cx="3124200" cy="430887"/>
          </a:xfrm>
          <a:prstGeom prst="rect">
            <a:avLst/>
          </a:prstGeom>
        </p:spPr>
        <p:txBody>
          <a:bodyPr wrap="square">
            <a:spAutoFit/>
          </a:bodyPr>
          <a:lstStyle/>
          <a:p>
            <a:r>
              <a:rPr lang="en-US" sz="2200" u="none" dirty="0" smtClean="0"/>
              <a:t>Before             After</a:t>
            </a:r>
          </a:p>
        </p:txBody>
      </p:sp>
      <p:grpSp>
        <p:nvGrpSpPr>
          <p:cNvPr id="47" name="Group 46"/>
          <p:cNvGrpSpPr/>
          <p:nvPr/>
        </p:nvGrpSpPr>
        <p:grpSpPr>
          <a:xfrm>
            <a:off x="3276600" y="2362200"/>
            <a:ext cx="689842" cy="914400"/>
            <a:chOff x="3276600" y="2362200"/>
            <a:chExt cx="689842" cy="914400"/>
          </a:xfrm>
        </p:grpSpPr>
        <p:cxnSp>
          <p:nvCxnSpPr>
            <p:cNvPr id="36" name="Straight Arrow Connector 35"/>
            <p:cNvCxnSpPr/>
            <p:nvPr/>
          </p:nvCxnSpPr>
          <p:spPr>
            <a:xfrm rot="5400000" flipH="1" flipV="1">
              <a:off x="3200400" y="2819400"/>
              <a:ext cx="533400" cy="381000"/>
            </a:xfrm>
            <a:prstGeom prst="straightConnector1">
              <a:avLst/>
            </a:prstGeom>
            <a:ln w="38100">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3581400" y="2362200"/>
              <a:ext cx="385042" cy="523220"/>
            </a:xfrm>
            <a:prstGeom prst="rect">
              <a:avLst/>
            </a:prstGeom>
            <a:noFill/>
          </p:spPr>
          <p:txBody>
            <a:bodyPr wrap="none" rtlCol="0">
              <a:spAutoFit/>
            </a:bodyPr>
            <a:lstStyle/>
            <a:p>
              <a:r>
                <a:rPr lang="en-US" sz="2800" u="none" dirty="0" smtClean="0">
                  <a:solidFill>
                    <a:srgbClr val="FF0000"/>
                  </a:solidFill>
                </a:rPr>
                <a:t>0</a:t>
              </a:r>
              <a:endParaRPr lang="en-US" sz="2800" u="none" dirty="0">
                <a:solidFill>
                  <a:srgbClr val="FF0000"/>
                </a:solidFill>
              </a:endParaRPr>
            </a:p>
          </p:txBody>
        </p:sp>
      </p:grpSp>
      <p:cxnSp>
        <p:nvCxnSpPr>
          <p:cNvPr id="44" name="Straight Arrow Connector 43"/>
          <p:cNvCxnSpPr/>
          <p:nvPr/>
        </p:nvCxnSpPr>
        <p:spPr>
          <a:xfrm rot="5400000" flipH="1" flipV="1">
            <a:off x="3200400" y="3505200"/>
            <a:ext cx="533400" cy="381000"/>
          </a:xfrm>
          <a:prstGeom prst="straightConnector1">
            <a:avLst/>
          </a:prstGeom>
          <a:ln w="38100">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3581400" y="3048000"/>
            <a:ext cx="457200" cy="523220"/>
          </a:xfrm>
          <a:prstGeom prst="rect">
            <a:avLst/>
          </a:prstGeom>
          <a:noFill/>
        </p:spPr>
        <p:txBody>
          <a:bodyPr wrap="square" rtlCol="0">
            <a:spAutoFit/>
          </a:bodyPr>
          <a:lstStyle/>
          <a:p>
            <a:r>
              <a:rPr lang="en-US" sz="2800" u="none" dirty="0" smtClean="0">
                <a:solidFill>
                  <a:srgbClr val="FF0000"/>
                </a:solidFill>
              </a:rPr>
              <a:t>0</a:t>
            </a:r>
            <a:endParaRPr lang="en-US" sz="2800" u="none" dirty="0">
              <a:solidFill>
                <a:srgbClr val="FF0000"/>
              </a:solidFill>
            </a:endParaRPr>
          </a:p>
        </p:txBody>
      </p:sp>
      <p:grpSp>
        <p:nvGrpSpPr>
          <p:cNvPr id="48" name="Group 47"/>
          <p:cNvGrpSpPr/>
          <p:nvPr/>
        </p:nvGrpSpPr>
        <p:grpSpPr>
          <a:xfrm>
            <a:off x="3886200" y="3048000"/>
            <a:ext cx="689842" cy="914400"/>
            <a:chOff x="3276600" y="2362200"/>
            <a:chExt cx="689842" cy="914400"/>
          </a:xfrm>
        </p:grpSpPr>
        <p:cxnSp>
          <p:nvCxnSpPr>
            <p:cNvPr id="49" name="Straight Arrow Connector 48"/>
            <p:cNvCxnSpPr/>
            <p:nvPr/>
          </p:nvCxnSpPr>
          <p:spPr>
            <a:xfrm rot="5400000" flipH="1" flipV="1">
              <a:off x="3200400" y="2819400"/>
              <a:ext cx="533400" cy="381000"/>
            </a:xfrm>
            <a:prstGeom prst="straightConnector1">
              <a:avLst/>
            </a:prstGeom>
            <a:ln w="38100">
              <a:solidFill>
                <a:srgbClr val="FF0000"/>
              </a:solidFill>
              <a:tailEnd type="arrow" w="lg" len="lg"/>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581400" y="2362200"/>
              <a:ext cx="385042" cy="523220"/>
            </a:xfrm>
            <a:prstGeom prst="rect">
              <a:avLst/>
            </a:prstGeom>
            <a:noFill/>
          </p:spPr>
          <p:txBody>
            <a:bodyPr wrap="none" rtlCol="0">
              <a:spAutoFit/>
            </a:bodyPr>
            <a:lstStyle/>
            <a:p>
              <a:r>
                <a:rPr lang="en-US" sz="2800" u="none" dirty="0" smtClean="0">
                  <a:solidFill>
                    <a:srgbClr val="FF0000"/>
                  </a:solidFill>
                </a:rPr>
                <a:t>0</a:t>
              </a:r>
              <a:endParaRPr lang="en-US" sz="2800" u="none" dirty="0">
                <a:solidFill>
                  <a:srgbClr val="FF0000"/>
                </a:solidFill>
              </a:endParaRPr>
            </a:p>
          </p:txBody>
        </p:sp>
      </p:grpSp>
      <p:grpSp>
        <p:nvGrpSpPr>
          <p:cNvPr id="54" name="Group 53"/>
          <p:cNvGrpSpPr/>
          <p:nvPr/>
        </p:nvGrpSpPr>
        <p:grpSpPr>
          <a:xfrm>
            <a:off x="2057400" y="3200400"/>
            <a:ext cx="76200" cy="210065"/>
            <a:chOff x="4343400" y="6172200"/>
            <a:chExt cx="76200" cy="210065"/>
          </a:xfrm>
        </p:grpSpPr>
        <p:sp>
          <p:nvSpPr>
            <p:cNvPr id="52" name="Freeform 51"/>
            <p:cNvSpPr/>
            <p:nvPr/>
          </p:nvSpPr>
          <p:spPr>
            <a:xfrm>
              <a:off x="4343400" y="6172200"/>
              <a:ext cx="0" cy="210065"/>
            </a:xfrm>
            <a:custGeom>
              <a:avLst/>
              <a:gdLst>
                <a:gd name="connsiteX0" fmla="*/ 0 w 0"/>
                <a:gd name="connsiteY0" fmla="*/ 0 h 210065"/>
                <a:gd name="connsiteX1" fmla="*/ 0 w 0"/>
                <a:gd name="connsiteY1" fmla="*/ 210065 h 210065"/>
              </a:gdLst>
              <a:ahLst/>
              <a:cxnLst>
                <a:cxn ang="0">
                  <a:pos x="connsiteX0" y="connsiteY0"/>
                </a:cxn>
                <a:cxn ang="0">
                  <a:pos x="connsiteX1" y="connsiteY1"/>
                </a:cxn>
              </a:cxnLst>
              <a:rect l="l" t="t" r="r" b="b"/>
              <a:pathLst>
                <a:path h="210065">
                  <a:moveTo>
                    <a:pt x="0" y="0"/>
                  </a:moveTo>
                  <a:lnTo>
                    <a:pt x="0" y="210065"/>
                  </a:ln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Freeform 52"/>
            <p:cNvSpPr/>
            <p:nvPr/>
          </p:nvSpPr>
          <p:spPr>
            <a:xfrm>
              <a:off x="4419600" y="6172200"/>
              <a:ext cx="0" cy="210065"/>
            </a:xfrm>
            <a:custGeom>
              <a:avLst/>
              <a:gdLst>
                <a:gd name="connsiteX0" fmla="*/ 0 w 0"/>
                <a:gd name="connsiteY0" fmla="*/ 0 h 210065"/>
                <a:gd name="connsiteX1" fmla="*/ 0 w 0"/>
                <a:gd name="connsiteY1" fmla="*/ 210065 h 210065"/>
              </a:gdLst>
              <a:ahLst/>
              <a:cxnLst>
                <a:cxn ang="0">
                  <a:pos x="connsiteX0" y="connsiteY0"/>
                </a:cxn>
                <a:cxn ang="0">
                  <a:pos x="connsiteX1" y="connsiteY1"/>
                </a:cxn>
              </a:cxnLst>
              <a:rect l="l" t="t" r="r" b="b"/>
              <a:pathLst>
                <a:path h="210065">
                  <a:moveTo>
                    <a:pt x="0" y="0"/>
                  </a:moveTo>
                  <a:lnTo>
                    <a:pt x="0" y="210065"/>
                  </a:ln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38" name="Group 37"/>
          <p:cNvGrpSpPr/>
          <p:nvPr/>
        </p:nvGrpSpPr>
        <p:grpSpPr>
          <a:xfrm>
            <a:off x="533400" y="4038600"/>
            <a:ext cx="2971800" cy="2362200"/>
            <a:chOff x="533400" y="4038600"/>
            <a:chExt cx="2971800" cy="2362200"/>
          </a:xfrm>
        </p:grpSpPr>
        <p:grpSp>
          <p:nvGrpSpPr>
            <p:cNvPr id="35" name="Group 34"/>
            <p:cNvGrpSpPr/>
            <p:nvPr/>
          </p:nvGrpSpPr>
          <p:grpSpPr>
            <a:xfrm>
              <a:off x="533400" y="4038600"/>
              <a:ext cx="2971800" cy="2362200"/>
              <a:chOff x="533400" y="4038600"/>
              <a:chExt cx="2971800" cy="2362200"/>
            </a:xfrm>
          </p:grpSpPr>
          <p:sp>
            <p:nvSpPr>
              <p:cNvPr id="6" name="Rectangle 5"/>
              <p:cNvSpPr/>
              <p:nvPr/>
            </p:nvSpPr>
            <p:spPr>
              <a:xfrm>
                <a:off x="533400" y="4038600"/>
                <a:ext cx="1219200" cy="23622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62000" y="4191000"/>
                <a:ext cx="762000" cy="2057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14400" y="6019800"/>
                <a:ext cx="533400" cy="228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p:nvPr/>
            </p:nvCxnSpPr>
            <p:spPr>
              <a:xfrm rot="5400000">
                <a:off x="953294" y="4914106"/>
                <a:ext cx="381000" cy="1588"/>
              </a:xfrm>
              <a:prstGeom prst="straightConnector1">
                <a:avLst/>
              </a:prstGeom>
              <a:ln w="2222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2286000" y="4038600"/>
                <a:ext cx="1219200" cy="23622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2514600" y="4267200"/>
                <a:ext cx="762000" cy="19812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2667000" y="6019800"/>
                <a:ext cx="533400" cy="228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2514600" y="4953000"/>
                <a:ext cx="990600" cy="400110"/>
              </a:xfrm>
              <a:prstGeom prst="rect">
                <a:avLst/>
              </a:prstGeom>
            </p:spPr>
            <p:txBody>
              <a:bodyPr wrap="square">
                <a:spAutoFit/>
              </a:bodyPr>
              <a:lstStyle/>
              <a:p>
                <a:pPr marL="285750" indent="-285750"/>
                <a:r>
                  <a:rPr lang="en-US" u="none" dirty="0" smtClean="0"/>
                  <a:t>T+</a:t>
                </a:r>
                <a:r>
                  <a:rPr lang="en-US" u="none" dirty="0" smtClean="0">
                    <a:latin typeface="Symbol" pitchFamily="18" charset="2"/>
                  </a:rPr>
                  <a:t>D</a:t>
                </a:r>
                <a:r>
                  <a:rPr lang="en-US" u="none" dirty="0" smtClean="0"/>
                  <a:t>T</a:t>
                </a:r>
                <a:endParaRPr lang="en-US" dirty="0"/>
              </a:p>
            </p:txBody>
          </p:sp>
          <p:sp>
            <p:nvSpPr>
              <p:cNvPr id="33" name="Rectangle 32"/>
              <p:cNvSpPr/>
              <p:nvPr/>
            </p:nvSpPr>
            <p:spPr>
              <a:xfrm>
                <a:off x="1828800" y="5181600"/>
                <a:ext cx="685800" cy="400110"/>
              </a:xfrm>
              <a:prstGeom prst="rect">
                <a:avLst/>
              </a:prstGeom>
            </p:spPr>
            <p:txBody>
              <a:bodyPr wrap="square">
                <a:spAutoFit/>
              </a:bodyPr>
              <a:lstStyle/>
              <a:p>
                <a:pPr marL="285750" indent="-285750"/>
                <a:r>
                  <a:rPr lang="en-US" u="none" dirty="0" smtClean="0"/>
                  <a:t>h</a:t>
                </a:r>
                <a:endParaRPr lang="en-US" dirty="0"/>
              </a:p>
            </p:txBody>
          </p:sp>
          <p:cxnSp>
            <p:nvCxnSpPr>
              <p:cNvPr id="34" name="Straight Connector 33"/>
              <p:cNvCxnSpPr/>
              <p:nvPr/>
            </p:nvCxnSpPr>
            <p:spPr>
              <a:xfrm rot="5400000">
                <a:off x="1752600" y="5791200"/>
                <a:ext cx="457200" cy="0"/>
              </a:xfrm>
              <a:prstGeom prst="line">
                <a:avLst/>
              </a:prstGeom>
              <a:ln w="22225">
                <a:solidFill>
                  <a:schemeClr val="tx1"/>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flipH="1" flipV="1">
                <a:off x="1790700" y="4914900"/>
                <a:ext cx="381000" cy="0"/>
              </a:xfrm>
              <a:prstGeom prst="line">
                <a:avLst/>
              </a:prstGeom>
              <a:ln w="22225">
                <a:solidFill>
                  <a:schemeClr val="tx1"/>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1143000" y="4724400"/>
                <a:ext cx="9906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1066800" y="6019800"/>
                <a:ext cx="9906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990600" y="4495800"/>
                <a:ext cx="381000" cy="228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2743200" y="5791200"/>
                <a:ext cx="381000" cy="228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5" name="Rectangle 54"/>
            <p:cNvSpPr/>
            <p:nvPr/>
          </p:nvSpPr>
          <p:spPr>
            <a:xfrm>
              <a:off x="914400" y="4038600"/>
              <a:ext cx="990600" cy="461665"/>
            </a:xfrm>
            <a:prstGeom prst="rect">
              <a:avLst/>
            </a:prstGeom>
          </p:spPr>
          <p:txBody>
            <a:bodyPr wrap="square">
              <a:spAutoFit/>
            </a:bodyPr>
            <a:lstStyle/>
            <a:p>
              <a:pPr marL="285750" indent="-285750"/>
              <a:r>
                <a:rPr lang="en-US" sz="2400" i="1" u="none" dirty="0" smtClean="0">
                  <a:latin typeface="Times New Roman" pitchFamily="18" charset="0"/>
                  <a:cs typeface="Times New Roman" pitchFamily="18" charset="0"/>
                </a:rPr>
                <a:t>m</a:t>
              </a:r>
              <a:r>
                <a:rPr lang="en-US" sz="2400" i="1" u="none" baseline="-25000" dirty="0" smtClean="0">
                  <a:latin typeface="Times New Roman" pitchFamily="18" charset="0"/>
                  <a:cs typeface="Times New Roman" pitchFamily="18" charset="0"/>
                </a:rPr>
                <a:t>1</a:t>
              </a:r>
              <a:endParaRPr lang="en-US" sz="2400" i="1" baseline="-25000" dirty="0">
                <a:latin typeface="Times New Roman" pitchFamily="18" charset="0"/>
                <a:cs typeface="Times New Roman" pitchFamily="18" charset="0"/>
              </a:endParaRPr>
            </a:p>
          </p:txBody>
        </p:sp>
        <p:sp>
          <p:nvSpPr>
            <p:cNvPr id="56" name="Rectangle 55"/>
            <p:cNvSpPr/>
            <p:nvPr/>
          </p:nvSpPr>
          <p:spPr>
            <a:xfrm>
              <a:off x="914400" y="5486400"/>
              <a:ext cx="990600" cy="461665"/>
            </a:xfrm>
            <a:prstGeom prst="rect">
              <a:avLst/>
            </a:prstGeom>
          </p:spPr>
          <p:txBody>
            <a:bodyPr wrap="square">
              <a:spAutoFit/>
            </a:bodyPr>
            <a:lstStyle/>
            <a:p>
              <a:pPr marL="285750" indent="-285750"/>
              <a:r>
                <a:rPr lang="en-US" sz="2400" i="1" u="none" dirty="0" smtClean="0">
                  <a:latin typeface="Times New Roman" pitchFamily="18" charset="0"/>
                  <a:cs typeface="Times New Roman" pitchFamily="18" charset="0"/>
                </a:rPr>
                <a:t>m</a:t>
              </a:r>
              <a:r>
                <a:rPr lang="en-US" sz="2400" i="1" u="none" baseline="-25000" dirty="0" smtClean="0">
                  <a:latin typeface="Times New Roman" pitchFamily="18" charset="0"/>
                  <a:cs typeface="Times New Roman" pitchFamily="18" charset="0"/>
                </a:rPr>
                <a:t>2</a:t>
              </a:r>
              <a:endParaRPr lang="en-US" sz="2400" i="1" baseline="-25000" dirty="0">
                <a:latin typeface="Times New Roman" pitchFamily="18" charset="0"/>
                <a:cs typeface="Times New Roman" pitchFamily="18" charset="0"/>
              </a:endParaRPr>
            </a:p>
          </p:txBody>
        </p:sp>
        <p:sp>
          <p:nvSpPr>
            <p:cNvPr id="57" name="Rectangle 56"/>
            <p:cNvSpPr/>
            <p:nvPr/>
          </p:nvSpPr>
          <p:spPr>
            <a:xfrm>
              <a:off x="990600" y="5181600"/>
              <a:ext cx="990600" cy="400110"/>
            </a:xfrm>
            <a:prstGeom prst="rect">
              <a:avLst/>
            </a:prstGeom>
          </p:spPr>
          <p:txBody>
            <a:bodyPr wrap="square">
              <a:spAutoFit/>
            </a:bodyPr>
            <a:lstStyle/>
            <a:p>
              <a:pPr marL="285750" indent="-285750"/>
              <a:r>
                <a:rPr lang="en-US" u="none" dirty="0" smtClean="0"/>
                <a:t>T</a:t>
              </a:r>
              <a:endParaRPr lang="en-US" dirty="0"/>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       </a:t>
            </a:r>
            <a:r>
              <a:rPr lang="en-US" dirty="0" smtClean="0">
                <a:solidFill>
                  <a:schemeClr val="accent2">
                    <a:lumMod val="75000"/>
                  </a:schemeClr>
                </a:solidFill>
              </a:rPr>
              <a:t>Group Problem</a:t>
            </a:r>
            <a:endParaRPr lang="en-US" dirty="0">
              <a:solidFill>
                <a:schemeClr val="accent2">
                  <a:lumMod val="75000"/>
                </a:schemeClr>
              </a:solidFill>
            </a:endParaRPr>
          </a:p>
        </p:txBody>
      </p:sp>
      <p:sp>
        <p:nvSpPr>
          <p:cNvPr id="3" name="Content Placeholder 2"/>
          <p:cNvSpPr>
            <a:spLocks noGrp="1"/>
          </p:cNvSpPr>
          <p:nvPr>
            <p:ph idx="1"/>
          </p:nvPr>
        </p:nvSpPr>
        <p:spPr>
          <a:xfrm>
            <a:off x="457200" y="1600200"/>
            <a:ext cx="6553200" cy="4525963"/>
          </a:xfrm>
        </p:spPr>
        <p:txBody>
          <a:bodyPr/>
          <a:lstStyle/>
          <a:p>
            <a:r>
              <a:rPr lang="en-US" dirty="0" smtClean="0"/>
              <a:t>Form group of 2 or 3 </a:t>
            </a:r>
          </a:p>
          <a:p>
            <a:r>
              <a:rPr lang="en-US" dirty="0" smtClean="0"/>
              <a:t>put name and SID on paper</a:t>
            </a:r>
          </a:p>
          <a:p>
            <a:pPr marL="0" indent="3175">
              <a:buNone/>
            </a:pPr>
            <a:r>
              <a:rPr lang="en-US" sz="2400" dirty="0" smtClean="0"/>
              <a:t>Block </a:t>
            </a:r>
            <a:r>
              <a:rPr lang="en-US" sz="2400" dirty="0" smtClean="0"/>
              <a:t>A, a 10kg block of </a:t>
            </a:r>
            <a:r>
              <a:rPr lang="en-US" sz="2400" dirty="0" smtClean="0"/>
              <a:t>aluminum </a:t>
            </a:r>
            <a:r>
              <a:rPr lang="en-US" sz="2400" dirty="0" smtClean="0"/>
              <a:t>is suspended 2 meters directly above an identical block, Block B.  </a:t>
            </a:r>
            <a:r>
              <a:rPr lang="en-US" sz="2400" dirty="0" smtClean="0"/>
              <a:t>These </a:t>
            </a:r>
            <a:r>
              <a:rPr lang="en-US" sz="2400" dirty="0" smtClean="0"/>
              <a:t>two blocks are both in a thermally insulated enclosure in which air is completely evacuated.   If the temperature of both blocks is initially 25 C, what is the temperature of the blocks after the Block A is dropped on Block B below it? </a:t>
            </a:r>
            <a:endParaRPr lang="en-US" sz="2400" dirty="0"/>
          </a:p>
        </p:txBody>
      </p:sp>
      <p:sp>
        <p:nvSpPr>
          <p:cNvPr id="4" name="Footer Placeholder 3"/>
          <p:cNvSpPr>
            <a:spLocks noGrp="1"/>
          </p:cNvSpPr>
          <p:nvPr>
            <p:ph type="ftr" sz="quarter" idx="11"/>
          </p:nvPr>
        </p:nvSpPr>
        <p:spPr/>
        <p:txBody>
          <a:bodyPr/>
          <a:lstStyle/>
          <a:p>
            <a:pPr>
              <a:defRPr/>
            </a:pPr>
            <a:r>
              <a:rPr lang="en-US" smtClean="0"/>
              <a:t>(c) P.Hsu 2009</a:t>
            </a:r>
            <a:endParaRPr lang="en-US"/>
          </a:p>
        </p:txBody>
      </p:sp>
      <p:grpSp>
        <p:nvGrpSpPr>
          <p:cNvPr id="21" name="Group 20"/>
          <p:cNvGrpSpPr/>
          <p:nvPr/>
        </p:nvGrpSpPr>
        <p:grpSpPr>
          <a:xfrm>
            <a:off x="5943600" y="228600"/>
            <a:ext cx="2971800" cy="2362200"/>
            <a:chOff x="533400" y="4038600"/>
            <a:chExt cx="2971800" cy="2362200"/>
          </a:xfrm>
        </p:grpSpPr>
        <p:grpSp>
          <p:nvGrpSpPr>
            <p:cNvPr id="22" name="Group 34"/>
            <p:cNvGrpSpPr/>
            <p:nvPr/>
          </p:nvGrpSpPr>
          <p:grpSpPr>
            <a:xfrm>
              <a:off x="533400" y="4038600"/>
              <a:ext cx="2971800" cy="2362200"/>
              <a:chOff x="533400" y="4038600"/>
              <a:chExt cx="2971800" cy="2362200"/>
            </a:xfrm>
          </p:grpSpPr>
          <p:sp>
            <p:nvSpPr>
              <p:cNvPr id="26" name="Rectangle 25"/>
              <p:cNvSpPr/>
              <p:nvPr/>
            </p:nvSpPr>
            <p:spPr>
              <a:xfrm>
                <a:off x="533400" y="4038600"/>
                <a:ext cx="1219200" cy="23622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762000" y="4191000"/>
                <a:ext cx="762000" cy="2057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914400" y="6019800"/>
                <a:ext cx="533400" cy="228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Arrow Connector 28"/>
              <p:cNvCxnSpPr/>
              <p:nvPr/>
            </p:nvCxnSpPr>
            <p:spPr>
              <a:xfrm rot="5400000">
                <a:off x="953294" y="4914106"/>
                <a:ext cx="381000" cy="1588"/>
              </a:xfrm>
              <a:prstGeom prst="straightConnector1">
                <a:avLst/>
              </a:prstGeom>
              <a:ln w="2222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2286000" y="4038600"/>
                <a:ext cx="1219200" cy="23622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2514600" y="4267200"/>
                <a:ext cx="762000" cy="19812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2667000" y="6019800"/>
                <a:ext cx="533400" cy="228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2514600" y="4953000"/>
                <a:ext cx="990600" cy="400110"/>
              </a:xfrm>
              <a:prstGeom prst="rect">
                <a:avLst/>
              </a:prstGeom>
            </p:spPr>
            <p:txBody>
              <a:bodyPr wrap="square">
                <a:spAutoFit/>
              </a:bodyPr>
              <a:lstStyle/>
              <a:p>
                <a:pPr marL="285750" indent="-285750"/>
                <a:r>
                  <a:rPr lang="en-US" u="none" dirty="0" smtClean="0"/>
                  <a:t>T+</a:t>
                </a:r>
                <a:r>
                  <a:rPr lang="en-US" u="none" dirty="0" smtClean="0">
                    <a:latin typeface="Symbol" pitchFamily="18" charset="2"/>
                  </a:rPr>
                  <a:t>D</a:t>
                </a:r>
                <a:r>
                  <a:rPr lang="en-US" u="none" dirty="0" smtClean="0"/>
                  <a:t>T</a:t>
                </a:r>
                <a:endParaRPr lang="en-US" dirty="0"/>
              </a:p>
            </p:txBody>
          </p:sp>
          <p:sp>
            <p:nvSpPr>
              <p:cNvPr id="34" name="Rectangle 33"/>
              <p:cNvSpPr/>
              <p:nvPr/>
            </p:nvSpPr>
            <p:spPr>
              <a:xfrm>
                <a:off x="1828800" y="5181600"/>
                <a:ext cx="685800" cy="400110"/>
              </a:xfrm>
              <a:prstGeom prst="rect">
                <a:avLst/>
              </a:prstGeom>
            </p:spPr>
            <p:txBody>
              <a:bodyPr wrap="square">
                <a:spAutoFit/>
              </a:bodyPr>
              <a:lstStyle/>
              <a:p>
                <a:pPr marL="285750" indent="-285750"/>
                <a:r>
                  <a:rPr lang="en-US" u="none" dirty="0" smtClean="0"/>
                  <a:t>h</a:t>
                </a:r>
                <a:endParaRPr lang="en-US" dirty="0"/>
              </a:p>
            </p:txBody>
          </p:sp>
          <p:cxnSp>
            <p:nvCxnSpPr>
              <p:cNvPr id="35" name="Straight Connector 34"/>
              <p:cNvCxnSpPr/>
              <p:nvPr/>
            </p:nvCxnSpPr>
            <p:spPr>
              <a:xfrm rot="5400000">
                <a:off x="1752600" y="5791200"/>
                <a:ext cx="457200" cy="0"/>
              </a:xfrm>
              <a:prstGeom prst="line">
                <a:avLst/>
              </a:prstGeom>
              <a:ln w="22225">
                <a:solidFill>
                  <a:schemeClr val="tx1"/>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flipH="1" flipV="1">
                <a:off x="1790700" y="4914900"/>
                <a:ext cx="381000" cy="0"/>
              </a:xfrm>
              <a:prstGeom prst="line">
                <a:avLst/>
              </a:prstGeom>
              <a:ln w="22225">
                <a:solidFill>
                  <a:schemeClr val="tx1"/>
                </a:solidFill>
                <a:prstDash val="solid"/>
                <a:tailEnd type="arrow" w="lg" len="lg"/>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143000" y="4724400"/>
                <a:ext cx="9906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1066800" y="6019800"/>
                <a:ext cx="9906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990600" y="4495800"/>
                <a:ext cx="381000" cy="228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2743200" y="5791200"/>
                <a:ext cx="381000" cy="228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Rectangle 22"/>
            <p:cNvSpPr/>
            <p:nvPr/>
          </p:nvSpPr>
          <p:spPr>
            <a:xfrm>
              <a:off x="914400" y="4038600"/>
              <a:ext cx="990600" cy="461665"/>
            </a:xfrm>
            <a:prstGeom prst="rect">
              <a:avLst/>
            </a:prstGeom>
          </p:spPr>
          <p:txBody>
            <a:bodyPr wrap="square">
              <a:spAutoFit/>
            </a:bodyPr>
            <a:lstStyle/>
            <a:p>
              <a:pPr marL="285750" indent="-285750"/>
              <a:r>
                <a:rPr lang="en-US" sz="2400" i="1" u="none" dirty="0" smtClean="0">
                  <a:latin typeface="Times New Roman" pitchFamily="18" charset="0"/>
                  <a:cs typeface="Times New Roman" pitchFamily="18" charset="0"/>
                </a:rPr>
                <a:t>m</a:t>
              </a:r>
              <a:r>
                <a:rPr lang="en-US" sz="2400" i="1" u="none" baseline="-25000" dirty="0" smtClean="0">
                  <a:latin typeface="Times New Roman" pitchFamily="18" charset="0"/>
                  <a:cs typeface="Times New Roman" pitchFamily="18" charset="0"/>
                </a:rPr>
                <a:t>1</a:t>
              </a:r>
              <a:endParaRPr lang="en-US" sz="2400" i="1" baseline="-25000" dirty="0">
                <a:latin typeface="Times New Roman" pitchFamily="18" charset="0"/>
                <a:cs typeface="Times New Roman" pitchFamily="18" charset="0"/>
              </a:endParaRPr>
            </a:p>
          </p:txBody>
        </p:sp>
        <p:sp>
          <p:nvSpPr>
            <p:cNvPr id="24" name="Rectangle 23"/>
            <p:cNvSpPr/>
            <p:nvPr/>
          </p:nvSpPr>
          <p:spPr>
            <a:xfrm>
              <a:off x="914400" y="5486400"/>
              <a:ext cx="990600" cy="461665"/>
            </a:xfrm>
            <a:prstGeom prst="rect">
              <a:avLst/>
            </a:prstGeom>
          </p:spPr>
          <p:txBody>
            <a:bodyPr wrap="square">
              <a:spAutoFit/>
            </a:bodyPr>
            <a:lstStyle/>
            <a:p>
              <a:pPr marL="285750" indent="-285750"/>
              <a:r>
                <a:rPr lang="en-US" sz="2400" i="1" u="none" dirty="0" smtClean="0">
                  <a:latin typeface="Times New Roman" pitchFamily="18" charset="0"/>
                  <a:cs typeface="Times New Roman" pitchFamily="18" charset="0"/>
                </a:rPr>
                <a:t>m</a:t>
              </a:r>
              <a:r>
                <a:rPr lang="en-US" sz="2400" i="1" u="none" baseline="-25000" dirty="0" smtClean="0">
                  <a:latin typeface="Times New Roman" pitchFamily="18" charset="0"/>
                  <a:cs typeface="Times New Roman" pitchFamily="18" charset="0"/>
                </a:rPr>
                <a:t>2</a:t>
              </a:r>
              <a:endParaRPr lang="en-US" sz="2400" i="1" baseline="-25000" dirty="0">
                <a:latin typeface="Times New Roman" pitchFamily="18" charset="0"/>
                <a:cs typeface="Times New Roman" pitchFamily="18" charset="0"/>
              </a:endParaRPr>
            </a:p>
          </p:txBody>
        </p:sp>
        <p:sp>
          <p:nvSpPr>
            <p:cNvPr id="25" name="Rectangle 24"/>
            <p:cNvSpPr/>
            <p:nvPr/>
          </p:nvSpPr>
          <p:spPr>
            <a:xfrm>
              <a:off x="990600" y="5181600"/>
              <a:ext cx="990600" cy="400110"/>
            </a:xfrm>
            <a:prstGeom prst="rect">
              <a:avLst/>
            </a:prstGeom>
          </p:spPr>
          <p:txBody>
            <a:bodyPr wrap="square">
              <a:spAutoFit/>
            </a:bodyPr>
            <a:lstStyle/>
            <a:p>
              <a:pPr marL="285750" indent="-285750"/>
              <a:r>
                <a:rPr lang="en-US" u="none" dirty="0" smtClean="0"/>
                <a:t>T</a:t>
              </a:r>
              <a:endParaRPr lang="en-US" dirty="0"/>
            </a:p>
          </p:txBody>
        </p:sp>
      </p:grpSp>
      <p:graphicFrame>
        <p:nvGraphicFramePr>
          <p:cNvPr id="41" name="Table 40"/>
          <p:cNvGraphicFramePr>
            <a:graphicFrameLocks noGrp="1"/>
          </p:cNvGraphicFramePr>
          <p:nvPr/>
        </p:nvGraphicFramePr>
        <p:xfrm>
          <a:off x="5334000" y="5638800"/>
          <a:ext cx="3505200" cy="415198"/>
        </p:xfrm>
        <a:graphic>
          <a:graphicData uri="http://schemas.openxmlformats.org/drawingml/2006/table">
            <a:tbl>
              <a:tblPr/>
              <a:tblGrid>
                <a:gridCol w="1752600"/>
                <a:gridCol w="1752600"/>
              </a:tblGrid>
              <a:tr h="415198">
                <a:tc>
                  <a:txBody>
                    <a:bodyPr/>
                    <a:lstStyle/>
                    <a:p>
                      <a:r>
                        <a:rPr lang="en-US" sz="2400" dirty="0"/>
                        <a:t> Aluminum</a:t>
                      </a:r>
                    </a:p>
                  </a:txBody>
                  <a:tcPr marL="12637" marR="12637" marT="12637" marB="12637" anchor="ctr">
                    <a:lnL>
                      <a:noFill/>
                    </a:lnL>
                    <a:lnR>
                      <a:noFill/>
                    </a:lnR>
                    <a:lnT>
                      <a:noFill/>
                    </a:lnT>
                    <a:lnB>
                      <a:noFill/>
                    </a:lnB>
                    <a:solidFill>
                      <a:schemeClr val="accent1"/>
                    </a:solidFill>
                  </a:tcPr>
                </a:tc>
                <a:tc>
                  <a:txBody>
                    <a:bodyPr/>
                    <a:lstStyle/>
                    <a:p>
                      <a:pPr algn="ctr"/>
                      <a:r>
                        <a:rPr lang="en-US" sz="2400" dirty="0"/>
                        <a:t> </a:t>
                      </a:r>
                      <a:r>
                        <a:rPr lang="en-US" sz="2400" u="none" dirty="0" smtClean="0"/>
                        <a:t>0.902J/Cg</a:t>
                      </a:r>
                      <a:endParaRPr lang="en-US" sz="2400" u="none" dirty="0"/>
                    </a:p>
                  </a:txBody>
                  <a:tcPr marL="12637" marR="12637" marT="12637" marB="12637" anchor="ctr">
                    <a:lnL>
                      <a:noFill/>
                    </a:lnL>
                    <a:lnR>
                      <a:noFill/>
                    </a:lnR>
                    <a:lnT>
                      <a:noFill/>
                    </a:lnT>
                    <a:lnB>
                      <a:noFill/>
                    </a:lnB>
                    <a:solidFill>
                      <a:schemeClr val="accent1"/>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Grp="1" noChangeArrowheads="1"/>
          </p:cNvSpPr>
          <p:nvPr>
            <p:ph type="ftr" sz="quarter" idx="11"/>
          </p:nvPr>
        </p:nvSpPr>
        <p:spPr>
          <a:noFill/>
        </p:spPr>
        <p:txBody>
          <a:bodyPr/>
          <a:lstStyle/>
          <a:p>
            <a:r>
              <a:rPr lang="en-US" dirty="0" smtClean="0"/>
              <a:t>(c) </a:t>
            </a:r>
            <a:r>
              <a:rPr lang="en-US" dirty="0" err="1" smtClean="0"/>
              <a:t>P.Hsu</a:t>
            </a:r>
            <a:r>
              <a:rPr lang="en-US" smtClean="0"/>
              <a:t> 2009</a:t>
            </a:r>
          </a:p>
        </p:txBody>
      </p:sp>
      <p:sp>
        <p:nvSpPr>
          <p:cNvPr id="1028" name="Rectangle 2"/>
          <p:cNvSpPr>
            <a:spLocks noGrp="1" noChangeArrowheads="1"/>
          </p:cNvSpPr>
          <p:nvPr>
            <p:ph type="body" sz="half" idx="1"/>
          </p:nvPr>
        </p:nvSpPr>
        <p:spPr>
          <a:xfrm>
            <a:off x="762000" y="4800600"/>
            <a:ext cx="7924800" cy="1219200"/>
          </a:xfrm>
        </p:spPr>
        <p:txBody>
          <a:bodyPr/>
          <a:lstStyle/>
          <a:p>
            <a:pPr>
              <a:buFontTx/>
              <a:buNone/>
            </a:pPr>
            <a:r>
              <a:rPr lang="en-US" sz="2800" dirty="0" smtClean="0"/>
              <a:t>	</a:t>
            </a:r>
            <a:r>
              <a:rPr lang="en-US" sz="2400" dirty="0" smtClean="0"/>
              <a:t>The rate of energy transformation or transmission (i.e. power) is related to the physical quantities such as force, speed, voltage, current, etc. </a:t>
            </a:r>
            <a:r>
              <a:rPr lang="en-US" sz="2800" dirty="0" smtClean="0"/>
              <a:t> </a:t>
            </a:r>
            <a:endParaRPr lang="en-US" sz="2800" u="sng" dirty="0" smtClean="0"/>
          </a:p>
          <a:p>
            <a:endParaRPr lang="en-US" sz="2800" dirty="0" smtClean="0"/>
          </a:p>
        </p:txBody>
      </p:sp>
      <p:graphicFrame>
        <p:nvGraphicFramePr>
          <p:cNvPr id="1026" name="Object 4"/>
          <p:cNvGraphicFramePr>
            <a:graphicFrameLocks noChangeAspect="1"/>
          </p:cNvGraphicFramePr>
          <p:nvPr>
            <p:ph sz="half" idx="2"/>
          </p:nvPr>
        </p:nvGraphicFramePr>
        <p:xfrm>
          <a:off x="609600" y="1066800"/>
          <a:ext cx="8086725" cy="3368675"/>
        </p:xfrm>
        <a:graphic>
          <a:graphicData uri="http://schemas.openxmlformats.org/presentationml/2006/ole">
            <p:oleObj spid="_x0000_s164866" name="Picture" r:id="rId3" imgW="3291840" imgH="1371600" progId="Word.Picture.8">
              <p:embed/>
            </p:oleObj>
          </a:graphicData>
        </a:graphic>
      </p:graphicFrame>
      <p:sp>
        <p:nvSpPr>
          <p:cNvPr id="5" name="Rectangle 2"/>
          <p:cNvSpPr txBox="1">
            <a:spLocks noChangeArrowheads="1"/>
          </p:cNvSpPr>
          <p:nvPr/>
        </p:nvSpPr>
        <p:spPr bwMode="auto">
          <a:xfrm>
            <a:off x="838200" y="304800"/>
            <a:ext cx="7696200" cy="914400"/>
          </a:xfrm>
          <a:prstGeom prst="rect">
            <a:avLst/>
          </a:prstGeom>
          <a:noFill/>
          <a:ln w="9525">
            <a:noFill/>
            <a:miter lim="800000"/>
            <a:headEnd/>
            <a:tailEnd/>
          </a:ln>
        </p:spPr>
        <p:txBody>
          <a:bodyPr/>
          <a:lstStyle/>
          <a:p>
            <a:pPr marL="342900" indent="-342900" eaLnBrk="0" hangingPunct="0">
              <a:spcBef>
                <a:spcPct val="20000"/>
              </a:spcBef>
              <a:defRPr/>
            </a:pPr>
            <a:r>
              <a:rPr lang="en-US" sz="2800" u="none" kern="0" dirty="0">
                <a:latin typeface="+mn-lt"/>
              </a:rPr>
              <a:t>	</a:t>
            </a:r>
            <a:r>
              <a:rPr lang="en-US" sz="3200" u="none" kern="0" dirty="0" smtClean="0">
                <a:latin typeface="+mn-lt"/>
              </a:rPr>
              <a:t>Review: Power</a:t>
            </a:r>
            <a:endParaRPr lang="en-US" sz="2800" u="none" kern="0" dirty="0">
              <a:latin typeface="+mn-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33400" y="228600"/>
            <a:ext cx="7772400" cy="2185214"/>
          </a:xfrm>
          <a:prstGeom prst="rect">
            <a:avLst/>
          </a:prstGeom>
        </p:spPr>
        <p:txBody>
          <a:bodyPr wrap="square">
            <a:spAutoFit/>
          </a:bodyPr>
          <a:lstStyle/>
          <a:p>
            <a:pPr marL="285750" indent="-115888"/>
            <a:r>
              <a:rPr lang="en-US" sz="2400" u="none" dirty="0" smtClean="0"/>
              <a:t>Energy in or out  of a system can be in the form of </a:t>
            </a:r>
          </a:p>
          <a:p>
            <a:pPr marL="285750" indent="-115888"/>
            <a:endParaRPr lang="en-US" u="none" dirty="0" smtClean="0"/>
          </a:p>
          <a:p>
            <a:pPr marL="627062" indent="-457200">
              <a:buAutoNum type="arabicPeriod"/>
            </a:pPr>
            <a:r>
              <a:rPr lang="en-US" dirty="0" smtClean="0"/>
              <a:t>Heat  transfer:  </a:t>
            </a:r>
            <a:r>
              <a:rPr lang="en-US" u="none" dirty="0" smtClean="0"/>
              <a:t>Heat the system up (in) or cool it down (out)</a:t>
            </a:r>
          </a:p>
          <a:p>
            <a:pPr marL="285750" indent="228600"/>
            <a:endParaRPr lang="en-US" sz="2400" u="none" dirty="0" smtClean="0"/>
          </a:p>
          <a:p>
            <a:pPr marL="285750" indent="-285750"/>
            <a:r>
              <a:rPr lang="en-US" sz="2400" dirty="0" smtClean="0"/>
              <a:t/>
            </a:r>
            <a:br>
              <a:rPr lang="en-US" sz="2400" dirty="0" smtClean="0"/>
            </a:br>
            <a:endParaRPr lang="en-US" sz="2400" dirty="0"/>
          </a:p>
        </p:txBody>
      </p:sp>
      <p:sp>
        <p:nvSpPr>
          <p:cNvPr id="36" name="Oval 35"/>
          <p:cNvSpPr/>
          <p:nvPr/>
        </p:nvSpPr>
        <p:spPr>
          <a:xfrm>
            <a:off x="3276600" y="4876800"/>
            <a:ext cx="2133600" cy="1447800"/>
          </a:xfrm>
          <a:prstGeom prst="ellipse">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3200400" y="1447800"/>
            <a:ext cx="2133600" cy="1447800"/>
          </a:xfrm>
          <a:prstGeom prst="ellipse">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3810000" y="5105400"/>
            <a:ext cx="304800" cy="3048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4495800" y="5334000"/>
            <a:ext cx="304800" cy="3048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3886200" y="5715000"/>
            <a:ext cx="304800" cy="3048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Arrow Connector 47"/>
          <p:cNvCxnSpPr/>
          <p:nvPr/>
        </p:nvCxnSpPr>
        <p:spPr>
          <a:xfrm rot="5400000" flipH="1" flipV="1">
            <a:off x="3543301" y="2857501"/>
            <a:ext cx="533399" cy="1"/>
          </a:xfrm>
          <a:prstGeom prst="straightConnector1">
            <a:avLst/>
          </a:prstGeom>
          <a:ln w="53975">
            <a:solidFill>
              <a:srgbClr val="FF0000"/>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rot="5400000" flipH="1" flipV="1">
            <a:off x="3848101" y="2857501"/>
            <a:ext cx="533399" cy="1"/>
          </a:xfrm>
          <a:prstGeom prst="straightConnector1">
            <a:avLst/>
          </a:prstGeom>
          <a:ln w="53975">
            <a:solidFill>
              <a:srgbClr val="FF0000"/>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rot="5400000" flipH="1" flipV="1">
            <a:off x="4152901" y="2857501"/>
            <a:ext cx="533399" cy="1"/>
          </a:xfrm>
          <a:prstGeom prst="straightConnector1">
            <a:avLst/>
          </a:prstGeom>
          <a:ln w="53975">
            <a:solidFill>
              <a:srgbClr val="FF0000"/>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flipH="1" flipV="1">
            <a:off x="4457701" y="2857501"/>
            <a:ext cx="533399" cy="1"/>
          </a:xfrm>
          <a:prstGeom prst="straightConnector1">
            <a:avLst/>
          </a:prstGeom>
          <a:ln w="53975">
            <a:solidFill>
              <a:srgbClr val="FF0000"/>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4038600" y="3181290"/>
            <a:ext cx="1219200" cy="400110"/>
          </a:xfrm>
          <a:prstGeom prst="rect">
            <a:avLst/>
          </a:prstGeom>
          <a:noFill/>
        </p:spPr>
        <p:txBody>
          <a:bodyPr wrap="square" rtlCol="0">
            <a:spAutoFit/>
          </a:bodyPr>
          <a:lstStyle/>
          <a:p>
            <a:r>
              <a:rPr lang="en-US" u="none" dirty="0" smtClean="0">
                <a:solidFill>
                  <a:srgbClr val="FF0000"/>
                </a:solidFill>
              </a:rPr>
              <a:t>Fire</a:t>
            </a:r>
            <a:endParaRPr lang="en-US" u="none" dirty="0">
              <a:solidFill>
                <a:srgbClr val="FF0000"/>
              </a:solidFill>
            </a:endParaRPr>
          </a:p>
        </p:txBody>
      </p:sp>
      <p:sp>
        <p:nvSpPr>
          <p:cNvPr id="58" name="Freeform 57"/>
          <p:cNvSpPr/>
          <p:nvPr/>
        </p:nvSpPr>
        <p:spPr>
          <a:xfrm>
            <a:off x="3611880" y="1883229"/>
            <a:ext cx="1267097" cy="666205"/>
          </a:xfrm>
          <a:custGeom>
            <a:avLst/>
            <a:gdLst>
              <a:gd name="connsiteX0" fmla="*/ 13063 w 1267097"/>
              <a:gd name="connsiteY0" fmla="*/ 0 h 666205"/>
              <a:gd name="connsiteX1" fmla="*/ 0 w 1267097"/>
              <a:gd name="connsiteY1" fmla="*/ 666205 h 666205"/>
              <a:gd name="connsiteX2" fmla="*/ 1267097 w 1267097"/>
              <a:gd name="connsiteY2" fmla="*/ 666205 h 666205"/>
              <a:gd name="connsiteX3" fmla="*/ 1267097 w 1267097"/>
              <a:gd name="connsiteY3" fmla="*/ 78377 h 666205"/>
            </a:gdLst>
            <a:ahLst/>
            <a:cxnLst>
              <a:cxn ang="0">
                <a:pos x="connsiteX0" y="connsiteY0"/>
              </a:cxn>
              <a:cxn ang="0">
                <a:pos x="connsiteX1" y="connsiteY1"/>
              </a:cxn>
              <a:cxn ang="0">
                <a:pos x="connsiteX2" y="connsiteY2"/>
              </a:cxn>
              <a:cxn ang="0">
                <a:pos x="connsiteX3" y="connsiteY3"/>
              </a:cxn>
            </a:cxnLst>
            <a:rect l="l" t="t" r="r" b="b"/>
            <a:pathLst>
              <a:path w="1267097" h="666205">
                <a:moveTo>
                  <a:pt x="13063" y="0"/>
                </a:moveTo>
                <a:lnTo>
                  <a:pt x="0" y="666205"/>
                </a:lnTo>
                <a:lnTo>
                  <a:pt x="1267097" y="666205"/>
                </a:lnTo>
                <a:lnTo>
                  <a:pt x="1267097" y="78377"/>
                </a:lnTo>
              </a:path>
            </a:pathLst>
          </a:custGeom>
          <a:ln w="317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Freeform 58"/>
          <p:cNvSpPr/>
          <p:nvPr/>
        </p:nvSpPr>
        <p:spPr>
          <a:xfrm>
            <a:off x="3638006" y="2144486"/>
            <a:ext cx="1214845" cy="52251"/>
          </a:xfrm>
          <a:custGeom>
            <a:avLst/>
            <a:gdLst>
              <a:gd name="connsiteX0" fmla="*/ 0 w 1214845"/>
              <a:gd name="connsiteY0" fmla="*/ 39188 h 52251"/>
              <a:gd name="connsiteX1" fmla="*/ 91440 w 1214845"/>
              <a:gd name="connsiteY1" fmla="*/ 26125 h 52251"/>
              <a:gd name="connsiteX2" fmla="*/ 130628 w 1214845"/>
              <a:gd name="connsiteY2" fmla="*/ 13063 h 52251"/>
              <a:gd name="connsiteX3" fmla="*/ 182880 w 1214845"/>
              <a:gd name="connsiteY3" fmla="*/ 26125 h 52251"/>
              <a:gd name="connsiteX4" fmla="*/ 339634 w 1214845"/>
              <a:gd name="connsiteY4" fmla="*/ 39188 h 52251"/>
              <a:gd name="connsiteX5" fmla="*/ 444137 w 1214845"/>
              <a:gd name="connsiteY5" fmla="*/ 52251 h 52251"/>
              <a:gd name="connsiteX6" fmla="*/ 496388 w 1214845"/>
              <a:gd name="connsiteY6" fmla="*/ 39188 h 52251"/>
              <a:gd name="connsiteX7" fmla="*/ 535577 w 1214845"/>
              <a:gd name="connsiteY7" fmla="*/ 13063 h 52251"/>
              <a:gd name="connsiteX8" fmla="*/ 627017 w 1214845"/>
              <a:gd name="connsiteY8" fmla="*/ 26125 h 52251"/>
              <a:gd name="connsiteX9" fmla="*/ 666205 w 1214845"/>
              <a:gd name="connsiteY9" fmla="*/ 39188 h 52251"/>
              <a:gd name="connsiteX10" fmla="*/ 862148 w 1214845"/>
              <a:gd name="connsiteY10" fmla="*/ 0 h 52251"/>
              <a:gd name="connsiteX11" fmla="*/ 1045028 w 1214845"/>
              <a:gd name="connsiteY11" fmla="*/ 39188 h 52251"/>
              <a:gd name="connsiteX12" fmla="*/ 1084217 w 1214845"/>
              <a:gd name="connsiteY12" fmla="*/ 52251 h 52251"/>
              <a:gd name="connsiteX13" fmla="*/ 1214845 w 1214845"/>
              <a:gd name="connsiteY13" fmla="*/ 39188 h 522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4845" h="52251">
                <a:moveTo>
                  <a:pt x="0" y="39188"/>
                </a:moveTo>
                <a:cubicBezTo>
                  <a:pt x="30480" y="34834"/>
                  <a:pt x="61248" y="32163"/>
                  <a:pt x="91440" y="26125"/>
                </a:cubicBezTo>
                <a:cubicBezTo>
                  <a:pt x="104942" y="23425"/>
                  <a:pt x="116859" y="13063"/>
                  <a:pt x="130628" y="13063"/>
                </a:cubicBezTo>
                <a:cubicBezTo>
                  <a:pt x="148581" y="13063"/>
                  <a:pt x="165065" y="23898"/>
                  <a:pt x="182880" y="26125"/>
                </a:cubicBezTo>
                <a:cubicBezTo>
                  <a:pt x="234908" y="32628"/>
                  <a:pt x="287462" y="33971"/>
                  <a:pt x="339634" y="39188"/>
                </a:cubicBezTo>
                <a:cubicBezTo>
                  <a:pt x="374565" y="42681"/>
                  <a:pt x="409303" y="47897"/>
                  <a:pt x="444137" y="52251"/>
                </a:cubicBezTo>
                <a:cubicBezTo>
                  <a:pt x="461554" y="47897"/>
                  <a:pt x="479887" y="46260"/>
                  <a:pt x="496388" y="39188"/>
                </a:cubicBezTo>
                <a:cubicBezTo>
                  <a:pt x="510818" y="33004"/>
                  <a:pt x="519955" y="14625"/>
                  <a:pt x="535577" y="13063"/>
                </a:cubicBezTo>
                <a:cubicBezTo>
                  <a:pt x="566214" y="9999"/>
                  <a:pt x="596537" y="21771"/>
                  <a:pt x="627017" y="26125"/>
                </a:cubicBezTo>
                <a:cubicBezTo>
                  <a:pt x="640080" y="30479"/>
                  <a:pt x="652466" y="40104"/>
                  <a:pt x="666205" y="39188"/>
                </a:cubicBezTo>
                <a:cubicBezTo>
                  <a:pt x="772669" y="32091"/>
                  <a:pt x="789309" y="24280"/>
                  <a:pt x="862148" y="0"/>
                </a:cubicBezTo>
                <a:cubicBezTo>
                  <a:pt x="993975" y="16479"/>
                  <a:pt x="933349" y="1962"/>
                  <a:pt x="1045028" y="39188"/>
                </a:cubicBezTo>
                <a:lnTo>
                  <a:pt x="1084217" y="52251"/>
                </a:lnTo>
                <a:cubicBezTo>
                  <a:pt x="1197361" y="38108"/>
                  <a:pt x="1153615" y="39188"/>
                  <a:pt x="1214845" y="39188"/>
                </a:cubicBezTo>
              </a:path>
            </a:pathLst>
          </a:cu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TextBox 59"/>
          <p:cNvSpPr txBox="1"/>
          <p:nvPr/>
        </p:nvSpPr>
        <p:spPr>
          <a:xfrm>
            <a:off x="5638800" y="4724400"/>
            <a:ext cx="1981200" cy="400110"/>
          </a:xfrm>
          <a:prstGeom prst="rect">
            <a:avLst/>
          </a:prstGeom>
          <a:noFill/>
        </p:spPr>
        <p:txBody>
          <a:bodyPr wrap="square" rtlCol="0">
            <a:spAutoFit/>
          </a:bodyPr>
          <a:lstStyle/>
          <a:p>
            <a:r>
              <a:rPr lang="en-US" u="none" dirty="0" smtClean="0">
                <a:solidFill>
                  <a:srgbClr val="FF0000"/>
                </a:solidFill>
              </a:rPr>
              <a:t>W=Force x D</a:t>
            </a:r>
            <a:endParaRPr lang="en-US" u="none" dirty="0">
              <a:solidFill>
                <a:srgbClr val="FF0000"/>
              </a:solidFill>
            </a:endParaRPr>
          </a:p>
        </p:txBody>
      </p:sp>
      <p:sp>
        <p:nvSpPr>
          <p:cNvPr id="26" name="Right Arrow 25"/>
          <p:cNvSpPr/>
          <p:nvPr/>
        </p:nvSpPr>
        <p:spPr>
          <a:xfrm rot="8751152">
            <a:off x="4902801" y="5052717"/>
            <a:ext cx="723496" cy="31485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685800" y="3505200"/>
            <a:ext cx="7467600" cy="1015663"/>
          </a:xfrm>
          <a:prstGeom prst="rect">
            <a:avLst/>
          </a:prstGeom>
        </p:spPr>
        <p:txBody>
          <a:bodyPr wrap="square">
            <a:spAutoFit/>
          </a:bodyPr>
          <a:lstStyle/>
          <a:p>
            <a:pPr marL="627062" indent="-457200"/>
            <a:r>
              <a:rPr lang="en-US" u="none" dirty="0" smtClean="0"/>
              <a:t>2.    </a:t>
            </a:r>
            <a:r>
              <a:rPr lang="en-US" dirty="0" smtClean="0"/>
              <a:t>Mechanical work</a:t>
            </a:r>
            <a:r>
              <a:rPr lang="en-US" u="none" dirty="0" smtClean="0"/>
              <a:t>:  Apply force to the system and cause a motion i.e. W=F*D (energy-in) or the system applies a force to an external object and causes motion (energy-out)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381000" y="152400"/>
            <a:ext cx="8229600" cy="1371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04800" y="1676400"/>
            <a:ext cx="6096000" cy="6001643"/>
          </a:xfrm>
          <a:prstGeom prst="rect">
            <a:avLst/>
          </a:prstGeom>
        </p:spPr>
        <p:txBody>
          <a:bodyPr wrap="square">
            <a:spAutoFit/>
          </a:bodyPr>
          <a:lstStyle/>
          <a:p>
            <a:pPr marL="234950" indent="-234950">
              <a:buFont typeface="Arial" pitchFamily="34" charset="0"/>
              <a:buChar char="•"/>
            </a:pPr>
            <a:r>
              <a:rPr lang="en-US" sz="2400" u="none" dirty="0" smtClean="0"/>
              <a:t>When a volume of gas is compressed in a cylinder (energy-in)  the gas temperature is increased (energy change) by an amount that is proportional to the work done W. </a:t>
            </a:r>
          </a:p>
          <a:p>
            <a:pPr marL="234950" indent="-234950"/>
            <a:endParaRPr lang="en-US" sz="2400" u="none" dirty="0" smtClean="0"/>
          </a:p>
          <a:p>
            <a:pPr marL="234950" indent="-234950"/>
            <a:endParaRPr lang="en-US" sz="2400" u="none" dirty="0" smtClean="0"/>
          </a:p>
          <a:p>
            <a:pPr marL="234950" indent="-234950">
              <a:buFont typeface="Arial" pitchFamily="34" charset="0"/>
              <a:buChar char="•"/>
            </a:pPr>
            <a:r>
              <a:rPr lang="en-US" sz="2400" u="none" dirty="0" smtClean="0"/>
              <a:t>When the gas in a cylinder is heated up by fire.   The energy from the heat (energy-in) results in (1) increase gas temperature (energy change) and (2) mechanical work done by the piston.  (energy out)</a:t>
            </a:r>
          </a:p>
          <a:p>
            <a:pPr marL="285750" indent="-115888"/>
            <a:endParaRPr lang="en-US" sz="2400" u="none" dirty="0" smtClean="0"/>
          </a:p>
          <a:p>
            <a:pPr marL="285750" indent="-285750"/>
            <a:r>
              <a:rPr lang="en-US" sz="2400" dirty="0" smtClean="0"/>
              <a:t/>
            </a:r>
            <a:br>
              <a:rPr lang="en-US" sz="2400" dirty="0" smtClean="0"/>
            </a:br>
            <a:endParaRPr lang="en-US" sz="2400" dirty="0"/>
          </a:p>
        </p:txBody>
      </p:sp>
      <p:sp>
        <p:nvSpPr>
          <p:cNvPr id="61" name="Freeform 60"/>
          <p:cNvSpPr/>
          <p:nvPr/>
        </p:nvSpPr>
        <p:spPr>
          <a:xfrm>
            <a:off x="6944368" y="2710783"/>
            <a:ext cx="862148" cy="979714"/>
          </a:xfrm>
          <a:custGeom>
            <a:avLst/>
            <a:gdLst>
              <a:gd name="connsiteX0" fmla="*/ 0 w 862148"/>
              <a:gd name="connsiteY0" fmla="*/ 0 h 979714"/>
              <a:gd name="connsiteX1" fmla="*/ 0 w 862148"/>
              <a:gd name="connsiteY1" fmla="*/ 979714 h 979714"/>
              <a:gd name="connsiteX2" fmla="*/ 862148 w 862148"/>
              <a:gd name="connsiteY2" fmla="*/ 979714 h 979714"/>
              <a:gd name="connsiteX3" fmla="*/ 862148 w 862148"/>
              <a:gd name="connsiteY3" fmla="*/ 13063 h 979714"/>
            </a:gdLst>
            <a:ahLst/>
            <a:cxnLst>
              <a:cxn ang="0">
                <a:pos x="connsiteX0" y="connsiteY0"/>
              </a:cxn>
              <a:cxn ang="0">
                <a:pos x="connsiteX1" y="connsiteY1"/>
              </a:cxn>
              <a:cxn ang="0">
                <a:pos x="connsiteX2" y="connsiteY2"/>
              </a:cxn>
              <a:cxn ang="0">
                <a:pos x="connsiteX3" y="connsiteY3"/>
              </a:cxn>
            </a:cxnLst>
            <a:rect l="l" t="t" r="r" b="b"/>
            <a:pathLst>
              <a:path w="862148" h="979714">
                <a:moveTo>
                  <a:pt x="0" y="0"/>
                </a:moveTo>
                <a:lnTo>
                  <a:pt x="0" y="979714"/>
                </a:lnTo>
                <a:lnTo>
                  <a:pt x="862148" y="979714"/>
                </a:lnTo>
                <a:lnTo>
                  <a:pt x="862148" y="13063"/>
                </a:ln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2" name="Rectangle 61"/>
          <p:cNvSpPr/>
          <p:nvPr/>
        </p:nvSpPr>
        <p:spPr>
          <a:xfrm>
            <a:off x="6996619" y="2954623"/>
            <a:ext cx="762000" cy="76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6996619" y="3030823"/>
            <a:ext cx="762000" cy="609600"/>
          </a:xfrm>
          <a:prstGeom prst="rect">
            <a:avLst/>
          </a:prstGeom>
          <a:blipFill dpi="0" rotWithShape="1">
            <a:blip r:embed="rId2" cstate="print"/>
            <a:srcRec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TextBox 65"/>
          <p:cNvSpPr txBox="1"/>
          <p:nvPr/>
        </p:nvSpPr>
        <p:spPr>
          <a:xfrm>
            <a:off x="7072819" y="3183223"/>
            <a:ext cx="838200" cy="400110"/>
          </a:xfrm>
          <a:prstGeom prst="rect">
            <a:avLst/>
          </a:prstGeom>
          <a:noFill/>
        </p:spPr>
        <p:txBody>
          <a:bodyPr wrap="square" rtlCol="0">
            <a:spAutoFit/>
          </a:bodyPr>
          <a:lstStyle/>
          <a:p>
            <a:r>
              <a:rPr lang="en-US" u="none" dirty="0" smtClean="0">
                <a:solidFill>
                  <a:srgbClr val="FF0000"/>
                </a:solidFill>
              </a:rPr>
              <a:t>Gas</a:t>
            </a:r>
            <a:endParaRPr lang="en-US" u="none" dirty="0">
              <a:solidFill>
                <a:srgbClr val="FF0000"/>
              </a:solidFill>
            </a:endParaRPr>
          </a:p>
        </p:txBody>
      </p:sp>
      <p:sp>
        <p:nvSpPr>
          <p:cNvPr id="14" name="TextBox 13"/>
          <p:cNvSpPr txBox="1"/>
          <p:nvPr/>
        </p:nvSpPr>
        <p:spPr>
          <a:xfrm>
            <a:off x="6781800" y="1676400"/>
            <a:ext cx="1752600" cy="400110"/>
          </a:xfrm>
          <a:prstGeom prst="rect">
            <a:avLst/>
          </a:prstGeom>
          <a:noFill/>
        </p:spPr>
        <p:txBody>
          <a:bodyPr wrap="square" rtlCol="0">
            <a:spAutoFit/>
          </a:bodyPr>
          <a:lstStyle/>
          <a:p>
            <a:r>
              <a:rPr lang="en-US" u="none" dirty="0" smtClean="0">
                <a:solidFill>
                  <a:srgbClr val="FF0000"/>
                </a:solidFill>
              </a:rPr>
              <a:t>W=Force x D</a:t>
            </a:r>
            <a:endParaRPr lang="en-US" u="none" dirty="0">
              <a:solidFill>
                <a:srgbClr val="FF0000"/>
              </a:solidFill>
            </a:endParaRPr>
          </a:p>
        </p:txBody>
      </p:sp>
      <p:sp>
        <p:nvSpPr>
          <p:cNvPr id="15" name="Right Arrow 14"/>
          <p:cNvSpPr/>
          <p:nvPr/>
        </p:nvSpPr>
        <p:spPr>
          <a:xfrm rot="5400000">
            <a:off x="7034598" y="2414202"/>
            <a:ext cx="723657" cy="314853"/>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p:cNvGrpSpPr/>
          <p:nvPr/>
        </p:nvGrpSpPr>
        <p:grpSpPr>
          <a:xfrm>
            <a:off x="6934200" y="6137851"/>
            <a:ext cx="914401" cy="396239"/>
            <a:chOff x="7491549" y="5852160"/>
            <a:chExt cx="914401" cy="533399"/>
          </a:xfrm>
        </p:grpSpPr>
        <p:cxnSp>
          <p:nvCxnSpPr>
            <p:cNvPr id="17" name="Straight Arrow Connector 16"/>
            <p:cNvCxnSpPr/>
            <p:nvPr/>
          </p:nvCxnSpPr>
          <p:spPr>
            <a:xfrm rot="5400000" flipH="1" flipV="1">
              <a:off x="7224850" y="6118859"/>
              <a:ext cx="533399" cy="1"/>
            </a:xfrm>
            <a:prstGeom prst="straightConnector1">
              <a:avLst/>
            </a:prstGeom>
            <a:ln w="25400">
              <a:solidFill>
                <a:srgbClr val="FF0000"/>
              </a:solidFill>
              <a:headEnd type="none"/>
              <a:tailEnd type="arrow"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flipH="1" flipV="1">
              <a:off x="7529650" y="6118859"/>
              <a:ext cx="533399" cy="1"/>
            </a:xfrm>
            <a:prstGeom prst="straightConnector1">
              <a:avLst/>
            </a:prstGeom>
            <a:ln w="25400">
              <a:solidFill>
                <a:srgbClr val="FF0000"/>
              </a:solidFill>
              <a:headEnd type="none"/>
              <a:tailEnd type="arrow"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flipH="1" flipV="1">
              <a:off x="7834450" y="6118859"/>
              <a:ext cx="533399" cy="1"/>
            </a:xfrm>
            <a:prstGeom prst="straightConnector1">
              <a:avLst/>
            </a:prstGeom>
            <a:ln w="25400">
              <a:solidFill>
                <a:srgbClr val="FF0000"/>
              </a:solidFill>
              <a:headEnd type="none"/>
              <a:tailEnd type="arrow"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flipH="1" flipV="1">
              <a:off x="8139250" y="6118859"/>
              <a:ext cx="533399" cy="1"/>
            </a:xfrm>
            <a:prstGeom prst="straightConnector1">
              <a:avLst/>
            </a:prstGeom>
            <a:ln w="25400">
              <a:solidFill>
                <a:srgbClr val="FF0000"/>
              </a:solidFill>
              <a:headEnd type="none"/>
              <a:tailEnd type="arrow" w="lg" len="lg"/>
            </a:ln>
          </p:spPr>
          <p:style>
            <a:lnRef idx="1">
              <a:schemeClr val="accent1"/>
            </a:lnRef>
            <a:fillRef idx="0">
              <a:schemeClr val="accent1"/>
            </a:fillRef>
            <a:effectRef idx="0">
              <a:schemeClr val="accent1"/>
            </a:effectRef>
            <a:fontRef idx="minor">
              <a:schemeClr val="tx1"/>
            </a:fontRef>
          </p:style>
        </p:cxnSp>
      </p:grpSp>
      <p:sp>
        <p:nvSpPr>
          <p:cNvPr id="21" name="TextBox 20"/>
          <p:cNvSpPr txBox="1"/>
          <p:nvPr/>
        </p:nvSpPr>
        <p:spPr>
          <a:xfrm>
            <a:off x="7138851" y="6457890"/>
            <a:ext cx="1219200" cy="400110"/>
          </a:xfrm>
          <a:prstGeom prst="rect">
            <a:avLst/>
          </a:prstGeom>
          <a:noFill/>
        </p:spPr>
        <p:txBody>
          <a:bodyPr wrap="square" rtlCol="0">
            <a:spAutoFit/>
          </a:bodyPr>
          <a:lstStyle/>
          <a:p>
            <a:r>
              <a:rPr lang="en-US" u="none" dirty="0" smtClean="0">
                <a:solidFill>
                  <a:srgbClr val="FF0000"/>
                </a:solidFill>
              </a:rPr>
              <a:t>Fire</a:t>
            </a:r>
            <a:endParaRPr lang="en-US" u="none" dirty="0">
              <a:solidFill>
                <a:srgbClr val="FF0000"/>
              </a:solidFill>
            </a:endParaRPr>
          </a:p>
        </p:txBody>
      </p:sp>
      <p:sp>
        <p:nvSpPr>
          <p:cNvPr id="22" name="Freeform 21"/>
          <p:cNvSpPr/>
          <p:nvPr/>
        </p:nvSpPr>
        <p:spPr>
          <a:xfrm>
            <a:off x="7010400" y="5071050"/>
            <a:ext cx="862148" cy="979714"/>
          </a:xfrm>
          <a:custGeom>
            <a:avLst/>
            <a:gdLst>
              <a:gd name="connsiteX0" fmla="*/ 0 w 862148"/>
              <a:gd name="connsiteY0" fmla="*/ 0 h 979714"/>
              <a:gd name="connsiteX1" fmla="*/ 0 w 862148"/>
              <a:gd name="connsiteY1" fmla="*/ 979714 h 979714"/>
              <a:gd name="connsiteX2" fmla="*/ 862148 w 862148"/>
              <a:gd name="connsiteY2" fmla="*/ 979714 h 979714"/>
              <a:gd name="connsiteX3" fmla="*/ 862148 w 862148"/>
              <a:gd name="connsiteY3" fmla="*/ 13063 h 979714"/>
            </a:gdLst>
            <a:ahLst/>
            <a:cxnLst>
              <a:cxn ang="0">
                <a:pos x="connsiteX0" y="connsiteY0"/>
              </a:cxn>
              <a:cxn ang="0">
                <a:pos x="connsiteX1" y="connsiteY1"/>
              </a:cxn>
              <a:cxn ang="0">
                <a:pos x="connsiteX2" y="connsiteY2"/>
              </a:cxn>
              <a:cxn ang="0">
                <a:pos x="connsiteX3" y="connsiteY3"/>
              </a:cxn>
            </a:cxnLst>
            <a:rect l="l" t="t" r="r" b="b"/>
            <a:pathLst>
              <a:path w="862148" h="979714">
                <a:moveTo>
                  <a:pt x="0" y="0"/>
                </a:moveTo>
                <a:lnTo>
                  <a:pt x="0" y="979714"/>
                </a:lnTo>
                <a:lnTo>
                  <a:pt x="862148" y="979714"/>
                </a:lnTo>
                <a:lnTo>
                  <a:pt x="862148" y="13063"/>
                </a:lnTo>
              </a:path>
            </a:pathLst>
          </a:custGeom>
          <a:ln w="381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Rectangle 22"/>
          <p:cNvSpPr/>
          <p:nvPr/>
        </p:nvSpPr>
        <p:spPr>
          <a:xfrm>
            <a:off x="7062651" y="5314890"/>
            <a:ext cx="762000" cy="76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7062651" y="5391090"/>
            <a:ext cx="762000" cy="609600"/>
          </a:xfrm>
          <a:prstGeom prst="rect">
            <a:avLst/>
          </a:prstGeom>
          <a:blipFill dpi="0" rotWithShape="1">
            <a:blip r:embed="rId2" cstate="print"/>
            <a:srcRec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7138851" y="5543490"/>
            <a:ext cx="838200" cy="400110"/>
          </a:xfrm>
          <a:prstGeom prst="rect">
            <a:avLst/>
          </a:prstGeom>
          <a:noFill/>
        </p:spPr>
        <p:txBody>
          <a:bodyPr wrap="square" rtlCol="0">
            <a:spAutoFit/>
          </a:bodyPr>
          <a:lstStyle/>
          <a:p>
            <a:r>
              <a:rPr lang="en-US" u="none" dirty="0" smtClean="0">
                <a:solidFill>
                  <a:srgbClr val="FF0000"/>
                </a:solidFill>
              </a:rPr>
              <a:t>Gas</a:t>
            </a:r>
            <a:endParaRPr lang="en-US" u="none" dirty="0">
              <a:solidFill>
                <a:srgbClr val="FF0000"/>
              </a:solidFill>
            </a:endParaRPr>
          </a:p>
        </p:txBody>
      </p:sp>
      <p:sp>
        <p:nvSpPr>
          <p:cNvPr id="27" name="Rectangle 26"/>
          <p:cNvSpPr/>
          <p:nvPr/>
        </p:nvSpPr>
        <p:spPr>
          <a:xfrm>
            <a:off x="7239000" y="4994850"/>
            <a:ext cx="381000" cy="304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6629400" y="4156650"/>
            <a:ext cx="1752600" cy="400110"/>
          </a:xfrm>
          <a:prstGeom prst="rect">
            <a:avLst/>
          </a:prstGeom>
          <a:noFill/>
        </p:spPr>
        <p:txBody>
          <a:bodyPr wrap="square" rtlCol="0">
            <a:spAutoFit/>
          </a:bodyPr>
          <a:lstStyle/>
          <a:p>
            <a:r>
              <a:rPr lang="en-US" u="none" dirty="0" smtClean="0">
                <a:solidFill>
                  <a:srgbClr val="FF0000"/>
                </a:solidFill>
              </a:rPr>
              <a:t>W=Force x D</a:t>
            </a:r>
            <a:endParaRPr lang="en-US" u="none" dirty="0">
              <a:solidFill>
                <a:srgbClr val="FF0000"/>
              </a:solidFill>
            </a:endParaRPr>
          </a:p>
        </p:txBody>
      </p:sp>
      <p:sp>
        <p:nvSpPr>
          <p:cNvPr id="32" name="Rectangle 31"/>
          <p:cNvSpPr/>
          <p:nvPr/>
        </p:nvSpPr>
        <p:spPr>
          <a:xfrm>
            <a:off x="533400" y="228600"/>
            <a:ext cx="7924800" cy="1200329"/>
          </a:xfrm>
          <a:prstGeom prst="rect">
            <a:avLst/>
          </a:prstGeom>
        </p:spPr>
        <p:txBody>
          <a:bodyPr wrap="square">
            <a:spAutoFit/>
          </a:bodyPr>
          <a:lstStyle/>
          <a:p>
            <a:pPr marL="285750" indent="-285750"/>
            <a:r>
              <a:rPr lang="en-US" sz="2400" u="none" dirty="0" smtClean="0"/>
              <a:t>The 1</a:t>
            </a:r>
            <a:r>
              <a:rPr lang="en-US" sz="2400" u="none" baseline="30000" dirty="0" smtClean="0"/>
              <a:t>st</a:t>
            </a:r>
            <a:r>
              <a:rPr lang="en-US" sz="2400" u="none" dirty="0" smtClean="0"/>
              <a:t> law of Thermodynamics</a:t>
            </a:r>
          </a:p>
          <a:p>
            <a:pPr marL="285750" indent="-285750"/>
            <a:endParaRPr lang="en-US" sz="2400" u="none" dirty="0" smtClean="0"/>
          </a:p>
          <a:p>
            <a:pPr marL="285750" indent="-285750"/>
            <a:r>
              <a:rPr lang="en-US" sz="2400" u="none" dirty="0" smtClean="0"/>
              <a:t>  Energy In – Energy Out  = Total Energy Change</a:t>
            </a:r>
          </a:p>
        </p:txBody>
      </p:sp>
      <p:sp>
        <p:nvSpPr>
          <p:cNvPr id="34" name="Right Arrow 33"/>
          <p:cNvSpPr/>
          <p:nvPr/>
        </p:nvSpPr>
        <p:spPr>
          <a:xfrm rot="16200000">
            <a:off x="7239000" y="4648200"/>
            <a:ext cx="381000" cy="228600"/>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990600" y="3505200"/>
            <a:ext cx="7086600" cy="18288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Efficiency &lt;1</a:t>
            </a:r>
            <a:endParaRPr lang="en-US" dirty="0"/>
          </a:p>
        </p:txBody>
      </p:sp>
      <p:sp>
        <p:nvSpPr>
          <p:cNvPr id="3" name="Content Placeholder 2"/>
          <p:cNvSpPr>
            <a:spLocks noGrp="1"/>
          </p:cNvSpPr>
          <p:nvPr>
            <p:ph idx="1"/>
          </p:nvPr>
        </p:nvSpPr>
        <p:spPr/>
        <p:txBody>
          <a:bodyPr/>
          <a:lstStyle/>
          <a:p>
            <a:r>
              <a:rPr lang="en-US" dirty="0" smtClean="0"/>
              <a:t>Since the first law of thermodynamics says the energy output cannot exceed the energy input (energy is conserved)</a:t>
            </a:r>
          </a:p>
          <a:p>
            <a:endParaRPr lang="en-US" dirty="0" smtClean="0"/>
          </a:p>
          <a:p>
            <a:pPr algn="ctr">
              <a:buNone/>
            </a:pPr>
            <a:r>
              <a:rPr lang="en-US" dirty="0" smtClean="0"/>
              <a:t>     Output </a:t>
            </a:r>
            <a:r>
              <a:rPr lang="en-US" dirty="0" smtClean="0"/>
              <a:t>energy</a:t>
            </a:r>
          </a:p>
          <a:p>
            <a:pPr algn="ctr">
              <a:buNone/>
            </a:pPr>
            <a:r>
              <a:rPr lang="en-US" dirty="0" smtClean="0"/>
              <a:t>     Input </a:t>
            </a:r>
            <a:r>
              <a:rPr lang="en-US" dirty="0" smtClean="0"/>
              <a:t>energy</a:t>
            </a:r>
            <a:endParaRPr lang="en-US" dirty="0"/>
          </a:p>
        </p:txBody>
      </p:sp>
      <p:sp>
        <p:nvSpPr>
          <p:cNvPr id="4" name="Footer Placeholder 3"/>
          <p:cNvSpPr>
            <a:spLocks noGrp="1"/>
          </p:cNvSpPr>
          <p:nvPr>
            <p:ph type="ftr" sz="quarter" idx="11"/>
          </p:nvPr>
        </p:nvSpPr>
        <p:spPr/>
        <p:txBody>
          <a:bodyPr/>
          <a:lstStyle/>
          <a:p>
            <a:pPr>
              <a:defRPr/>
            </a:pPr>
            <a:r>
              <a:rPr lang="en-US" smtClean="0"/>
              <a:t>(c) P.Hsu 2009</a:t>
            </a:r>
            <a:endParaRPr lang="en-US"/>
          </a:p>
        </p:txBody>
      </p:sp>
      <p:sp>
        <p:nvSpPr>
          <p:cNvPr id="5" name="TextBox 4"/>
          <p:cNvSpPr txBox="1"/>
          <p:nvPr/>
        </p:nvSpPr>
        <p:spPr>
          <a:xfrm>
            <a:off x="6477000" y="4038600"/>
            <a:ext cx="923651" cy="584775"/>
          </a:xfrm>
          <a:prstGeom prst="rect">
            <a:avLst/>
          </a:prstGeom>
          <a:noFill/>
        </p:spPr>
        <p:txBody>
          <a:bodyPr wrap="none" rtlCol="0">
            <a:spAutoFit/>
          </a:bodyPr>
          <a:lstStyle/>
          <a:p>
            <a:r>
              <a:rPr lang="en-US" sz="3200" u="none" dirty="0" smtClean="0">
                <a:latin typeface="Times New Roman"/>
                <a:cs typeface="Times New Roman"/>
              </a:rPr>
              <a:t>≤   1</a:t>
            </a:r>
            <a:endParaRPr lang="en-US" sz="3200" u="none" dirty="0"/>
          </a:p>
        </p:txBody>
      </p:sp>
      <p:cxnSp>
        <p:nvCxnSpPr>
          <p:cNvPr id="7" name="Straight Connector 6"/>
          <p:cNvCxnSpPr/>
          <p:nvPr/>
        </p:nvCxnSpPr>
        <p:spPr>
          <a:xfrm>
            <a:off x="3581400" y="4343400"/>
            <a:ext cx="2743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295400" y="4063425"/>
            <a:ext cx="2322046" cy="584775"/>
          </a:xfrm>
          <a:prstGeom prst="rect">
            <a:avLst/>
          </a:prstGeom>
          <a:noFill/>
        </p:spPr>
        <p:txBody>
          <a:bodyPr wrap="none" rtlCol="0">
            <a:spAutoFit/>
          </a:bodyPr>
          <a:lstStyle/>
          <a:p>
            <a:r>
              <a:rPr lang="en-US" sz="3200" u="none" dirty="0" smtClean="0">
                <a:latin typeface="Times New Roman"/>
                <a:cs typeface="Times New Roman"/>
              </a:rPr>
              <a:t>Efficiency = </a:t>
            </a:r>
            <a:endParaRPr lang="en-US" sz="3200" u="none"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5"/>
          <p:cNvSpPr>
            <a:spLocks noGrp="1" noChangeArrowheads="1"/>
          </p:cNvSpPr>
          <p:nvPr>
            <p:ph type="ftr" sz="quarter" idx="11"/>
          </p:nvPr>
        </p:nvSpPr>
        <p:spPr>
          <a:noFill/>
        </p:spPr>
        <p:txBody>
          <a:bodyPr/>
          <a:lstStyle/>
          <a:p>
            <a:r>
              <a:rPr lang="en-US" smtClean="0"/>
              <a:t>(c) P.Hsu 2009</a:t>
            </a:r>
          </a:p>
        </p:txBody>
      </p:sp>
      <p:sp>
        <p:nvSpPr>
          <p:cNvPr id="1028" name="Rectangle 2"/>
          <p:cNvSpPr>
            <a:spLocks noGrp="1" noChangeArrowheads="1"/>
          </p:cNvSpPr>
          <p:nvPr>
            <p:ph type="body" sz="half" idx="1"/>
          </p:nvPr>
        </p:nvSpPr>
        <p:spPr>
          <a:xfrm>
            <a:off x="838200" y="1447800"/>
            <a:ext cx="7696200" cy="4800600"/>
          </a:xfrm>
        </p:spPr>
        <p:txBody>
          <a:bodyPr/>
          <a:lstStyle/>
          <a:p>
            <a:pPr>
              <a:buFontTx/>
              <a:buNone/>
              <a:defRPr/>
            </a:pPr>
            <a:r>
              <a:rPr lang="en-US" sz="2800" dirty="0" smtClean="0"/>
              <a:t>	</a:t>
            </a:r>
            <a:r>
              <a:rPr lang="en-US" sz="2400" dirty="0" smtClean="0"/>
              <a:t> When a volume of gas is compressed, </a:t>
            </a:r>
            <a:endParaRPr lang="en-US" sz="2400" u="sng" dirty="0" smtClean="0"/>
          </a:p>
          <a:p>
            <a:pPr>
              <a:buFontTx/>
              <a:buNone/>
              <a:defRPr/>
            </a:pPr>
            <a:endParaRPr lang="en-US" sz="2400" u="sng" dirty="0" smtClean="0"/>
          </a:p>
          <a:p>
            <a:pPr marL="457200" indent="-457200">
              <a:buFontTx/>
              <a:buAutoNum type="alphaUcParenBoth"/>
              <a:defRPr/>
            </a:pPr>
            <a:r>
              <a:rPr lang="en-US" sz="2400" dirty="0" smtClean="0"/>
              <a:t> Its temperature goes up.</a:t>
            </a:r>
          </a:p>
          <a:p>
            <a:pPr marL="457200" indent="-457200">
              <a:buFontTx/>
              <a:buAutoNum type="alphaUcParenBoth"/>
              <a:defRPr/>
            </a:pPr>
            <a:r>
              <a:rPr lang="en-US" sz="2400" dirty="0" smtClean="0"/>
              <a:t> Its temperature goes down.</a:t>
            </a:r>
          </a:p>
          <a:p>
            <a:pPr marL="457200" indent="-457200">
              <a:buFontTx/>
              <a:buAutoNum type="alphaUcParenBoth"/>
              <a:defRPr/>
            </a:pPr>
            <a:r>
              <a:rPr lang="en-US" sz="2400" dirty="0" smtClean="0"/>
              <a:t> Its internal energy remains unchanged.</a:t>
            </a:r>
          </a:p>
          <a:p>
            <a:pPr marL="457200" indent="-457200">
              <a:buFontTx/>
              <a:buAutoNum type="alphaUcParenBoth"/>
              <a:defRPr/>
            </a:pPr>
            <a:r>
              <a:rPr lang="en-US" sz="2400" dirty="0" smtClean="0"/>
              <a:t> Work is performed by the gas</a:t>
            </a:r>
          </a:p>
        </p:txBody>
      </p:sp>
      <p:sp>
        <p:nvSpPr>
          <p:cNvPr id="4" name="TextBox 3"/>
          <p:cNvSpPr txBox="1"/>
          <p:nvPr/>
        </p:nvSpPr>
        <p:spPr>
          <a:xfrm>
            <a:off x="3352800" y="609600"/>
            <a:ext cx="4038600" cy="584775"/>
          </a:xfrm>
          <a:prstGeom prst="rect">
            <a:avLst/>
          </a:prstGeom>
          <a:noFill/>
        </p:spPr>
        <p:txBody>
          <a:bodyPr wrap="square" rtlCol="0">
            <a:spAutoFit/>
          </a:bodyPr>
          <a:lstStyle/>
          <a:p>
            <a:r>
              <a:rPr lang="en-US" sz="3200" b="1" u="none" dirty="0" smtClean="0"/>
              <a:t>Clicker Question</a:t>
            </a:r>
            <a:endParaRPr lang="en-US" sz="3200" b="1" u="none"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6" name="Rectangle 2"/>
          <p:cNvSpPr>
            <a:spLocks noGrp="1" noChangeArrowheads="1"/>
          </p:cNvSpPr>
          <p:nvPr>
            <p:ph type="ctrTitle"/>
          </p:nvPr>
        </p:nvSpPr>
        <p:spPr>
          <a:xfrm>
            <a:off x="533400" y="381000"/>
            <a:ext cx="7772400" cy="1470025"/>
          </a:xfrm>
        </p:spPr>
        <p:txBody>
          <a:bodyPr/>
          <a:lstStyle/>
          <a:p>
            <a:r>
              <a:rPr lang="en-US" sz="3200" b="1" dirty="0">
                <a:solidFill>
                  <a:schemeClr val="accent2"/>
                </a:solidFill>
              </a:rPr>
              <a:t>The Second Law of Thermodynamics</a:t>
            </a:r>
          </a:p>
        </p:txBody>
      </p:sp>
      <p:graphicFrame>
        <p:nvGraphicFramePr>
          <p:cNvPr id="5" name="Diagram 4"/>
          <p:cNvGraphicFramePr/>
          <p:nvPr/>
        </p:nvGraphicFramePr>
        <p:xfrm>
          <a:off x="609600" y="1676400"/>
          <a:ext cx="80010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6" name="Rectangle 2"/>
          <p:cNvSpPr>
            <a:spLocks noGrp="1" noChangeArrowheads="1"/>
          </p:cNvSpPr>
          <p:nvPr>
            <p:ph type="ctrTitle"/>
          </p:nvPr>
        </p:nvSpPr>
        <p:spPr>
          <a:xfrm>
            <a:off x="533400" y="381001"/>
            <a:ext cx="7772400" cy="762000"/>
          </a:xfrm>
        </p:spPr>
        <p:txBody>
          <a:bodyPr/>
          <a:lstStyle/>
          <a:p>
            <a:r>
              <a:rPr lang="en-US" sz="3200" dirty="0" smtClean="0"/>
              <a:t>A Point to think about</a:t>
            </a:r>
            <a:endParaRPr lang="en-US" sz="3200" dirty="0"/>
          </a:p>
        </p:txBody>
      </p:sp>
      <p:sp>
        <p:nvSpPr>
          <p:cNvPr id="630787" name="Rectangle 3"/>
          <p:cNvSpPr>
            <a:spLocks noGrp="1" noChangeArrowheads="1"/>
          </p:cNvSpPr>
          <p:nvPr>
            <p:ph type="subTitle" idx="1"/>
          </p:nvPr>
        </p:nvSpPr>
        <p:spPr>
          <a:xfrm>
            <a:off x="685800" y="1295400"/>
            <a:ext cx="7696200" cy="1219200"/>
          </a:xfrm>
        </p:spPr>
        <p:txBody>
          <a:bodyPr/>
          <a:lstStyle/>
          <a:p>
            <a:pPr algn="l"/>
            <a:r>
              <a:rPr lang="en-US" sz="2400" dirty="0" smtClean="0"/>
              <a:t>If a behavior does not violate any physical law, it is possible.   Neither one of the following behaviors violates the First Law of Thermodynamics since the total energy is the same before and after the process.</a:t>
            </a:r>
            <a:endParaRPr lang="en-US" sz="2400" dirty="0"/>
          </a:p>
        </p:txBody>
      </p:sp>
      <p:sp>
        <p:nvSpPr>
          <p:cNvPr id="4" name="Rectangle 3"/>
          <p:cNvSpPr/>
          <p:nvPr/>
        </p:nvSpPr>
        <p:spPr>
          <a:xfrm>
            <a:off x="914400" y="3048000"/>
            <a:ext cx="2819400" cy="914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3"/>
          <p:cNvSpPr txBox="1">
            <a:spLocks noChangeArrowheads="1"/>
          </p:cNvSpPr>
          <p:nvPr/>
        </p:nvSpPr>
        <p:spPr bwMode="auto">
          <a:xfrm>
            <a:off x="1066800" y="3124200"/>
            <a:ext cx="1066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HOT</a:t>
            </a:r>
          </a:p>
          <a:p>
            <a:pPr marL="0" marR="0" lvl="0" indent="0" algn="l" defTabSz="914400" rtl="0" eaLnBrk="0" fontAlgn="base" latinLnBrk="0" hangingPunct="0">
              <a:lnSpc>
                <a:spcPct val="100000"/>
              </a:lnSpc>
              <a:spcBef>
                <a:spcPct val="20000"/>
              </a:spcBef>
              <a:spcAft>
                <a:spcPct val="0"/>
              </a:spcAft>
              <a:buClrTx/>
              <a:buSzTx/>
              <a:buFontTx/>
              <a:buNone/>
              <a:tabLst/>
              <a:defRPr/>
            </a:pPr>
            <a:r>
              <a:rPr lang="en-US" sz="2400" u="none" kern="0" dirty="0" smtClean="0">
                <a:latin typeface="+mn-lt"/>
              </a:rPr>
              <a:t>water</a:t>
            </a: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
        <p:nvSpPr>
          <p:cNvPr id="6" name="Rectangle 3"/>
          <p:cNvSpPr txBox="1">
            <a:spLocks noChangeArrowheads="1"/>
          </p:cNvSpPr>
          <p:nvPr/>
        </p:nvSpPr>
        <p:spPr bwMode="auto">
          <a:xfrm>
            <a:off x="2514600" y="3124200"/>
            <a:ext cx="11430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COLD</a:t>
            </a:r>
          </a:p>
          <a:p>
            <a:pPr marL="0" marR="0" lvl="0" indent="0" algn="l" defTabSz="914400" rtl="0" eaLnBrk="0" fontAlgn="base" latinLnBrk="0" hangingPunct="0">
              <a:lnSpc>
                <a:spcPct val="100000"/>
              </a:lnSpc>
              <a:spcBef>
                <a:spcPct val="20000"/>
              </a:spcBef>
              <a:spcAft>
                <a:spcPct val="0"/>
              </a:spcAft>
              <a:buClrTx/>
              <a:buSzTx/>
              <a:buFontTx/>
              <a:buNone/>
              <a:tabLst/>
              <a:defRPr/>
            </a:pPr>
            <a:r>
              <a:rPr lang="en-US" sz="2400" u="none" kern="0" dirty="0" smtClean="0">
                <a:latin typeface="+mn-lt"/>
              </a:rPr>
              <a:t>water</a:t>
            </a: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cxnSp>
        <p:nvCxnSpPr>
          <p:cNvPr id="8" name="Straight Connector 7"/>
          <p:cNvCxnSpPr>
            <a:stCxn id="4" idx="0"/>
            <a:endCxn id="4" idx="2"/>
          </p:cNvCxnSpPr>
          <p:nvPr/>
        </p:nvCxnSpPr>
        <p:spPr>
          <a:xfrm rot="16200000" flipH="1">
            <a:off x="1866900" y="3505200"/>
            <a:ext cx="9144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5105400" y="3048000"/>
            <a:ext cx="2819400" cy="914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3"/>
          <p:cNvSpPr txBox="1">
            <a:spLocks noChangeArrowheads="1"/>
          </p:cNvSpPr>
          <p:nvPr/>
        </p:nvSpPr>
        <p:spPr bwMode="auto">
          <a:xfrm>
            <a:off x="5334000" y="3276600"/>
            <a:ext cx="8382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
        <p:nvSpPr>
          <p:cNvPr id="11" name="Rectangle 3"/>
          <p:cNvSpPr txBox="1">
            <a:spLocks noChangeArrowheads="1"/>
          </p:cNvSpPr>
          <p:nvPr/>
        </p:nvSpPr>
        <p:spPr bwMode="auto">
          <a:xfrm>
            <a:off x="5943600" y="3124200"/>
            <a:ext cx="1447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WARM</a:t>
            </a:r>
          </a:p>
          <a:p>
            <a:pPr marL="0" marR="0" lvl="0" indent="0" algn="l" defTabSz="914400" rtl="0" eaLnBrk="0" fontAlgn="base" latinLnBrk="0" hangingPunct="0">
              <a:lnSpc>
                <a:spcPct val="100000"/>
              </a:lnSpc>
              <a:spcBef>
                <a:spcPct val="20000"/>
              </a:spcBef>
              <a:spcAft>
                <a:spcPct val="0"/>
              </a:spcAft>
              <a:buClrTx/>
              <a:buSzTx/>
              <a:buFontTx/>
              <a:buNone/>
              <a:tabLst/>
              <a:defRPr/>
            </a:pPr>
            <a:r>
              <a:rPr lang="en-US" sz="2400" u="none" kern="0" dirty="0" smtClean="0">
                <a:latin typeface="+mn-lt"/>
              </a:rPr>
              <a:t>water</a:t>
            </a: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
        <p:nvSpPr>
          <p:cNvPr id="13" name="Right Arrow 12"/>
          <p:cNvSpPr/>
          <p:nvPr/>
        </p:nvSpPr>
        <p:spPr>
          <a:xfrm>
            <a:off x="4038600" y="3276600"/>
            <a:ext cx="762000" cy="4572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181600" y="4343400"/>
            <a:ext cx="2819400" cy="914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3"/>
          <p:cNvSpPr txBox="1">
            <a:spLocks noChangeArrowheads="1"/>
          </p:cNvSpPr>
          <p:nvPr/>
        </p:nvSpPr>
        <p:spPr bwMode="auto">
          <a:xfrm>
            <a:off x="5334000" y="4419600"/>
            <a:ext cx="1066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HOT</a:t>
            </a:r>
          </a:p>
          <a:p>
            <a:pPr marL="0" marR="0" lvl="0" indent="0" algn="l" defTabSz="914400" rtl="0" eaLnBrk="0" fontAlgn="base" latinLnBrk="0" hangingPunct="0">
              <a:lnSpc>
                <a:spcPct val="100000"/>
              </a:lnSpc>
              <a:spcBef>
                <a:spcPct val="20000"/>
              </a:spcBef>
              <a:spcAft>
                <a:spcPct val="0"/>
              </a:spcAft>
              <a:buClrTx/>
              <a:buSzTx/>
              <a:buFontTx/>
              <a:buNone/>
              <a:tabLst/>
              <a:defRPr/>
            </a:pPr>
            <a:r>
              <a:rPr lang="en-US" sz="2400" u="none" kern="0" dirty="0" smtClean="0">
                <a:latin typeface="+mn-lt"/>
              </a:rPr>
              <a:t>water</a:t>
            </a: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
        <p:nvSpPr>
          <p:cNvPr id="16" name="Rectangle 3"/>
          <p:cNvSpPr txBox="1">
            <a:spLocks noChangeArrowheads="1"/>
          </p:cNvSpPr>
          <p:nvPr/>
        </p:nvSpPr>
        <p:spPr bwMode="auto">
          <a:xfrm>
            <a:off x="6781800" y="4419600"/>
            <a:ext cx="11430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COLD</a:t>
            </a:r>
          </a:p>
          <a:p>
            <a:pPr marL="0" marR="0" lvl="0" indent="0" algn="l" defTabSz="914400" rtl="0" eaLnBrk="0" fontAlgn="base" latinLnBrk="0" hangingPunct="0">
              <a:lnSpc>
                <a:spcPct val="100000"/>
              </a:lnSpc>
              <a:spcBef>
                <a:spcPct val="20000"/>
              </a:spcBef>
              <a:spcAft>
                <a:spcPct val="0"/>
              </a:spcAft>
              <a:buClrTx/>
              <a:buSzTx/>
              <a:buFontTx/>
              <a:buNone/>
              <a:tabLst/>
              <a:defRPr/>
            </a:pPr>
            <a:r>
              <a:rPr lang="en-US" sz="2400" u="none" kern="0" dirty="0" smtClean="0">
                <a:latin typeface="+mn-lt"/>
              </a:rPr>
              <a:t>water</a:t>
            </a: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cxnSp>
        <p:nvCxnSpPr>
          <p:cNvPr id="17" name="Straight Connector 16"/>
          <p:cNvCxnSpPr>
            <a:stCxn id="14" idx="0"/>
            <a:endCxn id="14" idx="2"/>
          </p:cNvCxnSpPr>
          <p:nvPr/>
        </p:nvCxnSpPr>
        <p:spPr>
          <a:xfrm rot="16200000" flipH="1">
            <a:off x="6134100" y="4800600"/>
            <a:ext cx="914400" cy="0"/>
          </a:xfrm>
          <a:prstGeom prst="line">
            <a:avLst/>
          </a:prstGeom>
          <a:ln w="254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914400" y="4343400"/>
            <a:ext cx="2819400" cy="914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3"/>
          <p:cNvSpPr txBox="1">
            <a:spLocks noChangeArrowheads="1"/>
          </p:cNvSpPr>
          <p:nvPr/>
        </p:nvSpPr>
        <p:spPr bwMode="auto">
          <a:xfrm>
            <a:off x="1143000" y="4572000"/>
            <a:ext cx="8382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Tx/>
              <a:buSzTx/>
              <a:buFontTx/>
              <a:buNone/>
              <a:tabLst/>
              <a:defRPr/>
            </a:pP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
        <p:nvSpPr>
          <p:cNvPr id="20" name="Rectangle 3"/>
          <p:cNvSpPr txBox="1">
            <a:spLocks noChangeArrowheads="1"/>
          </p:cNvSpPr>
          <p:nvPr/>
        </p:nvSpPr>
        <p:spPr bwMode="auto">
          <a:xfrm>
            <a:off x="1752600" y="4419600"/>
            <a:ext cx="14478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WARM</a:t>
            </a:r>
          </a:p>
          <a:p>
            <a:pPr marL="0" marR="0" lvl="0" indent="0" algn="l" defTabSz="914400" rtl="0" eaLnBrk="0" fontAlgn="base" latinLnBrk="0" hangingPunct="0">
              <a:lnSpc>
                <a:spcPct val="100000"/>
              </a:lnSpc>
              <a:spcBef>
                <a:spcPct val="20000"/>
              </a:spcBef>
              <a:spcAft>
                <a:spcPct val="0"/>
              </a:spcAft>
              <a:buClrTx/>
              <a:buSzTx/>
              <a:buFontTx/>
              <a:buNone/>
              <a:tabLst/>
              <a:defRPr/>
            </a:pPr>
            <a:r>
              <a:rPr lang="en-US" sz="2400" u="none" kern="0" dirty="0" smtClean="0">
                <a:latin typeface="+mn-lt"/>
              </a:rPr>
              <a:t>water</a:t>
            </a: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
        <p:nvSpPr>
          <p:cNvPr id="21" name="Right Arrow 20"/>
          <p:cNvSpPr/>
          <p:nvPr/>
        </p:nvSpPr>
        <p:spPr>
          <a:xfrm>
            <a:off x="4114800" y="4572000"/>
            <a:ext cx="762000" cy="4572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3"/>
          <p:cNvSpPr txBox="1">
            <a:spLocks noChangeArrowheads="1"/>
          </p:cNvSpPr>
          <p:nvPr/>
        </p:nvSpPr>
        <p:spPr bwMode="auto">
          <a:xfrm>
            <a:off x="685800" y="5638800"/>
            <a:ext cx="7696200" cy="91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lang="en-US" sz="2400" u="none" kern="0" dirty="0" smtClean="0">
                <a:latin typeface="+mn-lt"/>
              </a:rPr>
              <a:t>T</a:t>
            </a:r>
            <a:r>
              <a:rPr kumimoji="0" lang="en-US" sz="2400" b="0" i="0" u="none" strike="noStrike" kern="0" cap="none" spc="0" normalizeH="0" noProof="0" dirty="0" smtClean="0">
                <a:ln>
                  <a:noFill/>
                </a:ln>
                <a:solidFill>
                  <a:schemeClr val="tx1"/>
                </a:solidFill>
                <a:effectLst/>
                <a:uLnTx/>
                <a:uFillTx/>
                <a:latin typeface="+mn-lt"/>
                <a:ea typeface="+mn-ea"/>
                <a:cs typeface="+mn-cs"/>
              </a:rPr>
              <a:t>he 2</a:t>
            </a:r>
            <a:r>
              <a:rPr kumimoji="0" lang="en-US" sz="2400" b="0" i="0" u="none" strike="noStrike" kern="0" cap="none" spc="0" normalizeH="0" baseline="30000" noProof="0" dirty="0" smtClean="0">
                <a:ln>
                  <a:noFill/>
                </a:ln>
                <a:solidFill>
                  <a:schemeClr val="tx1"/>
                </a:solidFill>
                <a:effectLst/>
                <a:uLnTx/>
                <a:uFillTx/>
                <a:latin typeface="+mn-lt"/>
                <a:ea typeface="+mn-ea"/>
                <a:cs typeface="+mn-cs"/>
              </a:rPr>
              <a:t>nd</a:t>
            </a:r>
            <a:r>
              <a:rPr kumimoji="0" lang="en-US" sz="2400" b="0" i="0" u="none" strike="noStrike" kern="0" cap="none" spc="0" normalizeH="0" noProof="0" dirty="0" smtClean="0">
                <a:ln>
                  <a:noFill/>
                </a:ln>
                <a:solidFill>
                  <a:schemeClr val="tx1"/>
                </a:solidFill>
                <a:effectLst/>
                <a:uLnTx/>
                <a:uFillTx/>
                <a:latin typeface="+mn-lt"/>
                <a:ea typeface="+mn-ea"/>
                <a:cs typeface="+mn-cs"/>
              </a:rPr>
              <a:t> behavior is not possible for an isolated system.  </a:t>
            </a: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5"/>
          <p:cNvSpPr>
            <a:spLocks noGrp="1" noChangeArrowheads="1"/>
          </p:cNvSpPr>
          <p:nvPr>
            <p:ph type="ftr" sz="quarter" idx="11"/>
          </p:nvPr>
        </p:nvSpPr>
        <p:spPr>
          <a:noFill/>
        </p:spPr>
        <p:txBody>
          <a:bodyPr/>
          <a:lstStyle/>
          <a:p>
            <a:r>
              <a:rPr lang="en-US" smtClean="0"/>
              <a:t>based on notes of P. Hsu 2007</a:t>
            </a:r>
          </a:p>
        </p:txBody>
      </p:sp>
      <p:sp>
        <p:nvSpPr>
          <p:cNvPr id="4100" name="Rectangle 2"/>
          <p:cNvSpPr>
            <a:spLocks noGrp="1" noChangeArrowheads="1"/>
          </p:cNvSpPr>
          <p:nvPr>
            <p:ph type="title"/>
          </p:nvPr>
        </p:nvSpPr>
        <p:spPr>
          <a:xfrm>
            <a:off x="914400" y="304800"/>
            <a:ext cx="7543800" cy="1143000"/>
          </a:xfrm>
        </p:spPr>
        <p:txBody>
          <a:bodyPr/>
          <a:lstStyle/>
          <a:p>
            <a:r>
              <a:rPr lang="en-US" sz="2800" dirty="0" smtClean="0"/>
              <a:t>Is it possible to build a car that runs entirely on the energy extracted from the ambient air?</a:t>
            </a:r>
          </a:p>
        </p:txBody>
      </p:sp>
      <p:sp>
        <p:nvSpPr>
          <p:cNvPr id="4101" name="Rectangle 3"/>
          <p:cNvSpPr>
            <a:spLocks noGrp="1" noChangeArrowheads="1"/>
          </p:cNvSpPr>
          <p:nvPr>
            <p:ph type="body" sz="half" idx="1"/>
          </p:nvPr>
        </p:nvSpPr>
        <p:spPr>
          <a:xfrm>
            <a:off x="685800" y="4343400"/>
            <a:ext cx="7620000" cy="1295400"/>
          </a:xfrm>
        </p:spPr>
        <p:txBody>
          <a:bodyPr/>
          <a:lstStyle/>
          <a:p>
            <a:pPr>
              <a:buFontTx/>
              <a:buNone/>
            </a:pPr>
            <a:r>
              <a:rPr lang="en-US" sz="2800" dirty="0" smtClean="0"/>
              <a:t>	</a:t>
            </a:r>
            <a:r>
              <a:rPr lang="en-US" sz="2400" dirty="0" smtClean="0"/>
              <a:t>This is impossible according to the Second Law of Thermodynamics.   You will learn more about this in your future physics and engineering classes!</a:t>
            </a:r>
          </a:p>
        </p:txBody>
      </p:sp>
      <p:graphicFrame>
        <p:nvGraphicFramePr>
          <p:cNvPr id="4098" name="Object 6"/>
          <p:cNvGraphicFramePr>
            <a:graphicFrameLocks noChangeAspect="1"/>
          </p:cNvGraphicFramePr>
          <p:nvPr>
            <p:ph sz="half" idx="2"/>
          </p:nvPr>
        </p:nvGraphicFramePr>
        <p:xfrm>
          <a:off x="271979" y="1676400"/>
          <a:ext cx="8872021" cy="2285999"/>
        </p:xfrm>
        <a:graphic>
          <a:graphicData uri="http://schemas.openxmlformats.org/presentationml/2006/ole">
            <p:oleObj spid="_x0000_s94210" name="Picture" r:id="rId3" imgW="4514760" imgH="1280160" progId="Word.Picture.8">
              <p:embed/>
            </p:oleObj>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5"/>
          <p:cNvSpPr>
            <a:spLocks noGrp="1" noChangeArrowheads="1"/>
          </p:cNvSpPr>
          <p:nvPr>
            <p:ph type="ftr" sz="quarter" idx="11"/>
          </p:nvPr>
        </p:nvSpPr>
        <p:spPr>
          <a:noFill/>
        </p:spPr>
        <p:txBody>
          <a:bodyPr/>
          <a:lstStyle/>
          <a:p>
            <a:r>
              <a:rPr lang="en-US" smtClean="0"/>
              <a:t>(c) P.Hsu 2009</a:t>
            </a:r>
          </a:p>
        </p:txBody>
      </p:sp>
      <p:sp>
        <p:nvSpPr>
          <p:cNvPr id="1028" name="Rectangle 2"/>
          <p:cNvSpPr>
            <a:spLocks noGrp="1" noChangeArrowheads="1"/>
          </p:cNvSpPr>
          <p:nvPr>
            <p:ph type="body" sz="half" idx="1"/>
          </p:nvPr>
        </p:nvSpPr>
        <p:spPr>
          <a:xfrm>
            <a:off x="838200" y="762000"/>
            <a:ext cx="7696200" cy="4800600"/>
          </a:xfrm>
        </p:spPr>
        <p:txBody>
          <a:bodyPr/>
          <a:lstStyle/>
          <a:p>
            <a:pPr>
              <a:buFontTx/>
              <a:buNone/>
              <a:defRPr/>
            </a:pPr>
            <a:r>
              <a:rPr lang="en-US" sz="2800" dirty="0" smtClean="0"/>
              <a:t>	</a:t>
            </a:r>
            <a:r>
              <a:rPr lang="en-US" sz="2400" dirty="0" smtClean="0"/>
              <a:t> When a volume of gas is compressed, its temperature goes up.  This is true because which of the following physic law</a:t>
            </a:r>
            <a:endParaRPr lang="en-US" sz="2400" u="sng" dirty="0" smtClean="0"/>
          </a:p>
          <a:p>
            <a:pPr>
              <a:buFontTx/>
              <a:buNone/>
              <a:defRPr/>
            </a:pPr>
            <a:endParaRPr lang="en-US" sz="2400" u="sng" dirty="0" smtClean="0"/>
          </a:p>
          <a:p>
            <a:pPr marL="457200" indent="-457200">
              <a:buFontTx/>
              <a:buAutoNum type="alphaUcParenBoth"/>
              <a:defRPr/>
            </a:pPr>
            <a:r>
              <a:rPr lang="en-US" sz="2400" dirty="0" smtClean="0"/>
              <a:t> Newton’s Law</a:t>
            </a:r>
          </a:p>
          <a:p>
            <a:pPr marL="457200" indent="-457200">
              <a:buFontTx/>
              <a:buAutoNum type="alphaUcParenBoth"/>
              <a:defRPr/>
            </a:pPr>
            <a:r>
              <a:rPr lang="en-US" sz="2400" dirty="0" smtClean="0"/>
              <a:t> Ohm’s Law</a:t>
            </a:r>
          </a:p>
          <a:p>
            <a:pPr marL="457200" indent="-457200">
              <a:buFontTx/>
              <a:buAutoNum type="alphaUcParenBoth"/>
              <a:defRPr/>
            </a:pPr>
            <a:r>
              <a:rPr lang="en-US" sz="2400" dirty="0" smtClean="0"/>
              <a:t> First Law of Thermodynamics</a:t>
            </a:r>
          </a:p>
          <a:p>
            <a:pPr marL="457200" indent="-457200">
              <a:buFontTx/>
              <a:buAutoNum type="alphaUcParenBoth"/>
              <a:defRPr/>
            </a:pPr>
            <a:r>
              <a:rPr lang="en-US" sz="2400" dirty="0" smtClean="0"/>
              <a:t> Second Law of Thermodynamics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Grp="1" noChangeArrowheads="1"/>
          </p:cNvSpPr>
          <p:nvPr>
            <p:ph type="ftr" sz="quarter" idx="11"/>
          </p:nvPr>
        </p:nvSpPr>
        <p:spPr>
          <a:noFill/>
        </p:spPr>
        <p:txBody>
          <a:bodyPr/>
          <a:lstStyle/>
          <a:p>
            <a:r>
              <a:rPr lang="en-US" smtClean="0"/>
              <a:t>(c) P.Hsu 2009</a:t>
            </a:r>
          </a:p>
        </p:txBody>
      </p:sp>
      <p:sp>
        <p:nvSpPr>
          <p:cNvPr id="28675" name="Rectangle 2"/>
          <p:cNvSpPr>
            <a:spLocks noGrp="1" noChangeArrowheads="1"/>
          </p:cNvSpPr>
          <p:nvPr>
            <p:ph type="body" sz="half" idx="1"/>
          </p:nvPr>
        </p:nvSpPr>
        <p:spPr>
          <a:xfrm>
            <a:off x="685800" y="152400"/>
            <a:ext cx="8001000" cy="1295400"/>
          </a:xfrm>
        </p:spPr>
        <p:txBody>
          <a:bodyPr/>
          <a:lstStyle/>
          <a:p>
            <a:pPr marL="742950" indent="-742950" algn="ctr">
              <a:buFontTx/>
              <a:buNone/>
            </a:pPr>
            <a:r>
              <a:rPr lang="en-US" dirty="0" smtClean="0"/>
              <a:t>Heat </a:t>
            </a:r>
            <a:r>
              <a:rPr lang="en-US" dirty="0" smtClean="0"/>
              <a:t>Engine (example: car engine)</a:t>
            </a:r>
            <a:endParaRPr lang="en-US" dirty="0" smtClean="0"/>
          </a:p>
          <a:p>
            <a:pPr marL="0" indent="0">
              <a:buFontTx/>
              <a:buNone/>
            </a:pPr>
            <a:r>
              <a:rPr lang="en-US" sz="2200" dirty="0" smtClean="0"/>
              <a:t>It is possible to design a machine that takes the energy from a heat source and transforms it to mechanical work.  Such machine is called “Heat Engine”.  The theory of operation of this machine cannot violate the laws of thermodynamics, of course. </a:t>
            </a:r>
          </a:p>
          <a:p>
            <a:pPr marL="1149350" indent="-1149350">
              <a:buFontTx/>
              <a:buNone/>
            </a:pPr>
            <a:r>
              <a:rPr lang="en-US" sz="2000" dirty="0" smtClean="0"/>
              <a:t> </a:t>
            </a:r>
          </a:p>
          <a:p>
            <a:pPr marL="742950" indent="-742950">
              <a:buNone/>
            </a:pPr>
            <a:endParaRPr lang="en-US" sz="2000" dirty="0" smtClean="0"/>
          </a:p>
          <a:p>
            <a:pPr marL="742950" indent="-742950">
              <a:buFontTx/>
              <a:buAutoNum type="alphaUcParenBoth" startAt="3"/>
            </a:pPr>
            <a:endParaRPr lang="en-US" sz="2000" dirty="0" smtClean="0"/>
          </a:p>
          <a:p>
            <a:pPr marL="742950" indent="-742950">
              <a:buFontTx/>
              <a:buNone/>
            </a:pPr>
            <a:r>
              <a:rPr lang="en-US" sz="2400" dirty="0" smtClean="0"/>
              <a:t>     </a:t>
            </a:r>
          </a:p>
        </p:txBody>
      </p:sp>
      <p:graphicFrame>
        <p:nvGraphicFramePr>
          <p:cNvPr id="275459" name="Object 6"/>
          <p:cNvGraphicFramePr>
            <a:graphicFrameLocks noChangeAspect="1"/>
          </p:cNvGraphicFramePr>
          <p:nvPr/>
        </p:nvGraphicFramePr>
        <p:xfrm>
          <a:off x="1295400" y="2133600"/>
          <a:ext cx="6324600" cy="2830802"/>
        </p:xfrm>
        <a:graphic>
          <a:graphicData uri="http://schemas.openxmlformats.org/presentationml/2006/ole">
            <p:oleObj spid="_x0000_s275459" name="Picture" r:id="rId3" imgW="3714840" imgH="1828800" progId="Word.Picture.8">
              <p:embed/>
            </p:oleObj>
          </a:graphicData>
        </a:graphic>
      </p:graphicFrame>
      <p:sp>
        <p:nvSpPr>
          <p:cNvPr id="6" name="Rectangle 5"/>
          <p:cNvSpPr/>
          <p:nvPr/>
        </p:nvSpPr>
        <p:spPr>
          <a:xfrm>
            <a:off x="914400" y="4954250"/>
            <a:ext cx="7239000" cy="1446550"/>
          </a:xfrm>
          <a:prstGeom prst="rect">
            <a:avLst/>
          </a:prstGeom>
        </p:spPr>
        <p:txBody>
          <a:bodyPr wrap="square">
            <a:spAutoFit/>
          </a:bodyPr>
          <a:lstStyle/>
          <a:p>
            <a:pPr marL="0" indent="0">
              <a:buFontTx/>
              <a:buNone/>
            </a:pPr>
            <a:r>
              <a:rPr lang="en-US" sz="2200" u="none" dirty="0" err="1" smtClean="0"/>
              <a:t>W</a:t>
            </a:r>
            <a:r>
              <a:rPr lang="en-US" sz="2200" u="none" baseline="-25000" dirty="0" err="1" smtClean="0"/>
              <a:t>out</a:t>
            </a:r>
            <a:r>
              <a:rPr lang="en-US" sz="2200" u="none" dirty="0" smtClean="0"/>
              <a:t> is the work performed by the gas and W</a:t>
            </a:r>
            <a:r>
              <a:rPr lang="en-US" sz="2200" u="none" baseline="-25000" dirty="0" smtClean="0"/>
              <a:t>in</a:t>
            </a:r>
            <a:r>
              <a:rPr lang="en-US" sz="2200" u="none" dirty="0" smtClean="0"/>
              <a:t> is the work performed to the gas due to, for example, the rotational kinetic energy of the wheel.     For the engine to do work, we need </a:t>
            </a:r>
            <a:r>
              <a:rPr lang="en-US" sz="2200" u="none" dirty="0" err="1" smtClean="0"/>
              <a:t>W</a:t>
            </a:r>
            <a:r>
              <a:rPr lang="en-US" sz="2200" u="none" baseline="-25000" dirty="0" err="1" smtClean="0"/>
              <a:t>out</a:t>
            </a:r>
            <a:r>
              <a:rPr lang="en-US" sz="2200" u="none" dirty="0" smtClean="0"/>
              <a:t> &gt; W</a:t>
            </a:r>
            <a:r>
              <a:rPr lang="en-US" sz="2200" u="none" baseline="-25000" dirty="0" smtClean="0"/>
              <a:t>in</a:t>
            </a:r>
            <a:r>
              <a:rPr lang="en-US" sz="2200" u="none" dirty="0" smtClean="0"/>
              <a:t>.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Grp="1" noChangeArrowheads="1"/>
          </p:cNvSpPr>
          <p:nvPr>
            <p:ph type="ftr" sz="quarter" idx="11"/>
          </p:nvPr>
        </p:nvSpPr>
        <p:spPr>
          <a:noFill/>
        </p:spPr>
        <p:txBody>
          <a:bodyPr/>
          <a:lstStyle/>
          <a:p>
            <a:r>
              <a:rPr lang="en-US" smtClean="0"/>
              <a:t>(c) P.Hsu 2009</a:t>
            </a:r>
          </a:p>
        </p:txBody>
      </p:sp>
      <p:graphicFrame>
        <p:nvGraphicFramePr>
          <p:cNvPr id="275459" name="Object 6"/>
          <p:cNvGraphicFramePr>
            <a:graphicFrameLocks noChangeAspect="1"/>
          </p:cNvGraphicFramePr>
          <p:nvPr/>
        </p:nvGraphicFramePr>
        <p:xfrm>
          <a:off x="1219200" y="152400"/>
          <a:ext cx="6858000" cy="3069544"/>
        </p:xfrm>
        <a:graphic>
          <a:graphicData uri="http://schemas.openxmlformats.org/presentationml/2006/ole">
            <p:oleObj spid="_x0000_s276482" name="Picture" r:id="rId3" imgW="3714840" imgH="1828800" progId="Word.Picture.8">
              <p:embed/>
            </p:oleObj>
          </a:graphicData>
        </a:graphic>
      </p:graphicFrame>
      <p:graphicFrame>
        <p:nvGraphicFramePr>
          <p:cNvPr id="275461" name="Object 5"/>
          <p:cNvGraphicFramePr>
            <a:graphicFrameLocks noChangeAspect="1"/>
          </p:cNvGraphicFramePr>
          <p:nvPr/>
        </p:nvGraphicFramePr>
        <p:xfrm>
          <a:off x="885825" y="3581400"/>
          <a:ext cx="7134225" cy="1584325"/>
        </p:xfrm>
        <a:graphic>
          <a:graphicData uri="http://schemas.openxmlformats.org/presentationml/2006/ole">
            <p:oleObj spid="_x0000_s276483" name="Equation" r:id="rId4" imgW="3886200" imgH="863280" progId="">
              <p:embed/>
            </p:oleObj>
          </a:graphicData>
        </a:graphic>
      </p:graphicFrame>
      <p:sp>
        <p:nvSpPr>
          <p:cNvPr id="7" name="Rectangle 6"/>
          <p:cNvSpPr/>
          <p:nvPr/>
        </p:nvSpPr>
        <p:spPr>
          <a:xfrm>
            <a:off x="838200" y="5257800"/>
            <a:ext cx="7239000" cy="1107996"/>
          </a:xfrm>
          <a:prstGeom prst="rect">
            <a:avLst/>
          </a:prstGeom>
        </p:spPr>
        <p:txBody>
          <a:bodyPr wrap="square">
            <a:spAutoFit/>
          </a:bodyPr>
          <a:lstStyle/>
          <a:p>
            <a:pPr marL="0" indent="0">
              <a:buFontTx/>
              <a:buNone/>
            </a:pPr>
            <a:r>
              <a:rPr lang="en-US" sz="2200" u="none" dirty="0" smtClean="0"/>
              <a:t>Note that higher efficiency can be obtained with higher temperature difference between the hot side and the cold side.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2895600" y="5486400"/>
            <a:ext cx="3352800" cy="762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02" name="Rectangle 5"/>
          <p:cNvSpPr>
            <a:spLocks noGrp="1" noChangeArrowheads="1"/>
          </p:cNvSpPr>
          <p:nvPr>
            <p:ph type="ftr" sz="quarter" idx="11"/>
          </p:nvPr>
        </p:nvSpPr>
        <p:spPr>
          <a:noFill/>
        </p:spPr>
        <p:txBody>
          <a:bodyPr/>
          <a:lstStyle/>
          <a:p>
            <a:r>
              <a:rPr lang="en-US" smtClean="0"/>
              <a:t>(c) P.Hsu 2009</a:t>
            </a:r>
          </a:p>
        </p:txBody>
      </p:sp>
      <p:sp>
        <p:nvSpPr>
          <p:cNvPr id="25603" name="Rectangle 2"/>
          <p:cNvSpPr>
            <a:spLocks noGrp="1" noChangeArrowheads="1"/>
          </p:cNvSpPr>
          <p:nvPr>
            <p:ph type="body" sz="half" idx="1"/>
          </p:nvPr>
        </p:nvSpPr>
        <p:spPr>
          <a:xfrm>
            <a:off x="762000" y="3886200"/>
            <a:ext cx="7696200" cy="2362200"/>
          </a:xfrm>
        </p:spPr>
        <p:txBody>
          <a:bodyPr/>
          <a:lstStyle/>
          <a:p>
            <a:pPr>
              <a:buFontTx/>
              <a:buNone/>
            </a:pPr>
            <a:r>
              <a:rPr lang="en-US" sz="2800" dirty="0" smtClean="0"/>
              <a:t>	</a:t>
            </a:r>
            <a:r>
              <a:rPr lang="en-US" sz="2400" dirty="0" smtClean="0"/>
              <a:t>For mechanical system, rate of energy transfer to an object is the product of the force (F in Newton) and the speed (S in meter/sec) in the direction of the force.  </a:t>
            </a:r>
            <a:endParaRPr lang="en-US" sz="2400" u="sng" dirty="0" smtClean="0"/>
          </a:p>
          <a:p>
            <a:pPr algn="ctr">
              <a:buFontTx/>
              <a:buNone/>
            </a:pPr>
            <a:r>
              <a:rPr lang="en-US" sz="3600" dirty="0" smtClean="0"/>
              <a:t>Power = F x  S</a:t>
            </a:r>
          </a:p>
          <a:p>
            <a:pPr>
              <a:buNone/>
            </a:pPr>
            <a:endParaRPr lang="en-US" sz="2800" dirty="0" smtClean="0"/>
          </a:p>
        </p:txBody>
      </p:sp>
      <p:pic>
        <p:nvPicPr>
          <p:cNvPr id="25604" name="Picture 3" descr="C:\Users\Ping\Desktop\E10\S2011\pushing_carA.jpg"/>
          <p:cNvPicPr>
            <a:picLocks noChangeAspect="1" noChangeArrowheads="1"/>
          </p:cNvPicPr>
          <p:nvPr/>
        </p:nvPicPr>
        <p:blipFill>
          <a:blip r:embed="rId2" cstate="print"/>
          <a:srcRect/>
          <a:stretch>
            <a:fillRect/>
          </a:stretch>
        </p:blipFill>
        <p:spPr bwMode="auto">
          <a:xfrm>
            <a:off x="838200" y="838200"/>
            <a:ext cx="2876550" cy="2590800"/>
          </a:xfrm>
          <a:prstGeom prst="rect">
            <a:avLst/>
          </a:prstGeom>
          <a:noFill/>
          <a:ln w="9525">
            <a:noFill/>
            <a:miter lim="800000"/>
            <a:headEnd/>
            <a:tailEnd/>
          </a:ln>
        </p:spPr>
      </p:pic>
      <p:pic>
        <p:nvPicPr>
          <p:cNvPr id="25605" name="Picture 4" descr="C:\Users\Ping\Desktop\E10\S2011\pushing_carB.jpg"/>
          <p:cNvPicPr>
            <a:picLocks noChangeAspect="1" noChangeArrowheads="1"/>
          </p:cNvPicPr>
          <p:nvPr/>
        </p:nvPicPr>
        <p:blipFill>
          <a:blip r:embed="rId3" cstate="print"/>
          <a:srcRect/>
          <a:stretch>
            <a:fillRect/>
          </a:stretch>
        </p:blipFill>
        <p:spPr bwMode="auto">
          <a:xfrm>
            <a:off x="5181600" y="762000"/>
            <a:ext cx="1762125" cy="2590800"/>
          </a:xfrm>
          <a:prstGeom prst="rect">
            <a:avLst/>
          </a:prstGeom>
          <a:noFill/>
          <a:ln w="9525">
            <a:noFill/>
            <a:miter lim="800000"/>
            <a:headEnd/>
            <a:tailEnd/>
          </a:ln>
        </p:spPr>
      </p:pic>
      <p:sp>
        <p:nvSpPr>
          <p:cNvPr id="9" name="Right Arrow 8"/>
          <p:cNvSpPr/>
          <p:nvPr/>
        </p:nvSpPr>
        <p:spPr>
          <a:xfrm>
            <a:off x="3733800" y="1600200"/>
            <a:ext cx="1447800" cy="4572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ight Arrow 9"/>
          <p:cNvSpPr/>
          <p:nvPr/>
        </p:nvSpPr>
        <p:spPr>
          <a:xfrm>
            <a:off x="6934200" y="1676400"/>
            <a:ext cx="685800" cy="304800"/>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11" name="Rectangle 2"/>
          <p:cNvSpPr txBox="1">
            <a:spLocks noChangeArrowheads="1"/>
          </p:cNvSpPr>
          <p:nvPr/>
        </p:nvSpPr>
        <p:spPr bwMode="auto">
          <a:xfrm>
            <a:off x="3962400" y="685800"/>
            <a:ext cx="1371600" cy="1524000"/>
          </a:xfrm>
          <a:prstGeom prst="rect">
            <a:avLst/>
          </a:prstGeom>
          <a:noFill/>
          <a:ln w="9525">
            <a:noFill/>
            <a:miter lim="800000"/>
            <a:headEnd/>
            <a:tailEnd/>
          </a:ln>
        </p:spPr>
        <p:txBody>
          <a:bodyPr/>
          <a:lstStyle/>
          <a:p>
            <a:pPr marL="342900" indent="-342900" eaLnBrk="0" hangingPunct="0">
              <a:spcBef>
                <a:spcPct val="20000"/>
              </a:spcBef>
              <a:defRPr/>
            </a:pPr>
            <a:r>
              <a:rPr lang="en-US" sz="2800" u="none" kern="0" dirty="0">
                <a:solidFill>
                  <a:srgbClr val="FF0000"/>
                </a:solidFill>
                <a:latin typeface="+mn-lt"/>
              </a:rPr>
              <a:t>Force</a:t>
            </a:r>
          </a:p>
          <a:p>
            <a:pPr marL="342900" indent="-342900" eaLnBrk="0" hangingPunct="0">
              <a:spcBef>
                <a:spcPct val="20000"/>
              </a:spcBef>
              <a:defRPr/>
            </a:pPr>
            <a:r>
              <a:rPr lang="en-US" u="none" kern="0" dirty="0">
                <a:solidFill>
                  <a:srgbClr val="FF0000"/>
                </a:solidFill>
                <a:latin typeface="+mn-lt"/>
              </a:rPr>
              <a:t>(Newton)</a:t>
            </a:r>
          </a:p>
        </p:txBody>
      </p:sp>
      <p:sp>
        <p:nvSpPr>
          <p:cNvPr id="12" name="Rectangle 2"/>
          <p:cNvSpPr txBox="1">
            <a:spLocks noChangeArrowheads="1"/>
          </p:cNvSpPr>
          <p:nvPr/>
        </p:nvSpPr>
        <p:spPr bwMode="auto">
          <a:xfrm>
            <a:off x="7010400" y="762000"/>
            <a:ext cx="1371600" cy="1066800"/>
          </a:xfrm>
          <a:prstGeom prst="rect">
            <a:avLst/>
          </a:prstGeom>
          <a:noFill/>
          <a:ln w="9525">
            <a:noFill/>
            <a:miter lim="800000"/>
            <a:headEnd/>
            <a:tailEnd/>
          </a:ln>
        </p:spPr>
        <p:txBody>
          <a:bodyPr/>
          <a:lstStyle/>
          <a:p>
            <a:pPr marL="342900" indent="-342900" eaLnBrk="0" hangingPunct="0">
              <a:spcBef>
                <a:spcPct val="20000"/>
              </a:spcBef>
              <a:defRPr/>
            </a:pPr>
            <a:r>
              <a:rPr lang="en-US" sz="2800" u="none" kern="0" dirty="0">
                <a:solidFill>
                  <a:srgbClr val="FF0000"/>
                </a:solidFill>
                <a:latin typeface="+mn-lt"/>
              </a:rPr>
              <a:t>Speed</a:t>
            </a:r>
          </a:p>
          <a:p>
            <a:pPr marL="342900" indent="-342900" eaLnBrk="0" hangingPunct="0">
              <a:spcBef>
                <a:spcPct val="20000"/>
              </a:spcBef>
              <a:defRPr/>
            </a:pPr>
            <a:r>
              <a:rPr lang="en-US" u="none" kern="0" dirty="0">
                <a:solidFill>
                  <a:srgbClr val="FF0000"/>
                </a:solidFill>
                <a:latin typeface="+mn-lt"/>
              </a:rPr>
              <a:t>(m/s)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Grp="1" noChangeArrowheads="1"/>
          </p:cNvSpPr>
          <p:nvPr>
            <p:ph type="ftr" sz="quarter" idx="11"/>
          </p:nvPr>
        </p:nvSpPr>
        <p:spPr>
          <a:noFill/>
        </p:spPr>
        <p:txBody>
          <a:bodyPr/>
          <a:lstStyle/>
          <a:p>
            <a:r>
              <a:rPr lang="en-US" smtClean="0"/>
              <a:t>(c) P.Hsu 2009</a:t>
            </a:r>
          </a:p>
        </p:txBody>
      </p:sp>
      <p:grpSp>
        <p:nvGrpSpPr>
          <p:cNvPr id="21" name="Group 20"/>
          <p:cNvGrpSpPr/>
          <p:nvPr/>
        </p:nvGrpSpPr>
        <p:grpSpPr>
          <a:xfrm>
            <a:off x="4572000" y="1219200"/>
            <a:ext cx="4267200" cy="4195465"/>
            <a:chOff x="4572000" y="1219200"/>
            <a:chExt cx="4267200" cy="4195465"/>
          </a:xfrm>
        </p:grpSpPr>
        <p:sp>
          <p:nvSpPr>
            <p:cNvPr id="7" name="Down Arrow 6"/>
            <p:cNvSpPr/>
            <p:nvPr/>
          </p:nvSpPr>
          <p:spPr>
            <a:xfrm>
              <a:off x="5943600" y="2133600"/>
              <a:ext cx="609600" cy="2514600"/>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Bent Arrow 8"/>
            <p:cNvSpPr/>
            <p:nvPr/>
          </p:nvSpPr>
          <p:spPr>
            <a:xfrm flipV="1">
              <a:off x="6400800" y="2133600"/>
              <a:ext cx="1600200" cy="1905000"/>
            </a:xfrm>
            <a:prstGeom prst="bentArrow">
              <a:avLst>
                <a:gd name="adj1" fmla="val 45571"/>
                <a:gd name="adj2" fmla="val 36429"/>
                <a:gd name="adj3" fmla="val 25000"/>
                <a:gd name="adj4" fmla="val 4375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p:cNvSpPr txBox="1"/>
            <p:nvPr/>
          </p:nvSpPr>
          <p:spPr>
            <a:xfrm>
              <a:off x="7924800" y="2895600"/>
              <a:ext cx="914400" cy="461665"/>
            </a:xfrm>
            <a:prstGeom prst="rect">
              <a:avLst/>
            </a:prstGeom>
            <a:noFill/>
          </p:spPr>
          <p:txBody>
            <a:bodyPr wrap="square" rtlCol="0">
              <a:spAutoFit/>
            </a:bodyPr>
            <a:lstStyle/>
            <a:p>
              <a:r>
                <a:rPr lang="en-US" sz="2400" u="none" dirty="0" smtClean="0"/>
                <a:t>Work</a:t>
              </a:r>
              <a:endParaRPr lang="en-US" sz="2400" u="none" dirty="0"/>
            </a:p>
          </p:txBody>
        </p:sp>
        <p:sp>
          <p:nvSpPr>
            <p:cNvPr id="11" name="Rectangle 10"/>
            <p:cNvSpPr/>
            <p:nvPr/>
          </p:nvSpPr>
          <p:spPr>
            <a:xfrm>
              <a:off x="5867400" y="4572000"/>
              <a:ext cx="708848" cy="461665"/>
            </a:xfrm>
            <a:prstGeom prst="rect">
              <a:avLst/>
            </a:prstGeom>
          </p:spPr>
          <p:txBody>
            <a:bodyPr wrap="none">
              <a:spAutoFit/>
            </a:bodyPr>
            <a:lstStyle/>
            <a:p>
              <a:r>
                <a:rPr lang="en-US" sz="2400" u="none" dirty="0" err="1" smtClean="0"/>
                <a:t>Q</a:t>
              </a:r>
              <a:r>
                <a:rPr lang="en-US" sz="2400" u="none" baseline="-25000" dirty="0" err="1" smtClean="0"/>
                <a:t>out</a:t>
              </a:r>
              <a:endParaRPr lang="en-US" sz="2400" u="none" baseline="-25000" dirty="0"/>
            </a:p>
          </p:txBody>
        </p:sp>
        <p:sp>
          <p:nvSpPr>
            <p:cNvPr id="12" name="TextBox 11"/>
            <p:cNvSpPr txBox="1"/>
            <p:nvPr/>
          </p:nvSpPr>
          <p:spPr>
            <a:xfrm>
              <a:off x="5791200" y="1219200"/>
              <a:ext cx="1752600" cy="461665"/>
            </a:xfrm>
            <a:prstGeom prst="rect">
              <a:avLst/>
            </a:prstGeom>
            <a:noFill/>
          </p:spPr>
          <p:txBody>
            <a:bodyPr wrap="square" rtlCol="0">
              <a:spAutoFit/>
            </a:bodyPr>
            <a:lstStyle/>
            <a:p>
              <a:r>
                <a:rPr lang="en-US" sz="2400" u="none" dirty="0" smtClean="0">
                  <a:solidFill>
                    <a:srgbClr val="FF0000"/>
                  </a:solidFill>
                </a:rPr>
                <a:t>High Temp</a:t>
              </a:r>
              <a:r>
                <a:rPr lang="en-US" sz="2400" u="none" dirty="0" smtClean="0"/>
                <a:t>.</a:t>
              </a:r>
              <a:endParaRPr lang="en-US" sz="2400" u="none" dirty="0"/>
            </a:p>
          </p:txBody>
        </p:sp>
        <p:sp>
          <p:nvSpPr>
            <p:cNvPr id="13" name="TextBox 12"/>
            <p:cNvSpPr txBox="1"/>
            <p:nvPr/>
          </p:nvSpPr>
          <p:spPr>
            <a:xfrm>
              <a:off x="5562600" y="4953000"/>
              <a:ext cx="1752600" cy="461665"/>
            </a:xfrm>
            <a:prstGeom prst="rect">
              <a:avLst/>
            </a:prstGeom>
            <a:noFill/>
          </p:spPr>
          <p:txBody>
            <a:bodyPr wrap="square" rtlCol="0">
              <a:spAutoFit/>
            </a:bodyPr>
            <a:lstStyle/>
            <a:p>
              <a:r>
                <a:rPr lang="en-US" sz="2400" u="none" dirty="0" smtClean="0">
                  <a:solidFill>
                    <a:srgbClr val="FF0000"/>
                  </a:solidFill>
                </a:rPr>
                <a:t>Low Temp.</a:t>
              </a:r>
              <a:endParaRPr lang="en-US" sz="2400" u="none" dirty="0">
                <a:solidFill>
                  <a:srgbClr val="FF0000"/>
                </a:solidFill>
              </a:endParaRPr>
            </a:p>
          </p:txBody>
        </p:sp>
        <p:sp>
          <p:nvSpPr>
            <p:cNvPr id="14" name="Rectangle 13"/>
            <p:cNvSpPr/>
            <p:nvPr/>
          </p:nvSpPr>
          <p:spPr>
            <a:xfrm>
              <a:off x="6172200" y="1600200"/>
              <a:ext cx="649537" cy="523220"/>
            </a:xfrm>
            <a:prstGeom prst="rect">
              <a:avLst/>
            </a:prstGeom>
          </p:spPr>
          <p:txBody>
            <a:bodyPr wrap="none">
              <a:spAutoFit/>
            </a:bodyPr>
            <a:lstStyle/>
            <a:p>
              <a:r>
                <a:rPr lang="en-US" sz="2800" u="none" dirty="0" smtClean="0"/>
                <a:t>Q</a:t>
              </a:r>
              <a:r>
                <a:rPr lang="en-US" sz="2800" u="none" baseline="-25000" dirty="0" smtClean="0"/>
                <a:t>in</a:t>
              </a:r>
              <a:endParaRPr lang="en-US" sz="2800" u="none" baseline="-25000" dirty="0"/>
            </a:p>
          </p:txBody>
        </p:sp>
        <p:sp>
          <p:nvSpPr>
            <p:cNvPr id="16" name="Rounded Rectangle 15"/>
            <p:cNvSpPr/>
            <p:nvPr/>
          </p:nvSpPr>
          <p:spPr>
            <a:xfrm>
              <a:off x="5715000" y="2667000"/>
              <a:ext cx="1676400" cy="1447800"/>
            </a:xfrm>
            <a:prstGeom prst="roundRect">
              <a:avLst/>
            </a:prstGeom>
            <a:noFill/>
            <a:ln w="762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4572000" y="2819400"/>
              <a:ext cx="2286000" cy="830997"/>
            </a:xfrm>
            <a:prstGeom prst="rect">
              <a:avLst/>
            </a:prstGeom>
            <a:noFill/>
          </p:spPr>
          <p:txBody>
            <a:bodyPr wrap="square" rtlCol="0">
              <a:spAutoFit/>
            </a:bodyPr>
            <a:lstStyle/>
            <a:p>
              <a:r>
                <a:rPr lang="en-US" sz="2400" b="1" u="none" dirty="0" smtClean="0">
                  <a:solidFill>
                    <a:schemeClr val="accent2">
                      <a:lumMod val="75000"/>
                    </a:schemeClr>
                  </a:solidFill>
                </a:rPr>
                <a:t>Heat </a:t>
              </a:r>
            </a:p>
            <a:p>
              <a:r>
                <a:rPr lang="en-US" sz="2400" b="1" u="none" dirty="0" smtClean="0">
                  <a:solidFill>
                    <a:schemeClr val="accent2">
                      <a:lumMod val="75000"/>
                    </a:schemeClr>
                  </a:solidFill>
                </a:rPr>
                <a:t>Engine</a:t>
              </a:r>
              <a:endParaRPr lang="en-US" sz="2400" b="1" u="none" dirty="0">
                <a:solidFill>
                  <a:schemeClr val="accent2">
                    <a:lumMod val="75000"/>
                  </a:schemeClr>
                </a:solidFill>
              </a:endParaRPr>
            </a:p>
          </p:txBody>
        </p:sp>
      </p:grpSp>
      <p:sp>
        <p:nvSpPr>
          <p:cNvPr id="18" name="TextBox 17"/>
          <p:cNvSpPr txBox="1"/>
          <p:nvPr/>
        </p:nvSpPr>
        <p:spPr>
          <a:xfrm>
            <a:off x="1752600" y="533400"/>
            <a:ext cx="5715000" cy="707886"/>
          </a:xfrm>
          <a:prstGeom prst="rect">
            <a:avLst/>
          </a:prstGeom>
          <a:noFill/>
        </p:spPr>
        <p:txBody>
          <a:bodyPr wrap="square" rtlCol="0">
            <a:spAutoFit/>
          </a:bodyPr>
          <a:lstStyle/>
          <a:p>
            <a:r>
              <a:rPr lang="en-US" sz="4000" u="none" dirty="0" smtClean="0"/>
              <a:t>Heat Flow Diagram</a:t>
            </a:r>
            <a:endParaRPr lang="en-US" sz="4000" u="none" dirty="0"/>
          </a:p>
        </p:txBody>
      </p:sp>
      <p:sp>
        <p:nvSpPr>
          <p:cNvPr id="19" name="TextBox 18"/>
          <p:cNvSpPr txBox="1"/>
          <p:nvPr/>
        </p:nvSpPr>
        <p:spPr>
          <a:xfrm>
            <a:off x="533400" y="1828800"/>
            <a:ext cx="4191000" cy="3785652"/>
          </a:xfrm>
          <a:prstGeom prst="rect">
            <a:avLst/>
          </a:prstGeom>
          <a:noFill/>
        </p:spPr>
        <p:txBody>
          <a:bodyPr wrap="square" rtlCol="0">
            <a:spAutoFit/>
          </a:bodyPr>
          <a:lstStyle/>
          <a:p>
            <a:r>
              <a:rPr lang="en-US" sz="2400" u="none" dirty="0" smtClean="0"/>
              <a:t>Heat Engine needs a high temperature (energy source) and a low temperature (energy sink).</a:t>
            </a:r>
          </a:p>
          <a:p>
            <a:endParaRPr lang="en-US" sz="2400" u="none" dirty="0" smtClean="0"/>
          </a:p>
          <a:p>
            <a:r>
              <a:rPr lang="en-US" sz="2400" u="none" dirty="0" smtClean="0"/>
              <a:t>Mechanical work is performed as heat flowing from the high temperature side to the low temperature side. </a:t>
            </a:r>
            <a:endParaRPr lang="en-US" sz="2400" u="none"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5"/>
          <p:cNvSpPr>
            <a:spLocks noGrp="1" noChangeArrowheads="1"/>
          </p:cNvSpPr>
          <p:nvPr>
            <p:ph type="ftr" sz="quarter" idx="11"/>
          </p:nvPr>
        </p:nvSpPr>
        <p:spPr>
          <a:noFill/>
        </p:spPr>
        <p:txBody>
          <a:bodyPr/>
          <a:lstStyle/>
          <a:p>
            <a:r>
              <a:rPr lang="en-US" smtClean="0"/>
              <a:t>(c) P.Hsu 2009</a:t>
            </a:r>
          </a:p>
        </p:txBody>
      </p:sp>
      <p:sp>
        <p:nvSpPr>
          <p:cNvPr id="1028" name="Rectangle 2"/>
          <p:cNvSpPr>
            <a:spLocks noGrp="1" noChangeArrowheads="1"/>
          </p:cNvSpPr>
          <p:nvPr>
            <p:ph type="body" sz="half" idx="1"/>
          </p:nvPr>
        </p:nvSpPr>
        <p:spPr>
          <a:xfrm>
            <a:off x="838200" y="762000"/>
            <a:ext cx="7696200" cy="4800600"/>
          </a:xfrm>
        </p:spPr>
        <p:txBody>
          <a:bodyPr/>
          <a:lstStyle/>
          <a:p>
            <a:pPr>
              <a:buFontTx/>
              <a:buNone/>
              <a:defRPr/>
            </a:pPr>
            <a:r>
              <a:rPr lang="en-US" sz="2800" dirty="0" smtClean="0"/>
              <a:t>	</a:t>
            </a:r>
            <a:r>
              <a:rPr lang="en-US" sz="2400" dirty="0" smtClean="0"/>
              <a:t> Which one of the following statement best describes the </a:t>
            </a:r>
            <a:r>
              <a:rPr lang="en-US" sz="2400" b="1" dirty="0" smtClean="0">
                <a:solidFill>
                  <a:srgbClr val="00B050"/>
                </a:solidFill>
              </a:rPr>
              <a:t>Second Law of Thermodynamics</a:t>
            </a:r>
            <a:endParaRPr lang="en-US" sz="2400" b="1" u="sng" dirty="0" smtClean="0">
              <a:solidFill>
                <a:srgbClr val="00B050"/>
              </a:solidFill>
            </a:endParaRPr>
          </a:p>
          <a:p>
            <a:pPr>
              <a:buFontTx/>
              <a:buNone/>
              <a:defRPr/>
            </a:pPr>
            <a:endParaRPr lang="en-US" sz="2400" u="sng" dirty="0" smtClean="0"/>
          </a:p>
          <a:p>
            <a:pPr marL="457200" indent="-457200">
              <a:buFontTx/>
              <a:buAutoNum type="alphaUcParenBoth"/>
              <a:defRPr/>
            </a:pPr>
            <a:r>
              <a:rPr lang="en-US" sz="2400" dirty="0" smtClean="0"/>
              <a:t> Energy cannot be created or destroyed. </a:t>
            </a:r>
          </a:p>
          <a:p>
            <a:pPr marL="457200" indent="-457200">
              <a:buFontTx/>
              <a:buAutoNum type="alphaUcParenBoth"/>
              <a:defRPr/>
            </a:pPr>
            <a:r>
              <a:rPr lang="en-US" sz="2400" dirty="0" smtClean="0"/>
              <a:t> Some form of energy is more useful than others.</a:t>
            </a:r>
          </a:p>
          <a:p>
            <a:pPr marL="457200" indent="-457200">
              <a:buFontTx/>
              <a:buAutoNum type="alphaUcParenBoth"/>
              <a:defRPr/>
            </a:pPr>
            <a:r>
              <a:rPr lang="en-US" sz="2400" dirty="0" smtClean="0"/>
              <a:t> There is no free energy.</a:t>
            </a:r>
          </a:p>
          <a:p>
            <a:pPr marL="457200" indent="-457200">
              <a:buFontTx/>
              <a:buAutoNum type="alphaUcParenBoth"/>
              <a:defRPr/>
            </a:pPr>
            <a:r>
              <a:rPr lang="en-US" sz="2400" dirty="0" smtClean="0"/>
              <a:t> Efficiency of any system cannot be greater than 1.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7" name="Rectangle 3"/>
          <p:cNvSpPr>
            <a:spLocks noGrp="1" noChangeArrowheads="1"/>
          </p:cNvSpPr>
          <p:nvPr>
            <p:ph type="subTitle" idx="1"/>
          </p:nvPr>
        </p:nvSpPr>
        <p:spPr>
          <a:xfrm>
            <a:off x="685800" y="990600"/>
            <a:ext cx="7543800" cy="3581400"/>
          </a:xfrm>
        </p:spPr>
        <p:txBody>
          <a:bodyPr/>
          <a:lstStyle/>
          <a:p>
            <a:pPr marL="627063" indent="-627063" algn="l"/>
            <a:r>
              <a:rPr lang="en-US" sz="2400" dirty="0" smtClean="0"/>
              <a:t>For </a:t>
            </a:r>
            <a:r>
              <a:rPr lang="en-US" sz="2400" dirty="0" smtClean="0"/>
              <a:t>a heat engine to work, which of the following item is required? </a:t>
            </a:r>
          </a:p>
          <a:p>
            <a:pPr algn="l"/>
            <a:endParaRPr lang="en-US" sz="2400" dirty="0" smtClean="0"/>
          </a:p>
          <a:p>
            <a:pPr marL="342900" indent="-342900" algn="l">
              <a:buAutoNum type="alphaUcPeriod"/>
            </a:pPr>
            <a:r>
              <a:rPr lang="en-US" sz="2400" dirty="0" smtClean="0"/>
              <a:t>Piston,  spark plug, and cylinder</a:t>
            </a:r>
          </a:p>
          <a:p>
            <a:pPr marL="342900" indent="-342900" algn="l">
              <a:buAutoNum type="alphaUcPeriod"/>
            </a:pPr>
            <a:r>
              <a:rPr lang="en-US" sz="2400" dirty="0" smtClean="0"/>
              <a:t>Electric current and voltage</a:t>
            </a:r>
          </a:p>
          <a:p>
            <a:pPr marL="342900" indent="-342900" algn="l">
              <a:buAutoNum type="alphaUcPeriod"/>
            </a:pPr>
            <a:r>
              <a:rPr lang="en-US" sz="2400" dirty="0" smtClean="0"/>
              <a:t>High temperature source and low temperature sink</a:t>
            </a:r>
          </a:p>
          <a:p>
            <a:pPr marL="342900" indent="-342900" algn="l">
              <a:buAutoNum type="alphaUcPeriod"/>
            </a:pPr>
            <a:r>
              <a:rPr lang="en-US" sz="2400" dirty="0" smtClean="0"/>
              <a:t>Oil and gas</a:t>
            </a:r>
          </a:p>
          <a:p>
            <a:pPr marL="342900" indent="-342900" algn="l">
              <a:buAutoNum type="alphaUcPeriod"/>
            </a:pPr>
            <a:r>
              <a:rPr lang="en-US" sz="2400" dirty="0" smtClean="0"/>
              <a:t>Fuel and combustion</a:t>
            </a:r>
          </a:p>
          <a:p>
            <a:pPr marL="342900" indent="-342900" algn="l">
              <a:buAutoNum type="alphaUcPeriod"/>
            </a:pPr>
            <a:endParaRPr lang="en-US" sz="2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lstStyle/>
          <a:p>
            <a:r>
              <a:rPr lang="en-US" dirty="0" smtClean="0"/>
              <a:t>Convince Yourself</a:t>
            </a:r>
            <a:endParaRPr lang="en-US" dirty="0"/>
          </a:p>
        </p:txBody>
      </p:sp>
      <p:sp>
        <p:nvSpPr>
          <p:cNvPr id="25602" name="Rectangle 5"/>
          <p:cNvSpPr>
            <a:spLocks noGrp="1" noChangeArrowheads="1"/>
          </p:cNvSpPr>
          <p:nvPr>
            <p:ph type="ftr" sz="quarter" idx="11"/>
          </p:nvPr>
        </p:nvSpPr>
        <p:spPr>
          <a:noFill/>
        </p:spPr>
        <p:txBody>
          <a:bodyPr/>
          <a:lstStyle/>
          <a:p>
            <a:r>
              <a:rPr lang="en-US" smtClean="0"/>
              <a:t>(c) P.Hsu 2009</a:t>
            </a:r>
          </a:p>
        </p:txBody>
      </p:sp>
      <p:graphicFrame>
        <p:nvGraphicFramePr>
          <p:cNvPr id="14" name="Diagram 13"/>
          <p:cNvGraphicFramePr/>
          <p:nvPr/>
        </p:nvGraphicFramePr>
        <p:xfrm>
          <a:off x="1295400" y="1371600"/>
          <a:ext cx="71628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5"/>
          <p:cNvSpPr>
            <a:spLocks noGrp="1" noChangeArrowheads="1"/>
          </p:cNvSpPr>
          <p:nvPr>
            <p:ph type="ftr" sz="quarter" idx="11"/>
          </p:nvPr>
        </p:nvSpPr>
        <p:spPr>
          <a:noFill/>
        </p:spPr>
        <p:txBody>
          <a:bodyPr/>
          <a:lstStyle/>
          <a:p>
            <a:r>
              <a:rPr lang="en-US" smtClean="0"/>
              <a:t>(c) P.Hsu 2009</a:t>
            </a:r>
          </a:p>
        </p:txBody>
      </p:sp>
      <p:sp>
        <p:nvSpPr>
          <p:cNvPr id="1028" name="Rectangle 2"/>
          <p:cNvSpPr>
            <a:spLocks noGrp="1" noChangeArrowheads="1"/>
          </p:cNvSpPr>
          <p:nvPr>
            <p:ph type="body" sz="half" idx="1"/>
          </p:nvPr>
        </p:nvSpPr>
        <p:spPr>
          <a:xfrm>
            <a:off x="838200" y="1219200"/>
            <a:ext cx="7696200" cy="4800600"/>
          </a:xfrm>
        </p:spPr>
        <p:txBody>
          <a:bodyPr/>
          <a:lstStyle/>
          <a:p>
            <a:pPr marL="0" indent="3175">
              <a:buFontTx/>
              <a:buNone/>
              <a:defRPr/>
            </a:pPr>
            <a:r>
              <a:rPr lang="en-US" sz="2400" dirty="0" smtClean="0"/>
              <a:t>A person pushes an out-of-gas car with a force of 100 Newton (about 22.5 lb of force) to maintain a speed of 0.2 m/s.   It took him 10 minutes to get to the nearest gas station. </a:t>
            </a:r>
          </a:p>
          <a:p>
            <a:pPr indent="3175">
              <a:buFontTx/>
              <a:buNone/>
              <a:defRPr/>
            </a:pPr>
            <a:r>
              <a:rPr lang="en-US" sz="2400" dirty="0" smtClean="0"/>
              <a:t>How much </a:t>
            </a:r>
            <a:r>
              <a:rPr lang="en-US" sz="2400" dirty="0" smtClean="0">
                <a:solidFill>
                  <a:srgbClr val="FF0000"/>
                </a:solidFill>
              </a:rPr>
              <a:t>energy</a:t>
            </a:r>
            <a:r>
              <a:rPr lang="en-US" sz="2400" dirty="0" smtClean="0"/>
              <a:t> did this person use to do this work?   (Hint:  Power =  Force x Speed)</a:t>
            </a:r>
            <a:endParaRPr lang="en-US" sz="2400" u="sng" dirty="0" smtClean="0"/>
          </a:p>
          <a:p>
            <a:pPr marL="0" indent="3175">
              <a:buFontTx/>
              <a:buNone/>
              <a:defRPr/>
            </a:pPr>
            <a:endParaRPr lang="en-US" sz="2400" u="sng" dirty="0" smtClean="0"/>
          </a:p>
          <a:p>
            <a:pPr marL="457200" indent="-457200">
              <a:buFontTx/>
              <a:buAutoNum type="alphaUcParenBoth"/>
              <a:defRPr/>
            </a:pPr>
            <a:r>
              <a:rPr lang="en-US" sz="2400" dirty="0" smtClean="0"/>
              <a:t> 20 J</a:t>
            </a:r>
          </a:p>
          <a:p>
            <a:pPr marL="457200" indent="-457200">
              <a:buFontTx/>
              <a:buAutoNum type="alphaUcParenBoth"/>
              <a:defRPr/>
            </a:pPr>
            <a:r>
              <a:rPr lang="en-US" sz="2400" dirty="0" smtClean="0"/>
              <a:t> 600 J  </a:t>
            </a:r>
          </a:p>
          <a:p>
            <a:pPr marL="457200" indent="-457200">
              <a:buFontTx/>
              <a:buAutoNum type="alphaUcParenBoth"/>
              <a:defRPr/>
            </a:pPr>
            <a:r>
              <a:rPr lang="en-US" sz="2400" dirty="0" smtClean="0"/>
              <a:t>1200 J</a:t>
            </a:r>
          </a:p>
          <a:p>
            <a:pPr marL="457200" indent="-457200">
              <a:buFontTx/>
              <a:buAutoNum type="alphaUcParenBoth"/>
              <a:defRPr/>
            </a:pPr>
            <a:r>
              <a:rPr lang="en-US" sz="2400" dirty="0" smtClean="0"/>
              <a:t> 2400 J</a:t>
            </a:r>
          </a:p>
          <a:p>
            <a:pPr marL="457200" indent="-457200">
              <a:buFontTx/>
              <a:buAutoNum type="alphaUcParenBoth"/>
              <a:defRPr/>
            </a:pPr>
            <a:r>
              <a:rPr lang="en-US" sz="2400" dirty="0" smtClean="0"/>
              <a:t> 12000  J</a:t>
            </a:r>
          </a:p>
        </p:txBody>
      </p:sp>
      <p:sp>
        <p:nvSpPr>
          <p:cNvPr id="4" name="TextBox 3"/>
          <p:cNvSpPr txBox="1"/>
          <p:nvPr/>
        </p:nvSpPr>
        <p:spPr>
          <a:xfrm>
            <a:off x="2819400" y="457200"/>
            <a:ext cx="3810000" cy="584775"/>
          </a:xfrm>
          <a:prstGeom prst="rect">
            <a:avLst/>
          </a:prstGeom>
          <a:noFill/>
        </p:spPr>
        <p:txBody>
          <a:bodyPr wrap="square" rtlCol="0">
            <a:spAutoFit/>
          </a:bodyPr>
          <a:lstStyle/>
          <a:p>
            <a:r>
              <a:rPr lang="en-US" sz="3200" b="1" u="none" dirty="0" smtClean="0"/>
              <a:t>Clicker Question</a:t>
            </a:r>
            <a:endParaRPr lang="en-US" sz="3200" b="1" u="none"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5"/>
          <p:cNvSpPr>
            <a:spLocks noGrp="1" noChangeArrowheads="1"/>
          </p:cNvSpPr>
          <p:nvPr>
            <p:ph type="ftr" sz="quarter" idx="11"/>
          </p:nvPr>
        </p:nvSpPr>
        <p:spPr>
          <a:noFill/>
        </p:spPr>
        <p:txBody>
          <a:bodyPr/>
          <a:lstStyle/>
          <a:p>
            <a:r>
              <a:rPr lang="en-US" smtClean="0"/>
              <a:t>(c) P.Hsu 2009</a:t>
            </a:r>
          </a:p>
        </p:txBody>
      </p:sp>
      <p:graphicFrame>
        <p:nvGraphicFramePr>
          <p:cNvPr id="2050" name="Object 2"/>
          <p:cNvGraphicFramePr>
            <a:graphicFrameLocks noChangeAspect="1"/>
          </p:cNvGraphicFramePr>
          <p:nvPr/>
        </p:nvGraphicFramePr>
        <p:xfrm>
          <a:off x="34925" y="1066800"/>
          <a:ext cx="8842375" cy="3421063"/>
        </p:xfrm>
        <a:graphic>
          <a:graphicData uri="http://schemas.openxmlformats.org/presentationml/2006/ole">
            <p:oleObj spid="_x0000_s162818" name="Picture" r:id="rId3" imgW="8572680" imgH="3314880" progId="Word.Picture.8">
              <p:embed/>
            </p:oleObj>
          </a:graphicData>
        </a:graphic>
      </p:graphicFrame>
      <p:sp>
        <p:nvSpPr>
          <p:cNvPr id="7" name="Rectangle 2"/>
          <p:cNvSpPr txBox="1">
            <a:spLocks noChangeArrowheads="1"/>
          </p:cNvSpPr>
          <p:nvPr/>
        </p:nvSpPr>
        <p:spPr bwMode="auto">
          <a:xfrm>
            <a:off x="685800" y="4800600"/>
            <a:ext cx="7696200" cy="685800"/>
          </a:xfrm>
          <a:prstGeom prst="rect">
            <a:avLst/>
          </a:prstGeom>
          <a:noFill/>
          <a:ln w="9525">
            <a:noFill/>
            <a:miter lim="800000"/>
            <a:headEnd/>
            <a:tailEnd/>
          </a:ln>
        </p:spPr>
        <p:txBody>
          <a:bodyPr/>
          <a:lstStyle/>
          <a:p>
            <a:pPr marL="342900" indent="-342900" eaLnBrk="0" hangingPunct="0">
              <a:spcBef>
                <a:spcPct val="20000"/>
              </a:spcBef>
              <a:defRPr/>
            </a:pPr>
            <a:r>
              <a:rPr lang="en-US" sz="2400" u="none" kern="0" dirty="0" smtClean="0">
                <a:latin typeface="+mn-lt"/>
              </a:rPr>
              <a:t>If </a:t>
            </a:r>
            <a:r>
              <a:rPr lang="en-US" sz="2400" u="none" kern="0" dirty="0">
                <a:latin typeface="+mn-lt"/>
              </a:rPr>
              <a:t>the system is 100% efficient, </a:t>
            </a:r>
            <a:r>
              <a:rPr lang="en-US" sz="2400" u="none" kern="0" dirty="0" smtClean="0">
                <a:latin typeface="+mn-lt"/>
              </a:rPr>
              <a:t>  Power =  3*F*S  =  V*I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5"/>
          <p:cNvSpPr>
            <a:spLocks noGrp="1" noChangeArrowheads="1"/>
          </p:cNvSpPr>
          <p:nvPr>
            <p:ph type="ftr" sz="quarter" idx="11"/>
          </p:nvPr>
        </p:nvSpPr>
        <p:spPr>
          <a:noFill/>
        </p:spPr>
        <p:txBody>
          <a:bodyPr/>
          <a:lstStyle/>
          <a:p>
            <a:r>
              <a:rPr lang="en-US" smtClean="0"/>
              <a:t>(c) P.Hsu 2009</a:t>
            </a:r>
          </a:p>
        </p:txBody>
      </p:sp>
      <p:graphicFrame>
        <p:nvGraphicFramePr>
          <p:cNvPr id="3074" name="Object 4"/>
          <p:cNvGraphicFramePr>
            <a:graphicFrameLocks noChangeAspect="1"/>
          </p:cNvGraphicFramePr>
          <p:nvPr/>
        </p:nvGraphicFramePr>
        <p:xfrm>
          <a:off x="688975" y="0"/>
          <a:ext cx="8455025" cy="4168775"/>
        </p:xfrm>
        <a:graphic>
          <a:graphicData uri="http://schemas.openxmlformats.org/presentationml/2006/ole">
            <p:oleObj spid="_x0000_s163842" name="Picture" r:id="rId3" imgW="6583680" imgH="3246120" progId="Word.Picture.8">
              <p:embed/>
            </p:oleObj>
          </a:graphicData>
        </a:graphic>
      </p:graphicFrame>
      <p:sp>
        <p:nvSpPr>
          <p:cNvPr id="9" name="Rectangle 2"/>
          <p:cNvSpPr txBox="1">
            <a:spLocks noChangeArrowheads="1"/>
          </p:cNvSpPr>
          <p:nvPr/>
        </p:nvSpPr>
        <p:spPr bwMode="auto">
          <a:xfrm>
            <a:off x="685800" y="4267200"/>
            <a:ext cx="8001000" cy="1281112"/>
          </a:xfrm>
          <a:prstGeom prst="rect">
            <a:avLst/>
          </a:prstGeom>
          <a:noFill/>
          <a:ln w="9525">
            <a:noFill/>
            <a:miter lim="800000"/>
            <a:headEnd/>
            <a:tailEnd/>
          </a:ln>
        </p:spPr>
        <p:txBody>
          <a:bodyPr/>
          <a:lstStyle/>
          <a:p>
            <a:pPr eaLnBrk="0" hangingPunct="0">
              <a:spcBef>
                <a:spcPct val="20000"/>
              </a:spcBef>
              <a:defRPr/>
            </a:pPr>
            <a:r>
              <a:rPr lang="en-US" sz="2400" u="none" kern="0" dirty="0" smtClean="0">
                <a:latin typeface="+mn-lt"/>
              </a:rPr>
              <a:t>Assuming solar panel’s efficiency is 15% and the motor efficiency is 80%,  the combined efficiency is about 12%.</a:t>
            </a:r>
          </a:p>
          <a:p>
            <a:pPr eaLnBrk="0" hangingPunct="0">
              <a:spcBef>
                <a:spcPct val="20000"/>
              </a:spcBef>
              <a:defRPr/>
            </a:pPr>
            <a:endParaRPr lang="en-US" sz="2400" u="none" kern="0" dirty="0" smtClean="0">
              <a:latin typeface="+mn-lt"/>
            </a:endParaRPr>
          </a:p>
          <a:p>
            <a:pPr eaLnBrk="0" hangingPunct="0">
              <a:spcBef>
                <a:spcPct val="20000"/>
              </a:spcBef>
              <a:defRPr/>
            </a:pPr>
            <a:r>
              <a:rPr lang="en-US" sz="2400" u="none" kern="0" dirty="0" smtClean="0">
                <a:latin typeface="+mn-lt"/>
              </a:rPr>
              <a:t>	Power Out = F*S = 0.15 * 0.8 * P = </a:t>
            </a:r>
            <a:r>
              <a:rPr lang="en-US" sz="2400" u="none" kern="0" dirty="0" smtClean="0"/>
              <a:t> 0.12 * P</a:t>
            </a:r>
            <a:r>
              <a:rPr lang="en-US" sz="2400" u="none" kern="0" dirty="0" smtClean="0">
                <a:latin typeface="+mn-lt"/>
              </a:rPr>
              <a:t> </a:t>
            </a:r>
            <a:endParaRPr lang="en-US" sz="2400" kern="0" dirty="0">
              <a:latin typeface="+mn-lt"/>
            </a:endParaRPr>
          </a:p>
        </p:txBody>
      </p:sp>
      <p:sp>
        <p:nvSpPr>
          <p:cNvPr id="5" name="Oval 4"/>
          <p:cNvSpPr/>
          <p:nvPr/>
        </p:nvSpPr>
        <p:spPr>
          <a:xfrm>
            <a:off x="8458200" y="1828800"/>
            <a:ext cx="533400" cy="1295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001000" y="1143000"/>
            <a:ext cx="1143000" cy="707886"/>
          </a:xfrm>
          <a:prstGeom prst="rect">
            <a:avLst/>
          </a:prstGeom>
          <a:noFill/>
        </p:spPr>
        <p:txBody>
          <a:bodyPr wrap="square" rtlCol="0">
            <a:spAutoFit/>
          </a:bodyPr>
          <a:lstStyle/>
          <a:p>
            <a:pPr algn="ctr"/>
            <a:r>
              <a:rPr lang="en-US" u="none" dirty="0" smtClean="0">
                <a:solidFill>
                  <a:srgbClr val="FF0000"/>
                </a:solidFill>
              </a:rPr>
              <a:t>Power Out</a:t>
            </a:r>
            <a:endParaRPr lang="en-US" u="none"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body" sz="half" idx="1"/>
          </p:nvPr>
        </p:nvSpPr>
        <p:spPr>
          <a:xfrm>
            <a:off x="762000" y="533400"/>
            <a:ext cx="8153400" cy="4114800"/>
          </a:xfrm>
        </p:spPr>
        <p:txBody>
          <a:bodyPr/>
          <a:lstStyle/>
          <a:p>
            <a:pPr marL="0" indent="0">
              <a:buFontTx/>
              <a:buNone/>
            </a:pPr>
            <a:r>
              <a:rPr lang="en-US" sz="2400" dirty="0" smtClean="0"/>
              <a:t>If force and speed are constant, power is constant.   In this case, the amount of work (or </a:t>
            </a:r>
            <a:r>
              <a:rPr lang="en-US" sz="2400" u="sng" dirty="0" smtClean="0"/>
              <a:t>the amount of energy converted</a:t>
            </a:r>
            <a:r>
              <a:rPr lang="en-US" sz="2400" dirty="0" smtClean="0"/>
              <a:t>) over a period of T seconds  is  </a:t>
            </a:r>
          </a:p>
          <a:p>
            <a:pPr>
              <a:buFontTx/>
              <a:buNone/>
            </a:pPr>
            <a:endParaRPr lang="en-US" sz="2800" dirty="0" smtClean="0"/>
          </a:p>
          <a:p>
            <a:pPr>
              <a:buFontTx/>
              <a:buNone/>
            </a:pPr>
            <a:r>
              <a:rPr lang="en-US" sz="2400" dirty="0" smtClean="0"/>
              <a:t>	   Work (J)  =  Power (J/s or W) x  T (s) </a:t>
            </a:r>
          </a:p>
          <a:p>
            <a:pPr>
              <a:buFontTx/>
              <a:buNone/>
            </a:pPr>
            <a:endParaRPr lang="en-US" sz="2400" dirty="0" smtClean="0"/>
          </a:p>
          <a:p>
            <a:pPr>
              <a:buFontTx/>
              <a:buNone/>
            </a:pPr>
            <a:r>
              <a:rPr lang="en-US" sz="2400" dirty="0" smtClean="0"/>
              <a:t>                 =  F (N) × S  (m/s) × T (s)</a:t>
            </a:r>
          </a:p>
          <a:p>
            <a:pPr>
              <a:buFontTx/>
              <a:buNone/>
            </a:pPr>
            <a:endParaRPr lang="en-US" sz="2400" dirty="0" smtClean="0"/>
          </a:p>
          <a:p>
            <a:pPr>
              <a:buFontTx/>
              <a:buNone/>
            </a:pPr>
            <a:r>
              <a:rPr lang="en-US" sz="2400" dirty="0" smtClean="0"/>
              <a:t>	             =    </a:t>
            </a:r>
            <a:r>
              <a:rPr lang="en-US" sz="2400" dirty="0" smtClean="0">
                <a:solidFill>
                  <a:srgbClr val="FF0000"/>
                </a:solidFill>
              </a:rPr>
              <a:t>F(N) x D (m)     </a:t>
            </a:r>
            <a:r>
              <a:rPr lang="en-US" sz="2200" dirty="0" smtClean="0"/>
              <a:t>(where D is the travel distance)</a:t>
            </a:r>
          </a:p>
        </p:txBody>
      </p:sp>
      <p:sp>
        <p:nvSpPr>
          <p:cNvPr id="27650" name="Rectangle 5"/>
          <p:cNvSpPr>
            <a:spLocks noGrp="1" noChangeArrowheads="1"/>
          </p:cNvSpPr>
          <p:nvPr>
            <p:ph type="ftr" sz="quarter" idx="11"/>
          </p:nvPr>
        </p:nvSpPr>
        <p:spPr>
          <a:noFill/>
        </p:spPr>
        <p:txBody>
          <a:bodyPr/>
          <a:lstStyle/>
          <a:p>
            <a:r>
              <a:rPr lang="en-US" smtClean="0"/>
              <a:t>(c) P.Hsu 2009</a:t>
            </a:r>
          </a:p>
        </p:txBody>
      </p:sp>
      <p:sp>
        <p:nvSpPr>
          <p:cNvPr id="4" name="Right Brace 3"/>
          <p:cNvSpPr/>
          <p:nvPr/>
        </p:nvSpPr>
        <p:spPr>
          <a:xfrm rot="16200000">
            <a:off x="3505200" y="1981200"/>
            <a:ext cx="304800" cy="2133600"/>
          </a:xfrm>
          <a:prstGeom prst="rightBrace">
            <a:avLst/>
          </a:prstGeom>
          <a:ln w="1587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ight Brace 4"/>
          <p:cNvSpPr/>
          <p:nvPr/>
        </p:nvSpPr>
        <p:spPr>
          <a:xfrm rot="5400000">
            <a:off x="4495800" y="2590800"/>
            <a:ext cx="228600" cy="2057400"/>
          </a:xfrm>
          <a:prstGeom prst="rightBrace">
            <a:avLst/>
          </a:prstGeom>
          <a:ln w="15875">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9" name="Straight Arrow Connector 8"/>
          <p:cNvCxnSpPr/>
          <p:nvPr/>
        </p:nvCxnSpPr>
        <p:spPr>
          <a:xfrm rot="5400000">
            <a:off x="3429000" y="2743200"/>
            <a:ext cx="304800" cy="1588"/>
          </a:xfrm>
          <a:prstGeom prst="straightConnector1">
            <a:avLst/>
          </a:prstGeom>
          <a:ln w="444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0800000" flipV="1">
            <a:off x="3962400" y="3733800"/>
            <a:ext cx="381000" cy="304800"/>
          </a:xfrm>
          <a:prstGeom prst="straightConnector1">
            <a:avLst/>
          </a:prstGeom>
          <a:ln w="444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grpSp>
        <p:nvGrpSpPr>
          <p:cNvPr id="42" name="Group 41"/>
          <p:cNvGrpSpPr/>
          <p:nvPr/>
        </p:nvGrpSpPr>
        <p:grpSpPr>
          <a:xfrm>
            <a:off x="2209800" y="4648200"/>
            <a:ext cx="5486400" cy="1524000"/>
            <a:chOff x="2209800" y="4648200"/>
            <a:chExt cx="5486400" cy="1524000"/>
          </a:xfrm>
        </p:grpSpPr>
        <p:sp>
          <p:nvSpPr>
            <p:cNvPr id="18" name="Rectangle 17"/>
            <p:cNvSpPr/>
            <p:nvPr/>
          </p:nvSpPr>
          <p:spPr>
            <a:xfrm>
              <a:off x="2209800" y="5867400"/>
              <a:ext cx="5486400" cy="304800"/>
            </a:xfrm>
            <a:prstGeom prst="rect">
              <a:avLst/>
            </a:prstGeom>
            <a:blipFill>
              <a:blip r:embed="rId2"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p:cNvCxnSpPr/>
            <p:nvPr/>
          </p:nvCxnSpPr>
          <p:spPr>
            <a:xfrm>
              <a:off x="2209800" y="5867400"/>
              <a:ext cx="5486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rapezoid 18"/>
            <p:cNvSpPr/>
            <p:nvPr/>
          </p:nvSpPr>
          <p:spPr>
            <a:xfrm>
              <a:off x="3581400" y="5334000"/>
              <a:ext cx="457200" cy="228600"/>
            </a:xfrm>
            <a:prstGeom prst="trapezoid">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3276600" y="5486400"/>
              <a:ext cx="990600" cy="228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3429000" y="5638800"/>
              <a:ext cx="228600" cy="2286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962400" y="5638800"/>
              <a:ext cx="228600" cy="2286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Arrow Connector 22"/>
            <p:cNvCxnSpPr/>
            <p:nvPr/>
          </p:nvCxnSpPr>
          <p:spPr>
            <a:xfrm>
              <a:off x="2667000" y="5562600"/>
              <a:ext cx="609600" cy="1588"/>
            </a:xfrm>
            <a:prstGeom prst="straightConnector1">
              <a:avLst/>
            </a:prstGeom>
            <a:ln w="444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25" name="Trapezoid 24"/>
            <p:cNvSpPr/>
            <p:nvPr/>
          </p:nvSpPr>
          <p:spPr>
            <a:xfrm>
              <a:off x="6705600" y="5334000"/>
              <a:ext cx="457200" cy="228600"/>
            </a:xfrm>
            <a:prstGeom prst="trapezoid">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6400800" y="5486400"/>
              <a:ext cx="990600" cy="228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6553200" y="5638800"/>
              <a:ext cx="228600" cy="2286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7086600" y="5638800"/>
              <a:ext cx="228600" cy="2286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Arrow Connector 28"/>
            <p:cNvCxnSpPr/>
            <p:nvPr/>
          </p:nvCxnSpPr>
          <p:spPr>
            <a:xfrm>
              <a:off x="5791200" y="5562600"/>
              <a:ext cx="609600" cy="1588"/>
            </a:xfrm>
            <a:prstGeom prst="straightConnector1">
              <a:avLst/>
            </a:prstGeom>
            <a:ln w="444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0800000">
              <a:off x="5105400" y="4876800"/>
              <a:ext cx="1295400" cy="2233"/>
            </a:xfrm>
            <a:prstGeom prst="straightConnector1">
              <a:avLst/>
            </a:prstGeom>
            <a:ln w="25400">
              <a:solidFill>
                <a:schemeClr val="tx1"/>
              </a:solidFill>
              <a:prstDash val="dash"/>
              <a:headEnd type="arrow" w="lg" len="lg"/>
              <a:tailEnd type="none" w="lg" len="lg"/>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rot="5400000">
              <a:off x="2858294" y="5142706"/>
              <a:ext cx="838200" cy="1588"/>
            </a:xfrm>
            <a:prstGeom prst="straightConnector1">
              <a:avLst/>
            </a:prstGeom>
            <a:ln w="44450">
              <a:solidFill>
                <a:schemeClr val="tx1"/>
              </a:solidFill>
              <a:prstDash val="dash"/>
              <a:tailEnd type="none" w="lg" len="lg"/>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rot="5400000">
              <a:off x="5982494" y="5142706"/>
              <a:ext cx="838200" cy="1588"/>
            </a:xfrm>
            <a:prstGeom prst="straightConnector1">
              <a:avLst/>
            </a:prstGeom>
            <a:ln w="44450">
              <a:solidFill>
                <a:schemeClr val="tx1"/>
              </a:solidFill>
              <a:prstDash val="dash"/>
              <a:tailEnd type="none" w="lg" len="lg"/>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2286000" y="5334000"/>
              <a:ext cx="533400" cy="461665"/>
            </a:xfrm>
            <a:prstGeom prst="rect">
              <a:avLst/>
            </a:prstGeom>
            <a:noFill/>
          </p:spPr>
          <p:txBody>
            <a:bodyPr wrap="square" rtlCol="0">
              <a:spAutoFit/>
            </a:bodyPr>
            <a:lstStyle/>
            <a:p>
              <a:r>
                <a:rPr lang="en-US" sz="2400" u="none" dirty="0" smtClean="0"/>
                <a:t>F</a:t>
              </a:r>
              <a:endParaRPr lang="en-US" sz="2400" u="none" dirty="0"/>
            </a:p>
          </p:txBody>
        </p:sp>
        <p:sp>
          <p:nvSpPr>
            <p:cNvPr id="36" name="TextBox 35"/>
            <p:cNvSpPr txBox="1"/>
            <p:nvPr/>
          </p:nvSpPr>
          <p:spPr>
            <a:xfrm>
              <a:off x="5410200" y="5334000"/>
              <a:ext cx="533400" cy="461665"/>
            </a:xfrm>
            <a:prstGeom prst="rect">
              <a:avLst/>
            </a:prstGeom>
            <a:noFill/>
          </p:spPr>
          <p:txBody>
            <a:bodyPr wrap="square" rtlCol="0">
              <a:spAutoFit/>
            </a:bodyPr>
            <a:lstStyle/>
            <a:p>
              <a:r>
                <a:rPr lang="en-US" sz="2400" u="none" dirty="0" smtClean="0"/>
                <a:t>F</a:t>
              </a:r>
              <a:endParaRPr lang="en-US" sz="2400" u="none" dirty="0"/>
            </a:p>
          </p:txBody>
        </p:sp>
        <p:sp>
          <p:nvSpPr>
            <p:cNvPr id="37" name="TextBox 36"/>
            <p:cNvSpPr txBox="1"/>
            <p:nvPr/>
          </p:nvSpPr>
          <p:spPr>
            <a:xfrm>
              <a:off x="4648200" y="4648200"/>
              <a:ext cx="533400" cy="461665"/>
            </a:xfrm>
            <a:prstGeom prst="rect">
              <a:avLst/>
            </a:prstGeom>
            <a:noFill/>
          </p:spPr>
          <p:txBody>
            <a:bodyPr wrap="square" rtlCol="0">
              <a:spAutoFit/>
            </a:bodyPr>
            <a:lstStyle/>
            <a:p>
              <a:r>
                <a:rPr lang="en-US" sz="2400" u="none" dirty="0" smtClean="0"/>
                <a:t>D</a:t>
              </a:r>
              <a:endParaRPr lang="en-US" sz="2400" u="none" dirty="0"/>
            </a:p>
          </p:txBody>
        </p:sp>
        <p:cxnSp>
          <p:nvCxnSpPr>
            <p:cNvPr id="39" name="Straight Arrow Connector 38"/>
            <p:cNvCxnSpPr/>
            <p:nvPr/>
          </p:nvCxnSpPr>
          <p:spPr>
            <a:xfrm>
              <a:off x="3276600" y="4876800"/>
              <a:ext cx="1219200" cy="1588"/>
            </a:xfrm>
            <a:prstGeom prst="straightConnector1">
              <a:avLst/>
            </a:prstGeom>
            <a:ln w="25400">
              <a:solidFill>
                <a:schemeClr val="tx1"/>
              </a:solidFill>
              <a:prstDash val="dash"/>
              <a:headEnd type="arrow" w="lg" len="lg"/>
              <a:tailEnd type="none" w="lg" len="lg"/>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Grp="1" noChangeArrowheads="1"/>
          </p:cNvSpPr>
          <p:nvPr>
            <p:ph type="ftr" sz="quarter" idx="11"/>
          </p:nvPr>
        </p:nvSpPr>
        <p:spPr>
          <a:noFill/>
        </p:spPr>
        <p:txBody>
          <a:bodyPr/>
          <a:lstStyle/>
          <a:p>
            <a:r>
              <a:rPr lang="en-US" smtClean="0"/>
              <a:t>(c) P.Hsu 2009</a:t>
            </a:r>
          </a:p>
        </p:txBody>
      </p:sp>
      <p:sp>
        <p:nvSpPr>
          <p:cNvPr id="28675" name="Rectangle 2"/>
          <p:cNvSpPr>
            <a:spLocks noGrp="1" noChangeArrowheads="1"/>
          </p:cNvSpPr>
          <p:nvPr>
            <p:ph type="body" sz="half" idx="1"/>
          </p:nvPr>
        </p:nvSpPr>
        <p:spPr>
          <a:xfrm>
            <a:off x="838200" y="762000"/>
            <a:ext cx="7696200" cy="4800600"/>
          </a:xfrm>
        </p:spPr>
        <p:txBody>
          <a:bodyPr/>
          <a:lstStyle/>
          <a:p>
            <a:pPr>
              <a:buFontTx/>
              <a:buNone/>
            </a:pPr>
            <a:r>
              <a:rPr lang="en-US" sz="2800" dirty="0" smtClean="0"/>
              <a:t>	</a:t>
            </a:r>
            <a:r>
              <a:rPr lang="en-US" sz="2400" dirty="0" smtClean="0"/>
              <a:t>A person pushes an out-of-gas car with a force of 100 Newton (about 22.5 lb of force) to maintain a constant speed.   The nearest gas station is 120 meters away.   How much </a:t>
            </a:r>
            <a:r>
              <a:rPr lang="en-US" sz="2400" u="sng" dirty="0" smtClean="0"/>
              <a:t>Work</a:t>
            </a:r>
            <a:r>
              <a:rPr lang="en-US" sz="2400" dirty="0" smtClean="0"/>
              <a:t> does this person has to do to push the car to the gas station? </a:t>
            </a:r>
          </a:p>
          <a:p>
            <a:pPr>
              <a:buFontTx/>
              <a:buNone/>
            </a:pPr>
            <a:r>
              <a:rPr lang="en-US" sz="2400" dirty="0" smtClean="0"/>
              <a:t>     </a:t>
            </a:r>
          </a:p>
          <a:p>
            <a:pPr>
              <a:buFontTx/>
              <a:buNone/>
            </a:pPr>
            <a:r>
              <a:rPr lang="en-US" sz="2400" dirty="0" smtClean="0"/>
              <a:t>      Work = Force x   Distance </a:t>
            </a:r>
          </a:p>
          <a:p>
            <a:pPr>
              <a:buFontTx/>
              <a:buNone/>
            </a:pPr>
            <a:r>
              <a:rPr lang="en-US" sz="2400" dirty="0" smtClean="0"/>
              <a:t>               = 100 (N) x 120 (m) </a:t>
            </a:r>
          </a:p>
          <a:p>
            <a:pPr>
              <a:buFontTx/>
              <a:buNone/>
            </a:pPr>
            <a:r>
              <a:rPr lang="en-US" sz="2400" dirty="0" smtClean="0"/>
              <a:t>               = 12000 (J) </a:t>
            </a:r>
          </a:p>
        </p:txBody>
      </p:sp>
      <p:grpSp>
        <p:nvGrpSpPr>
          <p:cNvPr id="4" name="Group 3"/>
          <p:cNvGrpSpPr/>
          <p:nvPr/>
        </p:nvGrpSpPr>
        <p:grpSpPr>
          <a:xfrm>
            <a:off x="1752600" y="4648200"/>
            <a:ext cx="5486400" cy="1524000"/>
            <a:chOff x="2209800" y="4648200"/>
            <a:chExt cx="5486400" cy="1524000"/>
          </a:xfrm>
        </p:grpSpPr>
        <p:sp>
          <p:nvSpPr>
            <p:cNvPr id="5" name="Rectangle 4"/>
            <p:cNvSpPr/>
            <p:nvPr/>
          </p:nvSpPr>
          <p:spPr>
            <a:xfrm>
              <a:off x="2209800" y="5867400"/>
              <a:ext cx="5486400" cy="304800"/>
            </a:xfrm>
            <a:prstGeom prst="rect">
              <a:avLst/>
            </a:prstGeom>
            <a:blipFill>
              <a:blip r:embed="rId2"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p:nvPr/>
          </p:nvCxnSpPr>
          <p:spPr>
            <a:xfrm>
              <a:off x="2209800" y="5867400"/>
              <a:ext cx="54864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rapezoid 6"/>
            <p:cNvSpPr/>
            <p:nvPr/>
          </p:nvSpPr>
          <p:spPr>
            <a:xfrm>
              <a:off x="3581400" y="5334000"/>
              <a:ext cx="457200" cy="228600"/>
            </a:xfrm>
            <a:prstGeom prst="trapezoid">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276600" y="5486400"/>
              <a:ext cx="990600" cy="228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3429000" y="5638800"/>
              <a:ext cx="228600" cy="2286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3962400" y="5638800"/>
              <a:ext cx="228600" cy="2286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Arrow Connector 10"/>
            <p:cNvCxnSpPr/>
            <p:nvPr/>
          </p:nvCxnSpPr>
          <p:spPr>
            <a:xfrm>
              <a:off x="2667000" y="5562600"/>
              <a:ext cx="609600" cy="1588"/>
            </a:xfrm>
            <a:prstGeom prst="straightConnector1">
              <a:avLst/>
            </a:prstGeom>
            <a:ln w="444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sp>
          <p:nvSpPr>
            <p:cNvPr id="12" name="Trapezoid 11"/>
            <p:cNvSpPr/>
            <p:nvPr/>
          </p:nvSpPr>
          <p:spPr>
            <a:xfrm>
              <a:off x="6705600" y="5334000"/>
              <a:ext cx="457200" cy="228600"/>
            </a:xfrm>
            <a:prstGeom prst="trapezoid">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6400800" y="5486400"/>
              <a:ext cx="990600" cy="228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6553200" y="5638800"/>
              <a:ext cx="228600" cy="2286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7086600" y="5638800"/>
              <a:ext cx="228600" cy="228600"/>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Arrow Connector 15"/>
            <p:cNvCxnSpPr/>
            <p:nvPr/>
          </p:nvCxnSpPr>
          <p:spPr>
            <a:xfrm>
              <a:off x="5791200" y="5562600"/>
              <a:ext cx="609600" cy="1588"/>
            </a:xfrm>
            <a:prstGeom prst="straightConnector1">
              <a:avLst/>
            </a:prstGeom>
            <a:ln w="44450">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0800000">
              <a:off x="5105400" y="4876800"/>
              <a:ext cx="1295400" cy="2233"/>
            </a:xfrm>
            <a:prstGeom prst="straightConnector1">
              <a:avLst/>
            </a:prstGeom>
            <a:ln w="25400">
              <a:solidFill>
                <a:schemeClr val="tx1"/>
              </a:solidFill>
              <a:prstDash val="dash"/>
              <a:headEnd type="arrow" w="lg" len="lg"/>
              <a:tailEnd type="none"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2858294" y="5142706"/>
              <a:ext cx="838200" cy="1588"/>
            </a:xfrm>
            <a:prstGeom prst="straightConnector1">
              <a:avLst/>
            </a:prstGeom>
            <a:ln w="44450">
              <a:solidFill>
                <a:schemeClr val="tx1"/>
              </a:solidFill>
              <a:prstDash val="dash"/>
              <a:tailEnd type="none"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5982494" y="5142706"/>
              <a:ext cx="838200" cy="1588"/>
            </a:xfrm>
            <a:prstGeom prst="straightConnector1">
              <a:avLst/>
            </a:prstGeom>
            <a:ln w="44450">
              <a:solidFill>
                <a:schemeClr val="tx1"/>
              </a:solidFill>
              <a:prstDash val="dash"/>
              <a:tailEnd type="none" w="lg" len="lg"/>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2286000" y="5334000"/>
              <a:ext cx="533400" cy="461665"/>
            </a:xfrm>
            <a:prstGeom prst="rect">
              <a:avLst/>
            </a:prstGeom>
            <a:noFill/>
          </p:spPr>
          <p:txBody>
            <a:bodyPr wrap="square" rtlCol="0">
              <a:spAutoFit/>
            </a:bodyPr>
            <a:lstStyle/>
            <a:p>
              <a:r>
                <a:rPr lang="en-US" sz="2400" u="none" dirty="0" smtClean="0"/>
                <a:t>F</a:t>
              </a:r>
              <a:endParaRPr lang="en-US" sz="2400" u="none" dirty="0"/>
            </a:p>
          </p:txBody>
        </p:sp>
        <p:sp>
          <p:nvSpPr>
            <p:cNvPr id="21" name="TextBox 20"/>
            <p:cNvSpPr txBox="1"/>
            <p:nvPr/>
          </p:nvSpPr>
          <p:spPr>
            <a:xfrm>
              <a:off x="5410200" y="5334000"/>
              <a:ext cx="533400" cy="461665"/>
            </a:xfrm>
            <a:prstGeom prst="rect">
              <a:avLst/>
            </a:prstGeom>
            <a:noFill/>
          </p:spPr>
          <p:txBody>
            <a:bodyPr wrap="square" rtlCol="0">
              <a:spAutoFit/>
            </a:bodyPr>
            <a:lstStyle/>
            <a:p>
              <a:r>
                <a:rPr lang="en-US" sz="2400" u="none" dirty="0" smtClean="0"/>
                <a:t>F</a:t>
              </a:r>
              <a:endParaRPr lang="en-US" sz="2400" u="none" dirty="0"/>
            </a:p>
          </p:txBody>
        </p:sp>
        <p:sp>
          <p:nvSpPr>
            <p:cNvPr id="22" name="TextBox 21"/>
            <p:cNvSpPr txBox="1"/>
            <p:nvPr/>
          </p:nvSpPr>
          <p:spPr>
            <a:xfrm>
              <a:off x="4648200" y="4648200"/>
              <a:ext cx="533400" cy="461665"/>
            </a:xfrm>
            <a:prstGeom prst="rect">
              <a:avLst/>
            </a:prstGeom>
            <a:noFill/>
          </p:spPr>
          <p:txBody>
            <a:bodyPr wrap="square" rtlCol="0">
              <a:spAutoFit/>
            </a:bodyPr>
            <a:lstStyle/>
            <a:p>
              <a:r>
                <a:rPr lang="en-US" sz="2400" u="none" dirty="0" smtClean="0"/>
                <a:t>D</a:t>
              </a:r>
              <a:endParaRPr lang="en-US" sz="2400" u="none" dirty="0"/>
            </a:p>
          </p:txBody>
        </p:sp>
        <p:cxnSp>
          <p:nvCxnSpPr>
            <p:cNvPr id="23" name="Straight Arrow Connector 22"/>
            <p:cNvCxnSpPr/>
            <p:nvPr/>
          </p:nvCxnSpPr>
          <p:spPr>
            <a:xfrm>
              <a:off x="3276600" y="4876800"/>
              <a:ext cx="1219200" cy="1588"/>
            </a:xfrm>
            <a:prstGeom prst="straightConnector1">
              <a:avLst/>
            </a:prstGeom>
            <a:ln w="25400">
              <a:solidFill>
                <a:schemeClr val="tx1"/>
              </a:solidFill>
              <a:prstDash val="dash"/>
              <a:headEnd type="arrow" w="lg" len="lg"/>
              <a:tailEnd type="none" w="lg" len="lg"/>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7078</TotalTime>
  <Words>1434</Words>
  <Application>Microsoft Office PowerPoint</Application>
  <PresentationFormat>On-screen Show (4:3)</PresentationFormat>
  <Paragraphs>302</Paragraphs>
  <Slides>32</Slides>
  <Notes>4</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32</vt:i4>
      </vt:variant>
    </vt:vector>
  </HeadingPairs>
  <TitlesOfParts>
    <vt:vector size="36" baseType="lpstr">
      <vt:lpstr>Default Design</vt:lpstr>
      <vt:lpstr>Picture</vt:lpstr>
      <vt:lpstr>Equation</vt:lpstr>
      <vt:lpstr>公式</vt:lpstr>
      <vt:lpstr>Laws of Energy </vt:lpstr>
      <vt:lpstr>Slide 2</vt:lpstr>
      <vt:lpstr>Slide 3</vt:lpstr>
      <vt:lpstr>Convince Yourself</vt:lpstr>
      <vt:lpstr>Slide 5</vt:lpstr>
      <vt:lpstr>Slide 6</vt:lpstr>
      <vt:lpstr>Slide 7</vt:lpstr>
      <vt:lpstr>Slide 8</vt:lpstr>
      <vt:lpstr>Slide 9</vt:lpstr>
      <vt:lpstr>Slide 10</vt:lpstr>
      <vt:lpstr>Forms of Energy</vt:lpstr>
      <vt:lpstr>Slide 12</vt:lpstr>
      <vt:lpstr>Slide 13</vt:lpstr>
      <vt:lpstr>Total Energy of a System</vt:lpstr>
      <vt:lpstr>The First Law of Thermodynamics (Conservation of Energy)</vt:lpstr>
      <vt:lpstr>Slide 16</vt:lpstr>
      <vt:lpstr>The First Law of Thermodynamics (Conservation of Energy)</vt:lpstr>
      <vt:lpstr>Slide 18</vt:lpstr>
      <vt:lpstr>       Group Problem</vt:lpstr>
      <vt:lpstr>Slide 20</vt:lpstr>
      <vt:lpstr>Slide 21</vt:lpstr>
      <vt:lpstr>Efficiency &lt;1</vt:lpstr>
      <vt:lpstr>Slide 23</vt:lpstr>
      <vt:lpstr>The Second Law of Thermodynamics</vt:lpstr>
      <vt:lpstr>A Point to think about</vt:lpstr>
      <vt:lpstr>Is it possible to build a car that runs entirely on the energy extracted from the ambient air?</vt:lpstr>
      <vt:lpstr>Slide 27</vt:lpstr>
      <vt:lpstr>Slide 28</vt:lpstr>
      <vt:lpstr>Slide 29</vt:lpstr>
      <vt:lpstr>Slide 30</vt:lpstr>
      <vt:lpstr>Slide 31</vt:lpstr>
      <vt:lpstr>Slide 32</vt:lpstr>
    </vt:vector>
  </TitlesOfParts>
  <Company>SJSU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Thalia</cp:lastModifiedBy>
  <cp:revision>228</cp:revision>
  <dcterms:created xsi:type="dcterms:W3CDTF">2007-08-13T18:10:14Z</dcterms:created>
  <dcterms:modified xsi:type="dcterms:W3CDTF">2013-02-11T15:02:56Z</dcterms:modified>
</cp:coreProperties>
</file>