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3" r:id="rId1"/>
    <p:sldMasterId id="2147483875" r:id="rId2"/>
    <p:sldMasterId id="2147483911" r:id="rId3"/>
  </p:sldMasterIdLst>
  <p:notesMasterIdLst>
    <p:notesMasterId r:id="rId23"/>
  </p:notesMasterIdLst>
  <p:sldIdLst>
    <p:sldId id="256" r:id="rId4"/>
    <p:sldId id="290" r:id="rId5"/>
    <p:sldId id="295" r:id="rId6"/>
    <p:sldId id="311" r:id="rId7"/>
    <p:sldId id="319" r:id="rId8"/>
    <p:sldId id="320" r:id="rId9"/>
    <p:sldId id="321" r:id="rId10"/>
    <p:sldId id="322" r:id="rId11"/>
    <p:sldId id="291" r:id="rId12"/>
    <p:sldId id="328" r:id="rId13"/>
    <p:sldId id="293" r:id="rId14"/>
    <p:sldId id="330" r:id="rId15"/>
    <p:sldId id="270" r:id="rId16"/>
    <p:sldId id="264" r:id="rId17"/>
    <p:sldId id="333" r:id="rId18"/>
    <p:sldId id="335" r:id="rId19"/>
    <p:sldId id="336" r:id="rId20"/>
    <p:sldId id="304" r:id="rId21"/>
    <p:sldId id="289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EE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7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6566BD0-DD10-4EBB-B076-A885DA37797D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9701413-C0FB-4C1C-883B-F0D1BDFA0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669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 included</a:t>
            </a:r>
            <a:r>
              <a:rPr lang="en-US" baseline="0" dirty="0" smtClean="0"/>
              <a:t> (only in ..,,_</a:t>
            </a:r>
            <a:r>
              <a:rPr lang="en-US" baseline="0" smtClean="0"/>
              <a:t>W slides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01413-C0FB-4C1C-883B-F0D1BDFA0F4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53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6BC18F-7C98-444C-9A39-20DF0F7F40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5000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6BC18F-7C98-444C-9A39-20DF0F7F40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6139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6BC18F-7C98-444C-9A39-20DF0F7F40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01455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6BC18F-7C98-444C-9A39-20DF0F7F403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25771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Any </a:t>
            </a:r>
            <a:r>
              <a:rPr lang="en-US" dirty="0" err="1"/>
              <a:t>turnitin</a:t>
            </a:r>
            <a:r>
              <a:rPr lang="en-US" baseline="0" dirty="0"/>
              <a:t> score &gt; 15% will be reviewed </a:t>
            </a:r>
            <a:r>
              <a:rPr lang="en-US" baseline="0"/>
              <a:t>for plagiarism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BC18F-7C98-444C-9A39-20DF0F7F40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78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05264E5-86FF-4211-8EE3-823509A6AF60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54CE691-3741-4EEE-8AFD-F9B1A469A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64E5-86FF-4211-8EE3-823509A6AF60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E691-3741-4EEE-8AFD-F9B1A469A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64E5-86FF-4211-8EE3-823509A6AF60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E691-3741-4EEE-8AFD-F9B1A469A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6BEF-2C44-4EB8-AF64-C480BA4201C3}" type="datetimeFigureOut">
              <a:rPr lang="en-US" smtClean="0">
                <a:solidFill>
                  <a:srgbClr val="1F497D"/>
                </a:solidFill>
              </a:rPr>
              <a:pPr/>
              <a:t>3/11/2020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EC27F52-988C-4B68-8973-2AE1BF2385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18482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6BEF-2C44-4EB8-AF64-C480BA4201C3}" type="datetimeFigureOut">
              <a:rPr lang="en-US" smtClean="0">
                <a:solidFill>
                  <a:srgbClr val="1F497D"/>
                </a:solidFill>
              </a:rPr>
              <a:pPr/>
              <a:t>3/11/2020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7F52-988C-4B68-8973-2AE1BF2385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258894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6BEF-2C44-4EB8-AF64-C480BA4201C3}" type="datetimeFigureOut">
              <a:rPr lang="en-US" smtClean="0">
                <a:solidFill>
                  <a:srgbClr val="1F497D"/>
                </a:solidFill>
              </a:rPr>
              <a:pPr/>
              <a:t>3/11/2020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EC27F52-988C-4B68-8973-2AE1BF2385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001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6BEF-2C44-4EB8-AF64-C480BA4201C3}" type="datetimeFigureOut">
              <a:rPr lang="en-US" smtClean="0">
                <a:solidFill>
                  <a:srgbClr val="1F497D"/>
                </a:solidFill>
              </a:rPr>
              <a:pPr/>
              <a:t>3/11/2020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7F52-988C-4B68-8973-2AE1BF2385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40251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6BEF-2C44-4EB8-AF64-C480BA4201C3}" type="datetimeFigureOut">
              <a:rPr lang="en-US" smtClean="0">
                <a:solidFill>
                  <a:srgbClr val="1F497D"/>
                </a:solidFill>
              </a:rPr>
              <a:pPr/>
              <a:t>3/11/2020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7F52-988C-4B68-8973-2AE1BF2385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176366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6BEF-2C44-4EB8-AF64-C480BA4201C3}" type="datetimeFigureOut">
              <a:rPr lang="en-US" smtClean="0">
                <a:solidFill>
                  <a:srgbClr val="1F497D"/>
                </a:solidFill>
              </a:rPr>
              <a:pPr/>
              <a:t>3/11/2020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7F52-988C-4B68-8973-2AE1BF2385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354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6BEF-2C44-4EB8-AF64-C480BA4201C3}" type="datetimeFigureOut">
              <a:rPr lang="en-US" smtClean="0">
                <a:solidFill>
                  <a:srgbClr val="1F497D"/>
                </a:solidFill>
              </a:rPr>
              <a:pPr/>
              <a:t>3/11/2020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7F52-988C-4B68-8973-2AE1BF2385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5687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6BEF-2C44-4EB8-AF64-C480BA4201C3}" type="datetimeFigureOut">
              <a:rPr lang="en-US" smtClean="0">
                <a:solidFill>
                  <a:srgbClr val="1F497D"/>
                </a:solidFill>
              </a:rPr>
              <a:pPr/>
              <a:t>3/11/2020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7F52-988C-4B68-8973-2AE1BF2385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46201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64E5-86FF-4211-8EE3-823509A6AF60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E691-3741-4EEE-8AFD-F9B1A469A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6BEF-2C44-4EB8-AF64-C480BA4201C3}" type="datetimeFigureOut">
              <a:rPr lang="en-US" smtClean="0">
                <a:solidFill>
                  <a:srgbClr val="1F497D"/>
                </a:solidFill>
              </a:rPr>
              <a:pPr/>
              <a:t>3/11/2020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EC27F52-988C-4B68-8973-2AE1BF2385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866560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6BEF-2C44-4EB8-AF64-C480BA4201C3}" type="datetimeFigureOut">
              <a:rPr lang="en-US" smtClean="0">
                <a:solidFill>
                  <a:srgbClr val="1F497D"/>
                </a:solidFill>
              </a:rPr>
              <a:pPr/>
              <a:t>3/11/2020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7F52-988C-4B68-8973-2AE1BF2385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2919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F6BEF-2C44-4EB8-AF64-C480BA4201C3}" type="datetimeFigureOut">
              <a:rPr lang="en-US" smtClean="0">
                <a:solidFill>
                  <a:srgbClr val="1F497D"/>
                </a:solidFill>
              </a:rPr>
              <a:pPr/>
              <a:t>3/11/2020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27F52-988C-4B68-8973-2AE1BF2385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8815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BF6BEF-2C44-4EB8-AF64-C480BA4201C3}" type="datetimeFigureOut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7F52-988C-4B68-8973-2AE1BF23856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11403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BF6BEF-2C44-4EB8-AF64-C480BA4201C3}" type="datetimeFigureOut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7F52-988C-4B68-8973-2AE1BF23856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647496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BF6BEF-2C44-4EB8-AF64-C480BA4201C3}" type="datetimeFigureOut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7F52-988C-4B68-8973-2AE1BF23856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715709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BF6BEF-2C44-4EB8-AF64-C480BA4201C3}" type="datetimeFigureOut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7F52-988C-4B68-8973-2AE1BF23856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786073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BF6BEF-2C44-4EB8-AF64-C480BA4201C3}" type="datetimeFigureOut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7F52-988C-4B68-8973-2AE1BF23856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966330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BF6BEF-2C44-4EB8-AF64-C480BA4201C3}" type="datetimeFigureOut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7F52-988C-4B68-8973-2AE1BF23856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911849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BF6BEF-2C44-4EB8-AF64-C480BA4201C3}" type="datetimeFigureOut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7F52-988C-4B68-8973-2AE1BF23856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62599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05264E5-86FF-4211-8EE3-823509A6AF60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54CE691-3741-4EEE-8AFD-F9B1A469A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BF6BEF-2C44-4EB8-AF64-C480BA4201C3}" type="datetimeFigureOut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7F52-988C-4B68-8973-2AE1BF23856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354105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BF6BEF-2C44-4EB8-AF64-C480BA4201C3}" type="datetimeFigureOut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7F52-988C-4B68-8973-2AE1BF23856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231455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BF6BEF-2C44-4EB8-AF64-C480BA4201C3}" type="datetimeFigureOut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7F52-988C-4B68-8973-2AE1BF23856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451691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BF6BEF-2C44-4EB8-AF64-C480BA4201C3}" type="datetimeFigureOut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7F52-988C-4B68-8973-2AE1BF23856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8142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64E5-86FF-4211-8EE3-823509A6AF60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E691-3741-4EEE-8AFD-F9B1A469A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64E5-86FF-4211-8EE3-823509A6AF60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E691-3741-4EEE-8AFD-F9B1A469A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64E5-86FF-4211-8EE3-823509A6AF60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E691-3741-4EEE-8AFD-F9B1A469A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64E5-86FF-4211-8EE3-823509A6AF60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E691-3741-4EEE-8AFD-F9B1A469A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64E5-86FF-4211-8EE3-823509A6AF60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E691-3741-4EEE-8AFD-F9B1A469A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64E5-86FF-4211-8EE3-823509A6AF60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CE691-3741-4EEE-8AFD-F9B1A469A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EE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05264E5-86FF-4211-8EE3-823509A6AF60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54CE691-3741-4EEE-8AFD-F9B1A469A7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CBF6BEF-2C44-4EB8-AF64-C480BA4201C3}" type="datetimeFigureOut">
              <a:rPr lang="en-US" smtClean="0">
                <a:solidFill>
                  <a:srgbClr val="1F497D"/>
                </a:solidFill>
              </a:rPr>
              <a:pPr/>
              <a:t>3/11/2020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EC27F52-988C-4B68-8973-2AE1BF2385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1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BF6BEF-2C44-4EB8-AF64-C480BA4201C3}" type="datetimeFigureOut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3/11/2020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C27F52-988C-4B68-8973-2AE1BF23856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41931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Peer Review of </a:t>
            </a:r>
            <a:br>
              <a:rPr lang="en-US" dirty="0" smtClean="0"/>
            </a:br>
            <a:r>
              <a:rPr lang="en-US" dirty="0" smtClean="0"/>
              <a:t>Emerging Adulthood Paper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Topic?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420" y="1371600"/>
            <a:ext cx="7819159" cy="32766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</p:pic>
      <p:cxnSp>
        <p:nvCxnSpPr>
          <p:cNvPr id="5" name="Straight Connector 4"/>
          <p:cNvCxnSpPr/>
          <p:nvPr/>
        </p:nvCxnSpPr>
        <p:spPr>
          <a:xfrm>
            <a:off x="6248400" y="2057400"/>
            <a:ext cx="1981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62420" y="2514600"/>
            <a:ext cx="703378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3" idx="1"/>
          </p:cNvCxnSpPr>
          <p:nvPr/>
        </p:nvCxnSpPr>
        <p:spPr>
          <a:xfrm>
            <a:off x="662420" y="3009900"/>
            <a:ext cx="192838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"/>
          <p:cNvSpPr txBox="1">
            <a:spLocks/>
          </p:cNvSpPr>
          <p:nvPr/>
        </p:nvSpPr>
        <p:spPr>
          <a:xfrm>
            <a:off x="609600" y="5029199"/>
            <a:ext cx="8229600" cy="914400"/>
          </a:xfrm>
          <a:prstGeom prst="rect">
            <a:avLst/>
          </a:prstGeom>
        </p:spPr>
        <p:txBody>
          <a:bodyPr vert="horz" anchor="b" anchorCtr="0">
            <a:normAutofit fontScale="925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Can you say it </a:t>
            </a:r>
            <a:r>
              <a:rPr lang="en-US" dirty="0" smtClean="0"/>
              <a:t>one or two words?  Is it too general?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397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Review – Domains </a:t>
            </a:r>
            <a:r>
              <a:rPr lang="en-US" sz="2800" dirty="0" smtClean="0"/>
              <a:t>(10 min)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457200" y="1164134"/>
            <a:ext cx="807720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 smtClean="0"/>
          </a:p>
          <a:p>
            <a:endParaRPr lang="en-US" sz="2400" dirty="0" smtClean="0"/>
          </a:p>
          <a:p>
            <a:pPr marL="1033463" lvl="1" indent="-457200"/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481012" y="1164134"/>
            <a:ext cx="84582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Are there 3 domains</a:t>
            </a:r>
            <a:r>
              <a:rPr lang="en-US" sz="3200" dirty="0"/>
              <a:t>?</a:t>
            </a:r>
            <a:r>
              <a:rPr lang="en-US" sz="3200" dirty="0" smtClean="0"/>
              <a:t>  Are they labeled and in order?  Does each domain:</a:t>
            </a:r>
          </a:p>
          <a:p>
            <a:endParaRPr lang="en-US" sz="2400" dirty="0" smtClean="0"/>
          </a:p>
          <a:p>
            <a:pPr marL="342900" lvl="1" indent="-228600">
              <a:buClr>
                <a:schemeClr val="accent6">
                  <a:lumMod val="75000"/>
                </a:schemeClr>
              </a:buClr>
              <a:buSzPct val="76000"/>
              <a:buFont typeface="Wingdings 3" pitchFamily="18" charset="2"/>
              <a:buChar char=""/>
            </a:pPr>
            <a:r>
              <a:rPr lang="en-US" sz="2800" dirty="0" smtClean="0"/>
              <a:t>Have </a:t>
            </a:r>
            <a:r>
              <a:rPr lang="en-US" sz="2800" dirty="0" smtClean="0">
                <a:solidFill>
                  <a:srgbClr val="FF0000"/>
                </a:solidFill>
              </a:rPr>
              <a:t>research cited </a:t>
            </a:r>
            <a:r>
              <a:rPr lang="en-US" sz="2800" dirty="0" smtClean="0"/>
              <a:t>that fits the domain and the topic, correctly? </a:t>
            </a:r>
            <a:r>
              <a:rPr lang="en-US" sz="2800" dirty="0"/>
              <a:t> </a:t>
            </a:r>
            <a:r>
              <a:rPr lang="en-US" sz="2800" dirty="0" smtClean="0"/>
              <a:t>E.g., (</a:t>
            </a:r>
            <a:r>
              <a:rPr lang="en-US" sz="2800" dirty="0" err="1" smtClean="0"/>
              <a:t>Warecki</a:t>
            </a:r>
            <a:r>
              <a:rPr lang="en-US" sz="2800" dirty="0" smtClean="0"/>
              <a:t>, 2012)</a:t>
            </a:r>
          </a:p>
          <a:p>
            <a:pPr marL="342900" lvl="1" indent="-228600">
              <a:buClr>
                <a:schemeClr val="accent6">
                  <a:lumMod val="75000"/>
                </a:schemeClr>
              </a:buClr>
              <a:buSzPct val="76000"/>
              <a:buFont typeface="Wingdings 3" pitchFamily="18" charset="2"/>
              <a:buChar char=""/>
            </a:pPr>
            <a:r>
              <a:rPr lang="en-US" sz="2800" dirty="0" smtClean="0"/>
              <a:t>Have</a:t>
            </a:r>
            <a:r>
              <a:rPr lang="en-US" sz="2800" dirty="0" smtClean="0"/>
              <a:t> at least one </a:t>
            </a:r>
            <a:r>
              <a:rPr lang="en-US" sz="2800" dirty="0" smtClean="0"/>
              <a:t>study </a:t>
            </a:r>
            <a:r>
              <a:rPr lang="en-US" sz="2800" dirty="0" smtClean="0"/>
              <a:t>cited per domain?</a:t>
            </a:r>
            <a:endParaRPr lang="en-US" sz="2800" dirty="0" smtClean="0"/>
          </a:p>
          <a:p>
            <a:pPr marL="342900" lvl="1" indent="-228600">
              <a:buClr>
                <a:schemeClr val="accent6">
                  <a:lumMod val="75000"/>
                </a:schemeClr>
              </a:buClr>
              <a:buSzPct val="76000"/>
              <a:buFont typeface="Wingdings 3" pitchFamily="18" charset="2"/>
              <a:buChar char=""/>
            </a:pPr>
            <a:r>
              <a:rPr lang="en-US" sz="2800" dirty="0" smtClean="0"/>
              <a:t>Describe the most important, </a:t>
            </a:r>
            <a:r>
              <a:rPr lang="en-US" sz="2800" dirty="0" smtClean="0">
                <a:solidFill>
                  <a:srgbClr val="FF0000"/>
                </a:solidFill>
              </a:rPr>
              <a:t>relevant results </a:t>
            </a:r>
            <a:r>
              <a:rPr lang="en-US" sz="2800" dirty="0" smtClean="0"/>
              <a:t>of the study?</a:t>
            </a:r>
          </a:p>
          <a:p>
            <a:pPr marL="342900" lvl="1" indent="-228600">
              <a:buClr>
                <a:schemeClr val="accent6">
                  <a:lumMod val="75000"/>
                </a:schemeClr>
              </a:buClr>
              <a:buSzPct val="76000"/>
              <a:buFont typeface="Wingdings 3" pitchFamily="18" charset="2"/>
              <a:buChar char=""/>
            </a:pPr>
            <a:r>
              <a:rPr lang="en-US" sz="2800" dirty="0"/>
              <a:t>E</a:t>
            </a:r>
            <a:r>
              <a:rPr lang="en-US" sz="2800" dirty="0" smtClean="0"/>
              <a:t>ffectively integrate the </a:t>
            </a:r>
            <a:r>
              <a:rPr lang="en-US" sz="2800" dirty="0"/>
              <a:t>references for each domain discussed</a:t>
            </a:r>
            <a:endParaRPr lang="en-US" sz="2400" dirty="0" smtClean="0"/>
          </a:p>
          <a:p>
            <a:pPr marL="1033463" lvl="1" indent="-457200">
              <a:buFont typeface="Wingdings" pitchFamily="2" charset="2"/>
              <a:buChar char="Ø"/>
            </a:pPr>
            <a:endParaRPr lang="en-US" sz="2400" dirty="0" smtClean="0"/>
          </a:p>
          <a:p>
            <a:pPr marL="60325"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3957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7630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Are References Cited and Results Provided?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981200"/>
            <a:ext cx="7058025" cy="2476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782" y="4699552"/>
            <a:ext cx="7146827" cy="1548848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1447800" y="3962400"/>
            <a:ext cx="1524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219200" y="5029200"/>
            <a:ext cx="6172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85800" y="5486400"/>
            <a:ext cx="6553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85800" y="5867400"/>
            <a:ext cx="37338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 txBox="1">
            <a:spLocks/>
          </p:cNvSpPr>
          <p:nvPr/>
        </p:nvSpPr>
        <p:spPr>
          <a:xfrm>
            <a:off x="381000" y="697118"/>
            <a:ext cx="8229600" cy="914400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Topic:  Marijuana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444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Review – Conclusion </a:t>
            </a:r>
            <a:r>
              <a:rPr lang="en-US" dirty="0" smtClean="0"/>
              <a:t>(5 min)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3400" y="1600200"/>
            <a:ext cx="8382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Does it briefly:</a:t>
            </a:r>
          </a:p>
          <a:p>
            <a:endParaRPr lang="en-US" sz="3200" dirty="0" smtClean="0"/>
          </a:p>
          <a:p>
            <a:pPr marL="685800" lvl="1" indent="-285750">
              <a:buClr>
                <a:schemeClr val="accent6">
                  <a:lumMod val="75000"/>
                </a:schemeClr>
              </a:buClr>
              <a:buSzPct val="76000"/>
              <a:buFont typeface="Wingdings 3" pitchFamily="18" charset="2"/>
              <a:buChar char=""/>
            </a:pPr>
            <a:r>
              <a:rPr lang="en-US" sz="3200" dirty="0" smtClean="0"/>
              <a:t>Summarize?  State key points?</a:t>
            </a:r>
          </a:p>
          <a:p>
            <a:pPr marL="685800" lvl="1" indent="-285750">
              <a:buClr>
                <a:schemeClr val="accent6">
                  <a:lumMod val="75000"/>
                </a:schemeClr>
              </a:buClr>
              <a:buSzPct val="76000"/>
              <a:buFont typeface="Wingdings 3" pitchFamily="18" charset="2"/>
              <a:buChar char=""/>
            </a:pPr>
            <a:r>
              <a:rPr lang="en-US" sz="3200" dirty="0" smtClean="0"/>
              <a:t>Provide </a:t>
            </a:r>
            <a:r>
              <a:rPr lang="en-US" sz="3200" dirty="0" smtClean="0"/>
              <a:t>any original </a:t>
            </a:r>
            <a:r>
              <a:rPr lang="en-US" sz="3200" dirty="0" smtClean="0"/>
              <a:t>insights as it relates to the topic?</a:t>
            </a:r>
          </a:p>
          <a:p>
            <a:pPr marL="685800" lvl="1" indent="-285750">
              <a:buClr>
                <a:schemeClr val="accent6">
                  <a:lumMod val="75000"/>
                </a:schemeClr>
              </a:buClr>
              <a:buSzPct val="76000"/>
              <a:buFont typeface="Wingdings 3" pitchFamily="18" charset="2"/>
              <a:buChar char=""/>
            </a:pPr>
            <a:r>
              <a:rPr lang="en-US" sz="3200" dirty="0" smtClean="0"/>
              <a:t>Discuss how the domains may interrelate?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Review Reference List </a:t>
            </a:r>
            <a:r>
              <a:rPr lang="en-US" sz="3600" dirty="0"/>
              <a:t>(5 min)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295400"/>
            <a:ext cx="8839200" cy="4937760"/>
          </a:xfrm>
        </p:spPr>
        <p:txBody>
          <a:bodyPr>
            <a:noAutofit/>
          </a:bodyPr>
          <a:lstStyle/>
          <a:p>
            <a:pPr marL="1033463" lvl="1" indent="-457200"/>
            <a:r>
              <a:rPr lang="en-US" sz="3200" dirty="0" smtClean="0"/>
              <a:t>Are there a minimum of 3 peer-reviewed articles</a:t>
            </a:r>
            <a:r>
              <a:rPr lang="en-US" sz="3200" dirty="0" smtClean="0"/>
              <a:t>? One for each domain?</a:t>
            </a:r>
            <a:endParaRPr lang="en-US" sz="3200" dirty="0" smtClean="0"/>
          </a:p>
          <a:p>
            <a:pPr marL="1033463" lvl="1" indent="-457200"/>
            <a:r>
              <a:rPr lang="en-US" sz="3200" dirty="0" smtClean="0"/>
              <a:t>Do article titles appear to relate to topic?</a:t>
            </a:r>
          </a:p>
          <a:p>
            <a:pPr marL="1033463" lvl="1" indent="-457200"/>
            <a:r>
              <a:rPr lang="en-US" sz="3200" dirty="0" smtClean="0"/>
              <a:t>In alphabetical order?</a:t>
            </a:r>
          </a:p>
          <a:p>
            <a:pPr marL="1033463" lvl="1" indent="-457200"/>
            <a:r>
              <a:rPr lang="en-US" sz="3200" dirty="0" smtClean="0"/>
              <a:t>Is each entry in proper APA format? 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4191000"/>
            <a:ext cx="82296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465138" eaLnBrk="1" hangingPunct="1">
              <a:defRPr/>
            </a:pPr>
            <a:r>
              <a:rPr lang="en-US" sz="2800" dirty="0"/>
              <a:t>Last Name, First Initial, Middle Initial (Year Published). Title of article. </a:t>
            </a:r>
            <a:r>
              <a:rPr lang="en-US" sz="2800" i="1" dirty="0"/>
              <a:t>Title of Online Journal, Volume Number</a:t>
            </a:r>
            <a:r>
              <a:rPr lang="en-US" sz="2800" dirty="0"/>
              <a:t>(issue number if available), pp. Pages, </a:t>
            </a:r>
            <a:r>
              <a:rPr lang="en-US" sz="2800" dirty="0" err="1"/>
              <a:t>doi</a:t>
            </a:r>
            <a:r>
              <a:rPr lang="en-US" sz="2800" dirty="0"/>
              <a:t>:# or Retrieved from URL</a:t>
            </a:r>
          </a:p>
          <a:p>
            <a:pPr eaLnBrk="1" hangingPunct="1"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609600" y="1447800"/>
            <a:ext cx="8305800" cy="4624387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Clearly Defined Topic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Quality References Related to the Topic and Domain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References Cited in Paper and Listed on Last Page (APA style)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Visit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SJSU Writing Center (Clark Hall or MLK)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Each Section Labeled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Review the Guidelines and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Rubric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Not a Self-Reflection but a </a:t>
            </a:r>
            <a:r>
              <a:rPr lang="en-US" sz="2800" u="sng" dirty="0">
                <a:latin typeface="Arial" pitchFamily="34" charset="0"/>
                <a:cs typeface="Arial" pitchFamily="34" charset="0"/>
              </a:rPr>
              <a:t>Research Report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No Late Papers Accepted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Do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Quote and Do 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Plagiarize!</a:t>
            </a:r>
          </a:p>
          <a:p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33400" y="228600"/>
            <a:ext cx="8229600" cy="11430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347FD8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Tips for a Good Score</a:t>
            </a:r>
          </a:p>
        </p:txBody>
      </p:sp>
    </p:spTree>
    <p:extLst>
      <p:ext uri="{BB962C8B-B14F-4D97-AF65-F5344CB8AC3E}">
        <p14:creationId xmlns:p14="http://schemas.microsoft.com/office/powerpoint/2010/main" val="4147947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6096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Rubric</a:t>
            </a:r>
            <a:br>
              <a:rPr lang="en-US" b="1" dirty="0"/>
            </a:b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368440"/>
            <a:ext cx="8304669" cy="1779572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4800600" y="2095866"/>
            <a:ext cx="2971800" cy="105214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115" y="3376612"/>
            <a:ext cx="8264954" cy="2643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960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65285" y="457200"/>
            <a:ext cx="77724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Rubric (</a:t>
            </a:r>
            <a:r>
              <a:rPr lang="en-US" b="1" dirty="0" err="1"/>
              <a:t>cont</a:t>
            </a:r>
            <a:r>
              <a:rPr lang="en-US" b="1" dirty="0"/>
              <a:t>)</a:t>
            </a:r>
            <a:br>
              <a:rPr lang="en-US" b="1" dirty="0"/>
            </a:b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028" y="1128713"/>
            <a:ext cx="8546172" cy="3976687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6591532" y="3962400"/>
            <a:ext cx="1868032" cy="990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507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600200"/>
            <a:ext cx="7772400" cy="1143000"/>
          </a:xfrm>
        </p:spPr>
        <p:txBody>
          <a:bodyPr/>
          <a:lstStyle/>
          <a:p>
            <a:r>
              <a:rPr lang="en-US" dirty="0" smtClean="0"/>
              <a:t>Upload Paper in Canvas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33400" y="2590800"/>
            <a:ext cx="7391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are PC/MS Word user upload as .doc or .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docx</a:t>
            </a:r>
            <a:endParaRPr lang="en-US" sz="28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you are a Mac/Pages user upload as .pdf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6300" y="781735"/>
            <a:ext cx="7086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Paper Due </a:t>
            </a:r>
            <a:r>
              <a:rPr lang="en-US" sz="3600" b="1" dirty="0" smtClean="0">
                <a:solidFill>
                  <a:srgbClr val="FF0000"/>
                </a:solidFill>
              </a:rPr>
              <a:t>Sunday, Mar 22, </a:t>
            </a:r>
            <a:r>
              <a:rPr lang="en-US" sz="3600" b="1" dirty="0">
                <a:solidFill>
                  <a:srgbClr val="FF0000"/>
                </a:solidFill>
              </a:rPr>
              <a:t>11:59pm</a:t>
            </a:r>
          </a:p>
        </p:txBody>
      </p:sp>
    </p:spTree>
    <p:extLst>
      <p:ext uri="{BB962C8B-B14F-4D97-AF65-F5344CB8AC3E}">
        <p14:creationId xmlns:p14="http://schemas.microsoft.com/office/powerpoint/2010/main" val="2994678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Examples of Unacceptable Reasons for Submitting a Late Paper </a:t>
            </a:r>
            <a:endParaRPr lang="en-US" b="1" dirty="0"/>
          </a:p>
        </p:txBody>
      </p:sp>
      <p:sp>
        <p:nvSpPr>
          <p:cNvPr id="3" name="Rectangle 5"/>
          <p:cNvSpPr txBox="1">
            <a:spLocks noChangeArrowheads="1"/>
          </p:cNvSpPr>
          <p:nvPr/>
        </p:nvSpPr>
        <p:spPr>
          <a:xfrm>
            <a:off x="457200" y="1981200"/>
            <a:ext cx="8839200" cy="4624387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“I forgot”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“My internet stopped working”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“I had to make some final edits”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“I submitted it at 11:58pm”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“I tried to submit it but </a:t>
            </a:r>
            <a:r>
              <a:rPr lang="en-US" sz="3200" smtClean="0">
                <a:latin typeface="Arial" pitchFamily="34" charset="0"/>
                <a:cs typeface="Arial" pitchFamily="34" charset="0"/>
              </a:rPr>
              <a:t>it wouldn’t let me”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“I didn’t know how to submit the paper”</a:t>
            </a:r>
          </a:p>
          <a:p>
            <a:endParaRPr lang="en-US" sz="3200" u="sng" dirty="0" smtClean="0">
              <a:latin typeface="Arial" pitchFamily="34" charset="0"/>
              <a:cs typeface="Arial" pitchFamily="34" charset="0"/>
            </a:endParaRP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809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/>
              <a:t>Review </a:t>
            </a:r>
            <a:r>
              <a:rPr lang="en-US" sz="4400" b="1" dirty="0" smtClean="0"/>
              <a:t>of Outline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686800" cy="493776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Introduction </a:t>
            </a:r>
            <a:r>
              <a:rPr lang="en-US" sz="4000" dirty="0" smtClean="0"/>
              <a:t> </a:t>
            </a:r>
            <a:endParaRPr lang="en-US" sz="4000" dirty="0" smtClean="0"/>
          </a:p>
          <a:p>
            <a:r>
              <a:rPr lang="en-US" sz="4000" b="1" dirty="0" smtClean="0"/>
              <a:t>Domains</a:t>
            </a:r>
            <a:endParaRPr lang="en-US" sz="4000" dirty="0" smtClean="0"/>
          </a:p>
          <a:p>
            <a:pPr lvl="1"/>
            <a:r>
              <a:rPr lang="en-US" sz="3600" dirty="0" smtClean="0"/>
              <a:t>Psychological, Social and Physiological</a:t>
            </a:r>
          </a:p>
          <a:p>
            <a:r>
              <a:rPr lang="en-US" sz="4000" b="1" dirty="0" smtClean="0"/>
              <a:t>Conclusion </a:t>
            </a:r>
            <a:endParaRPr lang="en-US" sz="4000" dirty="0" smtClean="0"/>
          </a:p>
          <a:p>
            <a:r>
              <a:rPr lang="en-US" sz="4000" b="1" dirty="0" smtClean="0"/>
              <a:t>Reference List </a:t>
            </a:r>
            <a:endParaRPr lang="en-US" sz="4000" dirty="0"/>
          </a:p>
          <a:p>
            <a:endParaRPr lang="en-US" sz="4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10417" t="7407" r="20833" b="5584"/>
          <a:stretch>
            <a:fillRect/>
          </a:stretch>
        </p:blipFill>
        <p:spPr bwMode="auto">
          <a:xfrm rot="1312851">
            <a:off x="6262794" y="4214089"/>
            <a:ext cx="2514600" cy="179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8940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If you can,….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534400" cy="493776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Have someone read your </a:t>
            </a:r>
            <a:r>
              <a:rPr lang="en-US" sz="4000" dirty="0" smtClean="0"/>
              <a:t>outline</a:t>
            </a:r>
          </a:p>
          <a:p>
            <a:r>
              <a:rPr lang="en-US" sz="4000" dirty="0" smtClean="0"/>
              <a:t>Have them ask questions </a:t>
            </a:r>
            <a:endParaRPr lang="en-US" sz="4000" dirty="0" smtClean="0"/>
          </a:p>
          <a:p>
            <a:r>
              <a:rPr lang="en-US" sz="4000" dirty="0" smtClean="0"/>
              <a:t>Do the references make </a:t>
            </a:r>
            <a:r>
              <a:rPr lang="en-US" sz="4000" dirty="0" smtClean="0"/>
              <a:t>sense? </a:t>
            </a:r>
            <a:endParaRPr lang="en-US" sz="4000" dirty="0" smtClean="0"/>
          </a:p>
          <a:p>
            <a:r>
              <a:rPr lang="en-US" sz="4000" dirty="0" smtClean="0"/>
              <a:t>Ask them </a:t>
            </a:r>
            <a:r>
              <a:rPr lang="en-US" sz="4000" dirty="0" smtClean="0"/>
              <a:t>to point out </a:t>
            </a:r>
            <a:r>
              <a:rPr lang="en-US" sz="4000" dirty="0" smtClean="0"/>
              <a:t>the </a:t>
            </a:r>
            <a:r>
              <a:rPr lang="en-US" sz="4000" dirty="0" smtClean="0"/>
              <a:t>strengths and weaknesses of </a:t>
            </a:r>
            <a:r>
              <a:rPr lang="en-US" sz="4000" dirty="0" smtClean="0"/>
              <a:t>the outline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8224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152400"/>
            <a:ext cx="8229600" cy="990600"/>
          </a:xfrm>
        </p:spPr>
        <p:txBody>
          <a:bodyPr>
            <a:noAutofit/>
          </a:bodyPr>
          <a:lstStyle/>
          <a:p>
            <a:r>
              <a:rPr lang="en-US" sz="4400" b="1" dirty="0" smtClean="0"/>
              <a:t>Outline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245215"/>
            <a:ext cx="8686800" cy="5334000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Introduction</a:t>
            </a:r>
          </a:p>
          <a:p>
            <a:pPr lvl="1"/>
            <a:r>
              <a:rPr lang="en-US" sz="2000" dirty="0" smtClean="0"/>
              <a:t>What is the topic?  Why do you think </a:t>
            </a:r>
            <a:r>
              <a:rPr lang="en-US" sz="2000" dirty="0"/>
              <a:t>r</a:t>
            </a:r>
            <a:r>
              <a:rPr lang="en-US" sz="2000" dirty="0" smtClean="0"/>
              <a:t>elevant to 18 – 25 </a:t>
            </a:r>
            <a:r>
              <a:rPr lang="en-US" sz="2000" dirty="0" err="1" smtClean="0"/>
              <a:t>yr</a:t>
            </a:r>
            <a:r>
              <a:rPr lang="en-US" sz="2000" dirty="0" smtClean="0"/>
              <a:t> olds? </a:t>
            </a:r>
          </a:p>
          <a:p>
            <a:pPr lvl="1"/>
            <a:r>
              <a:rPr lang="en-US" sz="2000" dirty="0" smtClean="0"/>
              <a:t>How will it be addressed in paper?  “This paper will show….”</a:t>
            </a:r>
          </a:p>
          <a:p>
            <a:r>
              <a:rPr lang="en-US" sz="2400" b="1" dirty="0" smtClean="0"/>
              <a:t>For Each Domain </a:t>
            </a:r>
          </a:p>
          <a:p>
            <a:pPr lvl="1"/>
            <a:r>
              <a:rPr lang="en-US" sz="2000" dirty="0" smtClean="0"/>
              <a:t>What is the impact, influence, affect, … of the topic on each domain?</a:t>
            </a:r>
          </a:p>
          <a:p>
            <a:pPr lvl="2"/>
            <a:r>
              <a:rPr lang="en-US" sz="1800" dirty="0" err="1" smtClean="0"/>
              <a:t>Pyschological</a:t>
            </a:r>
            <a:r>
              <a:rPr lang="en-US" sz="1800" dirty="0" smtClean="0"/>
              <a:t> (e.g., Cognitive, Emotional)</a:t>
            </a:r>
          </a:p>
          <a:p>
            <a:pPr lvl="2"/>
            <a:r>
              <a:rPr lang="en-US" sz="1800" dirty="0" smtClean="0"/>
              <a:t>Social (e.g., Relationships)</a:t>
            </a:r>
          </a:p>
          <a:p>
            <a:pPr lvl="2"/>
            <a:r>
              <a:rPr lang="en-US" sz="1800" dirty="0" smtClean="0"/>
              <a:t>Physiological (e.g., Physically)</a:t>
            </a:r>
          </a:p>
          <a:p>
            <a:r>
              <a:rPr lang="en-US" sz="2400" b="1" dirty="0" smtClean="0"/>
              <a:t>Conclusion</a:t>
            </a:r>
          </a:p>
          <a:p>
            <a:pPr lvl="1"/>
            <a:r>
              <a:rPr lang="en-US" sz="2000" dirty="0" smtClean="0"/>
              <a:t>Summary of key points.  What did you learn?  Insights gained</a:t>
            </a:r>
            <a:r>
              <a:rPr lang="en-US" sz="1800" dirty="0" smtClean="0"/>
              <a:t>?  </a:t>
            </a:r>
          </a:p>
          <a:p>
            <a:r>
              <a:rPr lang="en-US" sz="2400" b="1" dirty="0" smtClean="0"/>
              <a:t>Reference List </a:t>
            </a:r>
            <a:endParaRPr lang="en-US" sz="2400" dirty="0"/>
          </a:p>
          <a:p>
            <a:pPr lvl="1"/>
            <a:r>
              <a:rPr lang="en-US" sz="2000" dirty="0" smtClean="0"/>
              <a:t>In APA format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172200" y="3392269"/>
            <a:ext cx="23622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- Based on research.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- Reference citations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5486400" y="3250585"/>
            <a:ext cx="609600" cy="914400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48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647303" y="215154"/>
            <a:ext cx="7772400" cy="1143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200" b="1" dirty="0" smtClean="0">
                <a:solidFill>
                  <a:srgbClr val="347FD8"/>
                </a:solidFill>
              </a:rPr>
              <a:t>Factors That Affect Development in</a:t>
            </a:r>
            <a:br>
              <a:rPr lang="en-US" sz="3200" b="1" dirty="0" smtClean="0">
                <a:solidFill>
                  <a:srgbClr val="347FD8"/>
                </a:solidFill>
              </a:rPr>
            </a:br>
            <a:r>
              <a:rPr lang="en-US" sz="3200" b="1" dirty="0">
                <a:solidFill>
                  <a:srgbClr val="347FD8"/>
                </a:solidFill>
              </a:rPr>
              <a:t>E</a:t>
            </a:r>
            <a:r>
              <a:rPr lang="en-US" sz="3200" b="1" dirty="0" smtClean="0">
                <a:solidFill>
                  <a:srgbClr val="347FD8"/>
                </a:solidFill>
              </a:rPr>
              <a:t>merging Adults</a:t>
            </a:r>
            <a:endParaRPr lang="en-US" sz="2800" b="1" dirty="0">
              <a:solidFill>
                <a:srgbClr val="347FD8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91421" y="2389357"/>
            <a:ext cx="5404593" cy="3706643"/>
            <a:chOff x="533399" y="1632361"/>
            <a:chExt cx="6049463" cy="4640886"/>
          </a:xfrm>
        </p:grpSpPr>
        <p:sp>
          <p:nvSpPr>
            <p:cNvPr id="7" name="Round Same Side Corner Rectangle 4"/>
            <p:cNvSpPr/>
            <p:nvPr/>
          </p:nvSpPr>
          <p:spPr>
            <a:xfrm>
              <a:off x="3642025" y="1632361"/>
              <a:ext cx="2940837" cy="1114313"/>
            </a:xfrm>
            <a:prstGeom prst="rect">
              <a:avLst/>
            </a:prstGeom>
            <a:solidFill>
              <a:srgbClr val="00B0F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marL="0" marR="0" lvl="1" indent="0" algn="ctr" defTabSz="6667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Psychological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14" name="Round Same Side Corner Rectangle 12"/>
            <p:cNvSpPr/>
            <p:nvPr/>
          </p:nvSpPr>
          <p:spPr>
            <a:xfrm>
              <a:off x="3642025" y="3391998"/>
              <a:ext cx="2931359" cy="1027377"/>
            </a:xfrm>
            <a:prstGeom prst="rect">
              <a:avLst/>
            </a:prstGeom>
            <a:solidFill>
              <a:srgbClr val="7030A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marL="0" marR="0" lvl="1" indent="0" algn="ctr" defTabSz="6667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Social</a:t>
              </a:r>
            </a:p>
          </p:txBody>
        </p:sp>
        <p:sp>
          <p:nvSpPr>
            <p:cNvPr id="17" name="Round Same Side Corner Rectangle 16"/>
            <p:cNvSpPr/>
            <p:nvPr/>
          </p:nvSpPr>
          <p:spPr>
            <a:xfrm>
              <a:off x="3642025" y="5152920"/>
              <a:ext cx="2931360" cy="1120327"/>
            </a:xfrm>
            <a:prstGeom prst="rect">
              <a:avLst/>
            </a:prstGeom>
            <a:solidFill>
              <a:srgbClr val="92D05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marL="0" marR="0" lvl="1" indent="0" algn="ctr" defTabSz="6667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Physiological</a:t>
              </a: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533400" y="1632361"/>
              <a:ext cx="2195511" cy="1103712"/>
              <a:chOff x="0" y="2466"/>
              <a:chExt cx="2660904" cy="1186184"/>
            </a:xfrm>
            <a:solidFill>
              <a:schemeClr val="accent5">
                <a:lumMod val="50000"/>
              </a:schemeClr>
            </a:solidFill>
          </p:grpSpPr>
          <p:sp>
            <p:nvSpPr>
              <p:cNvPr id="20" name="Rounded Rectangle 19"/>
              <p:cNvSpPr/>
              <p:nvPr/>
            </p:nvSpPr>
            <p:spPr>
              <a:xfrm>
                <a:off x="0" y="2466"/>
                <a:ext cx="2660904" cy="1186184"/>
              </a:xfrm>
              <a:prstGeom prst="roundRect">
                <a:avLst/>
              </a:prstGeom>
              <a:grpFill/>
            </p:spPr>
            <p:style>
              <a:lnRef idx="3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1" name="Rounded Rectangle 6"/>
              <p:cNvSpPr/>
              <p:nvPr/>
            </p:nvSpPr>
            <p:spPr>
              <a:xfrm>
                <a:off x="57905" y="60371"/>
                <a:ext cx="2545094" cy="1070374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060" tIns="49530" rIns="99060" bIns="49530" numCol="1" spcCol="1270" anchor="ctr" anchorCtr="0">
                <a:noAutofit/>
              </a:bodyPr>
              <a:lstStyle/>
              <a:p>
                <a:pPr marL="0" marR="0" lvl="0" indent="0" algn="l" defTabSz="11557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Depression</a:t>
                </a:r>
                <a:endParaRPr kumimoji="0" lang="en-US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2" name="Right Arrow 1"/>
            <p:cNvSpPr/>
            <p:nvPr/>
          </p:nvSpPr>
          <p:spPr>
            <a:xfrm>
              <a:off x="2895600" y="2126473"/>
              <a:ext cx="609600" cy="32325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erpetua"/>
                <a:ea typeface="+mn-ea"/>
                <a:cs typeface="+mn-cs"/>
              </a:endParaRPr>
            </a:p>
          </p:txBody>
        </p:sp>
        <p:sp>
          <p:nvSpPr>
            <p:cNvPr id="33" name="Right Arrow 32"/>
            <p:cNvSpPr/>
            <p:nvPr/>
          </p:nvSpPr>
          <p:spPr>
            <a:xfrm>
              <a:off x="2902730" y="3609764"/>
              <a:ext cx="609600" cy="32325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erpetua"/>
                <a:ea typeface="+mn-ea"/>
                <a:cs typeface="+mn-cs"/>
              </a:endParaRPr>
            </a:p>
          </p:txBody>
        </p:sp>
        <p:sp>
          <p:nvSpPr>
            <p:cNvPr id="34" name="Right Arrow 33"/>
            <p:cNvSpPr/>
            <p:nvPr/>
          </p:nvSpPr>
          <p:spPr>
            <a:xfrm>
              <a:off x="2903789" y="5348825"/>
              <a:ext cx="609600" cy="32325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erpetua"/>
                <a:ea typeface="+mn-ea"/>
                <a:cs typeface="+mn-cs"/>
              </a:endParaRPr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533399" y="3315665"/>
              <a:ext cx="2195511" cy="1103712"/>
              <a:chOff x="0" y="-910303"/>
              <a:chExt cx="2660904" cy="1186184"/>
            </a:xfrm>
            <a:solidFill>
              <a:schemeClr val="accent5">
                <a:lumMod val="50000"/>
              </a:schemeClr>
            </a:solidFill>
          </p:grpSpPr>
          <p:sp>
            <p:nvSpPr>
              <p:cNvPr id="38" name="Rounded Rectangle 37"/>
              <p:cNvSpPr/>
              <p:nvPr/>
            </p:nvSpPr>
            <p:spPr>
              <a:xfrm>
                <a:off x="0" y="-910303"/>
                <a:ext cx="2660904" cy="1186184"/>
              </a:xfrm>
              <a:prstGeom prst="roundRect">
                <a:avLst/>
              </a:prstGeom>
              <a:grpFill/>
            </p:spPr>
            <p:style>
              <a:lnRef idx="3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9" name="Rounded Rectangle 6"/>
              <p:cNvSpPr/>
              <p:nvPr/>
            </p:nvSpPr>
            <p:spPr>
              <a:xfrm>
                <a:off x="95746" y="-852399"/>
                <a:ext cx="2545094" cy="1070373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060" tIns="49530" rIns="99060" bIns="49530" numCol="1" spcCol="1270" anchor="ctr" anchorCtr="0">
                <a:noAutofit/>
              </a:bodyPr>
              <a:lstStyle/>
              <a:p>
                <a:pPr marL="0" marR="0" lvl="0" indent="0" algn="l" defTabSz="11557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Depression</a:t>
                </a:r>
                <a:endParaRPr kumimoji="0" lang="en-US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533400" y="5089063"/>
              <a:ext cx="2264248" cy="1103712"/>
              <a:chOff x="0" y="-384891"/>
              <a:chExt cx="2744211" cy="1186184"/>
            </a:xfrm>
            <a:solidFill>
              <a:schemeClr val="accent5">
                <a:lumMod val="50000"/>
              </a:schemeClr>
            </a:solidFill>
          </p:grpSpPr>
          <p:sp>
            <p:nvSpPr>
              <p:cNvPr id="41" name="Rounded Rectangle 40"/>
              <p:cNvSpPr/>
              <p:nvPr/>
            </p:nvSpPr>
            <p:spPr>
              <a:xfrm>
                <a:off x="0" y="-384891"/>
                <a:ext cx="2660904" cy="1186184"/>
              </a:xfrm>
              <a:prstGeom prst="roundRect">
                <a:avLst/>
              </a:prstGeom>
              <a:grpFill/>
            </p:spPr>
            <p:style>
              <a:lnRef idx="3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2" name="Rounded Rectangle 6"/>
              <p:cNvSpPr/>
              <p:nvPr/>
            </p:nvSpPr>
            <p:spPr>
              <a:xfrm>
                <a:off x="199117" y="-326986"/>
                <a:ext cx="2545094" cy="1070373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060" tIns="49530" rIns="99060" bIns="49530" numCol="1" spcCol="1270" anchor="ctr" anchorCtr="0">
                <a:noAutofit/>
              </a:bodyPr>
              <a:lstStyle/>
              <a:p>
                <a:pPr marL="0" marR="0" lvl="0" indent="0" algn="l" defTabSz="11557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Depression</a:t>
                </a:r>
                <a:endParaRPr kumimoji="0" lang="en-US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</p:grpSp>
      <p:sp>
        <p:nvSpPr>
          <p:cNvPr id="43" name="Title 1"/>
          <p:cNvSpPr txBox="1">
            <a:spLocks/>
          </p:cNvSpPr>
          <p:nvPr/>
        </p:nvSpPr>
        <p:spPr>
          <a:xfrm>
            <a:off x="987817" y="1143000"/>
            <a:ext cx="1828800" cy="1143000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sng" strike="noStrike" kern="1200" cap="none" spc="0" normalizeH="0" baseline="0" noProof="0" dirty="0" smtClean="0">
                <a:ln>
                  <a:noFill/>
                </a:ln>
                <a:solidFill>
                  <a:srgbClr val="347FD8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Topic 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347FD8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53200" y="2428669"/>
            <a:ext cx="2286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What does the research say?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551088" y="3789547"/>
            <a:ext cx="2286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What does the research say?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556950" y="5201203"/>
            <a:ext cx="2286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What does the research say?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3886200" y="1143000"/>
            <a:ext cx="1828800" cy="1143000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sng" strike="noStrike" kern="1200" cap="none" spc="0" normalizeH="0" baseline="0" noProof="0" dirty="0" smtClean="0">
                <a:ln>
                  <a:noFill/>
                </a:ln>
                <a:solidFill>
                  <a:srgbClr val="347FD8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Domain 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347FD8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491954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5" grpId="0" animBg="1"/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91421" y="2389357"/>
            <a:ext cx="5404593" cy="3706643"/>
            <a:chOff x="533399" y="1632361"/>
            <a:chExt cx="6049463" cy="4640886"/>
          </a:xfrm>
        </p:grpSpPr>
        <p:sp>
          <p:nvSpPr>
            <p:cNvPr id="7" name="Round Same Side Corner Rectangle 4"/>
            <p:cNvSpPr/>
            <p:nvPr/>
          </p:nvSpPr>
          <p:spPr>
            <a:xfrm>
              <a:off x="3642025" y="1632361"/>
              <a:ext cx="2940837" cy="1114313"/>
            </a:xfrm>
            <a:prstGeom prst="rect">
              <a:avLst/>
            </a:prstGeom>
            <a:solidFill>
              <a:srgbClr val="00B0F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marL="0" marR="0" lvl="1" indent="0" algn="ctr" defTabSz="6667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Psychological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14" name="Round Same Side Corner Rectangle 12"/>
            <p:cNvSpPr/>
            <p:nvPr/>
          </p:nvSpPr>
          <p:spPr>
            <a:xfrm>
              <a:off x="3642025" y="3391998"/>
              <a:ext cx="2931359" cy="1027377"/>
            </a:xfrm>
            <a:prstGeom prst="rect">
              <a:avLst/>
            </a:prstGeom>
            <a:solidFill>
              <a:srgbClr val="7030A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marL="0" marR="0" lvl="1" indent="0" algn="ctr" defTabSz="6667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Social</a:t>
              </a:r>
            </a:p>
          </p:txBody>
        </p:sp>
        <p:sp>
          <p:nvSpPr>
            <p:cNvPr id="17" name="Round Same Side Corner Rectangle 16"/>
            <p:cNvSpPr/>
            <p:nvPr/>
          </p:nvSpPr>
          <p:spPr>
            <a:xfrm>
              <a:off x="3642025" y="5152920"/>
              <a:ext cx="2931360" cy="1120327"/>
            </a:xfrm>
            <a:prstGeom prst="rect">
              <a:avLst/>
            </a:prstGeom>
            <a:solidFill>
              <a:srgbClr val="92D05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marL="0" marR="0" lvl="1" indent="0" algn="ctr" defTabSz="6667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Physiological</a:t>
              </a: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533400" y="1632361"/>
              <a:ext cx="2195511" cy="1103712"/>
              <a:chOff x="0" y="2466"/>
              <a:chExt cx="2660904" cy="1186184"/>
            </a:xfrm>
            <a:solidFill>
              <a:schemeClr val="accent5">
                <a:lumMod val="50000"/>
              </a:schemeClr>
            </a:solidFill>
          </p:grpSpPr>
          <p:sp>
            <p:nvSpPr>
              <p:cNvPr id="20" name="Rounded Rectangle 19"/>
              <p:cNvSpPr/>
              <p:nvPr/>
            </p:nvSpPr>
            <p:spPr>
              <a:xfrm>
                <a:off x="0" y="2466"/>
                <a:ext cx="2660904" cy="1186184"/>
              </a:xfrm>
              <a:prstGeom prst="roundRect">
                <a:avLst/>
              </a:prstGeom>
              <a:grpFill/>
            </p:spPr>
            <p:style>
              <a:lnRef idx="3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1" name="Rounded Rectangle 6"/>
              <p:cNvSpPr/>
              <p:nvPr/>
            </p:nvSpPr>
            <p:spPr>
              <a:xfrm>
                <a:off x="57905" y="60371"/>
                <a:ext cx="2545094" cy="1070374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060" tIns="49530" rIns="99060" bIns="49530" numCol="1" spcCol="1270" anchor="ctr" anchorCtr="0">
                <a:noAutofit/>
              </a:bodyPr>
              <a:lstStyle/>
              <a:p>
                <a:pPr marL="0" marR="0" lvl="0" indent="0" algn="ctr" defTabSz="11557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Drugs</a:t>
                </a:r>
                <a:endParaRPr kumimoji="0" lang="en-US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2" name="Right Arrow 1"/>
            <p:cNvSpPr/>
            <p:nvPr/>
          </p:nvSpPr>
          <p:spPr>
            <a:xfrm>
              <a:off x="2895600" y="2126473"/>
              <a:ext cx="609600" cy="32325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erpetua"/>
                <a:ea typeface="+mn-ea"/>
                <a:cs typeface="+mn-cs"/>
              </a:endParaRPr>
            </a:p>
          </p:txBody>
        </p:sp>
        <p:sp>
          <p:nvSpPr>
            <p:cNvPr id="33" name="Right Arrow 32"/>
            <p:cNvSpPr/>
            <p:nvPr/>
          </p:nvSpPr>
          <p:spPr>
            <a:xfrm>
              <a:off x="2902730" y="3609764"/>
              <a:ext cx="609600" cy="32325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erpetua"/>
                <a:ea typeface="+mn-ea"/>
                <a:cs typeface="+mn-cs"/>
              </a:endParaRPr>
            </a:p>
          </p:txBody>
        </p:sp>
        <p:sp>
          <p:nvSpPr>
            <p:cNvPr id="34" name="Right Arrow 33"/>
            <p:cNvSpPr/>
            <p:nvPr/>
          </p:nvSpPr>
          <p:spPr>
            <a:xfrm>
              <a:off x="2903789" y="5348825"/>
              <a:ext cx="609600" cy="32325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erpetua"/>
                <a:ea typeface="+mn-ea"/>
                <a:cs typeface="+mn-cs"/>
              </a:endParaRPr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533399" y="3315665"/>
              <a:ext cx="2195511" cy="1103712"/>
              <a:chOff x="0" y="-910303"/>
              <a:chExt cx="2660904" cy="1186184"/>
            </a:xfrm>
            <a:solidFill>
              <a:schemeClr val="accent5">
                <a:lumMod val="50000"/>
              </a:schemeClr>
            </a:solidFill>
          </p:grpSpPr>
          <p:sp>
            <p:nvSpPr>
              <p:cNvPr id="38" name="Rounded Rectangle 37"/>
              <p:cNvSpPr/>
              <p:nvPr/>
            </p:nvSpPr>
            <p:spPr>
              <a:xfrm>
                <a:off x="0" y="-910303"/>
                <a:ext cx="2660904" cy="1186184"/>
              </a:xfrm>
              <a:prstGeom prst="roundRect">
                <a:avLst/>
              </a:prstGeom>
              <a:grpFill/>
            </p:spPr>
            <p:style>
              <a:lnRef idx="3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9" name="Rounded Rectangle 6"/>
              <p:cNvSpPr/>
              <p:nvPr/>
            </p:nvSpPr>
            <p:spPr>
              <a:xfrm>
                <a:off x="95746" y="-852399"/>
                <a:ext cx="2545094" cy="1070373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060" tIns="49530" rIns="99060" bIns="49530" numCol="1" spcCol="1270" anchor="ctr" anchorCtr="0">
                <a:noAutofit/>
              </a:bodyPr>
              <a:lstStyle/>
              <a:p>
                <a:pPr marL="0" marR="0" lvl="0" indent="0" algn="ctr" defTabSz="11557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Drugs</a:t>
                </a:r>
                <a:endParaRPr kumimoji="0" lang="en-US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533400" y="5089063"/>
              <a:ext cx="2264248" cy="1103712"/>
              <a:chOff x="0" y="-384891"/>
              <a:chExt cx="2744211" cy="1186184"/>
            </a:xfrm>
            <a:solidFill>
              <a:schemeClr val="accent5">
                <a:lumMod val="50000"/>
              </a:schemeClr>
            </a:solidFill>
          </p:grpSpPr>
          <p:sp>
            <p:nvSpPr>
              <p:cNvPr id="41" name="Rounded Rectangle 40"/>
              <p:cNvSpPr/>
              <p:nvPr/>
            </p:nvSpPr>
            <p:spPr>
              <a:xfrm>
                <a:off x="0" y="-384891"/>
                <a:ext cx="2660904" cy="1186184"/>
              </a:xfrm>
              <a:prstGeom prst="roundRect">
                <a:avLst/>
              </a:prstGeom>
              <a:grpFill/>
            </p:spPr>
            <p:style>
              <a:lnRef idx="3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2" name="Rounded Rectangle 6"/>
              <p:cNvSpPr/>
              <p:nvPr/>
            </p:nvSpPr>
            <p:spPr>
              <a:xfrm>
                <a:off x="199117" y="-326986"/>
                <a:ext cx="2545094" cy="1070373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060" tIns="49530" rIns="99060" bIns="49530" numCol="1" spcCol="1270" anchor="ctr" anchorCtr="0">
                <a:noAutofit/>
              </a:bodyPr>
              <a:lstStyle/>
              <a:p>
                <a:pPr marL="0" marR="0" lvl="0" indent="0" algn="ctr" defTabSz="11557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Drugs</a:t>
                </a:r>
                <a:endParaRPr kumimoji="0" lang="en-US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</p:grpSp>
      <p:sp>
        <p:nvSpPr>
          <p:cNvPr id="43" name="Title 1"/>
          <p:cNvSpPr txBox="1">
            <a:spLocks/>
          </p:cNvSpPr>
          <p:nvPr/>
        </p:nvSpPr>
        <p:spPr>
          <a:xfrm>
            <a:off x="987817" y="1143000"/>
            <a:ext cx="1828800" cy="1143000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sng" strike="noStrike" kern="1200" cap="none" spc="0" normalizeH="0" baseline="0" noProof="0" dirty="0" smtClean="0">
                <a:ln>
                  <a:noFill/>
                </a:ln>
                <a:solidFill>
                  <a:srgbClr val="347FD8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Topic 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347FD8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53200" y="2428669"/>
            <a:ext cx="2286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What does the research say?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551088" y="3789547"/>
            <a:ext cx="2286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What does the research say?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556950" y="5201203"/>
            <a:ext cx="2286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What does the research say?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3886200" y="1143000"/>
            <a:ext cx="1828800" cy="1143000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sng" strike="noStrike" kern="1200" cap="none" spc="0" normalizeH="0" baseline="0" noProof="0" dirty="0" smtClean="0">
                <a:ln>
                  <a:noFill/>
                </a:ln>
                <a:solidFill>
                  <a:srgbClr val="347FD8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Domain 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347FD8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647303" y="215154"/>
            <a:ext cx="7772400" cy="1143000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sz="3200" b="1" smtClean="0">
                <a:solidFill>
                  <a:srgbClr val="347FD8"/>
                </a:solidFill>
              </a:rPr>
              <a:t>Factors That Affect Development in</a:t>
            </a:r>
            <a:br>
              <a:rPr lang="en-US" sz="3200" b="1" smtClean="0">
                <a:solidFill>
                  <a:srgbClr val="347FD8"/>
                </a:solidFill>
              </a:rPr>
            </a:br>
            <a:r>
              <a:rPr lang="en-US" sz="3200" b="1" smtClean="0">
                <a:solidFill>
                  <a:srgbClr val="347FD8"/>
                </a:solidFill>
              </a:rPr>
              <a:t>Emerging Adults</a:t>
            </a:r>
            <a:endParaRPr lang="en-US" sz="2800" b="1" dirty="0">
              <a:solidFill>
                <a:srgbClr val="347FD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5900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5" grpId="0" animBg="1"/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91421" y="2389357"/>
            <a:ext cx="5404593" cy="3706643"/>
            <a:chOff x="533399" y="1632361"/>
            <a:chExt cx="6049463" cy="4640886"/>
          </a:xfrm>
        </p:grpSpPr>
        <p:sp>
          <p:nvSpPr>
            <p:cNvPr id="7" name="Round Same Side Corner Rectangle 4"/>
            <p:cNvSpPr/>
            <p:nvPr/>
          </p:nvSpPr>
          <p:spPr>
            <a:xfrm>
              <a:off x="3642025" y="1632361"/>
              <a:ext cx="2940837" cy="1114313"/>
            </a:xfrm>
            <a:prstGeom prst="rect">
              <a:avLst/>
            </a:prstGeom>
            <a:solidFill>
              <a:srgbClr val="00B0F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marL="0" marR="0" lvl="1" indent="0" algn="ctr" defTabSz="6667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Psychological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14" name="Round Same Side Corner Rectangle 12"/>
            <p:cNvSpPr/>
            <p:nvPr/>
          </p:nvSpPr>
          <p:spPr>
            <a:xfrm>
              <a:off x="3642025" y="3391998"/>
              <a:ext cx="2931359" cy="1027377"/>
            </a:xfrm>
            <a:prstGeom prst="rect">
              <a:avLst/>
            </a:prstGeom>
            <a:solidFill>
              <a:srgbClr val="7030A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marL="0" marR="0" lvl="1" indent="0" algn="ctr" defTabSz="6667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Social</a:t>
              </a:r>
            </a:p>
          </p:txBody>
        </p:sp>
        <p:sp>
          <p:nvSpPr>
            <p:cNvPr id="17" name="Round Same Side Corner Rectangle 16"/>
            <p:cNvSpPr/>
            <p:nvPr/>
          </p:nvSpPr>
          <p:spPr>
            <a:xfrm>
              <a:off x="3642025" y="5152920"/>
              <a:ext cx="2931360" cy="1120327"/>
            </a:xfrm>
            <a:prstGeom prst="rect">
              <a:avLst/>
            </a:prstGeom>
            <a:solidFill>
              <a:srgbClr val="92D05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marL="0" marR="0" lvl="1" indent="0" algn="ctr" defTabSz="6667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Physiological</a:t>
              </a: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533400" y="1632361"/>
              <a:ext cx="2195511" cy="1103712"/>
              <a:chOff x="0" y="2466"/>
              <a:chExt cx="2660904" cy="1186184"/>
            </a:xfrm>
            <a:solidFill>
              <a:schemeClr val="accent5">
                <a:lumMod val="50000"/>
              </a:schemeClr>
            </a:solidFill>
          </p:grpSpPr>
          <p:sp>
            <p:nvSpPr>
              <p:cNvPr id="20" name="Rounded Rectangle 19"/>
              <p:cNvSpPr/>
              <p:nvPr/>
            </p:nvSpPr>
            <p:spPr>
              <a:xfrm>
                <a:off x="0" y="2466"/>
                <a:ext cx="2660904" cy="1186184"/>
              </a:xfrm>
              <a:prstGeom prst="roundRect">
                <a:avLst/>
              </a:prstGeom>
              <a:grpFill/>
            </p:spPr>
            <p:style>
              <a:lnRef idx="3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1" name="Rounded Rectangle 6"/>
              <p:cNvSpPr/>
              <p:nvPr/>
            </p:nvSpPr>
            <p:spPr>
              <a:xfrm>
                <a:off x="57905" y="60371"/>
                <a:ext cx="2545094" cy="1070374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060" tIns="49530" rIns="99060" bIns="49530" numCol="1" spcCol="1270" anchor="ctr" anchorCtr="0">
                <a:noAutofit/>
              </a:bodyPr>
              <a:lstStyle/>
              <a:p>
                <a:pPr marL="0" marR="0" lvl="0" indent="0" algn="ctr" defTabSz="11557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Hooking Up</a:t>
                </a:r>
                <a:endParaRPr kumimoji="0" lang="en-US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2" name="Right Arrow 1"/>
            <p:cNvSpPr/>
            <p:nvPr/>
          </p:nvSpPr>
          <p:spPr>
            <a:xfrm>
              <a:off x="2895600" y="2126473"/>
              <a:ext cx="609600" cy="32325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erpetua"/>
                <a:ea typeface="+mn-ea"/>
                <a:cs typeface="+mn-cs"/>
              </a:endParaRPr>
            </a:p>
          </p:txBody>
        </p:sp>
        <p:sp>
          <p:nvSpPr>
            <p:cNvPr id="33" name="Right Arrow 32"/>
            <p:cNvSpPr/>
            <p:nvPr/>
          </p:nvSpPr>
          <p:spPr>
            <a:xfrm>
              <a:off x="2902730" y="3609764"/>
              <a:ext cx="609600" cy="32325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erpetua"/>
                <a:ea typeface="+mn-ea"/>
                <a:cs typeface="+mn-cs"/>
              </a:endParaRPr>
            </a:p>
          </p:txBody>
        </p:sp>
        <p:sp>
          <p:nvSpPr>
            <p:cNvPr id="34" name="Right Arrow 33"/>
            <p:cNvSpPr/>
            <p:nvPr/>
          </p:nvSpPr>
          <p:spPr>
            <a:xfrm>
              <a:off x="2903789" y="5348825"/>
              <a:ext cx="609600" cy="32325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erpetua"/>
                <a:ea typeface="+mn-ea"/>
                <a:cs typeface="+mn-cs"/>
              </a:endParaRPr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533399" y="3315665"/>
              <a:ext cx="2195511" cy="1103712"/>
              <a:chOff x="0" y="-910303"/>
              <a:chExt cx="2660904" cy="1186184"/>
            </a:xfrm>
            <a:solidFill>
              <a:schemeClr val="accent5">
                <a:lumMod val="50000"/>
              </a:schemeClr>
            </a:solidFill>
          </p:grpSpPr>
          <p:sp>
            <p:nvSpPr>
              <p:cNvPr id="38" name="Rounded Rectangle 37"/>
              <p:cNvSpPr/>
              <p:nvPr/>
            </p:nvSpPr>
            <p:spPr>
              <a:xfrm>
                <a:off x="0" y="-910303"/>
                <a:ext cx="2660904" cy="1186184"/>
              </a:xfrm>
              <a:prstGeom prst="roundRect">
                <a:avLst/>
              </a:prstGeom>
              <a:grpFill/>
            </p:spPr>
            <p:style>
              <a:lnRef idx="3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9" name="Rounded Rectangle 6"/>
              <p:cNvSpPr/>
              <p:nvPr/>
            </p:nvSpPr>
            <p:spPr>
              <a:xfrm>
                <a:off x="95746" y="-852399"/>
                <a:ext cx="2545094" cy="1070373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060" tIns="49530" rIns="99060" bIns="49530" numCol="1" spcCol="1270" anchor="ctr" anchorCtr="0">
                <a:noAutofit/>
              </a:bodyPr>
              <a:lstStyle/>
              <a:p>
                <a:pPr marL="0" marR="0" lvl="0" indent="0" algn="ctr" defTabSz="11557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Hooking Up</a:t>
                </a:r>
                <a:endParaRPr kumimoji="0" lang="en-US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533400" y="5089063"/>
              <a:ext cx="2264248" cy="1103712"/>
              <a:chOff x="0" y="-384891"/>
              <a:chExt cx="2744211" cy="1186184"/>
            </a:xfrm>
            <a:solidFill>
              <a:schemeClr val="accent5">
                <a:lumMod val="50000"/>
              </a:schemeClr>
            </a:solidFill>
          </p:grpSpPr>
          <p:sp>
            <p:nvSpPr>
              <p:cNvPr id="41" name="Rounded Rectangle 40"/>
              <p:cNvSpPr/>
              <p:nvPr/>
            </p:nvSpPr>
            <p:spPr>
              <a:xfrm>
                <a:off x="0" y="-384891"/>
                <a:ext cx="2660904" cy="1186184"/>
              </a:xfrm>
              <a:prstGeom prst="roundRect">
                <a:avLst/>
              </a:prstGeom>
              <a:grpFill/>
            </p:spPr>
            <p:style>
              <a:lnRef idx="3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2" name="Rounded Rectangle 6"/>
              <p:cNvSpPr/>
              <p:nvPr/>
            </p:nvSpPr>
            <p:spPr>
              <a:xfrm>
                <a:off x="199117" y="-326986"/>
                <a:ext cx="2545094" cy="1070373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060" tIns="49530" rIns="99060" bIns="49530" numCol="1" spcCol="1270" anchor="ctr" anchorCtr="0">
                <a:noAutofit/>
              </a:bodyPr>
              <a:lstStyle/>
              <a:p>
                <a:pPr marL="0" marR="0" lvl="0" indent="0" algn="ctr" defTabSz="11557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Hooking Up</a:t>
                </a:r>
                <a:endParaRPr kumimoji="0" lang="en-US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</p:grpSp>
      <p:sp>
        <p:nvSpPr>
          <p:cNvPr id="43" name="Title 1"/>
          <p:cNvSpPr txBox="1">
            <a:spLocks/>
          </p:cNvSpPr>
          <p:nvPr/>
        </p:nvSpPr>
        <p:spPr>
          <a:xfrm>
            <a:off x="987817" y="1143000"/>
            <a:ext cx="1828800" cy="1143000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sng" strike="noStrike" kern="1200" cap="none" spc="0" normalizeH="0" baseline="0" noProof="0" dirty="0" smtClean="0">
                <a:ln>
                  <a:noFill/>
                </a:ln>
                <a:solidFill>
                  <a:srgbClr val="347FD8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Topic 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347FD8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53200" y="2428669"/>
            <a:ext cx="2286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What does the research say?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551088" y="3789547"/>
            <a:ext cx="2286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What does the research say?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556950" y="5201203"/>
            <a:ext cx="2286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What does the research say?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3886200" y="1143000"/>
            <a:ext cx="1828800" cy="1143000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sng" strike="noStrike" kern="1200" cap="none" spc="0" normalizeH="0" baseline="0" noProof="0" dirty="0" smtClean="0">
                <a:ln>
                  <a:noFill/>
                </a:ln>
                <a:solidFill>
                  <a:srgbClr val="347FD8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Domain 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347FD8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647303" y="215154"/>
            <a:ext cx="7772400" cy="1143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200" b="1" dirty="0" smtClean="0">
                <a:solidFill>
                  <a:srgbClr val="347FD8"/>
                </a:solidFill>
              </a:rPr>
              <a:t>Factors That Affect Development in</a:t>
            </a:r>
            <a:br>
              <a:rPr lang="en-US" sz="3200" b="1" dirty="0" smtClean="0">
                <a:solidFill>
                  <a:srgbClr val="347FD8"/>
                </a:solidFill>
              </a:rPr>
            </a:br>
            <a:r>
              <a:rPr lang="en-US" sz="3200" b="1" dirty="0">
                <a:solidFill>
                  <a:srgbClr val="347FD8"/>
                </a:solidFill>
              </a:rPr>
              <a:t>E</a:t>
            </a:r>
            <a:r>
              <a:rPr lang="en-US" sz="3200" b="1" dirty="0" smtClean="0">
                <a:solidFill>
                  <a:srgbClr val="347FD8"/>
                </a:solidFill>
              </a:rPr>
              <a:t>merging Adults</a:t>
            </a:r>
            <a:endParaRPr lang="en-US" sz="2800" b="1" dirty="0">
              <a:solidFill>
                <a:srgbClr val="347FD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7872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91421" y="2389357"/>
            <a:ext cx="5404593" cy="3706643"/>
            <a:chOff x="533399" y="1632361"/>
            <a:chExt cx="6049463" cy="4640886"/>
          </a:xfrm>
        </p:grpSpPr>
        <p:sp>
          <p:nvSpPr>
            <p:cNvPr id="7" name="Round Same Side Corner Rectangle 4"/>
            <p:cNvSpPr/>
            <p:nvPr/>
          </p:nvSpPr>
          <p:spPr>
            <a:xfrm>
              <a:off x="3642025" y="1632361"/>
              <a:ext cx="2940837" cy="1114313"/>
            </a:xfrm>
            <a:prstGeom prst="rect">
              <a:avLst/>
            </a:prstGeom>
            <a:solidFill>
              <a:srgbClr val="00B0F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marL="0" marR="0" lvl="1" indent="0" algn="ctr" defTabSz="6667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Psychological</a:t>
              </a:r>
              <a:endPara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14" name="Round Same Side Corner Rectangle 12"/>
            <p:cNvSpPr/>
            <p:nvPr/>
          </p:nvSpPr>
          <p:spPr>
            <a:xfrm>
              <a:off x="3642025" y="3391998"/>
              <a:ext cx="2931359" cy="1027377"/>
            </a:xfrm>
            <a:prstGeom prst="rect">
              <a:avLst/>
            </a:prstGeom>
            <a:solidFill>
              <a:srgbClr val="7030A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marL="0" marR="0" lvl="1" indent="0" algn="ctr" defTabSz="6667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Social</a:t>
              </a:r>
            </a:p>
          </p:txBody>
        </p:sp>
        <p:sp>
          <p:nvSpPr>
            <p:cNvPr id="17" name="Round Same Side Corner Rectangle 16"/>
            <p:cNvSpPr/>
            <p:nvPr/>
          </p:nvSpPr>
          <p:spPr>
            <a:xfrm>
              <a:off x="3642025" y="5152920"/>
              <a:ext cx="2931360" cy="1120327"/>
            </a:xfrm>
            <a:prstGeom prst="rect">
              <a:avLst/>
            </a:prstGeom>
            <a:solidFill>
              <a:srgbClr val="92D050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7150" tIns="28575" rIns="57150" bIns="28575" numCol="1" spcCol="1270" anchor="ctr" anchorCtr="0">
              <a:noAutofit/>
            </a:bodyPr>
            <a:lstStyle/>
            <a:p>
              <a:pPr marL="0" marR="0" lvl="1" indent="0" algn="ctr" defTabSz="6667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Physiological</a:t>
              </a: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533400" y="1632361"/>
              <a:ext cx="2195511" cy="1103712"/>
              <a:chOff x="0" y="2466"/>
              <a:chExt cx="2660904" cy="1186184"/>
            </a:xfrm>
            <a:solidFill>
              <a:schemeClr val="accent5">
                <a:lumMod val="50000"/>
              </a:schemeClr>
            </a:solidFill>
          </p:grpSpPr>
          <p:sp>
            <p:nvSpPr>
              <p:cNvPr id="20" name="Rounded Rectangle 19"/>
              <p:cNvSpPr/>
              <p:nvPr/>
            </p:nvSpPr>
            <p:spPr>
              <a:xfrm>
                <a:off x="0" y="2466"/>
                <a:ext cx="2660904" cy="1186184"/>
              </a:xfrm>
              <a:prstGeom prst="roundRect">
                <a:avLst/>
              </a:prstGeom>
              <a:grpFill/>
            </p:spPr>
            <p:style>
              <a:lnRef idx="3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1" name="Rounded Rectangle 6"/>
              <p:cNvSpPr/>
              <p:nvPr/>
            </p:nvSpPr>
            <p:spPr>
              <a:xfrm>
                <a:off x="57905" y="60371"/>
                <a:ext cx="2545094" cy="1070374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060" tIns="49530" rIns="99060" bIns="49530" numCol="1" spcCol="1270" anchor="ctr" anchorCtr="0">
                <a:noAutofit/>
              </a:bodyPr>
              <a:lstStyle/>
              <a:p>
                <a:pPr marL="0" marR="0" lvl="0" indent="0" algn="ctr" defTabSz="11557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Anxiety</a:t>
                </a:r>
                <a:endParaRPr kumimoji="0" lang="en-US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sp>
          <p:nvSpPr>
            <p:cNvPr id="2" name="Right Arrow 1"/>
            <p:cNvSpPr/>
            <p:nvPr/>
          </p:nvSpPr>
          <p:spPr>
            <a:xfrm>
              <a:off x="2895600" y="2126473"/>
              <a:ext cx="609600" cy="32325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erpetua"/>
                <a:ea typeface="+mn-ea"/>
                <a:cs typeface="+mn-cs"/>
              </a:endParaRPr>
            </a:p>
          </p:txBody>
        </p:sp>
        <p:sp>
          <p:nvSpPr>
            <p:cNvPr id="33" name="Right Arrow 32"/>
            <p:cNvSpPr/>
            <p:nvPr/>
          </p:nvSpPr>
          <p:spPr>
            <a:xfrm>
              <a:off x="2902730" y="3609764"/>
              <a:ext cx="609600" cy="32325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erpetua"/>
                <a:ea typeface="+mn-ea"/>
                <a:cs typeface="+mn-cs"/>
              </a:endParaRPr>
            </a:p>
          </p:txBody>
        </p:sp>
        <p:sp>
          <p:nvSpPr>
            <p:cNvPr id="34" name="Right Arrow 33"/>
            <p:cNvSpPr/>
            <p:nvPr/>
          </p:nvSpPr>
          <p:spPr>
            <a:xfrm>
              <a:off x="2903789" y="5348825"/>
              <a:ext cx="609600" cy="32325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erpetua"/>
                <a:ea typeface="+mn-ea"/>
                <a:cs typeface="+mn-cs"/>
              </a:endParaRPr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533399" y="3315665"/>
              <a:ext cx="2195511" cy="1103712"/>
              <a:chOff x="0" y="-910303"/>
              <a:chExt cx="2660904" cy="1186184"/>
            </a:xfrm>
            <a:solidFill>
              <a:schemeClr val="accent5">
                <a:lumMod val="50000"/>
              </a:schemeClr>
            </a:solidFill>
          </p:grpSpPr>
          <p:sp>
            <p:nvSpPr>
              <p:cNvPr id="38" name="Rounded Rectangle 37"/>
              <p:cNvSpPr/>
              <p:nvPr/>
            </p:nvSpPr>
            <p:spPr>
              <a:xfrm>
                <a:off x="0" y="-910303"/>
                <a:ext cx="2660904" cy="1186184"/>
              </a:xfrm>
              <a:prstGeom prst="roundRect">
                <a:avLst/>
              </a:prstGeom>
              <a:grpFill/>
            </p:spPr>
            <p:style>
              <a:lnRef idx="3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9" name="Rounded Rectangle 6"/>
              <p:cNvSpPr/>
              <p:nvPr/>
            </p:nvSpPr>
            <p:spPr>
              <a:xfrm>
                <a:off x="95746" y="-852399"/>
                <a:ext cx="2545094" cy="1070373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060" tIns="49530" rIns="99060" bIns="49530" numCol="1" spcCol="1270" anchor="ctr" anchorCtr="0">
                <a:noAutofit/>
              </a:bodyPr>
              <a:lstStyle/>
              <a:p>
                <a:pPr marL="0" marR="0" lvl="0" indent="0" algn="ctr" defTabSz="11557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Anxiety</a:t>
                </a:r>
                <a:endParaRPr kumimoji="0" lang="en-US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533400" y="5089063"/>
              <a:ext cx="2264248" cy="1103712"/>
              <a:chOff x="0" y="-384891"/>
              <a:chExt cx="2744211" cy="1186184"/>
            </a:xfrm>
            <a:solidFill>
              <a:schemeClr val="accent5">
                <a:lumMod val="50000"/>
              </a:schemeClr>
            </a:solidFill>
          </p:grpSpPr>
          <p:sp>
            <p:nvSpPr>
              <p:cNvPr id="41" name="Rounded Rectangle 40"/>
              <p:cNvSpPr/>
              <p:nvPr/>
            </p:nvSpPr>
            <p:spPr>
              <a:xfrm>
                <a:off x="0" y="-384891"/>
                <a:ext cx="2660904" cy="1186184"/>
              </a:xfrm>
              <a:prstGeom prst="roundRect">
                <a:avLst/>
              </a:prstGeom>
              <a:grpFill/>
            </p:spPr>
            <p:style>
              <a:lnRef idx="3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2" name="Rounded Rectangle 6"/>
              <p:cNvSpPr/>
              <p:nvPr/>
            </p:nvSpPr>
            <p:spPr>
              <a:xfrm>
                <a:off x="199117" y="-326986"/>
                <a:ext cx="2545094" cy="1070373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99060" tIns="49530" rIns="99060" bIns="49530" numCol="1" spcCol="1270" anchor="ctr" anchorCtr="0">
                <a:noAutofit/>
              </a:bodyPr>
              <a:lstStyle/>
              <a:p>
                <a:pPr marL="0" marR="0" lvl="0" indent="0" algn="ctr" defTabSz="1155700" rtl="0" eaLnBrk="1" fontAlgn="auto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Anxiety</a:t>
                </a:r>
                <a:endParaRPr kumimoji="0" lang="en-US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</p:grpSp>
      </p:grpSp>
      <p:sp>
        <p:nvSpPr>
          <p:cNvPr id="43" name="Title 1"/>
          <p:cNvSpPr txBox="1">
            <a:spLocks/>
          </p:cNvSpPr>
          <p:nvPr/>
        </p:nvSpPr>
        <p:spPr>
          <a:xfrm>
            <a:off x="987817" y="1143000"/>
            <a:ext cx="1828800" cy="1143000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sng" strike="noStrike" kern="1200" cap="none" spc="0" normalizeH="0" baseline="0" noProof="0" dirty="0" smtClean="0">
                <a:ln>
                  <a:noFill/>
                </a:ln>
                <a:solidFill>
                  <a:srgbClr val="347FD8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Topic 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347FD8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53200" y="2428669"/>
            <a:ext cx="2286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What does the research say?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551088" y="3789547"/>
            <a:ext cx="2286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What does the research say?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556950" y="5201203"/>
            <a:ext cx="22860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What does the research say?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3886200" y="1143000"/>
            <a:ext cx="1828800" cy="1143000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sng" strike="noStrike" kern="1200" cap="none" spc="0" normalizeH="0" baseline="0" noProof="0" dirty="0" smtClean="0">
                <a:ln>
                  <a:noFill/>
                </a:ln>
                <a:solidFill>
                  <a:srgbClr val="347FD8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Domain </a:t>
            </a:r>
            <a:endParaRPr kumimoji="0" lang="en-US" sz="3200" b="0" i="0" u="sng" strike="noStrike" kern="1200" cap="none" spc="0" normalizeH="0" baseline="0" noProof="0" dirty="0">
              <a:ln>
                <a:noFill/>
              </a:ln>
              <a:solidFill>
                <a:srgbClr val="347FD8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647303" y="215154"/>
            <a:ext cx="7772400" cy="1143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200" b="1" dirty="0" smtClean="0">
                <a:solidFill>
                  <a:srgbClr val="347FD8"/>
                </a:solidFill>
              </a:rPr>
              <a:t>Factors That Affect Development in</a:t>
            </a:r>
            <a:br>
              <a:rPr lang="en-US" sz="3200" b="1" dirty="0" smtClean="0">
                <a:solidFill>
                  <a:srgbClr val="347FD8"/>
                </a:solidFill>
              </a:rPr>
            </a:br>
            <a:r>
              <a:rPr lang="en-US" sz="3200" b="1" dirty="0">
                <a:solidFill>
                  <a:srgbClr val="347FD8"/>
                </a:solidFill>
              </a:rPr>
              <a:t>E</a:t>
            </a:r>
            <a:r>
              <a:rPr lang="en-US" sz="3200" b="1" dirty="0" smtClean="0">
                <a:solidFill>
                  <a:srgbClr val="347FD8"/>
                </a:solidFill>
              </a:rPr>
              <a:t>merging Adults</a:t>
            </a:r>
            <a:endParaRPr lang="en-US" sz="2800" b="1" dirty="0">
              <a:solidFill>
                <a:srgbClr val="347FD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9211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Review – Introduction </a:t>
            </a:r>
            <a:r>
              <a:rPr lang="en-US" sz="4000" dirty="0" smtClean="0"/>
              <a:t>(</a:t>
            </a:r>
            <a:r>
              <a:rPr lang="en-US" dirty="0" smtClean="0"/>
              <a:t>5 min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533400" y="1600200"/>
            <a:ext cx="81534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Does it:</a:t>
            </a:r>
          </a:p>
          <a:p>
            <a:endParaRPr lang="en-US" sz="3600" dirty="0" smtClean="0"/>
          </a:p>
          <a:p>
            <a:pPr marL="1033463" lvl="1" indent="-457200">
              <a:buClr>
                <a:schemeClr val="accent6">
                  <a:lumMod val="75000"/>
                </a:schemeClr>
              </a:buClr>
              <a:buSzPct val="76000"/>
              <a:buFont typeface="Wingdings 3" pitchFamily="18" charset="2"/>
              <a:buChar char=""/>
            </a:pPr>
            <a:r>
              <a:rPr lang="en-US" sz="3600" dirty="0" smtClean="0"/>
              <a:t> Clearly identify the topic?</a:t>
            </a:r>
          </a:p>
          <a:p>
            <a:pPr marL="1490663" lvl="2" indent="-457200">
              <a:buClr>
                <a:schemeClr val="accent6">
                  <a:lumMod val="75000"/>
                </a:schemeClr>
              </a:buClr>
              <a:buSzPct val="76000"/>
              <a:buFont typeface="Wingdings 3" pitchFamily="18" charset="2"/>
              <a:buChar char=""/>
            </a:pPr>
            <a:r>
              <a:rPr lang="en-US" sz="3600" dirty="0"/>
              <a:t>T</a:t>
            </a:r>
            <a:r>
              <a:rPr lang="en-US" sz="3600" dirty="0" smtClean="0"/>
              <a:t>opic and emerging adulthood relate?</a:t>
            </a:r>
          </a:p>
          <a:p>
            <a:pPr marL="1033463" lvl="1" indent="-457200">
              <a:buClr>
                <a:schemeClr val="accent6">
                  <a:lumMod val="75000"/>
                </a:schemeClr>
              </a:buClr>
              <a:buSzPct val="76000"/>
              <a:buFont typeface="Wingdings 3" pitchFamily="18" charset="2"/>
              <a:buChar char=""/>
            </a:pPr>
            <a:r>
              <a:rPr lang="en-US" sz="3600" dirty="0" smtClean="0"/>
              <a:t>Does it describe how the topic will be addressed in the paper?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549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rigi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1465</TotalTime>
  <Words>711</Words>
  <Application>Microsoft Office PowerPoint</Application>
  <PresentationFormat>On-screen Show (4:3)</PresentationFormat>
  <Paragraphs>139</Paragraphs>
  <Slides>19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Arial</vt:lpstr>
      <vt:lpstr>Bookman Old Style</vt:lpstr>
      <vt:lpstr>Calibri</vt:lpstr>
      <vt:lpstr>Franklin Gothic Book</vt:lpstr>
      <vt:lpstr>Gill Sans MT</vt:lpstr>
      <vt:lpstr>Perpetua</vt:lpstr>
      <vt:lpstr>Wingdings</vt:lpstr>
      <vt:lpstr>Wingdings 2</vt:lpstr>
      <vt:lpstr>Wingdings 3</vt:lpstr>
      <vt:lpstr>Origin</vt:lpstr>
      <vt:lpstr>Equity</vt:lpstr>
      <vt:lpstr>1_Equity</vt:lpstr>
      <vt:lpstr>Peer Review of  Emerging Adulthood Paper</vt:lpstr>
      <vt:lpstr>Review of Outline</vt:lpstr>
      <vt:lpstr>If you can,….</vt:lpstr>
      <vt:lpstr>Outline</vt:lpstr>
      <vt:lpstr>Factors That Affect Development in Emerging Adults</vt:lpstr>
      <vt:lpstr>PowerPoint Presentation</vt:lpstr>
      <vt:lpstr>Factors That Affect Development in Emerging Adults</vt:lpstr>
      <vt:lpstr>Factors That Affect Development in Emerging Adults</vt:lpstr>
      <vt:lpstr>Review – Introduction (5 min)</vt:lpstr>
      <vt:lpstr>What is the Topic?</vt:lpstr>
      <vt:lpstr>Review – Domains (10 min)</vt:lpstr>
      <vt:lpstr>Are References Cited and Results Provided?</vt:lpstr>
      <vt:lpstr>Review – Conclusion (5 min)</vt:lpstr>
      <vt:lpstr>Review Reference List (5 min)</vt:lpstr>
      <vt:lpstr>PowerPoint Presentation</vt:lpstr>
      <vt:lpstr>Rubric </vt:lpstr>
      <vt:lpstr>Rubric (cont) </vt:lpstr>
      <vt:lpstr>Upload Paper in Canvas</vt:lpstr>
      <vt:lpstr>Examples of Unacceptable Reasons for Submitting a Late Paper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Anagnos</dc:creator>
  <cp:lastModifiedBy>Jack J Warecki</cp:lastModifiedBy>
  <cp:revision>176</cp:revision>
  <cp:lastPrinted>2016-10-17T13:49:54Z</cp:lastPrinted>
  <dcterms:created xsi:type="dcterms:W3CDTF">2014-04-13T23:31:12Z</dcterms:created>
  <dcterms:modified xsi:type="dcterms:W3CDTF">2020-03-11T15:06:56Z</dcterms:modified>
</cp:coreProperties>
</file>