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72"/>
  </p:notesMasterIdLst>
  <p:sldIdLst>
    <p:sldId id="394" r:id="rId3"/>
    <p:sldId id="395" r:id="rId4"/>
    <p:sldId id="267" r:id="rId5"/>
    <p:sldId id="272" r:id="rId6"/>
    <p:sldId id="388" r:id="rId7"/>
    <p:sldId id="290" r:id="rId8"/>
    <p:sldId id="389" r:id="rId9"/>
    <p:sldId id="390" r:id="rId10"/>
    <p:sldId id="260" r:id="rId11"/>
    <p:sldId id="322" r:id="rId12"/>
    <p:sldId id="323" r:id="rId13"/>
    <p:sldId id="277" r:id="rId14"/>
    <p:sldId id="270" r:id="rId15"/>
    <p:sldId id="263" r:id="rId16"/>
    <p:sldId id="328" r:id="rId17"/>
    <p:sldId id="333" r:id="rId18"/>
    <p:sldId id="292" r:id="rId19"/>
    <p:sldId id="273" r:id="rId20"/>
    <p:sldId id="326" r:id="rId21"/>
    <p:sldId id="365" r:id="rId22"/>
    <p:sldId id="366" r:id="rId23"/>
    <p:sldId id="278" r:id="rId24"/>
    <p:sldId id="279" r:id="rId25"/>
    <p:sldId id="387" r:id="rId26"/>
    <p:sldId id="380" r:id="rId27"/>
    <p:sldId id="406" r:id="rId28"/>
    <p:sldId id="405" r:id="rId29"/>
    <p:sldId id="268" r:id="rId30"/>
    <p:sldId id="383" r:id="rId31"/>
    <p:sldId id="381" r:id="rId32"/>
    <p:sldId id="264" r:id="rId33"/>
    <p:sldId id="396" r:id="rId34"/>
    <p:sldId id="407" r:id="rId35"/>
    <p:sldId id="408" r:id="rId36"/>
    <p:sldId id="409" r:id="rId37"/>
    <p:sldId id="274" r:id="rId38"/>
    <p:sldId id="266" r:id="rId39"/>
    <p:sldId id="331" r:id="rId40"/>
    <p:sldId id="330" r:id="rId41"/>
    <p:sldId id="256" r:id="rId42"/>
    <p:sldId id="386" r:id="rId43"/>
    <p:sldId id="265" r:id="rId44"/>
    <p:sldId id="294" r:id="rId45"/>
    <p:sldId id="410" r:id="rId46"/>
    <p:sldId id="316" r:id="rId47"/>
    <p:sldId id="315" r:id="rId48"/>
    <p:sldId id="317" r:id="rId49"/>
    <p:sldId id="299" r:id="rId50"/>
    <p:sldId id="325" r:id="rId51"/>
    <p:sldId id="300" r:id="rId52"/>
    <p:sldId id="301" r:id="rId53"/>
    <p:sldId id="302" r:id="rId54"/>
    <p:sldId id="285" r:id="rId55"/>
    <p:sldId id="313" r:id="rId56"/>
    <p:sldId id="314" r:id="rId57"/>
    <p:sldId id="363" r:id="rId58"/>
    <p:sldId id="324" r:id="rId59"/>
    <p:sldId id="329" r:id="rId60"/>
    <p:sldId id="364" r:id="rId61"/>
    <p:sldId id="303" r:id="rId62"/>
    <p:sldId id="304" r:id="rId63"/>
    <p:sldId id="309" r:id="rId64"/>
    <p:sldId id="310" r:id="rId65"/>
    <p:sldId id="411" r:id="rId66"/>
    <p:sldId id="311" r:id="rId67"/>
    <p:sldId id="312" r:id="rId68"/>
    <p:sldId id="400" r:id="rId69"/>
    <p:sldId id="401" r:id="rId70"/>
    <p:sldId id="402" r:id="rId7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F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3883" autoAdjust="0"/>
  </p:normalViewPr>
  <p:slideViewPr>
    <p:cSldViewPr>
      <p:cViewPr varScale="1">
        <p:scale>
          <a:sx n="64" d="100"/>
          <a:sy n="64" d="100"/>
        </p:scale>
        <p:origin x="736" y="5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1A18AB-B5F5-4EE5-8DD6-D17B30322FD8}" type="doc">
      <dgm:prSet loTypeId="urn:microsoft.com/office/officeart/2005/8/layout/list1" loCatId="list" qsTypeId="urn:microsoft.com/office/officeart/2005/8/quickstyle/simple1" qsCatId="simple" csTypeId="urn:microsoft.com/office/officeart/2005/8/colors/accent5_2" csCatId="accent5" phldr="1"/>
      <dgm:spPr/>
      <dgm:t>
        <a:bodyPr/>
        <a:lstStyle/>
        <a:p>
          <a:endParaRPr lang="en-US"/>
        </a:p>
      </dgm:t>
    </dgm:pt>
    <dgm:pt modelId="{CBB87CE8-697A-4E6D-8F1D-45D2D33E0034}">
      <dgm:prSet phldrT="[Text]"/>
      <dgm:spPr/>
      <dgm:t>
        <a:bodyPr/>
        <a:lstStyle/>
        <a:p>
          <a:r>
            <a:rPr lang="en-US" dirty="0">
              <a:latin typeface="Arial" pitchFamily="34" charset="0"/>
              <a:cs typeface="Arial" pitchFamily="34" charset="0"/>
            </a:rPr>
            <a:t>Area A – Basic Skills (9 units)</a:t>
          </a:r>
        </a:p>
      </dgm:t>
    </dgm:pt>
    <dgm:pt modelId="{59093B0B-0BF6-4B96-8483-81A9CD1D385E}" type="parTrans" cxnId="{D3CC8F6F-A315-4987-BAB7-AE4E852B044F}">
      <dgm:prSet/>
      <dgm:spPr/>
      <dgm:t>
        <a:bodyPr/>
        <a:lstStyle/>
        <a:p>
          <a:endParaRPr lang="en-US"/>
        </a:p>
      </dgm:t>
    </dgm:pt>
    <dgm:pt modelId="{0A54D8B0-0917-4947-A373-353D2114CEEA}" type="sibTrans" cxnId="{D3CC8F6F-A315-4987-BAB7-AE4E852B044F}">
      <dgm:prSet/>
      <dgm:spPr/>
      <dgm:t>
        <a:bodyPr/>
        <a:lstStyle/>
        <a:p>
          <a:endParaRPr lang="en-US"/>
        </a:p>
      </dgm:t>
    </dgm:pt>
    <dgm:pt modelId="{47B8FFE8-12C0-4055-9EF1-632A8CC8B585}">
      <dgm:prSet phldrT="[Text]"/>
      <dgm:spPr/>
      <dgm:t>
        <a:bodyPr/>
        <a:lstStyle/>
        <a:p>
          <a:r>
            <a:rPr lang="en-US" dirty="0">
              <a:latin typeface="Arial" pitchFamily="34" charset="0"/>
              <a:cs typeface="Arial" pitchFamily="34" charset="0"/>
            </a:rPr>
            <a:t>Area B – Science &amp; Math (9 units)</a:t>
          </a:r>
        </a:p>
      </dgm:t>
    </dgm:pt>
    <dgm:pt modelId="{95E2DA4C-3671-4A86-9261-AE588C4844BB}" type="parTrans" cxnId="{1A370D80-4EE2-4669-98A9-90FDC79B973A}">
      <dgm:prSet/>
      <dgm:spPr/>
      <dgm:t>
        <a:bodyPr/>
        <a:lstStyle/>
        <a:p>
          <a:endParaRPr lang="en-US"/>
        </a:p>
      </dgm:t>
    </dgm:pt>
    <dgm:pt modelId="{3C537C8A-DB7C-4DE8-90DD-934C16817CB9}" type="sibTrans" cxnId="{1A370D80-4EE2-4669-98A9-90FDC79B973A}">
      <dgm:prSet/>
      <dgm:spPr/>
      <dgm:t>
        <a:bodyPr/>
        <a:lstStyle/>
        <a:p>
          <a:endParaRPr lang="en-US"/>
        </a:p>
      </dgm:t>
    </dgm:pt>
    <dgm:pt modelId="{1C37C743-0500-489B-82D5-62F0601A73F0}">
      <dgm:prSet phldrT="[Text]"/>
      <dgm:spPr/>
      <dgm:t>
        <a:bodyPr/>
        <a:lstStyle/>
        <a:p>
          <a:r>
            <a:rPr lang="en-US" dirty="0">
              <a:latin typeface="Arial" pitchFamily="34" charset="0"/>
              <a:cs typeface="Arial" pitchFamily="34" charset="0"/>
            </a:rPr>
            <a:t>Area C – Humanities &amp; Arts (9 units)</a:t>
          </a:r>
        </a:p>
      </dgm:t>
    </dgm:pt>
    <dgm:pt modelId="{C6B83375-DE29-4513-822E-F841FC9FC42C}" type="parTrans" cxnId="{82145FD9-3D1F-484A-8DFE-600E787F7888}">
      <dgm:prSet/>
      <dgm:spPr/>
      <dgm:t>
        <a:bodyPr/>
        <a:lstStyle/>
        <a:p>
          <a:endParaRPr lang="en-US"/>
        </a:p>
      </dgm:t>
    </dgm:pt>
    <dgm:pt modelId="{42C16594-DAD8-440C-8CD0-775829B8A802}" type="sibTrans" cxnId="{82145FD9-3D1F-484A-8DFE-600E787F7888}">
      <dgm:prSet/>
      <dgm:spPr/>
      <dgm:t>
        <a:bodyPr/>
        <a:lstStyle/>
        <a:p>
          <a:endParaRPr lang="en-US"/>
        </a:p>
      </dgm:t>
    </dgm:pt>
    <dgm:pt modelId="{0E9F9754-BEC3-4972-9A83-A295B23031AD}">
      <dgm:prSet phldrT="[Text]"/>
      <dgm:spPr/>
      <dgm:t>
        <a:bodyPr/>
        <a:lstStyle/>
        <a:p>
          <a:r>
            <a:rPr lang="en-US" dirty="0">
              <a:latin typeface="Arial" pitchFamily="34" charset="0"/>
              <a:cs typeface="Arial" pitchFamily="34" charset="0"/>
            </a:rPr>
            <a:t>Area D – Social Sciences (9 units)</a:t>
          </a:r>
        </a:p>
      </dgm:t>
    </dgm:pt>
    <dgm:pt modelId="{CC1B7277-C2CD-4CC6-92A8-E1C09E879117}" type="parTrans" cxnId="{951A1DC0-714F-4809-903C-98ADF0ED0C3B}">
      <dgm:prSet/>
      <dgm:spPr/>
      <dgm:t>
        <a:bodyPr/>
        <a:lstStyle/>
        <a:p>
          <a:endParaRPr lang="en-US"/>
        </a:p>
      </dgm:t>
    </dgm:pt>
    <dgm:pt modelId="{25639E3B-79BD-4CF2-8F66-425B2019A30A}" type="sibTrans" cxnId="{951A1DC0-714F-4809-903C-98ADF0ED0C3B}">
      <dgm:prSet/>
      <dgm:spPr/>
      <dgm:t>
        <a:bodyPr/>
        <a:lstStyle/>
        <a:p>
          <a:endParaRPr lang="en-US"/>
        </a:p>
      </dgm:t>
    </dgm:pt>
    <dgm:pt modelId="{1E7547D9-2164-48C5-B1BC-CCFC8AF0ADFA}">
      <dgm:prSet phldrT="[Text]"/>
      <dgm:spPr>
        <a:solidFill>
          <a:srgbClr val="7030A0"/>
        </a:solidFill>
      </dgm:spPr>
      <dgm:t>
        <a:bodyPr/>
        <a:lstStyle/>
        <a:p>
          <a:r>
            <a:rPr lang="en-US" dirty="0">
              <a:latin typeface="Arial" pitchFamily="34" charset="0"/>
              <a:cs typeface="Arial" pitchFamily="34" charset="0"/>
            </a:rPr>
            <a:t>Area E – Human Understanding &amp; Development </a:t>
          </a:r>
          <a:br>
            <a:rPr lang="en-US" dirty="0">
              <a:latin typeface="Arial" pitchFamily="34" charset="0"/>
              <a:cs typeface="Arial" pitchFamily="34" charset="0"/>
            </a:rPr>
          </a:br>
          <a:r>
            <a:rPr lang="en-US" dirty="0">
              <a:latin typeface="Arial" pitchFamily="34" charset="0"/>
              <a:cs typeface="Arial" pitchFamily="34" charset="0"/>
            </a:rPr>
            <a:t>               (3 units)</a:t>
          </a:r>
        </a:p>
      </dgm:t>
    </dgm:pt>
    <dgm:pt modelId="{9A7F547A-45F0-48F2-B43D-BDA877B5F23C}" type="parTrans" cxnId="{9DB21453-EEA6-43A3-BE95-50B76103EB6C}">
      <dgm:prSet/>
      <dgm:spPr/>
      <dgm:t>
        <a:bodyPr/>
        <a:lstStyle/>
        <a:p>
          <a:endParaRPr lang="en-US"/>
        </a:p>
      </dgm:t>
    </dgm:pt>
    <dgm:pt modelId="{14D0330B-2791-4281-A3DA-0E843C232561}" type="sibTrans" cxnId="{9DB21453-EEA6-43A3-BE95-50B76103EB6C}">
      <dgm:prSet/>
      <dgm:spPr/>
      <dgm:t>
        <a:bodyPr/>
        <a:lstStyle/>
        <a:p>
          <a:endParaRPr lang="en-US"/>
        </a:p>
      </dgm:t>
    </dgm:pt>
    <dgm:pt modelId="{625037A2-6D50-4081-97A8-27BB8A64C5EF}">
      <dgm:prSet phldrT="[Text]"/>
      <dgm:spPr/>
      <dgm:t>
        <a:bodyPr/>
        <a:lstStyle/>
        <a:p>
          <a:r>
            <a:rPr lang="en-US" dirty="0">
              <a:latin typeface="Arial" pitchFamily="34" charset="0"/>
              <a:cs typeface="Arial" pitchFamily="34" charset="0"/>
            </a:rPr>
            <a:t>SJSU Studies (12 units)</a:t>
          </a:r>
        </a:p>
      </dgm:t>
    </dgm:pt>
    <dgm:pt modelId="{A985D344-BCBC-4B2B-9B59-D8DE4E1B2535}" type="parTrans" cxnId="{529BD608-20C1-450C-8E45-3279FCD3B677}">
      <dgm:prSet/>
      <dgm:spPr/>
      <dgm:t>
        <a:bodyPr/>
        <a:lstStyle/>
        <a:p>
          <a:endParaRPr lang="en-US"/>
        </a:p>
      </dgm:t>
    </dgm:pt>
    <dgm:pt modelId="{D70A6DC8-D7CD-4ABA-82B3-3C5854858548}" type="sibTrans" cxnId="{529BD608-20C1-450C-8E45-3279FCD3B677}">
      <dgm:prSet/>
      <dgm:spPr/>
      <dgm:t>
        <a:bodyPr/>
        <a:lstStyle/>
        <a:p>
          <a:endParaRPr lang="en-US"/>
        </a:p>
      </dgm:t>
    </dgm:pt>
    <dgm:pt modelId="{BB5B88C6-F0FB-485E-A34E-2DE28B9166CA}" type="pres">
      <dgm:prSet presAssocID="{921A18AB-B5F5-4EE5-8DD6-D17B30322FD8}" presName="linear" presStyleCnt="0">
        <dgm:presLayoutVars>
          <dgm:dir/>
          <dgm:animLvl val="lvl"/>
          <dgm:resizeHandles val="exact"/>
        </dgm:presLayoutVars>
      </dgm:prSet>
      <dgm:spPr/>
    </dgm:pt>
    <dgm:pt modelId="{2B6BCD1C-A798-4B1C-960D-3CDF5BAF7874}" type="pres">
      <dgm:prSet presAssocID="{CBB87CE8-697A-4E6D-8F1D-45D2D33E0034}" presName="parentLin" presStyleCnt="0"/>
      <dgm:spPr/>
    </dgm:pt>
    <dgm:pt modelId="{470FC627-0F92-4D6A-8FFB-63140479D613}" type="pres">
      <dgm:prSet presAssocID="{CBB87CE8-697A-4E6D-8F1D-45D2D33E0034}" presName="parentLeftMargin" presStyleLbl="node1" presStyleIdx="0" presStyleCnt="6"/>
      <dgm:spPr/>
    </dgm:pt>
    <dgm:pt modelId="{2DF119A9-B442-4DB5-A03C-B2FB8BA613B1}" type="pres">
      <dgm:prSet presAssocID="{CBB87CE8-697A-4E6D-8F1D-45D2D33E0034}" presName="parentText" presStyleLbl="node1" presStyleIdx="0" presStyleCnt="6" custLinFactNeighborY="41858">
        <dgm:presLayoutVars>
          <dgm:chMax val="0"/>
          <dgm:bulletEnabled val="1"/>
        </dgm:presLayoutVars>
      </dgm:prSet>
      <dgm:spPr/>
    </dgm:pt>
    <dgm:pt modelId="{5B20E0FF-36DF-41C0-B5DF-E3EA721D58C4}" type="pres">
      <dgm:prSet presAssocID="{CBB87CE8-697A-4E6D-8F1D-45D2D33E0034}" presName="negativeSpace" presStyleCnt="0"/>
      <dgm:spPr/>
    </dgm:pt>
    <dgm:pt modelId="{C6ECC8BF-1CF4-4F16-9E4C-016B4E3EFB5E}" type="pres">
      <dgm:prSet presAssocID="{CBB87CE8-697A-4E6D-8F1D-45D2D33E0034}" presName="childText" presStyleLbl="conFgAcc1" presStyleIdx="0" presStyleCnt="6">
        <dgm:presLayoutVars>
          <dgm:bulletEnabled val="1"/>
        </dgm:presLayoutVars>
      </dgm:prSet>
      <dgm:spPr/>
    </dgm:pt>
    <dgm:pt modelId="{F6BD2614-CD07-4F91-B6BB-69195422BF1F}" type="pres">
      <dgm:prSet presAssocID="{0A54D8B0-0917-4947-A373-353D2114CEEA}" presName="spaceBetweenRectangles" presStyleCnt="0"/>
      <dgm:spPr/>
    </dgm:pt>
    <dgm:pt modelId="{20533C23-D718-42B5-AFDB-B8DFE243E2B7}" type="pres">
      <dgm:prSet presAssocID="{47B8FFE8-12C0-4055-9EF1-632A8CC8B585}" presName="parentLin" presStyleCnt="0"/>
      <dgm:spPr/>
    </dgm:pt>
    <dgm:pt modelId="{5347F97A-72DC-484F-9234-CCFBE177B011}" type="pres">
      <dgm:prSet presAssocID="{47B8FFE8-12C0-4055-9EF1-632A8CC8B585}" presName="parentLeftMargin" presStyleLbl="node1" presStyleIdx="0" presStyleCnt="6"/>
      <dgm:spPr/>
    </dgm:pt>
    <dgm:pt modelId="{CBFE2718-B9AF-4EB6-955F-8A49349B2479}" type="pres">
      <dgm:prSet presAssocID="{47B8FFE8-12C0-4055-9EF1-632A8CC8B585}" presName="parentText" presStyleLbl="node1" presStyleIdx="1" presStyleCnt="6" custLinFactNeighborY="41858">
        <dgm:presLayoutVars>
          <dgm:chMax val="0"/>
          <dgm:bulletEnabled val="1"/>
        </dgm:presLayoutVars>
      </dgm:prSet>
      <dgm:spPr/>
    </dgm:pt>
    <dgm:pt modelId="{D746A390-EDD5-4424-8B7D-B038589CB075}" type="pres">
      <dgm:prSet presAssocID="{47B8FFE8-12C0-4055-9EF1-632A8CC8B585}" presName="negativeSpace" presStyleCnt="0"/>
      <dgm:spPr/>
    </dgm:pt>
    <dgm:pt modelId="{B1C75100-97C0-4ABE-993C-F4CD12ABC65F}" type="pres">
      <dgm:prSet presAssocID="{47B8FFE8-12C0-4055-9EF1-632A8CC8B585}" presName="childText" presStyleLbl="conFgAcc1" presStyleIdx="1" presStyleCnt="6">
        <dgm:presLayoutVars>
          <dgm:bulletEnabled val="1"/>
        </dgm:presLayoutVars>
      </dgm:prSet>
      <dgm:spPr/>
    </dgm:pt>
    <dgm:pt modelId="{12690DC7-9D33-4FAE-8AA2-87DDD5BE2F51}" type="pres">
      <dgm:prSet presAssocID="{3C537C8A-DB7C-4DE8-90DD-934C16817CB9}" presName="spaceBetweenRectangles" presStyleCnt="0"/>
      <dgm:spPr/>
    </dgm:pt>
    <dgm:pt modelId="{9BDC9E7C-D29A-466D-86B4-73394CFBF090}" type="pres">
      <dgm:prSet presAssocID="{1C37C743-0500-489B-82D5-62F0601A73F0}" presName="parentLin" presStyleCnt="0"/>
      <dgm:spPr/>
    </dgm:pt>
    <dgm:pt modelId="{0BAAD7A2-3DD9-4A9B-9F0D-998EFC1A101C}" type="pres">
      <dgm:prSet presAssocID="{1C37C743-0500-489B-82D5-62F0601A73F0}" presName="parentLeftMargin" presStyleLbl="node1" presStyleIdx="1" presStyleCnt="6"/>
      <dgm:spPr/>
    </dgm:pt>
    <dgm:pt modelId="{32FF8DA9-4045-4AB8-BA4B-F927653C317D}" type="pres">
      <dgm:prSet presAssocID="{1C37C743-0500-489B-82D5-62F0601A73F0}" presName="parentText" presStyleLbl="node1" presStyleIdx="2" presStyleCnt="6" custLinFactNeighborY="41858">
        <dgm:presLayoutVars>
          <dgm:chMax val="0"/>
          <dgm:bulletEnabled val="1"/>
        </dgm:presLayoutVars>
      </dgm:prSet>
      <dgm:spPr/>
    </dgm:pt>
    <dgm:pt modelId="{032778FA-69B4-4F53-9B02-2E15E62E3757}" type="pres">
      <dgm:prSet presAssocID="{1C37C743-0500-489B-82D5-62F0601A73F0}" presName="negativeSpace" presStyleCnt="0"/>
      <dgm:spPr/>
    </dgm:pt>
    <dgm:pt modelId="{B99A9A95-2922-42BB-AD0C-38DF04665D6B}" type="pres">
      <dgm:prSet presAssocID="{1C37C743-0500-489B-82D5-62F0601A73F0}" presName="childText" presStyleLbl="conFgAcc1" presStyleIdx="2" presStyleCnt="6">
        <dgm:presLayoutVars>
          <dgm:bulletEnabled val="1"/>
        </dgm:presLayoutVars>
      </dgm:prSet>
      <dgm:spPr/>
    </dgm:pt>
    <dgm:pt modelId="{22CA0FF5-90E4-4215-864A-0EB318918E68}" type="pres">
      <dgm:prSet presAssocID="{42C16594-DAD8-440C-8CD0-775829B8A802}" presName="spaceBetweenRectangles" presStyleCnt="0"/>
      <dgm:spPr/>
    </dgm:pt>
    <dgm:pt modelId="{16724D60-9C56-4D4A-BE10-D18C8F8AD67C}" type="pres">
      <dgm:prSet presAssocID="{0E9F9754-BEC3-4972-9A83-A295B23031AD}" presName="parentLin" presStyleCnt="0"/>
      <dgm:spPr/>
    </dgm:pt>
    <dgm:pt modelId="{DB003A47-B622-407D-9BF5-489402A438C4}" type="pres">
      <dgm:prSet presAssocID="{0E9F9754-BEC3-4972-9A83-A295B23031AD}" presName="parentLeftMargin" presStyleLbl="node1" presStyleIdx="2" presStyleCnt="6"/>
      <dgm:spPr/>
    </dgm:pt>
    <dgm:pt modelId="{46952DFA-4B04-469E-97B4-C7A86EA3E6EC}" type="pres">
      <dgm:prSet presAssocID="{0E9F9754-BEC3-4972-9A83-A295B23031AD}" presName="parentText" presStyleLbl="node1" presStyleIdx="3" presStyleCnt="6" custLinFactNeighborY="41858">
        <dgm:presLayoutVars>
          <dgm:chMax val="0"/>
          <dgm:bulletEnabled val="1"/>
        </dgm:presLayoutVars>
      </dgm:prSet>
      <dgm:spPr/>
    </dgm:pt>
    <dgm:pt modelId="{2DEB85B3-C093-4A53-ABF1-0C5C2C127003}" type="pres">
      <dgm:prSet presAssocID="{0E9F9754-BEC3-4972-9A83-A295B23031AD}" presName="negativeSpace" presStyleCnt="0"/>
      <dgm:spPr/>
    </dgm:pt>
    <dgm:pt modelId="{69153967-4A35-4FF0-884F-570518D7B2AB}" type="pres">
      <dgm:prSet presAssocID="{0E9F9754-BEC3-4972-9A83-A295B23031AD}" presName="childText" presStyleLbl="conFgAcc1" presStyleIdx="3" presStyleCnt="6">
        <dgm:presLayoutVars>
          <dgm:bulletEnabled val="1"/>
        </dgm:presLayoutVars>
      </dgm:prSet>
      <dgm:spPr/>
    </dgm:pt>
    <dgm:pt modelId="{84A2BAD7-4384-4B95-8291-79E0F6375835}" type="pres">
      <dgm:prSet presAssocID="{25639E3B-79BD-4CF2-8F66-425B2019A30A}" presName="spaceBetweenRectangles" presStyleCnt="0"/>
      <dgm:spPr/>
    </dgm:pt>
    <dgm:pt modelId="{8892EF5E-E681-4E9C-B779-BEF3287A60A5}" type="pres">
      <dgm:prSet presAssocID="{1E7547D9-2164-48C5-B1BC-CCFC8AF0ADFA}" presName="parentLin" presStyleCnt="0"/>
      <dgm:spPr/>
    </dgm:pt>
    <dgm:pt modelId="{7229BC46-EF24-4E80-B9C3-2032DD1731CF}" type="pres">
      <dgm:prSet presAssocID="{1E7547D9-2164-48C5-B1BC-CCFC8AF0ADFA}" presName="parentLeftMargin" presStyleLbl="node1" presStyleIdx="3" presStyleCnt="6"/>
      <dgm:spPr/>
    </dgm:pt>
    <dgm:pt modelId="{C1A2A786-816A-4790-AA55-07531AF79DB7}" type="pres">
      <dgm:prSet presAssocID="{1E7547D9-2164-48C5-B1BC-CCFC8AF0ADFA}" presName="parentText" presStyleLbl="node1" presStyleIdx="4" presStyleCnt="6" custLinFactNeighborY="41858">
        <dgm:presLayoutVars>
          <dgm:chMax val="0"/>
          <dgm:bulletEnabled val="1"/>
        </dgm:presLayoutVars>
      </dgm:prSet>
      <dgm:spPr/>
    </dgm:pt>
    <dgm:pt modelId="{B0D670A4-3E8B-4C4F-80F4-E5DA08CA7242}" type="pres">
      <dgm:prSet presAssocID="{1E7547D9-2164-48C5-B1BC-CCFC8AF0ADFA}" presName="negativeSpace" presStyleCnt="0"/>
      <dgm:spPr/>
    </dgm:pt>
    <dgm:pt modelId="{69C0A720-1D18-4900-AAF2-05571D2AE75A}" type="pres">
      <dgm:prSet presAssocID="{1E7547D9-2164-48C5-B1BC-CCFC8AF0ADFA}" presName="childText" presStyleLbl="conFgAcc1" presStyleIdx="4" presStyleCnt="6">
        <dgm:presLayoutVars>
          <dgm:bulletEnabled val="1"/>
        </dgm:presLayoutVars>
      </dgm:prSet>
      <dgm:spPr/>
    </dgm:pt>
    <dgm:pt modelId="{168C88B4-D738-4109-A43A-E977B993408D}" type="pres">
      <dgm:prSet presAssocID="{14D0330B-2791-4281-A3DA-0E843C232561}" presName="spaceBetweenRectangles" presStyleCnt="0"/>
      <dgm:spPr/>
    </dgm:pt>
    <dgm:pt modelId="{52F09134-7FFB-435A-BC61-D96979CE038F}" type="pres">
      <dgm:prSet presAssocID="{625037A2-6D50-4081-97A8-27BB8A64C5EF}" presName="parentLin" presStyleCnt="0"/>
      <dgm:spPr/>
    </dgm:pt>
    <dgm:pt modelId="{5AA52602-3BD1-4F3F-9B1C-8A2FF5FC467D}" type="pres">
      <dgm:prSet presAssocID="{625037A2-6D50-4081-97A8-27BB8A64C5EF}" presName="parentLeftMargin" presStyleLbl="node1" presStyleIdx="4" presStyleCnt="6"/>
      <dgm:spPr/>
    </dgm:pt>
    <dgm:pt modelId="{12C4D42D-4BBA-4B12-AF6B-C1407269149E}" type="pres">
      <dgm:prSet presAssocID="{625037A2-6D50-4081-97A8-27BB8A64C5EF}" presName="parentText" presStyleLbl="node1" presStyleIdx="5" presStyleCnt="6" custLinFactNeighborY="26674">
        <dgm:presLayoutVars>
          <dgm:chMax val="0"/>
          <dgm:bulletEnabled val="1"/>
        </dgm:presLayoutVars>
      </dgm:prSet>
      <dgm:spPr/>
    </dgm:pt>
    <dgm:pt modelId="{2B9F4C88-2B19-483E-9DE3-08EE525A066F}" type="pres">
      <dgm:prSet presAssocID="{625037A2-6D50-4081-97A8-27BB8A64C5EF}" presName="negativeSpace" presStyleCnt="0"/>
      <dgm:spPr/>
    </dgm:pt>
    <dgm:pt modelId="{8F6559E5-87C9-4378-92F2-DC744FF1D48F}" type="pres">
      <dgm:prSet presAssocID="{625037A2-6D50-4081-97A8-27BB8A64C5EF}" presName="childText" presStyleLbl="conFgAcc1" presStyleIdx="5" presStyleCnt="6">
        <dgm:presLayoutVars>
          <dgm:bulletEnabled val="1"/>
        </dgm:presLayoutVars>
      </dgm:prSet>
      <dgm:spPr/>
    </dgm:pt>
  </dgm:ptLst>
  <dgm:cxnLst>
    <dgm:cxn modelId="{529BD608-20C1-450C-8E45-3279FCD3B677}" srcId="{921A18AB-B5F5-4EE5-8DD6-D17B30322FD8}" destId="{625037A2-6D50-4081-97A8-27BB8A64C5EF}" srcOrd="5" destOrd="0" parTransId="{A985D344-BCBC-4B2B-9B59-D8DE4E1B2535}" sibTransId="{D70A6DC8-D7CD-4ABA-82B3-3C5854858548}"/>
    <dgm:cxn modelId="{492D2A1C-2C89-47EC-93CC-2252E5FE48DD}" type="presOf" srcId="{1E7547D9-2164-48C5-B1BC-CCFC8AF0ADFA}" destId="{7229BC46-EF24-4E80-B9C3-2032DD1731CF}" srcOrd="0" destOrd="0" presId="urn:microsoft.com/office/officeart/2005/8/layout/list1"/>
    <dgm:cxn modelId="{5D23A63C-9EA8-4E12-8350-4FDC8EB9A7C0}" type="presOf" srcId="{625037A2-6D50-4081-97A8-27BB8A64C5EF}" destId="{5AA52602-3BD1-4F3F-9B1C-8A2FF5FC467D}" srcOrd="0" destOrd="0" presId="urn:microsoft.com/office/officeart/2005/8/layout/list1"/>
    <dgm:cxn modelId="{8CE2005C-36C0-4816-A9F9-3632AADA11AB}" type="presOf" srcId="{625037A2-6D50-4081-97A8-27BB8A64C5EF}" destId="{12C4D42D-4BBA-4B12-AF6B-C1407269149E}" srcOrd="1" destOrd="0" presId="urn:microsoft.com/office/officeart/2005/8/layout/list1"/>
    <dgm:cxn modelId="{EDF86967-9978-40AF-9808-F5BD1F9522F5}" type="presOf" srcId="{1C37C743-0500-489B-82D5-62F0601A73F0}" destId="{0BAAD7A2-3DD9-4A9B-9F0D-998EFC1A101C}" srcOrd="0" destOrd="0" presId="urn:microsoft.com/office/officeart/2005/8/layout/list1"/>
    <dgm:cxn modelId="{EC747667-3FEC-434B-AC42-716CE72E9BC0}" type="presOf" srcId="{CBB87CE8-697A-4E6D-8F1D-45D2D33E0034}" destId="{2DF119A9-B442-4DB5-A03C-B2FB8BA613B1}" srcOrd="1" destOrd="0" presId="urn:microsoft.com/office/officeart/2005/8/layout/list1"/>
    <dgm:cxn modelId="{D3CC8F6F-A315-4987-BAB7-AE4E852B044F}" srcId="{921A18AB-B5F5-4EE5-8DD6-D17B30322FD8}" destId="{CBB87CE8-697A-4E6D-8F1D-45D2D33E0034}" srcOrd="0" destOrd="0" parTransId="{59093B0B-0BF6-4B96-8483-81A9CD1D385E}" sibTransId="{0A54D8B0-0917-4947-A373-353D2114CEEA}"/>
    <dgm:cxn modelId="{9DB21453-EEA6-43A3-BE95-50B76103EB6C}" srcId="{921A18AB-B5F5-4EE5-8DD6-D17B30322FD8}" destId="{1E7547D9-2164-48C5-B1BC-CCFC8AF0ADFA}" srcOrd="4" destOrd="0" parTransId="{9A7F547A-45F0-48F2-B43D-BDA877B5F23C}" sibTransId="{14D0330B-2791-4281-A3DA-0E843C232561}"/>
    <dgm:cxn modelId="{A2C2455A-3A84-4282-AF6C-33EB2FD82583}" type="presOf" srcId="{47B8FFE8-12C0-4055-9EF1-632A8CC8B585}" destId="{CBFE2718-B9AF-4EB6-955F-8A49349B2479}" srcOrd="1" destOrd="0" presId="urn:microsoft.com/office/officeart/2005/8/layout/list1"/>
    <dgm:cxn modelId="{4327CC7B-5174-43E3-BF3A-7A49C41E1CA8}" type="presOf" srcId="{1C37C743-0500-489B-82D5-62F0601A73F0}" destId="{32FF8DA9-4045-4AB8-BA4B-F927653C317D}" srcOrd="1" destOrd="0" presId="urn:microsoft.com/office/officeart/2005/8/layout/list1"/>
    <dgm:cxn modelId="{0042987C-2BF0-4098-A20F-D3C691B7966E}" type="presOf" srcId="{0E9F9754-BEC3-4972-9A83-A295B23031AD}" destId="{46952DFA-4B04-469E-97B4-C7A86EA3E6EC}" srcOrd="1" destOrd="0" presId="urn:microsoft.com/office/officeart/2005/8/layout/list1"/>
    <dgm:cxn modelId="{1A370D80-4EE2-4669-98A9-90FDC79B973A}" srcId="{921A18AB-B5F5-4EE5-8DD6-D17B30322FD8}" destId="{47B8FFE8-12C0-4055-9EF1-632A8CC8B585}" srcOrd="1" destOrd="0" parTransId="{95E2DA4C-3671-4A86-9261-AE588C4844BB}" sibTransId="{3C537C8A-DB7C-4DE8-90DD-934C16817CB9}"/>
    <dgm:cxn modelId="{33772683-7E98-4926-8C39-C9EDB34DCA7B}" type="presOf" srcId="{0E9F9754-BEC3-4972-9A83-A295B23031AD}" destId="{DB003A47-B622-407D-9BF5-489402A438C4}" srcOrd="0" destOrd="0" presId="urn:microsoft.com/office/officeart/2005/8/layout/list1"/>
    <dgm:cxn modelId="{FD45EDA6-97C0-4596-9471-84290DFDE9CC}" type="presOf" srcId="{CBB87CE8-697A-4E6D-8F1D-45D2D33E0034}" destId="{470FC627-0F92-4D6A-8FFB-63140479D613}" srcOrd="0" destOrd="0" presId="urn:microsoft.com/office/officeart/2005/8/layout/list1"/>
    <dgm:cxn modelId="{E72FCFB9-94B0-48B5-88B4-82E86B6C6A53}" type="presOf" srcId="{1E7547D9-2164-48C5-B1BC-CCFC8AF0ADFA}" destId="{C1A2A786-816A-4790-AA55-07531AF79DB7}" srcOrd="1" destOrd="0" presId="urn:microsoft.com/office/officeart/2005/8/layout/list1"/>
    <dgm:cxn modelId="{951A1DC0-714F-4809-903C-98ADF0ED0C3B}" srcId="{921A18AB-B5F5-4EE5-8DD6-D17B30322FD8}" destId="{0E9F9754-BEC3-4972-9A83-A295B23031AD}" srcOrd="3" destOrd="0" parTransId="{CC1B7277-C2CD-4CC6-92A8-E1C09E879117}" sibTransId="{25639E3B-79BD-4CF2-8F66-425B2019A30A}"/>
    <dgm:cxn modelId="{7B9DB9C1-4C0D-4CDC-A58B-AEC89B4D0EBE}" type="presOf" srcId="{47B8FFE8-12C0-4055-9EF1-632A8CC8B585}" destId="{5347F97A-72DC-484F-9234-CCFBE177B011}" srcOrd="0" destOrd="0" presId="urn:microsoft.com/office/officeart/2005/8/layout/list1"/>
    <dgm:cxn modelId="{5AF2D0C2-0282-4707-9A2A-25C7AFAA4489}" type="presOf" srcId="{921A18AB-B5F5-4EE5-8DD6-D17B30322FD8}" destId="{BB5B88C6-F0FB-485E-A34E-2DE28B9166CA}" srcOrd="0" destOrd="0" presId="urn:microsoft.com/office/officeart/2005/8/layout/list1"/>
    <dgm:cxn modelId="{82145FD9-3D1F-484A-8DFE-600E787F7888}" srcId="{921A18AB-B5F5-4EE5-8DD6-D17B30322FD8}" destId="{1C37C743-0500-489B-82D5-62F0601A73F0}" srcOrd="2" destOrd="0" parTransId="{C6B83375-DE29-4513-822E-F841FC9FC42C}" sibTransId="{42C16594-DAD8-440C-8CD0-775829B8A802}"/>
    <dgm:cxn modelId="{A2B914A9-20FE-4A01-977E-FCB3D616816B}" type="presParOf" srcId="{BB5B88C6-F0FB-485E-A34E-2DE28B9166CA}" destId="{2B6BCD1C-A798-4B1C-960D-3CDF5BAF7874}" srcOrd="0" destOrd="0" presId="urn:microsoft.com/office/officeart/2005/8/layout/list1"/>
    <dgm:cxn modelId="{501FB9E4-19D5-4374-BBBC-74FC5A178D8A}" type="presParOf" srcId="{2B6BCD1C-A798-4B1C-960D-3CDF5BAF7874}" destId="{470FC627-0F92-4D6A-8FFB-63140479D613}" srcOrd="0" destOrd="0" presId="urn:microsoft.com/office/officeart/2005/8/layout/list1"/>
    <dgm:cxn modelId="{0B249EAA-A29B-4357-9DF9-990B2CEAC8E3}" type="presParOf" srcId="{2B6BCD1C-A798-4B1C-960D-3CDF5BAF7874}" destId="{2DF119A9-B442-4DB5-A03C-B2FB8BA613B1}" srcOrd="1" destOrd="0" presId="urn:microsoft.com/office/officeart/2005/8/layout/list1"/>
    <dgm:cxn modelId="{4F49A949-0BB3-49B2-B8A2-68900309730A}" type="presParOf" srcId="{BB5B88C6-F0FB-485E-A34E-2DE28B9166CA}" destId="{5B20E0FF-36DF-41C0-B5DF-E3EA721D58C4}" srcOrd="1" destOrd="0" presId="urn:microsoft.com/office/officeart/2005/8/layout/list1"/>
    <dgm:cxn modelId="{8F9CCFF7-5F42-4ED2-BFA8-C7B7A6A2118F}" type="presParOf" srcId="{BB5B88C6-F0FB-485E-A34E-2DE28B9166CA}" destId="{C6ECC8BF-1CF4-4F16-9E4C-016B4E3EFB5E}" srcOrd="2" destOrd="0" presId="urn:microsoft.com/office/officeart/2005/8/layout/list1"/>
    <dgm:cxn modelId="{E34C7854-E7F3-427D-9449-E1E16D3D411C}" type="presParOf" srcId="{BB5B88C6-F0FB-485E-A34E-2DE28B9166CA}" destId="{F6BD2614-CD07-4F91-B6BB-69195422BF1F}" srcOrd="3" destOrd="0" presId="urn:microsoft.com/office/officeart/2005/8/layout/list1"/>
    <dgm:cxn modelId="{36989C91-DD77-4763-B313-405798A3F0EC}" type="presParOf" srcId="{BB5B88C6-F0FB-485E-A34E-2DE28B9166CA}" destId="{20533C23-D718-42B5-AFDB-B8DFE243E2B7}" srcOrd="4" destOrd="0" presId="urn:microsoft.com/office/officeart/2005/8/layout/list1"/>
    <dgm:cxn modelId="{8891BDE0-0153-4987-9EF2-4BBDA0EABB32}" type="presParOf" srcId="{20533C23-D718-42B5-AFDB-B8DFE243E2B7}" destId="{5347F97A-72DC-484F-9234-CCFBE177B011}" srcOrd="0" destOrd="0" presId="urn:microsoft.com/office/officeart/2005/8/layout/list1"/>
    <dgm:cxn modelId="{B990B725-EBC1-4D1C-B4E6-1ABBA53FD628}" type="presParOf" srcId="{20533C23-D718-42B5-AFDB-B8DFE243E2B7}" destId="{CBFE2718-B9AF-4EB6-955F-8A49349B2479}" srcOrd="1" destOrd="0" presId="urn:microsoft.com/office/officeart/2005/8/layout/list1"/>
    <dgm:cxn modelId="{34E8B0FF-A642-4207-B083-147321931854}" type="presParOf" srcId="{BB5B88C6-F0FB-485E-A34E-2DE28B9166CA}" destId="{D746A390-EDD5-4424-8B7D-B038589CB075}" srcOrd="5" destOrd="0" presId="urn:microsoft.com/office/officeart/2005/8/layout/list1"/>
    <dgm:cxn modelId="{12E38918-6E06-4E24-A321-5E23CDC8F521}" type="presParOf" srcId="{BB5B88C6-F0FB-485E-A34E-2DE28B9166CA}" destId="{B1C75100-97C0-4ABE-993C-F4CD12ABC65F}" srcOrd="6" destOrd="0" presId="urn:microsoft.com/office/officeart/2005/8/layout/list1"/>
    <dgm:cxn modelId="{A3D77877-7792-42B4-9A7E-B2A13FB9390F}" type="presParOf" srcId="{BB5B88C6-F0FB-485E-A34E-2DE28B9166CA}" destId="{12690DC7-9D33-4FAE-8AA2-87DDD5BE2F51}" srcOrd="7" destOrd="0" presId="urn:microsoft.com/office/officeart/2005/8/layout/list1"/>
    <dgm:cxn modelId="{51F64E64-C596-4912-ABA8-5205618A875C}" type="presParOf" srcId="{BB5B88C6-F0FB-485E-A34E-2DE28B9166CA}" destId="{9BDC9E7C-D29A-466D-86B4-73394CFBF090}" srcOrd="8" destOrd="0" presId="urn:microsoft.com/office/officeart/2005/8/layout/list1"/>
    <dgm:cxn modelId="{A8628584-7E12-4075-8D9A-54990D93C519}" type="presParOf" srcId="{9BDC9E7C-D29A-466D-86B4-73394CFBF090}" destId="{0BAAD7A2-3DD9-4A9B-9F0D-998EFC1A101C}" srcOrd="0" destOrd="0" presId="urn:microsoft.com/office/officeart/2005/8/layout/list1"/>
    <dgm:cxn modelId="{B4625743-76BF-4A6A-8207-9BBA2E23B67E}" type="presParOf" srcId="{9BDC9E7C-D29A-466D-86B4-73394CFBF090}" destId="{32FF8DA9-4045-4AB8-BA4B-F927653C317D}" srcOrd="1" destOrd="0" presId="urn:microsoft.com/office/officeart/2005/8/layout/list1"/>
    <dgm:cxn modelId="{002E1C7D-9DF3-443C-986C-A24D5F181B40}" type="presParOf" srcId="{BB5B88C6-F0FB-485E-A34E-2DE28B9166CA}" destId="{032778FA-69B4-4F53-9B02-2E15E62E3757}" srcOrd="9" destOrd="0" presId="urn:microsoft.com/office/officeart/2005/8/layout/list1"/>
    <dgm:cxn modelId="{13026F35-9114-48A6-BDCC-1174DA379F6A}" type="presParOf" srcId="{BB5B88C6-F0FB-485E-A34E-2DE28B9166CA}" destId="{B99A9A95-2922-42BB-AD0C-38DF04665D6B}" srcOrd="10" destOrd="0" presId="urn:microsoft.com/office/officeart/2005/8/layout/list1"/>
    <dgm:cxn modelId="{DC677CA3-9F39-475F-A730-85CAA06B9014}" type="presParOf" srcId="{BB5B88C6-F0FB-485E-A34E-2DE28B9166CA}" destId="{22CA0FF5-90E4-4215-864A-0EB318918E68}" srcOrd="11" destOrd="0" presId="urn:microsoft.com/office/officeart/2005/8/layout/list1"/>
    <dgm:cxn modelId="{D8E7C6CB-1AF8-477E-A922-2B0987F43271}" type="presParOf" srcId="{BB5B88C6-F0FB-485E-A34E-2DE28B9166CA}" destId="{16724D60-9C56-4D4A-BE10-D18C8F8AD67C}" srcOrd="12" destOrd="0" presId="urn:microsoft.com/office/officeart/2005/8/layout/list1"/>
    <dgm:cxn modelId="{E3B8B2DB-7175-48C5-8400-E3E73C301622}" type="presParOf" srcId="{16724D60-9C56-4D4A-BE10-D18C8F8AD67C}" destId="{DB003A47-B622-407D-9BF5-489402A438C4}" srcOrd="0" destOrd="0" presId="urn:microsoft.com/office/officeart/2005/8/layout/list1"/>
    <dgm:cxn modelId="{DCC2094F-D078-43AF-94DC-2EB8D36F0DDC}" type="presParOf" srcId="{16724D60-9C56-4D4A-BE10-D18C8F8AD67C}" destId="{46952DFA-4B04-469E-97B4-C7A86EA3E6EC}" srcOrd="1" destOrd="0" presId="urn:microsoft.com/office/officeart/2005/8/layout/list1"/>
    <dgm:cxn modelId="{5E7586ED-7DD3-487A-89A7-74ABCC09465E}" type="presParOf" srcId="{BB5B88C6-F0FB-485E-A34E-2DE28B9166CA}" destId="{2DEB85B3-C093-4A53-ABF1-0C5C2C127003}" srcOrd="13" destOrd="0" presId="urn:microsoft.com/office/officeart/2005/8/layout/list1"/>
    <dgm:cxn modelId="{FC121E91-CACC-46D3-9811-27DB096E44A3}" type="presParOf" srcId="{BB5B88C6-F0FB-485E-A34E-2DE28B9166CA}" destId="{69153967-4A35-4FF0-884F-570518D7B2AB}" srcOrd="14" destOrd="0" presId="urn:microsoft.com/office/officeart/2005/8/layout/list1"/>
    <dgm:cxn modelId="{2ED665EF-85E8-4C2F-A7CE-86D95A6E710B}" type="presParOf" srcId="{BB5B88C6-F0FB-485E-A34E-2DE28B9166CA}" destId="{84A2BAD7-4384-4B95-8291-79E0F6375835}" srcOrd="15" destOrd="0" presId="urn:microsoft.com/office/officeart/2005/8/layout/list1"/>
    <dgm:cxn modelId="{AA0AA6CC-3966-44D4-80AD-0AA2B0E7C303}" type="presParOf" srcId="{BB5B88C6-F0FB-485E-A34E-2DE28B9166CA}" destId="{8892EF5E-E681-4E9C-B779-BEF3287A60A5}" srcOrd="16" destOrd="0" presId="urn:microsoft.com/office/officeart/2005/8/layout/list1"/>
    <dgm:cxn modelId="{CBF2E8D1-93EE-4083-B7FC-4BB8CD11D7C8}" type="presParOf" srcId="{8892EF5E-E681-4E9C-B779-BEF3287A60A5}" destId="{7229BC46-EF24-4E80-B9C3-2032DD1731CF}" srcOrd="0" destOrd="0" presId="urn:microsoft.com/office/officeart/2005/8/layout/list1"/>
    <dgm:cxn modelId="{37DC1667-EE07-49C5-B5E2-DD3A19D70D2C}" type="presParOf" srcId="{8892EF5E-E681-4E9C-B779-BEF3287A60A5}" destId="{C1A2A786-816A-4790-AA55-07531AF79DB7}" srcOrd="1" destOrd="0" presId="urn:microsoft.com/office/officeart/2005/8/layout/list1"/>
    <dgm:cxn modelId="{BF000F7A-8ED7-4842-80C0-A394A1750CDA}" type="presParOf" srcId="{BB5B88C6-F0FB-485E-A34E-2DE28B9166CA}" destId="{B0D670A4-3E8B-4C4F-80F4-E5DA08CA7242}" srcOrd="17" destOrd="0" presId="urn:microsoft.com/office/officeart/2005/8/layout/list1"/>
    <dgm:cxn modelId="{B67A980F-2198-46D9-BCBC-45799D4E211A}" type="presParOf" srcId="{BB5B88C6-F0FB-485E-A34E-2DE28B9166CA}" destId="{69C0A720-1D18-4900-AAF2-05571D2AE75A}" srcOrd="18" destOrd="0" presId="urn:microsoft.com/office/officeart/2005/8/layout/list1"/>
    <dgm:cxn modelId="{A70CCE85-5673-4278-BDA2-DD6966A45AB1}" type="presParOf" srcId="{BB5B88C6-F0FB-485E-A34E-2DE28B9166CA}" destId="{168C88B4-D738-4109-A43A-E977B993408D}" srcOrd="19" destOrd="0" presId="urn:microsoft.com/office/officeart/2005/8/layout/list1"/>
    <dgm:cxn modelId="{CD0977F7-6FD9-4F64-A71A-DD79E72C7F0D}" type="presParOf" srcId="{BB5B88C6-F0FB-485E-A34E-2DE28B9166CA}" destId="{52F09134-7FFB-435A-BC61-D96979CE038F}" srcOrd="20" destOrd="0" presId="urn:microsoft.com/office/officeart/2005/8/layout/list1"/>
    <dgm:cxn modelId="{60B58141-594E-4F9B-8D30-70D10415FB4E}" type="presParOf" srcId="{52F09134-7FFB-435A-BC61-D96979CE038F}" destId="{5AA52602-3BD1-4F3F-9B1C-8A2FF5FC467D}" srcOrd="0" destOrd="0" presId="urn:microsoft.com/office/officeart/2005/8/layout/list1"/>
    <dgm:cxn modelId="{199890E6-2FCD-42FA-A6CF-667AEDC73E1A}" type="presParOf" srcId="{52F09134-7FFB-435A-BC61-D96979CE038F}" destId="{12C4D42D-4BBA-4B12-AF6B-C1407269149E}" srcOrd="1" destOrd="0" presId="urn:microsoft.com/office/officeart/2005/8/layout/list1"/>
    <dgm:cxn modelId="{FEB927BF-E1C9-4BF8-805C-6BB8369DD7DF}" type="presParOf" srcId="{BB5B88C6-F0FB-485E-A34E-2DE28B9166CA}" destId="{2B9F4C88-2B19-483E-9DE3-08EE525A066F}" srcOrd="21" destOrd="0" presId="urn:microsoft.com/office/officeart/2005/8/layout/list1"/>
    <dgm:cxn modelId="{97AF32CE-BFF5-401F-ABC5-D9A9B2B0838D}" type="presParOf" srcId="{BB5B88C6-F0FB-485E-A34E-2DE28B9166CA}" destId="{8F6559E5-87C9-4378-92F2-DC744FF1D48F}"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A6651F6-B997-4409-BC87-C95816EAA9B8}" type="doc">
      <dgm:prSet loTypeId="urn:microsoft.com/office/officeart/2005/8/layout/process2" loCatId="process" qsTypeId="urn:microsoft.com/office/officeart/2005/8/quickstyle/simple1" qsCatId="simple" csTypeId="urn:microsoft.com/office/officeart/2005/8/colors/colorful1#1" csCatId="colorful" phldr="1"/>
      <dgm:spPr/>
    </dgm:pt>
    <dgm:pt modelId="{F5B98E89-281E-4907-9CA7-932922A673DC}">
      <dgm:prSet phldrT="[Text]" custT="1"/>
      <dgm:spPr/>
      <dgm:t>
        <a:bodyPr/>
        <a:lstStyle/>
        <a:p>
          <a:pPr algn="l"/>
          <a:r>
            <a:rPr lang="en-US" sz="2300" b="1" dirty="0">
              <a:latin typeface="Arial" pitchFamily="34" charset="0"/>
              <a:cs typeface="Arial" pitchFamily="34" charset="0"/>
            </a:rPr>
            <a:t>A)  Younger than 18</a:t>
          </a:r>
        </a:p>
      </dgm:t>
    </dgm:pt>
    <dgm:pt modelId="{BDF777F6-D31E-4338-A4C8-0608CDCDE45E}" type="parTrans" cxnId="{3338B8BB-B8FC-46D2-93AB-9BF4B37052E9}">
      <dgm:prSet/>
      <dgm:spPr/>
      <dgm:t>
        <a:bodyPr/>
        <a:lstStyle/>
        <a:p>
          <a:endParaRPr lang="en-US"/>
        </a:p>
      </dgm:t>
    </dgm:pt>
    <dgm:pt modelId="{454E221B-65CF-4111-A37E-1567D3B4C95B}" type="sibTrans" cxnId="{3338B8BB-B8FC-46D2-93AB-9BF4B37052E9}">
      <dgm:prSet/>
      <dgm:spPr/>
      <dgm:t>
        <a:bodyPr/>
        <a:lstStyle/>
        <a:p>
          <a:endParaRPr lang="en-US" dirty="0"/>
        </a:p>
      </dgm:t>
    </dgm:pt>
    <dgm:pt modelId="{B343663C-EC17-4B9D-90A2-53833633D324}">
      <dgm:prSet phldrT="[Text]" custT="1"/>
      <dgm:spPr/>
      <dgm:t>
        <a:bodyPr/>
        <a:lstStyle/>
        <a:p>
          <a:pPr algn="l"/>
          <a:r>
            <a:rPr lang="en-US" sz="2300" b="1" dirty="0">
              <a:latin typeface="Arial" pitchFamily="34" charset="0"/>
              <a:cs typeface="Arial" pitchFamily="34" charset="0"/>
            </a:rPr>
            <a:t>B)  18-20</a:t>
          </a:r>
        </a:p>
      </dgm:t>
    </dgm:pt>
    <dgm:pt modelId="{A9BFB5A1-8964-4745-BB93-A4C2872F6A0E}" type="parTrans" cxnId="{60E21900-32D4-4D2C-933F-0281D2856218}">
      <dgm:prSet/>
      <dgm:spPr/>
      <dgm:t>
        <a:bodyPr/>
        <a:lstStyle/>
        <a:p>
          <a:endParaRPr lang="en-US"/>
        </a:p>
      </dgm:t>
    </dgm:pt>
    <dgm:pt modelId="{C2A99A8E-FAA8-4DF6-A3B5-8587E5AABB75}" type="sibTrans" cxnId="{60E21900-32D4-4D2C-933F-0281D2856218}">
      <dgm:prSet/>
      <dgm:spPr/>
      <dgm:t>
        <a:bodyPr/>
        <a:lstStyle/>
        <a:p>
          <a:endParaRPr lang="en-US" dirty="0"/>
        </a:p>
      </dgm:t>
    </dgm:pt>
    <dgm:pt modelId="{28BE146D-0591-4525-9727-2AD404FC5401}">
      <dgm:prSet phldrT="[Text]" custT="1"/>
      <dgm:spPr/>
      <dgm:t>
        <a:bodyPr/>
        <a:lstStyle/>
        <a:p>
          <a:pPr algn="l"/>
          <a:r>
            <a:rPr lang="en-US" sz="2300" b="1" dirty="0">
              <a:latin typeface="Arial" pitchFamily="34" charset="0"/>
              <a:cs typeface="Arial" pitchFamily="34" charset="0"/>
            </a:rPr>
            <a:t>C)   21-25</a:t>
          </a:r>
        </a:p>
      </dgm:t>
    </dgm:pt>
    <dgm:pt modelId="{FEFC1B83-4249-4E14-BD14-8979F77670ED}" type="parTrans" cxnId="{20FC5724-1C89-4995-980A-21E5DC6DF4C3}">
      <dgm:prSet/>
      <dgm:spPr/>
      <dgm:t>
        <a:bodyPr/>
        <a:lstStyle/>
        <a:p>
          <a:endParaRPr lang="en-US"/>
        </a:p>
      </dgm:t>
    </dgm:pt>
    <dgm:pt modelId="{AD367453-91A0-45EF-A313-DAF8BDB7BDC9}" type="sibTrans" cxnId="{20FC5724-1C89-4995-980A-21E5DC6DF4C3}">
      <dgm:prSet/>
      <dgm:spPr/>
      <dgm:t>
        <a:bodyPr/>
        <a:lstStyle/>
        <a:p>
          <a:endParaRPr lang="en-US" dirty="0"/>
        </a:p>
      </dgm:t>
    </dgm:pt>
    <dgm:pt modelId="{8F18B515-B09D-4D13-B6F9-95C5C566AB52}">
      <dgm:prSet phldrT="[Text]" custT="1"/>
      <dgm:spPr/>
      <dgm:t>
        <a:bodyPr/>
        <a:lstStyle/>
        <a:p>
          <a:pPr algn="l"/>
          <a:r>
            <a:rPr lang="en-US" sz="2300" b="1" dirty="0">
              <a:latin typeface="Arial" pitchFamily="34" charset="0"/>
              <a:cs typeface="Arial" pitchFamily="34" charset="0"/>
            </a:rPr>
            <a:t>D)   25-30</a:t>
          </a:r>
        </a:p>
      </dgm:t>
    </dgm:pt>
    <dgm:pt modelId="{78AB6EA1-AFE9-497A-9DBE-BD132651DE49}" type="parTrans" cxnId="{7173A491-F011-405E-BD9F-BEF9C624926E}">
      <dgm:prSet/>
      <dgm:spPr/>
      <dgm:t>
        <a:bodyPr/>
        <a:lstStyle/>
        <a:p>
          <a:endParaRPr lang="en-US"/>
        </a:p>
      </dgm:t>
    </dgm:pt>
    <dgm:pt modelId="{E185EBEC-9C2E-4E5F-811A-A2A9BE70F575}" type="sibTrans" cxnId="{7173A491-F011-405E-BD9F-BEF9C624926E}">
      <dgm:prSet/>
      <dgm:spPr/>
      <dgm:t>
        <a:bodyPr/>
        <a:lstStyle/>
        <a:p>
          <a:endParaRPr lang="en-US" dirty="0"/>
        </a:p>
      </dgm:t>
    </dgm:pt>
    <dgm:pt modelId="{E84E1983-ECA1-4A17-88D3-507D983EE493}">
      <dgm:prSet phldrT="[Text]" custT="1"/>
      <dgm:spPr/>
      <dgm:t>
        <a:bodyPr/>
        <a:lstStyle/>
        <a:p>
          <a:pPr algn="l"/>
          <a:r>
            <a:rPr lang="en-US" sz="2300" b="1" dirty="0">
              <a:latin typeface="Arial" pitchFamily="34" charset="0"/>
              <a:cs typeface="Arial" pitchFamily="34" charset="0"/>
            </a:rPr>
            <a:t>E)   Older than 30</a:t>
          </a:r>
        </a:p>
      </dgm:t>
    </dgm:pt>
    <dgm:pt modelId="{4CD2FF1D-7E80-47EA-9FB3-C7DBF16F26C1}" type="parTrans" cxnId="{28871A84-F1F5-4E7B-9507-5ADFFD7697D8}">
      <dgm:prSet/>
      <dgm:spPr/>
      <dgm:t>
        <a:bodyPr/>
        <a:lstStyle/>
        <a:p>
          <a:endParaRPr lang="en-US"/>
        </a:p>
      </dgm:t>
    </dgm:pt>
    <dgm:pt modelId="{B1C46AF3-EE45-4C7F-81FD-64DE0B137919}" type="sibTrans" cxnId="{28871A84-F1F5-4E7B-9507-5ADFFD7697D8}">
      <dgm:prSet/>
      <dgm:spPr/>
      <dgm:t>
        <a:bodyPr/>
        <a:lstStyle/>
        <a:p>
          <a:endParaRPr lang="en-US" dirty="0"/>
        </a:p>
      </dgm:t>
    </dgm:pt>
    <dgm:pt modelId="{02553496-81FE-461D-AA11-05A43E136B0A}" type="pres">
      <dgm:prSet presAssocID="{8A6651F6-B997-4409-BC87-C95816EAA9B8}" presName="linearFlow" presStyleCnt="0">
        <dgm:presLayoutVars>
          <dgm:resizeHandles val="exact"/>
        </dgm:presLayoutVars>
      </dgm:prSet>
      <dgm:spPr/>
    </dgm:pt>
    <dgm:pt modelId="{79B56927-8417-48EC-B5BF-B4FA7C86DC90}" type="pres">
      <dgm:prSet presAssocID="{F5B98E89-281E-4907-9CA7-932922A673DC}" presName="node" presStyleLbl="node1" presStyleIdx="0" presStyleCnt="5" custScaleX="208718">
        <dgm:presLayoutVars>
          <dgm:bulletEnabled val="1"/>
        </dgm:presLayoutVars>
      </dgm:prSet>
      <dgm:spPr/>
    </dgm:pt>
    <dgm:pt modelId="{D68728F7-6651-41BE-B041-DE93F5BB3EBF}" type="pres">
      <dgm:prSet presAssocID="{454E221B-65CF-4111-A37E-1567D3B4C95B}" presName="sibTrans" presStyleLbl="sibTrans2D1" presStyleIdx="0" presStyleCnt="4"/>
      <dgm:spPr/>
    </dgm:pt>
    <dgm:pt modelId="{9848D8DA-3653-4AD8-B3F1-15C170175D57}" type="pres">
      <dgm:prSet presAssocID="{454E221B-65CF-4111-A37E-1567D3B4C95B}" presName="connectorText" presStyleLbl="sibTrans2D1" presStyleIdx="0" presStyleCnt="4"/>
      <dgm:spPr/>
    </dgm:pt>
    <dgm:pt modelId="{3A2F161E-44DE-4540-9268-11ECC23C548A}" type="pres">
      <dgm:prSet presAssocID="{B343663C-EC17-4B9D-90A2-53833633D324}" presName="node" presStyleLbl="node1" presStyleIdx="1" presStyleCnt="5" custScaleX="208718">
        <dgm:presLayoutVars>
          <dgm:bulletEnabled val="1"/>
        </dgm:presLayoutVars>
      </dgm:prSet>
      <dgm:spPr/>
    </dgm:pt>
    <dgm:pt modelId="{FA37FF0E-E725-4907-826E-C30EDA2B1E23}" type="pres">
      <dgm:prSet presAssocID="{C2A99A8E-FAA8-4DF6-A3B5-8587E5AABB75}" presName="sibTrans" presStyleLbl="sibTrans2D1" presStyleIdx="1" presStyleCnt="4"/>
      <dgm:spPr/>
    </dgm:pt>
    <dgm:pt modelId="{2FC4ADCE-F68C-491E-B1AD-96C9220A8FC9}" type="pres">
      <dgm:prSet presAssocID="{C2A99A8E-FAA8-4DF6-A3B5-8587E5AABB75}" presName="connectorText" presStyleLbl="sibTrans2D1" presStyleIdx="1" presStyleCnt="4"/>
      <dgm:spPr/>
    </dgm:pt>
    <dgm:pt modelId="{9F03D419-0BC1-43E7-A80E-5ABC6FC7E89E}" type="pres">
      <dgm:prSet presAssocID="{28BE146D-0591-4525-9727-2AD404FC5401}" presName="node" presStyleLbl="node1" presStyleIdx="2" presStyleCnt="5" custScaleX="208718">
        <dgm:presLayoutVars>
          <dgm:bulletEnabled val="1"/>
        </dgm:presLayoutVars>
      </dgm:prSet>
      <dgm:spPr/>
    </dgm:pt>
    <dgm:pt modelId="{0F85764B-2AAF-4DE2-B5D0-51F5F96C1129}" type="pres">
      <dgm:prSet presAssocID="{AD367453-91A0-45EF-A313-DAF8BDB7BDC9}" presName="sibTrans" presStyleLbl="sibTrans2D1" presStyleIdx="2" presStyleCnt="4"/>
      <dgm:spPr/>
    </dgm:pt>
    <dgm:pt modelId="{B7427A42-A8E8-4D7B-AA77-C800DCCDAEB9}" type="pres">
      <dgm:prSet presAssocID="{AD367453-91A0-45EF-A313-DAF8BDB7BDC9}" presName="connectorText" presStyleLbl="sibTrans2D1" presStyleIdx="2" presStyleCnt="4"/>
      <dgm:spPr/>
    </dgm:pt>
    <dgm:pt modelId="{B591BE6D-EF8A-4194-B60E-38DDB810A03E}" type="pres">
      <dgm:prSet presAssocID="{8F18B515-B09D-4D13-B6F9-95C5C566AB52}" presName="node" presStyleLbl="node1" presStyleIdx="3" presStyleCnt="5" custScaleX="208718">
        <dgm:presLayoutVars>
          <dgm:bulletEnabled val="1"/>
        </dgm:presLayoutVars>
      </dgm:prSet>
      <dgm:spPr/>
    </dgm:pt>
    <dgm:pt modelId="{F7EC14DE-94EE-4CB2-8C9D-EB503D2A1BBB}" type="pres">
      <dgm:prSet presAssocID="{E185EBEC-9C2E-4E5F-811A-A2A9BE70F575}" presName="sibTrans" presStyleLbl="sibTrans2D1" presStyleIdx="3" presStyleCnt="4"/>
      <dgm:spPr/>
    </dgm:pt>
    <dgm:pt modelId="{8956C1C8-617C-4C4F-A7BD-19B7B2560198}" type="pres">
      <dgm:prSet presAssocID="{E185EBEC-9C2E-4E5F-811A-A2A9BE70F575}" presName="connectorText" presStyleLbl="sibTrans2D1" presStyleIdx="3" presStyleCnt="4"/>
      <dgm:spPr/>
    </dgm:pt>
    <dgm:pt modelId="{ED945EA2-1FE4-4644-BC1E-99CC1545E5A4}" type="pres">
      <dgm:prSet presAssocID="{E84E1983-ECA1-4A17-88D3-507D983EE493}" presName="node" presStyleLbl="node1" presStyleIdx="4" presStyleCnt="5" custScaleX="208718">
        <dgm:presLayoutVars>
          <dgm:bulletEnabled val="1"/>
        </dgm:presLayoutVars>
      </dgm:prSet>
      <dgm:spPr/>
    </dgm:pt>
  </dgm:ptLst>
  <dgm:cxnLst>
    <dgm:cxn modelId="{60E21900-32D4-4D2C-933F-0281D2856218}" srcId="{8A6651F6-B997-4409-BC87-C95816EAA9B8}" destId="{B343663C-EC17-4B9D-90A2-53833633D324}" srcOrd="1" destOrd="0" parTransId="{A9BFB5A1-8964-4745-BB93-A4C2872F6A0E}" sibTransId="{C2A99A8E-FAA8-4DF6-A3B5-8587E5AABB75}"/>
    <dgm:cxn modelId="{20FC5724-1C89-4995-980A-21E5DC6DF4C3}" srcId="{8A6651F6-B997-4409-BC87-C95816EAA9B8}" destId="{28BE146D-0591-4525-9727-2AD404FC5401}" srcOrd="2" destOrd="0" parTransId="{FEFC1B83-4249-4E14-BD14-8979F77670ED}" sibTransId="{AD367453-91A0-45EF-A313-DAF8BDB7BDC9}"/>
    <dgm:cxn modelId="{2B417B5D-B416-4F96-9484-43746AAEA55F}" type="presOf" srcId="{AD367453-91A0-45EF-A313-DAF8BDB7BDC9}" destId="{0F85764B-2AAF-4DE2-B5D0-51F5F96C1129}" srcOrd="0" destOrd="0" presId="urn:microsoft.com/office/officeart/2005/8/layout/process2"/>
    <dgm:cxn modelId="{53BECB5F-73D7-4AA0-AC69-747A1A7C1F36}" type="presOf" srcId="{C2A99A8E-FAA8-4DF6-A3B5-8587E5AABB75}" destId="{2FC4ADCE-F68C-491E-B1AD-96C9220A8FC9}" srcOrd="1" destOrd="0" presId="urn:microsoft.com/office/officeart/2005/8/layout/process2"/>
    <dgm:cxn modelId="{C9EAE661-2337-4B8D-8011-5FF2AF40E6B2}" type="presOf" srcId="{E84E1983-ECA1-4A17-88D3-507D983EE493}" destId="{ED945EA2-1FE4-4644-BC1E-99CC1545E5A4}" srcOrd="0" destOrd="0" presId="urn:microsoft.com/office/officeart/2005/8/layout/process2"/>
    <dgm:cxn modelId="{3E57D273-42DF-41A5-9695-A66797785545}" type="presOf" srcId="{B343663C-EC17-4B9D-90A2-53833633D324}" destId="{3A2F161E-44DE-4540-9268-11ECC23C548A}" srcOrd="0" destOrd="0" presId="urn:microsoft.com/office/officeart/2005/8/layout/process2"/>
    <dgm:cxn modelId="{63CD7B7C-095D-4E00-8433-E59312B2FF09}" type="presOf" srcId="{E185EBEC-9C2E-4E5F-811A-A2A9BE70F575}" destId="{8956C1C8-617C-4C4F-A7BD-19B7B2560198}" srcOrd="1" destOrd="0" presId="urn:microsoft.com/office/officeart/2005/8/layout/process2"/>
    <dgm:cxn modelId="{28871A84-F1F5-4E7B-9507-5ADFFD7697D8}" srcId="{8A6651F6-B997-4409-BC87-C95816EAA9B8}" destId="{E84E1983-ECA1-4A17-88D3-507D983EE493}" srcOrd="4" destOrd="0" parTransId="{4CD2FF1D-7E80-47EA-9FB3-C7DBF16F26C1}" sibTransId="{B1C46AF3-EE45-4C7F-81FD-64DE0B137919}"/>
    <dgm:cxn modelId="{0FE8698B-FD66-43ED-A929-C7B535B8FA8D}" type="presOf" srcId="{8F18B515-B09D-4D13-B6F9-95C5C566AB52}" destId="{B591BE6D-EF8A-4194-B60E-38DDB810A03E}" srcOrd="0" destOrd="0" presId="urn:microsoft.com/office/officeart/2005/8/layout/process2"/>
    <dgm:cxn modelId="{4C49A190-430A-4041-8245-C4CB3AA75914}" type="presOf" srcId="{F5B98E89-281E-4907-9CA7-932922A673DC}" destId="{79B56927-8417-48EC-B5BF-B4FA7C86DC90}" srcOrd="0" destOrd="0" presId="urn:microsoft.com/office/officeart/2005/8/layout/process2"/>
    <dgm:cxn modelId="{7173A491-F011-405E-BD9F-BEF9C624926E}" srcId="{8A6651F6-B997-4409-BC87-C95816EAA9B8}" destId="{8F18B515-B09D-4D13-B6F9-95C5C566AB52}" srcOrd="3" destOrd="0" parTransId="{78AB6EA1-AFE9-497A-9DBE-BD132651DE49}" sibTransId="{E185EBEC-9C2E-4E5F-811A-A2A9BE70F575}"/>
    <dgm:cxn modelId="{070BF397-9736-4F5A-B60D-ED6F0C234047}" type="presOf" srcId="{454E221B-65CF-4111-A37E-1567D3B4C95B}" destId="{D68728F7-6651-41BE-B041-DE93F5BB3EBF}" srcOrd="0" destOrd="0" presId="urn:microsoft.com/office/officeart/2005/8/layout/process2"/>
    <dgm:cxn modelId="{835C5F9C-7B45-4D4F-91D1-2583E6668D60}" type="presOf" srcId="{E185EBEC-9C2E-4E5F-811A-A2A9BE70F575}" destId="{F7EC14DE-94EE-4CB2-8C9D-EB503D2A1BBB}" srcOrd="0" destOrd="0" presId="urn:microsoft.com/office/officeart/2005/8/layout/process2"/>
    <dgm:cxn modelId="{FB025EAF-EEED-451D-9D8E-20DED9FA2069}" type="presOf" srcId="{454E221B-65CF-4111-A37E-1567D3B4C95B}" destId="{9848D8DA-3653-4AD8-B3F1-15C170175D57}" srcOrd="1" destOrd="0" presId="urn:microsoft.com/office/officeart/2005/8/layout/process2"/>
    <dgm:cxn modelId="{3338B8BB-B8FC-46D2-93AB-9BF4B37052E9}" srcId="{8A6651F6-B997-4409-BC87-C95816EAA9B8}" destId="{F5B98E89-281E-4907-9CA7-932922A673DC}" srcOrd="0" destOrd="0" parTransId="{BDF777F6-D31E-4338-A4C8-0608CDCDE45E}" sibTransId="{454E221B-65CF-4111-A37E-1567D3B4C95B}"/>
    <dgm:cxn modelId="{248D60D3-A64D-40B5-9689-029CFB040823}" type="presOf" srcId="{C2A99A8E-FAA8-4DF6-A3B5-8587E5AABB75}" destId="{FA37FF0E-E725-4907-826E-C30EDA2B1E23}" srcOrd="0" destOrd="0" presId="urn:microsoft.com/office/officeart/2005/8/layout/process2"/>
    <dgm:cxn modelId="{59481EE0-F4C3-4F45-B180-720F816A3FCA}" type="presOf" srcId="{28BE146D-0591-4525-9727-2AD404FC5401}" destId="{9F03D419-0BC1-43E7-A80E-5ABC6FC7E89E}" srcOrd="0" destOrd="0" presId="urn:microsoft.com/office/officeart/2005/8/layout/process2"/>
    <dgm:cxn modelId="{AFE2CDE5-FA96-453C-9D13-1B15E7A6F275}" type="presOf" srcId="{8A6651F6-B997-4409-BC87-C95816EAA9B8}" destId="{02553496-81FE-461D-AA11-05A43E136B0A}" srcOrd="0" destOrd="0" presId="urn:microsoft.com/office/officeart/2005/8/layout/process2"/>
    <dgm:cxn modelId="{47D2D2F6-63F4-4282-8DBB-05BD2DF3A74F}" type="presOf" srcId="{AD367453-91A0-45EF-A313-DAF8BDB7BDC9}" destId="{B7427A42-A8E8-4D7B-AA77-C800DCCDAEB9}" srcOrd="1" destOrd="0" presId="urn:microsoft.com/office/officeart/2005/8/layout/process2"/>
    <dgm:cxn modelId="{1A0A9A40-D400-4840-B3BD-9C46C932A06D}" type="presParOf" srcId="{02553496-81FE-461D-AA11-05A43E136B0A}" destId="{79B56927-8417-48EC-B5BF-B4FA7C86DC90}" srcOrd="0" destOrd="0" presId="urn:microsoft.com/office/officeart/2005/8/layout/process2"/>
    <dgm:cxn modelId="{D9555070-3DD8-4E16-AADB-853510F45400}" type="presParOf" srcId="{02553496-81FE-461D-AA11-05A43E136B0A}" destId="{D68728F7-6651-41BE-B041-DE93F5BB3EBF}" srcOrd="1" destOrd="0" presId="urn:microsoft.com/office/officeart/2005/8/layout/process2"/>
    <dgm:cxn modelId="{104F7CDA-A9B4-42A1-8520-DAA5F1035680}" type="presParOf" srcId="{D68728F7-6651-41BE-B041-DE93F5BB3EBF}" destId="{9848D8DA-3653-4AD8-B3F1-15C170175D57}" srcOrd="0" destOrd="0" presId="urn:microsoft.com/office/officeart/2005/8/layout/process2"/>
    <dgm:cxn modelId="{F55EF0E0-A638-4D87-88DA-4735D6CA0F56}" type="presParOf" srcId="{02553496-81FE-461D-AA11-05A43E136B0A}" destId="{3A2F161E-44DE-4540-9268-11ECC23C548A}" srcOrd="2" destOrd="0" presId="urn:microsoft.com/office/officeart/2005/8/layout/process2"/>
    <dgm:cxn modelId="{E362DA2E-586F-44BD-8E89-15576F8351AB}" type="presParOf" srcId="{02553496-81FE-461D-AA11-05A43E136B0A}" destId="{FA37FF0E-E725-4907-826E-C30EDA2B1E23}" srcOrd="3" destOrd="0" presId="urn:microsoft.com/office/officeart/2005/8/layout/process2"/>
    <dgm:cxn modelId="{32E2B603-ECD2-4727-A213-50CC8A13A017}" type="presParOf" srcId="{FA37FF0E-E725-4907-826E-C30EDA2B1E23}" destId="{2FC4ADCE-F68C-491E-B1AD-96C9220A8FC9}" srcOrd="0" destOrd="0" presId="urn:microsoft.com/office/officeart/2005/8/layout/process2"/>
    <dgm:cxn modelId="{50A28D73-8065-4327-8D04-5ABCA433D91D}" type="presParOf" srcId="{02553496-81FE-461D-AA11-05A43E136B0A}" destId="{9F03D419-0BC1-43E7-A80E-5ABC6FC7E89E}" srcOrd="4" destOrd="0" presId="urn:microsoft.com/office/officeart/2005/8/layout/process2"/>
    <dgm:cxn modelId="{3184C9CE-5050-4FD0-A52D-4EF998F5919B}" type="presParOf" srcId="{02553496-81FE-461D-AA11-05A43E136B0A}" destId="{0F85764B-2AAF-4DE2-B5D0-51F5F96C1129}" srcOrd="5" destOrd="0" presId="urn:microsoft.com/office/officeart/2005/8/layout/process2"/>
    <dgm:cxn modelId="{B59B7D18-4ECD-46A1-8450-6B1FAB1650BD}" type="presParOf" srcId="{0F85764B-2AAF-4DE2-B5D0-51F5F96C1129}" destId="{B7427A42-A8E8-4D7B-AA77-C800DCCDAEB9}" srcOrd="0" destOrd="0" presId="urn:microsoft.com/office/officeart/2005/8/layout/process2"/>
    <dgm:cxn modelId="{FD9D3C75-91E1-4DB5-9EBB-B033AF050277}" type="presParOf" srcId="{02553496-81FE-461D-AA11-05A43E136B0A}" destId="{B591BE6D-EF8A-4194-B60E-38DDB810A03E}" srcOrd="6" destOrd="0" presId="urn:microsoft.com/office/officeart/2005/8/layout/process2"/>
    <dgm:cxn modelId="{72C77266-7F17-4D33-BAC9-7AE0D157A76D}" type="presParOf" srcId="{02553496-81FE-461D-AA11-05A43E136B0A}" destId="{F7EC14DE-94EE-4CB2-8C9D-EB503D2A1BBB}" srcOrd="7" destOrd="0" presId="urn:microsoft.com/office/officeart/2005/8/layout/process2"/>
    <dgm:cxn modelId="{EC04D581-E698-4BA4-AE1B-7902475C2CC3}" type="presParOf" srcId="{F7EC14DE-94EE-4CB2-8C9D-EB503D2A1BBB}" destId="{8956C1C8-617C-4C4F-A7BD-19B7B2560198}" srcOrd="0" destOrd="0" presId="urn:microsoft.com/office/officeart/2005/8/layout/process2"/>
    <dgm:cxn modelId="{C41465A8-9120-4E2B-9845-33F59E3A0A90}" type="presParOf" srcId="{02553496-81FE-461D-AA11-05A43E136B0A}" destId="{ED945EA2-1FE4-4644-BC1E-99CC1545E5A4}" srcOrd="8"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ECC8BF-1CF4-4F16-9E4C-016B4E3EFB5E}">
      <dsp:nvSpPr>
        <dsp:cNvPr id="0" name=""/>
        <dsp:cNvSpPr/>
      </dsp:nvSpPr>
      <dsp:spPr>
        <a:xfrm>
          <a:off x="0" y="269459"/>
          <a:ext cx="7772400" cy="4284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DF119A9-B442-4DB5-A03C-B2FB8BA613B1}">
      <dsp:nvSpPr>
        <dsp:cNvPr id="0" name=""/>
        <dsp:cNvSpPr/>
      </dsp:nvSpPr>
      <dsp:spPr>
        <a:xfrm>
          <a:off x="388620" y="228600"/>
          <a:ext cx="5440680" cy="5018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645" tIns="0" rIns="205645" bIns="0" numCol="1" spcCol="1270" anchor="ctr" anchorCtr="0">
          <a:noAutofit/>
        </a:bodyPr>
        <a:lstStyle/>
        <a:p>
          <a:pPr marL="0" lvl="0" indent="0" algn="l" defTabSz="755650">
            <a:lnSpc>
              <a:spcPct val="90000"/>
            </a:lnSpc>
            <a:spcBef>
              <a:spcPct val="0"/>
            </a:spcBef>
            <a:spcAft>
              <a:spcPct val="35000"/>
            </a:spcAft>
            <a:buNone/>
          </a:pPr>
          <a:r>
            <a:rPr lang="en-US" sz="1700" kern="1200" dirty="0">
              <a:latin typeface="Arial" pitchFamily="34" charset="0"/>
              <a:cs typeface="Arial" pitchFamily="34" charset="0"/>
            </a:rPr>
            <a:t>Area A – Basic Skills (9 units)</a:t>
          </a:r>
        </a:p>
      </dsp:txBody>
      <dsp:txXfrm>
        <a:off x="413118" y="253098"/>
        <a:ext cx="5391684" cy="452844"/>
      </dsp:txXfrm>
    </dsp:sp>
    <dsp:sp modelId="{B1C75100-97C0-4ABE-993C-F4CD12ABC65F}">
      <dsp:nvSpPr>
        <dsp:cNvPr id="0" name=""/>
        <dsp:cNvSpPr/>
      </dsp:nvSpPr>
      <dsp:spPr>
        <a:xfrm>
          <a:off x="0" y="1040579"/>
          <a:ext cx="7772400" cy="4284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BFE2718-B9AF-4EB6-955F-8A49349B2479}">
      <dsp:nvSpPr>
        <dsp:cNvPr id="0" name=""/>
        <dsp:cNvSpPr/>
      </dsp:nvSpPr>
      <dsp:spPr>
        <a:xfrm>
          <a:off x="388620" y="999720"/>
          <a:ext cx="5440680" cy="5018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645" tIns="0" rIns="205645" bIns="0" numCol="1" spcCol="1270" anchor="ctr" anchorCtr="0">
          <a:noAutofit/>
        </a:bodyPr>
        <a:lstStyle/>
        <a:p>
          <a:pPr marL="0" lvl="0" indent="0" algn="l" defTabSz="755650">
            <a:lnSpc>
              <a:spcPct val="90000"/>
            </a:lnSpc>
            <a:spcBef>
              <a:spcPct val="0"/>
            </a:spcBef>
            <a:spcAft>
              <a:spcPct val="35000"/>
            </a:spcAft>
            <a:buNone/>
          </a:pPr>
          <a:r>
            <a:rPr lang="en-US" sz="1700" kern="1200" dirty="0">
              <a:latin typeface="Arial" pitchFamily="34" charset="0"/>
              <a:cs typeface="Arial" pitchFamily="34" charset="0"/>
            </a:rPr>
            <a:t>Area B – Science &amp; Math (9 units)</a:t>
          </a:r>
        </a:p>
      </dsp:txBody>
      <dsp:txXfrm>
        <a:off x="413118" y="1024218"/>
        <a:ext cx="5391684" cy="452844"/>
      </dsp:txXfrm>
    </dsp:sp>
    <dsp:sp modelId="{B99A9A95-2922-42BB-AD0C-38DF04665D6B}">
      <dsp:nvSpPr>
        <dsp:cNvPr id="0" name=""/>
        <dsp:cNvSpPr/>
      </dsp:nvSpPr>
      <dsp:spPr>
        <a:xfrm>
          <a:off x="0" y="1811700"/>
          <a:ext cx="7772400" cy="4284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2FF8DA9-4045-4AB8-BA4B-F927653C317D}">
      <dsp:nvSpPr>
        <dsp:cNvPr id="0" name=""/>
        <dsp:cNvSpPr/>
      </dsp:nvSpPr>
      <dsp:spPr>
        <a:xfrm>
          <a:off x="388620" y="1770840"/>
          <a:ext cx="5440680" cy="5018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645" tIns="0" rIns="205645" bIns="0" numCol="1" spcCol="1270" anchor="ctr" anchorCtr="0">
          <a:noAutofit/>
        </a:bodyPr>
        <a:lstStyle/>
        <a:p>
          <a:pPr marL="0" lvl="0" indent="0" algn="l" defTabSz="755650">
            <a:lnSpc>
              <a:spcPct val="90000"/>
            </a:lnSpc>
            <a:spcBef>
              <a:spcPct val="0"/>
            </a:spcBef>
            <a:spcAft>
              <a:spcPct val="35000"/>
            </a:spcAft>
            <a:buNone/>
          </a:pPr>
          <a:r>
            <a:rPr lang="en-US" sz="1700" kern="1200" dirty="0">
              <a:latin typeface="Arial" pitchFamily="34" charset="0"/>
              <a:cs typeface="Arial" pitchFamily="34" charset="0"/>
            </a:rPr>
            <a:t>Area C – Humanities &amp; Arts (9 units)</a:t>
          </a:r>
        </a:p>
      </dsp:txBody>
      <dsp:txXfrm>
        <a:off x="413118" y="1795338"/>
        <a:ext cx="5391684" cy="452844"/>
      </dsp:txXfrm>
    </dsp:sp>
    <dsp:sp modelId="{69153967-4A35-4FF0-884F-570518D7B2AB}">
      <dsp:nvSpPr>
        <dsp:cNvPr id="0" name=""/>
        <dsp:cNvSpPr/>
      </dsp:nvSpPr>
      <dsp:spPr>
        <a:xfrm>
          <a:off x="0" y="2582820"/>
          <a:ext cx="7772400" cy="4284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952DFA-4B04-469E-97B4-C7A86EA3E6EC}">
      <dsp:nvSpPr>
        <dsp:cNvPr id="0" name=""/>
        <dsp:cNvSpPr/>
      </dsp:nvSpPr>
      <dsp:spPr>
        <a:xfrm>
          <a:off x="388620" y="2541960"/>
          <a:ext cx="5440680" cy="5018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645" tIns="0" rIns="205645" bIns="0" numCol="1" spcCol="1270" anchor="ctr" anchorCtr="0">
          <a:noAutofit/>
        </a:bodyPr>
        <a:lstStyle/>
        <a:p>
          <a:pPr marL="0" lvl="0" indent="0" algn="l" defTabSz="755650">
            <a:lnSpc>
              <a:spcPct val="90000"/>
            </a:lnSpc>
            <a:spcBef>
              <a:spcPct val="0"/>
            </a:spcBef>
            <a:spcAft>
              <a:spcPct val="35000"/>
            </a:spcAft>
            <a:buNone/>
          </a:pPr>
          <a:r>
            <a:rPr lang="en-US" sz="1700" kern="1200" dirty="0">
              <a:latin typeface="Arial" pitchFamily="34" charset="0"/>
              <a:cs typeface="Arial" pitchFamily="34" charset="0"/>
            </a:rPr>
            <a:t>Area D – Social Sciences (9 units)</a:t>
          </a:r>
        </a:p>
      </dsp:txBody>
      <dsp:txXfrm>
        <a:off x="413118" y="2566458"/>
        <a:ext cx="5391684" cy="452844"/>
      </dsp:txXfrm>
    </dsp:sp>
    <dsp:sp modelId="{69C0A720-1D18-4900-AAF2-05571D2AE75A}">
      <dsp:nvSpPr>
        <dsp:cNvPr id="0" name=""/>
        <dsp:cNvSpPr/>
      </dsp:nvSpPr>
      <dsp:spPr>
        <a:xfrm>
          <a:off x="0" y="3353939"/>
          <a:ext cx="7772400" cy="4284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1A2A786-816A-4790-AA55-07531AF79DB7}">
      <dsp:nvSpPr>
        <dsp:cNvPr id="0" name=""/>
        <dsp:cNvSpPr/>
      </dsp:nvSpPr>
      <dsp:spPr>
        <a:xfrm>
          <a:off x="388620" y="3313080"/>
          <a:ext cx="5440680" cy="501840"/>
        </a:xfrm>
        <a:prstGeom prst="roundRect">
          <a:avLst/>
        </a:prstGeom>
        <a:solidFill>
          <a:srgbClr val="7030A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645" tIns="0" rIns="205645" bIns="0" numCol="1" spcCol="1270" anchor="ctr" anchorCtr="0">
          <a:noAutofit/>
        </a:bodyPr>
        <a:lstStyle/>
        <a:p>
          <a:pPr marL="0" lvl="0" indent="0" algn="l" defTabSz="755650">
            <a:lnSpc>
              <a:spcPct val="90000"/>
            </a:lnSpc>
            <a:spcBef>
              <a:spcPct val="0"/>
            </a:spcBef>
            <a:spcAft>
              <a:spcPct val="35000"/>
            </a:spcAft>
            <a:buNone/>
          </a:pPr>
          <a:r>
            <a:rPr lang="en-US" sz="1700" kern="1200" dirty="0">
              <a:latin typeface="Arial" pitchFamily="34" charset="0"/>
              <a:cs typeface="Arial" pitchFamily="34" charset="0"/>
            </a:rPr>
            <a:t>Area E – Human Understanding &amp; Development </a:t>
          </a:r>
          <a:br>
            <a:rPr lang="en-US" sz="1700" kern="1200" dirty="0">
              <a:latin typeface="Arial" pitchFamily="34" charset="0"/>
              <a:cs typeface="Arial" pitchFamily="34" charset="0"/>
            </a:rPr>
          </a:br>
          <a:r>
            <a:rPr lang="en-US" sz="1700" kern="1200" dirty="0">
              <a:latin typeface="Arial" pitchFamily="34" charset="0"/>
              <a:cs typeface="Arial" pitchFamily="34" charset="0"/>
            </a:rPr>
            <a:t>               (3 units)</a:t>
          </a:r>
        </a:p>
      </dsp:txBody>
      <dsp:txXfrm>
        <a:off x="413118" y="3337578"/>
        <a:ext cx="5391684" cy="452844"/>
      </dsp:txXfrm>
    </dsp:sp>
    <dsp:sp modelId="{8F6559E5-87C9-4378-92F2-DC744FF1D48F}">
      <dsp:nvSpPr>
        <dsp:cNvPr id="0" name=""/>
        <dsp:cNvSpPr/>
      </dsp:nvSpPr>
      <dsp:spPr>
        <a:xfrm>
          <a:off x="0" y="4125060"/>
          <a:ext cx="7772400" cy="4284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C4D42D-4BBA-4B12-AF6B-C1407269149E}">
      <dsp:nvSpPr>
        <dsp:cNvPr id="0" name=""/>
        <dsp:cNvSpPr/>
      </dsp:nvSpPr>
      <dsp:spPr>
        <a:xfrm>
          <a:off x="388620" y="4008000"/>
          <a:ext cx="5440680" cy="5018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645" tIns="0" rIns="205645" bIns="0" numCol="1" spcCol="1270" anchor="ctr" anchorCtr="0">
          <a:noAutofit/>
        </a:bodyPr>
        <a:lstStyle/>
        <a:p>
          <a:pPr marL="0" lvl="0" indent="0" algn="l" defTabSz="755650">
            <a:lnSpc>
              <a:spcPct val="90000"/>
            </a:lnSpc>
            <a:spcBef>
              <a:spcPct val="0"/>
            </a:spcBef>
            <a:spcAft>
              <a:spcPct val="35000"/>
            </a:spcAft>
            <a:buNone/>
          </a:pPr>
          <a:r>
            <a:rPr lang="en-US" sz="1700" kern="1200" dirty="0">
              <a:latin typeface="Arial" pitchFamily="34" charset="0"/>
              <a:cs typeface="Arial" pitchFamily="34" charset="0"/>
            </a:rPr>
            <a:t>SJSU Studies (12 units)</a:t>
          </a:r>
        </a:p>
      </dsp:txBody>
      <dsp:txXfrm>
        <a:off x="413118" y="4032498"/>
        <a:ext cx="5391684" cy="4528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B56927-8417-48EC-B5BF-B4FA7C86DC90}">
      <dsp:nvSpPr>
        <dsp:cNvPr id="0" name=""/>
        <dsp:cNvSpPr/>
      </dsp:nvSpPr>
      <dsp:spPr>
        <a:xfrm>
          <a:off x="0" y="3068"/>
          <a:ext cx="5988269" cy="71758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dirty="0">
              <a:latin typeface="Arial" pitchFamily="34" charset="0"/>
              <a:cs typeface="Arial" pitchFamily="34" charset="0"/>
            </a:rPr>
            <a:t>A)  Younger than 18</a:t>
          </a:r>
        </a:p>
      </dsp:txBody>
      <dsp:txXfrm>
        <a:off x="21017" y="24085"/>
        <a:ext cx="5946235" cy="675546"/>
      </dsp:txXfrm>
    </dsp:sp>
    <dsp:sp modelId="{D68728F7-6651-41BE-B041-DE93F5BB3EBF}">
      <dsp:nvSpPr>
        <dsp:cNvPr id="0" name=""/>
        <dsp:cNvSpPr/>
      </dsp:nvSpPr>
      <dsp:spPr>
        <a:xfrm rot="5400000">
          <a:off x="2859588" y="738588"/>
          <a:ext cx="269092" cy="322911"/>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dirty="0"/>
        </a:p>
      </dsp:txBody>
      <dsp:txXfrm rot="-5400000">
        <a:off x="2897261" y="765497"/>
        <a:ext cx="193747" cy="188364"/>
      </dsp:txXfrm>
    </dsp:sp>
    <dsp:sp modelId="{3A2F161E-44DE-4540-9268-11ECC23C548A}">
      <dsp:nvSpPr>
        <dsp:cNvPr id="0" name=""/>
        <dsp:cNvSpPr/>
      </dsp:nvSpPr>
      <dsp:spPr>
        <a:xfrm>
          <a:off x="0" y="1079439"/>
          <a:ext cx="5988269" cy="717580"/>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dirty="0">
              <a:latin typeface="Arial" pitchFamily="34" charset="0"/>
              <a:cs typeface="Arial" pitchFamily="34" charset="0"/>
            </a:rPr>
            <a:t>B)  18-20</a:t>
          </a:r>
        </a:p>
      </dsp:txBody>
      <dsp:txXfrm>
        <a:off x="21017" y="1100456"/>
        <a:ext cx="5946235" cy="675546"/>
      </dsp:txXfrm>
    </dsp:sp>
    <dsp:sp modelId="{FA37FF0E-E725-4907-826E-C30EDA2B1E23}">
      <dsp:nvSpPr>
        <dsp:cNvPr id="0" name=""/>
        <dsp:cNvSpPr/>
      </dsp:nvSpPr>
      <dsp:spPr>
        <a:xfrm rot="5400000">
          <a:off x="2859588" y="1814959"/>
          <a:ext cx="269092" cy="322911"/>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dirty="0"/>
        </a:p>
      </dsp:txBody>
      <dsp:txXfrm rot="-5400000">
        <a:off x="2897261" y="1841868"/>
        <a:ext cx="193747" cy="188364"/>
      </dsp:txXfrm>
    </dsp:sp>
    <dsp:sp modelId="{9F03D419-0BC1-43E7-A80E-5ABC6FC7E89E}">
      <dsp:nvSpPr>
        <dsp:cNvPr id="0" name=""/>
        <dsp:cNvSpPr/>
      </dsp:nvSpPr>
      <dsp:spPr>
        <a:xfrm>
          <a:off x="0" y="2155809"/>
          <a:ext cx="5988269" cy="717580"/>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dirty="0">
              <a:latin typeface="Arial" pitchFamily="34" charset="0"/>
              <a:cs typeface="Arial" pitchFamily="34" charset="0"/>
            </a:rPr>
            <a:t>C)   21-25</a:t>
          </a:r>
        </a:p>
      </dsp:txBody>
      <dsp:txXfrm>
        <a:off x="21017" y="2176826"/>
        <a:ext cx="5946235" cy="675546"/>
      </dsp:txXfrm>
    </dsp:sp>
    <dsp:sp modelId="{0F85764B-2AAF-4DE2-B5D0-51F5F96C1129}">
      <dsp:nvSpPr>
        <dsp:cNvPr id="0" name=""/>
        <dsp:cNvSpPr/>
      </dsp:nvSpPr>
      <dsp:spPr>
        <a:xfrm rot="5400000">
          <a:off x="2859588" y="2891329"/>
          <a:ext cx="269092" cy="322911"/>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dirty="0"/>
        </a:p>
      </dsp:txBody>
      <dsp:txXfrm rot="-5400000">
        <a:off x="2897261" y="2918238"/>
        <a:ext cx="193747" cy="188364"/>
      </dsp:txXfrm>
    </dsp:sp>
    <dsp:sp modelId="{B591BE6D-EF8A-4194-B60E-38DDB810A03E}">
      <dsp:nvSpPr>
        <dsp:cNvPr id="0" name=""/>
        <dsp:cNvSpPr/>
      </dsp:nvSpPr>
      <dsp:spPr>
        <a:xfrm>
          <a:off x="0" y="3232180"/>
          <a:ext cx="5988269" cy="717580"/>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dirty="0">
              <a:latin typeface="Arial" pitchFamily="34" charset="0"/>
              <a:cs typeface="Arial" pitchFamily="34" charset="0"/>
            </a:rPr>
            <a:t>D)   25-30</a:t>
          </a:r>
        </a:p>
      </dsp:txBody>
      <dsp:txXfrm>
        <a:off x="21017" y="3253197"/>
        <a:ext cx="5946235" cy="675546"/>
      </dsp:txXfrm>
    </dsp:sp>
    <dsp:sp modelId="{F7EC14DE-94EE-4CB2-8C9D-EB503D2A1BBB}">
      <dsp:nvSpPr>
        <dsp:cNvPr id="0" name=""/>
        <dsp:cNvSpPr/>
      </dsp:nvSpPr>
      <dsp:spPr>
        <a:xfrm rot="5400000">
          <a:off x="2859588" y="3967700"/>
          <a:ext cx="269092" cy="322911"/>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dirty="0"/>
        </a:p>
      </dsp:txBody>
      <dsp:txXfrm rot="-5400000">
        <a:off x="2897261" y="3994609"/>
        <a:ext cx="193747" cy="188364"/>
      </dsp:txXfrm>
    </dsp:sp>
    <dsp:sp modelId="{ED945EA2-1FE4-4644-BC1E-99CC1545E5A4}">
      <dsp:nvSpPr>
        <dsp:cNvPr id="0" name=""/>
        <dsp:cNvSpPr/>
      </dsp:nvSpPr>
      <dsp:spPr>
        <a:xfrm>
          <a:off x="0" y="4308550"/>
          <a:ext cx="5988269" cy="717580"/>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dirty="0">
              <a:latin typeface="Arial" pitchFamily="34" charset="0"/>
              <a:cs typeface="Arial" pitchFamily="34" charset="0"/>
            </a:rPr>
            <a:t>E)   Older than 30</a:t>
          </a:r>
        </a:p>
      </dsp:txBody>
      <dsp:txXfrm>
        <a:off x="21017" y="4329567"/>
        <a:ext cx="5946235" cy="67554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AF9942A3-A34F-41B3-B416-A532EAB86372}" type="datetimeFigureOut">
              <a:rPr lang="en-US" smtClean="0"/>
              <a:pPr/>
              <a:t>2/27/2021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a:defRPr sz="1200"/>
            </a:lvl1pPr>
          </a:lstStyle>
          <a:p>
            <a:fld id="{8F6BC18F-7C98-444C-9A39-20DF0F7F4030}" type="slidenum">
              <a:rPr lang="en-US" smtClean="0"/>
              <a:pPr/>
              <a:t>‹#›</a:t>
            </a:fld>
            <a:endParaRPr lang="en-US"/>
          </a:p>
        </p:txBody>
      </p:sp>
    </p:spTree>
    <p:extLst>
      <p:ext uri="{BB962C8B-B14F-4D97-AF65-F5344CB8AC3E}">
        <p14:creationId xmlns:p14="http://schemas.microsoft.com/office/powerpoint/2010/main" val="150056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Morality</a:t>
            </a:r>
            <a:r>
              <a:rPr lang="en-US" baseline="0" dirty="0"/>
              <a:t> is another one.</a:t>
            </a:r>
            <a:endParaRPr lang="en-US" dirty="0"/>
          </a:p>
        </p:txBody>
      </p:sp>
      <p:sp>
        <p:nvSpPr>
          <p:cNvPr id="4" name="Slide Number Placeholder 3"/>
          <p:cNvSpPr>
            <a:spLocks noGrp="1"/>
          </p:cNvSpPr>
          <p:nvPr>
            <p:ph type="sldNum" sz="quarter" idx="10"/>
          </p:nvPr>
        </p:nvSpPr>
        <p:spPr/>
        <p:txBody>
          <a:bodyPr/>
          <a:lstStyle/>
          <a:p>
            <a:fld id="{8F6BC18F-7C98-444C-9A39-20DF0F7F4030}" type="slidenum">
              <a:rPr lang="en-US" smtClean="0"/>
              <a:pPr/>
              <a:t>25</a:t>
            </a:fld>
            <a:endParaRPr lang="en-US"/>
          </a:p>
        </p:txBody>
      </p:sp>
    </p:spTree>
    <p:extLst>
      <p:ext uri="{BB962C8B-B14F-4D97-AF65-F5344CB8AC3E}">
        <p14:creationId xmlns:p14="http://schemas.microsoft.com/office/powerpoint/2010/main" val="23080748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F6BC18F-7C98-444C-9A39-20DF0F7F4030}" type="slidenum">
              <a:rPr lang="en-US" smtClean="0"/>
              <a:pPr/>
              <a:t>34</a:t>
            </a:fld>
            <a:endParaRPr lang="en-US"/>
          </a:p>
        </p:txBody>
      </p:sp>
    </p:spTree>
    <p:extLst>
      <p:ext uri="{BB962C8B-B14F-4D97-AF65-F5344CB8AC3E}">
        <p14:creationId xmlns:p14="http://schemas.microsoft.com/office/powerpoint/2010/main" val="31628894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F6BC18F-7C98-444C-9A39-20DF0F7F4030}" type="slidenum">
              <a:rPr lang="en-US" smtClean="0"/>
              <a:pPr/>
              <a:t>35</a:t>
            </a:fld>
            <a:endParaRPr lang="en-US"/>
          </a:p>
        </p:txBody>
      </p:sp>
    </p:spTree>
    <p:extLst>
      <p:ext uri="{BB962C8B-B14F-4D97-AF65-F5344CB8AC3E}">
        <p14:creationId xmlns:p14="http://schemas.microsoft.com/office/powerpoint/2010/main" val="8146508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Choose</a:t>
            </a:r>
          </a:p>
        </p:txBody>
      </p:sp>
      <p:sp>
        <p:nvSpPr>
          <p:cNvPr id="4" name="Slide Number Placeholder 3"/>
          <p:cNvSpPr>
            <a:spLocks noGrp="1"/>
          </p:cNvSpPr>
          <p:nvPr>
            <p:ph type="sldNum" sz="quarter" idx="10"/>
          </p:nvPr>
        </p:nvSpPr>
        <p:spPr/>
        <p:txBody>
          <a:bodyPr/>
          <a:lstStyle/>
          <a:p>
            <a:fld id="{8F6BC18F-7C98-444C-9A39-20DF0F7F4030}" type="slidenum">
              <a:rPr lang="en-US" smtClean="0"/>
              <a:pPr/>
              <a:t>36</a:t>
            </a:fld>
            <a:endParaRPr lang="en-US"/>
          </a:p>
        </p:txBody>
      </p:sp>
    </p:spTree>
    <p:extLst>
      <p:ext uri="{BB962C8B-B14F-4D97-AF65-F5344CB8AC3E}">
        <p14:creationId xmlns:p14="http://schemas.microsoft.com/office/powerpoint/2010/main" val="7664017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F6BC18F-7C98-444C-9A39-20DF0F7F4030}" type="slidenum">
              <a:rPr lang="en-US" smtClean="0"/>
              <a:pPr/>
              <a:t>53</a:t>
            </a:fld>
            <a:endParaRPr lang="en-US"/>
          </a:p>
        </p:txBody>
      </p:sp>
    </p:spTree>
    <p:extLst>
      <p:ext uri="{BB962C8B-B14F-4D97-AF65-F5344CB8AC3E}">
        <p14:creationId xmlns:p14="http://schemas.microsoft.com/office/powerpoint/2010/main" val="3581771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F6BC18F-7C98-444C-9A39-20DF0F7F4030}" type="slidenum">
              <a:rPr lang="en-US" smtClean="0"/>
              <a:pPr/>
              <a:t>54</a:t>
            </a:fld>
            <a:endParaRPr lang="en-US"/>
          </a:p>
        </p:txBody>
      </p:sp>
    </p:spTree>
    <p:extLst>
      <p:ext uri="{BB962C8B-B14F-4D97-AF65-F5344CB8AC3E}">
        <p14:creationId xmlns:p14="http://schemas.microsoft.com/office/powerpoint/2010/main" val="3581771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6BC18F-7C98-444C-9A39-20DF0F7F4030}" type="slidenum">
              <a:rPr lang="en-US" smtClean="0"/>
              <a:pPr/>
              <a:t>64</a:t>
            </a:fld>
            <a:endParaRPr lang="en-US"/>
          </a:p>
        </p:txBody>
      </p:sp>
    </p:spTree>
    <p:extLst>
      <p:ext uri="{BB962C8B-B14F-4D97-AF65-F5344CB8AC3E}">
        <p14:creationId xmlns:p14="http://schemas.microsoft.com/office/powerpoint/2010/main" val="3286203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Morality</a:t>
            </a:r>
            <a:r>
              <a:rPr lang="en-US" baseline="0" dirty="0"/>
              <a:t> is another one.</a:t>
            </a:r>
            <a:endParaRPr lang="en-US" dirty="0"/>
          </a:p>
        </p:txBody>
      </p:sp>
      <p:sp>
        <p:nvSpPr>
          <p:cNvPr id="4" name="Slide Number Placeholder 3"/>
          <p:cNvSpPr>
            <a:spLocks noGrp="1"/>
          </p:cNvSpPr>
          <p:nvPr>
            <p:ph type="sldNum" sz="quarter" idx="10"/>
          </p:nvPr>
        </p:nvSpPr>
        <p:spPr/>
        <p:txBody>
          <a:bodyPr/>
          <a:lstStyle/>
          <a:p>
            <a:fld id="{8F6BC18F-7C98-444C-9A39-20DF0F7F4030}" type="slidenum">
              <a:rPr lang="en-US" smtClean="0"/>
              <a:pPr/>
              <a:t>26</a:t>
            </a:fld>
            <a:endParaRPr lang="en-US"/>
          </a:p>
        </p:txBody>
      </p:sp>
    </p:spTree>
    <p:extLst>
      <p:ext uri="{BB962C8B-B14F-4D97-AF65-F5344CB8AC3E}">
        <p14:creationId xmlns:p14="http://schemas.microsoft.com/office/powerpoint/2010/main" val="37277863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Morality</a:t>
            </a:r>
            <a:r>
              <a:rPr lang="en-US" baseline="0" dirty="0"/>
              <a:t> is another one.</a:t>
            </a:r>
            <a:endParaRPr lang="en-US" dirty="0"/>
          </a:p>
        </p:txBody>
      </p:sp>
      <p:sp>
        <p:nvSpPr>
          <p:cNvPr id="4" name="Slide Number Placeholder 3"/>
          <p:cNvSpPr>
            <a:spLocks noGrp="1"/>
          </p:cNvSpPr>
          <p:nvPr>
            <p:ph type="sldNum" sz="quarter" idx="10"/>
          </p:nvPr>
        </p:nvSpPr>
        <p:spPr/>
        <p:txBody>
          <a:bodyPr/>
          <a:lstStyle/>
          <a:p>
            <a:fld id="{8F6BC18F-7C98-444C-9A39-20DF0F7F4030}" type="slidenum">
              <a:rPr lang="en-US" smtClean="0"/>
              <a:pPr/>
              <a:t>27</a:t>
            </a:fld>
            <a:endParaRPr lang="en-US"/>
          </a:p>
        </p:txBody>
      </p:sp>
    </p:spTree>
    <p:extLst>
      <p:ext uri="{BB962C8B-B14F-4D97-AF65-F5344CB8AC3E}">
        <p14:creationId xmlns:p14="http://schemas.microsoft.com/office/powerpoint/2010/main" val="206537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F6BC18F-7C98-444C-9A39-20DF0F7F4030}" type="slidenum">
              <a:rPr lang="en-US" smtClean="0"/>
              <a:pPr/>
              <a:t>28</a:t>
            </a:fld>
            <a:endParaRPr lang="en-US" dirty="0"/>
          </a:p>
        </p:txBody>
      </p:sp>
    </p:spTree>
    <p:extLst>
      <p:ext uri="{BB962C8B-B14F-4D97-AF65-F5344CB8AC3E}">
        <p14:creationId xmlns:p14="http://schemas.microsoft.com/office/powerpoint/2010/main" val="2827659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Morality is another one. </a:t>
            </a:r>
            <a:r>
              <a:rPr lang="en-US" sz="1200" dirty="0"/>
              <a:t>Domains refer to specific aspects of  human development in terms of growth and change as it relates to the human lifespan.</a:t>
            </a:r>
          </a:p>
          <a:p>
            <a:endParaRPr lang="en-US" dirty="0"/>
          </a:p>
        </p:txBody>
      </p:sp>
      <p:sp>
        <p:nvSpPr>
          <p:cNvPr id="4" name="Slide Number Placeholder 3"/>
          <p:cNvSpPr>
            <a:spLocks noGrp="1"/>
          </p:cNvSpPr>
          <p:nvPr>
            <p:ph type="sldNum" sz="quarter" idx="10"/>
          </p:nvPr>
        </p:nvSpPr>
        <p:spPr/>
        <p:txBody>
          <a:bodyPr/>
          <a:lstStyle/>
          <a:p>
            <a:fld id="{8F6BC18F-7C98-444C-9A39-20DF0F7F4030}" type="slidenum">
              <a:rPr lang="en-US" smtClean="0"/>
              <a:pPr/>
              <a:t>29</a:t>
            </a:fld>
            <a:endParaRPr lang="en-US"/>
          </a:p>
        </p:txBody>
      </p:sp>
    </p:spTree>
    <p:extLst>
      <p:ext uri="{BB962C8B-B14F-4D97-AF65-F5344CB8AC3E}">
        <p14:creationId xmlns:p14="http://schemas.microsoft.com/office/powerpoint/2010/main" val="283534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F6BC18F-7C98-444C-9A39-20DF0F7F4030}" type="slidenum">
              <a:rPr lang="en-US" smtClean="0"/>
              <a:pPr/>
              <a:t>30</a:t>
            </a:fld>
            <a:endParaRPr lang="en-US"/>
          </a:p>
        </p:txBody>
      </p:sp>
    </p:spTree>
    <p:extLst>
      <p:ext uri="{BB962C8B-B14F-4D97-AF65-F5344CB8AC3E}">
        <p14:creationId xmlns:p14="http://schemas.microsoft.com/office/powerpoint/2010/main" val="1354200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F6BC18F-7C98-444C-9A39-20DF0F7F4030}" type="slidenum">
              <a:rPr lang="en-US" smtClean="0"/>
              <a:pPr/>
              <a:t>31</a:t>
            </a:fld>
            <a:endParaRPr lang="en-US"/>
          </a:p>
        </p:txBody>
      </p:sp>
    </p:spTree>
    <p:extLst>
      <p:ext uri="{BB962C8B-B14F-4D97-AF65-F5344CB8AC3E}">
        <p14:creationId xmlns:p14="http://schemas.microsoft.com/office/powerpoint/2010/main" val="698045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F6BC18F-7C98-444C-9A39-20DF0F7F4030}" type="slidenum">
              <a:rPr lang="en-US" smtClean="0"/>
              <a:pPr/>
              <a:t>32</a:t>
            </a:fld>
            <a:endParaRPr lang="en-US"/>
          </a:p>
        </p:txBody>
      </p:sp>
    </p:spTree>
    <p:extLst>
      <p:ext uri="{BB962C8B-B14F-4D97-AF65-F5344CB8AC3E}">
        <p14:creationId xmlns:p14="http://schemas.microsoft.com/office/powerpoint/2010/main" val="23127641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F6BC18F-7C98-444C-9A39-20DF0F7F4030}" type="slidenum">
              <a:rPr lang="en-US" smtClean="0"/>
              <a:pPr/>
              <a:t>33</a:t>
            </a:fld>
            <a:endParaRPr lang="en-US"/>
          </a:p>
        </p:txBody>
      </p:sp>
    </p:spTree>
    <p:extLst>
      <p:ext uri="{BB962C8B-B14F-4D97-AF65-F5344CB8AC3E}">
        <p14:creationId xmlns:p14="http://schemas.microsoft.com/office/powerpoint/2010/main" val="2563695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BCBF6BEF-2C44-4EB8-AF64-C480BA4201C3}" type="datetimeFigureOut">
              <a:rPr lang="en-US" smtClean="0"/>
              <a:pPr/>
              <a:t>2/27/2021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1EC27F52-988C-4B68-8973-2AE1BF238561}"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CBF6BEF-2C44-4EB8-AF64-C480BA4201C3}" type="datetimeFigureOut">
              <a:rPr lang="en-US" smtClean="0"/>
              <a:pPr/>
              <a:t>2/27/2021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C27F52-988C-4B68-8973-2AE1BF23856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CBF6BEF-2C44-4EB8-AF64-C480BA4201C3}" type="datetimeFigureOut">
              <a:rPr lang="en-US" smtClean="0"/>
              <a:pPr/>
              <a:t>2/27/2021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C27F52-988C-4B68-8973-2AE1BF23856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A7E3A22F-18C7-4FD1-815E-82396A0E55E6}" type="datetime1">
              <a:rPr lang="en-US" smtClean="0"/>
              <a:pPr>
                <a:defRPr/>
              </a:pPr>
              <a:t>2/27/2021</a:t>
            </a:fld>
            <a:endParaRPr lang="en-US"/>
          </a:p>
        </p:txBody>
      </p:sp>
      <p:sp>
        <p:nvSpPr>
          <p:cNvPr id="4" name="Footer Placeholder 3"/>
          <p:cNvSpPr>
            <a:spLocks noGrp="1"/>
          </p:cNvSpPr>
          <p:nvPr>
            <p:ph type="ftr" sz="quarter" idx="11"/>
          </p:nvPr>
        </p:nvSpPr>
        <p:spPr/>
        <p:txBody>
          <a:bodyPr/>
          <a:lstStyle/>
          <a:p>
            <a:pPr>
              <a:defRPr/>
            </a:pPr>
            <a:r>
              <a:rPr lang="en-US"/>
              <a:t>based on notes of P. Hsu 2007</a:t>
            </a:r>
            <a:endParaRPr lang="en-US" dirty="0"/>
          </a:p>
        </p:txBody>
      </p:sp>
      <p:sp>
        <p:nvSpPr>
          <p:cNvPr id="5" name="Slide Number Placeholder 4"/>
          <p:cNvSpPr>
            <a:spLocks noGrp="1"/>
          </p:cNvSpPr>
          <p:nvPr>
            <p:ph type="sldNum" sz="quarter" idx="12"/>
          </p:nvPr>
        </p:nvSpPr>
        <p:spPr/>
        <p:txBody>
          <a:bodyPr/>
          <a:lstStyle/>
          <a:p>
            <a:pPr>
              <a:defRPr/>
            </a:pPr>
            <a:fld id="{CEFBE516-0280-4529-8441-870103670B7D}" type="slidenum">
              <a:rPr lang="en-US" smtClean="0"/>
              <a:pPr>
                <a:defRPr/>
              </a:pPr>
              <a:t>‹#›</a:t>
            </a:fld>
            <a:endParaRPr lang="en-US"/>
          </a:p>
        </p:txBody>
      </p:sp>
    </p:spTree>
    <p:extLst>
      <p:ext uri="{BB962C8B-B14F-4D97-AF65-F5344CB8AC3E}">
        <p14:creationId xmlns:p14="http://schemas.microsoft.com/office/powerpoint/2010/main" val="6767704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 name="AutoShape 2"/>
          <p:cNvSpPr>
            <a:spLocks noChangeArrowheads="1"/>
          </p:cNvSpPr>
          <p:nvPr/>
        </p:nvSpPr>
        <p:spPr bwMode="auto">
          <a:xfrm>
            <a:off x="228600" y="381000"/>
            <a:ext cx="8686800" cy="5638800"/>
          </a:xfrm>
          <a:prstGeom prst="roundRect">
            <a:avLst>
              <a:gd name="adj" fmla="val 7912"/>
            </a:avLst>
          </a:prstGeom>
          <a:solidFill>
            <a:schemeClr val="folHlink"/>
          </a:solidFill>
          <a:ln w="9525">
            <a:noFill/>
            <a:round/>
            <a:headEnd/>
            <a:tailEnd/>
          </a:ln>
          <a:effectLst/>
        </p:spPr>
        <p:txBody>
          <a:bodyPr wrap="none" anchor="ctr"/>
          <a:lstStyle/>
          <a:p>
            <a:pPr algn="ctr" fontAlgn="base">
              <a:spcBef>
                <a:spcPct val="0"/>
              </a:spcBef>
              <a:spcAft>
                <a:spcPct val="0"/>
              </a:spcAft>
              <a:defRPr/>
            </a:pPr>
            <a:endParaRPr lang="en-US" sz="2400">
              <a:solidFill>
                <a:srgbClr val="000000"/>
              </a:solidFill>
              <a:latin typeface="Times New Roman" pitchFamily="18" charset="0"/>
            </a:endParaRPr>
          </a:p>
        </p:txBody>
      </p:sp>
      <p:sp>
        <p:nvSpPr>
          <p:cNvPr id="5" name="AutoShape 3"/>
          <p:cNvSpPr>
            <a:spLocks noChangeArrowheads="1"/>
          </p:cNvSpPr>
          <p:nvPr/>
        </p:nvSpPr>
        <p:spPr bwMode="white">
          <a:xfrm>
            <a:off x="327025" y="488950"/>
            <a:ext cx="8435975" cy="4768850"/>
          </a:xfrm>
          <a:prstGeom prst="roundRect">
            <a:avLst>
              <a:gd name="adj" fmla="val 7310"/>
            </a:avLst>
          </a:prstGeom>
          <a:solidFill>
            <a:schemeClr val="bg1"/>
          </a:solidFill>
          <a:ln w="9525">
            <a:noFill/>
            <a:round/>
            <a:headEnd/>
            <a:tailEnd/>
          </a:ln>
          <a:effectLst/>
        </p:spPr>
        <p:txBody>
          <a:bodyPr wrap="none" anchor="ctr"/>
          <a:lstStyle/>
          <a:p>
            <a:pPr algn="ctr" fontAlgn="base">
              <a:spcBef>
                <a:spcPct val="0"/>
              </a:spcBef>
              <a:spcAft>
                <a:spcPct val="0"/>
              </a:spcAft>
              <a:defRPr/>
            </a:pPr>
            <a:endParaRPr lang="en-US" sz="2400">
              <a:solidFill>
                <a:srgbClr val="000000"/>
              </a:solidFill>
              <a:latin typeface="Times New Roman" pitchFamily="18" charset="0"/>
            </a:endParaRPr>
          </a:p>
        </p:txBody>
      </p:sp>
      <p:sp>
        <p:nvSpPr>
          <p:cNvPr id="6" name="AutoShape 4"/>
          <p:cNvSpPr>
            <a:spLocks noChangeArrowheads="1"/>
          </p:cNvSpPr>
          <p:nvPr/>
        </p:nvSpPr>
        <p:spPr bwMode="blackWhite">
          <a:xfrm>
            <a:off x="1371600" y="3338513"/>
            <a:ext cx="6400800" cy="2286000"/>
          </a:xfrm>
          <a:prstGeom prst="roundRect">
            <a:avLst>
              <a:gd name="adj" fmla="val 16667"/>
            </a:avLst>
          </a:prstGeom>
          <a:solidFill>
            <a:schemeClr val="bg1"/>
          </a:solidFill>
          <a:ln w="50800">
            <a:solidFill>
              <a:schemeClr val="bg2"/>
            </a:solidFill>
            <a:round/>
            <a:headEnd/>
            <a:tailEnd/>
          </a:ln>
          <a:effectLst/>
        </p:spPr>
        <p:txBody>
          <a:bodyPr wrap="none" anchor="ctr"/>
          <a:lstStyle/>
          <a:p>
            <a:pPr algn="ctr" fontAlgn="base">
              <a:spcBef>
                <a:spcPct val="0"/>
              </a:spcBef>
              <a:spcAft>
                <a:spcPct val="0"/>
              </a:spcAft>
              <a:defRPr/>
            </a:pPr>
            <a:endParaRPr lang="en-US">
              <a:solidFill>
                <a:srgbClr val="000000"/>
              </a:solidFill>
            </a:endParaRPr>
          </a:p>
        </p:txBody>
      </p:sp>
      <p:sp>
        <p:nvSpPr>
          <p:cNvPr id="7173" name="Rectangle 5"/>
          <p:cNvSpPr>
            <a:spLocks noGrp="1" noChangeArrowheads="1"/>
          </p:cNvSpPr>
          <p:nvPr>
            <p:ph type="ctrTitle"/>
          </p:nvPr>
        </p:nvSpPr>
        <p:spPr>
          <a:xfrm>
            <a:off x="685800" y="857250"/>
            <a:ext cx="7772400" cy="2266950"/>
          </a:xfrm>
        </p:spPr>
        <p:txBody>
          <a:bodyPr anchor="ctr" anchorCtr="1"/>
          <a:lstStyle>
            <a:lvl1pPr algn="ctr">
              <a:defRPr sz="4100" i="1"/>
            </a:lvl1pPr>
          </a:lstStyle>
          <a:p>
            <a:r>
              <a:rPr lang="en-US"/>
              <a:t>Click to edit Master title style</a:t>
            </a:r>
          </a:p>
        </p:txBody>
      </p:sp>
      <p:sp>
        <p:nvSpPr>
          <p:cNvPr id="7174" name="Rectangle 6"/>
          <p:cNvSpPr>
            <a:spLocks noGrp="1" noChangeArrowheads="1"/>
          </p:cNvSpPr>
          <p:nvPr>
            <p:ph type="subTitle" idx="1"/>
          </p:nvPr>
        </p:nvSpPr>
        <p:spPr>
          <a:xfrm>
            <a:off x="1752600" y="3567113"/>
            <a:ext cx="5410200" cy="1905000"/>
          </a:xfrm>
        </p:spPr>
        <p:txBody>
          <a:bodyPr anchor="ctr"/>
          <a:lstStyle>
            <a:lvl1pPr marL="0" indent="0" algn="ctr">
              <a:buFont typeface="Wingdings" pitchFamily="2" charset="2"/>
              <a:buNone/>
              <a:defRPr sz="3300"/>
            </a:lvl1pPr>
          </a:lstStyle>
          <a:p>
            <a:r>
              <a:rPr lang="en-US"/>
              <a:t>Click to edit Master subtitle style</a:t>
            </a:r>
          </a:p>
        </p:txBody>
      </p:sp>
      <p:sp>
        <p:nvSpPr>
          <p:cNvPr id="7" name="Rectangle 7"/>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8" name="Rectangle 8"/>
          <p:cNvSpPr>
            <a:spLocks noGrp="1" noChangeArrowheads="1"/>
          </p:cNvSpPr>
          <p:nvPr>
            <p:ph type="ftr" sz="quarter" idx="11"/>
          </p:nvPr>
        </p:nvSpPr>
        <p:spPr>
          <a:xfrm>
            <a:off x="3352800" y="6391275"/>
            <a:ext cx="2895600" cy="457200"/>
          </a:xfrm>
        </p:spPr>
        <p:txBody>
          <a:bodyPr/>
          <a:lstStyle>
            <a:lvl1pPr>
              <a:defRPr/>
            </a:lvl1pPr>
          </a:lstStyle>
          <a:p>
            <a:pPr>
              <a:defRPr/>
            </a:pPr>
            <a:endParaRPr lang="en-US">
              <a:solidFill>
                <a:srgbClr val="000000"/>
              </a:solidFill>
            </a:endParaRPr>
          </a:p>
        </p:txBody>
      </p:sp>
      <p:sp>
        <p:nvSpPr>
          <p:cNvPr id="9" name="Rectangle 9"/>
          <p:cNvSpPr>
            <a:spLocks noGrp="1" noChangeArrowheads="1"/>
          </p:cNvSpPr>
          <p:nvPr>
            <p:ph type="sldNum" sz="quarter" idx="12"/>
          </p:nvPr>
        </p:nvSpPr>
        <p:spPr>
          <a:xfrm>
            <a:off x="6858000" y="6391275"/>
            <a:ext cx="1600200" cy="457200"/>
          </a:xfrm>
        </p:spPr>
        <p:txBody>
          <a:bodyPr/>
          <a:lstStyle>
            <a:lvl1pPr>
              <a:defRPr/>
            </a:lvl1pPr>
          </a:lstStyle>
          <a:p>
            <a:pPr>
              <a:defRPr/>
            </a:pPr>
            <a:fld id="{9EDC87A3-2335-40A0-ACA4-0896B835CA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23145872"/>
      </p:ext>
    </p:extLst>
  </p:cSld>
  <p:clrMapOvr>
    <a:masterClrMapping/>
  </p:clrMapOvr>
  <p:transition spd="med" advTm="20000"/>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77240" y="411480"/>
            <a:ext cx="7696200" cy="1143000"/>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6F7538F2-D3F9-4424-BA0B-6D6FD16AA4B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87608512"/>
      </p:ext>
    </p:extLst>
  </p:cSld>
  <p:clrMapOvr>
    <a:masterClrMapping/>
  </p:clrMapOvr>
  <p:transition spd="med" advTm="20000"/>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F9C43E9D-526E-41F4-A3C2-8D3090D472A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61120794"/>
      </p:ext>
    </p:extLst>
  </p:cSld>
  <p:clrMapOvr>
    <a:masterClrMapping/>
  </p:clrMapOvr>
  <p:transition spd="med" advTm="20000"/>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1905000"/>
            <a:ext cx="37719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905000"/>
            <a:ext cx="37719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42617536-812D-455E-B8D4-2E988BEFB10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30931274"/>
      </p:ext>
    </p:extLst>
  </p:cSld>
  <p:clrMapOvr>
    <a:masterClrMapping/>
  </p:clrMapOvr>
  <p:transition spd="med" advTm="20000"/>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FD51EED9-74E1-40E7-BACC-81FA4F2294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65781351"/>
      </p:ext>
    </p:extLst>
  </p:cSld>
  <p:clrMapOvr>
    <a:masterClrMapping/>
  </p:clrMapOvr>
  <p:transition spd="med" advTm="20000"/>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fld id="{1905E3C1-351E-4244-B48A-10A8FFD9944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88952841"/>
      </p:ext>
    </p:extLst>
  </p:cSld>
  <p:clrMapOvr>
    <a:masterClrMapping/>
  </p:clrMapOvr>
  <p:transition spd="med" advTm="20000"/>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pPr>
              <a:defRPr/>
            </a:pPr>
            <a:fld id="{32980F1D-79D3-4039-B746-DDDD3912CEE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43720998"/>
      </p:ext>
    </p:extLst>
  </p:cSld>
  <p:clrMapOvr>
    <a:masterClrMapping/>
  </p:clrMapOvr>
  <p:transition spd="med" advTm="20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BCBF6BEF-2C44-4EB8-AF64-C480BA4201C3}" type="datetimeFigureOut">
              <a:rPr lang="en-US" smtClean="0"/>
              <a:pPr/>
              <a:t>2/27/2021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C27F52-988C-4B68-8973-2AE1BF238561}"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17E3C02C-C1FF-4313-99DD-0F37C542E2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00298060"/>
      </p:ext>
    </p:extLst>
  </p:cSld>
  <p:clrMapOvr>
    <a:masterClrMapping/>
  </p:clrMapOvr>
  <p:transition spd="med" advTm="20000"/>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583D7850-C758-4A30-8766-A5BA2817C2B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86013500"/>
      </p:ext>
    </p:extLst>
  </p:cSld>
  <p:clrMapOvr>
    <a:masterClrMapping/>
  </p:clrMapOvr>
  <p:transition spd="med" advTm="2000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30AE3ECC-F0B8-44DF-969B-9BAAE9BE6EE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32398131"/>
      </p:ext>
    </p:extLst>
  </p:cSld>
  <p:clrMapOvr>
    <a:masterClrMapping/>
  </p:clrMapOvr>
  <p:transition spd="med" advTm="20000"/>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533400"/>
            <a:ext cx="192405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2000" y="533400"/>
            <a:ext cx="561975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FD792615-5369-40DF-B563-EB75640CD82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01480386"/>
      </p:ext>
    </p:extLst>
  </p:cSld>
  <p:clrMapOvr>
    <a:masterClrMapping/>
  </p:clrMapOvr>
  <p:transition spd="med" advTm="20000"/>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96200" cy="1143000"/>
          </a:xfrm>
        </p:spPr>
        <p:txBody>
          <a:bodyPr/>
          <a:lstStyle/>
          <a:p>
            <a:r>
              <a:rPr lang="en-US"/>
              <a:t>Click to edit Master title style</a:t>
            </a:r>
          </a:p>
        </p:txBody>
      </p:sp>
      <p:sp>
        <p:nvSpPr>
          <p:cNvPr id="3" name="Content Placeholder 2"/>
          <p:cNvSpPr>
            <a:spLocks noGrp="1"/>
          </p:cNvSpPr>
          <p:nvPr>
            <p:ph sz="quarter" idx="1"/>
          </p:nvPr>
        </p:nvSpPr>
        <p:spPr>
          <a:xfrm>
            <a:off x="762000" y="1905000"/>
            <a:ext cx="3771900" cy="1943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762000" y="4000500"/>
            <a:ext cx="3771900" cy="1943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half" idx="3"/>
          </p:nvPr>
        </p:nvSpPr>
        <p:spPr>
          <a:xfrm>
            <a:off x="4686300" y="1905000"/>
            <a:ext cx="37719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p:txBody>
          <a:bodyPr/>
          <a:lstStyle>
            <a:lvl1pPr>
              <a:defRPr/>
            </a:lvl1pPr>
          </a:lstStyle>
          <a:p>
            <a:pPr>
              <a:defRPr/>
            </a:pPr>
            <a:fld id="{DAAC7729-6B51-4C54-9C19-D4A859813FD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74959115"/>
      </p:ext>
    </p:extLst>
  </p:cSld>
  <p:clrMapOvr>
    <a:masterClrMapping/>
  </p:clrMapOvr>
  <p:transition spd="med" advTm="20000"/>
</p:sldLayout>
</file>

<file path=ppt/slideLayouts/slideLayout2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762000" y="533400"/>
            <a:ext cx="7696200" cy="1143000"/>
          </a:xfrm>
        </p:spPr>
        <p:txBody>
          <a:bodyPr/>
          <a:lstStyle/>
          <a:p>
            <a:r>
              <a:rPr lang="en-US"/>
              <a:t>Click to edit Master title style</a:t>
            </a:r>
          </a:p>
        </p:txBody>
      </p:sp>
      <p:sp>
        <p:nvSpPr>
          <p:cNvPr id="3" name="Content Placeholder 2"/>
          <p:cNvSpPr>
            <a:spLocks noGrp="1"/>
          </p:cNvSpPr>
          <p:nvPr>
            <p:ph sz="quarter" idx="1"/>
          </p:nvPr>
        </p:nvSpPr>
        <p:spPr>
          <a:xfrm>
            <a:off x="762000" y="1905000"/>
            <a:ext cx="3771900" cy="1943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86300" y="1905000"/>
            <a:ext cx="3771900" cy="1943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762000" y="4000500"/>
            <a:ext cx="3771900" cy="1943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86300" y="4000500"/>
            <a:ext cx="3771900" cy="1943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7D73DE51-C800-417C-8CBA-A16A9DBBD18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33092523"/>
      </p:ext>
    </p:extLst>
  </p:cSld>
  <p:clrMapOvr>
    <a:masterClrMapping/>
  </p:clrMapOvr>
  <p:transition spd="med" advTm="20000"/>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96200" cy="1143000"/>
          </a:xfrm>
        </p:spPr>
        <p:txBody>
          <a:bodyPr/>
          <a:lstStyle/>
          <a:p>
            <a:r>
              <a:rPr lang="en-US"/>
              <a:t>Click to edit Master title style</a:t>
            </a:r>
          </a:p>
        </p:txBody>
      </p:sp>
      <p:sp>
        <p:nvSpPr>
          <p:cNvPr id="3" name="Text Placeholder 2"/>
          <p:cNvSpPr>
            <a:spLocks noGrp="1"/>
          </p:cNvSpPr>
          <p:nvPr>
            <p:ph type="body" sz="half" idx="1"/>
          </p:nvPr>
        </p:nvSpPr>
        <p:spPr>
          <a:xfrm>
            <a:off x="762000" y="1905000"/>
            <a:ext cx="37719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905000"/>
            <a:ext cx="37719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7D62A4EF-227B-4065-A490-C1538902897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14043967"/>
      </p:ext>
    </p:extLst>
  </p:cSld>
  <p:clrMapOvr>
    <a:masterClrMapping/>
  </p:clrMapOvr>
  <p:transition spd="med" advTm="20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BCBF6BEF-2C44-4EB8-AF64-C480BA4201C3}" type="datetimeFigureOut">
              <a:rPr lang="en-US" smtClean="0"/>
              <a:pPr/>
              <a:t>2/27/2021</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1EC27F52-988C-4B68-8973-2AE1BF23856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BCBF6BEF-2C44-4EB8-AF64-C480BA4201C3}" type="datetimeFigureOut">
              <a:rPr lang="en-US" smtClean="0"/>
              <a:pPr/>
              <a:t>2/27/2021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C27F52-988C-4B68-8973-2AE1BF238561}"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BCBF6BEF-2C44-4EB8-AF64-C480BA4201C3}" type="datetimeFigureOut">
              <a:rPr lang="en-US" smtClean="0"/>
              <a:pPr/>
              <a:t>2/27/2021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C27F52-988C-4B68-8973-2AE1BF238561}"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BCBF6BEF-2C44-4EB8-AF64-C480BA4201C3}" type="datetimeFigureOut">
              <a:rPr lang="en-US" smtClean="0"/>
              <a:pPr/>
              <a:t>2/27/2021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C27F52-988C-4B68-8973-2AE1BF23856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BF6BEF-2C44-4EB8-AF64-C480BA4201C3}" type="datetimeFigureOut">
              <a:rPr lang="en-US" smtClean="0"/>
              <a:pPr/>
              <a:t>2/27/2021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C27F52-988C-4B68-8973-2AE1BF23856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BCBF6BEF-2C44-4EB8-AF64-C480BA4201C3}" type="datetimeFigureOut">
              <a:rPr lang="en-US" smtClean="0"/>
              <a:pPr/>
              <a:t>2/27/2021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C27F52-988C-4B68-8973-2AE1BF238561}"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BCBF6BEF-2C44-4EB8-AF64-C480BA4201C3}" type="datetimeFigureOut">
              <a:rPr lang="en-US" smtClean="0"/>
              <a:pPr/>
              <a:t>2/27/2021</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1EC27F52-988C-4B68-8973-2AE1BF238561}"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BCBF6BEF-2C44-4EB8-AF64-C480BA4201C3}" type="datetimeFigureOut">
              <a:rPr lang="en-US" smtClean="0"/>
              <a:pPr/>
              <a:t>2/27/2021</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1EC27F52-988C-4B68-8973-2AE1BF23856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7" r:id="rId12"/>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CBFFCB"/>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0" y="533400"/>
            <a:ext cx="76962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762000" y="1905000"/>
            <a:ext cx="7696200" cy="403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8" name="Rectangle 4"/>
          <p:cNvSpPr>
            <a:spLocks noGrp="1" noChangeArrowheads="1"/>
          </p:cNvSpPr>
          <p:nvPr>
            <p:ph type="dt" sz="half" idx="2"/>
          </p:nvPr>
        </p:nvSpPr>
        <p:spPr bwMode="auto">
          <a:xfrm>
            <a:off x="762000" y="6391275"/>
            <a:ext cx="2057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6149" name="Rectangle 5"/>
          <p:cNvSpPr>
            <a:spLocks noGrp="1" noChangeArrowheads="1"/>
          </p:cNvSpPr>
          <p:nvPr>
            <p:ph type="ftr" sz="quarter" idx="3"/>
          </p:nvPr>
        </p:nvSpPr>
        <p:spPr bwMode="auto">
          <a:xfrm>
            <a:off x="3352800" y="6403975"/>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6150" name="Rectangle 6"/>
          <p:cNvSpPr>
            <a:spLocks noGrp="1" noChangeArrowheads="1"/>
          </p:cNvSpPr>
          <p:nvPr>
            <p:ph type="sldNum" sz="quarter" idx="4"/>
          </p:nvPr>
        </p:nvSpPr>
        <p:spPr bwMode="auto">
          <a:xfrm>
            <a:off x="6858000" y="6400800"/>
            <a:ext cx="1600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fld id="{4711E235-C631-4700-B058-02F5AFFB0F54}" type="slidenum">
              <a:rPr lang="en-US">
                <a:solidFill>
                  <a:srgbClr val="000000"/>
                </a:solidFill>
              </a:rPr>
              <a:pPr fontAlgn="base">
                <a:spcBef>
                  <a:spcPct val="0"/>
                </a:spcBef>
                <a:spcAft>
                  <a:spcPct val="0"/>
                </a:spcAft>
                <a:defRPr/>
              </a:pPr>
              <a:t>‹#›</a:t>
            </a:fld>
            <a:endParaRPr lang="en-US">
              <a:solidFill>
                <a:srgbClr val="000000"/>
              </a:solidFill>
            </a:endParaRPr>
          </a:p>
        </p:txBody>
      </p:sp>
      <p:grpSp>
        <p:nvGrpSpPr>
          <p:cNvPr id="1031" name="Group 7"/>
          <p:cNvGrpSpPr>
            <a:grpSpLocks/>
          </p:cNvGrpSpPr>
          <p:nvPr/>
        </p:nvGrpSpPr>
        <p:grpSpPr bwMode="auto">
          <a:xfrm>
            <a:off x="168275" y="228600"/>
            <a:ext cx="8823325" cy="6096000"/>
            <a:chOff x="106" y="144"/>
            <a:chExt cx="5558" cy="3840"/>
          </a:xfrm>
        </p:grpSpPr>
        <p:sp>
          <p:nvSpPr>
            <p:cNvPr id="6152" name="AutoShape 8"/>
            <p:cNvSpPr>
              <a:spLocks noChangeArrowheads="1"/>
            </p:cNvSpPr>
            <p:nvPr/>
          </p:nvSpPr>
          <p:spPr bwMode="auto">
            <a:xfrm>
              <a:off x="106" y="144"/>
              <a:ext cx="5558" cy="3840"/>
            </a:xfrm>
            <a:prstGeom prst="roundRect">
              <a:avLst>
                <a:gd name="adj" fmla="val 11046"/>
              </a:avLst>
            </a:prstGeom>
            <a:noFill/>
            <a:ln w="28575">
              <a:solidFill>
                <a:schemeClr val="folHlink"/>
              </a:solidFill>
              <a:round/>
              <a:headEnd/>
              <a:tailEnd/>
            </a:ln>
            <a:effectLst/>
          </p:spPr>
          <p:txBody>
            <a:bodyPr wrap="none" anchor="ctr"/>
            <a:lstStyle/>
            <a:p>
              <a:pPr algn="ctr" fontAlgn="base">
                <a:spcBef>
                  <a:spcPct val="0"/>
                </a:spcBef>
                <a:spcAft>
                  <a:spcPct val="0"/>
                </a:spcAft>
                <a:defRPr/>
              </a:pPr>
              <a:endParaRPr lang="en-US" sz="2400">
                <a:solidFill>
                  <a:srgbClr val="000000"/>
                </a:solidFill>
                <a:latin typeface="Times New Roman" pitchFamily="18" charset="0"/>
              </a:endParaRPr>
            </a:p>
          </p:txBody>
        </p:sp>
        <p:sp>
          <p:nvSpPr>
            <p:cNvPr id="6153" name="Line 9"/>
            <p:cNvSpPr>
              <a:spLocks noChangeShapeType="1"/>
            </p:cNvSpPr>
            <p:nvPr/>
          </p:nvSpPr>
          <p:spPr bwMode="auto">
            <a:xfrm>
              <a:off x="480" y="1077"/>
              <a:ext cx="4848" cy="0"/>
            </a:xfrm>
            <a:prstGeom prst="line">
              <a:avLst/>
            </a:prstGeom>
            <a:noFill/>
            <a:ln w="38100">
              <a:solidFill>
                <a:schemeClr val="folHlink"/>
              </a:solidFill>
              <a:round/>
              <a:headEnd/>
              <a:tailEnd/>
            </a:ln>
            <a:effectLst/>
          </p:spPr>
          <p:txBody>
            <a:bodyPr/>
            <a:lstStyle/>
            <a:p>
              <a:pPr fontAlgn="base">
                <a:spcBef>
                  <a:spcPct val="0"/>
                </a:spcBef>
                <a:spcAft>
                  <a:spcPct val="0"/>
                </a:spcAft>
                <a:defRPr/>
              </a:pPr>
              <a:endParaRPr lang="en-US">
                <a:solidFill>
                  <a:srgbClr val="000000"/>
                </a:solidFill>
              </a:endParaRPr>
            </a:p>
          </p:txBody>
        </p:sp>
      </p:grpSp>
    </p:spTree>
    <p:extLst>
      <p:ext uri="{BB962C8B-B14F-4D97-AF65-F5344CB8AC3E}">
        <p14:creationId xmlns:p14="http://schemas.microsoft.com/office/powerpoint/2010/main" val="121615856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transition spd="med"/>
  <p:txStyles>
    <p:titleStyle>
      <a:lvl1pPr algn="l" rtl="0" eaLnBrk="0" fontAlgn="base" hangingPunct="0">
        <a:spcBef>
          <a:spcPct val="0"/>
        </a:spcBef>
        <a:spcAft>
          <a:spcPct val="0"/>
        </a:spcAft>
        <a:defRPr sz="3300">
          <a:solidFill>
            <a:schemeClr val="tx2"/>
          </a:solidFill>
          <a:latin typeface="+mj-lt"/>
          <a:ea typeface="+mj-ea"/>
          <a:cs typeface="+mj-cs"/>
        </a:defRPr>
      </a:lvl1pPr>
      <a:lvl2pPr algn="l" rtl="0" eaLnBrk="0" fontAlgn="base" hangingPunct="0">
        <a:spcBef>
          <a:spcPct val="0"/>
        </a:spcBef>
        <a:spcAft>
          <a:spcPct val="0"/>
        </a:spcAft>
        <a:defRPr sz="3300">
          <a:solidFill>
            <a:schemeClr val="tx2"/>
          </a:solidFill>
          <a:latin typeface="Arial Black" pitchFamily="34" charset="0"/>
          <a:cs typeface="Arial" charset="0"/>
        </a:defRPr>
      </a:lvl2pPr>
      <a:lvl3pPr algn="l" rtl="0" eaLnBrk="0" fontAlgn="base" hangingPunct="0">
        <a:spcBef>
          <a:spcPct val="0"/>
        </a:spcBef>
        <a:spcAft>
          <a:spcPct val="0"/>
        </a:spcAft>
        <a:defRPr sz="3300">
          <a:solidFill>
            <a:schemeClr val="tx2"/>
          </a:solidFill>
          <a:latin typeface="Arial Black" pitchFamily="34" charset="0"/>
          <a:cs typeface="Arial" charset="0"/>
        </a:defRPr>
      </a:lvl3pPr>
      <a:lvl4pPr algn="l" rtl="0" eaLnBrk="0" fontAlgn="base" hangingPunct="0">
        <a:spcBef>
          <a:spcPct val="0"/>
        </a:spcBef>
        <a:spcAft>
          <a:spcPct val="0"/>
        </a:spcAft>
        <a:defRPr sz="3300">
          <a:solidFill>
            <a:schemeClr val="tx2"/>
          </a:solidFill>
          <a:latin typeface="Arial Black" pitchFamily="34" charset="0"/>
          <a:cs typeface="Arial" charset="0"/>
        </a:defRPr>
      </a:lvl4pPr>
      <a:lvl5pPr algn="l" rtl="0" eaLnBrk="0" fontAlgn="base" hangingPunct="0">
        <a:spcBef>
          <a:spcPct val="0"/>
        </a:spcBef>
        <a:spcAft>
          <a:spcPct val="0"/>
        </a:spcAft>
        <a:defRPr sz="3300">
          <a:solidFill>
            <a:schemeClr val="tx2"/>
          </a:solidFill>
          <a:latin typeface="Arial Black" pitchFamily="34" charset="0"/>
          <a:cs typeface="Arial" charset="0"/>
        </a:defRPr>
      </a:lvl5pPr>
      <a:lvl6pPr marL="457200" algn="l" rtl="0" fontAlgn="base">
        <a:spcBef>
          <a:spcPct val="0"/>
        </a:spcBef>
        <a:spcAft>
          <a:spcPct val="0"/>
        </a:spcAft>
        <a:defRPr sz="3300">
          <a:solidFill>
            <a:schemeClr val="tx2"/>
          </a:solidFill>
          <a:latin typeface="Arial Black" pitchFamily="34" charset="0"/>
          <a:cs typeface="Arial" charset="0"/>
        </a:defRPr>
      </a:lvl6pPr>
      <a:lvl7pPr marL="914400" algn="l" rtl="0" fontAlgn="base">
        <a:spcBef>
          <a:spcPct val="0"/>
        </a:spcBef>
        <a:spcAft>
          <a:spcPct val="0"/>
        </a:spcAft>
        <a:defRPr sz="3300">
          <a:solidFill>
            <a:schemeClr val="tx2"/>
          </a:solidFill>
          <a:latin typeface="Arial Black" pitchFamily="34" charset="0"/>
          <a:cs typeface="Arial" charset="0"/>
        </a:defRPr>
      </a:lvl7pPr>
      <a:lvl8pPr marL="1371600" algn="l" rtl="0" fontAlgn="base">
        <a:spcBef>
          <a:spcPct val="0"/>
        </a:spcBef>
        <a:spcAft>
          <a:spcPct val="0"/>
        </a:spcAft>
        <a:defRPr sz="3300">
          <a:solidFill>
            <a:schemeClr val="tx2"/>
          </a:solidFill>
          <a:latin typeface="Arial Black" pitchFamily="34" charset="0"/>
          <a:cs typeface="Arial" charset="0"/>
        </a:defRPr>
      </a:lvl8pPr>
      <a:lvl9pPr marL="1828800" algn="l" rtl="0" fontAlgn="base">
        <a:spcBef>
          <a:spcPct val="0"/>
        </a:spcBef>
        <a:spcAft>
          <a:spcPct val="0"/>
        </a:spcAft>
        <a:defRPr sz="3300">
          <a:solidFill>
            <a:schemeClr val="tx2"/>
          </a:solidFill>
          <a:latin typeface="Arial Black" pitchFamily="34" charset="0"/>
          <a:cs typeface="Arial" charset="0"/>
        </a:defRPr>
      </a:lvl9pPr>
    </p:titleStyle>
    <p:bodyStyle>
      <a:lvl1pPr marL="342900" indent="-342900" algn="l" rtl="0" eaLnBrk="0" fontAlgn="base" hangingPunct="0">
        <a:spcBef>
          <a:spcPct val="20000"/>
        </a:spcBef>
        <a:spcAft>
          <a:spcPct val="0"/>
        </a:spcAft>
        <a:buClr>
          <a:schemeClr val="bg2"/>
        </a:buClr>
        <a:buSzPct val="70000"/>
        <a:buFont typeface="Wingdings" pitchFamily="2" charset="2"/>
        <a:buChar char="l"/>
        <a:defRPr sz="31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150000"/>
        <a:buChar char="•"/>
        <a:defRPr sz="2600">
          <a:solidFill>
            <a:schemeClr val="tx1"/>
          </a:solidFill>
          <a:latin typeface="+mn-lt"/>
          <a:cs typeface="+mn-cs"/>
        </a:defRPr>
      </a:lvl2pPr>
      <a:lvl3pPr marL="1143000" indent="-228600" algn="l" rtl="0" eaLnBrk="0" fontAlgn="base" hangingPunct="0">
        <a:spcBef>
          <a:spcPct val="20000"/>
        </a:spcBef>
        <a:spcAft>
          <a:spcPct val="0"/>
        </a:spcAft>
        <a:buClr>
          <a:schemeClr val="tx1"/>
        </a:buClr>
        <a:buSzPct val="150000"/>
        <a:buChar char="•"/>
        <a:defRPr sz="2200">
          <a:solidFill>
            <a:schemeClr val="tx1"/>
          </a:solidFill>
          <a:latin typeface="+mn-lt"/>
          <a:cs typeface="+mn-cs"/>
        </a:defRPr>
      </a:lvl3pPr>
      <a:lvl4pPr marL="1600200" indent="-228600" algn="l" rtl="0" eaLnBrk="0" fontAlgn="base" hangingPunct="0">
        <a:spcBef>
          <a:spcPct val="20000"/>
        </a:spcBef>
        <a:spcAft>
          <a:spcPct val="0"/>
        </a:spcAft>
        <a:buClr>
          <a:schemeClr val="tx2"/>
        </a:buClr>
        <a:buSzPct val="150000"/>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folHlink"/>
        </a:buClr>
        <a:buSzPct val="150000"/>
        <a:buChar char="•"/>
        <a:defRPr sz="2000">
          <a:solidFill>
            <a:schemeClr val="tx1"/>
          </a:solidFill>
          <a:latin typeface="+mn-lt"/>
          <a:cs typeface="+mn-cs"/>
        </a:defRPr>
      </a:lvl5pPr>
      <a:lvl6pPr marL="2514600" indent="-228600" algn="l" rtl="0" fontAlgn="base">
        <a:spcBef>
          <a:spcPct val="20000"/>
        </a:spcBef>
        <a:spcAft>
          <a:spcPct val="0"/>
        </a:spcAft>
        <a:buClr>
          <a:schemeClr val="folHlink"/>
        </a:buClr>
        <a:buSzPct val="150000"/>
        <a:buChar char="•"/>
        <a:defRPr sz="2000">
          <a:solidFill>
            <a:schemeClr val="tx1"/>
          </a:solidFill>
          <a:latin typeface="+mn-lt"/>
          <a:cs typeface="+mn-cs"/>
        </a:defRPr>
      </a:lvl6pPr>
      <a:lvl7pPr marL="2971800" indent="-228600" algn="l" rtl="0" fontAlgn="base">
        <a:spcBef>
          <a:spcPct val="20000"/>
        </a:spcBef>
        <a:spcAft>
          <a:spcPct val="0"/>
        </a:spcAft>
        <a:buClr>
          <a:schemeClr val="folHlink"/>
        </a:buClr>
        <a:buSzPct val="150000"/>
        <a:buChar char="•"/>
        <a:defRPr sz="2000">
          <a:solidFill>
            <a:schemeClr val="tx1"/>
          </a:solidFill>
          <a:latin typeface="+mn-lt"/>
          <a:cs typeface="+mn-cs"/>
        </a:defRPr>
      </a:lvl7pPr>
      <a:lvl8pPr marL="3429000" indent="-228600" algn="l" rtl="0" fontAlgn="base">
        <a:spcBef>
          <a:spcPct val="20000"/>
        </a:spcBef>
        <a:spcAft>
          <a:spcPct val="0"/>
        </a:spcAft>
        <a:buClr>
          <a:schemeClr val="folHlink"/>
        </a:buClr>
        <a:buSzPct val="150000"/>
        <a:buChar char="•"/>
        <a:defRPr sz="2000">
          <a:solidFill>
            <a:schemeClr val="tx1"/>
          </a:solidFill>
          <a:latin typeface="+mn-lt"/>
          <a:cs typeface="+mn-cs"/>
        </a:defRPr>
      </a:lvl8pPr>
      <a:lvl9pPr marL="3886200" indent="-228600" algn="l" rtl="0" fontAlgn="base">
        <a:spcBef>
          <a:spcPct val="20000"/>
        </a:spcBef>
        <a:spcAft>
          <a:spcPct val="0"/>
        </a:spcAft>
        <a:buClr>
          <a:schemeClr val="folHlink"/>
        </a:buClr>
        <a:buSzPct val="15000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hyperlink" Target="https://www.youtube.com/watch?v=1MgBxDvP4r8&amp;feature=youtu.be" TargetMode="External"/><Relationship Id="rId2" Type="http://schemas.openxmlformats.org/officeDocument/2006/relationships/hyperlink" Target="https://www.youtube.com/watch?v=LS2nPvQeOfQ&amp;feature=youtu.be" TargetMode="External"/><Relationship Id="rId1" Type="http://schemas.openxmlformats.org/officeDocument/2006/relationships/slideLayout" Target="../slideLayouts/slideLayout2.xml"/><Relationship Id="rId6" Type="http://schemas.openxmlformats.org/officeDocument/2006/relationships/hyperlink" Target="https://www.youtube.com/watch?v=PO0SDHxMtdY&amp;feature=youtu.be" TargetMode="External"/><Relationship Id="rId5" Type="http://schemas.openxmlformats.org/officeDocument/2006/relationships/hyperlink" Target="https://www.youtube.com/watch?v=9v1UQM5SXp8&amp;feature=youtu.be" TargetMode="External"/><Relationship Id="rId4" Type="http://schemas.openxmlformats.org/officeDocument/2006/relationships/hyperlink" Target="https://www.youtube.com/watch?v=Y_f8DmU-gQQ" TargetMode="External"/></Relationships>
</file>

<file path=ppt/slides/_rels/slide41.xml.rels><?xml version="1.0" encoding="UTF-8" standalone="yes"?>
<Relationships xmlns="http://schemas.openxmlformats.org/package/2006/relationships"><Relationship Id="rId2" Type="http://schemas.openxmlformats.org/officeDocument/2006/relationships/hyperlink" Target="https://www.youtube.com/watch?v=rhNPA0ROoag" TargetMode="Externa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hyperlink" Target="https://sjsu.instructure.com/courses/1415182/files/61418314/download" TargetMode="External"/><Relationship Id="rId2" Type="http://schemas.openxmlformats.org/officeDocument/2006/relationships/hyperlink" Target="https://sjsu.instructure.com/courses/1415182/files/61418250/download" TargetMode="External"/><Relationship Id="rId1" Type="http://schemas.openxmlformats.org/officeDocument/2006/relationships/slideLayout" Target="../slideLayouts/slideLayout2.xml"/><Relationship Id="rId5" Type="http://schemas.openxmlformats.org/officeDocument/2006/relationships/hyperlink" Target="https://sjsu.instructure.com/courses/1415182/files/61418315/download" TargetMode="External"/><Relationship Id="rId4" Type="http://schemas.openxmlformats.org/officeDocument/2006/relationships/hyperlink" Target="https://sjsu.instructure.com/courses/1415182/files/61418329/download"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hyperlink" Target="https://library.sjsu.edu/video/finding-scholarly-peer-reviewed-articles"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CEFBE516-0280-4529-8441-870103670B7D}" type="slidenum">
              <a:rPr lang="en-US" smtClean="0"/>
              <a:pPr>
                <a:defRPr/>
              </a:pPr>
              <a:t>1</a:t>
            </a:fld>
            <a:endParaRPr lang="en-US"/>
          </a:p>
        </p:txBody>
      </p:sp>
      <p:pic>
        <p:nvPicPr>
          <p:cNvPr id="75778" name="Picture 2" descr="http://engineering.sjsu.edu/files/public/img/faculty-and-staff/essc/advisors/2017_banaf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931260"/>
            <a:ext cx="1524000" cy="1960881"/>
          </a:xfrm>
          <a:prstGeom prst="rect">
            <a:avLst/>
          </a:prstGeom>
          <a:noFill/>
          <a:extLst>
            <a:ext uri="{909E8E84-426E-40DD-AFC4-6F175D3DCCD1}">
              <a14:hiddenFill xmlns:a14="http://schemas.microsoft.com/office/drawing/2010/main">
                <a:solidFill>
                  <a:srgbClr val="FFFFFF"/>
                </a:solidFill>
              </a14:hiddenFill>
            </a:ext>
          </a:extLst>
        </p:spPr>
      </p:pic>
      <p:pic>
        <p:nvPicPr>
          <p:cNvPr id="75780" name="Picture 4" descr="http://engineering.sjsu.edu/files/public/img/faculty-and-staff/essc/advisors/2017_duora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1631" y="931260"/>
            <a:ext cx="1524000" cy="196088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J.-Warecki.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5000" y="4405493"/>
            <a:ext cx="1628216" cy="2170954"/>
          </a:xfrm>
          <a:prstGeom prst="rect">
            <a:avLst/>
          </a:prstGeom>
        </p:spPr>
      </p:pic>
      <p:sp>
        <p:nvSpPr>
          <p:cNvPr id="5" name="Rectangle 7"/>
          <p:cNvSpPr>
            <a:spLocks noChangeArrowheads="1"/>
          </p:cNvSpPr>
          <p:nvPr/>
        </p:nvSpPr>
        <p:spPr bwMode="auto">
          <a:xfrm>
            <a:off x="4956899" y="3165416"/>
            <a:ext cx="2819400" cy="70788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Verdana" pitchFamily="34" charset="0"/>
                <a:cs typeface="Arial" pitchFamily="34" charset="0"/>
              </a:rPr>
              <a:t>Ahmed </a:t>
            </a:r>
            <a:r>
              <a:rPr kumimoji="0" lang="en-US" altLang="en-US" sz="1600" b="1" i="0" u="none" strike="noStrike" cap="none" normalizeH="0" baseline="0" dirty="0" err="1">
                <a:ln>
                  <a:noFill/>
                </a:ln>
                <a:solidFill>
                  <a:srgbClr val="000000"/>
                </a:solidFill>
                <a:effectLst/>
                <a:latin typeface="Verdana" pitchFamily="34" charset="0"/>
                <a:cs typeface="Arial" pitchFamily="34" charset="0"/>
              </a:rPr>
              <a:t>Banafa</a:t>
            </a:r>
            <a:br>
              <a:rPr kumimoji="0" lang="en-US" altLang="en-US" sz="1050" b="0" i="0" u="none" strike="noStrike" cap="none" normalizeH="0" baseline="0" dirty="0">
                <a:ln>
                  <a:noFill/>
                </a:ln>
                <a:solidFill>
                  <a:schemeClr val="tx1"/>
                </a:solidFill>
                <a:effectLst/>
                <a:latin typeface="Arial" pitchFamily="34" charset="0"/>
                <a:cs typeface="Arial" pitchFamily="34" charset="0"/>
              </a:rPr>
            </a:br>
            <a:r>
              <a:rPr kumimoji="0" lang="en-US" altLang="en-US" sz="1200" b="0" i="0" u="none" strike="noStrike" cap="none" normalizeH="0" baseline="0" dirty="0">
                <a:ln>
                  <a:noFill/>
                </a:ln>
                <a:solidFill>
                  <a:srgbClr val="000000"/>
                </a:solidFill>
                <a:effectLst/>
                <a:latin typeface="Verdana" pitchFamily="34" charset="0"/>
                <a:cs typeface="Arial" pitchFamily="34" charset="0"/>
              </a:rPr>
              <a:t>Lower division pathways for EE/CMPE/SE/GE</a:t>
            </a:r>
            <a:r>
              <a:rPr kumimoji="0" lang="en-US" altLang="en-US" sz="1050" b="0" i="0" u="none" strike="noStrike" cap="none" normalizeH="0" baseline="0" dirty="0">
                <a:ln>
                  <a:noFill/>
                </a:ln>
                <a:solidFill>
                  <a:schemeClr val="tx1"/>
                </a:solidFill>
                <a:effectLst/>
                <a:latin typeface="Arial" pitchFamily="34" charset="0"/>
                <a:cs typeface="Arial" pitchFamily="34" charset="0"/>
              </a:rPr>
              <a:t> </a:t>
            </a:r>
            <a:endParaRPr kumimoji="0" lang="en-US" altLang="en-US" sz="3600" b="0" i="0" u="none" strike="noStrike" cap="none" normalizeH="0" baseline="0" dirty="0">
              <a:ln>
                <a:noFill/>
              </a:ln>
              <a:solidFill>
                <a:schemeClr val="tx1"/>
              </a:solidFill>
              <a:effectLst/>
              <a:latin typeface="Arial" pitchFamily="34" charset="0"/>
              <a:cs typeface="Arial" pitchFamily="34" charset="0"/>
            </a:endParaRPr>
          </a:p>
        </p:txBody>
      </p:sp>
      <p:sp>
        <p:nvSpPr>
          <p:cNvPr id="6" name="Rectangle 8"/>
          <p:cNvSpPr>
            <a:spLocks noChangeArrowheads="1"/>
          </p:cNvSpPr>
          <p:nvPr/>
        </p:nvSpPr>
        <p:spPr bwMode="auto">
          <a:xfrm>
            <a:off x="967343" y="3148941"/>
            <a:ext cx="3170715" cy="70788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err="1">
                <a:ln>
                  <a:noFill/>
                </a:ln>
                <a:solidFill>
                  <a:srgbClr val="000000"/>
                </a:solidFill>
                <a:effectLst/>
                <a:latin typeface="Verdana" pitchFamily="34" charset="0"/>
                <a:cs typeface="Arial" pitchFamily="34" charset="0"/>
              </a:rPr>
              <a:t>Smita</a:t>
            </a:r>
            <a:r>
              <a:rPr kumimoji="0" lang="en-US" altLang="en-US" sz="1600" b="1" i="0" u="none" strike="noStrike" cap="none" normalizeH="0" baseline="0" dirty="0">
                <a:ln>
                  <a:noFill/>
                </a:ln>
                <a:solidFill>
                  <a:srgbClr val="000000"/>
                </a:solidFill>
                <a:effectLst/>
                <a:latin typeface="Verdana" pitchFamily="34" charset="0"/>
                <a:cs typeface="Arial" pitchFamily="34" charset="0"/>
              </a:rPr>
              <a:t> </a:t>
            </a:r>
            <a:r>
              <a:rPr kumimoji="0" lang="en-US" altLang="en-US" sz="1600" b="1" i="0" u="none" strike="noStrike" cap="none" normalizeH="0" baseline="0" dirty="0" err="1">
                <a:ln>
                  <a:noFill/>
                </a:ln>
                <a:solidFill>
                  <a:srgbClr val="000000"/>
                </a:solidFill>
                <a:effectLst/>
                <a:latin typeface="Verdana" pitchFamily="34" charset="0"/>
                <a:cs typeface="Arial" pitchFamily="34" charset="0"/>
              </a:rPr>
              <a:t>Duorah</a:t>
            </a:r>
            <a:br>
              <a:rPr kumimoji="0" lang="en-US" altLang="en-US" sz="1050" b="0" i="0" u="none" strike="noStrike" cap="none" normalizeH="0" baseline="0" dirty="0">
                <a:ln>
                  <a:noFill/>
                </a:ln>
                <a:solidFill>
                  <a:schemeClr val="tx1"/>
                </a:solidFill>
                <a:effectLst/>
                <a:latin typeface="Arial" pitchFamily="34" charset="0"/>
                <a:cs typeface="Arial" pitchFamily="34" charset="0"/>
              </a:rPr>
            </a:br>
            <a:r>
              <a:rPr kumimoji="0" lang="en-US" altLang="en-US" sz="1200" b="0" i="0" u="none" strike="noStrike" cap="none" normalizeH="0" baseline="0" dirty="0">
                <a:ln>
                  <a:noFill/>
                </a:ln>
                <a:solidFill>
                  <a:srgbClr val="000000"/>
                </a:solidFill>
                <a:effectLst/>
                <a:latin typeface="Verdana" pitchFamily="34" charset="0"/>
                <a:cs typeface="Arial" pitchFamily="34" charset="0"/>
              </a:rPr>
              <a:t>Lower division pathways for BME/</a:t>
            </a:r>
            <a:r>
              <a:rPr kumimoji="0" lang="en-US" altLang="en-US" sz="1200" b="0" i="0" u="none" strike="noStrike" cap="none" normalizeH="0" baseline="0" dirty="0" err="1">
                <a:ln>
                  <a:noFill/>
                </a:ln>
                <a:solidFill>
                  <a:srgbClr val="000000"/>
                </a:solidFill>
                <a:effectLst/>
                <a:latin typeface="Verdana" pitchFamily="34" charset="0"/>
                <a:cs typeface="Arial" pitchFamily="34" charset="0"/>
              </a:rPr>
              <a:t>ChE</a:t>
            </a:r>
            <a:r>
              <a:rPr kumimoji="0" lang="en-US" altLang="en-US" sz="1200" b="0" i="0" u="none" strike="noStrike" cap="none" normalizeH="0" baseline="0" dirty="0">
                <a:ln>
                  <a:noFill/>
                </a:ln>
                <a:solidFill>
                  <a:srgbClr val="000000"/>
                </a:solidFill>
                <a:effectLst/>
                <a:latin typeface="Verdana" pitchFamily="34" charset="0"/>
                <a:cs typeface="Arial" pitchFamily="34" charset="0"/>
              </a:rPr>
              <a:t>/</a:t>
            </a:r>
            <a:r>
              <a:rPr kumimoji="0" lang="en-US" altLang="en-US" sz="1200" b="0" i="0" u="none" strike="noStrike" cap="none" normalizeH="0" baseline="0" dirty="0" err="1">
                <a:ln>
                  <a:noFill/>
                </a:ln>
                <a:solidFill>
                  <a:srgbClr val="000000"/>
                </a:solidFill>
                <a:effectLst/>
                <a:latin typeface="Verdana" pitchFamily="34" charset="0"/>
                <a:cs typeface="Arial" pitchFamily="34" charset="0"/>
              </a:rPr>
              <a:t>MatE</a:t>
            </a:r>
            <a:r>
              <a:rPr kumimoji="0" lang="en-US" altLang="en-US" sz="1050" b="0" i="0" u="none" strike="noStrike" cap="none" normalizeH="0" baseline="0" dirty="0">
                <a:ln>
                  <a:noFill/>
                </a:ln>
                <a:solidFill>
                  <a:schemeClr val="tx1"/>
                </a:solidFill>
                <a:effectLst/>
                <a:latin typeface="Arial" pitchFamily="34" charset="0"/>
                <a:cs typeface="Arial" pitchFamily="34" charset="0"/>
              </a:rPr>
              <a:t> </a:t>
            </a:r>
            <a:endParaRPr kumimoji="0" lang="en-US" altLang="en-US" sz="3600" b="0" i="0" u="none" strike="noStrike" cap="none" normalizeH="0" baseline="0" dirty="0">
              <a:ln>
                <a:noFill/>
              </a:ln>
              <a:solidFill>
                <a:schemeClr val="tx1"/>
              </a:solidFill>
              <a:effectLst/>
              <a:latin typeface="Arial" pitchFamily="34" charset="0"/>
              <a:cs typeface="Arial" pitchFamily="34" charset="0"/>
            </a:endParaRPr>
          </a:p>
        </p:txBody>
      </p:sp>
      <p:sp>
        <p:nvSpPr>
          <p:cNvPr id="9" name="Rectangle 10"/>
          <p:cNvSpPr>
            <a:spLocks noChangeArrowheads="1"/>
          </p:cNvSpPr>
          <p:nvPr/>
        </p:nvSpPr>
        <p:spPr bwMode="auto">
          <a:xfrm>
            <a:off x="3755178" y="5204955"/>
            <a:ext cx="3711215" cy="52322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Verdana" pitchFamily="34" charset="0"/>
                <a:cs typeface="Arial" pitchFamily="34" charset="0"/>
              </a:rPr>
              <a:t>Jack </a:t>
            </a:r>
            <a:r>
              <a:rPr kumimoji="0" lang="en-US" altLang="en-US" sz="1600" b="1" i="0" u="none" strike="noStrike" cap="none" normalizeH="0" baseline="0" dirty="0" err="1">
                <a:ln>
                  <a:noFill/>
                </a:ln>
                <a:solidFill>
                  <a:srgbClr val="000000"/>
                </a:solidFill>
                <a:effectLst/>
                <a:latin typeface="Verdana" pitchFamily="34" charset="0"/>
                <a:cs typeface="Arial" pitchFamily="34" charset="0"/>
              </a:rPr>
              <a:t>Warecki</a:t>
            </a:r>
            <a:br>
              <a:rPr kumimoji="0" lang="en-US" altLang="en-US" sz="1050" b="0" i="0" u="none" strike="noStrike" cap="none" normalizeH="0" baseline="0" dirty="0">
                <a:ln>
                  <a:noFill/>
                </a:ln>
                <a:solidFill>
                  <a:schemeClr val="tx1"/>
                </a:solidFill>
                <a:effectLst/>
                <a:latin typeface="Arial" pitchFamily="34" charset="0"/>
                <a:cs typeface="Arial" pitchFamily="34" charset="0"/>
              </a:rPr>
            </a:br>
            <a:r>
              <a:rPr kumimoji="0" lang="en-US" altLang="en-US" sz="1200" b="0" i="0" u="none" strike="noStrike" cap="none" normalizeH="0" baseline="0" dirty="0">
                <a:ln>
                  <a:noFill/>
                </a:ln>
                <a:solidFill>
                  <a:srgbClr val="000000"/>
                </a:solidFill>
                <a:effectLst/>
                <a:latin typeface="Verdana" pitchFamily="34" charset="0"/>
                <a:cs typeface="Arial" pitchFamily="34" charset="0"/>
              </a:rPr>
              <a:t>Lower division pathways for ME/CEE/AE/</a:t>
            </a:r>
            <a:r>
              <a:rPr lang="en-US" altLang="en-US" sz="1200" dirty="0">
                <a:solidFill>
                  <a:srgbClr val="000000"/>
                </a:solidFill>
                <a:latin typeface="Verdana" pitchFamily="34" charset="0"/>
              </a:rPr>
              <a:t>IDE</a:t>
            </a:r>
            <a:r>
              <a:rPr kumimoji="0" lang="en-US" altLang="en-US" sz="1050" b="0" i="0" u="none" strike="noStrike" cap="none" normalizeH="0" baseline="0" dirty="0">
                <a:ln>
                  <a:noFill/>
                </a:ln>
                <a:solidFill>
                  <a:schemeClr val="tx1"/>
                </a:solidFill>
                <a:effectLst/>
                <a:latin typeface="Arial" pitchFamily="34" charset="0"/>
                <a:cs typeface="Arial" pitchFamily="34" charset="0"/>
              </a:rPr>
              <a:t> </a:t>
            </a:r>
            <a:endParaRPr kumimoji="0" lang="en-US" altLang="en-US" sz="3600" b="0" i="0" u="none" strike="noStrike" cap="none" normalizeH="0" baseline="0" dirty="0">
              <a:ln>
                <a:noFill/>
              </a:ln>
              <a:solidFill>
                <a:schemeClr val="tx1"/>
              </a:solidFill>
              <a:effectLst/>
              <a:latin typeface="Arial" pitchFamily="34" charset="0"/>
              <a:cs typeface="Arial" pitchFamily="34" charset="0"/>
            </a:endParaRPr>
          </a:p>
        </p:txBody>
      </p:sp>
      <p:sp>
        <p:nvSpPr>
          <p:cNvPr id="10" name="TextBox 9"/>
          <p:cNvSpPr txBox="1"/>
          <p:nvPr/>
        </p:nvSpPr>
        <p:spPr>
          <a:xfrm>
            <a:off x="885776" y="284929"/>
            <a:ext cx="6882077" cy="707886"/>
          </a:xfrm>
          <a:prstGeom prst="rect">
            <a:avLst/>
          </a:prstGeom>
          <a:noFill/>
        </p:spPr>
        <p:txBody>
          <a:bodyPr wrap="none" rtlCol="0">
            <a:spAutoFit/>
          </a:bodyPr>
          <a:lstStyle/>
          <a:p>
            <a:pPr algn="ctr"/>
            <a:r>
              <a:rPr lang="en-US" sz="4000" b="1" u="none" dirty="0"/>
              <a:t>ESSC Guided Pathway Advisors</a:t>
            </a:r>
          </a:p>
        </p:txBody>
      </p:sp>
    </p:spTree>
    <p:extLst>
      <p:ext uri="{BB962C8B-B14F-4D97-AF65-F5344CB8AC3E}">
        <p14:creationId xmlns:p14="http://schemas.microsoft.com/office/powerpoint/2010/main" val="40367108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4" name="Title 1"/>
          <p:cNvSpPr>
            <a:spLocks noGrp="1"/>
          </p:cNvSpPr>
          <p:nvPr>
            <p:ph type="title"/>
          </p:nvPr>
        </p:nvSpPr>
        <p:spPr>
          <a:xfrm>
            <a:off x="555734" y="228600"/>
            <a:ext cx="7772400" cy="1143000"/>
          </a:xfrm>
        </p:spPr>
        <p:txBody>
          <a:bodyPr>
            <a:normAutofit/>
          </a:bodyPr>
          <a:lstStyle/>
          <a:p>
            <a:pPr eaLnBrk="1" fontAlgn="auto" hangingPunct="1">
              <a:spcAft>
                <a:spcPts val="0"/>
              </a:spcAft>
              <a:defRPr/>
            </a:pPr>
            <a:r>
              <a:rPr lang="en-US" dirty="0">
                <a:solidFill>
                  <a:schemeClr val="tx1"/>
                </a:solidFill>
              </a:rPr>
              <a:t>How Old Are You?</a:t>
            </a:r>
            <a:endParaRPr lang="en-US" dirty="0">
              <a:solidFill>
                <a:schemeClr val="accent1">
                  <a:satMod val="150000"/>
                </a:schemeClr>
              </a:solidFill>
              <a:ea typeface="+mj-ea"/>
            </a:endParaRPr>
          </a:p>
        </p:txBody>
      </p:sp>
      <p:graphicFrame>
        <p:nvGraphicFramePr>
          <p:cNvPr id="6" name="Diagram 5"/>
          <p:cNvGraphicFramePr/>
          <p:nvPr/>
        </p:nvGraphicFramePr>
        <p:xfrm>
          <a:off x="1447800" y="1524000"/>
          <a:ext cx="5988269"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8560401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1828800"/>
            <a:ext cx="7772400" cy="4572000"/>
          </a:xfrm>
        </p:spPr>
        <p:txBody>
          <a:bodyPr/>
          <a:lstStyle/>
          <a:p>
            <a:pPr marL="0" indent="0">
              <a:buNone/>
            </a:pPr>
            <a:r>
              <a:rPr lang="en-US" sz="3600" dirty="0"/>
              <a:t>Do you feel you have reached adulthood?</a:t>
            </a:r>
          </a:p>
          <a:p>
            <a:pPr marL="514350" indent="-514350">
              <a:buAutoNum type="alphaUcPeriod"/>
            </a:pPr>
            <a:r>
              <a:rPr lang="en-US" sz="3600" dirty="0"/>
              <a:t>Yes</a:t>
            </a:r>
          </a:p>
          <a:p>
            <a:pPr marL="514350" indent="-514350">
              <a:buAutoNum type="alphaUcPeriod"/>
            </a:pPr>
            <a:r>
              <a:rPr lang="en-US" sz="3600" dirty="0"/>
              <a:t>No</a:t>
            </a:r>
          </a:p>
          <a:p>
            <a:pPr marL="514350" indent="-514350">
              <a:buAutoNum type="alphaUcPeriod"/>
            </a:pPr>
            <a:r>
              <a:rPr lang="en-US" sz="3600" dirty="0"/>
              <a:t>In some ways yes, in some ways no</a:t>
            </a:r>
          </a:p>
          <a:p>
            <a:pPr marL="514350" indent="-514350">
              <a:buNone/>
            </a:pPr>
            <a:endParaRPr lang="en-US" dirty="0"/>
          </a:p>
          <a:p>
            <a:pPr marL="514350" indent="-514350">
              <a:buAutoNum type="alphaUcPeriod"/>
            </a:pPr>
            <a:endParaRPr lang="en-US" dirty="0"/>
          </a:p>
          <a:p>
            <a:pPr marL="514350" indent="-514350">
              <a:buAutoNum type="alphaUcPeriod"/>
            </a:pPr>
            <a:endParaRPr lang="en-US" dirty="0"/>
          </a:p>
        </p:txBody>
      </p:sp>
      <p:sp>
        <p:nvSpPr>
          <p:cNvPr id="5" name="Title 4"/>
          <p:cNvSpPr>
            <a:spLocks noGrp="1"/>
          </p:cNvSpPr>
          <p:nvPr>
            <p:ph type="title"/>
          </p:nvPr>
        </p:nvSpPr>
        <p:spPr>
          <a:xfrm>
            <a:off x="609600" y="533400"/>
            <a:ext cx="7772400" cy="1143000"/>
          </a:xfrm>
        </p:spPr>
        <p:txBody>
          <a:bodyPr/>
          <a:lstStyle/>
          <a:p>
            <a:r>
              <a:rPr lang="en-US" b="1" dirty="0">
                <a:solidFill>
                  <a:srgbClr val="347FD8"/>
                </a:solidFill>
              </a:rPr>
              <a:t>Are you an adult?</a:t>
            </a:r>
          </a:p>
        </p:txBody>
      </p:sp>
    </p:spTree>
    <p:extLst>
      <p:ext uri="{BB962C8B-B14F-4D97-AF65-F5344CB8AC3E}">
        <p14:creationId xmlns:p14="http://schemas.microsoft.com/office/powerpoint/2010/main" val="3369444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7772400" cy="792162"/>
          </a:xfrm>
        </p:spPr>
        <p:txBody>
          <a:bodyPr>
            <a:normAutofit/>
          </a:bodyPr>
          <a:lstStyle/>
          <a:p>
            <a:r>
              <a:rPr lang="en-US" b="1" dirty="0">
                <a:solidFill>
                  <a:srgbClr val="347FD8"/>
                </a:solidFill>
              </a:rPr>
              <a:t>What 18 to 25 year olds think…</a:t>
            </a:r>
          </a:p>
        </p:txBody>
      </p:sp>
      <p:pic>
        <p:nvPicPr>
          <p:cNvPr id="4" name="Content Placeholder 4" descr="emerging-adults-online.jpg"/>
          <p:cNvPicPr>
            <a:picLocks noGrp="1" noChangeAspect="1"/>
          </p:cNvPicPr>
          <p:nvPr>
            <p:ph sz="quarter" idx="1"/>
          </p:nvPr>
        </p:nvPicPr>
        <p:blipFill>
          <a:blip r:embed="rId2" cstate="print"/>
          <a:srcRect l="-15209" r="-18262" b="59749"/>
          <a:stretch>
            <a:fillRect/>
          </a:stretch>
        </p:blipFill>
        <p:spPr>
          <a:xfrm>
            <a:off x="914400" y="1143000"/>
            <a:ext cx="7467600" cy="4087514"/>
          </a:xfrm>
        </p:spPr>
      </p:pic>
      <p:pic>
        <p:nvPicPr>
          <p:cNvPr id="5" name="Content Placeholder 4" descr="emerging-adults-online.jpg"/>
          <p:cNvPicPr>
            <a:picLocks noChangeAspect="1"/>
          </p:cNvPicPr>
          <p:nvPr/>
        </p:nvPicPr>
        <p:blipFill>
          <a:blip r:embed="rId2" cstate="print"/>
          <a:srcRect l="-4763" t="85608" r="-6474"/>
          <a:stretch>
            <a:fillRect/>
          </a:stretch>
        </p:blipFill>
        <p:spPr>
          <a:xfrm>
            <a:off x="1981200" y="5415038"/>
            <a:ext cx="4953000" cy="90956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marL="0" indent="0">
              <a:buNone/>
            </a:pPr>
            <a:r>
              <a:rPr lang="en-US" sz="3600" dirty="0"/>
              <a:t>Which of the following do you think is most important for becoming an adult?</a:t>
            </a:r>
          </a:p>
          <a:p>
            <a:pPr marL="514350" indent="-514350">
              <a:buAutoNum type="alphaUcPeriod"/>
            </a:pPr>
            <a:r>
              <a:rPr lang="en-US" sz="3200" dirty="0"/>
              <a:t>Making independent decisions </a:t>
            </a:r>
          </a:p>
          <a:p>
            <a:pPr marL="514350" indent="-514350">
              <a:buAutoNum type="alphaUcPeriod"/>
            </a:pPr>
            <a:r>
              <a:rPr lang="en-US" sz="3200" dirty="0"/>
              <a:t>Accepting responsibility for yourself</a:t>
            </a:r>
          </a:p>
          <a:p>
            <a:pPr marL="514350" indent="-514350">
              <a:buAutoNum type="alphaUcPeriod"/>
            </a:pPr>
            <a:r>
              <a:rPr lang="en-US" sz="3200" dirty="0"/>
              <a:t>Getting Married</a:t>
            </a:r>
          </a:p>
          <a:p>
            <a:pPr marL="514350" indent="-514350">
              <a:buAutoNum type="alphaUcPeriod"/>
            </a:pPr>
            <a:r>
              <a:rPr lang="en-US" sz="3200" dirty="0"/>
              <a:t>Becoming financially independent</a:t>
            </a:r>
          </a:p>
          <a:p>
            <a:pPr marL="514350" indent="-514350">
              <a:buAutoNum type="alphaUcPeriod"/>
            </a:pPr>
            <a:r>
              <a:rPr lang="en-US" sz="3200" dirty="0"/>
              <a:t>Finishing your education</a:t>
            </a:r>
            <a:endParaRPr lang="en-US" dirty="0"/>
          </a:p>
          <a:p>
            <a:pPr marL="514350" indent="-514350">
              <a:buAutoNum type="alphaUcPeriod"/>
            </a:pPr>
            <a:endParaRPr lang="en-US" dirty="0"/>
          </a:p>
          <a:p>
            <a:pPr marL="514350" indent="-514350">
              <a:buAutoNum type="alphaUcPeriod"/>
            </a:pPr>
            <a:endParaRPr lang="en-US" dirty="0"/>
          </a:p>
          <a:p>
            <a:pPr marL="514350" indent="-514350">
              <a:buAutoNum type="alphaUcPeriod"/>
            </a:pPr>
            <a:endParaRPr lang="en-US" dirty="0"/>
          </a:p>
        </p:txBody>
      </p:sp>
      <p:sp>
        <p:nvSpPr>
          <p:cNvPr id="4" name="Title 3"/>
          <p:cNvSpPr>
            <a:spLocks noGrp="1"/>
          </p:cNvSpPr>
          <p:nvPr>
            <p:ph type="title"/>
          </p:nvPr>
        </p:nvSpPr>
        <p:spPr>
          <a:xfrm>
            <a:off x="609600" y="304800"/>
            <a:ext cx="7772400" cy="1143000"/>
          </a:xfrm>
        </p:spPr>
        <p:txBody>
          <a:bodyPr/>
          <a:lstStyle/>
          <a:p>
            <a:r>
              <a:rPr lang="en-US" b="1" dirty="0">
                <a:solidFill>
                  <a:srgbClr val="347FD8"/>
                </a:solidFill>
              </a:rPr>
              <a:t>What makes you an adult?</a:t>
            </a:r>
          </a:p>
        </p:txBody>
      </p:sp>
      <p:sp>
        <p:nvSpPr>
          <p:cNvPr id="5" name="TextBox 4"/>
          <p:cNvSpPr txBox="1"/>
          <p:nvPr/>
        </p:nvSpPr>
        <p:spPr>
          <a:xfrm>
            <a:off x="7086599" y="3217334"/>
            <a:ext cx="1005403" cy="461665"/>
          </a:xfrm>
          <a:prstGeom prst="rect">
            <a:avLst/>
          </a:prstGeom>
          <a:noFill/>
        </p:spPr>
        <p:txBody>
          <a:bodyPr wrap="none" rtlCol="0">
            <a:spAutoFit/>
          </a:bodyPr>
          <a:lstStyle/>
          <a:p>
            <a:r>
              <a:rPr lang="en-US" sz="2400" dirty="0">
                <a:solidFill>
                  <a:srgbClr val="FF0000"/>
                </a:solidFill>
              </a:rPr>
              <a:t>Arnett</a:t>
            </a:r>
          </a:p>
        </p:txBody>
      </p:sp>
      <p:sp>
        <p:nvSpPr>
          <p:cNvPr id="6" name="TextBox 5"/>
          <p:cNvSpPr txBox="1"/>
          <p:nvPr/>
        </p:nvSpPr>
        <p:spPr>
          <a:xfrm>
            <a:off x="4191000" y="3810000"/>
            <a:ext cx="1005403" cy="461665"/>
          </a:xfrm>
          <a:prstGeom prst="rect">
            <a:avLst/>
          </a:prstGeom>
          <a:noFill/>
        </p:spPr>
        <p:txBody>
          <a:bodyPr wrap="none" rtlCol="0">
            <a:spAutoFit/>
          </a:bodyPr>
          <a:lstStyle/>
          <a:p>
            <a:r>
              <a:rPr lang="en-US" sz="2400" dirty="0">
                <a:solidFill>
                  <a:srgbClr val="FF0000"/>
                </a:solidFill>
              </a:rPr>
              <a:t>Arnett</a:t>
            </a:r>
          </a:p>
        </p:txBody>
      </p:sp>
      <p:sp>
        <p:nvSpPr>
          <p:cNvPr id="7" name="TextBox 6"/>
          <p:cNvSpPr txBox="1"/>
          <p:nvPr/>
        </p:nvSpPr>
        <p:spPr>
          <a:xfrm>
            <a:off x="5196403" y="4914900"/>
            <a:ext cx="1005403" cy="461665"/>
          </a:xfrm>
          <a:prstGeom prst="rect">
            <a:avLst/>
          </a:prstGeom>
          <a:noFill/>
        </p:spPr>
        <p:txBody>
          <a:bodyPr wrap="none" rtlCol="0">
            <a:spAutoFit/>
          </a:bodyPr>
          <a:lstStyle/>
          <a:p>
            <a:r>
              <a:rPr lang="en-US" sz="2400" dirty="0">
                <a:solidFill>
                  <a:srgbClr val="FF0000"/>
                </a:solidFill>
              </a:rPr>
              <a:t>Arnett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7772400" cy="792162"/>
          </a:xfrm>
        </p:spPr>
        <p:txBody>
          <a:bodyPr/>
          <a:lstStyle/>
          <a:p>
            <a:r>
              <a:rPr lang="en-US" b="1" dirty="0">
                <a:solidFill>
                  <a:srgbClr val="347FD8"/>
                </a:solidFill>
              </a:rPr>
              <a:t>What 18 to 25 year olds think …</a:t>
            </a:r>
          </a:p>
        </p:txBody>
      </p:sp>
      <p:pic>
        <p:nvPicPr>
          <p:cNvPr id="4" name="Content Placeholder 4" descr="emerging-adults-online.jpg"/>
          <p:cNvPicPr>
            <a:picLocks noGrp="1" noChangeAspect="1"/>
          </p:cNvPicPr>
          <p:nvPr>
            <p:ph sz="quarter" idx="1"/>
          </p:nvPr>
        </p:nvPicPr>
        <p:blipFill>
          <a:blip r:embed="rId2" cstate="print"/>
          <a:srcRect l="-18388" t="38893" r="-21263" b="13681"/>
          <a:stretch>
            <a:fillRect/>
          </a:stretch>
        </p:blipFill>
        <p:spPr>
          <a:xfrm>
            <a:off x="647700" y="944562"/>
            <a:ext cx="7879954" cy="4313238"/>
          </a:xfrm>
        </p:spPr>
      </p:pic>
      <p:pic>
        <p:nvPicPr>
          <p:cNvPr id="5" name="Content Placeholder 4" descr="emerging-adults-online.jpg"/>
          <p:cNvPicPr>
            <a:picLocks noChangeAspect="1"/>
          </p:cNvPicPr>
          <p:nvPr/>
        </p:nvPicPr>
        <p:blipFill>
          <a:blip r:embed="rId2" cstate="print"/>
          <a:srcRect l="-4763" t="85608" r="-6474"/>
          <a:stretch>
            <a:fillRect/>
          </a:stretch>
        </p:blipFill>
        <p:spPr>
          <a:xfrm>
            <a:off x="1981200" y="5415038"/>
            <a:ext cx="4953000" cy="90956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www.earnest.com/blog/blog/wp-content/uploads/2017/09/updated-traditional-idea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28600"/>
            <a:ext cx="5525045" cy="624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15609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7772400" cy="808038"/>
          </a:xfrm>
        </p:spPr>
        <p:txBody>
          <a:bodyPr/>
          <a:lstStyle/>
          <a:p>
            <a:r>
              <a:rPr lang="en-US" b="1" dirty="0">
                <a:solidFill>
                  <a:srgbClr val="347FD8"/>
                </a:solidFill>
              </a:rPr>
              <a:t>Stages of Human Development</a:t>
            </a:r>
          </a:p>
        </p:txBody>
      </p:sp>
      <p:pic>
        <p:nvPicPr>
          <p:cNvPr id="3" name="Picture 2"/>
          <p:cNvPicPr>
            <a:picLocks noChangeAspect="1"/>
          </p:cNvPicPr>
          <p:nvPr/>
        </p:nvPicPr>
        <p:blipFill>
          <a:blip r:embed="rId2"/>
          <a:stretch>
            <a:fillRect/>
          </a:stretch>
        </p:blipFill>
        <p:spPr>
          <a:xfrm>
            <a:off x="419986" y="1185862"/>
            <a:ext cx="8362324" cy="5062538"/>
          </a:xfrm>
          <a:prstGeom prst="rect">
            <a:avLst/>
          </a:prstGeom>
        </p:spPr>
      </p:pic>
    </p:spTree>
    <p:extLst>
      <p:ext uri="{BB962C8B-B14F-4D97-AF65-F5344CB8AC3E}">
        <p14:creationId xmlns:p14="http://schemas.microsoft.com/office/powerpoint/2010/main" val="31486045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685800" y="5562600"/>
            <a:ext cx="8229600" cy="990600"/>
          </a:xfrm>
          <a:prstGeom prst="rect">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34" name="Title 1"/>
          <p:cNvSpPr>
            <a:spLocks noGrp="1"/>
          </p:cNvSpPr>
          <p:nvPr>
            <p:ph type="title"/>
          </p:nvPr>
        </p:nvSpPr>
        <p:spPr>
          <a:xfrm>
            <a:off x="595042" y="232636"/>
            <a:ext cx="7772400" cy="868362"/>
          </a:xfrm>
        </p:spPr>
        <p:txBody>
          <a:bodyPr>
            <a:normAutofit/>
          </a:bodyPr>
          <a:lstStyle/>
          <a:p>
            <a:pPr eaLnBrk="1" fontAlgn="auto" hangingPunct="1">
              <a:spcAft>
                <a:spcPts val="0"/>
              </a:spcAft>
              <a:defRPr/>
            </a:pPr>
            <a:r>
              <a:rPr lang="en-US" b="1" dirty="0">
                <a:solidFill>
                  <a:srgbClr val="347FD8"/>
                </a:solidFill>
              </a:rPr>
              <a:t>Developmental Periods</a:t>
            </a:r>
          </a:p>
        </p:txBody>
      </p:sp>
      <p:grpSp>
        <p:nvGrpSpPr>
          <p:cNvPr id="7" name="Group 6"/>
          <p:cNvGrpSpPr/>
          <p:nvPr/>
        </p:nvGrpSpPr>
        <p:grpSpPr>
          <a:xfrm>
            <a:off x="685800" y="5638800"/>
            <a:ext cx="8153400" cy="838200"/>
            <a:chOff x="685800" y="5638800"/>
            <a:chExt cx="8153400" cy="838200"/>
          </a:xfrm>
        </p:grpSpPr>
        <p:sp>
          <p:nvSpPr>
            <p:cNvPr id="8" name="Oval 7"/>
            <p:cNvSpPr/>
            <p:nvPr/>
          </p:nvSpPr>
          <p:spPr>
            <a:xfrm>
              <a:off x="685800" y="5638800"/>
              <a:ext cx="1981200" cy="838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lang="en-US" dirty="0">
                  <a:solidFill>
                    <a:schemeClr val="tx1"/>
                  </a:solidFill>
                  <a:latin typeface="Arial" pitchFamily="34" charset="0"/>
                  <a:cs typeface="Arial" pitchFamily="34" charset="0"/>
                </a:rPr>
                <a:t>Adolescence</a:t>
              </a:r>
            </a:p>
          </p:txBody>
        </p:sp>
        <p:sp>
          <p:nvSpPr>
            <p:cNvPr id="9" name="Oval 8"/>
            <p:cNvSpPr/>
            <p:nvPr/>
          </p:nvSpPr>
          <p:spPr>
            <a:xfrm>
              <a:off x="2286000" y="5638800"/>
              <a:ext cx="1981200" cy="8382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itchFamily="34" charset="0"/>
                  <a:cs typeface="Arial" pitchFamily="34" charset="0"/>
                </a:rPr>
                <a:t>Emerging</a:t>
              </a:r>
              <a:br>
                <a:rPr lang="en-US" dirty="0">
                  <a:solidFill>
                    <a:schemeClr val="tx1"/>
                  </a:solidFill>
                  <a:latin typeface="Arial" pitchFamily="34" charset="0"/>
                  <a:cs typeface="Arial" pitchFamily="34" charset="0"/>
                </a:rPr>
              </a:br>
              <a:r>
                <a:rPr lang="en-US" dirty="0">
                  <a:solidFill>
                    <a:schemeClr val="tx1"/>
                  </a:solidFill>
                  <a:latin typeface="Arial" pitchFamily="34" charset="0"/>
                  <a:cs typeface="Arial" pitchFamily="34" charset="0"/>
                </a:rPr>
                <a:t>Adulthood</a:t>
              </a:r>
            </a:p>
          </p:txBody>
        </p:sp>
        <p:sp>
          <p:nvSpPr>
            <p:cNvPr id="10" name="Oval 9"/>
            <p:cNvSpPr/>
            <p:nvPr/>
          </p:nvSpPr>
          <p:spPr>
            <a:xfrm>
              <a:off x="3810000" y="5638800"/>
              <a:ext cx="1981200" cy="838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itchFamily="34" charset="0"/>
                  <a:cs typeface="Arial" pitchFamily="34" charset="0"/>
                </a:rPr>
                <a:t>Young</a:t>
              </a:r>
              <a:br>
                <a:rPr lang="en-US" dirty="0">
                  <a:solidFill>
                    <a:schemeClr val="tx1"/>
                  </a:solidFill>
                  <a:latin typeface="Arial" pitchFamily="34" charset="0"/>
                  <a:cs typeface="Arial" pitchFamily="34" charset="0"/>
                </a:rPr>
              </a:br>
              <a:r>
                <a:rPr lang="en-US" dirty="0">
                  <a:solidFill>
                    <a:schemeClr val="tx1"/>
                  </a:solidFill>
                  <a:latin typeface="Arial" pitchFamily="34" charset="0"/>
                  <a:cs typeface="Arial" pitchFamily="34" charset="0"/>
                </a:rPr>
                <a:t>Adulthood</a:t>
              </a:r>
            </a:p>
          </p:txBody>
        </p:sp>
        <p:sp>
          <p:nvSpPr>
            <p:cNvPr id="11" name="Oval 10"/>
            <p:cNvSpPr/>
            <p:nvPr/>
          </p:nvSpPr>
          <p:spPr>
            <a:xfrm>
              <a:off x="5334000" y="5638800"/>
              <a:ext cx="1981200" cy="838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itchFamily="34" charset="0"/>
                  <a:cs typeface="Arial" pitchFamily="34" charset="0"/>
                </a:rPr>
                <a:t>Middle</a:t>
              </a:r>
              <a:br>
                <a:rPr lang="en-US" dirty="0">
                  <a:solidFill>
                    <a:schemeClr val="tx1"/>
                  </a:solidFill>
                  <a:latin typeface="Arial" pitchFamily="34" charset="0"/>
                  <a:cs typeface="Arial" pitchFamily="34" charset="0"/>
                </a:rPr>
              </a:br>
              <a:r>
                <a:rPr lang="en-US" dirty="0">
                  <a:solidFill>
                    <a:schemeClr val="tx1"/>
                  </a:solidFill>
                  <a:latin typeface="Arial" pitchFamily="34" charset="0"/>
                  <a:cs typeface="Arial" pitchFamily="34" charset="0"/>
                </a:rPr>
                <a:t>Adulthood</a:t>
              </a:r>
            </a:p>
          </p:txBody>
        </p:sp>
        <p:sp>
          <p:nvSpPr>
            <p:cNvPr id="12" name="Oval 11"/>
            <p:cNvSpPr/>
            <p:nvPr/>
          </p:nvSpPr>
          <p:spPr>
            <a:xfrm>
              <a:off x="6858000" y="5638800"/>
              <a:ext cx="1981200" cy="838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itchFamily="34" charset="0"/>
                  <a:cs typeface="Arial" pitchFamily="34" charset="0"/>
                </a:rPr>
                <a:t>Late</a:t>
              </a:r>
              <a:br>
                <a:rPr lang="en-US" dirty="0">
                  <a:solidFill>
                    <a:schemeClr val="tx1"/>
                  </a:solidFill>
                  <a:latin typeface="Arial" pitchFamily="34" charset="0"/>
                  <a:cs typeface="Arial" pitchFamily="34" charset="0"/>
                </a:rPr>
              </a:br>
              <a:r>
                <a:rPr lang="en-US" dirty="0">
                  <a:solidFill>
                    <a:schemeClr val="tx1"/>
                  </a:solidFill>
                  <a:latin typeface="Arial" pitchFamily="34" charset="0"/>
                  <a:cs typeface="Arial" pitchFamily="34" charset="0"/>
                </a:rPr>
                <a:t>Adulthood</a:t>
              </a:r>
            </a:p>
          </p:txBody>
        </p:sp>
      </p:grpSp>
      <p:sp>
        <p:nvSpPr>
          <p:cNvPr id="14" name="TextBox 13"/>
          <p:cNvSpPr txBox="1"/>
          <p:nvPr/>
        </p:nvSpPr>
        <p:spPr>
          <a:xfrm>
            <a:off x="685800" y="5181600"/>
            <a:ext cx="2057400" cy="400110"/>
          </a:xfrm>
          <a:prstGeom prst="rect">
            <a:avLst/>
          </a:prstGeom>
          <a:noFill/>
        </p:spPr>
        <p:txBody>
          <a:bodyPr wrap="square" rtlCol="0">
            <a:spAutoFit/>
          </a:bodyPr>
          <a:lstStyle/>
          <a:p>
            <a:r>
              <a:rPr lang="en-US" sz="2000" dirty="0">
                <a:latin typeface="Arial" pitchFamily="34" charset="0"/>
                <a:cs typeface="Arial" pitchFamily="34" charset="0"/>
              </a:rPr>
              <a:t>Arnett’s Model</a:t>
            </a:r>
          </a:p>
        </p:txBody>
      </p:sp>
      <p:sp>
        <p:nvSpPr>
          <p:cNvPr id="15" name="TextBox 14"/>
          <p:cNvSpPr txBox="1"/>
          <p:nvPr/>
        </p:nvSpPr>
        <p:spPr>
          <a:xfrm>
            <a:off x="6324600" y="3910235"/>
            <a:ext cx="1851789" cy="369332"/>
          </a:xfrm>
          <a:prstGeom prst="rect">
            <a:avLst/>
          </a:prstGeom>
          <a:noFill/>
        </p:spPr>
        <p:txBody>
          <a:bodyPr wrap="none" rtlCol="0">
            <a:spAutoFit/>
          </a:bodyPr>
          <a:lstStyle/>
          <a:p>
            <a:r>
              <a:rPr lang="en-US" b="1" dirty="0">
                <a:latin typeface="Arial" pitchFamily="34" charset="0"/>
                <a:cs typeface="Arial" pitchFamily="34" charset="0"/>
              </a:rPr>
              <a:t>18-25 years old</a:t>
            </a:r>
          </a:p>
        </p:txBody>
      </p:sp>
      <p:sp>
        <p:nvSpPr>
          <p:cNvPr id="16" name="Left Arrow 15"/>
          <p:cNvSpPr/>
          <p:nvPr/>
        </p:nvSpPr>
        <p:spPr>
          <a:xfrm>
            <a:off x="5715000" y="3385066"/>
            <a:ext cx="609600" cy="304800"/>
          </a:xfrm>
          <a:prstGeom prst="lef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3765266" y="1219200"/>
            <a:ext cx="1613468" cy="403367"/>
            <a:chOff x="3025600" y="2464"/>
            <a:chExt cx="1613468" cy="403367"/>
          </a:xfrm>
        </p:grpSpPr>
        <p:sp>
          <p:nvSpPr>
            <p:cNvPr id="54" name="Rounded Rectangle 53"/>
            <p:cNvSpPr/>
            <p:nvPr/>
          </p:nvSpPr>
          <p:spPr>
            <a:xfrm>
              <a:off x="3025600" y="2464"/>
              <a:ext cx="1613468" cy="403367"/>
            </a:xfrm>
            <a:prstGeom prst="roundRect">
              <a:avLst>
                <a:gd name="adj" fmla="val 10000"/>
              </a:avLst>
            </a:prstGeom>
          </p:spPr>
          <p:style>
            <a:lnRef idx="2">
              <a:schemeClr val="lt1">
                <a:hueOff val="0"/>
                <a:satOff val="0"/>
                <a:lumOff val="0"/>
                <a:alphaOff val="0"/>
              </a:schemeClr>
            </a:lnRef>
            <a:fillRef idx="1">
              <a:schemeClr val="accent4">
                <a:shade val="80000"/>
                <a:hueOff val="0"/>
                <a:satOff val="0"/>
                <a:lumOff val="0"/>
                <a:alphaOff val="0"/>
              </a:schemeClr>
            </a:fillRef>
            <a:effectRef idx="0">
              <a:schemeClr val="accent4">
                <a:shade val="80000"/>
                <a:hueOff val="0"/>
                <a:satOff val="0"/>
                <a:lumOff val="0"/>
                <a:alphaOff val="0"/>
              </a:schemeClr>
            </a:effectRef>
            <a:fontRef idx="minor">
              <a:schemeClr val="lt1"/>
            </a:fontRef>
          </p:style>
        </p:sp>
        <p:sp>
          <p:nvSpPr>
            <p:cNvPr id="55" name="Rounded Rectangle 4"/>
            <p:cNvSpPr/>
            <p:nvPr/>
          </p:nvSpPr>
          <p:spPr>
            <a:xfrm>
              <a:off x="3037414" y="14278"/>
              <a:ext cx="1589840" cy="3797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a:latin typeface="Arial" pitchFamily="34" charset="0"/>
                  <a:cs typeface="Arial" pitchFamily="34" charset="0"/>
                </a:rPr>
                <a:t>infancy</a:t>
              </a:r>
            </a:p>
          </p:txBody>
        </p:sp>
      </p:grpSp>
      <p:grpSp>
        <p:nvGrpSpPr>
          <p:cNvPr id="18" name="Group 17"/>
          <p:cNvGrpSpPr/>
          <p:nvPr/>
        </p:nvGrpSpPr>
        <p:grpSpPr>
          <a:xfrm>
            <a:off x="4481242" y="1647778"/>
            <a:ext cx="181515" cy="151262"/>
            <a:chOff x="3741576" y="431042"/>
            <a:chExt cx="181515" cy="151262"/>
          </a:xfrm>
        </p:grpSpPr>
        <p:sp>
          <p:nvSpPr>
            <p:cNvPr id="52" name="Right Arrow 51"/>
            <p:cNvSpPr/>
            <p:nvPr/>
          </p:nvSpPr>
          <p:spPr>
            <a:xfrm rot="5400000">
              <a:off x="3756703" y="415915"/>
              <a:ext cx="151262" cy="181515"/>
            </a:xfrm>
            <a:prstGeom prst="rightArrow">
              <a:avLst>
                <a:gd name="adj1" fmla="val 60000"/>
                <a:gd name="adj2" fmla="val 50000"/>
              </a:avLst>
            </a:prstGeom>
          </p:spPr>
          <p:style>
            <a:lnRef idx="0">
              <a:schemeClr val="accent4">
                <a:shade val="90000"/>
                <a:hueOff val="0"/>
                <a:satOff val="0"/>
                <a:lumOff val="0"/>
                <a:alphaOff val="0"/>
              </a:schemeClr>
            </a:lnRef>
            <a:fillRef idx="1">
              <a:schemeClr val="accent4">
                <a:shade val="90000"/>
                <a:hueOff val="0"/>
                <a:satOff val="0"/>
                <a:lumOff val="0"/>
                <a:alphaOff val="0"/>
              </a:schemeClr>
            </a:fillRef>
            <a:effectRef idx="0">
              <a:schemeClr val="accent4">
                <a:shade val="90000"/>
                <a:hueOff val="0"/>
                <a:satOff val="0"/>
                <a:lumOff val="0"/>
                <a:alphaOff val="0"/>
              </a:schemeClr>
            </a:effectRef>
            <a:fontRef idx="minor">
              <a:schemeClr val="lt1"/>
            </a:fontRef>
          </p:style>
        </p:sp>
        <p:sp>
          <p:nvSpPr>
            <p:cNvPr id="53" name="Right Arrow 6"/>
            <p:cNvSpPr/>
            <p:nvPr/>
          </p:nvSpPr>
          <p:spPr>
            <a:xfrm>
              <a:off x="3777880" y="431042"/>
              <a:ext cx="108909" cy="1058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dirty="0"/>
            </a:p>
          </p:txBody>
        </p:sp>
      </p:grpSp>
      <p:grpSp>
        <p:nvGrpSpPr>
          <p:cNvPr id="19" name="Group 18"/>
          <p:cNvGrpSpPr/>
          <p:nvPr/>
        </p:nvGrpSpPr>
        <p:grpSpPr>
          <a:xfrm>
            <a:off x="3765266" y="1824251"/>
            <a:ext cx="1613468" cy="403367"/>
            <a:chOff x="3025600" y="607515"/>
            <a:chExt cx="1613468" cy="403367"/>
          </a:xfrm>
        </p:grpSpPr>
        <p:sp>
          <p:nvSpPr>
            <p:cNvPr id="50" name="Rounded Rectangle 49"/>
            <p:cNvSpPr/>
            <p:nvPr/>
          </p:nvSpPr>
          <p:spPr>
            <a:xfrm>
              <a:off x="3025600" y="607515"/>
              <a:ext cx="1613468" cy="403367"/>
            </a:xfrm>
            <a:prstGeom prst="roundRect">
              <a:avLst>
                <a:gd name="adj" fmla="val 10000"/>
              </a:avLst>
            </a:prstGeom>
          </p:spPr>
          <p:style>
            <a:lnRef idx="2">
              <a:schemeClr val="lt1">
                <a:hueOff val="0"/>
                <a:satOff val="0"/>
                <a:lumOff val="0"/>
                <a:alphaOff val="0"/>
              </a:schemeClr>
            </a:lnRef>
            <a:fillRef idx="1">
              <a:schemeClr val="accent4">
                <a:shade val="80000"/>
                <a:hueOff val="-29426"/>
                <a:satOff val="-728"/>
                <a:lumOff val="4165"/>
                <a:alphaOff val="0"/>
              </a:schemeClr>
            </a:fillRef>
            <a:effectRef idx="0">
              <a:schemeClr val="accent4">
                <a:shade val="80000"/>
                <a:hueOff val="-29426"/>
                <a:satOff val="-728"/>
                <a:lumOff val="4165"/>
                <a:alphaOff val="0"/>
              </a:schemeClr>
            </a:effectRef>
            <a:fontRef idx="minor">
              <a:schemeClr val="lt1"/>
            </a:fontRef>
          </p:style>
        </p:sp>
        <p:sp>
          <p:nvSpPr>
            <p:cNvPr id="51" name="Rounded Rectangle 8"/>
            <p:cNvSpPr/>
            <p:nvPr/>
          </p:nvSpPr>
          <p:spPr>
            <a:xfrm>
              <a:off x="3037414" y="619329"/>
              <a:ext cx="1589840" cy="3797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a:latin typeface="Arial" pitchFamily="34" charset="0"/>
                  <a:cs typeface="Arial" pitchFamily="34" charset="0"/>
                </a:rPr>
                <a:t>early childhood</a:t>
              </a:r>
            </a:p>
          </p:txBody>
        </p:sp>
      </p:grpSp>
      <p:grpSp>
        <p:nvGrpSpPr>
          <p:cNvPr id="20" name="Group 19"/>
          <p:cNvGrpSpPr/>
          <p:nvPr/>
        </p:nvGrpSpPr>
        <p:grpSpPr>
          <a:xfrm>
            <a:off x="4481242" y="2252829"/>
            <a:ext cx="181515" cy="151262"/>
            <a:chOff x="3741576" y="1036093"/>
            <a:chExt cx="181515" cy="151262"/>
          </a:xfrm>
        </p:grpSpPr>
        <p:sp>
          <p:nvSpPr>
            <p:cNvPr id="48" name="Right Arrow 47"/>
            <p:cNvSpPr/>
            <p:nvPr/>
          </p:nvSpPr>
          <p:spPr>
            <a:xfrm rot="5400000">
              <a:off x="3756703" y="1020966"/>
              <a:ext cx="151262" cy="181515"/>
            </a:xfrm>
            <a:prstGeom prst="rightArrow">
              <a:avLst>
                <a:gd name="adj1" fmla="val 60000"/>
                <a:gd name="adj2" fmla="val 50000"/>
              </a:avLst>
            </a:prstGeom>
          </p:spPr>
          <p:style>
            <a:lnRef idx="0">
              <a:schemeClr val="accent4">
                <a:shade val="90000"/>
                <a:hueOff val="-35275"/>
                <a:satOff val="-846"/>
                <a:lumOff val="4476"/>
                <a:alphaOff val="0"/>
              </a:schemeClr>
            </a:lnRef>
            <a:fillRef idx="1">
              <a:schemeClr val="accent4">
                <a:shade val="90000"/>
                <a:hueOff val="-35275"/>
                <a:satOff val="-846"/>
                <a:lumOff val="4476"/>
                <a:alphaOff val="0"/>
              </a:schemeClr>
            </a:fillRef>
            <a:effectRef idx="0">
              <a:schemeClr val="accent4">
                <a:shade val="90000"/>
                <a:hueOff val="-35275"/>
                <a:satOff val="-846"/>
                <a:lumOff val="4476"/>
                <a:alphaOff val="0"/>
              </a:schemeClr>
            </a:effectRef>
            <a:fontRef idx="minor">
              <a:schemeClr val="lt1"/>
            </a:fontRef>
          </p:style>
        </p:sp>
        <p:sp>
          <p:nvSpPr>
            <p:cNvPr id="49" name="Right Arrow 10"/>
            <p:cNvSpPr/>
            <p:nvPr/>
          </p:nvSpPr>
          <p:spPr>
            <a:xfrm>
              <a:off x="3777880" y="1036093"/>
              <a:ext cx="108909" cy="1058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dirty="0"/>
            </a:p>
          </p:txBody>
        </p:sp>
      </p:grpSp>
      <p:grpSp>
        <p:nvGrpSpPr>
          <p:cNvPr id="21" name="Group 20"/>
          <p:cNvGrpSpPr/>
          <p:nvPr/>
        </p:nvGrpSpPr>
        <p:grpSpPr>
          <a:xfrm>
            <a:off x="3765266" y="2429301"/>
            <a:ext cx="1613468" cy="403367"/>
            <a:chOff x="3025600" y="1212565"/>
            <a:chExt cx="1613468" cy="403367"/>
          </a:xfrm>
        </p:grpSpPr>
        <p:sp>
          <p:nvSpPr>
            <p:cNvPr id="46" name="Rounded Rectangle 45"/>
            <p:cNvSpPr/>
            <p:nvPr/>
          </p:nvSpPr>
          <p:spPr>
            <a:xfrm>
              <a:off x="3025600" y="1212565"/>
              <a:ext cx="1613468" cy="403367"/>
            </a:xfrm>
            <a:prstGeom prst="roundRect">
              <a:avLst>
                <a:gd name="adj" fmla="val 10000"/>
              </a:avLst>
            </a:prstGeom>
          </p:spPr>
          <p:style>
            <a:lnRef idx="2">
              <a:schemeClr val="lt1">
                <a:hueOff val="0"/>
                <a:satOff val="0"/>
                <a:lumOff val="0"/>
                <a:alphaOff val="0"/>
              </a:schemeClr>
            </a:lnRef>
            <a:fillRef idx="1">
              <a:schemeClr val="accent4">
                <a:shade val="80000"/>
                <a:hueOff val="-58853"/>
                <a:satOff val="-1455"/>
                <a:lumOff val="8329"/>
                <a:alphaOff val="0"/>
              </a:schemeClr>
            </a:fillRef>
            <a:effectRef idx="0">
              <a:schemeClr val="accent4">
                <a:shade val="80000"/>
                <a:hueOff val="-58853"/>
                <a:satOff val="-1455"/>
                <a:lumOff val="8329"/>
                <a:alphaOff val="0"/>
              </a:schemeClr>
            </a:effectRef>
            <a:fontRef idx="minor">
              <a:schemeClr val="lt1"/>
            </a:fontRef>
          </p:style>
        </p:sp>
        <p:sp>
          <p:nvSpPr>
            <p:cNvPr id="47" name="Rounded Rectangle 12"/>
            <p:cNvSpPr/>
            <p:nvPr/>
          </p:nvSpPr>
          <p:spPr>
            <a:xfrm>
              <a:off x="3037414" y="1224379"/>
              <a:ext cx="1589840" cy="3797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a:latin typeface="Arial" pitchFamily="34" charset="0"/>
                  <a:cs typeface="Arial" pitchFamily="34" charset="0"/>
                </a:rPr>
                <a:t>middle childhood</a:t>
              </a:r>
            </a:p>
          </p:txBody>
        </p:sp>
      </p:grpSp>
      <p:grpSp>
        <p:nvGrpSpPr>
          <p:cNvPr id="22" name="Group 21"/>
          <p:cNvGrpSpPr/>
          <p:nvPr/>
        </p:nvGrpSpPr>
        <p:grpSpPr>
          <a:xfrm>
            <a:off x="4481242" y="2857880"/>
            <a:ext cx="181515" cy="151262"/>
            <a:chOff x="3741576" y="1641144"/>
            <a:chExt cx="181515" cy="151262"/>
          </a:xfrm>
        </p:grpSpPr>
        <p:sp>
          <p:nvSpPr>
            <p:cNvPr id="44" name="Right Arrow 43"/>
            <p:cNvSpPr/>
            <p:nvPr/>
          </p:nvSpPr>
          <p:spPr>
            <a:xfrm rot="5400000">
              <a:off x="3756703" y="1626017"/>
              <a:ext cx="151262" cy="181515"/>
            </a:xfrm>
            <a:prstGeom prst="rightArrow">
              <a:avLst>
                <a:gd name="adj1" fmla="val 60000"/>
                <a:gd name="adj2" fmla="val 50000"/>
              </a:avLst>
            </a:prstGeom>
          </p:spPr>
          <p:style>
            <a:lnRef idx="0">
              <a:schemeClr val="accent4">
                <a:shade val="90000"/>
                <a:hueOff val="-70549"/>
                <a:satOff val="-1691"/>
                <a:lumOff val="8952"/>
                <a:alphaOff val="0"/>
              </a:schemeClr>
            </a:lnRef>
            <a:fillRef idx="1">
              <a:schemeClr val="accent4">
                <a:shade val="90000"/>
                <a:hueOff val="-70549"/>
                <a:satOff val="-1691"/>
                <a:lumOff val="8952"/>
                <a:alphaOff val="0"/>
              </a:schemeClr>
            </a:fillRef>
            <a:effectRef idx="0">
              <a:schemeClr val="accent4">
                <a:shade val="90000"/>
                <a:hueOff val="-70549"/>
                <a:satOff val="-1691"/>
                <a:lumOff val="8952"/>
                <a:alphaOff val="0"/>
              </a:schemeClr>
            </a:effectRef>
            <a:fontRef idx="minor">
              <a:schemeClr val="lt1"/>
            </a:fontRef>
          </p:style>
        </p:sp>
        <p:sp>
          <p:nvSpPr>
            <p:cNvPr id="45" name="Right Arrow 14"/>
            <p:cNvSpPr/>
            <p:nvPr/>
          </p:nvSpPr>
          <p:spPr>
            <a:xfrm>
              <a:off x="3777880" y="1641144"/>
              <a:ext cx="108909" cy="1058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dirty="0"/>
            </a:p>
          </p:txBody>
        </p:sp>
      </p:grpSp>
      <p:grpSp>
        <p:nvGrpSpPr>
          <p:cNvPr id="23" name="Group 22"/>
          <p:cNvGrpSpPr/>
          <p:nvPr/>
        </p:nvGrpSpPr>
        <p:grpSpPr>
          <a:xfrm>
            <a:off x="3765266" y="3034352"/>
            <a:ext cx="1613468" cy="403367"/>
            <a:chOff x="3025600" y="1817616"/>
            <a:chExt cx="1613468" cy="403367"/>
          </a:xfrm>
        </p:grpSpPr>
        <p:sp>
          <p:nvSpPr>
            <p:cNvPr id="42" name="Rounded Rectangle 41"/>
            <p:cNvSpPr/>
            <p:nvPr/>
          </p:nvSpPr>
          <p:spPr>
            <a:xfrm>
              <a:off x="3025600" y="1817616"/>
              <a:ext cx="1613468" cy="403367"/>
            </a:xfrm>
            <a:prstGeom prst="roundRect">
              <a:avLst>
                <a:gd name="adj" fmla="val 10000"/>
              </a:avLst>
            </a:prstGeom>
          </p:spPr>
          <p:style>
            <a:lnRef idx="2">
              <a:schemeClr val="lt1">
                <a:hueOff val="0"/>
                <a:satOff val="0"/>
                <a:lumOff val="0"/>
                <a:alphaOff val="0"/>
              </a:schemeClr>
            </a:lnRef>
            <a:fillRef idx="1">
              <a:schemeClr val="accent4">
                <a:shade val="80000"/>
                <a:hueOff val="-88279"/>
                <a:satOff val="-2183"/>
                <a:lumOff val="12494"/>
                <a:alphaOff val="0"/>
              </a:schemeClr>
            </a:fillRef>
            <a:effectRef idx="0">
              <a:schemeClr val="accent4">
                <a:shade val="80000"/>
                <a:hueOff val="-88279"/>
                <a:satOff val="-2183"/>
                <a:lumOff val="12494"/>
                <a:alphaOff val="0"/>
              </a:schemeClr>
            </a:effectRef>
            <a:fontRef idx="minor">
              <a:schemeClr val="lt1"/>
            </a:fontRef>
          </p:style>
        </p:sp>
        <p:sp>
          <p:nvSpPr>
            <p:cNvPr id="43" name="Rounded Rectangle 16"/>
            <p:cNvSpPr/>
            <p:nvPr/>
          </p:nvSpPr>
          <p:spPr>
            <a:xfrm>
              <a:off x="3037414" y="1829430"/>
              <a:ext cx="1589840" cy="3797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a:latin typeface="Arial" pitchFamily="34" charset="0"/>
                  <a:cs typeface="Arial" pitchFamily="34" charset="0"/>
                </a:rPr>
                <a:t>adolescence</a:t>
              </a:r>
            </a:p>
          </p:txBody>
        </p:sp>
      </p:grpSp>
      <p:grpSp>
        <p:nvGrpSpPr>
          <p:cNvPr id="24" name="Group 23"/>
          <p:cNvGrpSpPr/>
          <p:nvPr/>
        </p:nvGrpSpPr>
        <p:grpSpPr>
          <a:xfrm>
            <a:off x="4481242" y="3462930"/>
            <a:ext cx="181515" cy="151262"/>
            <a:chOff x="3741576" y="2246194"/>
            <a:chExt cx="181515" cy="151262"/>
          </a:xfrm>
        </p:grpSpPr>
        <p:sp>
          <p:nvSpPr>
            <p:cNvPr id="40" name="Right Arrow 39"/>
            <p:cNvSpPr/>
            <p:nvPr/>
          </p:nvSpPr>
          <p:spPr>
            <a:xfrm rot="5400000">
              <a:off x="3756703" y="2231067"/>
              <a:ext cx="151262" cy="181515"/>
            </a:xfrm>
            <a:prstGeom prst="rightArrow">
              <a:avLst>
                <a:gd name="adj1" fmla="val 60000"/>
                <a:gd name="adj2" fmla="val 50000"/>
              </a:avLst>
            </a:prstGeom>
          </p:spPr>
          <p:style>
            <a:lnRef idx="0">
              <a:schemeClr val="accent4">
                <a:shade val="90000"/>
                <a:hueOff val="-105824"/>
                <a:satOff val="-2537"/>
                <a:lumOff val="13429"/>
                <a:alphaOff val="0"/>
              </a:schemeClr>
            </a:lnRef>
            <a:fillRef idx="1">
              <a:schemeClr val="accent4">
                <a:shade val="90000"/>
                <a:hueOff val="-105824"/>
                <a:satOff val="-2537"/>
                <a:lumOff val="13429"/>
                <a:alphaOff val="0"/>
              </a:schemeClr>
            </a:fillRef>
            <a:effectRef idx="0">
              <a:schemeClr val="accent4">
                <a:shade val="90000"/>
                <a:hueOff val="-105824"/>
                <a:satOff val="-2537"/>
                <a:lumOff val="13429"/>
                <a:alphaOff val="0"/>
              </a:schemeClr>
            </a:effectRef>
            <a:fontRef idx="minor">
              <a:schemeClr val="lt1"/>
            </a:fontRef>
          </p:style>
        </p:sp>
        <p:sp>
          <p:nvSpPr>
            <p:cNvPr id="41" name="Right Arrow 18"/>
            <p:cNvSpPr/>
            <p:nvPr/>
          </p:nvSpPr>
          <p:spPr>
            <a:xfrm>
              <a:off x="3777880" y="2246194"/>
              <a:ext cx="108909" cy="1058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dirty="0"/>
            </a:p>
          </p:txBody>
        </p:sp>
      </p:grpSp>
      <p:grpSp>
        <p:nvGrpSpPr>
          <p:cNvPr id="25" name="Group 24"/>
          <p:cNvGrpSpPr/>
          <p:nvPr/>
        </p:nvGrpSpPr>
        <p:grpSpPr>
          <a:xfrm>
            <a:off x="6452575" y="3335782"/>
            <a:ext cx="1613468" cy="403367"/>
            <a:chOff x="3025600" y="2422667"/>
            <a:chExt cx="1613468" cy="403367"/>
          </a:xfrm>
        </p:grpSpPr>
        <p:sp>
          <p:nvSpPr>
            <p:cNvPr id="38" name="Rounded Rectangle 37"/>
            <p:cNvSpPr/>
            <p:nvPr/>
          </p:nvSpPr>
          <p:spPr>
            <a:xfrm>
              <a:off x="3025600" y="2422667"/>
              <a:ext cx="1613468" cy="403367"/>
            </a:xfrm>
            <a:prstGeom prst="roundRect">
              <a:avLst>
                <a:gd name="adj" fmla="val 10000"/>
              </a:avLst>
            </a:prstGeom>
            <a:solidFill>
              <a:schemeClr val="accent6">
                <a:lumMod val="75000"/>
              </a:schemeClr>
            </a:solidFill>
          </p:spPr>
          <p:style>
            <a:lnRef idx="2">
              <a:schemeClr val="lt1">
                <a:hueOff val="0"/>
                <a:satOff val="0"/>
                <a:lumOff val="0"/>
                <a:alphaOff val="0"/>
              </a:schemeClr>
            </a:lnRef>
            <a:fillRef idx="1">
              <a:scrgbClr r="0" g="0" b="0"/>
            </a:fillRef>
            <a:effectRef idx="0">
              <a:schemeClr val="accent4">
                <a:shade val="80000"/>
                <a:hueOff val="-117705"/>
                <a:satOff val="-2910"/>
                <a:lumOff val="16659"/>
                <a:alphaOff val="0"/>
              </a:schemeClr>
            </a:effectRef>
            <a:fontRef idx="minor">
              <a:schemeClr val="lt1"/>
            </a:fontRef>
          </p:style>
        </p:sp>
        <p:sp>
          <p:nvSpPr>
            <p:cNvPr id="39" name="Rounded Rectangle 20"/>
            <p:cNvSpPr/>
            <p:nvPr/>
          </p:nvSpPr>
          <p:spPr>
            <a:xfrm>
              <a:off x="3037414" y="2434481"/>
              <a:ext cx="1589840" cy="3797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a:latin typeface="Arial" pitchFamily="34" charset="0"/>
                  <a:cs typeface="Arial" pitchFamily="34" charset="0"/>
                </a:rPr>
                <a:t>emerging</a:t>
              </a:r>
              <a:br>
                <a:rPr lang="en-US" sz="1500" b="1" kern="1200" dirty="0">
                  <a:latin typeface="Arial" pitchFamily="34" charset="0"/>
                  <a:cs typeface="Arial" pitchFamily="34" charset="0"/>
                </a:rPr>
              </a:br>
              <a:r>
                <a:rPr lang="en-US" sz="1500" b="1" kern="1200" dirty="0">
                  <a:latin typeface="Arial" pitchFamily="34" charset="0"/>
                  <a:cs typeface="Arial" pitchFamily="34" charset="0"/>
                </a:rPr>
                <a:t> adulthood</a:t>
              </a:r>
            </a:p>
          </p:txBody>
        </p:sp>
      </p:grpSp>
      <p:grpSp>
        <p:nvGrpSpPr>
          <p:cNvPr id="26" name="Group 25"/>
          <p:cNvGrpSpPr/>
          <p:nvPr/>
        </p:nvGrpSpPr>
        <p:grpSpPr>
          <a:xfrm>
            <a:off x="4481242" y="4067981"/>
            <a:ext cx="181515" cy="151262"/>
            <a:chOff x="3741576" y="2851245"/>
            <a:chExt cx="181515" cy="151262"/>
          </a:xfrm>
        </p:grpSpPr>
        <p:sp>
          <p:nvSpPr>
            <p:cNvPr id="36" name="Right Arrow 35"/>
            <p:cNvSpPr/>
            <p:nvPr/>
          </p:nvSpPr>
          <p:spPr>
            <a:xfrm rot="5400000">
              <a:off x="3756703" y="2836118"/>
              <a:ext cx="151262" cy="181515"/>
            </a:xfrm>
            <a:prstGeom prst="rightArrow">
              <a:avLst>
                <a:gd name="adj1" fmla="val 60000"/>
                <a:gd name="adj2" fmla="val 50000"/>
              </a:avLst>
            </a:prstGeom>
          </p:spPr>
          <p:style>
            <a:lnRef idx="0">
              <a:schemeClr val="accent4">
                <a:shade val="90000"/>
                <a:hueOff val="-141098"/>
                <a:satOff val="-3382"/>
                <a:lumOff val="17905"/>
                <a:alphaOff val="0"/>
              </a:schemeClr>
            </a:lnRef>
            <a:fillRef idx="1">
              <a:schemeClr val="accent4">
                <a:shade val="90000"/>
                <a:hueOff val="-141098"/>
                <a:satOff val="-3382"/>
                <a:lumOff val="17905"/>
                <a:alphaOff val="0"/>
              </a:schemeClr>
            </a:fillRef>
            <a:effectRef idx="0">
              <a:schemeClr val="accent4">
                <a:shade val="90000"/>
                <a:hueOff val="-141098"/>
                <a:satOff val="-3382"/>
                <a:lumOff val="17905"/>
                <a:alphaOff val="0"/>
              </a:schemeClr>
            </a:effectRef>
            <a:fontRef idx="minor">
              <a:schemeClr val="lt1"/>
            </a:fontRef>
          </p:style>
        </p:sp>
        <p:sp>
          <p:nvSpPr>
            <p:cNvPr id="37" name="Right Arrow 22"/>
            <p:cNvSpPr/>
            <p:nvPr/>
          </p:nvSpPr>
          <p:spPr>
            <a:xfrm>
              <a:off x="3777880" y="2851245"/>
              <a:ext cx="108909" cy="1058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dirty="0"/>
            </a:p>
          </p:txBody>
        </p:sp>
      </p:grpSp>
      <p:grpSp>
        <p:nvGrpSpPr>
          <p:cNvPr id="27" name="Group 26"/>
          <p:cNvGrpSpPr/>
          <p:nvPr/>
        </p:nvGrpSpPr>
        <p:grpSpPr>
          <a:xfrm>
            <a:off x="3765266" y="4244453"/>
            <a:ext cx="1613468" cy="403367"/>
            <a:chOff x="3025600" y="3027717"/>
            <a:chExt cx="1613468" cy="403367"/>
          </a:xfrm>
        </p:grpSpPr>
        <p:sp>
          <p:nvSpPr>
            <p:cNvPr id="34" name="Rounded Rectangle 33"/>
            <p:cNvSpPr/>
            <p:nvPr/>
          </p:nvSpPr>
          <p:spPr>
            <a:xfrm>
              <a:off x="3025600" y="3027717"/>
              <a:ext cx="1613468" cy="403367"/>
            </a:xfrm>
            <a:prstGeom prst="roundRect">
              <a:avLst>
                <a:gd name="adj" fmla="val 10000"/>
              </a:avLst>
            </a:prstGeom>
          </p:spPr>
          <p:style>
            <a:lnRef idx="2">
              <a:schemeClr val="lt1">
                <a:hueOff val="0"/>
                <a:satOff val="0"/>
                <a:lumOff val="0"/>
                <a:alphaOff val="0"/>
              </a:schemeClr>
            </a:lnRef>
            <a:fillRef idx="1">
              <a:schemeClr val="accent4">
                <a:shade val="80000"/>
                <a:hueOff val="-147131"/>
                <a:satOff val="-3638"/>
                <a:lumOff val="20823"/>
                <a:alphaOff val="0"/>
              </a:schemeClr>
            </a:fillRef>
            <a:effectRef idx="0">
              <a:schemeClr val="accent4">
                <a:shade val="80000"/>
                <a:hueOff val="-147131"/>
                <a:satOff val="-3638"/>
                <a:lumOff val="20823"/>
                <a:alphaOff val="0"/>
              </a:schemeClr>
            </a:effectRef>
            <a:fontRef idx="minor">
              <a:schemeClr val="lt1"/>
            </a:fontRef>
          </p:style>
        </p:sp>
        <p:sp>
          <p:nvSpPr>
            <p:cNvPr id="35" name="Rounded Rectangle 24"/>
            <p:cNvSpPr/>
            <p:nvPr/>
          </p:nvSpPr>
          <p:spPr>
            <a:xfrm>
              <a:off x="3037414" y="3039531"/>
              <a:ext cx="1589840" cy="3797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a:latin typeface="Arial" pitchFamily="34" charset="0"/>
                  <a:cs typeface="Arial" pitchFamily="34" charset="0"/>
                </a:rPr>
                <a:t>adulthood</a:t>
              </a:r>
            </a:p>
          </p:txBody>
        </p:sp>
      </p:grpSp>
      <p:grpSp>
        <p:nvGrpSpPr>
          <p:cNvPr id="28" name="Group 27"/>
          <p:cNvGrpSpPr/>
          <p:nvPr/>
        </p:nvGrpSpPr>
        <p:grpSpPr>
          <a:xfrm>
            <a:off x="4481242" y="4673032"/>
            <a:ext cx="181515" cy="151262"/>
            <a:chOff x="3741576" y="3456296"/>
            <a:chExt cx="181515" cy="151262"/>
          </a:xfrm>
        </p:grpSpPr>
        <p:sp>
          <p:nvSpPr>
            <p:cNvPr id="32" name="Right Arrow 31"/>
            <p:cNvSpPr/>
            <p:nvPr/>
          </p:nvSpPr>
          <p:spPr>
            <a:xfrm rot="5400000">
              <a:off x="3756703" y="3441169"/>
              <a:ext cx="151262" cy="181515"/>
            </a:xfrm>
            <a:prstGeom prst="rightArrow">
              <a:avLst>
                <a:gd name="adj1" fmla="val 60000"/>
                <a:gd name="adj2" fmla="val 50000"/>
              </a:avLst>
            </a:prstGeom>
          </p:spPr>
          <p:style>
            <a:lnRef idx="0">
              <a:schemeClr val="accent4">
                <a:shade val="90000"/>
                <a:hueOff val="-176373"/>
                <a:satOff val="-4228"/>
                <a:lumOff val="22381"/>
                <a:alphaOff val="0"/>
              </a:schemeClr>
            </a:lnRef>
            <a:fillRef idx="1">
              <a:schemeClr val="accent4">
                <a:shade val="90000"/>
                <a:hueOff val="-176373"/>
                <a:satOff val="-4228"/>
                <a:lumOff val="22381"/>
                <a:alphaOff val="0"/>
              </a:schemeClr>
            </a:fillRef>
            <a:effectRef idx="0">
              <a:schemeClr val="accent4">
                <a:shade val="90000"/>
                <a:hueOff val="-176373"/>
                <a:satOff val="-4228"/>
                <a:lumOff val="22381"/>
                <a:alphaOff val="0"/>
              </a:schemeClr>
            </a:effectRef>
            <a:fontRef idx="minor">
              <a:schemeClr val="lt1"/>
            </a:fontRef>
          </p:style>
        </p:sp>
        <p:sp>
          <p:nvSpPr>
            <p:cNvPr id="33" name="Right Arrow 26"/>
            <p:cNvSpPr/>
            <p:nvPr/>
          </p:nvSpPr>
          <p:spPr>
            <a:xfrm>
              <a:off x="3777880" y="3456296"/>
              <a:ext cx="108909" cy="1058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dirty="0"/>
            </a:p>
          </p:txBody>
        </p:sp>
      </p:grpSp>
      <p:grpSp>
        <p:nvGrpSpPr>
          <p:cNvPr id="29" name="Group 28"/>
          <p:cNvGrpSpPr/>
          <p:nvPr/>
        </p:nvGrpSpPr>
        <p:grpSpPr>
          <a:xfrm>
            <a:off x="3765266" y="4849504"/>
            <a:ext cx="1613468" cy="403367"/>
            <a:chOff x="3025600" y="3632768"/>
            <a:chExt cx="1613468" cy="403367"/>
          </a:xfrm>
        </p:grpSpPr>
        <p:sp>
          <p:nvSpPr>
            <p:cNvPr id="30" name="Rounded Rectangle 29"/>
            <p:cNvSpPr/>
            <p:nvPr/>
          </p:nvSpPr>
          <p:spPr>
            <a:xfrm>
              <a:off x="3025600" y="3632768"/>
              <a:ext cx="1613468" cy="403367"/>
            </a:xfrm>
            <a:prstGeom prst="roundRect">
              <a:avLst>
                <a:gd name="adj" fmla="val 10000"/>
              </a:avLst>
            </a:prstGeom>
          </p:spPr>
          <p:style>
            <a:lnRef idx="2">
              <a:schemeClr val="lt1">
                <a:hueOff val="0"/>
                <a:satOff val="0"/>
                <a:lumOff val="0"/>
                <a:alphaOff val="0"/>
              </a:schemeClr>
            </a:lnRef>
            <a:fillRef idx="1">
              <a:schemeClr val="accent4">
                <a:shade val="80000"/>
                <a:hueOff val="-176558"/>
                <a:satOff val="-4365"/>
                <a:lumOff val="24988"/>
                <a:alphaOff val="0"/>
              </a:schemeClr>
            </a:fillRef>
            <a:effectRef idx="0">
              <a:schemeClr val="accent4">
                <a:shade val="80000"/>
                <a:hueOff val="-176558"/>
                <a:satOff val="-4365"/>
                <a:lumOff val="24988"/>
                <a:alphaOff val="0"/>
              </a:schemeClr>
            </a:effectRef>
            <a:fontRef idx="minor">
              <a:schemeClr val="lt1"/>
            </a:fontRef>
          </p:style>
        </p:sp>
        <p:sp>
          <p:nvSpPr>
            <p:cNvPr id="31" name="Rounded Rectangle 28"/>
            <p:cNvSpPr/>
            <p:nvPr/>
          </p:nvSpPr>
          <p:spPr>
            <a:xfrm>
              <a:off x="3037414" y="3644582"/>
              <a:ext cx="1589840" cy="3797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a:latin typeface="Arial" pitchFamily="34" charset="0"/>
                  <a:cs typeface="Arial" pitchFamily="34" charset="0"/>
                </a:rPr>
                <a:t>late adulthood</a:t>
              </a:r>
            </a:p>
          </p:txBody>
        </p:sp>
      </p:grpSp>
      <p:grpSp>
        <p:nvGrpSpPr>
          <p:cNvPr id="56" name="Group 55"/>
          <p:cNvGrpSpPr/>
          <p:nvPr/>
        </p:nvGrpSpPr>
        <p:grpSpPr>
          <a:xfrm>
            <a:off x="3762376" y="3619234"/>
            <a:ext cx="1613468" cy="403367"/>
            <a:chOff x="3025600" y="1817616"/>
            <a:chExt cx="1613468" cy="403367"/>
          </a:xfrm>
        </p:grpSpPr>
        <p:sp>
          <p:nvSpPr>
            <p:cNvPr id="57" name="Rounded Rectangle 56"/>
            <p:cNvSpPr/>
            <p:nvPr/>
          </p:nvSpPr>
          <p:spPr>
            <a:xfrm>
              <a:off x="3025600" y="1817616"/>
              <a:ext cx="1613468" cy="403367"/>
            </a:xfrm>
            <a:prstGeom prst="roundRect">
              <a:avLst>
                <a:gd name="adj" fmla="val 10000"/>
              </a:avLst>
            </a:prstGeom>
          </p:spPr>
          <p:style>
            <a:lnRef idx="2">
              <a:schemeClr val="lt1">
                <a:hueOff val="0"/>
                <a:satOff val="0"/>
                <a:lumOff val="0"/>
                <a:alphaOff val="0"/>
              </a:schemeClr>
            </a:lnRef>
            <a:fillRef idx="1">
              <a:schemeClr val="accent4">
                <a:shade val="80000"/>
                <a:hueOff val="-88279"/>
                <a:satOff val="-2183"/>
                <a:lumOff val="12494"/>
                <a:alphaOff val="0"/>
              </a:schemeClr>
            </a:fillRef>
            <a:effectRef idx="0">
              <a:schemeClr val="accent4">
                <a:shade val="80000"/>
                <a:hueOff val="-88279"/>
                <a:satOff val="-2183"/>
                <a:lumOff val="12494"/>
                <a:alphaOff val="0"/>
              </a:schemeClr>
            </a:effectRef>
            <a:fontRef idx="minor">
              <a:schemeClr val="lt1"/>
            </a:fontRef>
          </p:style>
        </p:sp>
        <p:sp>
          <p:nvSpPr>
            <p:cNvPr id="58" name="Rounded Rectangle 16"/>
            <p:cNvSpPr/>
            <p:nvPr/>
          </p:nvSpPr>
          <p:spPr>
            <a:xfrm>
              <a:off x="3037414" y="1829430"/>
              <a:ext cx="1589840" cy="3797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dirty="0">
                  <a:latin typeface="Arial" pitchFamily="34" charset="0"/>
                  <a:cs typeface="Arial" pitchFamily="34" charset="0"/>
                </a:rPr>
                <a:t>y</a:t>
              </a:r>
              <a:r>
                <a:rPr lang="en-US" sz="1500" b="1" kern="1200" dirty="0">
                  <a:latin typeface="Arial" pitchFamily="34" charset="0"/>
                  <a:cs typeface="Arial" pitchFamily="34" charset="0"/>
                </a:rPr>
                <a:t>oung adulthood</a:t>
              </a:r>
            </a:p>
          </p:txBody>
        </p:sp>
      </p:grpSp>
      <p:sp>
        <p:nvSpPr>
          <p:cNvPr id="2" name="TextBox 1"/>
          <p:cNvSpPr txBox="1"/>
          <p:nvPr/>
        </p:nvSpPr>
        <p:spPr>
          <a:xfrm>
            <a:off x="685800" y="1836065"/>
            <a:ext cx="2687146" cy="2677656"/>
          </a:xfrm>
          <a:prstGeom prst="rect">
            <a:avLst/>
          </a:prstGeom>
          <a:noFill/>
        </p:spPr>
        <p:txBody>
          <a:bodyPr wrap="none" rtlCol="0">
            <a:spAutoFit/>
          </a:bodyPr>
          <a:lstStyle/>
          <a:p>
            <a:r>
              <a:rPr lang="en-US" sz="2400" dirty="0"/>
              <a:t>In 1970, 21 year old</a:t>
            </a:r>
          </a:p>
          <a:p>
            <a:r>
              <a:rPr lang="en-US" sz="2400" dirty="0"/>
              <a:t> -  Married</a:t>
            </a:r>
          </a:p>
          <a:p>
            <a:pPr marL="285750" indent="-285750">
              <a:buFontTx/>
              <a:buChar char="-"/>
            </a:pPr>
            <a:r>
              <a:rPr lang="en-US" sz="2400" dirty="0"/>
              <a:t>New born</a:t>
            </a:r>
          </a:p>
          <a:p>
            <a:pPr marL="285750" indent="-285750">
              <a:buFontTx/>
              <a:buChar char="-"/>
            </a:pPr>
            <a:r>
              <a:rPr lang="en-US" sz="2400" dirty="0"/>
              <a:t>Education complete</a:t>
            </a:r>
          </a:p>
          <a:p>
            <a:pPr marL="285750" indent="-285750">
              <a:buFontTx/>
              <a:buChar char="-"/>
            </a:pPr>
            <a:r>
              <a:rPr lang="en-US" sz="2400" dirty="0"/>
              <a:t>In long term job</a:t>
            </a:r>
          </a:p>
          <a:p>
            <a:pPr marL="285750" indent="-285750">
              <a:buFontTx/>
              <a:buChar char="-"/>
            </a:pPr>
            <a:r>
              <a:rPr lang="en-US" sz="2400" dirty="0"/>
              <a:t>Parents role model</a:t>
            </a:r>
          </a:p>
          <a:p>
            <a:endParaRPr lang="en-US" sz="2400" dirty="0"/>
          </a:p>
        </p:txBody>
      </p:sp>
      <p:sp>
        <p:nvSpPr>
          <p:cNvPr id="59" name="TextBox 58"/>
          <p:cNvSpPr txBox="1"/>
          <p:nvPr/>
        </p:nvSpPr>
        <p:spPr>
          <a:xfrm>
            <a:off x="6072749" y="1029831"/>
            <a:ext cx="3147452" cy="2246769"/>
          </a:xfrm>
          <a:prstGeom prst="rect">
            <a:avLst/>
          </a:prstGeom>
          <a:noFill/>
        </p:spPr>
        <p:txBody>
          <a:bodyPr wrap="square" rtlCol="0">
            <a:spAutoFit/>
          </a:bodyPr>
          <a:lstStyle/>
          <a:p>
            <a:r>
              <a:rPr lang="en-US" sz="2000" dirty="0"/>
              <a:t>Today,</a:t>
            </a:r>
          </a:p>
          <a:p>
            <a:pPr marL="342900" indent="-342900"/>
            <a:r>
              <a:rPr lang="en-US" sz="2000" dirty="0"/>
              <a:t>-   Live with parents or</a:t>
            </a:r>
          </a:p>
          <a:p>
            <a:pPr marL="342900" indent="-342900"/>
            <a:r>
              <a:rPr lang="en-US" sz="2000" dirty="0"/>
              <a:t>-   Cohabitate</a:t>
            </a:r>
          </a:p>
          <a:p>
            <a:pPr marL="285750" indent="-285750">
              <a:buFontTx/>
              <a:buChar char="-"/>
            </a:pPr>
            <a:r>
              <a:rPr lang="en-US" sz="2000" dirty="0"/>
              <a:t>Children later, and less</a:t>
            </a:r>
          </a:p>
          <a:p>
            <a:pPr marL="285750" indent="-285750">
              <a:buFontTx/>
              <a:buChar char="-"/>
            </a:pPr>
            <a:r>
              <a:rPr lang="en-US" sz="2000" dirty="0"/>
              <a:t>Education prolonged</a:t>
            </a:r>
          </a:p>
          <a:p>
            <a:pPr marL="285750" indent="-285750">
              <a:buFontTx/>
              <a:buChar char="-"/>
            </a:pPr>
            <a:r>
              <a:rPr lang="en-US" sz="2000" dirty="0"/>
              <a:t>Changing jobs</a:t>
            </a:r>
          </a:p>
          <a:p>
            <a:pPr marL="285750" indent="-285750">
              <a:buFontTx/>
              <a:buChar char="-"/>
            </a:pPr>
            <a:r>
              <a:rPr lang="en-US" sz="2000" dirty="0"/>
              <a:t>Peers role model</a:t>
            </a:r>
          </a:p>
        </p:txBody>
      </p:sp>
    </p:spTree>
    <p:extLst>
      <p:ext uri="{BB962C8B-B14F-4D97-AF65-F5344CB8AC3E}">
        <p14:creationId xmlns:p14="http://schemas.microsoft.com/office/powerpoint/2010/main" val="39885422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8"/>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28"/>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29"/>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56"/>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2"/>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59"/>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24"/>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25"/>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26"/>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16"/>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15"/>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14"/>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7"/>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p:bldP spid="16" grpId="0" animBg="1"/>
      <p:bldP spid="2" grpId="0"/>
      <p:bldP spid="5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09600" y="381000"/>
            <a:ext cx="7772400" cy="1143000"/>
          </a:xfrm>
        </p:spPr>
        <p:txBody>
          <a:bodyPr>
            <a:noAutofit/>
          </a:bodyPr>
          <a:lstStyle/>
          <a:p>
            <a:pPr eaLnBrk="1" fontAlgn="auto" hangingPunct="1">
              <a:spcAft>
                <a:spcPts val="0"/>
              </a:spcAft>
              <a:defRPr/>
            </a:pPr>
            <a:r>
              <a:rPr lang="en-US" b="1" dirty="0">
                <a:solidFill>
                  <a:schemeClr val="accent1">
                    <a:satMod val="150000"/>
                  </a:schemeClr>
                </a:solidFill>
                <a:ea typeface="+mj-ea"/>
                <a:cs typeface="+mj-cs"/>
              </a:rPr>
              <a:t>What are the Characteristics of Emerging Adults?</a:t>
            </a:r>
          </a:p>
        </p:txBody>
      </p:sp>
      <p:sp>
        <p:nvSpPr>
          <p:cNvPr id="22531" name="Rectangle 5"/>
          <p:cNvSpPr>
            <a:spLocks noGrp="1" noChangeArrowheads="1"/>
          </p:cNvSpPr>
          <p:nvPr>
            <p:ph sz="half" idx="1"/>
          </p:nvPr>
        </p:nvSpPr>
        <p:spPr>
          <a:xfrm>
            <a:off x="533400" y="1752600"/>
            <a:ext cx="8305800" cy="4624387"/>
          </a:xfrm>
        </p:spPr>
        <p:txBody>
          <a:bodyPr>
            <a:normAutofit/>
          </a:bodyPr>
          <a:lstStyle/>
          <a:p>
            <a:r>
              <a:rPr lang="en-US" sz="3200" dirty="0">
                <a:latin typeface="Arial" pitchFamily="34" charset="0"/>
                <a:cs typeface="Arial" pitchFamily="34" charset="0"/>
              </a:rPr>
              <a:t>Exploring identities</a:t>
            </a:r>
          </a:p>
          <a:p>
            <a:r>
              <a:rPr lang="en-US" sz="3200" dirty="0">
                <a:latin typeface="Arial" pitchFamily="34" charset="0"/>
                <a:cs typeface="Arial" pitchFamily="34" charset="0"/>
              </a:rPr>
              <a:t>Instability (work, romance, residence)</a:t>
            </a:r>
          </a:p>
          <a:p>
            <a:r>
              <a:rPr lang="en-US" sz="3200" dirty="0">
                <a:latin typeface="Arial" pitchFamily="34" charset="0"/>
                <a:cs typeface="Arial" pitchFamily="34" charset="0"/>
              </a:rPr>
              <a:t>Focusing on self as independent</a:t>
            </a:r>
          </a:p>
          <a:p>
            <a:r>
              <a:rPr lang="en-US" sz="3200" dirty="0">
                <a:latin typeface="Arial" pitchFamily="34" charset="0"/>
                <a:cs typeface="Arial" pitchFamily="34" charset="0"/>
              </a:rPr>
              <a:t>Believe themselves “between” adolescent &amp; adult</a:t>
            </a:r>
          </a:p>
          <a:p>
            <a:r>
              <a:rPr lang="en-US" sz="3200" dirty="0">
                <a:latin typeface="Arial" pitchFamily="34" charset="0"/>
                <a:cs typeface="Arial" pitchFamily="34" charset="0"/>
              </a:rPr>
              <a:t>Believe life holds many possibilities</a:t>
            </a:r>
          </a:p>
          <a:p>
            <a:pPr lvl="1" eaLnBrk="1" hangingPunct="1"/>
            <a:endParaRPr lang="en-US" sz="3200" dirty="0">
              <a:latin typeface="Arial" pitchFamily="34" charset="0"/>
              <a:cs typeface="Arial" pitchFamily="34" charset="0"/>
            </a:endParaRPr>
          </a:p>
          <a:p>
            <a:pPr eaLnBrk="1" hangingPunct="1">
              <a:buNone/>
            </a:pPr>
            <a:r>
              <a:rPr lang="en-US" sz="4000" dirty="0">
                <a:solidFill>
                  <a:srgbClr val="00B050"/>
                </a:solidFill>
                <a:latin typeface="Arial" pitchFamily="34" charset="0"/>
                <a:cs typeface="Arial" pitchFamily="34" charset="0"/>
              </a:rPr>
              <a:t>NOT Universal – LOTS of variation</a:t>
            </a:r>
          </a:p>
        </p:txBody>
      </p:sp>
      <p:sp>
        <p:nvSpPr>
          <p:cNvPr id="22533" name="Text Box 3"/>
          <p:cNvSpPr txBox="1">
            <a:spLocks noChangeArrowheads="1"/>
          </p:cNvSpPr>
          <p:nvPr/>
        </p:nvSpPr>
        <p:spPr bwMode="auto">
          <a:xfrm>
            <a:off x="2100263" y="2089150"/>
            <a:ext cx="6491287" cy="457200"/>
          </a:xfrm>
          <a:prstGeom prst="rect">
            <a:avLst/>
          </a:prstGeom>
          <a:noFill/>
          <a:ln w="9525">
            <a:noFill/>
            <a:miter lim="800000"/>
            <a:headEnd/>
            <a:tailEnd/>
          </a:ln>
        </p:spPr>
        <p:txBody>
          <a:bodyPr>
            <a:spAutoFit/>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53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53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Decline in Marriage Among the You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8817" y="152400"/>
            <a:ext cx="6692183" cy="647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6298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4343400"/>
            <a:ext cx="7391400" cy="1143000"/>
          </a:xfrm>
        </p:spPr>
        <p:txBody>
          <a:bodyPr>
            <a:normAutofit fontScale="90000"/>
          </a:bodyPr>
          <a:lstStyle/>
          <a:p>
            <a:r>
              <a:rPr lang="en-US" sz="4400" b="1" dirty="0"/>
              <a:t>What are some major factors that influence the development of 18 to 24 year </a:t>
            </a:r>
            <a:r>
              <a:rPr lang="en-US" sz="4400" b="1" dirty="0" err="1"/>
              <a:t>olds</a:t>
            </a:r>
            <a:r>
              <a:rPr lang="en-US" sz="4400" b="1" dirty="0"/>
              <a:t>?</a:t>
            </a:r>
            <a:br>
              <a:rPr lang="en-US" sz="4400" b="1" dirty="0"/>
            </a:br>
            <a:br>
              <a:rPr lang="en-US" sz="4400" b="1" dirty="0"/>
            </a:br>
            <a:r>
              <a:rPr lang="en-US" sz="4400" b="1" dirty="0"/>
              <a:t>What affects their </a:t>
            </a:r>
            <a:r>
              <a:rPr lang="en-US" sz="4400" b="1" dirty="0">
                <a:solidFill>
                  <a:srgbClr val="347FD8"/>
                </a:solidFill>
              </a:rPr>
              <a:t>well-being</a:t>
            </a:r>
            <a:r>
              <a:rPr lang="en-US" sz="4400" b="1" dirty="0"/>
              <a:t>, their </a:t>
            </a:r>
            <a:r>
              <a:rPr lang="en-US" sz="4400" b="1" dirty="0">
                <a:solidFill>
                  <a:srgbClr val="00B050"/>
                </a:solidFill>
              </a:rPr>
              <a:t>happiness and health</a:t>
            </a:r>
            <a:r>
              <a:rPr lang="en-US" sz="4400" b="1" dirty="0"/>
              <a:t>?</a:t>
            </a:r>
            <a:br>
              <a:rPr lang="en-US" sz="4400" b="1" dirty="0"/>
            </a:br>
            <a:br>
              <a:rPr lang="en-US" sz="4400" b="1" dirty="0"/>
            </a:br>
            <a:r>
              <a:rPr lang="en-US" sz="4400" b="1" dirty="0"/>
              <a:t>(Don’t just think of yourself)</a:t>
            </a:r>
          </a:p>
        </p:txBody>
      </p:sp>
    </p:spTree>
    <p:extLst>
      <p:ext uri="{BB962C8B-B14F-4D97-AF65-F5344CB8AC3E}">
        <p14:creationId xmlns:p14="http://schemas.microsoft.com/office/powerpoint/2010/main" val="34165352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772400" cy="1143000"/>
          </a:xfrm>
        </p:spPr>
        <p:txBody>
          <a:bodyPr/>
          <a:lstStyle/>
          <a:p>
            <a:r>
              <a:rPr lang="en-US" b="1" dirty="0">
                <a:solidFill>
                  <a:srgbClr val="347FD8"/>
                </a:solidFill>
              </a:rPr>
              <a:t>Peak Attractiveness</a:t>
            </a:r>
          </a:p>
        </p:txBody>
      </p:sp>
      <p:pic>
        <p:nvPicPr>
          <p:cNvPr id="6" name="Picture 5"/>
          <p:cNvPicPr>
            <a:picLocks noChangeAspect="1"/>
          </p:cNvPicPr>
          <p:nvPr/>
        </p:nvPicPr>
        <p:blipFill>
          <a:blip r:embed="rId2"/>
          <a:stretch>
            <a:fillRect/>
          </a:stretch>
        </p:blipFill>
        <p:spPr>
          <a:xfrm>
            <a:off x="533400" y="914400"/>
            <a:ext cx="7772400" cy="5356977"/>
          </a:xfrm>
          <a:prstGeom prst="rect">
            <a:avLst/>
          </a:prstGeom>
        </p:spPr>
      </p:pic>
      <p:sp>
        <p:nvSpPr>
          <p:cNvPr id="7" name="Rectangle 6"/>
          <p:cNvSpPr/>
          <p:nvPr/>
        </p:nvSpPr>
        <p:spPr>
          <a:xfrm>
            <a:off x="1066800" y="6336268"/>
            <a:ext cx="8229600" cy="369332"/>
          </a:xfrm>
          <a:prstGeom prst="rect">
            <a:avLst/>
          </a:prstGeom>
        </p:spPr>
        <p:txBody>
          <a:bodyPr wrap="square">
            <a:spAutoFit/>
          </a:bodyPr>
          <a:lstStyle/>
          <a:p>
            <a:r>
              <a:rPr lang="en-US" dirty="0"/>
              <a:t>https://www.quora.com/At-what-age-is-peak-physical-attractiveness-for-women</a:t>
            </a:r>
          </a:p>
        </p:txBody>
      </p:sp>
    </p:spTree>
    <p:extLst>
      <p:ext uri="{BB962C8B-B14F-4D97-AF65-F5344CB8AC3E}">
        <p14:creationId xmlns:p14="http://schemas.microsoft.com/office/powerpoint/2010/main" val="10847845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685800" y="666750"/>
            <a:ext cx="7772400" cy="5524500"/>
          </a:xfrm>
          <a:prstGeom prst="rect">
            <a:avLst/>
          </a:prstGeom>
        </p:spPr>
      </p:pic>
    </p:spTree>
    <p:extLst>
      <p:ext uri="{BB962C8B-B14F-4D97-AF65-F5344CB8AC3E}">
        <p14:creationId xmlns:p14="http://schemas.microsoft.com/office/powerpoint/2010/main" val="13944632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458200" cy="1143000"/>
          </a:xfrm>
        </p:spPr>
        <p:txBody>
          <a:bodyPr>
            <a:normAutofit fontScale="90000"/>
          </a:bodyPr>
          <a:lstStyle/>
          <a:p>
            <a:r>
              <a:rPr lang="en-US" b="1" dirty="0">
                <a:solidFill>
                  <a:srgbClr val="347FD8"/>
                </a:solidFill>
                <a:latin typeface="Arial" pitchFamily="34" charset="0"/>
                <a:cs typeface="Arial" pitchFamily="34" charset="0"/>
              </a:rPr>
              <a:t>Believe life holds many possibilities</a:t>
            </a:r>
            <a:br>
              <a:rPr lang="en-US" b="1" dirty="0">
                <a:solidFill>
                  <a:srgbClr val="347FD8"/>
                </a:solidFill>
                <a:latin typeface="Arial" pitchFamily="34" charset="0"/>
                <a:cs typeface="Arial" pitchFamily="34" charset="0"/>
              </a:rPr>
            </a:br>
            <a:endParaRPr lang="en-US" b="1" dirty="0">
              <a:solidFill>
                <a:srgbClr val="347FD8"/>
              </a:solidFill>
            </a:endParaRPr>
          </a:p>
        </p:txBody>
      </p:sp>
      <p:pic>
        <p:nvPicPr>
          <p:cNvPr id="1026" name="Picture 2"/>
          <p:cNvPicPr>
            <a:picLocks noChangeAspect="1" noChangeArrowheads="1"/>
          </p:cNvPicPr>
          <p:nvPr/>
        </p:nvPicPr>
        <p:blipFill>
          <a:blip r:embed="rId2"/>
          <a:srcRect/>
          <a:stretch>
            <a:fillRect/>
          </a:stretch>
        </p:blipFill>
        <p:spPr bwMode="auto">
          <a:xfrm>
            <a:off x="1428750" y="990600"/>
            <a:ext cx="5657850" cy="4781550"/>
          </a:xfrm>
          <a:prstGeom prst="rect">
            <a:avLst/>
          </a:prstGeom>
          <a:noFill/>
          <a:ln w="9525">
            <a:noFill/>
            <a:miter lim="800000"/>
            <a:headEnd/>
            <a:tailEnd/>
          </a:ln>
          <a:effectLst/>
        </p:spPr>
      </p:pic>
      <p:sp>
        <p:nvSpPr>
          <p:cNvPr id="5" name="Rectangle 4"/>
          <p:cNvSpPr/>
          <p:nvPr/>
        </p:nvSpPr>
        <p:spPr>
          <a:xfrm>
            <a:off x="914400" y="5934670"/>
            <a:ext cx="7467600" cy="584775"/>
          </a:xfrm>
          <a:prstGeom prst="rect">
            <a:avLst/>
          </a:prstGeom>
        </p:spPr>
        <p:txBody>
          <a:bodyPr wrap="square">
            <a:spAutoFit/>
          </a:bodyPr>
          <a:lstStyle/>
          <a:p>
            <a:r>
              <a:rPr lang="en-US" sz="1600" dirty="0"/>
              <a:t>Arnett, J. J. (2007). Emerging adulthood: What is it, and what is it good for?.</a:t>
            </a:r>
            <a:r>
              <a:rPr lang="en-US" sz="1600" i="1" dirty="0"/>
              <a:t>Child development perspectives</a:t>
            </a:r>
            <a:r>
              <a:rPr lang="en-US" sz="1600" dirty="0"/>
              <a:t>, </a:t>
            </a:r>
            <a:r>
              <a:rPr lang="en-US" sz="1600" i="1" dirty="0"/>
              <a:t>1</a:t>
            </a:r>
            <a:r>
              <a:rPr lang="en-US" sz="1600" dirty="0"/>
              <a:t>(2), 68-73.</a:t>
            </a:r>
          </a:p>
        </p:txBody>
      </p:sp>
      <p:sp>
        <p:nvSpPr>
          <p:cNvPr id="6" name="TextBox 5"/>
          <p:cNvSpPr txBox="1"/>
          <p:nvPr/>
        </p:nvSpPr>
        <p:spPr>
          <a:xfrm>
            <a:off x="2514600" y="1143000"/>
            <a:ext cx="4735784" cy="523220"/>
          </a:xfrm>
          <a:prstGeom prst="rect">
            <a:avLst/>
          </a:prstGeom>
          <a:noFill/>
        </p:spPr>
        <p:txBody>
          <a:bodyPr wrap="none" rtlCol="0">
            <a:spAutoFit/>
          </a:bodyPr>
          <a:lstStyle/>
          <a:p>
            <a:r>
              <a:rPr lang="en-US" sz="2800" b="1" dirty="0"/>
              <a:t>Depressive </a:t>
            </a:r>
            <a:r>
              <a:rPr lang="en-US" sz="2800" b="1" dirty="0" err="1"/>
              <a:t>Symptons</a:t>
            </a:r>
            <a:r>
              <a:rPr lang="en-US" sz="2800" b="1" dirty="0"/>
              <a:t> Decline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600200" y="762000"/>
            <a:ext cx="5257800" cy="5175486"/>
          </a:xfrm>
          <a:prstGeom prst="rect">
            <a:avLst/>
          </a:prstGeom>
          <a:noFill/>
          <a:ln w="9525">
            <a:noFill/>
            <a:miter lim="800000"/>
            <a:headEnd/>
            <a:tailEnd/>
          </a:ln>
          <a:effectLst/>
        </p:spPr>
      </p:pic>
      <p:sp>
        <p:nvSpPr>
          <p:cNvPr id="4" name="Rectangle 3"/>
          <p:cNvSpPr/>
          <p:nvPr/>
        </p:nvSpPr>
        <p:spPr>
          <a:xfrm>
            <a:off x="914400" y="6044625"/>
            <a:ext cx="7467600" cy="584775"/>
          </a:xfrm>
          <a:prstGeom prst="rect">
            <a:avLst/>
          </a:prstGeom>
        </p:spPr>
        <p:txBody>
          <a:bodyPr wrap="square">
            <a:spAutoFit/>
          </a:bodyPr>
          <a:lstStyle/>
          <a:p>
            <a:r>
              <a:rPr lang="en-US" sz="1600" dirty="0"/>
              <a:t>Arnett, J. J. (2007). Emerging adulthood: What is it, and what is it good for?.</a:t>
            </a:r>
            <a:r>
              <a:rPr lang="en-US" sz="1600" i="1" dirty="0"/>
              <a:t>Child development perspectives</a:t>
            </a:r>
            <a:r>
              <a:rPr lang="en-US" sz="1600" dirty="0"/>
              <a:t>, </a:t>
            </a:r>
            <a:r>
              <a:rPr lang="en-US" sz="1600" i="1" dirty="0"/>
              <a:t>1</a:t>
            </a:r>
            <a:r>
              <a:rPr lang="en-US" sz="1600" dirty="0"/>
              <a:t>(2), 68-73.</a:t>
            </a:r>
          </a:p>
        </p:txBody>
      </p:sp>
      <p:sp>
        <p:nvSpPr>
          <p:cNvPr id="5" name="Title 1"/>
          <p:cNvSpPr>
            <a:spLocks noGrp="1"/>
          </p:cNvSpPr>
          <p:nvPr>
            <p:ph type="title"/>
          </p:nvPr>
        </p:nvSpPr>
        <p:spPr>
          <a:xfrm>
            <a:off x="304800" y="228600"/>
            <a:ext cx="8610600" cy="1143000"/>
          </a:xfrm>
        </p:spPr>
        <p:txBody>
          <a:bodyPr>
            <a:normAutofit fontScale="90000"/>
          </a:bodyPr>
          <a:lstStyle/>
          <a:p>
            <a:r>
              <a:rPr lang="en-US" b="1" dirty="0">
                <a:solidFill>
                  <a:srgbClr val="347FD8"/>
                </a:solidFill>
                <a:latin typeface="Arial" pitchFamily="34" charset="0"/>
                <a:cs typeface="Arial" pitchFamily="34" charset="0"/>
              </a:rPr>
              <a:t>Believe life holds many possibilities</a:t>
            </a:r>
            <a:br>
              <a:rPr lang="en-US" b="1" dirty="0">
                <a:solidFill>
                  <a:srgbClr val="347FD8"/>
                </a:solidFill>
                <a:latin typeface="Arial" pitchFamily="34" charset="0"/>
                <a:cs typeface="Arial" pitchFamily="34" charset="0"/>
              </a:rPr>
            </a:br>
            <a:endParaRPr lang="en-US" b="1" dirty="0">
              <a:solidFill>
                <a:srgbClr val="347FD8"/>
              </a:solidFill>
            </a:endParaRPr>
          </a:p>
        </p:txBody>
      </p:sp>
      <p:sp>
        <p:nvSpPr>
          <p:cNvPr id="6" name="TextBox 5"/>
          <p:cNvSpPr txBox="1"/>
          <p:nvPr/>
        </p:nvSpPr>
        <p:spPr>
          <a:xfrm>
            <a:off x="2819400" y="914400"/>
            <a:ext cx="2779928" cy="523220"/>
          </a:xfrm>
          <a:prstGeom prst="rect">
            <a:avLst/>
          </a:prstGeom>
          <a:noFill/>
        </p:spPr>
        <p:txBody>
          <a:bodyPr wrap="none" rtlCol="0">
            <a:spAutoFit/>
          </a:bodyPr>
          <a:lstStyle/>
          <a:p>
            <a:r>
              <a:rPr lang="en-US" sz="2800" b="1" dirty="0"/>
              <a:t>Self-Esteem Rises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61950"/>
            <a:ext cx="7772400" cy="1143000"/>
          </a:xfrm>
        </p:spPr>
        <p:txBody>
          <a:bodyPr>
            <a:normAutofit/>
          </a:bodyPr>
          <a:lstStyle/>
          <a:p>
            <a:r>
              <a:rPr lang="en-US" sz="4900" b="1" dirty="0">
                <a:solidFill>
                  <a:srgbClr val="347FD8"/>
                </a:solidFill>
              </a:rPr>
              <a:t>Area E</a:t>
            </a:r>
            <a:endParaRPr lang="en-US" dirty="0"/>
          </a:p>
        </p:txBody>
      </p:sp>
      <p:sp>
        <p:nvSpPr>
          <p:cNvPr id="3" name="Content Placeholder 2"/>
          <p:cNvSpPr>
            <a:spLocks noGrp="1"/>
          </p:cNvSpPr>
          <p:nvPr>
            <p:ph sz="quarter" idx="1"/>
          </p:nvPr>
        </p:nvSpPr>
        <p:spPr>
          <a:xfrm>
            <a:off x="685800" y="1828800"/>
            <a:ext cx="7772400" cy="4572000"/>
          </a:xfrm>
        </p:spPr>
        <p:txBody>
          <a:bodyPr/>
          <a:lstStyle/>
          <a:p>
            <a:pPr marL="0" indent="0">
              <a:buNone/>
            </a:pPr>
            <a:r>
              <a:rPr lang="en-US" sz="3600" dirty="0"/>
              <a:t>Is a General Education Requirement for students in:?</a:t>
            </a:r>
          </a:p>
          <a:p>
            <a:pPr marL="0" indent="0">
              <a:buNone/>
            </a:pPr>
            <a:endParaRPr lang="en-US" sz="1800" dirty="0"/>
          </a:p>
          <a:p>
            <a:pPr marL="514350" indent="-514350">
              <a:buAutoNum type="alphaUcPeriod"/>
            </a:pPr>
            <a:r>
              <a:rPr lang="en-US" sz="3600" dirty="0"/>
              <a:t>The College of Engineering only</a:t>
            </a:r>
          </a:p>
          <a:p>
            <a:pPr marL="514350" indent="-514350">
              <a:buAutoNum type="alphaUcPeriod"/>
            </a:pPr>
            <a:r>
              <a:rPr lang="en-US" sz="3600" dirty="0"/>
              <a:t>All Colleges at SJSU</a:t>
            </a:r>
          </a:p>
          <a:p>
            <a:pPr marL="514350" indent="-514350">
              <a:buAutoNum type="alphaUcPeriod"/>
            </a:pPr>
            <a:r>
              <a:rPr lang="en-US" sz="3600" dirty="0"/>
              <a:t>Only for </a:t>
            </a:r>
            <a:r>
              <a:rPr lang="en-US" sz="3600" dirty="0" err="1"/>
              <a:t>Engr</a:t>
            </a:r>
            <a:r>
              <a:rPr lang="en-US" sz="3600" dirty="0"/>
              <a:t> 10 students</a:t>
            </a:r>
          </a:p>
          <a:p>
            <a:pPr marL="0" indent="0">
              <a:buNone/>
            </a:pPr>
            <a:endParaRPr lang="en-US" sz="3600" dirty="0"/>
          </a:p>
          <a:p>
            <a:pPr marL="514350" indent="-514350">
              <a:buAutoNum type="alphaUcPeriod"/>
            </a:pPr>
            <a:endParaRPr lang="en-US" sz="3600" dirty="0"/>
          </a:p>
          <a:p>
            <a:pPr marL="514350" indent="-514350">
              <a:buNone/>
            </a:pPr>
            <a:endParaRPr lang="en-US" dirty="0"/>
          </a:p>
          <a:p>
            <a:pPr marL="514350" indent="-514350">
              <a:buAutoNum type="alphaUcPeriod"/>
            </a:pPr>
            <a:endParaRPr lang="en-US" dirty="0"/>
          </a:p>
          <a:p>
            <a:pPr marL="514350" indent="-514350">
              <a:buAutoNum type="alphaUcPeriod"/>
            </a:pPr>
            <a:endParaRPr lang="en-US" dirty="0"/>
          </a:p>
        </p:txBody>
      </p:sp>
    </p:spTree>
    <p:extLst>
      <p:ext uri="{BB962C8B-B14F-4D97-AF65-F5344CB8AC3E}">
        <p14:creationId xmlns:p14="http://schemas.microsoft.com/office/powerpoint/2010/main" val="21186195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838200" y="-261273"/>
            <a:ext cx="7772400" cy="1143000"/>
          </a:xfrm>
        </p:spPr>
        <p:txBody>
          <a:bodyPr>
            <a:normAutofit/>
          </a:bodyPr>
          <a:lstStyle/>
          <a:p>
            <a:pPr>
              <a:defRPr/>
            </a:pPr>
            <a:r>
              <a:rPr lang="en-US" sz="3600" b="1" dirty="0">
                <a:solidFill>
                  <a:srgbClr val="347FD8"/>
                </a:solidFill>
              </a:rPr>
              <a:t>Key Areas of Human Development</a:t>
            </a:r>
            <a:endParaRPr lang="en-US" sz="3200" b="1" dirty="0">
              <a:solidFill>
                <a:srgbClr val="347FD8"/>
              </a:solidFill>
            </a:endParaRPr>
          </a:p>
        </p:txBody>
      </p:sp>
      <p:grpSp>
        <p:nvGrpSpPr>
          <p:cNvPr id="5" name="Group 4"/>
          <p:cNvGrpSpPr/>
          <p:nvPr/>
        </p:nvGrpSpPr>
        <p:grpSpPr>
          <a:xfrm>
            <a:off x="2051304" y="990600"/>
            <a:ext cx="4730496" cy="948947"/>
            <a:chOff x="2660904" y="121085"/>
            <a:chExt cx="4730496" cy="948947"/>
          </a:xfrm>
          <a:solidFill>
            <a:srgbClr val="00B0F0"/>
          </a:solidFill>
        </p:grpSpPr>
        <p:sp>
          <p:nvSpPr>
            <p:cNvPr id="6" name="Round Same Side Corner Rectangle 5"/>
            <p:cNvSpPr/>
            <p:nvPr/>
          </p:nvSpPr>
          <p:spPr>
            <a:xfrm rot="5400000">
              <a:off x="4551678" y="-1769689"/>
              <a:ext cx="948947" cy="4730496"/>
            </a:xfrm>
            <a:prstGeom prst="round2SameRect">
              <a:avLst/>
            </a:prstGeom>
            <a:grpFill/>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sp>
        <p:sp>
          <p:nvSpPr>
            <p:cNvPr id="7" name="Round Same Side Corner Rectangle 4"/>
            <p:cNvSpPr/>
            <p:nvPr/>
          </p:nvSpPr>
          <p:spPr>
            <a:xfrm>
              <a:off x="2660904" y="167409"/>
              <a:ext cx="4684172" cy="856299"/>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28575" rIns="57150" bIns="28575" numCol="1" spcCol="1270" anchor="ctr" anchorCtr="0">
              <a:noAutofit/>
            </a:bodyPr>
            <a:lstStyle/>
            <a:p>
              <a:pPr marL="0" lvl="1" algn="ctr" defTabSz="666750">
                <a:lnSpc>
                  <a:spcPct val="90000"/>
                </a:lnSpc>
                <a:spcBef>
                  <a:spcPct val="0"/>
                </a:spcBef>
                <a:spcAft>
                  <a:spcPct val="15000"/>
                </a:spcAft>
              </a:pPr>
              <a:r>
                <a:rPr lang="en-US" sz="3600" b="1" dirty="0">
                  <a:latin typeface="Arial" pitchFamily="34" charset="0"/>
                  <a:cs typeface="Arial" pitchFamily="34" charset="0"/>
                </a:rPr>
                <a:t>The Mind</a:t>
              </a:r>
              <a:endParaRPr lang="en-US" sz="3600" b="1" kern="1200" dirty="0">
                <a:latin typeface="Arial" pitchFamily="34" charset="0"/>
                <a:cs typeface="Arial" pitchFamily="34" charset="0"/>
              </a:endParaRPr>
            </a:p>
          </p:txBody>
        </p:sp>
      </p:grpSp>
      <p:grpSp>
        <p:nvGrpSpPr>
          <p:cNvPr id="8" name="Group 7"/>
          <p:cNvGrpSpPr/>
          <p:nvPr/>
        </p:nvGrpSpPr>
        <p:grpSpPr>
          <a:xfrm>
            <a:off x="2051304" y="2236094"/>
            <a:ext cx="4730496" cy="948947"/>
            <a:chOff x="2660904" y="1366579"/>
            <a:chExt cx="4730496" cy="948947"/>
          </a:xfrm>
          <a:solidFill>
            <a:srgbClr val="C00000"/>
          </a:solidFill>
        </p:grpSpPr>
        <p:sp>
          <p:nvSpPr>
            <p:cNvPr id="9" name="Round Same Side Corner Rectangle 8"/>
            <p:cNvSpPr/>
            <p:nvPr/>
          </p:nvSpPr>
          <p:spPr>
            <a:xfrm rot="5400000">
              <a:off x="4551678" y="-524195"/>
              <a:ext cx="948947" cy="4730496"/>
            </a:xfrm>
            <a:prstGeom prst="round2SameRect">
              <a:avLst/>
            </a:prstGeom>
            <a:grpFill/>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sp>
        <p:sp>
          <p:nvSpPr>
            <p:cNvPr id="11" name="Round Same Side Corner Rectangle 8"/>
            <p:cNvSpPr/>
            <p:nvPr/>
          </p:nvSpPr>
          <p:spPr>
            <a:xfrm>
              <a:off x="2660904" y="1412903"/>
              <a:ext cx="4684172" cy="856299"/>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28575" rIns="57150" bIns="28575" numCol="1" spcCol="1270" anchor="ctr" anchorCtr="0">
              <a:noAutofit/>
            </a:bodyPr>
            <a:lstStyle/>
            <a:p>
              <a:pPr marL="0" lvl="1" algn="ctr" defTabSz="666750">
                <a:lnSpc>
                  <a:spcPct val="90000"/>
                </a:lnSpc>
                <a:spcBef>
                  <a:spcPct val="0"/>
                </a:spcBef>
                <a:spcAft>
                  <a:spcPct val="15000"/>
                </a:spcAft>
              </a:pPr>
              <a:r>
                <a:rPr lang="en-US" sz="3600" b="1" dirty="0">
                  <a:latin typeface="Arial" pitchFamily="34" charset="0"/>
                  <a:cs typeface="Arial" pitchFamily="34" charset="0"/>
                </a:rPr>
                <a:t>Emotions</a:t>
              </a:r>
              <a:endParaRPr lang="en-US" sz="3600" b="1" kern="1200" dirty="0">
                <a:latin typeface="Arial" pitchFamily="34" charset="0"/>
                <a:cs typeface="Arial" pitchFamily="34" charset="0"/>
              </a:endParaRPr>
            </a:p>
          </p:txBody>
        </p:sp>
      </p:grpSp>
      <p:grpSp>
        <p:nvGrpSpPr>
          <p:cNvPr id="12" name="Group 11"/>
          <p:cNvGrpSpPr/>
          <p:nvPr/>
        </p:nvGrpSpPr>
        <p:grpSpPr>
          <a:xfrm>
            <a:off x="2051304" y="3481588"/>
            <a:ext cx="4730496" cy="948947"/>
            <a:chOff x="2660904" y="2612073"/>
            <a:chExt cx="4730496" cy="948947"/>
          </a:xfrm>
        </p:grpSpPr>
        <p:sp>
          <p:nvSpPr>
            <p:cNvPr id="13" name="Round Same Side Corner Rectangle 12"/>
            <p:cNvSpPr/>
            <p:nvPr/>
          </p:nvSpPr>
          <p:spPr>
            <a:xfrm rot="5400000">
              <a:off x="4551678" y="721299"/>
              <a:ext cx="948947" cy="4730496"/>
            </a:xfrm>
            <a:prstGeom prst="round2SameRect">
              <a:avLst/>
            </a:prstGeom>
            <a:solidFill>
              <a:srgbClr val="7030A0">
                <a:alpha val="90000"/>
              </a:srgbClr>
            </a:solidFill>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sp>
        <p:sp>
          <p:nvSpPr>
            <p:cNvPr id="14" name="Round Same Side Corner Rectangle 12"/>
            <p:cNvSpPr/>
            <p:nvPr/>
          </p:nvSpPr>
          <p:spPr>
            <a:xfrm>
              <a:off x="2660904" y="2658397"/>
              <a:ext cx="4684172" cy="85629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28575" rIns="57150" bIns="28575" numCol="1" spcCol="1270" anchor="ctr" anchorCtr="0">
              <a:noAutofit/>
            </a:bodyPr>
            <a:lstStyle/>
            <a:p>
              <a:pPr marL="0" lvl="1" algn="ctr" defTabSz="666750">
                <a:lnSpc>
                  <a:spcPct val="90000"/>
                </a:lnSpc>
                <a:spcBef>
                  <a:spcPct val="0"/>
                </a:spcBef>
                <a:spcAft>
                  <a:spcPct val="15000"/>
                </a:spcAft>
              </a:pPr>
              <a:r>
                <a:rPr lang="en-US" sz="3600" b="1" dirty="0">
                  <a:latin typeface="Arial" pitchFamily="34" charset="0"/>
                  <a:cs typeface="Arial" pitchFamily="34" charset="0"/>
                </a:rPr>
                <a:t>Social</a:t>
              </a:r>
              <a:endParaRPr lang="en-US" sz="3600" b="1" kern="1200" dirty="0">
                <a:latin typeface="Arial" pitchFamily="34" charset="0"/>
                <a:cs typeface="Arial" pitchFamily="34" charset="0"/>
              </a:endParaRPr>
            </a:p>
          </p:txBody>
        </p:sp>
      </p:grpSp>
      <p:grpSp>
        <p:nvGrpSpPr>
          <p:cNvPr id="15" name="Group 14"/>
          <p:cNvGrpSpPr/>
          <p:nvPr/>
        </p:nvGrpSpPr>
        <p:grpSpPr>
          <a:xfrm>
            <a:off x="2051304" y="4727082"/>
            <a:ext cx="4730496" cy="948947"/>
            <a:chOff x="2660904" y="3857567"/>
            <a:chExt cx="4730496" cy="948947"/>
          </a:xfrm>
          <a:solidFill>
            <a:srgbClr val="92D050"/>
          </a:solidFill>
        </p:grpSpPr>
        <p:sp>
          <p:nvSpPr>
            <p:cNvPr id="16" name="Round Same Side Corner Rectangle 15"/>
            <p:cNvSpPr/>
            <p:nvPr/>
          </p:nvSpPr>
          <p:spPr>
            <a:xfrm rot="5400000">
              <a:off x="4551678" y="1966793"/>
              <a:ext cx="948947" cy="4730496"/>
            </a:xfrm>
            <a:prstGeom prst="round2SameRect">
              <a:avLst/>
            </a:prstGeom>
            <a:grpFill/>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sp>
        <p:sp>
          <p:nvSpPr>
            <p:cNvPr id="17" name="Round Same Side Corner Rectangle 16"/>
            <p:cNvSpPr/>
            <p:nvPr/>
          </p:nvSpPr>
          <p:spPr>
            <a:xfrm>
              <a:off x="2660904" y="3903891"/>
              <a:ext cx="4684172" cy="856299"/>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28575" rIns="57150" bIns="28575" numCol="1" spcCol="1270" anchor="ctr" anchorCtr="0">
              <a:noAutofit/>
            </a:bodyPr>
            <a:lstStyle/>
            <a:p>
              <a:pPr marL="0" lvl="1" algn="ctr" defTabSz="666750">
                <a:lnSpc>
                  <a:spcPct val="90000"/>
                </a:lnSpc>
                <a:spcBef>
                  <a:spcPct val="0"/>
                </a:spcBef>
                <a:spcAft>
                  <a:spcPct val="15000"/>
                </a:spcAft>
              </a:pPr>
              <a:r>
                <a:rPr lang="en-US" sz="3600" b="1" dirty="0">
                  <a:latin typeface="Arial" pitchFamily="34" charset="0"/>
                  <a:cs typeface="Arial" pitchFamily="34" charset="0"/>
                </a:rPr>
                <a:t>Physical</a:t>
              </a:r>
              <a:endParaRPr lang="en-US" sz="3600" b="1" kern="1200" dirty="0">
                <a:latin typeface="Arial" pitchFamily="34" charset="0"/>
                <a:cs typeface="Arial" pitchFamily="34" charset="0"/>
              </a:endParaRPr>
            </a:p>
          </p:txBody>
        </p:sp>
      </p:grpSp>
      <p:sp>
        <p:nvSpPr>
          <p:cNvPr id="18" name="Title 1"/>
          <p:cNvSpPr txBox="1">
            <a:spLocks/>
          </p:cNvSpPr>
          <p:nvPr/>
        </p:nvSpPr>
        <p:spPr>
          <a:xfrm>
            <a:off x="804862" y="5353955"/>
            <a:ext cx="8305800" cy="1143000"/>
          </a:xfrm>
          <a:prstGeom prst="rect">
            <a:avLst/>
          </a:prstGeom>
        </p:spPr>
        <p:txBody>
          <a:bodyPr bIns="91440" anchor="b" anchorCtr="0">
            <a:normAutofit fontScale="97500"/>
          </a:bodyPr>
          <a:lstStyle>
            <a:lvl1pPr algn="l" rtl="0" eaLnBrk="1" latinLnBrk="0" hangingPunct="1">
              <a:spcBef>
                <a:spcPct val="0"/>
              </a:spcBef>
              <a:buNone/>
              <a:defRPr kumimoji="0" sz="4000" kern="1200">
                <a:solidFill>
                  <a:schemeClr val="tx2"/>
                </a:solidFill>
                <a:latin typeface="+mj-lt"/>
                <a:ea typeface="+mj-ea"/>
                <a:cs typeface="+mj-cs"/>
              </a:defRPr>
            </a:lvl1pPr>
          </a:lstStyle>
          <a:p>
            <a:pPr>
              <a:defRPr/>
            </a:pPr>
            <a:r>
              <a:rPr lang="en-US" sz="3200" b="1" dirty="0">
                <a:solidFill>
                  <a:srgbClr val="347FD8"/>
                </a:solidFill>
              </a:rPr>
              <a:t>Across All Stages of Human Development</a:t>
            </a:r>
            <a:endParaRPr lang="en-US" sz="2800" b="1" dirty="0">
              <a:solidFill>
                <a:srgbClr val="347FD8"/>
              </a:solidFill>
            </a:endParaRPr>
          </a:p>
        </p:txBody>
      </p:sp>
    </p:spTree>
    <p:extLst>
      <p:ext uri="{BB962C8B-B14F-4D97-AF65-F5344CB8AC3E}">
        <p14:creationId xmlns:p14="http://schemas.microsoft.com/office/powerpoint/2010/main" val="22181804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838200" y="-261273"/>
            <a:ext cx="7772400" cy="1143000"/>
          </a:xfrm>
        </p:spPr>
        <p:txBody>
          <a:bodyPr>
            <a:normAutofit/>
          </a:bodyPr>
          <a:lstStyle/>
          <a:p>
            <a:pPr>
              <a:defRPr/>
            </a:pPr>
            <a:r>
              <a:rPr lang="en-US" sz="3600" b="1" dirty="0">
                <a:solidFill>
                  <a:srgbClr val="347FD8"/>
                </a:solidFill>
              </a:rPr>
              <a:t>Key Areas of Human Development</a:t>
            </a:r>
            <a:endParaRPr lang="en-US" sz="3200" b="1" dirty="0">
              <a:solidFill>
                <a:srgbClr val="347FD8"/>
              </a:solidFill>
            </a:endParaRPr>
          </a:p>
        </p:txBody>
      </p:sp>
      <p:grpSp>
        <p:nvGrpSpPr>
          <p:cNvPr id="5" name="Group 4"/>
          <p:cNvGrpSpPr/>
          <p:nvPr/>
        </p:nvGrpSpPr>
        <p:grpSpPr>
          <a:xfrm>
            <a:off x="2051304" y="990600"/>
            <a:ext cx="4730496" cy="948947"/>
            <a:chOff x="2660904" y="121085"/>
            <a:chExt cx="4730496" cy="948947"/>
          </a:xfrm>
          <a:solidFill>
            <a:srgbClr val="00B0F0"/>
          </a:solidFill>
        </p:grpSpPr>
        <p:sp>
          <p:nvSpPr>
            <p:cNvPr id="6" name="Round Same Side Corner Rectangle 5"/>
            <p:cNvSpPr/>
            <p:nvPr/>
          </p:nvSpPr>
          <p:spPr>
            <a:xfrm rot="5400000">
              <a:off x="4551678" y="-1769689"/>
              <a:ext cx="948947" cy="4730496"/>
            </a:xfrm>
            <a:prstGeom prst="round2SameRect">
              <a:avLst/>
            </a:prstGeom>
            <a:grpFill/>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sp>
        <p:sp>
          <p:nvSpPr>
            <p:cNvPr id="7" name="Round Same Side Corner Rectangle 4"/>
            <p:cNvSpPr/>
            <p:nvPr/>
          </p:nvSpPr>
          <p:spPr>
            <a:xfrm>
              <a:off x="2660904" y="167409"/>
              <a:ext cx="4684172" cy="856299"/>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28575" rIns="57150" bIns="28575" numCol="1" spcCol="1270" anchor="ctr" anchorCtr="0">
              <a:noAutofit/>
            </a:bodyPr>
            <a:lstStyle/>
            <a:p>
              <a:pPr marL="0" lvl="1" algn="ctr" defTabSz="666750">
                <a:lnSpc>
                  <a:spcPct val="90000"/>
                </a:lnSpc>
                <a:spcBef>
                  <a:spcPct val="0"/>
                </a:spcBef>
                <a:spcAft>
                  <a:spcPct val="15000"/>
                </a:spcAft>
              </a:pPr>
              <a:r>
                <a:rPr lang="en-US" sz="3600" b="1" dirty="0">
                  <a:latin typeface="Arial" pitchFamily="34" charset="0"/>
                  <a:cs typeface="Arial" pitchFamily="34" charset="0"/>
                </a:rPr>
                <a:t>Cognitive</a:t>
              </a:r>
              <a:endParaRPr lang="en-US" sz="3600" b="1" kern="1200" dirty="0">
                <a:latin typeface="Arial" pitchFamily="34" charset="0"/>
                <a:cs typeface="Arial" pitchFamily="34" charset="0"/>
              </a:endParaRPr>
            </a:p>
          </p:txBody>
        </p:sp>
      </p:grpSp>
      <p:grpSp>
        <p:nvGrpSpPr>
          <p:cNvPr id="8" name="Group 7"/>
          <p:cNvGrpSpPr/>
          <p:nvPr/>
        </p:nvGrpSpPr>
        <p:grpSpPr>
          <a:xfrm>
            <a:off x="2051304" y="2236094"/>
            <a:ext cx="4730496" cy="948947"/>
            <a:chOff x="2660904" y="1366579"/>
            <a:chExt cx="4730496" cy="948947"/>
          </a:xfrm>
          <a:solidFill>
            <a:srgbClr val="C00000"/>
          </a:solidFill>
        </p:grpSpPr>
        <p:sp>
          <p:nvSpPr>
            <p:cNvPr id="9" name="Round Same Side Corner Rectangle 8"/>
            <p:cNvSpPr/>
            <p:nvPr/>
          </p:nvSpPr>
          <p:spPr>
            <a:xfrm rot="5400000">
              <a:off x="4551678" y="-524195"/>
              <a:ext cx="948947" cy="4730496"/>
            </a:xfrm>
            <a:prstGeom prst="round2SameRect">
              <a:avLst/>
            </a:prstGeom>
            <a:grpFill/>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sp>
        <p:sp>
          <p:nvSpPr>
            <p:cNvPr id="11" name="Round Same Side Corner Rectangle 8"/>
            <p:cNvSpPr/>
            <p:nvPr/>
          </p:nvSpPr>
          <p:spPr>
            <a:xfrm>
              <a:off x="2660904" y="1412903"/>
              <a:ext cx="4684172" cy="856299"/>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28575" rIns="57150" bIns="28575" numCol="1" spcCol="1270" anchor="ctr" anchorCtr="0">
              <a:noAutofit/>
            </a:bodyPr>
            <a:lstStyle/>
            <a:p>
              <a:pPr marL="0" lvl="1" algn="ctr" defTabSz="666750">
                <a:lnSpc>
                  <a:spcPct val="90000"/>
                </a:lnSpc>
                <a:spcBef>
                  <a:spcPct val="0"/>
                </a:spcBef>
                <a:spcAft>
                  <a:spcPct val="15000"/>
                </a:spcAft>
              </a:pPr>
              <a:r>
                <a:rPr lang="en-US" sz="3600" b="1" dirty="0">
                  <a:latin typeface="Arial" pitchFamily="34" charset="0"/>
                  <a:cs typeface="Arial" pitchFamily="34" charset="0"/>
                </a:rPr>
                <a:t>Emotions</a:t>
              </a:r>
              <a:endParaRPr lang="en-US" sz="3600" b="1" kern="1200" dirty="0">
                <a:latin typeface="Arial" pitchFamily="34" charset="0"/>
                <a:cs typeface="Arial" pitchFamily="34" charset="0"/>
              </a:endParaRPr>
            </a:p>
          </p:txBody>
        </p:sp>
      </p:grpSp>
      <p:grpSp>
        <p:nvGrpSpPr>
          <p:cNvPr id="12" name="Group 11"/>
          <p:cNvGrpSpPr/>
          <p:nvPr/>
        </p:nvGrpSpPr>
        <p:grpSpPr>
          <a:xfrm>
            <a:off x="2051304" y="3481588"/>
            <a:ext cx="4730496" cy="948947"/>
            <a:chOff x="2660904" y="2612073"/>
            <a:chExt cx="4730496" cy="948947"/>
          </a:xfrm>
        </p:grpSpPr>
        <p:sp>
          <p:nvSpPr>
            <p:cNvPr id="13" name="Round Same Side Corner Rectangle 12"/>
            <p:cNvSpPr/>
            <p:nvPr/>
          </p:nvSpPr>
          <p:spPr>
            <a:xfrm rot="5400000">
              <a:off x="4551678" y="721299"/>
              <a:ext cx="948947" cy="4730496"/>
            </a:xfrm>
            <a:prstGeom prst="round2SameRect">
              <a:avLst/>
            </a:prstGeom>
            <a:solidFill>
              <a:srgbClr val="7030A0">
                <a:alpha val="90000"/>
              </a:srgbClr>
            </a:solidFill>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sp>
        <p:sp>
          <p:nvSpPr>
            <p:cNvPr id="14" name="Round Same Side Corner Rectangle 12"/>
            <p:cNvSpPr/>
            <p:nvPr/>
          </p:nvSpPr>
          <p:spPr>
            <a:xfrm>
              <a:off x="2660904" y="2658397"/>
              <a:ext cx="4684172" cy="85629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28575" rIns="57150" bIns="28575" numCol="1" spcCol="1270" anchor="ctr" anchorCtr="0">
              <a:noAutofit/>
            </a:bodyPr>
            <a:lstStyle/>
            <a:p>
              <a:pPr marL="0" lvl="1" algn="ctr" defTabSz="666750">
                <a:lnSpc>
                  <a:spcPct val="90000"/>
                </a:lnSpc>
                <a:spcBef>
                  <a:spcPct val="0"/>
                </a:spcBef>
                <a:spcAft>
                  <a:spcPct val="15000"/>
                </a:spcAft>
              </a:pPr>
              <a:r>
                <a:rPr lang="en-US" sz="3600" b="1" dirty="0">
                  <a:latin typeface="Arial" pitchFamily="34" charset="0"/>
                  <a:cs typeface="Arial" pitchFamily="34" charset="0"/>
                </a:rPr>
                <a:t>Social</a:t>
              </a:r>
              <a:endParaRPr lang="en-US" sz="3600" b="1" kern="1200" dirty="0">
                <a:latin typeface="Arial" pitchFamily="34" charset="0"/>
                <a:cs typeface="Arial" pitchFamily="34" charset="0"/>
              </a:endParaRPr>
            </a:p>
          </p:txBody>
        </p:sp>
      </p:grpSp>
      <p:grpSp>
        <p:nvGrpSpPr>
          <p:cNvPr id="15" name="Group 14"/>
          <p:cNvGrpSpPr/>
          <p:nvPr/>
        </p:nvGrpSpPr>
        <p:grpSpPr>
          <a:xfrm>
            <a:off x="2051304" y="4727082"/>
            <a:ext cx="4730496" cy="948947"/>
            <a:chOff x="2660904" y="3857567"/>
            <a:chExt cx="4730496" cy="948947"/>
          </a:xfrm>
          <a:solidFill>
            <a:srgbClr val="92D050"/>
          </a:solidFill>
        </p:grpSpPr>
        <p:sp>
          <p:nvSpPr>
            <p:cNvPr id="16" name="Round Same Side Corner Rectangle 15"/>
            <p:cNvSpPr/>
            <p:nvPr/>
          </p:nvSpPr>
          <p:spPr>
            <a:xfrm rot="5400000">
              <a:off x="4551678" y="1966793"/>
              <a:ext cx="948947" cy="4730496"/>
            </a:xfrm>
            <a:prstGeom prst="round2SameRect">
              <a:avLst/>
            </a:prstGeom>
            <a:grpFill/>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sp>
        <p:sp>
          <p:nvSpPr>
            <p:cNvPr id="17" name="Round Same Side Corner Rectangle 16"/>
            <p:cNvSpPr/>
            <p:nvPr/>
          </p:nvSpPr>
          <p:spPr>
            <a:xfrm>
              <a:off x="2660904" y="3903891"/>
              <a:ext cx="4684172" cy="856299"/>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28575" rIns="57150" bIns="28575" numCol="1" spcCol="1270" anchor="ctr" anchorCtr="0">
              <a:noAutofit/>
            </a:bodyPr>
            <a:lstStyle/>
            <a:p>
              <a:pPr marL="0" lvl="1" algn="ctr" defTabSz="666750">
                <a:lnSpc>
                  <a:spcPct val="90000"/>
                </a:lnSpc>
                <a:spcBef>
                  <a:spcPct val="0"/>
                </a:spcBef>
                <a:spcAft>
                  <a:spcPct val="15000"/>
                </a:spcAft>
              </a:pPr>
              <a:r>
                <a:rPr lang="en-US" sz="3600" b="1" dirty="0">
                  <a:latin typeface="Arial" pitchFamily="34" charset="0"/>
                  <a:cs typeface="Arial" pitchFamily="34" charset="0"/>
                </a:rPr>
                <a:t>Physical</a:t>
              </a:r>
              <a:endParaRPr lang="en-US" sz="3600" b="1" kern="1200" dirty="0">
                <a:latin typeface="Arial" pitchFamily="34" charset="0"/>
                <a:cs typeface="Arial" pitchFamily="34" charset="0"/>
              </a:endParaRPr>
            </a:p>
          </p:txBody>
        </p:sp>
      </p:grpSp>
      <p:sp>
        <p:nvSpPr>
          <p:cNvPr id="18" name="Title 1"/>
          <p:cNvSpPr txBox="1">
            <a:spLocks/>
          </p:cNvSpPr>
          <p:nvPr/>
        </p:nvSpPr>
        <p:spPr>
          <a:xfrm>
            <a:off x="804862" y="5353955"/>
            <a:ext cx="8305800" cy="1143000"/>
          </a:xfrm>
          <a:prstGeom prst="rect">
            <a:avLst/>
          </a:prstGeom>
        </p:spPr>
        <p:txBody>
          <a:bodyPr bIns="91440" anchor="b" anchorCtr="0">
            <a:normAutofit fontScale="97500"/>
          </a:bodyPr>
          <a:lstStyle>
            <a:lvl1pPr algn="l" rtl="0" eaLnBrk="1" latinLnBrk="0" hangingPunct="1">
              <a:spcBef>
                <a:spcPct val="0"/>
              </a:spcBef>
              <a:buNone/>
              <a:defRPr kumimoji="0" sz="4000" kern="1200">
                <a:solidFill>
                  <a:schemeClr val="tx2"/>
                </a:solidFill>
                <a:latin typeface="+mj-lt"/>
                <a:ea typeface="+mj-ea"/>
                <a:cs typeface="+mj-cs"/>
              </a:defRPr>
            </a:lvl1pPr>
          </a:lstStyle>
          <a:p>
            <a:pPr>
              <a:defRPr/>
            </a:pPr>
            <a:r>
              <a:rPr lang="en-US" sz="3200" b="1" dirty="0">
                <a:solidFill>
                  <a:srgbClr val="347FD8"/>
                </a:solidFill>
              </a:rPr>
              <a:t>Across All Stages of Human Development</a:t>
            </a:r>
            <a:endParaRPr lang="en-US" sz="2800" b="1" dirty="0">
              <a:solidFill>
                <a:srgbClr val="347FD8"/>
              </a:solidFill>
            </a:endParaRPr>
          </a:p>
        </p:txBody>
      </p:sp>
    </p:spTree>
    <p:extLst>
      <p:ext uri="{BB962C8B-B14F-4D97-AF65-F5344CB8AC3E}">
        <p14:creationId xmlns:p14="http://schemas.microsoft.com/office/powerpoint/2010/main" val="1513898556"/>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838200" y="-261273"/>
            <a:ext cx="7772400" cy="1143000"/>
          </a:xfrm>
        </p:spPr>
        <p:txBody>
          <a:bodyPr>
            <a:normAutofit/>
          </a:bodyPr>
          <a:lstStyle/>
          <a:p>
            <a:pPr>
              <a:defRPr/>
            </a:pPr>
            <a:r>
              <a:rPr lang="en-US" sz="3600" b="1" dirty="0">
                <a:solidFill>
                  <a:srgbClr val="347FD8"/>
                </a:solidFill>
              </a:rPr>
              <a:t>Key Areas of Human Development</a:t>
            </a:r>
            <a:endParaRPr lang="en-US" sz="3200" b="1" dirty="0">
              <a:solidFill>
                <a:srgbClr val="347FD8"/>
              </a:solidFill>
            </a:endParaRPr>
          </a:p>
        </p:txBody>
      </p:sp>
      <p:grpSp>
        <p:nvGrpSpPr>
          <p:cNvPr id="5" name="Group 4"/>
          <p:cNvGrpSpPr/>
          <p:nvPr/>
        </p:nvGrpSpPr>
        <p:grpSpPr>
          <a:xfrm>
            <a:off x="3041904" y="990600"/>
            <a:ext cx="4730496" cy="948947"/>
            <a:chOff x="2660904" y="121085"/>
            <a:chExt cx="4730496" cy="948947"/>
          </a:xfrm>
          <a:solidFill>
            <a:srgbClr val="00B0F0"/>
          </a:solidFill>
        </p:grpSpPr>
        <p:sp>
          <p:nvSpPr>
            <p:cNvPr id="6" name="Round Same Side Corner Rectangle 5"/>
            <p:cNvSpPr/>
            <p:nvPr/>
          </p:nvSpPr>
          <p:spPr>
            <a:xfrm rot="5400000">
              <a:off x="4551678" y="-1769689"/>
              <a:ext cx="948947" cy="4730496"/>
            </a:xfrm>
            <a:prstGeom prst="round2SameRect">
              <a:avLst/>
            </a:prstGeom>
            <a:grpFill/>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sp>
        <p:sp>
          <p:nvSpPr>
            <p:cNvPr id="7" name="Round Same Side Corner Rectangle 4"/>
            <p:cNvSpPr/>
            <p:nvPr/>
          </p:nvSpPr>
          <p:spPr>
            <a:xfrm>
              <a:off x="2660904" y="167409"/>
              <a:ext cx="4684172" cy="856299"/>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28575" rIns="57150" bIns="28575" numCol="1" spcCol="1270" anchor="ctr" anchorCtr="0">
              <a:noAutofit/>
            </a:bodyPr>
            <a:lstStyle/>
            <a:p>
              <a:pPr marL="0" lvl="1" algn="ctr" defTabSz="666750">
                <a:lnSpc>
                  <a:spcPct val="90000"/>
                </a:lnSpc>
                <a:spcBef>
                  <a:spcPct val="0"/>
                </a:spcBef>
                <a:spcAft>
                  <a:spcPct val="15000"/>
                </a:spcAft>
              </a:pPr>
              <a:r>
                <a:rPr lang="en-US" sz="3600" b="1" dirty="0">
                  <a:latin typeface="Arial" pitchFamily="34" charset="0"/>
                  <a:cs typeface="Arial" pitchFamily="34" charset="0"/>
                </a:rPr>
                <a:t>Cognitive</a:t>
              </a:r>
              <a:endParaRPr lang="en-US" sz="3600" b="1" kern="1200" dirty="0">
                <a:latin typeface="Arial" pitchFamily="34" charset="0"/>
                <a:cs typeface="Arial" pitchFamily="34" charset="0"/>
              </a:endParaRPr>
            </a:p>
          </p:txBody>
        </p:sp>
      </p:grpSp>
      <p:grpSp>
        <p:nvGrpSpPr>
          <p:cNvPr id="8" name="Group 7"/>
          <p:cNvGrpSpPr/>
          <p:nvPr/>
        </p:nvGrpSpPr>
        <p:grpSpPr>
          <a:xfrm>
            <a:off x="3041904" y="2209800"/>
            <a:ext cx="4730496" cy="948947"/>
            <a:chOff x="2660904" y="1366579"/>
            <a:chExt cx="4730496" cy="948947"/>
          </a:xfrm>
          <a:solidFill>
            <a:srgbClr val="C00000"/>
          </a:solidFill>
        </p:grpSpPr>
        <p:sp>
          <p:nvSpPr>
            <p:cNvPr id="9" name="Round Same Side Corner Rectangle 8"/>
            <p:cNvSpPr/>
            <p:nvPr/>
          </p:nvSpPr>
          <p:spPr>
            <a:xfrm rot="5400000">
              <a:off x="4551678" y="-524195"/>
              <a:ext cx="948947" cy="4730496"/>
            </a:xfrm>
            <a:prstGeom prst="round2SameRect">
              <a:avLst/>
            </a:prstGeom>
            <a:grpFill/>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sp>
        <p:sp>
          <p:nvSpPr>
            <p:cNvPr id="11" name="Round Same Side Corner Rectangle 8"/>
            <p:cNvSpPr/>
            <p:nvPr/>
          </p:nvSpPr>
          <p:spPr>
            <a:xfrm>
              <a:off x="2660904" y="1412903"/>
              <a:ext cx="4684172" cy="856299"/>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28575" rIns="57150" bIns="28575" numCol="1" spcCol="1270" anchor="ctr" anchorCtr="0">
              <a:noAutofit/>
            </a:bodyPr>
            <a:lstStyle/>
            <a:p>
              <a:pPr marL="0" lvl="1" algn="ctr" defTabSz="666750">
                <a:lnSpc>
                  <a:spcPct val="90000"/>
                </a:lnSpc>
                <a:spcBef>
                  <a:spcPct val="0"/>
                </a:spcBef>
                <a:spcAft>
                  <a:spcPct val="15000"/>
                </a:spcAft>
              </a:pPr>
              <a:r>
                <a:rPr lang="en-US" sz="3600" b="1" dirty="0">
                  <a:latin typeface="Arial" pitchFamily="34" charset="0"/>
                  <a:cs typeface="Arial" pitchFamily="34" charset="0"/>
                </a:rPr>
                <a:t>Emotions</a:t>
              </a:r>
              <a:endParaRPr lang="en-US" sz="3600" b="1" kern="1200" dirty="0">
                <a:latin typeface="Arial" pitchFamily="34" charset="0"/>
                <a:cs typeface="Arial" pitchFamily="34" charset="0"/>
              </a:endParaRPr>
            </a:p>
          </p:txBody>
        </p:sp>
      </p:grpSp>
      <p:grpSp>
        <p:nvGrpSpPr>
          <p:cNvPr id="12" name="Group 11"/>
          <p:cNvGrpSpPr/>
          <p:nvPr/>
        </p:nvGrpSpPr>
        <p:grpSpPr>
          <a:xfrm>
            <a:off x="3041904" y="3455294"/>
            <a:ext cx="4730496" cy="948947"/>
            <a:chOff x="2660904" y="2612073"/>
            <a:chExt cx="4730496" cy="948947"/>
          </a:xfrm>
        </p:grpSpPr>
        <p:sp>
          <p:nvSpPr>
            <p:cNvPr id="13" name="Round Same Side Corner Rectangle 12"/>
            <p:cNvSpPr/>
            <p:nvPr/>
          </p:nvSpPr>
          <p:spPr>
            <a:xfrm rot="5400000">
              <a:off x="4551678" y="721299"/>
              <a:ext cx="948947" cy="4730496"/>
            </a:xfrm>
            <a:prstGeom prst="round2SameRect">
              <a:avLst/>
            </a:prstGeom>
            <a:solidFill>
              <a:srgbClr val="7030A0">
                <a:alpha val="90000"/>
              </a:srgbClr>
            </a:solidFill>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sp>
        <p:sp>
          <p:nvSpPr>
            <p:cNvPr id="14" name="Round Same Side Corner Rectangle 12"/>
            <p:cNvSpPr/>
            <p:nvPr/>
          </p:nvSpPr>
          <p:spPr>
            <a:xfrm>
              <a:off x="2660904" y="2658397"/>
              <a:ext cx="4684172" cy="85629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28575" rIns="57150" bIns="28575" numCol="1" spcCol="1270" anchor="ctr" anchorCtr="0">
              <a:noAutofit/>
            </a:bodyPr>
            <a:lstStyle/>
            <a:p>
              <a:pPr marL="0" lvl="1" algn="ctr" defTabSz="666750">
                <a:lnSpc>
                  <a:spcPct val="90000"/>
                </a:lnSpc>
                <a:spcBef>
                  <a:spcPct val="0"/>
                </a:spcBef>
                <a:spcAft>
                  <a:spcPct val="15000"/>
                </a:spcAft>
              </a:pPr>
              <a:r>
                <a:rPr lang="en-US" sz="3600" b="1" dirty="0">
                  <a:latin typeface="Arial" pitchFamily="34" charset="0"/>
                  <a:cs typeface="Arial" pitchFamily="34" charset="0"/>
                </a:rPr>
                <a:t>Social</a:t>
              </a:r>
              <a:endParaRPr lang="en-US" sz="3600" b="1" kern="1200" dirty="0">
                <a:latin typeface="Arial" pitchFamily="34" charset="0"/>
                <a:cs typeface="Arial" pitchFamily="34" charset="0"/>
              </a:endParaRPr>
            </a:p>
          </p:txBody>
        </p:sp>
      </p:grpSp>
      <p:grpSp>
        <p:nvGrpSpPr>
          <p:cNvPr id="15" name="Group 14"/>
          <p:cNvGrpSpPr/>
          <p:nvPr/>
        </p:nvGrpSpPr>
        <p:grpSpPr>
          <a:xfrm>
            <a:off x="3041904" y="4700788"/>
            <a:ext cx="4730496" cy="948947"/>
            <a:chOff x="2660904" y="3857567"/>
            <a:chExt cx="4730496" cy="948947"/>
          </a:xfrm>
          <a:solidFill>
            <a:srgbClr val="92D050"/>
          </a:solidFill>
        </p:grpSpPr>
        <p:sp>
          <p:nvSpPr>
            <p:cNvPr id="16" name="Round Same Side Corner Rectangle 15"/>
            <p:cNvSpPr/>
            <p:nvPr/>
          </p:nvSpPr>
          <p:spPr>
            <a:xfrm rot="5400000">
              <a:off x="4551678" y="1966793"/>
              <a:ext cx="948947" cy="4730496"/>
            </a:xfrm>
            <a:prstGeom prst="round2SameRect">
              <a:avLst/>
            </a:prstGeom>
            <a:grpFill/>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sp>
        <p:sp>
          <p:nvSpPr>
            <p:cNvPr id="17" name="Round Same Side Corner Rectangle 16"/>
            <p:cNvSpPr/>
            <p:nvPr/>
          </p:nvSpPr>
          <p:spPr>
            <a:xfrm>
              <a:off x="2660904" y="3903891"/>
              <a:ext cx="4684172" cy="856299"/>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28575" rIns="57150" bIns="28575" numCol="1" spcCol="1270" anchor="ctr" anchorCtr="0">
              <a:noAutofit/>
            </a:bodyPr>
            <a:lstStyle/>
            <a:p>
              <a:pPr marL="0" lvl="1" algn="ctr" defTabSz="666750">
                <a:lnSpc>
                  <a:spcPct val="90000"/>
                </a:lnSpc>
                <a:spcBef>
                  <a:spcPct val="0"/>
                </a:spcBef>
                <a:spcAft>
                  <a:spcPct val="15000"/>
                </a:spcAft>
              </a:pPr>
              <a:r>
                <a:rPr lang="en-US" sz="3600" b="1" dirty="0">
                  <a:latin typeface="Arial" pitchFamily="34" charset="0"/>
                  <a:cs typeface="Arial" pitchFamily="34" charset="0"/>
                </a:rPr>
                <a:t>Physical</a:t>
              </a:r>
              <a:endParaRPr lang="en-US" sz="3600" b="1" kern="1200" dirty="0">
                <a:latin typeface="Arial" pitchFamily="34" charset="0"/>
                <a:cs typeface="Arial" pitchFamily="34" charset="0"/>
              </a:endParaRPr>
            </a:p>
          </p:txBody>
        </p:sp>
      </p:grpSp>
      <p:sp>
        <p:nvSpPr>
          <p:cNvPr id="18" name="Title 1"/>
          <p:cNvSpPr txBox="1">
            <a:spLocks/>
          </p:cNvSpPr>
          <p:nvPr/>
        </p:nvSpPr>
        <p:spPr>
          <a:xfrm>
            <a:off x="804862" y="5353955"/>
            <a:ext cx="8305800" cy="1143000"/>
          </a:xfrm>
          <a:prstGeom prst="rect">
            <a:avLst/>
          </a:prstGeom>
        </p:spPr>
        <p:txBody>
          <a:bodyPr bIns="91440" anchor="b" anchorCtr="0">
            <a:normAutofit fontScale="97500"/>
          </a:bodyPr>
          <a:lstStyle>
            <a:lvl1pPr algn="l" rtl="0" eaLnBrk="1" latinLnBrk="0" hangingPunct="1">
              <a:spcBef>
                <a:spcPct val="0"/>
              </a:spcBef>
              <a:buNone/>
              <a:defRPr kumimoji="0" sz="4000" kern="1200">
                <a:solidFill>
                  <a:schemeClr val="tx2"/>
                </a:solidFill>
                <a:latin typeface="+mj-lt"/>
                <a:ea typeface="+mj-ea"/>
                <a:cs typeface="+mj-cs"/>
              </a:defRPr>
            </a:lvl1pPr>
          </a:lstStyle>
          <a:p>
            <a:pPr>
              <a:defRPr/>
            </a:pPr>
            <a:r>
              <a:rPr lang="en-US" sz="3200" b="1" dirty="0">
                <a:solidFill>
                  <a:srgbClr val="347FD8"/>
                </a:solidFill>
              </a:rPr>
              <a:t>Across All Stages of Human Development</a:t>
            </a:r>
            <a:endParaRPr lang="en-US" sz="2800" b="1" dirty="0">
              <a:solidFill>
                <a:srgbClr val="347FD8"/>
              </a:solidFill>
            </a:endParaRPr>
          </a:p>
        </p:txBody>
      </p:sp>
      <p:sp>
        <p:nvSpPr>
          <p:cNvPr id="19" name="Left Brace 18"/>
          <p:cNvSpPr/>
          <p:nvPr/>
        </p:nvSpPr>
        <p:spPr>
          <a:xfrm>
            <a:off x="2088232" y="1004995"/>
            <a:ext cx="426719" cy="2286000"/>
          </a:xfrm>
          <a:prstGeom prst="leftBrace">
            <a:avLst/>
          </a:prstGeom>
          <a:ln w="3810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0" name="Rounded Rectangle 19"/>
          <p:cNvSpPr/>
          <p:nvPr/>
        </p:nvSpPr>
        <p:spPr>
          <a:xfrm rot="16200000">
            <a:off x="122615" y="1597312"/>
            <a:ext cx="2619891" cy="1188720"/>
          </a:xfrm>
          <a:prstGeom prst="roundRect">
            <a:avLst/>
          </a:prstGeom>
          <a:solidFill>
            <a:schemeClr val="bg2">
              <a:lumMod val="2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Arial" pitchFamily="34" charset="0"/>
                <a:cs typeface="Arial" pitchFamily="34" charset="0"/>
              </a:rPr>
              <a:t>Psychological</a:t>
            </a:r>
          </a:p>
        </p:txBody>
      </p:sp>
    </p:spTree>
    <p:extLst>
      <p:ext uri="{BB962C8B-B14F-4D97-AF65-F5344CB8AC3E}">
        <p14:creationId xmlns:p14="http://schemas.microsoft.com/office/powerpoint/2010/main" val="5822648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304800" y="149982"/>
            <a:ext cx="7239000" cy="899160"/>
          </a:xfrm>
        </p:spPr>
        <p:txBody>
          <a:bodyPr>
            <a:normAutofit/>
          </a:bodyPr>
          <a:lstStyle/>
          <a:p>
            <a:pPr eaLnBrk="1" fontAlgn="auto" hangingPunct="1">
              <a:spcAft>
                <a:spcPts val="0"/>
              </a:spcAft>
              <a:defRPr/>
            </a:pPr>
            <a:r>
              <a:rPr lang="en-US" b="1" dirty="0">
                <a:solidFill>
                  <a:srgbClr val="347FD8"/>
                </a:solidFill>
              </a:rPr>
              <a:t>Major Areas of Development</a:t>
            </a:r>
          </a:p>
        </p:txBody>
      </p:sp>
      <p:grpSp>
        <p:nvGrpSpPr>
          <p:cNvPr id="7" name="Group 6"/>
          <p:cNvGrpSpPr/>
          <p:nvPr/>
        </p:nvGrpSpPr>
        <p:grpSpPr>
          <a:xfrm>
            <a:off x="3575304" y="1444353"/>
            <a:ext cx="4730496" cy="948947"/>
            <a:chOff x="2660904" y="121085"/>
            <a:chExt cx="4730496" cy="948947"/>
          </a:xfrm>
        </p:grpSpPr>
        <p:sp>
          <p:nvSpPr>
            <p:cNvPr id="30" name="Round Same Side Corner Rectangle 29"/>
            <p:cNvSpPr/>
            <p:nvPr/>
          </p:nvSpPr>
          <p:spPr>
            <a:xfrm rot="5400000">
              <a:off x="4551678" y="-1769689"/>
              <a:ext cx="948947" cy="4730496"/>
            </a:xfrm>
            <a:prstGeom prst="round2SameRect">
              <a:avLst/>
            </a:pr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sp>
        <p:sp>
          <p:nvSpPr>
            <p:cNvPr id="31" name="Round Same Side Corner Rectangle 4"/>
            <p:cNvSpPr/>
            <p:nvPr/>
          </p:nvSpPr>
          <p:spPr>
            <a:xfrm>
              <a:off x="2660904" y="167409"/>
              <a:ext cx="4684172" cy="85629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dirty="0">
                  <a:latin typeface="Arial" pitchFamily="34" charset="0"/>
                  <a:cs typeface="Arial" pitchFamily="34" charset="0"/>
                </a:rPr>
                <a:t>T</a:t>
              </a:r>
              <a:r>
                <a:rPr lang="en-US" sz="1500" kern="1200" dirty="0">
                  <a:latin typeface="Arial" pitchFamily="34" charset="0"/>
                  <a:cs typeface="Arial" pitchFamily="34" charset="0"/>
                </a:rPr>
                <a:t>hinking, learning, understanding, gaining knowledge, memory, language, perceiving; ideas; beliefs; attitudes; identity formation; etc.  </a:t>
              </a:r>
            </a:p>
          </p:txBody>
        </p:sp>
      </p:grpSp>
      <p:grpSp>
        <p:nvGrpSpPr>
          <p:cNvPr id="9" name="Group 8"/>
          <p:cNvGrpSpPr/>
          <p:nvPr/>
        </p:nvGrpSpPr>
        <p:grpSpPr>
          <a:xfrm>
            <a:off x="914400" y="1325734"/>
            <a:ext cx="2660904" cy="1186184"/>
            <a:chOff x="0" y="2466"/>
            <a:chExt cx="2660904" cy="1186184"/>
          </a:xfrm>
        </p:grpSpPr>
        <p:sp>
          <p:nvSpPr>
            <p:cNvPr id="28" name="Rounded Rectangle 27"/>
            <p:cNvSpPr/>
            <p:nvPr/>
          </p:nvSpPr>
          <p:spPr>
            <a:xfrm>
              <a:off x="0" y="2466"/>
              <a:ext cx="2660904" cy="1186184"/>
            </a:xfrm>
            <a:prstGeom prst="roundRect">
              <a:avLst/>
            </a:prstGeom>
            <a:solidFill>
              <a:srgbClr val="00B0F0"/>
            </a:solid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29" name="Rounded Rectangle 6"/>
            <p:cNvSpPr/>
            <p:nvPr/>
          </p:nvSpPr>
          <p:spPr>
            <a:xfrm>
              <a:off x="57905" y="60371"/>
              <a:ext cx="2545094" cy="10703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US" sz="2600" b="1" kern="1200" dirty="0">
                  <a:latin typeface="Arial" pitchFamily="34" charset="0"/>
                  <a:cs typeface="Arial" pitchFamily="34" charset="0"/>
                </a:rPr>
                <a:t>Psychological</a:t>
              </a:r>
            </a:p>
            <a:p>
              <a:pPr lvl="0" algn="ctr" defTabSz="1155700">
                <a:lnSpc>
                  <a:spcPct val="90000"/>
                </a:lnSpc>
                <a:spcBef>
                  <a:spcPct val="0"/>
                </a:spcBef>
                <a:spcAft>
                  <a:spcPct val="35000"/>
                </a:spcAft>
              </a:pPr>
              <a:r>
                <a:rPr lang="en-US" sz="2600" b="1" dirty="0">
                  <a:latin typeface="Arial" pitchFamily="34" charset="0"/>
                  <a:cs typeface="Arial" pitchFamily="34" charset="0"/>
                </a:rPr>
                <a:t>(Cognitive)</a:t>
              </a:r>
              <a:endParaRPr lang="en-US" sz="2600" kern="1200" dirty="0">
                <a:latin typeface="Arial" pitchFamily="34" charset="0"/>
                <a:cs typeface="Arial" pitchFamily="34" charset="0"/>
              </a:endParaRPr>
            </a:p>
          </p:txBody>
        </p:sp>
      </p:grpSp>
      <p:grpSp>
        <p:nvGrpSpPr>
          <p:cNvPr id="10" name="Group 9"/>
          <p:cNvGrpSpPr/>
          <p:nvPr/>
        </p:nvGrpSpPr>
        <p:grpSpPr>
          <a:xfrm>
            <a:off x="3575304" y="2689847"/>
            <a:ext cx="4730496" cy="948947"/>
            <a:chOff x="2660904" y="1366579"/>
            <a:chExt cx="4730496" cy="948947"/>
          </a:xfrm>
        </p:grpSpPr>
        <p:sp>
          <p:nvSpPr>
            <p:cNvPr id="26" name="Round Same Side Corner Rectangle 25"/>
            <p:cNvSpPr/>
            <p:nvPr/>
          </p:nvSpPr>
          <p:spPr>
            <a:xfrm rot="5400000">
              <a:off x="4551678" y="-524195"/>
              <a:ext cx="948947" cy="4730496"/>
            </a:xfrm>
            <a:prstGeom prst="round2SameRect">
              <a:avLst/>
            </a:prstGeom>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sp>
        <p:sp>
          <p:nvSpPr>
            <p:cNvPr id="27" name="Round Same Side Corner Rectangle 8"/>
            <p:cNvSpPr/>
            <p:nvPr/>
          </p:nvSpPr>
          <p:spPr>
            <a:xfrm>
              <a:off x="2660904" y="1412903"/>
              <a:ext cx="4684172" cy="85629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dirty="0">
                  <a:latin typeface="Arial" pitchFamily="34" charset="0"/>
                  <a:cs typeface="Arial" pitchFamily="34" charset="0"/>
                </a:rPr>
                <a:t>S</a:t>
              </a:r>
              <a:r>
                <a:rPr lang="en-US" sz="1500" kern="1200" dirty="0">
                  <a:latin typeface="Arial" pitchFamily="34" charset="0"/>
                  <a:cs typeface="Arial" pitchFamily="34" charset="0"/>
                </a:rPr>
                <a:t>elf-esteem; pride; shame; sympathy; empathy; mental health; stress; anxiety; happiness; anger; hopelessness; etc. </a:t>
              </a:r>
            </a:p>
          </p:txBody>
        </p:sp>
      </p:grpSp>
      <p:grpSp>
        <p:nvGrpSpPr>
          <p:cNvPr id="11" name="Group 10"/>
          <p:cNvGrpSpPr/>
          <p:nvPr/>
        </p:nvGrpSpPr>
        <p:grpSpPr>
          <a:xfrm>
            <a:off x="914400" y="2571228"/>
            <a:ext cx="2660904" cy="1186184"/>
            <a:chOff x="0" y="1247960"/>
            <a:chExt cx="2660904" cy="1186184"/>
          </a:xfrm>
          <a:solidFill>
            <a:srgbClr val="C00000"/>
          </a:solidFill>
        </p:grpSpPr>
        <p:sp>
          <p:nvSpPr>
            <p:cNvPr id="24" name="Rounded Rectangle 23"/>
            <p:cNvSpPr/>
            <p:nvPr/>
          </p:nvSpPr>
          <p:spPr>
            <a:xfrm>
              <a:off x="0" y="1247960"/>
              <a:ext cx="2660904" cy="1186184"/>
            </a:xfrm>
            <a:prstGeom prst="roundRect">
              <a:avLst/>
            </a:prstGeom>
            <a:grpFill/>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25" name="Rounded Rectangle 10"/>
            <p:cNvSpPr/>
            <p:nvPr/>
          </p:nvSpPr>
          <p:spPr>
            <a:xfrm>
              <a:off x="57905" y="1305865"/>
              <a:ext cx="2545094" cy="107037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US" sz="2600" b="1" kern="1200" dirty="0">
                  <a:latin typeface="Arial" pitchFamily="34" charset="0"/>
                  <a:cs typeface="Arial" pitchFamily="34" charset="0"/>
                </a:rPr>
                <a:t>Psychological</a:t>
              </a:r>
            </a:p>
            <a:p>
              <a:pPr lvl="0" algn="ctr" defTabSz="1155700">
                <a:lnSpc>
                  <a:spcPct val="90000"/>
                </a:lnSpc>
                <a:spcBef>
                  <a:spcPct val="0"/>
                </a:spcBef>
                <a:spcAft>
                  <a:spcPct val="35000"/>
                </a:spcAft>
              </a:pPr>
              <a:r>
                <a:rPr lang="en-US" sz="2600" b="1" dirty="0">
                  <a:latin typeface="Arial" pitchFamily="34" charset="0"/>
                  <a:cs typeface="Arial" pitchFamily="34" charset="0"/>
                </a:rPr>
                <a:t>(</a:t>
              </a:r>
              <a:r>
                <a:rPr lang="en-US" sz="2600" b="1" kern="1200" dirty="0">
                  <a:latin typeface="Arial" pitchFamily="34" charset="0"/>
                  <a:cs typeface="Arial" pitchFamily="34" charset="0"/>
                </a:rPr>
                <a:t>Emotional)</a:t>
              </a:r>
            </a:p>
          </p:txBody>
        </p:sp>
      </p:grpSp>
      <p:grpSp>
        <p:nvGrpSpPr>
          <p:cNvPr id="12" name="Group 11"/>
          <p:cNvGrpSpPr/>
          <p:nvPr/>
        </p:nvGrpSpPr>
        <p:grpSpPr>
          <a:xfrm>
            <a:off x="3575304" y="3935341"/>
            <a:ext cx="4730496" cy="948947"/>
            <a:chOff x="2660904" y="2612073"/>
            <a:chExt cx="4730496" cy="948947"/>
          </a:xfrm>
        </p:grpSpPr>
        <p:sp>
          <p:nvSpPr>
            <p:cNvPr id="22" name="Round Same Side Corner Rectangle 21"/>
            <p:cNvSpPr/>
            <p:nvPr/>
          </p:nvSpPr>
          <p:spPr>
            <a:xfrm rot="5400000">
              <a:off x="4551678" y="721299"/>
              <a:ext cx="948947" cy="4730496"/>
            </a:xfrm>
            <a:prstGeom prst="round2SameRect">
              <a:avLst/>
            </a:prstGeom>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sp>
        <p:sp>
          <p:nvSpPr>
            <p:cNvPr id="23" name="Round Same Side Corner Rectangle 12"/>
            <p:cNvSpPr/>
            <p:nvPr/>
          </p:nvSpPr>
          <p:spPr>
            <a:xfrm>
              <a:off x="2660904" y="2658397"/>
              <a:ext cx="4684172" cy="85629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dirty="0">
                  <a:latin typeface="Arial" pitchFamily="34" charset="0"/>
                  <a:cs typeface="Arial" pitchFamily="34" charset="0"/>
                </a:rPr>
                <a:t>R</a:t>
              </a:r>
              <a:r>
                <a:rPr lang="en-US" sz="1500" kern="1200" dirty="0">
                  <a:latin typeface="Arial" pitchFamily="34" charset="0"/>
                  <a:cs typeface="Arial" pitchFamily="34" charset="0"/>
                </a:rPr>
                <a:t>elationships with family; significant others; peers; classmates; professors; interactions with others; group memberships and activities; cultural relationships; etc. </a:t>
              </a:r>
            </a:p>
          </p:txBody>
        </p:sp>
      </p:grpSp>
      <p:grpSp>
        <p:nvGrpSpPr>
          <p:cNvPr id="13" name="Group 12"/>
          <p:cNvGrpSpPr/>
          <p:nvPr/>
        </p:nvGrpSpPr>
        <p:grpSpPr>
          <a:xfrm>
            <a:off x="914400" y="3816722"/>
            <a:ext cx="2660904" cy="1186184"/>
            <a:chOff x="0" y="2493454"/>
            <a:chExt cx="2660904" cy="1186184"/>
          </a:xfrm>
        </p:grpSpPr>
        <p:sp>
          <p:nvSpPr>
            <p:cNvPr id="20" name="Rounded Rectangle 19"/>
            <p:cNvSpPr/>
            <p:nvPr/>
          </p:nvSpPr>
          <p:spPr>
            <a:xfrm>
              <a:off x="0" y="2493454"/>
              <a:ext cx="2660904" cy="1186184"/>
            </a:xfrm>
            <a:prstGeom prst="roundRect">
              <a:avLst/>
            </a:pr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21" name="Rounded Rectangle 14"/>
            <p:cNvSpPr/>
            <p:nvPr/>
          </p:nvSpPr>
          <p:spPr>
            <a:xfrm>
              <a:off x="57905" y="2551359"/>
              <a:ext cx="2545094" cy="10703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US" sz="2600" b="1" kern="1200" dirty="0">
                  <a:latin typeface="Arial" pitchFamily="34" charset="0"/>
                  <a:cs typeface="Arial" pitchFamily="34" charset="0"/>
                </a:rPr>
                <a:t>Social</a:t>
              </a:r>
              <a:endParaRPr lang="en-US" sz="2600" kern="1200" dirty="0">
                <a:latin typeface="Arial" pitchFamily="34" charset="0"/>
                <a:cs typeface="Arial" pitchFamily="34" charset="0"/>
              </a:endParaRPr>
            </a:p>
          </p:txBody>
        </p:sp>
      </p:grpSp>
      <p:grpSp>
        <p:nvGrpSpPr>
          <p:cNvPr id="14" name="Group 13"/>
          <p:cNvGrpSpPr/>
          <p:nvPr/>
        </p:nvGrpSpPr>
        <p:grpSpPr>
          <a:xfrm>
            <a:off x="3575304" y="5180835"/>
            <a:ext cx="4730496" cy="948947"/>
            <a:chOff x="2660904" y="3857567"/>
            <a:chExt cx="4730496" cy="948947"/>
          </a:xfrm>
        </p:grpSpPr>
        <p:sp>
          <p:nvSpPr>
            <p:cNvPr id="18" name="Round Same Side Corner Rectangle 17"/>
            <p:cNvSpPr/>
            <p:nvPr/>
          </p:nvSpPr>
          <p:spPr>
            <a:xfrm rot="5400000">
              <a:off x="4551678" y="1966793"/>
              <a:ext cx="948947" cy="4730496"/>
            </a:xfrm>
            <a:prstGeom prst="round2SameRect">
              <a:avLst/>
            </a:prstGeom>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sp>
        <p:sp>
          <p:nvSpPr>
            <p:cNvPr id="19" name="Round Same Side Corner Rectangle 16"/>
            <p:cNvSpPr/>
            <p:nvPr/>
          </p:nvSpPr>
          <p:spPr>
            <a:xfrm>
              <a:off x="2660904" y="3903891"/>
              <a:ext cx="4684172" cy="85629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dirty="0">
                  <a:latin typeface="Arial" pitchFamily="34" charset="0"/>
                  <a:cs typeface="Arial" pitchFamily="34" charset="0"/>
                </a:rPr>
                <a:t>H</a:t>
              </a:r>
              <a:r>
                <a:rPr lang="en-US" sz="1500" kern="1200" dirty="0">
                  <a:latin typeface="Arial" pitchFamily="34" charset="0"/>
                  <a:cs typeface="Arial" pitchFamily="34" charset="0"/>
                </a:rPr>
                <a:t>ealth (such as: high blood pressure, high cholesterol, STDs/HIV/AIDS); fitness; nutrition; physical activities; etc. </a:t>
              </a:r>
            </a:p>
          </p:txBody>
        </p:sp>
      </p:grpSp>
      <p:grpSp>
        <p:nvGrpSpPr>
          <p:cNvPr id="15" name="Group 14"/>
          <p:cNvGrpSpPr/>
          <p:nvPr/>
        </p:nvGrpSpPr>
        <p:grpSpPr>
          <a:xfrm>
            <a:off x="914400" y="5062216"/>
            <a:ext cx="2660904" cy="1186184"/>
            <a:chOff x="0" y="3738948"/>
            <a:chExt cx="2660904" cy="1186184"/>
          </a:xfrm>
          <a:solidFill>
            <a:srgbClr val="92D050"/>
          </a:solidFill>
        </p:grpSpPr>
        <p:sp>
          <p:nvSpPr>
            <p:cNvPr id="16" name="Rounded Rectangle 15"/>
            <p:cNvSpPr/>
            <p:nvPr/>
          </p:nvSpPr>
          <p:spPr>
            <a:xfrm>
              <a:off x="0" y="3738948"/>
              <a:ext cx="2660904" cy="1186184"/>
            </a:xfrm>
            <a:prstGeom prst="roundRect">
              <a:avLst/>
            </a:prstGeom>
            <a:grpFill/>
          </p:spPr>
          <p:style>
            <a:lnRef idx="3">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sp>
        <p:sp>
          <p:nvSpPr>
            <p:cNvPr id="17" name="Rounded Rectangle 18"/>
            <p:cNvSpPr/>
            <p:nvPr/>
          </p:nvSpPr>
          <p:spPr>
            <a:xfrm>
              <a:off x="57905" y="3796853"/>
              <a:ext cx="2545094" cy="107037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US" sz="2600" b="1" kern="1200" dirty="0">
                  <a:latin typeface="Arial" pitchFamily="34" charset="0"/>
                  <a:cs typeface="Arial" pitchFamily="34" charset="0"/>
                </a:rPr>
                <a:t>Physiological</a:t>
              </a:r>
              <a:endParaRPr lang="en-US" sz="2600" kern="1200" dirty="0">
                <a:latin typeface="Arial" pitchFamily="34" charset="0"/>
                <a:cs typeface="Arial" pitchFamily="34"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914400" y="767813"/>
            <a:ext cx="7772400" cy="679987"/>
          </a:xfrm>
        </p:spPr>
        <p:txBody>
          <a:bodyPr>
            <a:noAutofit/>
          </a:bodyPr>
          <a:lstStyle/>
          <a:p>
            <a:pPr algn="ctr">
              <a:defRPr/>
            </a:pPr>
            <a:r>
              <a:rPr lang="en-US" b="1" dirty="0">
                <a:solidFill>
                  <a:srgbClr val="347FD8"/>
                </a:solidFill>
              </a:rPr>
              <a:t>Key Areas of Human Development </a:t>
            </a:r>
            <a:endParaRPr lang="en-US" sz="3600" b="1" dirty="0">
              <a:solidFill>
                <a:srgbClr val="347FD8"/>
              </a:solidFill>
            </a:endParaRPr>
          </a:p>
        </p:txBody>
      </p:sp>
      <p:sp>
        <p:nvSpPr>
          <p:cNvPr id="2" name="TextBox 1"/>
          <p:cNvSpPr txBox="1"/>
          <p:nvPr/>
        </p:nvSpPr>
        <p:spPr>
          <a:xfrm>
            <a:off x="2895600" y="1440359"/>
            <a:ext cx="2811988" cy="769441"/>
          </a:xfrm>
          <a:prstGeom prst="rect">
            <a:avLst/>
          </a:prstGeom>
          <a:noFill/>
        </p:spPr>
        <p:txBody>
          <a:bodyPr wrap="none" rtlCol="0">
            <a:spAutoFit/>
          </a:bodyPr>
          <a:lstStyle/>
          <a:p>
            <a:r>
              <a:rPr lang="en-US" sz="4400" b="1" dirty="0"/>
              <a:t>“Domains”</a:t>
            </a:r>
            <a:endParaRPr lang="en-US" sz="4400" dirty="0"/>
          </a:p>
        </p:txBody>
      </p:sp>
      <p:grpSp>
        <p:nvGrpSpPr>
          <p:cNvPr id="18" name="Group 17"/>
          <p:cNvGrpSpPr/>
          <p:nvPr/>
        </p:nvGrpSpPr>
        <p:grpSpPr>
          <a:xfrm>
            <a:off x="2133600" y="3886200"/>
            <a:ext cx="4730496" cy="948947"/>
            <a:chOff x="2660904" y="2612073"/>
            <a:chExt cx="4730496" cy="948947"/>
          </a:xfrm>
        </p:grpSpPr>
        <p:sp>
          <p:nvSpPr>
            <p:cNvPr id="22" name="Round Same Side Corner Rectangle 21"/>
            <p:cNvSpPr/>
            <p:nvPr/>
          </p:nvSpPr>
          <p:spPr>
            <a:xfrm rot="5400000">
              <a:off x="4551678" y="721299"/>
              <a:ext cx="948947" cy="4730496"/>
            </a:xfrm>
            <a:prstGeom prst="round2SameRect">
              <a:avLst/>
            </a:prstGeom>
            <a:solidFill>
              <a:srgbClr val="7030A0">
                <a:alpha val="90000"/>
              </a:srgbClr>
            </a:solidFill>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sp>
        <p:sp>
          <p:nvSpPr>
            <p:cNvPr id="23" name="Round Same Side Corner Rectangle 12"/>
            <p:cNvSpPr/>
            <p:nvPr/>
          </p:nvSpPr>
          <p:spPr>
            <a:xfrm>
              <a:off x="2660904" y="2658397"/>
              <a:ext cx="4684172" cy="85629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28575" rIns="57150" bIns="28575" numCol="1" spcCol="1270" anchor="ctr" anchorCtr="0">
              <a:noAutofit/>
            </a:bodyPr>
            <a:lstStyle/>
            <a:p>
              <a:pPr marL="0" lvl="1" algn="ctr" defTabSz="666750">
                <a:lnSpc>
                  <a:spcPct val="90000"/>
                </a:lnSpc>
                <a:spcBef>
                  <a:spcPct val="0"/>
                </a:spcBef>
                <a:spcAft>
                  <a:spcPct val="15000"/>
                </a:spcAft>
              </a:pPr>
              <a:r>
                <a:rPr lang="en-US" sz="3600" b="1" dirty="0">
                  <a:latin typeface="Arial" pitchFamily="34" charset="0"/>
                  <a:cs typeface="Arial" pitchFamily="34" charset="0"/>
                </a:rPr>
                <a:t>Social</a:t>
              </a:r>
              <a:endParaRPr lang="en-US" sz="3600" b="1" kern="1200" dirty="0">
                <a:latin typeface="Arial" pitchFamily="34" charset="0"/>
                <a:cs typeface="Arial" pitchFamily="34" charset="0"/>
              </a:endParaRPr>
            </a:p>
          </p:txBody>
        </p:sp>
      </p:grpSp>
      <p:grpSp>
        <p:nvGrpSpPr>
          <p:cNvPr id="24" name="Group 23"/>
          <p:cNvGrpSpPr/>
          <p:nvPr/>
        </p:nvGrpSpPr>
        <p:grpSpPr>
          <a:xfrm>
            <a:off x="2133600" y="5375653"/>
            <a:ext cx="4730496" cy="948947"/>
            <a:chOff x="2660904" y="3857567"/>
            <a:chExt cx="4730496" cy="948947"/>
          </a:xfrm>
          <a:solidFill>
            <a:srgbClr val="92D050"/>
          </a:solidFill>
        </p:grpSpPr>
        <p:sp>
          <p:nvSpPr>
            <p:cNvPr id="25" name="Round Same Side Corner Rectangle 24"/>
            <p:cNvSpPr/>
            <p:nvPr/>
          </p:nvSpPr>
          <p:spPr>
            <a:xfrm rot="5400000">
              <a:off x="4551678" y="1966793"/>
              <a:ext cx="948947" cy="4730496"/>
            </a:xfrm>
            <a:prstGeom prst="round2SameRect">
              <a:avLst/>
            </a:prstGeom>
            <a:grpFill/>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sp>
        <p:sp>
          <p:nvSpPr>
            <p:cNvPr id="26" name="Round Same Side Corner Rectangle 16"/>
            <p:cNvSpPr/>
            <p:nvPr/>
          </p:nvSpPr>
          <p:spPr>
            <a:xfrm>
              <a:off x="2660904" y="3903891"/>
              <a:ext cx="4684172" cy="856299"/>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28575" rIns="57150" bIns="28575" numCol="1" spcCol="1270" anchor="ctr" anchorCtr="0">
              <a:noAutofit/>
            </a:bodyPr>
            <a:lstStyle/>
            <a:p>
              <a:pPr marL="0" lvl="1" algn="ctr" defTabSz="666750">
                <a:lnSpc>
                  <a:spcPct val="90000"/>
                </a:lnSpc>
                <a:spcBef>
                  <a:spcPct val="0"/>
                </a:spcBef>
                <a:spcAft>
                  <a:spcPct val="15000"/>
                </a:spcAft>
              </a:pPr>
              <a:r>
                <a:rPr lang="en-US" sz="3600" b="1" dirty="0">
                  <a:latin typeface="Arial" pitchFamily="34" charset="0"/>
                  <a:cs typeface="Arial" pitchFamily="34" charset="0"/>
                </a:rPr>
                <a:t>Physical</a:t>
              </a:r>
              <a:endParaRPr lang="en-US" sz="3600" b="1" kern="1200" dirty="0">
                <a:latin typeface="Arial" pitchFamily="34" charset="0"/>
                <a:cs typeface="Arial" pitchFamily="34" charset="0"/>
              </a:endParaRPr>
            </a:p>
          </p:txBody>
        </p:sp>
      </p:grpSp>
      <p:grpSp>
        <p:nvGrpSpPr>
          <p:cNvPr id="27" name="Group 26"/>
          <p:cNvGrpSpPr/>
          <p:nvPr/>
        </p:nvGrpSpPr>
        <p:grpSpPr>
          <a:xfrm>
            <a:off x="2133599" y="2419899"/>
            <a:ext cx="4730496" cy="948947"/>
            <a:chOff x="2660904" y="121085"/>
            <a:chExt cx="4730496" cy="948947"/>
          </a:xfrm>
          <a:solidFill>
            <a:srgbClr val="00B0F0"/>
          </a:solidFill>
        </p:grpSpPr>
        <p:sp>
          <p:nvSpPr>
            <p:cNvPr id="28" name="Round Same Side Corner Rectangle 27"/>
            <p:cNvSpPr/>
            <p:nvPr/>
          </p:nvSpPr>
          <p:spPr>
            <a:xfrm rot="5400000">
              <a:off x="4551678" y="-1769689"/>
              <a:ext cx="948947" cy="4730496"/>
            </a:xfrm>
            <a:prstGeom prst="round2SameRect">
              <a:avLst/>
            </a:prstGeom>
            <a:grpFill/>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sp>
        <p:sp>
          <p:nvSpPr>
            <p:cNvPr id="29" name="Round Same Side Corner Rectangle 4"/>
            <p:cNvSpPr/>
            <p:nvPr/>
          </p:nvSpPr>
          <p:spPr>
            <a:xfrm>
              <a:off x="2660904" y="167409"/>
              <a:ext cx="4684172" cy="856299"/>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28575" rIns="57150" bIns="28575" numCol="1" spcCol="1270" anchor="ctr" anchorCtr="0">
              <a:noAutofit/>
            </a:bodyPr>
            <a:lstStyle/>
            <a:p>
              <a:pPr marL="0" lvl="1" algn="ctr" defTabSz="666750">
                <a:lnSpc>
                  <a:spcPct val="90000"/>
                </a:lnSpc>
                <a:spcBef>
                  <a:spcPct val="0"/>
                </a:spcBef>
                <a:spcAft>
                  <a:spcPct val="15000"/>
                </a:spcAft>
              </a:pPr>
              <a:r>
                <a:rPr lang="en-US" sz="3600" b="1" dirty="0">
                  <a:latin typeface="Arial" pitchFamily="34" charset="0"/>
                  <a:cs typeface="Arial" pitchFamily="34" charset="0"/>
                </a:rPr>
                <a:t>Psychological</a:t>
              </a:r>
              <a:endParaRPr lang="en-US" sz="3600" b="1" kern="1200" dirty="0">
                <a:latin typeface="Arial" pitchFamily="34" charset="0"/>
                <a:cs typeface="Arial" pitchFamily="34" charset="0"/>
              </a:endParaRPr>
            </a:p>
          </p:txBody>
        </p:sp>
      </p:grpSp>
    </p:spTree>
    <p:extLst>
      <p:ext uri="{BB962C8B-B14F-4D97-AF65-F5344CB8AC3E}">
        <p14:creationId xmlns:p14="http://schemas.microsoft.com/office/powerpoint/2010/main" val="20514330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533400" y="2971800"/>
            <a:ext cx="9906000" cy="685800"/>
          </a:xfrm>
        </p:spPr>
        <p:txBody>
          <a:bodyPr>
            <a:noAutofit/>
          </a:bodyPr>
          <a:lstStyle/>
          <a:p>
            <a:r>
              <a:rPr lang="en-US" sz="4800" b="1" dirty="0"/>
              <a:t>Factors in College Student Development</a:t>
            </a:r>
          </a:p>
        </p:txBody>
      </p:sp>
      <p:sp>
        <p:nvSpPr>
          <p:cNvPr id="4" name="Title 3"/>
          <p:cNvSpPr>
            <a:spLocks noGrp="1"/>
          </p:cNvSpPr>
          <p:nvPr>
            <p:ph type="ctrTitle"/>
          </p:nvPr>
        </p:nvSpPr>
        <p:spPr>
          <a:xfrm>
            <a:off x="457200" y="304800"/>
            <a:ext cx="8229600" cy="1470025"/>
          </a:xfrm>
          <a:solidFill>
            <a:schemeClr val="tx2">
              <a:lumMod val="40000"/>
              <a:lumOff val="60000"/>
            </a:schemeClr>
          </a:solidFill>
        </p:spPr>
        <p:txBody>
          <a:bodyPr>
            <a:normAutofit/>
          </a:bodyPr>
          <a:lstStyle/>
          <a:p>
            <a:r>
              <a:rPr lang="en-US" dirty="0"/>
              <a:t>Area E and ENGR 10 Assignments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85800" y="-33867"/>
            <a:ext cx="7772400" cy="1143000"/>
          </a:xfrm>
        </p:spPr>
        <p:txBody>
          <a:bodyPr>
            <a:normAutofit/>
          </a:bodyPr>
          <a:lstStyle/>
          <a:p>
            <a:pPr>
              <a:defRPr/>
            </a:pPr>
            <a:r>
              <a:rPr lang="en-US" sz="3600" b="1" dirty="0">
                <a:solidFill>
                  <a:srgbClr val="347FD8"/>
                </a:solidFill>
              </a:rPr>
              <a:t>Factors That Affect Development</a:t>
            </a:r>
            <a:endParaRPr lang="en-US" sz="3200" b="1" dirty="0">
              <a:solidFill>
                <a:srgbClr val="347FD8"/>
              </a:solidFill>
            </a:endParaRPr>
          </a:p>
        </p:txBody>
      </p:sp>
      <p:grpSp>
        <p:nvGrpSpPr>
          <p:cNvPr id="5" name="Group 4"/>
          <p:cNvGrpSpPr/>
          <p:nvPr/>
        </p:nvGrpSpPr>
        <p:grpSpPr>
          <a:xfrm>
            <a:off x="2889504" y="1486771"/>
            <a:ext cx="4730496" cy="948947"/>
            <a:chOff x="2660904" y="121085"/>
            <a:chExt cx="4730496" cy="948947"/>
          </a:xfrm>
          <a:solidFill>
            <a:srgbClr val="00B0F0"/>
          </a:solidFill>
        </p:grpSpPr>
        <p:sp>
          <p:nvSpPr>
            <p:cNvPr id="6" name="Round Same Side Corner Rectangle 5"/>
            <p:cNvSpPr/>
            <p:nvPr/>
          </p:nvSpPr>
          <p:spPr>
            <a:xfrm rot="5400000">
              <a:off x="4551678" y="-1769689"/>
              <a:ext cx="948947" cy="4730496"/>
            </a:xfrm>
            <a:prstGeom prst="round2SameRect">
              <a:avLst/>
            </a:prstGeom>
            <a:grpFill/>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sp>
        <p:sp>
          <p:nvSpPr>
            <p:cNvPr id="7" name="Round Same Side Corner Rectangle 4"/>
            <p:cNvSpPr/>
            <p:nvPr/>
          </p:nvSpPr>
          <p:spPr>
            <a:xfrm>
              <a:off x="2660904" y="167409"/>
              <a:ext cx="4684172" cy="856299"/>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28575" rIns="57150" bIns="28575" numCol="1" spcCol="1270" anchor="ctr" anchorCtr="0">
              <a:noAutofit/>
            </a:bodyPr>
            <a:lstStyle/>
            <a:p>
              <a:pPr marL="0" lvl="1" algn="ctr" defTabSz="666750">
                <a:lnSpc>
                  <a:spcPct val="90000"/>
                </a:lnSpc>
                <a:spcBef>
                  <a:spcPct val="0"/>
                </a:spcBef>
                <a:spcAft>
                  <a:spcPct val="15000"/>
                </a:spcAft>
              </a:pPr>
              <a:r>
                <a:rPr lang="en-US" sz="3600" b="1" dirty="0">
                  <a:latin typeface="Arial" pitchFamily="34" charset="0"/>
                  <a:cs typeface="Arial" pitchFamily="34" charset="0"/>
                </a:rPr>
                <a:t>Psychological</a:t>
              </a:r>
              <a:endParaRPr lang="en-US" sz="3600" b="1" kern="1200" dirty="0">
                <a:latin typeface="Arial" pitchFamily="34" charset="0"/>
                <a:cs typeface="Arial" pitchFamily="34" charset="0"/>
              </a:endParaRPr>
            </a:p>
          </p:txBody>
        </p:sp>
      </p:grpSp>
      <p:grpSp>
        <p:nvGrpSpPr>
          <p:cNvPr id="12" name="Group 11"/>
          <p:cNvGrpSpPr/>
          <p:nvPr/>
        </p:nvGrpSpPr>
        <p:grpSpPr>
          <a:xfrm>
            <a:off x="2889504" y="2994332"/>
            <a:ext cx="4730496" cy="948947"/>
            <a:chOff x="2660904" y="2612073"/>
            <a:chExt cx="4730496" cy="948947"/>
          </a:xfrm>
          <a:solidFill>
            <a:srgbClr val="7030A0"/>
          </a:solidFill>
        </p:grpSpPr>
        <p:sp>
          <p:nvSpPr>
            <p:cNvPr id="13" name="Round Same Side Corner Rectangle 12"/>
            <p:cNvSpPr/>
            <p:nvPr/>
          </p:nvSpPr>
          <p:spPr>
            <a:xfrm rot="5400000">
              <a:off x="4551678" y="721299"/>
              <a:ext cx="948947" cy="4730496"/>
            </a:xfrm>
            <a:prstGeom prst="round2SameRect">
              <a:avLst/>
            </a:prstGeom>
            <a:grpFill/>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sp>
        <p:sp>
          <p:nvSpPr>
            <p:cNvPr id="14" name="Round Same Side Corner Rectangle 12"/>
            <p:cNvSpPr/>
            <p:nvPr/>
          </p:nvSpPr>
          <p:spPr>
            <a:xfrm>
              <a:off x="2660904" y="2658397"/>
              <a:ext cx="4684172" cy="856299"/>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28575" rIns="57150" bIns="28575" numCol="1" spcCol="1270" anchor="ctr" anchorCtr="0">
              <a:noAutofit/>
            </a:bodyPr>
            <a:lstStyle/>
            <a:p>
              <a:pPr marL="0" lvl="1" algn="ctr" defTabSz="666750">
                <a:lnSpc>
                  <a:spcPct val="90000"/>
                </a:lnSpc>
                <a:spcBef>
                  <a:spcPct val="0"/>
                </a:spcBef>
                <a:spcAft>
                  <a:spcPct val="15000"/>
                </a:spcAft>
              </a:pPr>
              <a:r>
                <a:rPr lang="en-US" sz="3600" b="1" dirty="0">
                  <a:latin typeface="Arial" pitchFamily="34" charset="0"/>
                  <a:cs typeface="Arial" pitchFamily="34" charset="0"/>
                </a:rPr>
                <a:t>Social</a:t>
              </a:r>
              <a:endParaRPr lang="en-US" sz="3600" b="1" kern="1200" dirty="0">
                <a:latin typeface="Arial" pitchFamily="34" charset="0"/>
                <a:cs typeface="Arial" pitchFamily="34" charset="0"/>
              </a:endParaRPr>
            </a:p>
          </p:txBody>
        </p:sp>
      </p:grpSp>
      <p:grpSp>
        <p:nvGrpSpPr>
          <p:cNvPr id="15" name="Group 14"/>
          <p:cNvGrpSpPr/>
          <p:nvPr/>
        </p:nvGrpSpPr>
        <p:grpSpPr>
          <a:xfrm>
            <a:off x="2889504" y="4613653"/>
            <a:ext cx="4730496" cy="948947"/>
            <a:chOff x="2660904" y="3857567"/>
            <a:chExt cx="4730496" cy="948947"/>
          </a:xfrm>
          <a:solidFill>
            <a:srgbClr val="92D050"/>
          </a:solidFill>
        </p:grpSpPr>
        <p:sp>
          <p:nvSpPr>
            <p:cNvPr id="16" name="Round Same Side Corner Rectangle 15"/>
            <p:cNvSpPr/>
            <p:nvPr/>
          </p:nvSpPr>
          <p:spPr>
            <a:xfrm rot="5400000">
              <a:off x="4551678" y="1966793"/>
              <a:ext cx="948947" cy="4730496"/>
            </a:xfrm>
            <a:prstGeom prst="round2SameRect">
              <a:avLst/>
            </a:prstGeom>
            <a:grpFill/>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sp>
        <p:sp>
          <p:nvSpPr>
            <p:cNvPr id="17" name="Round Same Side Corner Rectangle 16"/>
            <p:cNvSpPr/>
            <p:nvPr/>
          </p:nvSpPr>
          <p:spPr>
            <a:xfrm>
              <a:off x="2660904" y="3903891"/>
              <a:ext cx="4684172" cy="856299"/>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28575" rIns="57150" bIns="28575" numCol="1" spcCol="1270" anchor="ctr" anchorCtr="0">
              <a:noAutofit/>
            </a:bodyPr>
            <a:lstStyle/>
            <a:p>
              <a:pPr marL="0" lvl="1" algn="ctr" defTabSz="666750">
                <a:lnSpc>
                  <a:spcPct val="90000"/>
                </a:lnSpc>
                <a:spcBef>
                  <a:spcPct val="0"/>
                </a:spcBef>
                <a:spcAft>
                  <a:spcPct val="15000"/>
                </a:spcAft>
              </a:pPr>
              <a:r>
                <a:rPr lang="en-US" sz="3600" b="1" dirty="0">
                  <a:latin typeface="Arial" pitchFamily="34" charset="0"/>
                  <a:cs typeface="Arial" pitchFamily="34" charset="0"/>
                </a:rPr>
                <a:t>Physical</a:t>
              </a:r>
              <a:endParaRPr lang="en-US" sz="3600" b="1" kern="1200" dirty="0">
                <a:latin typeface="Arial" pitchFamily="34" charset="0"/>
                <a:cs typeface="Arial" pitchFamily="34" charset="0"/>
              </a:endParaRPr>
            </a:p>
          </p:txBody>
        </p:sp>
      </p:grpSp>
      <p:grpSp>
        <p:nvGrpSpPr>
          <p:cNvPr id="19" name="Group 18"/>
          <p:cNvGrpSpPr/>
          <p:nvPr/>
        </p:nvGrpSpPr>
        <p:grpSpPr>
          <a:xfrm>
            <a:off x="533398" y="1373659"/>
            <a:ext cx="1433513" cy="1103712"/>
            <a:chOff x="0" y="2466"/>
            <a:chExt cx="2660904" cy="1186184"/>
          </a:xfrm>
          <a:solidFill>
            <a:schemeClr val="accent5">
              <a:lumMod val="50000"/>
            </a:schemeClr>
          </a:solidFill>
        </p:grpSpPr>
        <p:sp>
          <p:nvSpPr>
            <p:cNvPr id="20" name="Rounded Rectangle 19"/>
            <p:cNvSpPr/>
            <p:nvPr/>
          </p:nvSpPr>
          <p:spPr>
            <a:xfrm>
              <a:off x="0" y="2466"/>
              <a:ext cx="2660904" cy="1186184"/>
            </a:xfrm>
            <a:prstGeom prst="roundRect">
              <a:avLst/>
            </a:prstGeom>
            <a:grp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21" name="Rounded Rectangle 6"/>
            <p:cNvSpPr/>
            <p:nvPr/>
          </p:nvSpPr>
          <p:spPr>
            <a:xfrm>
              <a:off x="57905" y="60371"/>
              <a:ext cx="2545094" cy="107037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9060" tIns="49530" rIns="99060" bIns="49530" numCol="1" spcCol="1270" anchor="ctr" anchorCtr="0">
              <a:noAutofit/>
            </a:bodyPr>
            <a:lstStyle/>
            <a:p>
              <a:pPr lvl="0" defTabSz="1155700">
                <a:lnSpc>
                  <a:spcPct val="90000"/>
                </a:lnSpc>
                <a:spcBef>
                  <a:spcPct val="0"/>
                </a:spcBef>
                <a:spcAft>
                  <a:spcPct val="35000"/>
                </a:spcAft>
              </a:pPr>
              <a:r>
                <a:rPr lang="en-US" sz="2600" kern="1200" dirty="0">
                  <a:latin typeface="Arial" pitchFamily="34" charset="0"/>
                  <a:cs typeface="Arial" pitchFamily="34" charset="0"/>
                </a:rPr>
                <a:t>Nature or Nurture</a:t>
              </a:r>
            </a:p>
          </p:txBody>
        </p:sp>
      </p:grpSp>
      <p:grpSp>
        <p:nvGrpSpPr>
          <p:cNvPr id="25" name="Group 24"/>
          <p:cNvGrpSpPr/>
          <p:nvPr/>
        </p:nvGrpSpPr>
        <p:grpSpPr>
          <a:xfrm>
            <a:off x="533398" y="2828632"/>
            <a:ext cx="1433513" cy="1103712"/>
            <a:chOff x="0" y="-18908"/>
            <a:chExt cx="2660904" cy="1186184"/>
          </a:xfrm>
          <a:solidFill>
            <a:schemeClr val="accent5">
              <a:lumMod val="50000"/>
            </a:schemeClr>
          </a:solidFill>
        </p:grpSpPr>
        <p:sp>
          <p:nvSpPr>
            <p:cNvPr id="26" name="Rounded Rectangle 25"/>
            <p:cNvSpPr/>
            <p:nvPr/>
          </p:nvSpPr>
          <p:spPr>
            <a:xfrm>
              <a:off x="0" y="-18908"/>
              <a:ext cx="2660904" cy="1186184"/>
            </a:xfrm>
            <a:prstGeom prst="roundRect">
              <a:avLst/>
            </a:prstGeom>
            <a:grp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27" name="Rounded Rectangle 6"/>
            <p:cNvSpPr/>
            <p:nvPr/>
          </p:nvSpPr>
          <p:spPr>
            <a:xfrm>
              <a:off x="57905" y="60371"/>
              <a:ext cx="2545094" cy="107037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9060" tIns="49530" rIns="99060" bIns="49530" numCol="1" spcCol="1270" anchor="ctr" anchorCtr="0">
              <a:noAutofit/>
            </a:bodyPr>
            <a:lstStyle/>
            <a:p>
              <a:pPr lvl="0" defTabSz="1155700">
                <a:lnSpc>
                  <a:spcPct val="90000"/>
                </a:lnSpc>
                <a:spcBef>
                  <a:spcPct val="0"/>
                </a:spcBef>
                <a:spcAft>
                  <a:spcPct val="35000"/>
                </a:spcAft>
              </a:pPr>
              <a:r>
                <a:rPr lang="en-US" sz="2600" kern="1200" dirty="0">
                  <a:latin typeface="Arial" pitchFamily="34" charset="0"/>
                  <a:cs typeface="Arial" pitchFamily="34" charset="0"/>
                </a:rPr>
                <a:t>Nature or Nurture</a:t>
              </a:r>
            </a:p>
          </p:txBody>
        </p:sp>
      </p:grpSp>
      <p:grpSp>
        <p:nvGrpSpPr>
          <p:cNvPr id="28" name="Group 27"/>
          <p:cNvGrpSpPr/>
          <p:nvPr/>
        </p:nvGrpSpPr>
        <p:grpSpPr>
          <a:xfrm>
            <a:off x="533398" y="4412564"/>
            <a:ext cx="1433513" cy="1103712"/>
            <a:chOff x="0" y="2466"/>
            <a:chExt cx="2660904" cy="1186184"/>
          </a:xfrm>
          <a:solidFill>
            <a:schemeClr val="accent5">
              <a:lumMod val="50000"/>
            </a:schemeClr>
          </a:solidFill>
        </p:grpSpPr>
        <p:sp>
          <p:nvSpPr>
            <p:cNvPr id="29" name="Rounded Rectangle 28"/>
            <p:cNvSpPr/>
            <p:nvPr/>
          </p:nvSpPr>
          <p:spPr>
            <a:xfrm>
              <a:off x="0" y="2466"/>
              <a:ext cx="2660904" cy="1186184"/>
            </a:xfrm>
            <a:prstGeom prst="roundRect">
              <a:avLst/>
            </a:prstGeom>
            <a:grp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30" name="Rounded Rectangle 6"/>
            <p:cNvSpPr/>
            <p:nvPr/>
          </p:nvSpPr>
          <p:spPr>
            <a:xfrm>
              <a:off x="57905" y="60371"/>
              <a:ext cx="2545094" cy="107037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9060" tIns="49530" rIns="99060" bIns="49530" numCol="1" spcCol="1270" anchor="ctr" anchorCtr="0">
              <a:noAutofit/>
            </a:bodyPr>
            <a:lstStyle/>
            <a:p>
              <a:pPr lvl="0" defTabSz="1155700">
                <a:lnSpc>
                  <a:spcPct val="90000"/>
                </a:lnSpc>
                <a:spcBef>
                  <a:spcPct val="0"/>
                </a:spcBef>
                <a:spcAft>
                  <a:spcPct val="35000"/>
                </a:spcAft>
              </a:pPr>
              <a:r>
                <a:rPr lang="en-US" sz="2600" kern="1200" dirty="0">
                  <a:latin typeface="Arial" pitchFamily="34" charset="0"/>
                  <a:cs typeface="Arial" pitchFamily="34" charset="0"/>
                </a:rPr>
                <a:t>Nature or Nurture</a:t>
              </a:r>
            </a:p>
          </p:txBody>
        </p:sp>
      </p:grpSp>
      <p:sp>
        <p:nvSpPr>
          <p:cNvPr id="2" name="Right Arrow 1"/>
          <p:cNvSpPr/>
          <p:nvPr/>
        </p:nvSpPr>
        <p:spPr>
          <a:xfrm>
            <a:off x="2133600" y="1867771"/>
            <a:ext cx="609600" cy="3232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Arrow 32"/>
          <p:cNvSpPr/>
          <p:nvPr/>
        </p:nvSpPr>
        <p:spPr>
          <a:xfrm>
            <a:off x="2160839" y="3216942"/>
            <a:ext cx="609600" cy="3232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ight Arrow 33"/>
          <p:cNvSpPr/>
          <p:nvPr/>
        </p:nvSpPr>
        <p:spPr>
          <a:xfrm>
            <a:off x="2141789" y="4840946"/>
            <a:ext cx="609600" cy="3232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57889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3" grpId="0" animBg="1"/>
      <p:bldP spid="3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Grp="1" noChangeArrowheads="1"/>
          </p:cNvSpPr>
          <p:nvPr>
            <p:ph type="title"/>
          </p:nvPr>
        </p:nvSpPr>
        <p:spPr>
          <a:xfrm>
            <a:off x="685800" y="457200"/>
            <a:ext cx="7467600" cy="790575"/>
          </a:xfrm>
        </p:spPr>
        <p:txBody>
          <a:bodyPr>
            <a:noAutofit/>
          </a:bodyPr>
          <a:lstStyle/>
          <a:p>
            <a:pPr eaLnBrk="1" fontAlgn="auto" hangingPunct="1">
              <a:spcAft>
                <a:spcPts val="0"/>
              </a:spcAft>
              <a:defRPr/>
            </a:pPr>
            <a:r>
              <a:rPr lang="en-US" b="1" dirty="0">
                <a:solidFill>
                  <a:srgbClr val="347FD8"/>
                </a:solidFill>
              </a:rPr>
              <a:t>Student Development Paper</a:t>
            </a:r>
          </a:p>
        </p:txBody>
      </p:sp>
      <p:sp>
        <p:nvSpPr>
          <p:cNvPr id="16387" name="Rectangle 6"/>
          <p:cNvSpPr>
            <a:spLocks noGrp="1" noChangeArrowheads="1"/>
          </p:cNvSpPr>
          <p:nvPr>
            <p:ph idx="1"/>
          </p:nvPr>
        </p:nvSpPr>
        <p:spPr>
          <a:xfrm>
            <a:off x="533400" y="990600"/>
            <a:ext cx="7772400" cy="4114800"/>
          </a:xfrm>
        </p:spPr>
        <p:txBody>
          <a:bodyPr>
            <a:noAutofit/>
          </a:bodyPr>
          <a:lstStyle/>
          <a:p>
            <a:pPr eaLnBrk="1" hangingPunct="1">
              <a:lnSpc>
                <a:spcPct val="90000"/>
              </a:lnSpc>
              <a:buFont typeface="Wingdings" pitchFamily="2" charset="2"/>
              <a:buChar char="ü"/>
            </a:pPr>
            <a:endParaRPr lang="en-US" sz="3600" dirty="0"/>
          </a:p>
          <a:p>
            <a:pPr>
              <a:lnSpc>
                <a:spcPct val="90000"/>
              </a:lnSpc>
              <a:buFont typeface="Wingdings" panose="05000000000000000000" pitchFamily="2" charset="2"/>
              <a:buChar char="§"/>
            </a:pPr>
            <a:r>
              <a:rPr lang="en-US" sz="3200" dirty="0"/>
              <a:t>Your paper will examine how a </a:t>
            </a:r>
            <a:r>
              <a:rPr lang="en-US" sz="3200" u="sng" dirty="0"/>
              <a:t>specific</a:t>
            </a:r>
            <a:r>
              <a:rPr lang="en-US" sz="3200" dirty="0"/>
              <a:t> topic affects 18 to 25 year </a:t>
            </a:r>
            <a:r>
              <a:rPr lang="en-US" sz="3200" dirty="0" err="1"/>
              <a:t>olds</a:t>
            </a:r>
            <a:r>
              <a:rPr lang="en-US" sz="3200" dirty="0"/>
              <a:t> in their psychological, social and  physiological development</a:t>
            </a:r>
          </a:p>
          <a:p>
            <a:pPr marL="0" indent="0" eaLnBrk="1" hangingPunct="1">
              <a:lnSpc>
                <a:spcPct val="90000"/>
              </a:lnSpc>
              <a:buNone/>
            </a:pPr>
            <a:endParaRPr lang="en-US" sz="3200" dirty="0"/>
          </a:p>
          <a:p>
            <a:pPr>
              <a:lnSpc>
                <a:spcPct val="90000"/>
              </a:lnSpc>
              <a:buFont typeface="Wingdings" panose="05000000000000000000" pitchFamily="2" charset="2"/>
              <a:buChar char="§"/>
            </a:pPr>
            <a:r>
              <a:rPr lang="en-US" sz="3200" dirty="0"/>
              <a:t>You must cover the same topic in all three domains</a:t>
            </a:r>
          </a:p>
          <a:p>
            <a:pPr>
              <a:lnSpc>
                <a:spcPct val="90000"/>
              </a:lnSpc>
              <a:buFont typeface="Wingdings" panose="05000000000000000000" pitchFamily="2" charset="2"/>
              <a:buChar char="§"/>
            </a:pPr>
            <a:endParaRPr lang="en-US" sz="3200" dirty="0"/>
          </a:p>
          <a:p>
            <a:pPr eaLnBrk="1" hangingPunct="1">
              <a:lnSpc>
                <a:spcPct val="90000"/>
              </a:lnSpc>
              <a:buFont typeface="Wingdings" panose="05000000000000000000" pitchFamily="2" charset="2"/>
              <a:buChar char="§"/>
            </a:pPr>
            <a:r>
              <a:rPr lang="en-US" sz="3200" dirty="0"/>
              <a:t>1000-1500 word research paper not including reference list</a:t>
            </a:r>
          </a:p>
        </p:txBody>
      </p:sp>
      <p:sp>
        <p:nvSpPr>
          <p:cNvPr id="16388" name="Rectangle 7"/>
          <p:cNvSpPr>
            <a:spLocks noChangeArrowheads="1"/>
          </p:cNvSpPr>
          <p:nvPr/>
        </p:nvSpPr>
        <p:spPr bwMode="auto">
          <a:xfrm>
            <a:off x="2593975" y="2330450"/>
            <a:ext cx="184150" cy="457200"/>
          </a:xfrm>
          <a:prstGeom prst="rect">
            <a:avLst/>
          </a:prstGeom>
          <a:noFill/>
          <a:ln w="9525">
            <a:noFill/>
            <a:miter lim="800000"/>
            <a:headEnd/>
            <a:tailEnd/>
          </a:ln>
        </p:spPr>
        <p:txBody>
          <a:bodyPr wrap="none">
            <a:spAutoFit/>
          </a:bodyPr>
          <a:lstStyle/>
          <a:p>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66021" y="685800"/>
            <a:ext cx="7772400" cy="1143000"/>
          </a:xfrm>
        </p:spPr>
        <p:txBody>
          <a:bodyPr>
            <a:noAutofit/>
          </a:bodyPr>
          <a:lstStyle/>
          <a:p>
            <a:pPr algn="ctr">
              <a:defRPr/>
            </a:pPr>
            <a:r>
              <a:rPr lang="en-US" sz="3600" b="1" dirty="0">
                <a:solidFill>
                  <a:srgbClr val="347FD8"/>
                </a:solidFill>
              </a:rPr>
              <a:t>Factors That Affect Development in</a:t>
            </a:r>
            <a:br>
              <a:rPr lang="en-US" sz="3600" b="1" dirty="0">
                <a:solidFill>
                  <a:srgbClr val="347FD8"/>
                </a:solidFill>
              </a:rPr>
            </a:br>
            <a:r>
              <a:rPr lang="en-US" sz="3600" b="1" dirty="0">
                <a:solidFill>
                  <a:srgbClr val="347FD8"/>
                </a:solidFill>
              </a:rPr>
              <a:t>Emerging Adults</a:t>
            </a:r>
            <a:endParaRPr lang="en-US" sz="3200" b="1" dirty="0">
              <a:solidFill>
                <a:srgbClr val="347FD8"/>
              </a:solidFill>
            </a:endParaRPr>
          </a:p>
        </p:txBody>
      </p:sp>
      <p:grpSp>
        <p:nvGrpSpPr>
          <p:cNvPr id="3" name="Group 2"/>
          <p:cNvGrpSpPr/>
          <p:nvPr/>
        </p:nvGrpSpPr>
        <p:grpSpPr>
          <a:xfrm>
            <a:off x="691421" y="2541757"/>
            <a:ext cx="5404593" cy="3706643"/>
            <a:chOff x="533399" y="1632361"/>
            <a:chExt cx="6049463" cy="4640886"/>
          </a:xfrm>
        </p:grpSpPr>
        <p:sp>
          <p:nvSpPr>
            <p:cNvPr id="7" name="Round Same Side Corner Rectangle 4"/>
            <p:cNvSpPr/>
            <p:nvPr/>
          </p:nvSpPr>
          <p:spPr>
            <a:xfrm>
              <a:off x="3642025" y="1632361"/>
              <a:ext cx="2940837" cy="1114313"/>
            </a:xfrm>
            <a:prstGeom prst="rect">
              <a:avLst/>
            </a:prstGeom>
            <a:solidFill>
              <a:srgbClr val="00B0F0"/>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28575" rIns="57150" bIns="28575" numCol="1" spcCol="1270" anchor="ctr" anchorCtr="0">
              <a:noAutofit/>
            </a:bodyPr>
            <a:lstStyle/>
            <a:p>
              <a:pPr marL="0" lvl="1" algn="ctr" defTabSz="666750">
                <a:lnSpc>
                  <a:spcPct val="90000"/>
                </a:lnSpc>
                <a:spcBef>
                  <a:spcPct val="0"/>
                </a:spcBef>
                <a:spcAft>
                  <a:spcPct val="15000"/>
                </a:spcAft>
              </a:pPr>
              <a:r>
                <a:rPr lang="en-US" sz="2800" b="1" dirty="0">
                  <a:solidFill>
                    <a:schemeClr val="bg1"/>
                  </a:solidFill>
                  <a:latin typeface="Arial" pitchFamily="34" charset="0"/>
                  <a:cs typeface="Arial" pitchFamily="34" charset="0"/>
                </a:rPr>
                <a:t>Psychological</a:t>
              </a:r>
              <a:endParaRPr lang="en-US" sz="2800" b="1" kern="1200" dirty="0">
                <a:solidFill>
                  <a:schemeClr val="bg1"/>
                </a:solidFill>
                <a:latin typeface="Arial" pitchFamily="34" charset="0"/>
                <a:cs typeface="Arial" pitchFamily="34" charset="0"/>
              </a:endParaRPr>
            </a:p>
          </p:txBody>
        </p:sp>
        <p:sp>
          <p:nvSpPr>
            <p:cNvPr id="14" name="Round Same Side Corner Rectangle 12"/>
            <p:cNvSpPr/>
            <p:nvPr/>
          </p:nvSpPr>
          <p:spPr>
            <a:xfrm>
              <a:off x="3642025" y="3391998"/>
              <a:ext cx="2931359" cy="1027377"/>
            </a:xfrm>
            <a:prstGeom prst="rect">
              <a:avLst/>
            </a:prstGeom>
            <a:solidFill>
              <a:srgbClr val="7030A0"/>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28575" rIns="57150" bIns="28575" numCol="1" spcCol="1270" anchor="ctr" anchorCtr="0">
              <a:noAutofit/>
            </a:bodyPr>
            <a:lstStyle/>
            <a:p>
              <a:pPr marL="0" lvl="1" algn="ctr" defTabSz="666750">
                <a:lnSpc>
                  <a:spcPct val="90000"/>
                </a:lnSpc>
                <a:spcBef>
                  <a:spcPct val="0"/>
                </a:spcBef>
                <a:spcAft>
                  <a:spcPct val="15000"/>
                </a:spcAft>
              </a:pPr>
              <a:r>
                <a:rPr lang="en-US" sz="3600" b="1" dirty="0">
                  <a:solidFill>
                    <a:schemeClr val="bg1"/>
                  </a:solidFill>
                  <a:latin typeface="Arial" pitchFamily="34" charset="0"/>
                  <a:cs typeface="Arial" pitchFamily="34" charset="0"/>
                </a:rPr>
                <a:t>Social</a:t>
              </a:r>
              <a:endParaRPr lang="en-US" sz="3600" b="1" kern="1200" dirty="0">
                <a:solidFill>
                  <a:schemeClr val="bg1"/>
                </a:solidFill>
                <a:latin typeface="Arial" pitchFamily="34" charset="0"/>
                <a:cs typeface="Arial" pitchFamily="34" charset="0"/>
              </a:endParaRPr>
            </a:p>
          </p:txBody>
        </p:sp>
        <p:sp>
          <p:nvSpPr>
            <p:cNvPr id="17" name="Round Same Side Corner Rectangle 16"/>
            <p:cNvSpPr/>
            <p:nvPr/>
          </p:nvSpPr>
          <p:spPr>
            <a:xfrm>
              <a:off x="3642025" y="5152920"/>
              <a:ext cx="2931360" cy="1120327"/>
            </a:xfrm>
            <a:prstGeom prst="rect">
              <a:avLst/>
            </a:prstGeom>
            <a:solidFill>
              <a:srgbClr val="92D050"/>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28575" rIns="57150" bIns="28575" numCol="1" spcCol="1270" anchor="ctr" anchorCtr="0">
              <a:noAutofit/>
            </a:bodyPr>
            <a:lstStyle/>
            <a:p>
              <a:pPr marL="0" lvl="1" algn="ctr" defTabSz="666750">
                <a:lnSpc>
                  <a:spcPct val="90000"/>
                </a:lnSpc>
                <a:spcBef>
                  <a:spcPct val="0"/>
                </a:spcBef>
                <a:spcAft>
                  <a:spcPct val="15000"/>
                </a:spcAft>
              </a:pPr>
              <a:r>
                <a:rPr lang="en-US" sz="2800" b="1" dirty="0">
                  <a:solidFill>
                    <a:schemeClr val="bg1"/>
                  </a:solidFill>
                  <a:latin typeface="Arial" pitchFamily="34" charset="0"/>
                  <a:cs typeface="Arial" pitchFamily="34" charset="0"/>
                </a:rPr>
                <a:t>Physiological</a:t>
              </a:r>
              <a:endParaRPr lang="en-US" sz="2800" b="1" kern="1200" dirty="0">
                <a:solidFill>
                  <a:schemeClr val="bg1"/>
                </a:solidFill>
                <a:latin typeface="Arial" pitchFamily="34" charset="0"/>
                <a:cs typeface="Arial" pitchFamily="34" charset="0"/>
              </a:endParaRPr>
            </a:p>
          </p:txBody>
        </p:sp>
        <p:grpSp>
          <p:nvGrpSpPr>
            <p:cNvPr id="19" name="Group 18"/>
            <p:cNvGrpSpPr/>
            <p:nvPr/>
          </p:nvGrpSpPr>
          <p:grpSpPr>
            <a:xfrm>
              <a:off x="533400" y="1632361"/>
              <a:ext cx="2195511" cy="1103712"/>
              <a:chOff x="0" y="2466"/>
              <a:chExt cx="2660904" cy="1186184"/>
            </a:xfrm>
            <a:solidFill>
              <a:schemeClr val="accent5">
                <a:lumMod val="50000"/>
              </a:schemeClr>
            </a:solidFill>
          </p:grpSpPr>
          <p:sp>
            <p:nvSpPr>
              <p:cNvPr id="20" name="Rounded Rectangle 19"/>
              <p:cNvSpPr/>
              <p:nvPr/>
            </p:nvSpPr>
            <p:spPr>
              <a:xfrm>
                <a:off x="0" y="2466"/>
                <a:ext cx="2660904" cy="1186184"/>
              </a:xfrm>
              <a:prstGeom prst="roundRect">
                <a:avLst/>
              </a:prstGeom>
              <a:grp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21" name="Rounded Rectangle 6"/>
              <p:cNvSpPr/>
              <p:nvPr/>
            </p:nvSpPr>
            <p:spPr>
              <a:xfrm>
                <a:off x="57905" y="60371"/>
                <a:ext cx="2545094" cy="107037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9060" tIns="49530" rIns="99060" bIns="49530" numCol="1" spcCol="1270" anchor="ctr" anchorCtr="0">
                <a:noAutofit/>
              </a:bodyPr>
              <a:lstStyle/>
              <a:p>
                <a:pPr lvl="0" defTabSz="1155700">
                  <a:lnSpc>
                    <a:spcPct val="90000"/>
                  </a:lnSpc>
                  <a:spcBef>
                    <a:spcPct val="0"/>
                  </a:spcBef>
                  <a:spcAft>
                    <a:spcPct val="35000"/>
                  </a:spcAft>
                </a:pPr>
                <a:r>
                  <a:rPr lang="en-US" sz="2600" kern="1200" dirty="0">
                    <a:latin typeface="Arial" pitchFamily="34" charset="0"/>
                    <a:cs typeface="Arial" pitchFamily="34" charset="0"/>
                  </a:rPr>
                  <a:t>Depression</a:t>
                </a:r>
              </a:p>
            </p:txBody>
          </p:sp>
        </p:grpSp>
        <p:sp>
          <p:nvSpPr>
            <p:cNvPr id="2" name="Right Arrow 1"/>
            <p:cNvSpPr/>
            <p:nvPr/>
          </p:nvSpPr>
          <p:spPr>
            <a:xfrm>
              <a:off x="2895600" y="2126473"/>
              <a:ext cx="609600" cy="3232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Arrow 32"/>
            <p:cNvSpPr/>
            <p:nvPr/>
          </p:nvSpPr>
          <p:spPr>
            <a:xfrm>
              <a:off x="2902730" y="3609764"/>
              <a:ext cx="609600" cy="3232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ight Arrow 33"/>
            <p:cNvSpPr/>
            <p:nvPr/>
          </p:nvSpPr>
          <p:spPr>
            <a:xfrm>
              <a:off x="2903789" y="5348825"/>
              <a:ext cx="609600" cy="3232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533399" y="3315665"/>
              <a:ext cx="2195511" cy="1103712"/>
              <a:chOff x="0" y="-910303"/>
              <a:chExt cx="2660904" cy="1186184"/>
            </a:xfrm>
            <a:solidFill>
              <a:schemeClr val="accent5">
                <a:lumMod val="50000"/>
              </a:schemeClr>
            </a:solidFill>
          </p:grpSpPr>
          <p:sp>
            <p:nvSpPr>
              <p:cNvPr id="38" name="Rounded Rectangle 37"/>
              <p:cNvSpPr/>
              <p:nvPr/>
            </p:nvSpPr>
            <p:spPr>
              <a:xfrm>
                <a:off x="0" y="-910303"/>
                <a:ext cx="2660904" cy="1186184"/>
              </a:xfrm>
              <a:prstGeom prst="roundRect">
                <a:avLst/>
              </a:prstGeom>
              <a:grp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39" name="Rounded Rectangle 6"/>
              <p:cNvSpPr/>
              <p:nvPr/>
            </p:nvSpPr>
            <p:spPr>
              <a:xfrm>
                <a:off x="95746" y="-852399"/>
                <a:ext cx="2545094" cy="107037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9060" tIns="49530" rIns="99060" bIns="49530" numCol="1" spcCol="1270" anchor="ctr" anchorCtr="0">
                <a:noAutofit/>
              </a:bodyPr>
              <a:lstStyle/>
              <a:p>
                <a:pPr lvl="0" defTabSz="1155700">
                  <a:lnSpc>
                    <a:spcPct val="90000"/>
                  </a:lnSpc>
                  <a:spcBef>
                    <a:spcPct val="0"/>
                  </a:spcBef>
                  <a:spcAft>
                    <a:spcPct val="35000"/>
                  </a:spcAft>
                </a:pPr>
                <a:r>
                  <a:rPr lang="en-US" sz="2600" kern="1200" dirty="0">
                    <a:latin typeface="Arial" pitchFamily="34" charset="0"/>
                    <a:cs typeface="Arial" pitchFamily="34" charset="0"/>
                  </a:rPr>
                  <a:t>Depression</a:t>
                </a:r>
              </a:p>
            </p:txBody>
          </p:sp>
        </p:grpSp>
        <p:grpSp>
          <p:nvGrpSpPr>
            <p:cNvPr id="40" name="Group 39"/>
            <p:cNvGrpSpPr/>
            <p:nvPr/>
          </p:nvGrpSpPr>
          <p:grpSpPr>
            <a:xfrm>
              <a:off x="533400" y="5089063"/>
              <a:ext cx="2264248" cy="1103712"/>
              <a:chOff x="0" y="-384891"/>
              <a:chExt cx="2744211" cy="1186184"/>
            </a:xfrm>
            <a:solidFill>
              <a:schemeClr val="accent5">
                <a:lumMod val="50000"/>
              </a:schemeClr>
            </a:solidFill>
          </p:grpSpPr>
          <p:sp>
            <p:nvSpPr>
              <p:cNvPr id="41" name="Rounded Rectangle 40"/>
              <p:cNvSpPr/>
              <p:nvPr/>
            </p:nvSpPr>
            <p:spPr>
              <a:xfrm>
                <a:off x="0" y="-384891"/>
                <a:ext cx="2660904" cy="1186184"/>
              </a:xfrm>
              <a:prstGeom prst="roundRect">
                <a:avLst/>
              </a:prstGeom>
              <a:grp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42" name="Rounded Rectangle 6"/>
              <p:cNvSpPr/>
              <p:nvPr/>
            </p:nvSpPr>
            <p:spPr>
              <a:xfrm>
                <a:off x="199117" y="-326986"/>
                <a:ext cx="2545094" cy="107037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9060" tIns="49530" rIns="99060" bIns="49530" numCol="1" spcCol="1270" anchor="ctr" anchorCtr="0">
                <a:noAutofit/>
              </a:bodyPr>
              <a:lstStyle/>
              <a:p>
                <a:pPr lvl="0" defTabSz="1155700">
                  <a:lnSpc>
                    <a:spcPct val="90000"/>
                  </a:lnSpc>
                  <a:spcBef>
                    <a:spcPct val="0"/>
                  </a:spcBef>
                  <a:spcAft>
                    <a:spcPct val="35000"/>
                  </a:spcAft>
                </a:pPr>
                <a:r>
                  <a:rPr lang="en-US" sz="2600" kern="1200" dirty="0">
                    <a:latin typeface="Arial" pitchFamily="34" charset="0"/>
                    <a:cs typeface="Arial" pitchFamily="34" charset="0"/>
                  </a:rPr>
                  <a:t>Depression</a:t>
                </a:r>
              </a:p>
            </p:txBody>
          </p:sp>
        </p:grpSp>
      </p:grpSp>
      <p:sp>
        <p:nvSpPr>
          <p:cNvPr id="43" name="Title 1"/>
          <p:cNvSpPr txBox="1">
            <a:spLocks/>
          </p:cNvSpPr>
          <p:nvPr/>
        </p:nvSpPr>
        <p:spPr>
          <a:xfrm>
            <a:off x="987817" y="1371600"/>
            <a:ext cx="1828800" cy="1143000"/>
          </a:xfrm>
          <a:prstGeom prst="rect">
            <a:avLst/>
          </a:prstGeom>
        </p:spPr>
        <p:txBody>
          <a:bodyPr bIns="91440" anchor="b" anchorCtr="0">
            <a:normAutofit fontScale="97500"/>
          </a:bodyPr>
          <a:lstStyle>
            <a:lvl1pPr algn="l" rtl="0" eaLnBrk="1" latinLnBrk="0" hangingPunct="1">
              <a:spcBef>
                <a:spcPct val="0"/>
              </a:spcBef>
              <a:buNone/>
              <a:defRPr kumimoji="0" sz="4000" kern="1200">
                <a:solidFill>
                  <a:schemeClr val="tx2"/>
                </a:solidFill>
                <a:latin typeface="+mj-lt"/>
                <a:ea typeface="+mj-ea"/>
                <a:cs typeface="+mj-cs"/>
              </a:defRPr>
            </a:lvl1pPr>
          </a:lstStyle>
          <a:p>
            <a:pPr>
              <a:defRPr/>
            </a:pPr>
            <a:r>
              <a:rPr lang="en-US" sz="3600" u="sng" dirty="0">
                <a:solidFill>
                  <a:srgbClr val="347FD8"/>
                </a:solidFill>
              </a:rPr>
              <a:t>Topic </a:t>
            </a:r>
            <a:endParaRPr lang="en-US" sz="3200" u="sng" dirty="0">
              <a:solidFill>
                <a:srgbClr val="347FD8"/>
              </a:solidFill>
            </a:endParaRPr>
          </a:p>
        </p:txBody>
      </p:sp>
      <p:sp>
        <p:nvSpPr>
          <p:cNvPr id="4" name="TextBox 3"/>
          <p:cNvSpPr txBox="1"/>
          <p:nvPr/>
        </p:nvSpPr>
        <p:spPr>
          <a:xfrm>
            <a:off x="6553200" y="2581069"/>
            <a:ext cx="2286000" cy="830997"/>
          </a:xfrm>
          <a:prstGeom prst="rect">
            <a:avLst/>
          </a:prstGeom>
          <a:solidFill>
            <a:schemeClr val="bg1"/>
          </a:solidFill>
        </p:spPr>
        <p:txBody>
          <a:bodyPr wrap="square" rtlCol="0">
            <a:spAutoFit/>
          </a:bodyPr>
          <a:lstStyle/>
          <a:p>
            <a:r>
              <a:rPr lang="en-US" sz="2400" b="1" dirty="0"/>
              <a:t>What does the research say?</a:t>
            </a:r>
          </a:p>
        </p:txBody>
      </p:sp>
      <p:sp>
        <p:nvSpPr>
          <p:cNvPr id="45" name="TextBox 44"/>
          <p:cNvSpPr txBox="1"/>
          <p:nvPr/>
        </p:nvSpPr>
        <p:spPr>
          <a:xfrm>
            <a:off x="6551088" y="3941947"/>
            <a:ext cx="2286000" cy="830997"/>
          </a:xfrm>
          <a:prstGeom prst="rect">
            <a:avLst/>
          </a:prstGeom>
          <a:solidFill>
            <a:schemeClr val="bg1"/>
          </a:solidFill>
        </p:spPr>
        <p:txBody>
          <a:bodyPr wrap="square" rtlCol="0">
            <a:spAutoFit/>
          </a:bodyPr>
          <a:lstStyle/>
          <a:p>
            <a:r>
              <a:rPr lang="en-US" sz="2400" b="1" dirty="0"/>
              <a:t>What does the research say?</a:t>
            </a:r>
          </a:p>
        </p:txBody>
      </p:sp>
      <p:sp>
        <p:nvSpPr>
          <p:cNvPr id="46" name="TextBox 45"/>
          <p:cNvSpPr txBox="1"/>
          <p:nvPr/>
        </p:nvSpPr>
        <p:spPr>
          <a:xfrm>
            <a:off x="6556950" y="5353603"/>
            <a:ext cx="2286000" cy="830997"/>
          </a:xfrm>
          <a:prstGeom prst="rect">
            <a:avLst/>
          </a:prstGeom>
          <a:solidFill>
            <a:schemeClr val="bg1"/>
          </a:solidFill>
        </p:spPr>
        <p:txBody>
          <a:bodyPr wrap="square" rtlCol="0">
            <a:spAutoFit/>
          </a:bodyPr>
          <a:lstStyle/>
          <a:p>
            <a:r>
              <a:rPr lang="en-US" sz="2400" b="1" dirty="0"/>
              <a:t>What does the research say?</a:t>
            </a:r>
          </a:p>
        </p:txBody>
      </p:sp>
      <p:sp>
        <p:nvSpPr>
          <p:cNvPr id="29" name="Title 1"/>
          <p:cNvSpPr txBox="1">
            <a:spLocks/>
          </p:cNvSpPr>
          <p:nvPr/>
        </p:nvSpPr>
        <p:spPr>
          <a:xfrm>
            <a:off x="3886200" y="1371600"/>
            <a:ext cx="1828800" cy="1143000"/>
          </a:xfrm>
          <a:prstGeom prst="rect">
            <a:avLst/>
          </a:prstGeom>
        </p:spPr>
        <p:txBody>
          <a:bodyPr bIns="91440" anchor="b" anchorCtr="0">
            <a:normAutofit fontScale="97500"/>
          </a:bodyPr>
          <a:lstStyle>
            <a:lvl1pPr algn="l" rtl="0" eaLnBrk="1" latinLnBrk="0" hangingPunct="1">
              <a:spcBef>
                <a:spcPct val="0"/>
              </a:spcBef>
              <a:buNone/>
              <a:defRPr kumimoji="0" sz="4000" kern="1200">
                <a:solidFill>
                  <a:schemeClr val="tx2"/>
                </a:solidFill>
                <a:latin typeface="+mj-lt"/>
                <a:ea typeface="+mj-ea"/>
                <a:cs typeface="+mj-cs"/>
              </a:defRPr>
            </a:lvl1pPr>
          </a:lstStyle>
          <a:p>
            <a:pPr>
              <a:defRPr/>
            </a:pPr>
            <a:r>
              <a:rPr lang="en-US" sz="3600" u="sng" dirty="0">
                <a:solidFill>
                  <a:srgbClr val="347FD8"/>
                </a:solidFill>
              </a:rPr>
              <a:t>Domain </a:t>
            </a:r>
            <a:endParaRPr lang="en-US" sz="3200" u="sng" dirty="0">
              <a:solidFill>
                <a:srgbClr val="347FD8"/>
              </a:solidFill>
            </a:endParaRPr>
          </a:p>
        </p:txBody>
      </p:sp>
    </p:spTree>
    <p:extLst>
      <p:ext uri="{BB962C8B-B14F-4D97-AF65-F5344CB8AC3E}">
        <p14:creationId xmlns:p14="http://schemas.microsoft.com/office/powerpoint/2010/main" val="2797406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5" grpId="0" animBg="1"/>
      <p:bldP spid="4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47303" y="838200"/>
            <a:ext cx="7772400" cy="1143000"/>
          </a:xfrm>
        </p:spPr>
        <p:txBody>
          <a:bodyPr>
            <a:noAutofit/>
          </a:bodyPr>
          <a:lstStyle/>
          <a:p>
            <a:pPr algn="ctr">
              <a:defRPr/>
            </a:pPr>
            <a:r>
              <a:rPr lang="en-US" sz="3600" b="1" dirty="0">
                <a:solidFill>
                  <a:srgbClr val="347FD8"/>
                </a:solidFill>
              </a:rPr>
              <a:t>Factors That Affect Development in</a:t>
            </a:r>
            <a:br>
              <a:rPr lang="en-US" sz="3600" b="1" dirty="0">
                <a:solidFill>
                  <a:srgbClr val="347FD8"/>
                </a:solidFill>
              </a:rPr>
            </a:br>
            <a:r>
              <a:rPr lang="en-US" sz="3600" b="1" dirty="0">
                <a:solidFill>
                  <a:srgbClr val="347FD8"/>
                </a:solidFill>
              </a:rPr>
              <a:t>Emerging Adults</a:t>
            </a:r>
            <a:endParaRPr lang="en-US" sz="3200" b="1" dirty="0">
              <a:solidFill>
                <a:srgbClr val="347FD8"/>
              </a:solidFill>
            </a:endParaRPr>
          </a:p>
        </p:txBody>
      </p:sp>
      <p:grpSp>
        <p:nvGrpSpPr>
          <p:cNvPr id="3" name="Group 2"/>
          <p:cNvGrpSpPr/>
          <p:nvPr/>
        </p:nvGrpSpPr>
        <p:grpSpPr>
          <a:xfrm>
            <a:off x="691421" y="2770357"/>
            <a:ext cx="5404593" cy="3706643"/>
            <a:chOff x="533399" y="1632361"/>
            <a:chExt cx="6049463" cy="4640886"/>
          </a:xfrm>
        </p:grpSpPr>
        <p:sp>
          <p:nvSpPr>
            <p:cNvPr id="7" name="Round Same Side Corner Rectangle 4"/>
            <p:cNvSpPr/>
            <p:nvPr/>
          </p:nvSpPr>
          <p:spPr>
            <a:xfrm>
              <a:off x="3642025" y="1632361"/>
              <a:ext cx="2940837" cy="1114313"/>
            </a:xfrm>
            <a:prstGeom prst="rect">
              <a:avLst/>
            </a:prstGeom>
            <a:solidFill>
              <a:srgbClr val="00B0F0"/>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28575" rIns="57150" bIns="28575" numCol="1" spcCol="1270" anchor="ctr" anchorCtr="0">
              <a:noAutofit/>
            </a:bodyPr>
            <a:lstStyle/>
            <a:p>
              <a:pPr marL="0" lvl="1" algn="ctr" defTabSz="666750">
                <a:lnSpc>
                  <a:spcPct val="90000"/>
                </a:lnSpc>
                <a:spcBef>
                  <a:spcPct val="0"/>
                </a:spcBef>
                <a:spcAft>
                  <a:spcPct val="15000"/>
                </a:spcAft>
              </a:pPr>
              <a:r>
                <a:rPr lang="en-US" sz="2800" b="1" dirty="0">
                  <a:solidFill>
                    <a:schemeClr val="bg1"/>
                  </a:solidFill>
                  <a:latin typeface="Arial" pitchFamily="34" charset="0"/>
                  <a:cs typeface="Arial" pitchFamily="34" charset="0"/>
                </a:rPr>
                <a:t>Psychological</a:t>
              </a:r>
              <a:endParaRPr lang="en-US" sz="2800" b="1" kern="1200" dirty="0">
                <a:solidFill>
                  <a:schemeClr val="bg1"/>
                </a:solidFill>
                <a:latin typeface="Arial" pitchFamily="34" charset="0"/>
                <a:cs typeface="Arial" pitchFamily="34" charset="0"/>
              </a:endParaRPr>
            </a:p>
          </p:txBody>
        </p:sp>
        <p:sp>
          <p:nvSpPr>
            <p:cNvPr id="14" name="Round Same Side Corner Rectangle 12"/>
            <p:cNvSpPr/>
            <p:nvPr/>
          </p:nvSpPr>
          <p:spPr>
            <a:xfrm>
              <a:off x="3642025" y="3391998"/>
              <a:ext cx="2931359" cy="1027377"/>
            </a:xfrm>
            <a:prstGeom prst="rect">
              <a:avLst/>
            </a:prstGeom>
            <a:solidFill>
              <a:srgbClr val="7030A0"/>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28575" rIns="57150" bIns="28575" numCol="1" spcCol="1270" anchor="ctr" anchorCtr="0">
              <a:noAutofit/>
            </a:bodyPr>
            <a:lstStyle/>
            <a:p>
              <a:pPr marL="0" lvl="1" algn="ctr" defTabSz="666750">
                <a:lnSpc>
                  <a:spcPct val="90000"/>
                </a:lnSpc>
                <a:spcBef>
                  <a:spcPct val="0"/>
                </a:spcBef>
                <a:spcAft>
                  <a:spcPct val="15000"/>
                </a:spcAft>
              </a:pPr>
              <a:r>
                <a:rPr lang="en-US" sz="3600" b="1" dirty="0">
                  <a:solidFill>
                    <a:schemeClr val="bg1"/>
                  </a:solidFill>
                  <a:latin typeface="Arial" pitchFamily="34" charset="0"/>
                  <a:cs typeface="Arial" pitchFamily="34" charset="0"/>
                </a:rPr>
                <a:t>Social</a:t>
              </a:r>
              <a:endParaRPr lang="en-US" sz="3600" b="1" kern="1200" dirty="0">
                <a:solidFill>
                  <a:schemeClr val="bg1"/>
                </a:solidFill>
                <a:latin typeface="Arial" pitchFamily="34" charset="0"/>
                <a:cs typeface="Arial" pitchFamily="34" charset="0"/>
              </a:endParaRPr>
            </a:p>
          </p:txBody>
        </p:sp>
        <p:sp>
          <p:nvSpPr>
            <p:cNvPr id="17" name="Round Same Side Corner Rectangle 16"/>
            <p:cNvSpPr/>
            <p:nvPr/>
          </p:nvSpPr>
          <p:spPr>
            <a:xfrm>
              <a:off x="3642025" y="5152920"/>
              <a:ext cx="2931360" cy="1120327"/>
            </a:xfrm>
            <a:prstGeom prst="rect">
              <a:avLst/>
            </a:prstGeom>
            <a:solidFill>
              <a:srgbClr val="92D050"/>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28575" rIns="57150" bIns="28575" numCol="1" spcCol="1270" anchor="ctr" anchorCtr="0">
              <a:noAutofit/>
            </a:bodyPr>
            <a:lstStyle/>
            <a:p>
              <a:pPr marL="0" lvl="1" algn="ctr" defTabSz="666750">
                <a:lnSpc>
                  <a:spcPct val="90000"/>
                </a:lnSpc>
                <a:spcBef>
                  <a:spcPct val="0"/>
                </a:spcBef>
                <a:spcAft>
                  <a:spcPct val="15000"/>
                </a:spcAft>
              </a:pPr>
              <a:r>
                <a:rPr lang="en-US" sz="2800" b="1" dirty="0">
                  <a:solidFill>
                    <a:schemeClr val="bg1"/>
                  </a:solidFill>
                  <a:latin typeface="Arial" pitchFamily="34" charset="0"/>
                  <a:cs typeface="Arial" pitchFamily="34" charset="0"/>
                </a:rPr>
                <a:t>Physiological</a:t>
              </a:r>
              <a:endParaRPr lang="en-US" sz="2800" b="1" kern="1200" dirty="0">
                <a:solidFill>
                  <a:schemeClr val="bg1"/>
                </a:solidFill>
                <a:latin typeface="Arial" pitchFamily="34" charset="0"/>
                <a:cs typeface="Arial" pitchFamily="34" charset="0"/>
              </a:endParaRPr>
            </a:p>
          </p:txBody>
        </p:sp>
        <p:grpSp>
          <p:nvGrpSpPr>
            <p:cNvPr id="19" name="Group 18"/>
            <p:cNvGrpSpPr/>
            <p:nvPr/>
          </p:nvGrpSpPr>
          <p:grpSpPr>
            <a:xfrm>
              <a:off x="533400" y="1632361"/>
              <a:ext cx="2195511" cy="1103712"/>
              <a:chOff x="0" y="2466"/>
              <a:chExt cx="2660904" cy="1186184"/>
            </a:xfrm>
            <a:solidFill>
              <a:schemeClr val="accent5">
                <a:lumMod val="50000"/>
              </a:schemeClr>
            </a:solidFill>
          </p:grpSpPr>
          <p:sp>
            <p:nvSpPr>
              <p:cNvPr id="20" name="Rounded Rectangle 19"/>
              <p:cNvSpPr/>
              <p:nvPr/>
            </p:nvSpPr>
            <p:spPr>
              <a:xfrm>
                <a:off x="0" y="2466"/>
                <a:ext cx="2660904" cy="1186184"/>
              </a:xfrm>
              <a:prstGeom prst="roundRect">
                <a:avLst/>
              </a:prstGeom>
              <a:grp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21" name="Rounded Rectangle 6"/>
              <p:cNvSpPr/>
              <p:nvPr/>
            </p:nvSpPr>
            <p:spPr>
              <a:xfrm>
                <a:off x="57905" y="60371"/>
                <a:ext cx="2545094" cy="107037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US" sz="2600" kern="1200" dirty="0">
                    <a:latin typeface="Arial" pitchFamily="34" charset="0"/>
                    <a:cs typeface="Arial" pitchFamily="34" charset="0"/>
                  </a:rPr>
                  <a:t>Drugs</a:t>
                </a:r>
              </a:p>
            </p:txBody>
          </p:sp>
        </p:grpSp>
        <p:sp>
          <p:nvSpPr>
            <p:cNvPr id="2" name="Right Arrow 1"/>
            <p:cNvSpPr/>
            <p:nvPr/>
          </p:nvSpPr>
          <p:spPr>
            <a:xfrm>
              <a:off x="2895600" y="2126473"/>
              <a:ext cx="609600" cy="3232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Arrow 32"/>
            <p:cNvSpPr/>
            <p:nvPr/>
          </p:nvSpPr>
          <p:spPr>
            <a:xfrm>
              <a:off x="2902730" y="3609764"/>
              <a:ext cx="609600" cy="3232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ight Arrow 33"/>
            <p:cNvSpPr/>
            <p:nvPr/>
          </p:nvSpPr>
          <p:spPr>
            <a:xfrm>
              <a:off x="2903789" y="5348825"/>
              <a:ext cx="609600" cy="3232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533399" y="3315665"/>
              <a:ext cx="2195511" cy="1103712"/>
              <a:chOff x="0" y="-910303"/>
              <a:chExt cx="2660904" cy="1186184"/>
            </a:xfrm>
            <a:solidFill>
              <a:schemeClr val="accent5">
                <a:lumMod val="50000"/>
              </a:schemeClr>
            </a:solidFill>
          </p:grpSpPr>
          <p:sp>
            <p:nvSpPr>
              <p:cNvPr id="38" name="Rounded Rectangle 37"/>
              <p:cNvSpPr/>
              <p:nvPr/>
            </p:nvSpPr>
            <p:spPr>
              <a:xfrm>
                <a:off x="0" y="-910303"/>
                <a:ext cx="2660904" cy="1186184"/>
              </a:xfrm>
              <a:prstGeom prst="roundRect">
                <a:avLst/>
              </a:prstGeom>
              <a:grp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39" name="Rounded Rectangle 6"/>
              <p:cNvSpPr/>
              <p:nvPr/>
            </p:nvSpPr>
            <p:spPr>
              <a:xfrm>
                <a:off x="95746" y="-852399"/>
                <a:ext cx="2545094" cy="107037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US" sz="2600" kern="1200" dirty="0">
                    <a:latin typeface="Arial" pitchFamily="34" charset="0"/>
                    <a:cs typeface="Arial" pitchFamily="34" charset="0"/>
                  </a:rPr>
                  <a:t>Drugs</a:t>
                </a:r>
              </a:p>
            </p:txBody>
          </p:sp>
        </p:grpSp>
        <p:grpSp>
          <p:nvGrpSpPr>
            <p:cNvPr id="40" name="Group 39"/>
            <p:cNvGrpSpPr/>
            <p:nvPr/>
          </p:nvGrpSpPr>
          <p:grpSpPr>
            <a:xfrm>
              <a:off x="533400" y="5089063"/>
              <a:ext cx="2264248" cy="1103712"/>
              <a:chOff x="0" y="-384891"/>
              <a:chExt cx="2744211" cy="1186184"/>
            </a:xfrm>
            <a:solidFill>
              <a:schemeClr val="accent5">
                <a:lumMod val="50000"/>
              </a:schemeClr>
            </a:solidFill>
          </p:grpSpPr>
          <p:sp>
            <p:nvSpPr>
              <p:cNvPr id="41" name="Rounded Rectangle 40"/>
              <p:cNvSpPr/>
              <p:nvPr/>
            </p:nvSpPr>
            <p:spPr>
              <a:xfrm>
                <a:off x="0" y="-384891"/>
                <a:ext cx="2660904" cy="1186184"/>
              </a:xfrm>
              <a:prstGeom prst="roundRect">
                <a:avLst/>
              </a:prstGeom>
              <a:grp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42" name="Rounded Rectangle 6"/>
              <p:cNvSpPr/>
              <p:nvPr/>
            </p:nvSpPr>
            <p:spPr>
              <a:xfrm>
                <a:off x="199117" y="-326986"/>
                <a:ext cx="2545094" cy="107037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US" sz="2600" kern="1200" dirty="0">
                    <a:latin typeface="Arial" pitchFamily="34" charset="0"/>
                    <a:cs typeface="Arial" pitchFamily="34" charset="0"/>
                  </a:rPr>
                  <a:t>Drugs</a:t>
                </a:r>
              </a:p>
            </p:txBody>
          </p:sp>
        </p:grpSp>
      </p:grpSp>
      <p:sp>
        <p:nvSpPr>
          <p:cNvPr id="43" name="Title 1"/>
          <p:cNvSpPr txBox="1">
            <a:spLocks/>
          </p:cNvSpPr>
          <p:nvPr/>
        </p:nvSpPr>
        <p:spPr>
          <a:xfrm>
            <a:off x="987817" y="1600200"/>
            <a:ext cx="1828800" cy="1143000"/>
          </a:xfrm>
          <a:prstGeom prst="rect">
            <a:avLst/>
          </a:prstGeom>
        </p:spPr>
        <p:txBody>
          <a:bodyPr bIns="91440" anchor="b" anchorCtr="0">
            <a:normAutofit fontScale="97500"/>
          </a:bodyPr>
          <a:lstStyle>
            <a:lvl1pPr algn="l" rtl="0" eaLnBrk="1" latinLnBrk="0" hangingPunct="1">
              <a:spcBef>
                <a:spcPct val="0"/>
              </a:spcBef>
              <a:buNone/>
              <a:defRPr kumimoji="0" sz="4000" kern="1200">
                <a:solidFill>
                  <a:schemeClr val="tx2"/>
                </a:solidFill>
                <a:latin typeface="+mj-lt"/>
                <a:ea typeface="+mj-ea"/>
                <a:cs typeface="+mj-cs"/>
              </a:defRPr>
            </a:lvl1pPr>
          </a:lstStyle>
          <a:p>
            <a:pPr>
              <a:defRPr/>
            </a:pPr>
            <a:r>
              <a:rPr lang="en-US" sz="3600" u="sng" dirty="0">
                <a:solidFill>
                  <a:srgbClr val="347FD8"/>
                </a:solidFill>
              </a:rPr>
              <a:t>Topic </a:t>
            </a:r>
            <a:endParaRPr lang="en-US" sz="3200" u="sng" dirty="0">
              <a:solidFill>
                <a:srgbClr val="347FD8"/>
              </a:solidFill>
            </a:endParaRPr>
          </a:p>
        </p:txBody>
      </p:sp>
      <p:sp>
        <p:nvSpPr>
          <p:cNvPr id="4" name="TextBox 3"/>
          <p:cNvSpPr txBox="1"/>
          <p:nvPr/>
        </p:nvSpPr>
        <p:spPr>
          <a:xfrm>
            <a:off x="6553200" y="2809669"/>
            <a:ext cx="2286000" cy="830997"/>
          </a:xfrm>
          <a:prstGeom prst="rect">
            <a:avLst/>
          </a:prstGeom>
          <a:solidFill>
            <a:schemeClr val="bg1"/>
          </a:solidFill>
        </p:spPr>
        <p:txBody>
          <a:bodyPr wrap="square" rtlCol="0">
            <a:spAutoFit/>
          </a:bodyPr>
          <a:lstStyle/>
          <a:p>
            <a:r>
              <a:rPr lang="en-US" sz="2400" b="1" dirty="0"/>
              <a:t>What does the research say?</a:t>
            </a:r>
          </a:p>
        </p:txBody>
      </p:sp>
      <p:sp>
        <p:nvSpPr>
          <p:cNvPr id="45" name="TextBox 44"/>
          <p:cNvSpPr txBox="1"/>
          <p:nvPr/>
        </p:nvSpPr>
        <p:spPr>
          <a:xfrm>
            <a:off x="6551088" y="4170547"/>
            <a:ext cx="2286000" cy="830997"/>
          </a:xfrm>
          <a:prstGeom prst="rect">
            <a:avLst/>
          </a:prstGeom>
          <a:solidFill>
            <a:schemeClr val="bg1"/>
          </a:solidFill>
        </p:spPr>
        <p:txBody>
          <a:bodyPr wrap="square" rtlCol="0">
            <a:spAutoFit/>
          </a:bodyPr>
          <a:lstStyle/>
          <a:p>
            <a:r>
              <a:rPr lang="en-US" sz="2400" b="1" dirty="0"/>
              <a:t>What does the research say?</a:t>
            </a:r>
          </a:p>
        </p:txBody>
      </p:sp>
      <p:sp>
        <p:nvSpPr>
          <p:cNvPr id="46" name="TextBox 45"/>
          <p:cNvSpPr txBox="1"/>
          <p:nvPr/>
        </p:nvSpPr>
        <p:spPr>
          <a:xfrm>
            <a:off x="6556950" y="5582203"/>
            <a:ext cx="2286000" cy="830997"/>
          </a:xfrm>
          <a:prstGeom prst="rect">
            <a:avLst/>
          </a:prstGeom>
          <a:solidFill>
            <a:schemeClr val="bg1"/>
          </a:solidFill>
        </p:spPr>
        <p:txBody>
          <a:bodyPr wrap="square" rtlCol="0">
            <a:spAutoFit/>
          </a:bodyPr>
          <a:lstStyle/>
          <a:p>
            <a:r>
              <a:rPr lang="en-US" sz="2400" b="1" dirty="0"/>
              <a:t>What does the research say?</a:t>
            </a:r>
          </a:p>
        </p:txBody>
      </p:sp>
      <p:sp>
        <p:nvSpPr>
          <p:cNvPr id="29" name="Title 1"/>
          <p:cNvSpPr txBox="1">
            <a:spLocks/>
          </p:cNvSpPr>
          <p:nvPr/>
        </p:nvSpPr>
        <p:spPr>
          <a:xfrm>
            <a:off x="3886200" y="1600200"/>
            <a:ext cx="1828800" cy="1143000"/>
          </a:xfrm>
          <a:prstGeom prst="rect">
            <a:avLst/>
          </a:prstGeom>
        </p:spPr>
        <p:txBody>
          <a:bodyPr bIns="91440" anchor="b" anchorCtr="0">
            <a:normAutofit fontScale="97500"/>
          </a:bodyPr>
          <a:lstStyle>
            <a:lvl1pPr algn="l" rtl="0" eaLnBrk="1" latinLnBrk="0" hangingPunct="1">
              <a:spcBef>
                <a:spcPct val="0"/>
              </a:spcBef>
              <a:buNone/>
              <a:defRPr kumimoji="0" sz="4000" kern="1200">
                <a:solidFill>
                  <a:schemeClr val="tx2"/>
                </a:solidFill>
                <a:latin typeface="+mj-lt"/>
                <a:ea typeface="+mj-ea"/>
                <a:cs typeface="+mj-cs"/>
              </a:defRPr>
            </a:lvl1pPr>
          </a:lstStyle>
          <a:p>
            <a:pPr>
              <a:defRPr/>
            </a:pPr>
            <a:r>
              <a:rPr lang="en-US" sz="3600" u="sng" dirty="0">
                <a:solidFill>
                  <a:srgbClr val="347FD8"/>
                </a:solidFill>
              </a:rPr>
              <a:t>Domain </a:t>
            </a:r>
            <a:endParaRPr lang="en-US" sz="3200" u="sng" dirty="0">
              <a:solidFill>
                <a:srgbClr val="347FD8"/>
              </a:solidFill>
            </a:endParaRPr>
          </a:p>
        </p:txBody>
      </p:sp>
    </p:spTree>
    <p:extLst>
      <p:ext uri="{BB962C8B-B14F-4D97-AF65-F5344CB8AC3E}">
        <p14:creationId xmlns:p14="http://schemas.microsoft.com/office/powerpoint/2010/main" val="2773077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5" grpId="0" animBg="1"/>
      <p:bldP spid="4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47303" y="762000"/>
            <a:ext cx="7772400" cy="1143000"/>
          </a:xfrm>
        </p:spPr>
        <p:txBody>
          <a:bodyPr>
            <a:noAutofit/>
          </a:bodyPr>
          <a:lstStyle/>
          <a:p>
            <a:pPr algn="ctr">
              <a:defRPr/>
            </a:pPr>
            <a:r>
              <a:rPr lang="en-US" sz="3600" b="1" dirty="0">
                <a:solidFill>
                  <a:srgbClr val="347FD8"/>
                </a:solidFill>
              </a:rPr>
              <a:t>Factors That Affect Development in</a:t>
            </a:r>
            <a:br>
              <a:rPr lang="en-US" sz="3600" b="1" dirty="0">
                <a:solidFill>
                  <a:srgbClr val="347FD8"/>
                </a:solidFill>
              </a:rPr>
            </a:br>
            <a:r>
              <a:rPr lang="en-US" sz="3600" b="1" dirty="0">
                <a:solidFill>
                  <a:srgbClr val="347FD8"/>
                </a:solidFill>
              </a:rPr>
              <a:t>Emerging Adults</a:t>
            </a:r>
            <a:endParaRPr lang="en-US" sz="3200" b="1" dirty="0">
              <a:solidFill>
                <a:srgbClr val="347FD8"/>
              </a:solidFill>
            </a:endParaRPr>
          </a:p>
        </p:txBody>
      </p:sp>
      <p:grpSp>
        <p:nvGrpSpPr>
          <p:cNvPr id="3" name="Group 2"/>
          <p:cNvGrpSpPr/>
          <p:nvPr/>
        </p:nvGrpSpPr>
        <p:grpSpPr>
          <a:xfrm>
            <a:off x="691421" y="2694157"/>
            <a:ext cx="5404593" cy="3706643"/>
            <a:chOff x="533399" y="1632361"/>
            <a:chExt cx="6049463" cy="4640886"/>
          </a:xfrm>
        </p:grpSpPr>
        <p:sp>
          <p:nvSpPr>
            <p:cNvPr id="7" name="Round Same Side Corner Rectangle 4"/>
            <p:cNvSpPr/>
            <p:nvPr/>
          </p:nvSpPr>
          <p:spPr>
            <a:xfrm>
              <a:off x="3642025" y="1632361"/>
              <a:ext cx="2940837" cy="1114313"/>
            </a:xfrm>
            <a:prstGeom prst="rect">
              <a:avLst/>
            </a:prstGeom>
            <a:solidFill>
              <a:srgbClr val="00B0F0"/>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28575" rIns="57150" bIns="28575" numCol="1" spcCol="1270" anchor="ctr" anchorCtr="0">
              <a:noAutofit/>
            </a:bodyPr>
            <a:lstStyle/>
            <a:p>
              <a:pPr marL="0" lvl="1" algn="ctr" defTabSz="666750">
                <a:lnSpc>
                  <a:spcPct val="90000"/>
                </a:lnSpc>
                <a:spcBef>
                  <a:spcPct val="0"/>
                </a:spcBef>
                <a:spcAft>
                  <a:spcPct val="15000"/>
                </a:spcAft>
              </a:pPr>
              <a:r>
                <a:rPr lang="en-US" sz="2800" b="1" dirty="0">
                  <a:solidFill>
                    <a:schemeClr val="bg1"/>
                  </a:solidFill>
                  <a:latin typeface="Arial" pitchFamily="34" charset="0"/>
                  <a:cs typeface="Arial" pitchFamily="34" charset="0"/>
                </a:rPr>
                <a:t>Psychological</a:t>
              </a:r>
              <a:endParaRPr lang="en-US" sz="2800" b="1" kern="1200" dirty="0">
                <a:solidFill>
                  <a:schemeClr val="bg1"/>
                </a:solidFill>
                <a:latin typeface="Arial" pitchFamily="34" charset="0"/>
                <a:cs typeface="Arial" pitchFamily="34" charset="0"/>
              </a:endParaRPr>
            </a:p>
          </p:txBody>
        </p:sp>
        <p:sp>
          <p:nvSpPr>
            <p:cNvPr id="14" name="Round Same Side Corner Rectangle 12"/>
            <p:cNvSpPr/>
            <p:nvPr/>
          </p:nvSpPr>
          <p:spPr>
            <a:xfrm>
              <a:off x="3642025" y="3391998"/>
              <a:ext cx="2931359" cy="1027377"/>
            </a:xfrm>
            <a:prstGeom prst="rect">
              <a:avLst/>
            </a:prstGeom>
            <a:solidFill>
              <a:srgbClr val="7030A0"/>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28575" rIns="57150" bIns="28575" numCol="1" spcCol="1270" anchor="ctr" anchorCtr="0">
              <a:noAutofit/>
            </a:bodyPr>
            <a:lstStyle/>
            <a:p>
              <a:pPr marL="0" lvl="1" algn="ctr" defTabSz="666750">
                <a:lnSpc>
                  <a:spcPct val="90000"/>
                </a:lnSpc>
                <a:spcBef>
                  <a:spcPct val="0"/>
                </a:spcBef>
                <a:spcAft>
                  <a:spcPct val="15000"/>
                </a:spcAft>
              </a:pPr>
              <a:r>
                <a:rPr lang="en-US" sz="3600" b="1" dirty="0">
                  <a:solidFill>
                    <a:schemeClr val="bg1"/>
                  </a:solidFill>
                  <a:latin typeface="Arial" pitchFamily="34" charset="0"/>
                  <a:cs typeface="Arial" pitchFamily="34" charset="0"/>
                </a:rPr>
                <a:t>Social</a:t>
              </a:r>
              <a:endParaRPr lang="en-US" sz="3600" b="1" kern="1200" dirty="0">
                <a:solidFill>
                  <a:schemeClr val="bg1"/>
                </a:solidFill>
                <a:latin typeface="Arial" pitchFamily="34" charset="0"/>
                <a:cs typeface="Arial" pitchFamily="34" charset="0"/>
              </a:endParaRPr>
            </a:p>
          </p:txBody>
        </p:sp>
        <p:sp>
          <p:nvSpPr>
            <p:cNvPr id="17" name="Round Same Side Corner Rectangle 16"/>
            <p:cNvSpPr/>
            <p:nvPr/>
          </p:nvSpPr>
          <p:spPr>
            <a:xfrm>
              <a:off x="3642025" y="5152920"/>
              <a:ext cx="2931360" cy="1120327"/>
            </a:xfrm>
            <a:prstGeom prst="rect">
              <a:avLst/>
            </a:prstGeom>
            <a:solidFill>
              <a:srgbClr val="92D050"/>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28575" rIns="57150" bIns="28575" numCol="1" spcCol="1270" anchor="ctr" anchorCtr="0">
              <a:noAutofit/>
            </a:bodyPr>
            <a:lstStyle/>
            <a:p>
              <a:pPr marL="0" lvl="1" algn="ctr" defTabSz="666750">
                <a:lnSpc>
                  <a:spcPct val="90000"/>
                </a:lnSpc>
                <a:spcBef>
                  <a:spcPct val="0"/>
                </a:spcBef>
                <a:spcAft>
                  <a:spcPct val="15000"/>
                </a:spcAft>
              </a:pPr>
              <a:r>
                <a:rPr lang="en-US" sz="2800" b="1" dirty="0">
                  <a:solidFill>
                    <a:schemeClr val="bg1"/>
                  </a:solidFill>
                  <a:latin typeface="Arial" pitchFamily="34" charset="0"/>
                  <a:cs typeface="Arial" pitchFamily="34" charset="0"/>
                </a:rPr>
                <a:t>Physiological</a:t>
              </a:r>
              <a:endParaRPr lang="en-US" sz="2800" b="1" kern="1200" dirty="0">
                <a:solidFill>
                  <a:schemeClr val="bg1"/>
                </a:solidFill>
                <a:latin typeface="Arial" pitchFamily="34" charset="0"/>
                <a:cs typeface="Arial" pitchFamily="34" charset="0"/>
              </a:endParaRPr>
            </a:p>
          </p:txBody>
        </p:sp>
        <p:grpSp>
          <p:nvGrpSpPr>
            <p:cNvPr id="19" name="Group 18"/>
            <p:cNvGrpSpPr/>
            <p:nvPr/>
          </p:nvGrpSpPr>
          <p:grpSpPr>
            <a:xfrm>
              <a:off x="533400" y="1632361"/>
              <a:ext cx="2195511" cy="1103712"/>
              <a:chOff x="0" y="2466"/>
              <a:chExt cx="2660904" cy="1186184"/>
            </a:xfrm>
            <a:solidFill>
              <a:schemeClr val="accent5">
                <a:lumMod val="50000"/>
              </a:schemeClr>
            </a:solidFill>
          </p:grpSpPr>
          <p:sp>
            <p:nvSpPr>
              <p:cNvPr id="20" name="Rounded Rectangle 19"/>
              <p:cNvSpPr/>
              <p:nvPr/>
            </p:nvSpPr>
            <p:spPr>
              <a:xfrm>
                <a:off x="0" y="2466"/>
                <a:ext cx="2660904" cy="1186184"/>
              </a:xfrm>
              <a:prstGeom prst="roundRect">
                <a:avLst/>
              </a:prstGeom>
              <a:grp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21" name="Rounded Rectangle 6"/>
              <p:cNvSpPr/>
              <p:nvPr/>
            </p:nvSpPr>
            <p:spPr>
              <a:xfrm>
                <a:off x="57905" y="60371"/>
                <a:ext cx="2545094" cy="107037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US" sz="2600" kern="1200" dirty="0">
                    <a:latin typeface="Arial" pitchFamily="34" charset="0"/>
                    <a:cs typeface="Arial" pitchFamily="34" charset="0"/>
                  </a:rPr>
                  <a:t>Hooking Up</a:t>
                </a:r>
              </a:p>
            </p:txBody>
          </p:sp>
        </p:grpSp>
        <p:sp>
          <p:nvSpPr>
            <p:cNvPr id="2" name="Right Arrow 1"/>
            <p:cNvSpPr/>
            <p:nvPr/>
          </p:nvSpPr>
          <p:spPr>
            <a:xfrm>
              <a:off x="2895600" y="2126473"/>
              <a:ext cx="609600" cy="3232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Arrow 32"/>
            <p:cNvSpPr/>
            <p:nvPr/>
          </p:nvSpPr>
          <p:spPr>
            <a:xfrm>
              <a:off x="2902730" y="3609764"/>
              <a:ext cx="609600" cy="3232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ight Arrow 33"/>
            <p:cNvSpPr/>
            <p:nvPr/>
          </p:nvSpPr>
          <p:spPr>
            <a:xfrm>
              <a:off x="2903789" y="5348825"/>
              <a:ext cx="609600" cy="3232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533399" y="3315665"/>
              <a:ext cx="2195511" cy="1103712"/>
              <a:chOff x="0" y="-910303"/>
              <a:chExt cx="2660904" cy="1186184"/>
            </a:xfrm>
            <a:solidFill>
              <a:schemeClr val="accent5">
                <a:lumMod val="50000"/>
              </a:schemeClr>
            </a:solidFill>
          </p:grpSpPr>
          <p:sp>
            <p:nvSpPr>
              <p:cNvPr id="38" name="Rounded Rectangle 37"/>
              <p:cNvSpPr/>
              <p:nvPr/>
            </p:nvSpPr>
            <p:spPr>
              <a:xfrm>
                <a:off x="0" y="-910303"/>
                <a:ext cx="2660904" cy="1186184"/>
              </a:xfrm>
              <a:prstGeom prst="roundRect">
                <a:avLst/>
              </a:prstGeom>
              <a:grp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39" name="Rounded Rectangle 6"/>
              <p:cNvSpPr/>
              <p:nvPr/>
            </p:nvSpPr>
            <p:spPr>
              <a:xfrm>
                <a:off x="95746" y="-852399"/>
                <a:ext cx="2545094" cy="107037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US" sz="2600" kern="1200" dirty="0">
                    <a:latin typeface="Arial" pitchFamily="34" charset="0"/>
                    <a:cs typeface="Arial" pitchFamily="34" charset="0"/>
                  </a:rPr>
                  <a:t>Hooking Up</a:t>
                </a:r>
              </a:p>
            </p:txBody>
          </p:sp>
        </p:grpSp>
        <p:grpSp>
          <p:nvGrpSpPr>
            <p:cNvPr id="40" name="Group 39"/>
            <p:cNvGrpSpPr/>
            <p:nvPr/>
          </p:nvGrpSpPr>
          <p:grpSpPr>
            <a:xfrm>
              <a:off x="533400" y="5089063"/>
              <a:ext cx="2264248" cy="1103712"/>
              <a:chOff x="0" y="-384891"/>
              <a:chExt cx="2744211" cy="1186184"/>
            </a:xfrm>
            <a:solidFill>
              <a:schemeClr val="accent5">
                <a:lumMod val="50000"/>
              </a:schemeClr>
            </a:solidFill>
          </p:grpSpPr>
          <p:sp>
            <p:nvSpPr>
              <p:cNvPr id="41" name="Rounded Rectangle 40"/>
              <p:cNvSpPr/>
              <p:nvPr/>
            </p:nvSpPr>
            <p:spPr>
              <a:xfrm>
                <a:off x="0" y="-384891"/>
                <a:ext cx="2660904" cy="1186184"/>
              </a:xfrm>
              <a:prstGeom prst="roundRect">
                <a:avLst/>
              </a:prstGeom>
              <a:grp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42" name="Rounded Rectangle 6"/>
              <p:cNvSpPr/>
              <p:nvPr/>
            </p:nvSpPr>
            <p:spPr>
              <a:xfrm>
                <a:off x="199117" y="-326986"/>
                <a:ext cx="2545094" cy="107037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US" sz="2600" kern="1200" dirty="0">
                    <a:latin typeface="Arial" pitchFamily="34" charset="0"/>
                    <a:cs typeface="Arial" pitchFamily="34" charset="0"/>
                  </a:rPr>
                  <a:t>Hooking Up</a:t>
                </a:r>
              </a:p>
            </p:txBody>
          </p:sp>
        </p:grpSp>
      </p:grpSp>
      <p:sp>
        <p:nvSpPr>
          <p:cNvPr id="43" name="Title 1"/>
          <p:cNvSpPr txBox="1">
            <a:spLocks/>
          </p:cNvSpPr>
          <p:nvPr/>
        </p:nvSpPr>
        <p:spPr>
          <a:xfrm>
            <a:off x="987817" y="1447800"/>
            <a:ext cx="1828800" cy="1143000"/>
          </a:xfrm>
          <a:prstGeom prst="rect">
            <a:avLst/>
          </a:prstGeom>
        </p:spPr>
        <p:txBody>
          <a:bodyPr bIns="91440" anchor="b" anchorCtr="0">
            <a:normAutofit fontScale="97500"/>
          </a:bodyPr>
          <a:lstStyle>
            <a:lvl1pPr algn="l" rtl="0" eaLnBrk="1" latinLnBrk="0" hangingPunct="1">
              <a:spcBef>
                <a:spcPct val="0"/>
              </a:spcBef>
              <a:buNone/>
              <a:defRPr kumimoji="0" sz="4000" kern="1200">
                <a:solidFill>
                  <a:schemeClr val="tx2"/>
                </a:solidFill>
                <a:latin typeface="+mj-lt"/>
                <a:ea typeface="+mj-ea"/>
                <a:cs typeface="+mj-cs"/>
              </a:defRPr>
            </a:lvl1pPr>
          </a:lstStyle>
          <a:p>
            <a:pPr>
              <a:defRPr/>
            </a:pPr>
            <a:r>
              <a:rPr lang="en-US" sz="3600" u="sng" dirty="0">
                <a:solidFill>
                  <a:srgbClr val="347FD8"/>
                </a:solidFill>
              </a:rPr>
              <a:t>Topic </a:t>
            </a:r>
            <a:endParaRPr lang="en-US" sz="3200" u="sng" dirty="0">
              <a:solidFill>
                <a:srgbClr val="347FD8"/>
              </a:solidFill>
            </a:endParaRPr>
          </a:p>
        </p:txBody>
      </p:sp>
      <p:sp>
        <p:nvSpPr>
          <p:cNvPr id="4" name="TextBox 3"/>
          <p:cNvSpPr txBox="1"/>
          <p:nvPr/>
        </p:nvSpPr>
        <p:spPr>
          <a:xfrm>
            <a:off x="6553200" y="2733469"/>
            <a:ext cx="2286000" cy="830997"/>
          </a:xfrm>
          <a:prstGeom prst="rect">
            <a:avLst/>
          </a:prstGeom>
          <a:solidFill>
            <a:schemeClr val="bg1"/>
          </a:solidFill>
        </p:spPr>
        <p:txBody>
          <a:bodyPr wrap="square" rtlCol="0">
            <a:spAutoFit/>
          </a:bodyPr>
          <a:lstStyle/>
          <a:p>
            <a:r>
              <a:rPr lang="en-US" sz="2400" b="1" dirty="0"/>
              <a:t>What does the research say?</a:t>
            </a:r>
          </a:p>
        </p:txBody>
      </p:sp>
      <p:sp>
        <p:nvSpPr>
          <p:cNvPr id="45" name="TextBox 44"/>
          <p:cNvSpPr txBox="1"/>
          <p:nvPr/>
        </p:nvSpPr>
        <p:spPr>
          <a:xfrm>
            <a:off x="6551088" y="4094347"/>
            <a:ext cx="2286000" cy="830997"/>
          </a:xfrm>
          <a:prstGeom prst="rect">
            <a:avLst/>
          </a:prstGeom>
          <a:solidFill>
            <a:schemeClr val="bg1"/>
          </a:solidFill>
        </p:spPr>
        <p:txBody>
          <a:bodyPr wrap="square" rtlCol="0">
            <a:spAutoFit/>
          </a:bodyPr>
          <a:lstStyle/>
          <a:p>
            <a:r>
              <a:rPr lang="en-US" sz="2400" b="1" dirty="0"/>
              <a:t>What does the research say?</a:t>
            </a:r>
          </a:p>
        </p:txBody>
      </p:sp>
      <p:sp>
        <p:nvSpPr>
          <p:cNvPr id="46" name="TextBox 45"/>
          <p:cNvSpPr txBox="1"/>
          <p:nvPr/>
        </p:nvSpPr>
        <p:spPr>
          <a:xfrm>
            <a:off x="6556950" y="5506003"/>
            <a:ext cx="2286000" cy="830997"/>
          </a:xfrm>
          <a:prstGeom prst="rect">
            <a:avLst/>
          </a:prstGeom>
          <a:solidFill>
            <a:schemeClr val="bg1"/>
          </a:solidFill>
        </p:spPr>
        <p:txBody>
          <a:bodyPr wrap="square" rtlCol="0">
            <a:spAutoFit/>
          </a:bodyPr>
          <a:lstStyle/>
          <a:p>
            <a:r>
              <a:rPr lang="en-US" sz="2400" b="1" dirty="0"/>
              <a:t>What does the research say?</a:t>
            </a:r>
          </a:p>
        </p:txBody>
      </p:sp>
      <p:sp>
        <p:nvSpPr>
          <p:cNvPr id="29" name="Title 1"/>
          <p:cNvSpPr txBox="1">
            <a:spLocks/>
          </p:cNvSpPr>
          <p:nvPr/>
        </p:nvSpPr>
        <p:spPr>
          <a:xfrm>
            <a:off x="3886200" y="1447800"/>
            <a:ext cx="1828800" cy="1143000"/>
          </a:xfrm>
          <a:prstGeom prst="rect">
            <a:avLst/>
          </a:prstGeom>
        </p:spPr>
        <p:txBody>
          <a:bodyPr bIns="91440" anchor="b" anchorCtr="0">
            <a:normAutofit fontScale="97500"/>
          </a:bodyPr>
          <a:lstStyle>
            <a:lvl1pPr algn="l" rtl="0" eaLnBrk="1" latinLnBrk="0" hangingPunct="1">
              <a:spcBef>
                <a:spcPct val="0"/>
              </a:spcBef>
              <a:buNone/>
              <a:defRPr kumimoji="0" sz="4000" kern="1200">
                <a:solidFill>
                  <a:schemeClr val="tx2"/>
                </a:solidFill>
                <a:latin typeface="+mj-lt"/>
                <a:ea typeface="+mj-ea"/>
                <a:cs typeface="+mj-cs"/>
              </a:defRPr>
            </a:lvl1pPr>
          </a:lstStyle>
          <a:p>
            <a:pPr>
              <a:defRPr/>
            </a:pPr>
            <a:r>
              <a:rPr lang="en-US" sz="3600" u="sng" dirty="0">
                <a:solidFill>
                  <a:srgbClr val="347FD8"/>
                </a:solidFill>
              </a:rPr>
              <a:t>Domain </a:t>
            </a:r>
            <a:endParaRPr lang="en-US" sz="3200" u="sng" dirty="0">
              <a:solidFill>
                <a:srgbClr val="347FD8"/>
              </a:solidFill>
            </a:endParaRPr>
          </a:p>
        </p:txBody>
      </p:sp>
    </p:spTree>
    <p:extLst>
      <p:ext uri="{BB962C8B-B14F-4D97-AF65-F5344CB8AC3E}">
        <p14:creationId xmlns:p14="http://schemas.microsoft.com/office/powerpoint/2010/main" val="4276250633"/>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47303" y="762000"/>
            <a:ext cx="7772400" cy="1143000"/>
          </a:xfrm>
        </p:spPr>
        <p:txBody>
          <a:bodyPr>
            <a:noAutofit/>
          </a:bodyPr>
          <a:lstStyle/>
          <a:p>
            <a:pPr algn="ctr">
              <a:defRPr/>
            </a:pPr>
            <a:r>
              <a:rPr lang="en-US" sz="3600" b="1" dirty="0">
                <a:solidFill>
                  <a:srgbClr val="347FD8"/>
                </a:solidFill>
              </a:rPr>
              <a:t>Factors That Affect Development in</a:t>
            </a:r>
            <a:br>
              <a:rPr lang="en-US" sz="3600" b="1" dirty="0">
                <a:solidFill>
                  <a:srgbClr val="347FD8"/>
                </a:solidFill>
              </a:rPr>
            </a:br>
            <a:r>
              <a:rPr lang="en-US" sz="3600" b="1" dirty="0">
                <a:solidFill>
                  <a:srgbClr val="347FD8"/>
                </a:solidFill>
              </a:rPr>
              <a:t>Emerging Adults</a:t>
            </a:r>
            <a:endParaRPr lang="en-US" sz="3200" b="1" dirty="0">
              <a:solidFill>
                <a:srgbClr val="347FD8"/>
              </a:solidFill>
            </a:endParaRPr>
          </a:p>
        </p:txBody>
      </p:sp>
      <p:grpSp>
        <p:nvGrpSpPr>
          <p:cNvPr id="3" name="Group 2"/>
          <p:cNvGrpSpPr/>
          <p:nvPr/>
        </p:nvGrpSpPr>
        <p:grpSpPr>
          <a:xfrm>
            <a:off x="691421" y="2770357"/>
            <a:ext cx="5404593" cy="3706643"/>
            <a:chOff x="533399" y="1632361"/>
            <a:chExt cx="6049463" cy="4640886"/>
          </a:xfrm>
        </p:grpSpPr>
        <p:sp>
          <p:nvSpPr>
            <p:cNvPr id="7" name="Round Same Side Corner Rectangle 4"/>
            <p:cNvSpPr/>
            <p:nvPr/>
          </p:nvSpPr>
          <p:spPr>
            <a:xfrm>
              <a:off x="3642025" y="1632361"/>
              <a:ext cx="2940837" cy="1114313"/>
            </a:xfrm>
            <a:prstGeom prst="rect">
              <a:avLst/>
            </a:prstGeom>
            <a:solidFill>
              <a:srgbClr val="00B0F0"/>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28575" rIns="57150" bIns="28575" numCol="1" spcCol="1270" anchor="ctr" anchorCtr="0">
              <a:noAutofit/>
            </a:bodyPr>
            <a:lstStyle/>
            <a:p>
              <a:pPr marL="0" lvl="1" algn="ctr" defTabSz="666750">
                <a:lnSpc>
                  <a:spcPct val="90000"/>
                </a:lnSpc>
                <a:spcBef>
                  <a:spcPct val="0"/>
                </a:spcBef>
                <a:spcAft>
                  <a:spcPct val="15000"/>
                </a:spcAft>
              </a:pPr>
              <a:r>
                <a:rPr lang="en-US" sz="2800" b="1" dirty="0">
                  <a:solidFill>
                    <a:schemeClr val="bg1"/>
                  </a:solidFill>
                  <a:latin typeface="Arial" pitchFamily="34" charset="0"/>
                  <a:cs typeface="Arial" pitchFamily="34" charset="0"/>
                </a:rPr>
                <a:t>Psychological</a:t>
              </a:r>
              <a:endParaRPr lang="en-US" sz="2800" b="1" kern="1200" dirty="0">
                <a:solidFill>
                  <a:schemeClr val="bg1"/>
                </a:solidFill>
                <a:latin typeface="Arial" pitchFamily="34" charset="0"/>
                <a:cs typeface="Arial" pitchFamily="34" charset="0"/>
              </a:endParaRPr>
            </a:p>
          </p:txBody>
        </p:sp>
        <p:sp>
          <p:nvSpPr>
            <p:cNvPr id="14" name="Round Same Side Corner Rectangle 12"/>
            <p:cNvSpPr/>
            <p:nvPr/>
          </p:nvSpPr>
          <p:spPr>
            <a:xfrm>
              <a:off x="3642025" y="3391998"/>
              <a:ext cx="2931359" cy="1027377"/>
            </a:xfrm>
            <a:prstGeom prst="rect">
              <a:avLst/>
            </a:prstGeom>
            <a:solidFill>
              <a:srgbClr val="7030A0"/>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28575" rIns="57150" bIns="28575" numCol="1" spcCol="1270" anchor="ctr" anchorCtr="0">
              <a:noAutofit/>
            </a:bodyPr>
            <a:lstStyle/>
            <a:p>
              <a:pPr marL="0" lvl="1" algn="ctr" defTabSz="666750">
                <a:lnSpc>
                  <a:spcPct val="90000"/>
                </a:lnSpc>
                <a:spcBef>
                  <a:spcPct val="0"/>
                </a:spcBef>
                <a:spcAft>
                  <a:spcPct val="15000"/>
                </a:spcAft>
              </a:pPr>
              <a:r>
                <a:rPr lang="en-US" sz="3600" b="1" dirty="0">
                  <a:solidFill>
                    <a:schemeClr val="bg1"/>
                  </a:solidFill>
                  <a:latin typeface="Arial" pitchFamily="34" charset="0"/>
                  <a:cs typeface="Arial" pitchFamily="34" charset="0"/>
                </a:rPr>
                <a:t>Social</a:t>
              </a:r>
              <a:endParaRPr lang="en-US" sz="3600" b="1" kern="1200" dirty="0">
                <a:solidFill>
                  <a:schemeClr val="bg1"/>
                </a:solidFill>
                <a:latin typeface="Arial" pitchFamily="34" charset="0"/>
                <a:cs typeface="Arial" pitchFamily="34" charset="0"/>
              </a:endParaRPr>
            </a:p>
          </p:txBody>
        </p:sp>
        <p:sp>
          <p:nvSpPr>
            <p:cNvPr id="17" name="Round Same Side Corner Rectangle 16"/>
            <p:cNvSpPr/>
            <p:nvPr/>
          </p:nvSpPr>
          <p:spPr>
            <a:xfrm>
              <a:off x="3642025" y="5152920"/>
              <a:ext cx="2931360" cy="1120327"/>
            </a:xfrm>
            <a:prstGeom prst="rect">
              <a:avLst/>
            </a:prstGeom>
            <a:solidFill>
              <a:srgbClr val="92D050"/>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28575" rIns="57150" bIns="28575" numCol="1" spcCol="1270" anchor="ctr" anchorCtr="0">
              <a:noAutofit/>
            </a:bodyPr>
            <a:lstStyle/>
            <a:p>
              <a:pPr marL="0" lvl="1" algn="ctr" defTabSz="666750">
                <a:lnSpc>
                  <a:spcPct val="90000"/>
                </a:lnSpc>
                <a:spcBef>
                  <a:spcPct val="0"/>
                </a:spcBef>
                <a:spcAft>
                  <a:spcPct val="15000"/>
                </a:spcAft>
              </a:pPr>
              <a:r>
                <a:rPr lang="en-US" sz="2800" b="1" dirty="0">
                  <a:solidFill>
                    <a:schemeClr val="bg1"/>
                  </a:solidFill>
                  <a:latin typeface="Arial" pitchFamily="34" charset="0"/>
                  <a:cs typeface="Arial" pitchFamily="34" charset="0"/>
                </a:rPr>
                <a:t>Physiological</a:t>
              </a:r>
              <a:endParaRPr lang="en-US" sz="2800" b="1" kern="1200" dirty="0">
                <a:solidFill>
                  <a:schemeClr val="bg1"/>
                </a:solidFill>
                <a:latin typeface="Arial" pitchFamily="34" charset="0"/>
                <a:cs typeface="Arial" pitchFamily="34" charset="0"/>
              </a:endParaRPr>
            </a:p>
          </p:txBody>
        </p:sp>
        <p:grpSp>
          <p:nvGrpSpPr>
            <p:cNvPr id="19" name="Group 18"/>
            <p:cNvGrpSpPr/>
            <p:nvPr/>
          </p:nvGrpSpPr>
          <p:grpSpPr>
            <a:xfrm>
              <a:off x="533400" y="1632361"/>
              <a:ext cx="2195511" cy="1103712"/>
              <a:chOff x="0" y="2466"/>
              <a:chExt cx="2660904" cy="1186184"/>
            </a:xfrm>
            <a:solidFill>
              <a:schemeClr val="accent5">
                <a:lumMod val="50000"/>
              </a:schemeClr>
            </a:solidFill>
          </p:grpSpPr>
          <p:sp>
            <p:nvSpPr>
              <p:cNvPr id="20" name="Rounded Rectangle 19"/>
              <p:cNvSpPr/>
              <p:nvPr/>
            </p:nvSpPr>
            <p:spPr>
              <a:xfrm>
                <a:off x="0" y="2466"/>
                <a:ext cx="2660904" cy="1186184"/>
              </a:xfrm>
              <a:prstGeom prst="roundRect">
                <a:avLst/>
              </a:prstGeom>
              <a:grp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21" name="Rounded Rectangle 6"/>
              <p:cNvSpPr/>
              <p:nvPr/>
            </p:nvSpPr>
            <p:spPr>
              <a:xfrm>
                <a:off x="57905" y="60371"/>
                <a:ext cx="2545094" cy="107037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US" sz="2600" kern="1200" dirty="0">
                    <a:latin typeface="Arial" pitchFamily="34" charset="0"/>
                    <a:cs typeface="Arial" pitchFamily="34" charset="0"/>
                  </a:rPr>
                  <a:t>Anxiety</a:t>
                </a:r>
              </a:p>
            </p:txBody>
          </p:sp>
        </p:grpSp>
        <p:sp>
          <p:nvSpPr>
            <p:cNvPr id="2" name="Right Arrow 1"/>
            <p:cNvSpPr/>
            <p:nvPr/>
          </p:nvSpPr>
          <p:spPr>
            <a:xfrm>
              <a:off x="2895600" y="2126473"/>
              <a:ext cx="609600" cy="3232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Arrow 32"/>
            <p:cNvSpPr/>
            <p:nvPr/>
          </p:nvSpPr>
          <p:spPr>
            <a:xfrm>
              <a:off x="2902730" y="3609764"/>
              <a:ext cx="609600" cy="3232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ight Arrow 33"/>
            <p:cNvSpPr/>
            <p:nvPr/>
          </p:nvSpPr>
          <p:spPr>
            <a:xfrm>
              <a:off x="2903789" y="5348825"/>
              <a:ext cx="609600" cy="3232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533399" y="3315665"/>
              <a:ext cx="2195511" cy="1103712"/>
              <a:chOff x="0" y="-910303"/>
              <a:chExt cx="2660904" cy="1186184"/>
            </a:xfrm>
            <a:solidFill>
              <a:schemeClr val="accent5">
                <a:lumMod val="50000"/>
              </a:schemeClr>
            </a:solidFill>
          </p:grpSpPr>
          <p:sp>
            <p:nvSpPr>
              <p:cNvPr id="38" name="Rounded Rectangle 37"/>
              <p:cNvSpPr/>
              <p:nvPr/>
            </p:nvSpPr>
            <p:spPr>
              <a:xfrm>
                <a:off x="0" y="-910303"/>
                <a:ext cx="2660904" cy="1186184"/>
              </a:xfrm>
              <a:prstGeom prst="roundRect">
                <a:avLst/>
              </a:prstGeom>
              <a:grp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39" name="Rounded Rectangle 6"/>
              <p:cNvSpPr/>
              <p:nvPr/>
            </p:nvSpPr>
            <p:spPr>
              <a:xfrm>
                <a:off x="95746" y="-852399"/>
                <a:ext cx="2545094" cy="107037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US" sz="2600" kern="1200" dirty="0">
                    <a:latin typeface="Arial" pitchFamily="34" charset="0"/>
                    <a:cs typeface="Arial" pitchFamily="34" charset="0"/>
                  </a:rPr>
                  <a:t>Anxiety</a:t>
                </a:r>
              </a:p>
            </p:txBody>
          </p:sp>
        </p:grpSp>
        <p:grpSp>
          <p:nvGrpSpPr>
            <p:cNvPr id="40" name="Group 39"/>
            <p:cNvGrpSpPr/>
            <p:nvPr/>
          </p:nvGrpSpPr>
          <p:grpSpPr>
            <a:xfrm>
              <a:off x="533400" y="5089063"/>
              <a:ext cx="2264248" cy="1103712"/>
              <a:chOff x="0" y="-384891"/>
              <a:chExt cx="2744211" cy="1186184"/>
            </a:xfrm>
            <a:solidFill>
              <a:schemeClr val="accent5">
                <a:lumMod val="50000"/>
              </a:schemeClr>
            </a:solidFill>
          </p:grpSpPr>
          <p:sp>
            <p:nvSpPr>
              <p:cNvPr id="41" name="Rounded Rectangle 40"/>
              <p:cNvSpPr/>
              <p:nvPr/>
            </p:nvSpPr>
            <p:spPr>
              <a:xfrm>
                <a:off x="0" y="-384891"/>
                <a:ext cx="2660904" cy="1186184"/>
              </a:xfrm>
              <a:prstGeom prst="roundRect">
                <a:avLst/>
              </a:prstGeom>
              <a:grp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42" name="Rounded Rectangle 6"/>
              <p:cNvSpPr/>
              <p:nvPr/>
            </p:nvSpPr>
            <p:spPr>
              <a:xfrm>
                <a:off x="199117" y="-326986"/>
                <a:ext cx="2545094" cy="107037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US" sz="2600" kern="1200" dirty="0">
                    <a:latin typeface="Arial" pitchFamily="34" charset="0"/>
                    <a:cs typeface="Arial" pitchFamily="34" charset="0"/>
                  </a:rPr>
                  <a:t>Anxiety</a:t>
                </a:r>
              </a:p>
            </p:txBody>
          </p:sp>
        </p:grpSp>
      </p:grpSp>
      <p:sp>
        <p:nvSpPr>
          <p:cNvPr id="43" name="Title 1"/>
          <p:cNvSpPr txBox="1">
            <a:spLocks/>
          </p:cNvSpPr>
          <p:nvPr/>
        </p:nvSpPr>
        <p:spPr>
          <a:xfrm>
            <a:off x="987817" y="1447800"/>
            <a:ext cx="1828800" cy="1143000"/>
          </a:xfrm>
          <a:prstGeom prst="rect">
            <a:avLst/>
          </a:prstGeom>
        </p:spPr>
        <p:txBody>
          <a:bodyPr bIns="91440" anchor="b" anchorCtr="0">
            <a:normAutofit fontScale="97500"/>
          </a:bodyPr>
          <a:lstStyle>
            <a:lvl1pPr algn="l" rtl="0" eaLnBrk="1" latinLnBrk="0" hangingPunct="1">
              <a:spcBef>
                <a:spcPct val="0"/>
              </a:spcBef>
              <a:buNone/>
              <a:defRPr kumimoji="0" sz="4000" kern="1200">
                <a:solidFill>
                  <a:schemeClr val="tx2"/>
                </a:solidFill>
                <a:latin typeface="+mj-lt"/>
                <a:ea typeface="+mj-ea"/>
                <a:cs typeface="+mj-cs"/>
              </a:defRPr>
            </a:lvl1pPr>
          </a:lstStyle>
          <a:p>
            <a:pPr>
              <a:defRPr/>
            </a:pPr>
            <a:r>
              <a:rPr lang="en-US" sz="3600" u="sng" dirty="0">
                <a:solidFill>
                  <a:srgbClr val="347FD8"/>
                </a:solidFill>
              </a:rPr>
              <a:t>Topic </a:t>
            </a:r>
            <a:endParaRPr lang="en-US" sz="3200" u="sng" dirty="0">
              <a:solidFill>
                <a:srgbClr val="347FD8"/>
              </a:solidFill>
            </a:endParaRPr>
          </a:p>
        </p:txBody>
      </p:sp>
      <p:sp>
        <p:nvSpPr>
          <p:cNvPr id="4" name="TextBox 3"/>
          <p:cNvSpPr txBox="1"/>
          <p:nvPr/>
        </p:nvSpPr>
        <p:spPr>
          <a:xfrm>
            <a:off x="6553200" y="2809669"/>
            <a:ext cx="2286000" cy="830997"/>
          </a:xfrm>
          <a:prstGeom prst="rect">
            <a:avLst/>
          </a:prstGeom>
          <a:solidFill>
            <a:schemeClr val="bg1"/>
          </a:solidFill>
        </p:spPr>
        <p:txBody>
          <a:bodyPr wrap="square" rtlCol="0">
            <a:spAutoFit/>
          </a:bodyPr>
          <a:lstStyle/>
          <a:p>
            <a:r>
              <a:rPr lang="en-US" sz="2400" b="1" dirty="0"/>
              <a:t>What does the research say?</a:t>
            </a:r>
          </a:p>
        </p:txBody>
      </p:sp>
      <p:sp>
        <p:nvSpPr>
          <p:cNvPr id="45" name="TextBox 44"/>
          <p:cNvSpPr txBox="1"/>
          <p:nvPr/>
        </p:nvSpPr>
        <p:spPr>
          <a:xfrm>
            <a:off x="6551088" y="4170547"/>
            <a:ext cx="2286000" cy="830997"/>
          </a:xfrm>
          <a:prstGeom prst="rect">
            <a:avLst/>
          </a:prstGeom>
          <a:solidFill>
            <a:schemeClr val="bg1"/>
          </a:solidFill>
        </p:spPr>
        <p:txBody>
          <a:bodyPr wrap="square" rtlCol="0">
            <a:spAutoFit/>
          </a:bodyPr>
          <a:lstStyle/>
          <a:p>
            <a:r>
              <a:rPr lang="en-US" sz="2400" b="1" dirty="0"/>
              <a:t>What does the research say?</a:t>
            </a:r>
          </a:p>
        </p:txBody>
      </p:sp>
      <p:sp>
        <p:nvSpPr>
          <p:cNvPr id="46" name="TextBox 45"/>
          <p:cNvSpPr txBox="1"/>
          <p:nvPr/>
        </p:nvSpPr>
        <p:spPr>
          <a:xfrm>
            <a:off x="6556950" y="5582203"/>
            <a:ext cx="2286000" cy="830997"/>
          </a:xfrm>
          <a:prstGeom prst="rect">
            <a:avLst/>
          </a:prstGeom>
          <a:solidFill>
            <a:schemeClr val="bg1"/>
          </a:solidFill>
        </p:spPr>
        <p:txBody>
          <a:bodyPr wrap="square" rtlCol="0">
            <a:spAutoFit/>
          </a:bodyPr>
          <a:lstStyle/>
          <a:p>
            <a:r>
              <a:rPr lang="en-US" sz="2400" b="1" dirty="0"/>
              <a:t>What does the research say?</a:t>
            </a:r>
          </a:p>
        </p:txBody>
      </p:sp>
      <p:sp>
        <p:nvSpPr>
          <p:cNvPr id="29" name="Title 1"/>
          <p:cNvSpPr txBox="1">
            <a:spLocks/>
          </p:cNvSpPr>
          <p:nvPr/>
        </p:nvSpPr>
        <p:spPr>
          <a:xfrm>
            <a:off x="3886200" y="1447800"/>
            <a:ext cx="1828800" cy="1143000"/>
          </a:xfrm>
          <a:prstGeom prst="rect">
            <a:avLst/>
          </a:prstGeom>
        </p:spPr>
        <p:txBody>
          <a:bodyPr bIns="91440" anchor="b" anchorCtr="0">
            <a:normAutofit fontScale="97500"/>
          </a:bodyPr>
          <a:lstStyle>
            <a:lvl1pPr algn="l" rtl="0" eaLnBrk="1" latinLnBrk="0" hangingPunct="1">
              <a:spcBef>
                <a:spcPct val="0"/>
              </a:spcBef>
              <a:buNone/>
              <a:defRPr kumimoji="0" sz="4000" kern="1200">
                <a:solidFill>
                  <a:schemeClr val="tx2"/>
                </a:solidFill>
                <a:latin typeface="+mj-lt"/>
                <a:ea typeface="+mj-ea"/>
                <a:cs typeface="+mj-cs"/>
              </a:defRPr>
            </a:lvl1pPr>
          </a:lstStyle>
          <a:p>
            <a:pPr>
              <a:defRPr/>
            </a:pPr>
            <a:r>
              <a:rPr lang="en-US" sz="3600" u="sng" dirty="0">
                <a:solidFill>
                  <a:srgbClr val="347FD8"/>
                </a:solidFill>
              </a:rPr>
              <a:t>Domain </a:t>
            </a:r>
            <a:endParaRPr lang="en-US" sz="3200" u="sng" dirty="0">
              <a:solidFill>
                <a:srgbClr val="347FD8"/>
              </a:solidFill>
            </a:endParaRPr>
          </a:p>
        </p:txBody>
      </p:sp>
    </p:spTree>
    <p:extLst>
      <p:ext uri="{BB962C8B-B14F-4D97-AF65-F5344CB8AC3E}">
        <p14:creationId xmlns:p14="http://schemas.microsoft.com/office/powerpoint/2010/main" val="3994094867"/>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533400" y="152400"/>
            <a:ext cx="8229600" cy="1143000"/>
          </a:xfrm>
        </p:spPr>
        <p:txBody>
          <a:bodyPr>
            <a:noAutofit/>
          </a:bodyPr>
          <a:lstStyle/>
          <a:p>
            <a:pPr eaLnBrk="1" fontAlgn="auto" hangingPunct="1">
              <a:spcAft>
                <a:spcPts val="0"/>
              </a:spcAft>
              <a:defRPr/>
            </a:pPr>
            <a:r>
              <a:rPr lang="en-US" b="1" dirty="0">
                <a:solidFill>
                  <a:srgbClr val="347FD8"/>
                </a:solidFill>
              </a:rPr>
              <a:t> Student Development Paper</a:t>
            </a:r>
          </a:p>
        </p:txBody>
      </p:sp>
      <p:sp>
        <p:nvSpPr>
          <p:cNvPr id="22531" name="Rectangle 5"/>
          <p:cNvSpPr>
            <a:spLocks noGrp="1" noChangeArrowheads="1"/>
          </p:cNvSpPr>
          <p:nvPr>
            <p:ph sz="half" idx="1"/>
          </p:nvPr>
        </p:nvSpPr>
        <p:spPr>
          <a:xfrm>
            <a:off x="533400" y="1447800"/>
            <a:ext cx="7924800" cy="4624387"/>
          </a:xfrm>
        </p:spPr>
        <p:txBody>
          <a:bodyPr>
            <a:normAutofit/>
          </a:bodyPr>
          <a:lstStyle/>
          <a:p>
            <a:pPr>
              <a:buNone/>
            </a:pPr>
            <a:r>
              <a:rPr lang="en-US" sz="3200" dirty="0">
                <a:latin typeface="Arial" pitchFamily="34" charset="0"/>
                <a:cs typeface="Arial" pitchFamily="34" charset="0"/>
              </a:rPr>
              <a:t>Assignment Preparation </a:t>
            </a:r>
            <a:endParaRPr lang="en-US" sz="2800" dirty="0">
              <a:latin typeface="Arial" pitchFamily="34" charset="0"/>
              <a:cs typeface="Arial" pitchFamily="34" charset="0"/>
            </a:endParaRPr>
          </a:p>
          <a:p>
            <a:r>
              <a:rPr lang="en-US" sz="2800" dirty="0">
                <a:latin typeface="Arial" pitchFamily="34" charset="0"/>
                <a:cs typeface="Arial" pitchFamily="34" charset="0"/>
              </a:rPr>
              <a:t>Watch video by Dr. Maureen Smith</a:t>
            </a:r>
          </a:p>
          <a:p>
            <a:r>
              <a:rPr lang="en-US" sz="2800" dirty="0">
                <a:latin typeface="Arial" pitchFamily="34" charset="0"/>
                <a:cs typeface="Arial" pitchFamily="34" charset="0"/>
              </a:rPr>
              <a:t>Review Paper Guidelines and Rubric</a:t>
            </a:r>
          </a:p>
          <a:p>
            <a:r>
              <a:rPr lang="en-US" sz="2800" dirty="0">
                <a:latin typeface="Arial" pitchFamily="34" charset="0"/>
                <a:cs typeface="Arial" pitchFamily="34" charset="0"/>
              </a:rPr>
              <a:t>Review Audio Lectures and Videos </a:t>
            </a:r>
          </a:p>
          <a:p>
            <a:r>
              <a:rPr lang="en-US" sz="2800" dirty="0">
                <a:latin typeface="Arial" pitchFamily="34" charset="0"/>
                <a:cs typeface="Arial" pitchFamily="34" charset="0"/>
              </a:rPr>
              <a:t>Choose Topic (Examples in Canvas)</a:t>
            </a:r>
          </a:p>
          <a:p>
            <a:r>
              <a:rPr lang="en-US" sz="2800" dirty="0">
                <a:latin typeface="Arial" pitchFamily="34" charset="0"/>
                <a:cs typeface="Arial" pitchFamily="34" charset="0"/>
              </a:rPr>
              <a:t>Read and Find </a:t>
            </a:r>
            <a:r>
              <a:rPr lang="en-US" sz="2800" dirty="0">
                <a:solidFill>
                  <a:srgbClr val="FF0000"/>
                </a:solidFill>
                <a:latin typeface="Arial" pitchFamily="34" charset="0"/>
                <a:cs typeface="Arial" pitchFamily="34" charset="0"/>
              </a:rPr>
              <a:t>Peer-Reviewed</a:t>
            </a:r>
            <a:r>
              <a:rPr lang="en-US" sz="2800" dirty="0">
                <a:latin typeface="Arial" pitchFamily="34" charset="0"/>
                <a:cs typeface="Arial" pitchFamily="34" charset="0"/>
              </a:rPr>
              <a:t> Articles</a:t>
            </a:r>
          </a:p>
          <a:p>
            <a:r>
              <a:rPr lang="en-US" sz="2800" dirty="0">
                <a:latin typeface="Arial" pitchFamily="34" charset="0"/>
                <a:cs typeface="Arial" pitchFamily="34" charset="0"/>
              </a:rPr>
              <a:t>Write Outline, Prepare to Review in Lecture</a:t>
            </a:r>
          </a:p>
          <a:p>
            <a:r>
              <a:rPr lang="en-US" sz="2800" dirty="0">
                <a:latin typeface="Arial" pitchFamily="34" charset="0"/>
                <a:cs typeface="Arial" pitchFamily="34" charset="0"/>
              </a:rPr>
              <a:t>Write Paper and Upload to Canvas</a:t>
            </a:r>
          </a:p>
          <a:p>
            <a:endParaRPr lang="en-US" sz="2800" dirty="0">
              <a:latin typeface="Arial" pitchFamily="34" charset="0"/>
              <a:cs typeface="Arial" pitchFamily="34" charset="0"/>
            </a:endParaRPr>
          </a:p>
        </p:txBody>
      </p:sp>
      <p:sp>
        <p:nvSpPr>
          <p:cNvPr id="22533" name="Text Box 3"/>
          <p:cNvSpPr txBox="1">
            <a:spLocks noChangeArrowheads="1"/>
          </p:cNvSpPr>
          <p:nvPr/>
        </p:nvSpPr>
        <p:spPr bwMode="auto">
          <a:xfrm>
            <a:off x="2100263" y="2133600"/>
            <a:ext cx="6491287" cy="457200"/>
          </a:xfrm>
          <a:prstGeom prst="rect">
            <a:avLst/>
          </a:prstGeom>
          <a:noFill/>
          <a:ln w="9525">
            <a:noFill/>
            <a:miter lim="800000"/>
            <a:headEnd/>
            <a:tailEnd/>
          </a:ln>
        </p:spPr>
        <p:txBody>
          <a:bodyPr>
            <a:spAutoFit/>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53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531">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531">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53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
            <a:ext cx="7772400" cy="1143000"/>
          </a:xfrm>
        </p:spPr>
        <p:txBody>
          <a:bodyPr/>
          <a:lstStyle/>
          <a:p>
            <a:r>
              <a:rPr lang="en-US" b="1" dirty="0">
                <a:solidFill>
                  <a:srgbClr val="347FD8"/>
                </a:solidFill>
              </a:rPr>
              <a:t>Materials in Canvas</a:t>
            </a:r>
          </a:p>
        </p:txBody>
      </p:sp>
      <p:sp>
        <p:nvSpPr>
          <p:cNvPr id="5" name="Content Placeholder 4"/>
          <p:cNvSpPr>
            <a:spLocks noGrp="1"/>
          </p:cNvSpPr>
          <p:nvPr>
            <p:ph sz="quarter" idx="1"/>
          </p:nvPr>
        </p:nvSpPr>
        <p:spPr>
          <a:xfrm>
            <a:off x="457200" y="1096962"/>
            <a:ext cx="8229600" cy="4572000"/>
          </a:xfrm>
        </p:spPr>
        <p:txBody>
          <a:bodyPr>
            <a:noAutofit/>
          </a:bodyPr>
          <a:lstStyle/>
          <a:p>
            <a:pPr>
              <a:buNone/>
            </a:pPr>
            <a:r>
              <a:rPr lang="en-US" sz="2000" b="1" dirty="0"/>
              <a:t>Paper Guidelines</a:t>
            </a:r>
          </a:p>
          <a:p>
            <a:pPr>
              <a:buNone/>
            </a:pPr>
            <a:r>
              <a:rPr lang="en-US" sz="2000" b="1" dirty="0"/>
              <a:t>Suggested Topics for the paper</a:t>
            </a:r>
          </a:p>
          <a:p>
            <a:pPr>
              <a:buNone/>
            </a:pPr>
            <a:r>
              <a:rPr lang="en-US" sz="2000" b="1" dirty="0"/>
              <a:t>Rubric for Grading Paper</a:t>
            </a:r>
          </a:p>
          <a:p>
            <a:pPr>
              <a:buNone/>
            </a:pPr>
            <a:r>
              <a:rPr lang="en-US" sz="2000" b="1" dirty="0"/>
              <a:t>Audio Lectures</a:t>
            </a:r>
            <a:endParaRPr lang="en-US" sz="2000" b="1" dirty="0">
              <a:solidFill>
                <a:srgbClr val="FF0000"/>
              </a:solidFill>
            </a:endParaRPr>
          </a:p>
          <a:p>
            <a:r>
              <a:rPr lang="en-US" sz="2000" dirty="0"/>
              <a:t>Lifespan Development and Area E (21 minutes)</a:t>
            </a:r>
          </a:p>
          <a:p>
            <a:r>
              <a:rPr lang="en-US" sz="2000" dirty="0"/>
              <a:t>Emerging Adulthood (29 minutes)</a:t>
            </a:r>
          </a:p>
          <a:p>
            <a:r>
              <a:rPr lang="en-US" sz="2000" dirty="0"/>
              <a:t>General Issues in College Student Development (20 minutes)</a:t>
            </a:r>
          </a:p>
          <a:p>
            <a:r>
              <a:rPr lang="en-US" sz="2000" dirty="0"/>
              <a:t>College Student Developmental in the Context of Developmental Domains (40 minutes)</a:t>
            </a:r>
          </a:p>
          <a:p>
            <a:r>
              <a:rPr lang="en-US" sz="2000" dirty="0"/>
              <a:t>Paper-overview and how to find the references (15 minutes)</a:t>
            </a:r>
          </a:p>
          <a:p>
            <a:pPr>
              <a:buNone/>
            </a:pPr>
            <a:r>
              <a:rPr lang="en-US" sz="2000" b="1" dirty="0"/>
              <a:t>Quizzes</a:t>
            </a:r>
          </a:p>
          <a:p>
            <a:r>
              <a:rPr lang="en-US" sz="2000" dirty="0"/>
              <a:t>Emerging Adulthood </a:t>
            </a:r>
            <a:r>
              <a:rPr lang="en-US" sz="2000" b="1" u="sng" dirty="0"/>
              <a:t>quiz</a:t>
            </a:r>
            <a:r>
              <a:rPr lang="en-US" sz="2000" b="1" dirty="0"/>
              <a:t> (due last night)</a:t>
            </a:r>
            <a:endParaRPr lang="en-US" sz="2000" b="1" u="sng" dirty="0"/>
          </a:p>
          <a:p>
            <a:r>
              <a:rPr lang="en-US" sz="2000" dirty="0"/>
              <a:t>Take Lifespan Development </a:t>
            </a:r>
            <a:r>
              <a:rPr lang="en-US" sz="2000" b="1" u="sng" dirty="0"/>
              <a:t>quiz</a:t>
            </a:r>
            <a:r>
              <a:rPr lang="en-US" sz="2000" dirty="0"/>
              <a:t>.</a:t>
            </a:r>
          </a:p>
          <a:p>
            <a:r>
              <a:rPr lang="en-US" sz="2000" dirty="0"/>
              <a:t>Take the College Student Development </a:t>
            </a:r>
            <a:r>
              <a:rPr lang="en-US" sz="2000" b="1" u="sng" dirty="0"/>
              <a:t>quiz</a:t>
            </a:r>
            <a:endParaRPr lang="en-US" sz="1400" b="1" u="sng"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3338"/>
            <a:ext cx="7772400" cy="1143000"/>
          </a:xfrm>
        </p:spPr>
        <p:txBody>
          <a:bodyPr/>
          <a:lstStyle/>
          <a:p>
            <a:r>
              <a:rPr lang="en-US" b="1" dirty="0">
                <a:solidFill>
                  <a:srgbClr val="347FD8"/>
                </a:solidFill>
              </a:rPr>
              <a:t>Materials in Canvas - Modules</a:t>
            </a:r>
          </a:p>
        </p:txBody>
      </p:sp>
      <p:pic>
        <p:nvPicPr>
          <p:cNvPr id="3" name="Picture 2">
            <a:extLst>
              <a:ext uri="{FF2B5EF4-FFF2-40B4-BE49-F238E27FC236}">
                <a16:creationId xmlns:a16="http://schemas.microsoft.com/office/drawing/2014/main" id="{40C40D3E-BB30-4738-B577-91AC83F79603}"/>
              </a:ext>
            </a:extLst>
          </p:cNvPr>
          <p:cNvPicPr>
            <a:picLocks noChangeAspect="1"/>
          </p:cNvPicPr>
          <p:nvPr/>
        </p:nvPicPr>
        <p:blipFill>
          <a:blip r:embed="rId2"/>
          <a:stretch>
            <a:fillRect/>
          </a:stretch>
        </p:blipFill>
        <p:spPr>
          <a:xfrm>
            <a:off x="228600" y="1219200"/>
            <a:ext cx="8686800" cy="4742482"/>
          </a:xfrm>
          <a:prstGeom prst="rect">
            <a:avLst/>
          </a:prstGeom>
        </p:spPr>
      </p:pic>
    </p:spTree>
    <p:extLst>
      <p:ext uri="{BB962C8B-B14F-4D97-AF65-F5344CB8AC3E}">
        <p14:creationId xmlns:p14="http://schemas.microsoft.com/office/powerpoint/2010/main" val="15322405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7772400" cy="1143000"/>
          </a:xfrm>
        </p:spPr>
        <p:txBody>
          <a:bodyPr>
            <a:normAutofit/>
          </a:bodyPr>
          <a:lstStyle/>
          <a:p>
            <a:r>
              <a:rPr lang="en-US" b="1" dirty="0">
                <a:solidFill>
                  <a:srgbClr val="347FD8"/>
                </a:solidFill>
              </a:rPr>
              <a:t>Materials in Canvas - Assignments</a:t>
            </a:r>
          </a:p>
        </p:txBody>
      </p:sp>
      <p:pic>
        <p:nvPicPr>
          <p:cNvPr id="3" name="Picture 2">
            <a:extLst>
              <a:ext uri="{FF2B5EF4-FFF2-40B4-BE49-F238E27FC236}">
                <a16:creationId xmlns:a16="http://schemas.microsoft.com/office/drawing/2014/main" id="{E889B71A-4C0E-49B2-B5EA-20D26602EE62}"/>
              </a:ext>
            </a:extLst>
          </p:cNvPr>
          <p:cNvPicPr>
            <a:picLocks noChangeAspect="1"/>
          </p:cNvPicPr>
          <p:nvPr/>
        </p:nvPicPr>
        <p:blipFill>
          <a:blip r:embed="rId2"/>
          <a:stretch>
            <a:fillRect/>
          </a:stretch>
        </p:blipFill>
        <p:spPr>
          <a:xfrm>
            <a:off x="304800" y="1600200"/>
            <a:ext cx="8507176" cy="4419600"/>
          </a:xfrm>
          <a:prstGeom prst="rect">
            <a:avLst/>
          </a:prstGeom>
        </p:spPr>
      </p:pic>
    </p:spTree>
    <p:extLst>
      <p:ext uri="{BB962C8B-B14F-4D97-AF65-F5344CB8AC3E}">
        <p14:creationId xmlns:p14="http://schemas.microsoft.com/office/powerpoint/2010/main" val="2418079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SJSU General Education</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498155550"/>
              </p:ext>
            </p:extLst>
          </p:nvPr>
        </p:nvGraphicFramePr>
        <p:xfrm>
          <a:off x="914400" y="1447800"/>
          <a:ext cx="77724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28600"/>
            <a:ext cx="7772400" cy="1143000"/>
          </a:xfrm>
        </p:spPr>
        <p:txBody>
          <a:bodyPr>
            <a:normAutofit/>
          </a:bodyPr>
          <a:lstStyle/>
          <a:p>
            <a:r>
              <a:rPr lang="en-US" sz="3600" b="1" dirty="0">
                <a:solidFill>
                  <a:srgbClr val="347FD8"/>
                </a:solidFill>
              </a:rPr>
              <a:t>Important Dates</a:t>
            </a:r>
          </a:p>
        </p:txBody>
      </p:sp>
      <p:sp>
        <p:nvSpPr>
          <p:cNvPr id="5" name="Content Placeholder 4"/>
          <p:cNvSpPr>
            <a:spLocks noGrp="1"/>
          </p:cNvSpPr>
          <p:nvPr>
            <p:ph sz="quarter" idx="1"/>
          </p:nvPr>
        </p:nvSpPr>
        <p:spPr>
          <a:xfrm>
            <a:off x="457200" y="1066800"/>
            <a:ext cx="8229600" cy="5562600"/>
          </a:xfrm>
        </p:spPr>
        <p:txBody>
          <a:bodyPr>
            <a:noAutofit/>
          </a:bodyPr>
          <a:lstStyle/>
          <a:p>
            <a:pPr>
              <a:buNone/>
            </a:pPr>
            <a:r>
              <a:rPr lang="en-US" sz="2000" b="1" dirty="0"/>
              <a:t>Learn about Lifespan Development and Emerging Adulthood </a:t>
            </a:r>
            <a:endParaRPr lang="en-US" sz="2000" b="1" dirty="0">
              <a:solidFill>
                <a:srgbClr val="FF0000"/>
              </a:solidFill>
            </a:endParaRPr>
          </a:p>
          <a:p>
            <a:r>
              <a:rPr lang="en-US" sz="2000" dirty="0"/>
              <a:t>Watch: Lifespan Development and Area E (</a:t>
            </a:r>
            <a:r>
              <a:rPr lang="en-US" sz="2000" dirty="0">
                <a:hlinkClick r:id="rId2"/>
              </a:rPr>
              <a:t>video</a:t>
            </a:r>
            <a:r>
              <a:rPr lang="en-US" sz="2000" dirty="0"/>
              <a:t> 21 minutes)</a:t>
            </a:r>
          </a:p>
          <a:p>
            <a:r>
              <a:rPr lang="en-US" sz="2000" dirty="0"/>
              <a:t>Watch: Emerging Adulthood (</a:t>
            </a:r>
            <a:r>
              <a:rPr lang="en-US" sz="2000" dirty="0">
                <a:hlinkClick r:id="rId3"/>
              </a:rPr>
              <a:t>video</a:t>
            </a:r>
            <a:r>
              <a:rPr lang="en-US" sz="2000" dirty="0"/>
              <a:t> 29 minutes)</a:t>
            </a:r>
          </a:p>
          <a:p>
            <a:r>
              <a:rPr lang="en-US" sz="2000" dirty="0"/>
              <a:t>Watch: Interview with Jeffrey Arnett (</a:t>
            </a:r>
            <a:r>
              <a:rPr lang="en-US" sz="2000" dirty="0">
                <a:hlinkClick r:id="rId4"/>
              </a:rPr>
              <a:t>video</a:t>
            </a:r>
            <a:r>
              <a:rPr lang="en-US" sz="2000" dirty="0"/>
              <a:t> 15 minutes)</a:t>
            </a:r>
          </a:p>
          <a:p>
            <a:r>
              <a:rPr lang="en-US" sz="2000" dirty="0"/>
              <a:t>Take Lifespan Development </a:t>
            </a:r>
            <a:r>
              <a:rPr lang="en-US" sz="2000" b="1" u="sng" dirty="0"/>
              <a:t>quiz</a:t>
            </a:r>
            <a:r>
              <a:rPr lang="en-US" sz="2000" dirty="0"/>
              <a:t>.  </a:t>
            </a:r>
            <a:r>
              <a:rPr lang="en-US" sz="2000" b="1" dirty="0">
                <a:solidFill>
                  <a:srgbClr val="FF0000"/>
                </a:solidFill>
              </a:rPr>
              <a:t> Mar 6</a:t>
            </a:r>
          </a:p>
          <a:p>
            <a:pPr>
              <a:buNone/>
            </a:pPr>
            <a:r>
              <a:rPr lang="en-US" sz="2000" b="1" dirty="0"/>
              <a:t>Learn about College Student Development </a:t>
            </a:r>
          </a:p>
          <a:p>
            <a:r>
              <a:rPr lang="en-US" sz="2000" dirty="0"/>
              <a:t>Read the four research articles* </a:t>
            </a:r>
            <a:r>
              <a:rPr lang="en-US" sz="2000" dirty="0">
                <a:solidFill>
                  <a:schemeClr val="accent6">
                    <a:lumMod val="75000"/>
                  </a:schemeClr>
                </a:solidFill>
              </a:rPr>
              <a:t>(see 2</a:t>
            </a:r>
            <a:r>
              <a:rPr lang="en-US" sz="2000" baseline="30000" dirty="0">
                <a:solidFill>
                  <a:schemeClr val="accent6">
                    <a:lumMod val="75000"/>
                  </a:schemeClr>
                </a:solidFill>
              </a:rPr>
              <a:t>nd</a:t>
            </a:r>
            <a:r>
              <a:rPr lang="en-US" sz="2000" dirty="0">
                <a:solidFill>
                  <a:schemeClr val="accent6">
                    <a:lumMod val="75000"/>
                  </a:schemeClr>
                </a:solidFill>
              </a:rPr>
              <a:t> slide from this one)</a:t>
            </a:r>
          </a:p>
          <a:p>
            <a:r>
              <a:rPr lang="en-US" sz="2000" dirty="0"/>
              <a:t>Watch: General Issues in College Student Development (</a:t>
            </a:r>
            <a:r>
              <a:rPr lang="en-US" sz="2000" dirty="0">
                <a:hlinkClick r:id="rId5"/>
              </a:rPr>
              <a:t>video </a:t>
            </a:r>
            <a:r>
              <a:rPr lang="en-US" sz="2000" dirty="0"/>
              <a:t>20 minutes)</a:t>
            </a:r>
          </a:p>
          <a:p>
            <a:r>
              <a:rPr lang="en-US" sz="2000" dirty="0"/>
              <a:t>Watch: College Student Developmental in the Context of Developmental Domains (</a:t>
            </a:r>
            <a:r>
              <a:rPr lang="en-US" sz="2000" dirty="0">
                <a:hlinkClick r:id="rId6"/>
              </a:rPr>
              <a:t>video </a:t>
            </a:r>
            <a:r>
              <a:rPr lang="en-US" sz="2000" dirty="0"/>
              <a:t>40 minutes)</a:t>
            </a:r>
          </a:p>
          <a:p>
            <a:r>
              <a:rPr lang="en-US" sz="2000" dirty="0"/>
              <a:t>Take the College Student Development </a:t>
            </a:r>
            <a:r>
              <a:rPr lang="en-US" sz="2000" b="1" u="sng" dirty="0"/>
              <a:t>quiz</a:t>
            </a:r>
            <a:r>
              <a:rPr lang="en-US" sz="2000" b="1" dirty="0"/>
              <a:t>  </a:t>
            </a:r>
            <a:r>
              <a:rPr lang="en-US" sz="2000" b="1" dirty="0">
                <a:solidFill>
                  <a:srgbClr val="FF0000"/>
                </a:solidFill>
              </a:rPr>
              <a:t>Mar 11</a:t>
            </a:r>
            <a:endParaRPr lang="en-US" sz="1400" b="1" u="sng" dirty="0">
              <a:solidFill>
                <a:srgbClr val="FF0000"/>
              </a:solidFill>
            </a:endParaRPr>
          </a:p>
          <a:p>
            <a:pPr>
              <a:buNone/>
            </a:pPr>
            <a:endParaRPr lang="en-US" sz="2000" dirty="0"/>
          </a:p>
          <a:p>
            <a:pPr>
              <a:buNone/>
            </a:pPr>
            <a:r>
              <a:rPr lang="en-US" sz="2000" b="1" dirty="0">
                <a:solidFill>
                  <a:srgbClr val="FF0000"/>
                </a:solidFill>
              </a:rPr>
              <a:t>	 </a:t>
            </a:r>
            <a:endParaRPr lang="en-US" sz="2000" dirty="0">
              <a:solidFill>
                <a:srgbClr val="FF0000"/>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1676400"/>
            <a:ext cx="8229600" cy="3954929"/>
          </a:xfrm>
          <a:prstGeom prst="rect">
            <a:avLst/>
          </a:prstGeom>
        </p:spPr>
        <p:txBody>
          <a:bodyPr wrap="square">
            <a:spAutoFit/>
          </a:bodyPr>
          <a:lstStyle/>
          <a:p>
            <a:pPr marL="274320" lvl="0" indent="-274320">
              <a:spcBef>
                <a:spcPts val="580"/>
              </a:spcBef>
              <a:buClr>
                <a:srgbClr val="4F81BD"/>
              </a:buClr>
              <a:buSzPct val="85000"/>
            </a:pPr>
            <a:r>
              <a:rPr lang="en-US" sz="2400" b="1" dirty="0">
                <a:solidFill>
                  <a:prstClr val="black"/>
                </a:solidFill>
              </a:rPr>
              <a:t>College Student Development Paper Outline and References </a:t>
            </a:r>
          </a:p>
          <a:p>
            <a:pPr marL="274320" lvl="0" indent="-274320">
              <a:spcBef>
                <a:spcPts val="580"/>
              </a:spcBef>
              <a:buClr>
                <a:srgbClr val="4F81BD"/>
              </a:buClr>
              <a:buSzPct val="85000"/>
              <a:buFont typeface="Wingdings 2"/>
              <a:buChar char=""/>
            </a:pPr>
            <a:r>
              <a:rPr lang="en-US" sz="2400" dirty="0">
                <a:solidFill>
                  <a:prstClr val="black"/>
                </a:solidFill>
              </a:rPr>
              <a:t>Watch: How to Find References that explains how to find the references (</a:t>
            </a:r>
            <a:r>
              <a:rPr lang="en-US" sz="2400" dirty="0">
                <a:solidFill>
                  <a:prstClr val="black"/>
                </a:solidFill>
                <a:hlinkClick r:id="rId2"/>
              </a:rPr>
              <a:t>video</a:t>
            </a:r>
            <a:r>
              <a:rPr lang="en-US" sz="2400" dirty="0">
                <a:solidFill>
                  <a:prstClr val="black"/>
                </a:solidFill>
              </a:rPr>
              <a:t> 22 minutes)</a:t>
            </a:r>
          </a:p>
          <a:p>
            <a:pPr marL="274320" lvl="0" indent="-274320">
              <a:spcBef>
                <a:spcPts val="580"/>
              </a:spcBef>
              <a:buClr>
                <a:srgbClr val="4F81BD"/>
              </a:buClr>
              <a:buSzPct val="85000"/>
              <a:buFont typeface="Wingdings 2"/>
              <a:buChar char=""/>
            </a:pPr>
            <a:r>
              <a:rPr lang="en-US" sz="2400" dirty="0">
                <a:solidFill>
                  <a:prstClr val="black"/>
                </a:solidFill>
              </a:rPr>
              <a:t>Upload outline (including references) in Canvas </a:t>
            </a:r>
            <a:r>
              <a:rPr lang="en-US" sz="2400" b="1" dirty="0">
                <a:solidFill>
                  <a:srgbClr val="FF0000"/>
                </a:solidFill>
              </a:rPr>
              <a:t>Mar 14</a:t>
            </a:r>
          </a:p>
          <a:p>
            <a:pPr marL="274320" lvl="0" indent="-274320">
              <a:spcBef>
                <a:spcPts val="580"/>
              </a:spcBef>
              <a:buClr>
                <a:srgbClr val="4F81BD"/>
              </a:buClr>
              <a:buSzPct val="85000"/>
              <a:buFont typeface="Wingdings 2"/>
              <a:buChar char=""/>
            </a:pPr>
            <a:r>
              <a:rPr lang="en-US" sz="2400" dirty="0">
                <a:solidFill>
                  <a:prstClr val="black"/>
                </a:solidFill>
              </a:rPr>
              <a:t>Prepare to review in Lecture </a:t>
            </a:r>
            <a:r>
              <a:rPr lang="en-US" sz="2400" b="1" dirty="0">
                <a:solidFill>
                  <a:srgbClr val="FF0000"/>
                </a:solidFill>
              </a:rPr>
              <a:t>Mar 15</a:t>
            </a:r>
          </a:p>
          <a:p>
            <a:pPr marL="274320" lvl="0" indent="-274320">
              <a:spcBef>
                <a:spcPts val="580"/>
              </a:spcBef>
              <a:buClr>
                <a:srgbClr val="4F81BD"/>
              </a:buClr>
              <a:buSzPct val="85000"/>
            </a:pPr>
            <a:r>
              <a:rPr lang="en-US" sz="2400" b="1" dirty="0">
                <a:solidFill>
                  <a:prstClr val="black"/>
                </a:solidFill>
              </a:rPr>
              <a:t>College Student Development Paper Due </a:t>
            </a:r>
            <a:r>
              <a:rPr lang="en-US" sz="2400" b="1" dirty="0">
                <a:solidFill>
                  <a:srgbClr val="FF0000"/>
                </a:solidFill>
              </a:rPr>
              <a:t>Mar 21</a:t>
            </a:r>
          </a:p>
          <a:p>
            <a:pPr marL="274320" lvl="0" indent="-274320">
              <a:spcBef>
                <a:spcPts val="580"/>
              </a:spcBef>
              <a:buClr>
                <a:srgbClr val="4F81BD"/>
              </a:buClr>
              <a:buSzPct val="85000"/>
            </a:pPr>
            <a:r>
              <a:rPr lang="en-US" sz="2400" b="1" dirty="0">
                <a:solidFill>
                  <a:srgbClr val="FF0000"/>
                </a:solidFill>
              </a:rPr>
              <a:t>			 (NO LATE PAPERS)</a:t>
            </a:r>
          </a:p>
          <a:p>
            <a:pPr marL="274320" lvl="0" indent="-274320">
              <a:spcBef>
                <a:spcPts val="580"/>
              </a:spcBef>
              <a:buClr>
                <a:srgbClr val="4F81BD"/>
              </a:buClr>
              <a:buSzPct val="85000"/>
              <a:buFont typeface="Wingdings 2"/>
              <a:buChar char=""/>
            </a:pPr>
            <a:r>
              <a:rPr lang="en-US" sz="2400" dirty="0">
                <a:solidFill>
                  <a:prstClr val="black"/>
                </a:solidFill>
              </a:rPr>
              <a:t>Use Emerging Adulthood Paper Template </a:t>
            </a:r>
          </a:p>
          <a:p>
            <a:pPr marL="274320" lvl="0" indent="-274320">
              <a:spcBef>
                <a:spcPts val="580"/>
              </a:spcBef>
              <a:buClr>
                <a:srgbClr val="4F81BD"/>
              </a:buClr>
              <a:buSzPct val="85000"/>
              <a:buFont typeface="Wingdings 2"/>
              <a:buChar char=""/>
            </a:pPr>
            <a:r>
              <a:rPr lang="en-US" sz="2400" dirty="0">
                <a:solidFill>
                  <a:prstClr val="black"/>
                </a:solidFill>
              </a:rPr>
              <a:t>Upload file to Canvas, Mac users upload .pdf</a:t>
            </a:r>
            <a:endParaRPr lang="en-US" sz="2800" dirty="0"/>
          </a:p>
        </p:txBody>
      </p:sp>
      <p:sp>
        <p:nvSpPr>
          <p:cNvPr id="5" name="Title 3"/>
          <p:cNvSpPr>
            <a:spLocks noGrp="1"/>
          </p:cNvSpPr>
          <p:nvPr>
            <p:ph type="title"/>
          </p:nvPr>
        </p:nvSpPr>
        <p:spPr>
          <a:xfrm>
            <a:off x="533400" y="228600"/>
            <a:ext cx="7772400" cy="1143000"/>
          </a:xfrm>
        </p:spPr>
        <p:txBody>
          <a:bodyPr>
            <a:normAutofit/>
          </a:bodyPr>
          <a:lstStyle/>
          <a:p>
            <a:r>
              <a:rPr lang="en-US" sz="3600" b="1" dirty="0">
                <a:solidFill>
                  <a:srgbClr val="347FD8"/>
                </a:solidFill>
              </a:rPr>
              <a:t>Important Dates (</a:t>
            </a:r>
            <a:r>
              <a:rPr lang="en-US" sz="3600" b="1" dirty="0" err="1">
                <a:solidFill>
                  <a:srgbClr val="347FD8"/>
                </a:solidFill>
              </a:rPr>
              <a:t>cont</a:t>
            </a:r>
            <a:r>
              <a:rPr lang="en-US" sz="3600" b="1" dirty="0">
                <a:solidFill>
                  <a:srgbClr val="347FD8"/>
                </a:solidFill>
              </a:rPr>
              <a:t>)</a:t>
            </a:r>
          </a:p>
        </p:txBody>
      </p:sp>
    </p:spTree>
    <p:extLst>
      <p:ext uri="{BB962C8B-B14F-4D97-AF65-F5344CB8AC3E}">
        <p14:creationId xmlns:p14="http://schemas.microsoft.com/office/powerpoint/2010/main" val="25733615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63000" cy="1143000"/>
          </a:xfrm>
        </p:spPr>
        <p:txBody>
          <a:bodyPr>
            <a:normAutofit/>
          </a:bodyPr>
          <a:lstStyle/>
          <a:p>
            <a:r>
              <a:rPr lang="en-US" sz="2800" b="1" dirty="0">
                <a:solidFill>
                  <a:srgbClr val="347FD8"/>
                </a:solidFill>
              </a:rPr>
              <a:t>*College Student Development Research Articles</a:t>
            </a:r>
          </a:p>
        </p:txBody>
      </p:sp>
      <p:sp>
        <p:nvSpPr>
          <p:cNvPr id="3" name="Content Placeholder 2"/>
          <p:cNvSpPr>
            <a:spLocks noGrp="1"/>
          </p:cNvSpPr>
          <p:nvPr>
            <p:ph sz="quarter" idx="1"/>
          </p:nvPr>
        </p:nvSpPr>
        <p:spPr>
          <a:xfrm>
            <a:off x="457200" y="1600200"/>
            <a:ext cx="8229600" cy="4572000"/>
          </a:xfrm>
        </p:spPr>
        <p:txBody>
          <a:bodyPr>
            <a:noAutofit/>
          </a:bodyPr>
          <a:lstStyle/>
          <a:p>
            <a:pPr>
              <a:buNone/>
            </a:pPr>
            <a:r>
              <a:rPr lang="en-US" sz="1800" b="1" dirty="0"/>
              <a:t> Read the following articles –</a:t>
            </a:r>
            <a:endParaRPr lang="en-US" sz="1800" b="1" dirty="0">
              <a:solidFill>
                <a:srgbClr val="FF0000"/>
              </a:solidFill>
            </a:endParaRPr>
          </a:p>
          <a:p>
            <a:pPr marL="800100" lvl="1" indent="-481013">
              <a:buNone/>
            </a:pPr>
            <a:r>
              <a:rPr lang="en-US" sz="1800" dirty="0"/>
              <a:t>Burgess, S. R., </a:t>
            </a:r>
            <a:r>
              <a:rPr lang="en-US" sz="1800" dirty="0" err="1"/>
              <a:t>Stermer</a:t>
            </a:r>
            <a:r>
              <a:rPr lang="en-US" sz="1800" dirty="0"/>
              <a:t>, S., &amp; Burgess, M. R. (2012). Video game playing and academic performance in college students. </a:t>
            </a:r>
            <a:r>
              <a:rPr lang="en-US" sz="1800" i="1" dirty="0"/>
              <a:t>College Student Journal</a:t>
            </a:r>
            <a:r>
              <a:rPr lang="en-US" sz="1800" dirty="0"/>
              <a:t>, </a:t>
            </a:r>
            <a:r>
              <a:rPr lang="en-US" sz="1800" i="1" dirty="0"/>
              <a:t>46</a:t>
            </a:r>
            <a:r>
              <a:rPr lang="en-US" sz="1800" dirty="0"/>
              <a:t>(2), 376-387 </a:t>
            </a:r>
            <a:r>
              <a:rPr lang="en-US" sz="1800" dirty="0">
                <a:hlinkClick r:id="rId2"/>
              </a:rPr>
              <a:t>PDF Link</a:t>
            </a:r>
            <a:r>
              <a:rPr lang="en-US" sz="1800" dirty="0"/>
              <a:t>  </a:t>
            </a:r>
          </a:p>
          <a:p>
            <a:pPr marL="800100" lvl="1" indent="-481013">
              <a:buNone/>
            </a:pPr>
            <a:r>
              <a:rPr lang="en-US" sz="1800" dirty="0"/>
              <a:t>Conley, K. M., &amp; Lehman, B. J. (2012). Test anxiety and cardiovascular responses to daily academic stressors. </a:t>
            </a:r>
            <a:r>
              <a:rPr lang="en-US" sz="1800" i="1" dirty="0"/>
              <a:t>Stress And Health: Journal Of The International Society For The Investigation Of Stress</a:t>
            </a:r>
            <a:r>
              <a:rPr lang="en-US" sz="1800" dirty="0"/>
              <a:t>, </a:t>
            </a:r>
            <a:r>
              <a:rPr lang="en-US" sz="1800" i="1" dirty="0"/>
              <a:t>28</a:t>
            </a:r>
            <a:r>
              <a:rPr lang="en-US" sz="1800" dirty="0"/>
              <a:t>(1), 41-50. doi:10.1002/smi.1399 </a:t>
            </a:r>
            <a:r>
              <a:rPr lang="en-US" sz="1800" dirty="0">
                <a:hlinkClick r:id="rId3"/>
              </a:rPr>
              <a:t>PDF Link</a:t>
            </a:r>
            <a:endParaRPr lang="en-US" sz="1800" dirty="0"/>
          </a:p>
          <a:p>
            <a:pPr marL="800100" lvl="1" indent="-481013">
              <a:buNone/>
            </a:pPr>
            <a:r>
              <a:rPr lang="en-US" sz="1800" dirty="0"/>
              <a:t>Holman, A., &amp; </a:t>
            </a:r>
            <a:r>
              <a:rPr lang="en-US" sz="1800" dirty="0" err="1"/>
              <a:t>Sillars</a:t>
            </a:r>
            <a:r>
              <a:rPr lang="en-US" sz="1800" dirty="0"/>
              <a:t>, A. (2012). Talk about 'hooking up': The influence of college student social networks on </a:t>
            </a:r>
            <a:r>
              <a:rPr lang="en-US" sz="1800" dirty="0" err="1"/>
              <a:t>nonrelationship</a:t>
            </a:r>
            <a:r>
              <a:rPr lang="en-US" sz="1800" dirty="0"/>
              <a:t> sex. </a:t>
            </a:r>
            <a:r>
              <a:rPr lang="en-US" sz="1800" i="1" dirty="0"/>
              <a:t>Health Communication</a:t>
            </a:r>
            <a:r>
              <a:rPr lang="en-US" sz="1800" dirty="0"/>
              <a:t>, </a:t>
            </a:r>
            <a:r>
              <a:rPr lang="en-US" sz="1800" i="1" dirty="0"/>
              <a:t>27</a:t>
            </a:r>
            <a:r>
              <a:rPr lang="en-US" sz="1800" dirty="0"/>
              <a:t>(2), 205-216. doi:10.1080/10410236.2011.575540 </a:t>
            </a:r>
            <a:r>
              <a:rPr lang="en-US" sz="1800" dirty="0">
                <a:hlinkClick r:id="rId4"/>
              </a:rPr>
              <a:t>PDF Link</a:t>
            </a:r>
            <a:endParaRPr lang="en-US" sz="1800" dirty="0"/>
          </a:p>
          <a:p>
            <a:pPr marL="800100" lvl="1" indent="-481013">
              <a:buNone/>
            </a:pPr>
            <a:r>
              <a:rPr lang="en-US" sz="1800" dirty="0" err="1"/>
              <a:t>Zawadzki</a:t>
            </a:r>
            <a:r>
              <a:rPr lang="en-US" sz="1800" dirty="0"/>
              <a:t>, M. J., Graham, J. E., &amp; </a:t>
            </a:r>
            <a:r>
              <a:rPr lang="en-US" sz="1800" dirty="0" err="1"/>
              <a:t>Gerin</a:t>
            </a:r>
            <a:r>
              <a:rPr lang="en-US" sz="1800" dirty="0"/>
              <a:t>, W. (2013). Rumination and anxiety mediate the effect of loneliness on depressed mood and sleep quality in college students. </a:t>
            </a:r>
            <a:r>
              <a:rPr lang="en-US" sz="1800" i="1" dirty="0"/>
              <a:t>Health Psychology</a:t>
            </a:r>
            <a:r>
              <a:rPr lang="en-US" sz="1800" dirty="0"/>
              <a:t>, </a:t>
            </a:r>
            <a:r>
              <a:rPr lang="en-US" sz="1800" i="1" dirty="0"/>
              <a:t>32</a:t>
            </a:r>
            <a:r>
              <a:rPr lang="en-US" sz="1800" dirty="0"/>
              <a:t>(2), 212-222. doi:10.1037/a0029007 </a:t>
            </a:r>
            <a:r>
              <a:rPr lang="en-US" sz="1800" dirty="0">
                <a:hlinkClick r:id="rId5"/>
              </a:rPr>
              <a:t>PDF Link</a:t>
            </a:r>
            <a:endParaRPr lang="en-US" sz="18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7772400" cy="1143000"/>
          </a:xfrm>
        </p:spPr>
        <p:txBody>
          <a:bodyPr>
            <a:normAutofit/>
          </a:bodyPr>
          <a:lstStyle/>
          <a:p>
            <a:r>
              <a:rPr lang="en-US" sz="3600" b="1" dirty="0">
                <a:solidFill>
                  <a:srgbClr val="347FD8"/>
                </a:solidFill>
              </a:rPr>
              <a:t>Components and Order of Paper</a:t>
            </a:r>
          </a:p>
        </p:txBody>
      </p:sp>
      <p:sp>
        <p:nvSpPr>
          <p:cNvPr id="3" name="Rectangle 5"/>
          <p:cNvSpPr txBox="1">
            <a:spLocks noChangeArrowheads="1"/>
          </p:cNvSpPr>
          <p:nvPr/>
        </p:nvSpPr>
        <p:spPr>
          <a:xfrm>
            <a:off x="609600" y="1219200"/>
            <a:ext cx="8458200" cy="4624387"/>
          </a:xfrm>
          <a:prstGeom prst="rect">
            <a:avLst/>
          </a:prstGeom>
        </p:spPr>
        <p:txBody>
          <a:bodyPr>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buNone/>
            </a:pPr>
            <a:r>
              <a:rPr lang="en-US" sz="3200" b="1" dirty="0">
                <a:latin typeface="Times New Roman" panose="02020603050405020304" pitchFamily="18" charset="0"/>
                <a:cs typeface="Times New Roman" panose="02020603050405020304" pitchFamily="18" charset="0"/>
              </a:rPr>
              <a:t>Sections must be clearly labeled (use template)</a:t>
            </a:r>
          </a:p>
          <a:p>
            <a:r>
              <a:rPr lang="en-US" sz="2800" dirty="0">
                <a:latin typeface="Times New Roman" panose="02020603050405020304" pitchFamily="18" charset="0"/>
                <a:cs typeface="Times New Roman" panose="02020603050405020304" pitchFamily="18" charset="0"/>
              </a:rPr>
              <a:t>Introduction/Topic</a:t>
            </a:r>
          </a:p>
          <a:p>
            <a:r>
              <a:rPr lang="en-US" sz="2800" dirty="0">
                <a:latin typeface="Times New Roman" panose="02020603050405020304" pitchFamily="18" charset="0"/>
                <a:cs typeface="Times New Roman" panose="02020603050405020304" pitchFamily="18" charset="0"/>
              </a:rPr>
              <a:t>Psychological Domain</a:t>
            </a:r>
          </a:p>
          <a:p>
            <a:r>
              <a:rPr lang="en-US" sz="2800" dirty="0">
                <a:latin typeface="Times New Roman" panose="02020603050405020304" pitchFamily="18" charset="0"/>
                <a:cs typeface="Times New Roman" panose="02020603050405020304" pitchFamily="18" charset="0"/>
              </a:rPr>
              <a:t>Social Domain</a:t>
            </a:r>
          </a:p>
          <a:p>
            <a:r>
              <a:rPr lang="en-US" sz="2800" dirty="0">
                <a:latin typeface="Times New Roman" panose="02020603050405020304" pitchFamily="18" charset="0"/>
                <a:cs typeface="Times New Roman" panose="02020603050405020304" pitchFamily="18" charset="0"/>
              </a:rPr>
              <a:t>Physiological Domain</a:t>
            </a:r>
          </a:p>
          <a:p>
            <a:r>
              <a:rPr lang="en-US" sz="2800" dirty="0">
                <a:latin typeface="Times New Roman" panose="02020603050405020304" pitchFamily="18" charset="0"/>
                <a:cs typeface="Times New Roman" panose="02020603050405020304" pitchFamily="18" charset="0"/>
              </a:rPr>
              <a:t>Conclusion</a:t>
            </a:r>
          </a:p>
          <a:p>
            <a:r>
              <a:rPr lang="en-US" sz="2800" dirty="0">
                <a:latin typeface="Times New Roman" panose="02020603050405020304" pitchFamily="18" charset="0"/>
                <a:cs typeface="Times New Roman" panose="02020603050405020304" pitchFamily="18" charset="0"/>
              </a:rPr>
              <a:t>References</a:t>
            </a:r>
            <a:endParaRPr lang="en-US" sz="32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1143000" y="5257800"/>
            <a:ext cx="5711820" cy="830997"/>
          </a:xfrm>
          <a:prstGeom prst="rect">
            <a:avLst/>
          </a:prstGeom>
          <a:noFill/>
        </p:spPr>
        <p:txBody>
          <a:bodyPr wrap="none" rtlCol="0">
            <a:spAutoFit/>
          </a:bodyPr>
          <a:lstStyle/>
          <a:p>
            <a:pPr>
              <a:buNone/>
            </a:pPr>
            <a:r>
              <a:rPr lang="en-US" sz="2400" dirty="0">
                <a:latin typeface="Times New Roman" panose="02020603050405020304" pitchFamily="18" charset="0"/>
                <a:cs typeface="Times New Roman" panose="02020603050405020304" pitchFamily="18" charset="0"/>
              </a:rPr>
              <a:t>Domain sections should be 2 to 3 paragraphs</a:t>
            </a:r>
            <a:endParaRPr lang="en-US" sz="2400" b="1" dirty="0">
              <a:solidFill>
                <a:srgbClr val="FF0000"/>
              </a:solidFill>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2094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09600" y="2206254"/>
            <a:ext cx="3124200" cy="1143000"/>
          </a:xfrm>
          <a:prstGeom prst="rect">
            <a:avLst/>
          </a:prstGeom>
        </p:spPr>
        <p:txBody>
          <a:bodyPr>
            <a:normAutofit lnSpcReduction="10000"/>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sz="3600" b="1" dirty="0">
                <a:solidFill>
                  <a:srgbClr val="347FD8"/>
                </a:solidFill>
              </a:rPr>
              <a:t>Template (in Canvas)</a:t>
            </a:r>
          </a:p>
        </p:txBody>
      </p:sp>
      <p:graphicFrame>
        <p:nvGraphicFramePr>
          <p:cNvPr id="13" name="Table 12">
            <a:extLst>
              <a:ext uri="{FF2B5EF4-FFF2-40B4-BE49-F238E27FC236}">
                <a16:creationId xmlns:a16="http://schemas.microsoft.com/office/drawing/2014/main" id="{DD5DBD23-D1F6-4055-9334-B68C115AA808}"/>
              </a:ext>
            </a:extLst>
          </p:cNvPr>
          <p:cNvGraphicFramePr>
            <a:graphicFrameLocks noGrp="1"/>
          </p:cNvGraphicFramePr>
          <p:nvPr>
            <p:extLst>
              <p:ext uri="{D42A27DB-BD31-4B8C-83A1-F6EECF244321}">
                <p14:modId xmlns:p14="http://schemas.microsoft.com/office/powerpoint/2010/main" val="115415428"/>
              </p:ext>
            </p:extLst>
          </p:nvPr>
        </p:nvGraphicFramePr>
        <p:xfrm>
          <a:off x="3391786" y="199231"/>
          <a:ext cx="5105400" cy="6459538"/>
        </p:xfrm>
        <a:graphic>
          <a:graphicData uri="http://schemas.openxmlformats.org/drawingml/2006/table">
            <a:tbl>
              <a:tblPr firstRow="1" firstCol="1" bandRow="1"/>
              <a:tblGrid>
                <a:gridCol w="2552700">
                  <a:extLst>
                    <a:ext uri="{9D8B030D-6E8A-4147-A177-3AD203B41FA5}">
                      <a16:colId xmlns:a16="http://schemas.microsoft.com/office/drawing/2014/main" val="2116968219"/>
                    </a:ext>
                  </a:extLst>
                </a:gridCol>
                <a:gridCol w="2552700">
                  <a:extLst>
                    <a:ext uri="{9D8B030D-6E8A-4147-A177-3AD203B41FA5}">
                      <a16:colId xmlns:a16="http://schemas.microsoft.com/office/drawing/2014/main" val="2445744396"/>
                    </a:ext>
                  </a:extLst>
                </a:gridCol>
              </a:tblGrid>
              <a:tr h="541015">
                <a:tc>
                  <a:txBody>
                    <a:bodyPr/>
                    <a:lstStyle/>
                    <a:p>
                      <a:pPr marL="0" marR="0">
                        <a:lnSpc>
                          <a:spcPct val="107000"/>
                        </a:lnSpc>
                        <a:spcBef>
                          <a:spcPts val="0"/>
                        </a:spcBef>
                        <a:spcAft>
                          <a:spcPts val="800"/>
                        </a:spcAft>
                      </a:pPr>
                      <a:r>
                        <a:rPr lang="en-US" sz="1400" b="1">
                          <a:effectLst/>
                          <a:latin typeface="Times New Roman" panose="02020603050405020304" pitchFamily="18" charset="0"/>
                          <a:ea typeface="Calibri" panose="020F0502020204030204" pitchFamily="34" charset="0"/>
                          <a:cs typeface="Times New Roman" panose="02020603050405020304" pitchFamily="18" charset="0"/>
                        </a:rPr>
                        <a:t>Name:</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b="1">
                          <a:effectLst/>
                          <a:latin typeface="Times New Roman" panose="02020603050405020304" pitchFamily="18" charset="0"/>
                          <a:ea typeface="Calibri" panose="020F0502020204030204" pitchFamily="34" charset="0"/>
                          <a:cs typeface="Times New Roman" panose="02020603050405020304" pitchFamily="18" charset="0"/>
                        </a:rPr>
                        <a:t>ID: </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3653" marR="43653" marT="0" marB="0">
                    <a:lnL>
                      <a:noFill/>
                    </a:lnL>
                    <a:lnR>
                      <a:noFill/>
                    </a:lnR>
                    <a:lnT>
                      <a:noFill/>
                    </a:lnT>
                    <a:lnB>
                      <a:noFill/>
                    </a:lnB>
                    <a:solidFill>
                      <a:schemeClr val="bg1"/>
                    </a:solidFill>
                  </a:tcPr>
                </a:tc>
                <a:tc>
                  <a:txBody>
                    <a:bodyPr/>
                    <a:lstStyle/>
                    <a:p>
                      <a:pPr marL="101600" marR="0" indent="-12700" algn="ctr">
                        <a:lnSpc>
                          <a:spcPct val="107000"/>
                        </a:lnSpc>
                        <a:spcBef>
                          <a:spcPts val="0"/>
                        </a:spcBef>
                        <a:spcAft>
                          <a:spcPts val="800"/>
                        </a:spcAft>
                      </a:pPr>
                      <a:r>
                        <a:rPr lang="en-US" sz="1400" b="1">
                          <a:effectLst/>
                          <a:latin typeface="Times New Roman" panose="02020603050405020304" pitchFamily="18" charset="0"/>
                          <a:ea typeface="Calibri" panose="020F0502020204030204" pitchFamily="34" charset="0"/>
                          <a:cs typeface="Times New Roman" panose="02020603050405020304" pitchFamily="18" charset="0"/>
                        </a:rPr>
                        <a:t>Topic</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p>
                      <a:pPr marL="101600" marR="0" indent="-12700" algn="ctr">
                        <a:lnSpc>
                          <a:spcPct val="107000"/>
                        </a:lnSpc>
                        <a:spcBef>
                          <a:spcPts val="0"/>
                        </a:spcBef>
                        <a:spcAft>
                          <a:spcPts val="80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3653" marR="43653" marT="0" marB="0">
                    <a:lnL>
                      <a:noFill/>
                    </a:lnL>
                    <a:lnR>
                      <a:noFill/>
                    </a:lnR>
                    <a:lnT>
                      <a:noFill/>
                    </a:lnT>
                    <a:lnB>
                      <a:noFill/>
                    </a:lnB>
                    <a:solidFill>
                      <a:schemeClr val="bg1"/>
                    </a:solidFill>
                  </a:tcPr>
                </a:tc>
                <a:extLst>
                  <a:ext uri="{0D108BD9-81ED-4DB2-BD59-A6C34878D82A}">
                    <a16:rowId xmlns:a16="http://schemas.microsoft.com/office/drawing/2014/main" val="380027855"/>
                  </a:ext>
                </a:extLst>
              </a:tr>
              <a:tr h="203526">
                <a:tc gridSpan="2">
                  <a:txBody>
                    <a:bodyPr/>
                    <a:lstStyle/>
                    <a:p>
                      <a:pPr marL="0" marR="0">
                        <a:lnSpc>
                          <a:spcPct val="107000"/>
                        </a:lnSpc>
                        <a:spcBef>
                          <a:spcPts val="0"/>
                        </a:spcBef>
                        <a:spcAft>
                          <a:spcPts val="800"/>
                        </a:spcAft>
                      </a:pPr>
                      <a:r>
                        <a:rPr lang="en-US" sz="14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3653" marR="43653" marT="0" marB="0">
                    <a:lnL>
                      <a:noFill/>
                    </a:lnL>
                    <a:lnR>
                      <a:noFill/>
                    </a:lnR>
                    <a:lnT>
                      <a:noFill/>
                    </a:lnT>
                    <a:lnB>
                      <a:noFill/>
                    </a:lnB>
                    <a:solidFill>
                      <a:schemeClr val="bg1"/>
                    </a:solidFill>
                  </a:tcPr>
                </a:tc>
                <a:tc hMerge="1">
                  <a:txBody>
                    <a:bodyPr/>
                    <a:lstStyle/>
                    <a:p>
                      <a:endParaRPr lang="en-US"/>
                    </a:p>
                  </a:txBody>
                  <a:tcPr/>
                </a:tc>
                <a:extLst>
                  <a:ext uri="{0D108BD9-81ED-4DB2-BD59-A6C34878D82A}">
                    <a16:rowId xmlns:a16="http://schemas.microsoft.com/office/drawing/2014/main" val="1657180670"/>
                  </a:ext>
                </a:extLst>
              </a:tr>
              <a:tr h="203526">
                <a:tc gridSpan="2">
                  <a:txBody>
                    <a:bodyPr/>
                    <a:lstStyle/>
                    <a:p>
                      <a:pPr marL="0" marR="0">
                        <a:lnSpc>
                          <a:spcPct val="107000"/>
                        </a:lnSpc>
                        <a:spcBef>
                          <a:spcPts val="0"/>
                        </a:spcBef>
                        <a:spcAft>
                          <a:spcPts val="800"/>
                        </a:spcAft>
                      </a:pPr>
                      <a:r>
                        <a:rPr lang="en-US" sz="1400" b="1">
                          <a:effectLst/>
                          <a:latin typeface="Times New Roman" panose="02020603050405020304" pitchFamily="18" charset="0"/>
                          <a:ea typeface="Calibri" panose="020F0502020204030204" pitchFamily="34" charset="0"/>
                          <a:cs typeface="Times New Roman" panose="02020603050405020304" pitchFamily="18" charset="0"/>
                        </a:rPr>
                        <a:t>Introduction</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3653" marR="43653" marT="0" marB="0">
                    <a:lnL>
                      <a:noFill/>
                    </a:lnL>
                    <a:lnR>
                      <a:noFill/>
                    </a:lnR>
                    <a:lnT>
                      <a:noFill/>
                    </a:lnT>
                    <a:lnB>
                      <a:noFill/>
                    </a:lnB>
                    <a:solidFill>
                      <a:schemeClr val="bg1"/>
                    </a:solidFill>
                  </a:tcPr>
                </a:tc>
                <a:tc hMerge="1">
                  <a:txBody>
                    <a:bodyPr/>
                    <a:lstStyle/>
                    <a:p>
                      <a:endParaRPr lang="en-US"/>
                    </a:p>
                  </a:txBody>
                  <a:tcPr/>
                </a:tc>
                <a:extLst>
                  <a:ext uri="{0D108BD9-81ED-4DB2-BD59-A6C34878D82A}">
                    <a16:rowId xmlns:a16="http://schemas.microsoft.com/office/drawing/2014/main" val="4179721127"/>
                  </a:ext>
                </a:extLst>
              </a:tr>
              <a:tr h="664377">
                <a:tc gridSpan="2">
                  <a:txBody>
                    <a:bodyPr/>
                    <a:lstStyle/>
                    <a:p>
                      <a:pPr marL="0" marR="0">
                        <a:lnSpc>
                          <a:spcPct val="107000"/>
                        </a:lnSpc>
                        <a:spcBef>
                          <a:spcPts val="0"/>
                        </a:spcBef>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3653" marR="43653" marT="0" marB="0">
                    <a:lnL>
                      <a:noFill/>
                    </a:lnL>
                    <a:lnR>
                      <a:noFill/>
                    </a:lnR>
                    <a:lnT>
                      <a:noFill/>
                    </a:lnT>
                    <a:lnB>
                      <a:noFill/>
                    </a:lnB>
                    <a:solidFill>
                      <a:schemeClr val="bg1"/>
                    </a:solidFill>
                  </a:tcPr>
                </a:tc>
                <a:tc hMerge="1">
                  <a:txBody>
                    <a:bodyPr/>
                    <a:lstStyle/>
                    <a:p>
                      <a:endParaRPr lang="en-US"/>
                    </a:p>
                  </a:txBody>
                  <a:tcPr/>
                </a:tc>
                <a:extLst>
                  <a:ext uri="{0D108BD9-81ED-4DB2-BD59-A6C34878D82A}">
                    <a16:rowId xmlns:a16="http://schemas.microsoft.com/office/drawing/2014/main" val="2763785362"/>
                  </a:ext>
                </a:extLst>
              </a:tr>
              <a:tr h="203526">
                <a:tc gridSpan="2">
                  <a:txBody>
                    <a:bodyPr/>
                    <a:lstStyle/>
                    <a:p>
                      <a:pPr marL="0" marR="0">
                        <a:lnSpc>
                          <a:spcPct val="107000"/>
                        </a:lnSpc>
                        <a:spcBef>
                          <a:spcPts val="0"/>
                        </a:spcBef>
                        <a:spcAft>
                          <a:spcPts val="800"/>
                        </a:spcAft>
                      </a:pPr>
                      <a:r>
                        <a:rPr lang="en-US" sz="1400" b="1">
                          <a:effectLst/>
                          <a:latin typeface="Times New Roman" panose="02020603050405020304" pitchFamily="18" charset="0"/>
                          <a:ea typeface="Calibri" panose="020F0502020204030204" pitchFamily="34" charset="0"/>
                          <a:cs typeface="Times New Roman" panose="02020603050405020304" pitchFamily="18" charset="0"/>
                        </a:rPr>
                        <a:t>Psychological Domain</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3653" marR="43653" marT="0" marB="0">
                    <a:lnL>
                      <a:noFill/>
                    </a:lnL>
                    <a:lnR>
                      <a:noFill/>
                    </a:lnR>
                    <a:lnT>
                      <a:noFill/>
                    </a:lnT>
                    <a:lnB>
                      <a:noFill/>
                    </a:lnB>
                    <a:solidFill>
                      <a:schemeClr val="bg1"/>
                    </a:solidFill>
                  </a:tcPr>
                </a:tc>
                <a:tc hMerge="1">
                  <a:txBody>
                    <a:bodyPr/>
                    <a:lstStyle/>
                    <a:p>
                      <a:endParaRPr lang="en-US"/>
                    </a:p>
                  </a:txBody>
                  <a:tcPr/>
                </a:tc>
                <a:extLst>
                  <a:ext uri="{0D108BD9-81ED-4DB2-BD59-A6C34878D82A}">
                    <a16:rowId xmlns:a16="http://schemas.microsoft.com/office/drawing/2014/main" val="874710997"/>
                  </a:ext>
                </a:extLst>
              </a:tr>
              <a:tr h="664377">
                <a:tc gridSpan="2">
                  <a:txBody>
                    <a:bodyPr/>
                    <a:lstStyle/>
                    <a:p>
                      <a:pPr marL="0" marR="0">
                        <a:lnSpc>
                          <a:spcPct val="107000"/>
                        </a:lnSpc>
                        <a:spcBef>
                          <a:spcPts val="0"/>
                        </a:spcBef>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3653" marR="43653" marT="0" marB="0">
                    <a:lnL>
                      <a:noFill/>
                    </a:lnL>
                    <a:lnR>
                      <a:noFill/>
                    </a:lnR>
                    <a:lnT>
                      <a:noFill/>
                    </a:lnT>
                    <a:lnB>
                      <a:noFill/>
                    </a:lnB>
                    <a:solidFill>
                      <a:schemeClr val="bg1"/>
                    </a:solidFill>
                  </a:tcPr>
                </a:tc>
                <a:tc hMerge="1">
                  <a:txBody>
                    <a:bodyPr/>
                    <a:lstStyle/>
                    <a:p>
                      <a:endParaRPr lang="en-US"/>
                    </a:p>
                  </a:txBody>
                  <a:tcPr/>
                </a:tc>
                <a:extLst>
                  <a:ext uri="{0D108BD9-81ED-4DB2-BD59-A6C34878D82A}">
                    <a16:rowId xmlns:a16="http://schemas.microsoft.com/office/drawing/2014/main" val="2906696739"/>
                  </a:ext>
                </a:extLst>
              </a:tr>
              <a:tr h="203526">
                <a:tc gridSpan="2">
                  <a:txBody>
                    <a:bodyPr/>
                    <a:lstStyle/>
                    <a:p>
                      <a:pPr marL="0" marR="0">
                        <a:lnSpc>
                          <a:spcPct val="107000"/>
                        </a:lnSpc>
                        <a:spcBef>
                          <a:spcPts val="0"/>
                        </a:spcBef>
                        <a:spcAft>
                          <a:spcPts val="800"/>
                        </a:spcAft>
                      </a:pPr>
                      <a:r>
                        <a:rPr lang="en-US" sz="1400" b="1">
                          <a:effectLst/>
                          <a:latin typeface="Times New Roman" panose="02020603050405020304" pitchFamily="18" charset="0"/>
                          <a:ea typeface="Calibri" panose="020F0502020204030204" pitchFamily="34" charset="0"/>
                          <a:cs typeface="Times New Roman" panose="02020603050405020304" pitchFamily="18" charset="0"/>
                        </a:rPr>
                        <a:t>Social Domain</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3653" marR="43653" marT="0" marB="0">
                    <a:lnL>
                      <a:noFill/>
                    </a:lnL>
                    <a:lnR>
                      <a:noFill/>
                    </a:lnR>
                    <a:lnT>
                      <a:noFill/>
                    </a:lnT>
                    <a:lnB>
                      <a:noFill/>
                    </a:lnB>
                    <a:solidFill>
                      <a:schemeClr val="bg1"/>
                    </a:solidFill>
                  </a:tcPr>
                </a:tc>
                <a:tc hMerge="1">
                  <a:txBody>
                    <a:bodyPr/>
                    <a:lstStyle/>
                    <a:p>
                      <a:endParaRPr lang="en-US"/>
                    </a:p>
                  </a:txBody>
                  <a:tcPr/>
                </a:tc>
                <a:extLst>
                  <a:ext uri="{0D108BD9-81ED-4DB2-BD59-A6C34878D82A}">
                    <a16:rowId xmlns:a16="http://schemas.microsoft.com/office/drawing/2014/main" val="13523354"/>
                  </a:ext>
                </a:extLst>
              </a:tr>
              <a:tr h="832518">
                <a:tc gridSpan="2">
                  <a:txBody>
                    <a:bodyPr/>
                    <a:lstStyle/>
                    <a:p>
                      <a:pPr marL="0" marR="0">
                        <a:lnSpc>
                          <a:spcPct val="107000"/>
                        </a:lnSpc>
                        <a:spcBef>
                          <a:spcPts val="0"/>
                        </a:spcBef>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3653" marR="43653" marT="0" marB="0">
                    <a:lnL>
                      <a:noFill/>
                    </a:lnL>
                    <a:lnR>
                      <a:noFill/>
                    </a:lnR>
                    <a:lnT>
                      <a:noFill/>
                    </a:lnT>
                    <a:lnB>
                      <a:noFill/>
                    </a:lnB>
                    <a:solidFill>
                      <a:schemeClr val="bg1"/>
                    </a:solidFill>
                  </a:tcPr>
                </a:tc>
                <a:tc hMerge="1">
                  <a:txBody>
                    <a:bodyPr/>
                    <a:lstStyle/>
                    <a:p>
                      <a:endParaRPr lang="en-US"/>
                    </a:p>
                  </a:txBody>
                  <a:tcPr/>
                </a:tc>
                <a:extLst>
                  <a:ext uri="{0D108BD9-81ED-4DB2-BD59-A6C34878D82A}">
                    <a16:rowId xmlns:a16="http://schemas.microsoft.com/office/drawing/2014/main" val="839027094"/>
                  </a:ext>
                </a:extLst>
              </a:tr>
              <a:tr h="203526">
                <a:tc gridSpan="2">
                  <a:txBody>
                    <a:bodyPr/>
                    <a:lstStyle/>
                    <a:p>
                      <a:pPr marL="0" marR="0">
                        <a:lnSpc>
                          <a:spcPct val="107000"/>
                        </a:lnSpc>
                        <a:spcBef>
                          <a:spcPts val="0"/>
                        </a:spcBef>
                        <a:spcAft>
                          <a:spcPts val="800"/>
                        </a:spcAft>
                      </a:pPr>
                      <a:r>
                        <a:rPr lang="en-US" sz="1400" b="1">
                          <a:effectLst/>
                          <a:latin typeface="Times New Roman" panose="02020603050405020304" pitchFamily="18" charset="0"/>
                          <a:ea typeface="Calibri" panose="020F0502020204030204" pitchFamily="34" charset="0"/>
                          <a:cs typeface="Times New Roman" panose="02020603050405020304" pitchFamily="18" charset="0"/>
                        </a:rPr>
                        <a:t>Physiology Domain</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3653" marR="43653" marT="0" marB="0">
                    <a:lnL>
                      <a:noFill/>
                    </a:lnL>
                    <a:lnR>
                      <a:noFill/>
                    </a:lnR>
                    <a:lnT>
                      <a:noFill/>
                    </a:lnT>
                    <a:lnB>
                      <a:noFill/>
                    </a:lnB>
                    <a:solidFill>
                      <a:schemeClr val="bg1"/>
                    </a:solidFill>
                  </a:tcPr>
                </a:tc>
                <a:tc hMerge="1">
                  <a:txBody>
                    <a:bodyPr/>
                    <a:lstStyle/>
                    <a:p>
                      <a:endParaRPr lang="en-US"/>
                    </a:p>
                  </a:txBody>
                  <a:tcPr/>
                </a:tc>
                <a:extLst>
                  <a:ext uri="{0D108BD9-81ED-4DB2-BD59-A6C34878D82A}">
                    <a16:rowId xmlns:a16="http://schemas.microsoft.com/office/drawing/2014/main" val="3458170367"/>
                  </a:ext>
                </a:extLst>
              </a:tr>
              <a:tr h="746320">
                <a:tc gridSpan="2">
                  <a:txBody>
                    <a:bodyPr/>
                    <a:lstStyle/>
                    <a:p>
                      <a:pPr marL="0" marR="0">
                        <a:lnSpc>
                          <a:spcPct val="107000"/>
                        </a:lnSpc>
                        <a:spcBef>
                          <a:spcPts val="0"/>
                        </a:spcBef>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3653" marR="43653" marT="0" marB="0">
                    <a:lnL>
                      <a:noFill/>
                    </a:lnL>
                    <a:lnR>
                      <a:noFill/>
                    </a:lnR>
                    <a:lnT>
                      <a:noFill/>
                    </a:lnT>
                    <a:lnB>
                      <a:noFill/>
                    </a:lnB>
                    <a:solidFill>
                      <a:schemeClr val="bg1"/>
                    </a:solidFill>
                  </a:tcPr>
                </a:tc>
                <a:tc hMerge="1">
                  <a:txBody>
                    <a:bodyPr/>
                    <a:lstStyle/>
                    <a:p>
                      <a:endParaRPr lang="en-US"/>
                    </a:p>
                  </a:txBody>
                  <a:tcPr/>
                </a:tc>
                <a:extLst>
                  <a:ext uri="{0D108BD9-81ED-4DB2-BD59-A6C34878D82A}">
                    <a16:rowId xmlns:a16="http://schemas.microsoft.com/office/drawing/2014/main" val="1379721096"/>
                  </a:ext>
                </a:extLst>
              </a:tr>
              <a:tr h="203526">
                <a:tc gridSpan="2">
                  <a:txBody>
                    <a:bodyPr/>
                    <a:lstStyle/>
                    <a:p>
                      <a:pPr marL="0" marR="0">
                        <a:lnSpc>
                          <a:spcPct val="107000"/>
                        </a:lnSpc>
                        <a:spcBef>
                          <a:spcPts val="0"/>
                        </a:spcBef>
                        <a:spcAft>
                          <a:spcPts val="800"/>
                        </a:spcAft>
                      </a:pPr>
                      <a:r>
                        <a:rPr lang="en-US" sz="1400" b="1">
                          <a:effectLst/>
                          <a:latin typeface="Times New Roman" panose="02020603050405020304" pitchFamily="18" charset="0"/>
                          <a:ea typeface="Calibri" panose="020F0502020204030204" pitchFamily="34" charset="0"/>
                          <a:cs typeface="Times New Roman" panose="02020603050405020304" pitchFamily="18" charset="0"/>
                        </a:rPr>
                        <a:t>Conclusion</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3653" marR="43653" marT="0" marB="0">
                    <a:lnL>
                      <a:noFill/>
                    </a:lnL>
                    <a:lnR>
                      <a:noFill/>
                    </a:lnR>
                    <a:lnT>
                      <a:noFill/>
                    </a:lnT>
                    <a:lnB>
                      <a:noFill/>
                    </a:lnB>
                    <a:solidFill>
                      <a:schemeClr val="bg1"/>
                    </a:solidFill>
                  </a:tcPr>
                </a:tc>
                <a:tc hMerge="1">
                  <a:txBody>
                    <a:bodyPr/>
                    <a:lstStyle/>
                    <a:p>
                      <a:endParaRPr lang="en-US"/>
                    </a:p>
                  </a:txBody>
                  <a:tcPr/>
                </a:tc>
                <a:extLst>
                  <a:ext uri="{0D108BD9-81ED-4DB2-BD59-A6C34878D82A}">
                    <a16:rowId xmlns:a16="http://schemas.microsoft.com/office/drawing/2014/main" val="2545520872"/>
                  </a:ext>
                </a:extLst>
              </a:tr>
              <a:tr h="758189">
                <a:tc gridSpan="2">
                  <a:txBody>
                    <a:bodyPr/>
                    <a:lstStyle/>
                    <a:p>
                      <a:pPr marL="0" marR="0">
                        <a:lnSpc>
                          <a:spcPct val="107000"/>
                        </a:lnSpc>
                        <a:spcBef>
                          <a:spcPts val="0"/>
                        </a:spcBef>
                        <a:spcAft>
                          <a:spcPts val="80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3653" marR="43653" marT="0" marB="0">
                    <a:lnL>
                      <a:noFill/>
                    </a:lnL>
                    <a:lnR>
                      <a:noFill/>
                    </a:lnR>
                    <a:lnT>
                      <a:noFill/>
                    </a:lnT>
                    <a:lnB>
                      <a:noFill/>
                    </a:lnB>
                    <a:solidFill>
                      <a:schemeClr val="bg1"/>
                    </a:solidFill>
                  </a:tcPr>
                </a:tc>
                <a:tc hMerge="1">
                  <a:txBody>
                    <a:bodyPr/>
                    <a:lstStyle/>
                    <a:p>
                      <a:endParaRPr lang="en-US"/>
                    </a:p>
                  </a:txBody>
                  <a:tcPr/>
                </a:tc>
                <a:extLst>
                  <a:ext uri="{0D108BD9-81ED-4DB2-BD59-A6C34878D82A}">
                    <a16:rowId xmlns:a16="http://schemas.microsoft.com/office/drawing/2014/main" val="2658445665"/>
                  </a:ext>
                </a:extLst>
              </a:tr>
              <a:tr h="203526">
                <a:tc gridSpan="2">
                  <a:txBody>
                    <a:bodyPr/>
                    <a:lstStyle/>
                    <a:p>
                      <a:pPr marL="0" marR="0">
                        <a:lnSpc>
                          <a:spcPct val="107000"/>
                        </a:lnSpc>
                        <a:spcBef>
                          <a:spcPts val="0"/>
                        </a:spcBef>
                        <a:spcAft>
                          <a:spcPts val="800"/>
                        </a:spcAft>
                      </a:pPr>
                      <a:r>
                        <a:rPr lang="en-US" sz="1400" b="1">
                          <a:effectLst/>
                          <a:latin typeface="Times New Roman" panose="02020603050405020304" pitchFamily="18" charset="0"/>
                          <a:ea typeface="Calibri" panose="020F0502020204030204" pitchFamily="34" charset="0"/>
                          <a:cs typeface="Times New Roman" panose="02020603050405020304" pitchFamily="18" charset="0"/>
                        </a:rPr>
                        <a:t>Reference List</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3653" marR="43653" marT="0" marB="0">
                    <a:lnL>
                      <a:noFill/>
                    </a:lnL>
                    <a:lnR>
                      <a:noFill/>
                    </a:lnR>
                    <a:lnT>
                      <a:noFill/>
                    </a:lnT>
                    <a:lnB>
                      <a:noFill/>
                    </a:lnB>
                    <a:solidFill>
                      <a:schemeClr val="bg1"/>
                    </a:solidFill>
                  </a:tcPr>
                </a:tc>
                <a:tc hMerge="1">
                  <a:txBody>
                    <a:bodyPr/>
                    <a:lstStyle/>
                    <a:p>
                      <a:endParaRPr lang="en-US"/>
                    </a:p>
                  </a:txBody>
                  <a:tcPr/>
                </a:tc>
                <a:extLst>
                  <a:ext uri="{0D108BD9-81ED-4DB2-BD59-A6C34878D82A}">
                    <a16:rowId xmlns:a16="http://schemas.microsoft.com/office/drawing/2014/main" val="2837709377"/>
                  </a:ext>
                </a:extLst>
              </a:tr>
              <a:tr h="536103">
                <a:tc gridSpan="2">
                  <a:txBody>
                    <a:bodyPr/>
                    <a:lstStyle/>
                    <a:p>
                      <a:pPr marL="0" marR="0">
                        <a:lnSpc>
                          <a:spcPct val="107000"/>
                        </a:lnSpc>
                        <a:spcBef>
                          <a:spcPts val="0"/>
                        </a:spcBef>
                        <a:spcAft>
                          <a:spcPts val="0"/>
                        </a:spcAft>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05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05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653" marR="43653" marT="0" marB="0">
                    <a:lnL>
                      <a:noFill/>
                    </a:lnL>
                    <a:lnR>
                      <a:noFill/>
                    </a:lnR>
                    <a:lnT>
                      <a:noFill/>
                    </a:lnT>
                    <a:lnB>
                      <a:noFill/>
                    </a:lnB>
                    <a:solidFill>
                      <a:schemeClr val="bg1"/>
                    </a:solidFill>
                  </a:tcPr>
                </a:tc>
                <a:tc hMerge="1">
                  <a:txBody>
                    <a:bodyPr/>
                    <a:lstStyle/>
                    <a:p>
                      <a:endParaRPr lang="en-US"/>
                    </a:p>
                  </a:txBody>
                  <a:tcPr/>
                </a:tc>
                <a:extLst>
                  <a:ext uri="{0D108BD9-81ED-4DB2-BD59-A6C34878D82A}">
                    <a16:rowId xmlns:a16="http://schemas.microsoft.com/office/drawing/2014/main" val="3599324813"/>
                  </a:ext>
                </a:extLst>
              </a:tr>
            </a:tbl>
          </a:graphicData>
        </a:graphic>
      </p:graphicFrame>
    </p:spTree>
    <p:extLst>
      <p:ext uri="{BB962C8B-B14F-4D97-AF65-F5344CB8AC3E}">
        <p14:creationId xmlns:p14="http://schemas.microsoft.com/office/powerpoint/2010/main" val="5978130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04800" y="-228600"/>
            <a:ext cx="8229600" cy="1143000"/>
          </a:xfrm>
          <a:prstGeom prst="rect">
            <a:avLst/>
          </a:prstGeom>
        </p:spPr>
        <p:txBody>
          <a:bodyPr bIns="91440" anchor="b"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3600" b="1" dirty="0">
                <a:solidFill>
                  <a:srgbClr val="347FD8"/>
                </a:solidFill>
                <a:latin typeface="+mj-lt"/>
                <a:ea typeface="+mj-ea"/>
                <a:cs typeface="+mj-cs"/>
              </a:rPr>
              <a:t>Components of Paper</a:t>
            </a:r>
            <a:endParaRPr kumimoji="0" lang="en-US" sz="3600" b="1" i="0" u="none" strike="noStrike" kern="1200" cap="none" spc="0" normalizeH="0" baseline="0" noProof="0" dirty="0">
              <a:ln>
                <a:noFill/>
              </a:ln>
              <a:solidFill>
                <a:srgbClr val="347FD8"/>
              </a:solidFill>
              <a:effectLst/>
              <a:uLnTx/>
              <a:uFillTx/>
              <a:latin typeface="+mj-lt"/>
              <a:ea typeface="+mj-ea"/>
              <a:cs typeface="+mj-cs"/>
            </a:endParaRPr>
          </a:p>
        </p:txBody>
      </p:sp>
      <p:sp>
        <p:nvSpPr>
          <p:cNvPr id="4" name="Rectangle 3"/>
          <p:cNvSpPr/>
          <p:nvPr/>
        </p:nvSpPr>
        <p:spPr>
          <a:xfrm>
            <a:off x="457200" y="990600"/>
            <a:ext cx="8839200" cy="5573321"/>
          </a:xfrm>
          <a:prstGeom prst="rect">
            <a:avLst/>
          </a:prstGeom>
        </p:spPr>
        <p:txBody>
          <a:bodyPr wrap="square">
            <a:spAutoFit/>
          </a:bodyPr>
          <a:lstStyle/>
          <a:p>
            <a:pPr marL="347345" marR="0" indent="-347345" algn="just">
              <a:spcBef>
                <a:spcPts val="0"/>
              </a:spcBef>
              <a:spcAft>
                <a:spcPts val="500"/>
              </a:spcAft>
              <a:tabLst>
                <a:tab pos="228600" algn="l"/>
                <a:tab pos="685800" algn="l"/>
                <a:tab pos="914400" algn="l"/>
                <a:tab pos="1257300" algn="l"/>
              </a:tabLst>
            </a:pPr>
            <a:r>
              <a:rPr lang="en-US" sz="3600" b="1" spc="25" dirty="0">
                <a:solidFill>
                  <a:srgbClr val="000000"/>
                </a:solidFill>
                <a:latin typeface="Times New Roman" panose="02020603050405020304" pitchFamily="18" charset="0"/>
                <a:ea typeface="Times New Roman" panose="02020603050405020304" pitchFamily="18" charset="0"/>
              </a:rPr>
              <a:t>Introduction</a:t>
            </a:r>
          </a:p>
          <a:p>
            <a:pPr marL="347345" marR="0" indent="-347345" algn="just">
              <a:spcBef>
                <a:spcPts val="0"/>
              </a:spcBef>
              <a:spcAft>
                <a:spcPts val="500"/>
              </a:spcAft>
              <a:tabLst>
                <a:tab pos="228600" algn="l"/>
                <a:tab pos="685800" algn="l"/>
                <a:tab pos="914400" algn="l"/>
                <a:tab pos="1257300" algn="l"/>
              </a:tabLst>
            </a:pPr>
            <a:endParaRPr lang="en-US" sz="1100" spc="25" dirty="0">
              <a:solidFill>
                <a:srgbClr val="000000"/>
              </a:solidFill>
              <a:latin typeface="Times New Roman" panose="02020603050405020304" pitchFamily="18" charset="0"/>
              <a:ea typeface="Times New Roman" panose="02020603050405020304" pitchFamily="18" charset="0"/>
            </a:endParaRPr>
          </a:p>
          <a:p>
            <a:pPr marL="457200" marR="0" indent="-457200">
              <a:spcBef>
                <a:spcPts val="0"/>
              </a:spcBef>
              <a:spcAft>
                <a:spcPts val="500"/>
              </a:spcAft>
              <a:buFont typeface="Wingdings" panose="05000000000000000000" pitchFamily="2" charset="2"/>
              <a:buChar char="q"/>
              <a:tabLst>
                <a:tab pos="228600" algn="l"/>
                <a:tab pos="685800" algn="l"/>
                <a:tab pos="914400" algn="l"/>
                <a:tab pos="1257300" algn="l"/>
              </a:tabLst>
            </a:pPr>
            <a:r>
              <a:rPr lang="en-US" sz="2800" spc="25" dirty="0">
                <a:solidFill>
                  <a:srgbClr val="000000"/>
                </a:solidFill>
                <a:latin typeface="Times New Roman" panose="02020603050405020304" pitchFamily="18" charset="0"/>
                <a:ea typeface="Times New Roman" panose="02020603050405020304" pitchFamily="18" charset="0"/>
              </a:rPr>
              <a:t>Defines emerging adulthood </a:t>
            </a:r>
            <a:endParaRPr lang="en-US" sz="3200" spc="25" dirty="0">
              <a:solidFill>
                <a:srgbClr val="000000"/>
              </a:solidFill>
              <a:latin typeface="Times New Roman" panose="02020603050405020304" pitchFamily="18" charset="0"/>
              <a:ea typeface="Times New Roman" panose="02020603050405020304" pitchFamily="18" charset="0"/>
            </a:endParaRPr>
          </a:p>
          <a:p>
            <a:pPr marL="457200" marR="0" indent="-457200">
              <a:spcBef>
                <a:spcPts val="0"/>
              </a:spcBef>
              <a:spcAft>
                <a:spcPts val="500"/>
              </a:spcAft>
              <a:buFont typeface="Wingdings" panose="05000000000000000000" pitchFamily="2" charset="2"/>
              <a:buChar char="q"/>
              <a:tabLst>
                <a:tab pos="228600" algn="l"/>
                <a:tab pos="685800" algn="l"/>
                <a:tab pos="914400" algn="l"/>
                <a:tab pos="1257300" algn="l"/>
              </a:tabLst>
            </a:pPr>
            <a:r>
              <a:rPr lang="en-US" sz="2800" b="1" spc="25" dirty="0">
                <a:solidFill>
                  <a:srgbClr val="FF0000"/>
                </a:solidFill>
                <a:latin typeface="Times New Roman" panose="02020603050405020304" pitchFamily="18" charset="0"/>
                <a:ea typeface="Times New Roman" panose="02020603050405020304" pitchFamily="18" charset="0"/>
              </a:rPr>
              <a:t>Clearly identifies </a:t>
            </a:r>
            <a:r>
              <a:rPr lang="en-US" sz="2800" b="1" u="sng" spc="25" dirty="0">
                <a:solidFill>
                  <a:srgbClr val="FF0000"/>
                </a:solidFill>
                <a:latin typeface="Times New Roman" panose="02020603050405020304" pitchFamily="18" charset="0"/>
                <a:ea typeface="Times New Roman" panose="02020603050405020304" pitchFamily="18" charset="0"/>
              </a:rPr>
              <a:t>the</a:t>
            </a:r>
            <a:r>
              <a:rPr lang="en-US" sz="2800" b="1" spc="25" dirty="0">
                <a:solidFill>
                  <a:srgbClr val="FF0000"/>
                </a:solidFill>
                <a:latin typeface="Times New Roman" panose="02020603050405020304" pitchFamily="18" charset="0"/>
                <a:ea typeface="Times New Roman" panose="02020603050405020304" pitchFamily="18" charset="0"/>
              </a:rPr>
              <a:t> topic (see examples)</a:t>
            </a:r>
          </a:p>
          <a:p>
            <a:pPr marL="457200" marR="0" indent="-457200">
              <a:spcBef>
                <a:spcPts val="0"/>
              </a:spcBef>
              <a:spcAft>
                <a:spcPts val="500"/>
              </a:spcAft>
              <a:buFont typeface="Wingdings" panose="05000000000000000000" pitchFamily="2" charset="2"/>
              <a:buChar char="q"/>
              <a:tabLst>
                <a:tab pos="228600" algn="l"/>
                <a:tab pos="685800" algn="l"/>
                <a:tab pos="914400" algn="l"/>
                <a:tab pos="1257300" algn="l"/>
              </a:tabLst>
            </a:pPr>
            <a:r>
              <a:rPr lang="en-US" sz="2800" spc="25" dirty="0">
                <a:latin typeface="Times New Roman" panose="02020603050405020304" pitchFamily="18" charset="0"/>
                <a:ea typeface="Times New Roman" panose="02020603050405020304" pitchFamily="18" charset="0"/>
              </a:rPr>
              <a:t>States a position about the topic (neutral, positive or negative)</a:t>
            </a:r>
            <a:endParaRPr lang="en-US" sz="3200" spc="25" dirty="0">
              <a:latin typeface="Times New Roman" panose="02020603050405020304" pitchFamily="18" charset="0"/>
              <a:ea typeface="Times New Roman" panose="02020603050405020304" pitchFamily="18" charset="0"/>
            </a:endParaRPr>
          </a:p>
          <a:p>
            <a:pPr marL="514350" indent="-514350">
              <a:spcAft>
                <a:spcPts val="500"/>
              </a:spcAft>
              <a:buFont typeface="Wingdings" panose="05000000000000000000" pitchFamily="2" charset="2"/>
              <a:buChar char="q"/>
              <a:tabLst>
                <a:tab pos="171450" algn="l"/>
                <a:tab pos="457200" algn="l"/>
                <a:tab pos="685800" algn="l"/>
                <a:tab pos="914400" algn="l"/>
              </a:tabLst>
            </a:pPr>
            <a:r>
              <a:rPr lang="en-US" sz="2800" spc="25" dirty="0">
                <a:solidFill>
                  <a:srgbClr val="000000"/>
                </a:solidFill>
                <a:latin typeface="Times New Roman" panose="02020603050405020304" pitchFamily="18" charset="0"/>
                <a:ea typeface="Times New Roman" panose="02020603050405020304" pitchFamily="18" charset="0"/>
              </a:rPr>
              <a:t>Provides background information about how the topic impacts emerging adulthood</a:t>
            </a:r>
            <a:endParaRPr lang="en-US" sz="3200" spc="25" dirty="0">
              <a:solidFill>
                <a:srgbClr val="000000"/>
              </a:solidFill>
              <a:latin typeface="Times New Roman" panose="02020603050405020304" pitchFamily="18" charset="0"/>
              <a:ea typeface="Times New Roman" panose="02020603050405020304" pitchFamily="18" charset="0"/>
            </a:endParaRPr>
          </a:p>
          <a:p>
            <a:pPr marL="457200" marR="0" indent="-457200">
              <a:spcBef>
                <a:spcPts val="0"/>
              </a:spcBef>
              <a:spcAft>
                <a:spcPts val="500"/>
              </a:spcAft>
              <a:buFont typeface="Wingdings" panose="05000000000000000000" pitchFamily="2" charset="2"/>
              <a:buChar char="q"/>
              <a:tabLst>
                <a:tab pos="228600" algn="l"/>
                <a:tab pos="685800" algn="l"/>
                <a:tab pos="914400" algn="l"/>
                <a:tab pos="1257300" algn="l"/>
              </a:tabLst>
            </a:pPr>
            <a:r>
              <a:rPr lang="en-US" sz="2800" spc="25" dirty="0">
                <a:solidFill>
                  <a:srgbClr val="000000"/>
                </a:solidFill>
                <a:latin typeface="Times New Roman" panose="02020603050405020304" pitchFamily="18" charset="0"/>
                <a:ea typeface="Times New Roman" panose="02020603050405020304" pitchFamily="18" charset="0"/>
              </a:rPr>
              <a:t>Indicates why the topic and your focus is important to understand</a:t>
            </a:r>
            <a:endParaRPr lang="en-US" sz="3200" spc="25" dirty="0">
              <a:solidFill>
                <a:srgbClr val="000000"/>
              </a:solidFill>
              <a:latin typeface="Times New Roman" panose="02020603050405020304" pitchFamily="18" charset="0"/>
              <a:ea typeface="Times New Roman" panose="02020603050405020304" pitchFamily="18" charset="0"/>
            </a:endParaRPr>
          </a:p>
          <a:p>
            <a:pPr marL="457200" marR="0" indent="-457200">
              <a:spcBef>
                <a:spcPts val="0"/>
              </a:spcBef>
              <a:spcAft>
                <a:spcPts val="500"/>
              </a:spcAft>
              <a:buFont typeface="Wingdings" panose="05000000000000000000" pitchFamily="2" charset="2"/>
              <a:buChar char="q"/>
              <a:tabLst>
                <a:tab pos="228600" algn="l"/>
                <a:tab pos="685800" algn="l"/>
                <a:tab pos="914400" algn="l"/>
                <a:tab pos="1257300" algn="l"/>
              </a:tabLst>
            </a:pPr>
            <a:r>
              <a:rPr lang="en-US" sz="2800" spc="25" dirty="0">
                <a:solidFill>
                  <a:srgbClr val="000000"/>
                </a:solidFill>
                <a:latin typeface="Times New Roman" panose="02020603050405020304" pitchFamily="18" charset="0"/>
                <a:ea typeface="Times New Roman" panose="02020603050405020304" pitchFamily="18" charset="0"/>
              </a:rPr>
              <a:t>Provides an overview of what the paper will do and cover</a:t>
            </a:r>
            <a:endParaRPr lang="en-US" sz="3200" spc="25" dirty="0">
              <a:solidFill>
                <a:srgbClr val="0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290780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438"/>
            <a:ext cx="7772400" cy="1143000"/>
          </a:xfrm>
        </p:spPr>
        <p:txBody>
          <a:bodyPr/>
          <a:lstStyle/>
          <a:p>
            <a:r>
              <a:rPr lang="en-US" b="1" dirty="0">
                <a:solidFill>
                  <a:srgbClr val="347FD8"/>
                </a:solidFill>
              </a:rPr>
              <a:t>Sample Topics (</a:t>
            </a:r>
            <a:r>
              <a:rPr lang="en-US" dirty="0">
                <a:solidFill>
                  <a:srgbClr val="347FD8"/>
                </a:solidFill>
              </a:rPr>
              <a:t>in Modules</a:t>
            </a:r>
            <a:r>
              <a:rPr lang="en-US" b="1" dirty="0">
                <a:solidFill>
                  <a:srgbClr val="347FD8"/>
                </a:solidFill>
              </a:rPr>
              <a:t>)</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25" y="1143000"/>
            <a:ext cx="5984735"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124114" y="3124200"/>
            <a:ext cx="2860746" cy="2308324"/>
          </a:xfrm>
          <a:prstGeom prst="rect">
            <a:avLst/>
          </a:prstGeom>
          <a:noFill/>
        </p:spPr>
        <p:txBody>
          <a:bodyPr wrap="square" rtlCol="0">
            <a:spAutoFit/>
          </a:bodyPr>
          <a:lstStyle/>
          <a:p>
            <a:r>
              <a:rPr lang="en-US" sz="3600" b="1" dirty="0">
                <a:solidFill>
                  <a:srgbClr val="00B050"/>
                </a:solidFill>
              </a:rPr>
              <a:t>Choose </a:t>
            </a:r>
            <a:r>
              <a:rPr lang="en-US" sz="3600" b="1" u="sng" dirty="0">
                <a:solidFill>
                  <a:srgbClr val="00B050"/>
                </a:solidFill>
              </a:rPr>
              <a:t>ONE</a:t>
            </a:r>
          </a:p>
          <a:p>
            <a:r>
              <a:rPr lang="en-US" sz="3600" dirty="0">
                <a:solidFill>
                  <a:srgbClr val="00B050"/>
                </a:solidFill>
              </a:rPr>
              <a:t>One that you can find references for</a:t>
            </a:r>
          </a:p>
        </p:txBody>
      </p:sp>
    </p:spTree>
    <p:extLst>
      <p:ext uri="{BB962C8B-B14F-4D97-AF65-F5344CB8AC3E}">
        <p14:creationId xmlns:p14="http://schemas.microsoft.com/office/powerpoint/2010/main" val="1535942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28600" y="152400"/>
            <a:ext cx="8229600" cy="1143000"/>
          </a:xfrm>
          <a:prstGeom prst="rect">
            <a:avLst/>
          </a:prstGeom>
        </p:spPr>
        <p:txBody>
          <a:bodyPr bIns="91440" anchor="b"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000" b="1" dirty="0">
                <a:solidFill>
                  <a:srgbClr val="347FD8"/>
                </a:solidFill>
                <a:latin typeface="+mj-lt"/>
                <a:ea typeface="+mj-ea"/>
                <a:cs typeface="+mj-cs"/>
              </a:rPr>
              <a:t>Components of Paper</a:t>
            </a:r>
            <a:endParaRPr kumimoji="0" lang="en-US" sz="4000" b="1" i="0" u="none" strike="noStrike" kern="1200" cap="none" spc="0" normalizeH="0" baseline="0" noProof="0" dirty="0">
              <a:ln>
                <a:noFill/>
              </a:ln>
              <a:solidFill>
                <a:srgbClr val="347FD8"/>
              </a:solidFill>
              <a:effectLst/>
              <a:uLnTx/>
              <a:uFillTx/>
              <a:latin typeface="+mj-lt"/>
              <a:ea typeface="+mj-ea"/>
              <a:cs typeface="+mj-cs"/>
            </a:endParaRPr>
          </a:p>
        </p:txBody>
      </p:sp>
      <p:sp>
        <p:nvSpPr>
          <p:cNvPr id="4" name="Rectangle 3"/>
          <p:cNvSpPr/>
          <p:nvPr/>
        </p:nvSpPr>
        <p:spPr>
          <a:xfrm>
            <a:off x="304800" y="1524000"/>
            <a:ext cx="8839200" cy="4390946"/>
          </a:xfrm>
          <a:prstGeom prst="rect">
            <a:avLst/>
          </a:prstGeom>
        </p:spPr>
        <p:txBody>
          <a:bodyPr wrap="square">
            <a:spAutoFit/>
          </a:bodyPr>
          <a:lstStyle/>
          <a:p>
            <a:pPr marL="347345" marR="0" indent="-347345" algn="just">
              <a:spcBef>
                <a:spcPts val="0"/>
              </a:spcBef>
              <a:spcAft>
                <a:spcPts val="500"/>
              </a:spcAft>
              <a:tabLst>
                <a:tab pos="228600" algn="l"/>
                <a:tab pos="685800" algn="l"/>
                <a:tab pos="914400" algn="l"/>
                <a:tab pos="1257300" algn="l"/>
              </a:tabLst>
            </a:pPr>
            <a:r>
              <a:rPr lang="en-US" sz="3600" b="1" spc="25" dirty="0">
                <a:solidFill>
                  <a:srgbClr val="000000"/>
                </a:solidFill>
                <a:latin typeface="Times New Roman" panose="02020603050405020304" pitchFamily="18" charset="0"/>
                <a:ea typeface="Times New Roman" panose="02020603050405020304" pitchFamily="18" charset="0"/>
              </a:rPr>
              <a:t>For </a:t>
            </a:r>
            <a:r>
              <a:rPr lang="en-US" sz="3600" b="1" u="sng" spc="25" dirty="0">
                <a:solidFill>
                  <a:srgbClr val="000000"/>
                </a:solidFill>
                <a:latin typeface="Times New Roman" panose="02020603050405020304" pitchFamily="18" charset="0"/>
                <a:ea typeface="Times New Roman" panose="02020603050405020304" pitchFamily="18" charset="0"/>
              </a:rPr>
              <a:t>Each</a:t>
            </a:r>
            <a:r>
              <a:rPr lang="en-US" sz="3600" b="1" spc="25" dirty="0">
                <a:solidFill>
                  <a:srgbClr val="000000"/>
                </a:solidFill>
                <a:latin typeface="Times New Roman" panose="02020603050405020304" pitchFamily="18" charset="0"/>
                <a:ea typeface="Times New Roman" panose="02020603050405020304" pitchFamily="18" charset="0"/>
              </a:rPr>
              <a:t> Domain</a:t>
            </a:r>
          </a:p>
          <a:p>
            <a:pPr marL="347345" marR="0" indent="-347345" algn="just">
              <a:spcBef>
                <a:spcPts val="0"/>
              </a:spcBef>
              <a:spcAft>
                <a:spcPts val="500"/>
              </a:spcAft>
              <a:tabLst>
                <a:tab pos="228600" algn="l"/>
                <a:tab pos="685800" algn="l"/>
                <a:tab pos="914400" algn="l"/>
                <a:tab pos="1257300" algn="l"/>
              </a:tabLst>
            </a:pPr>
            <a:endParaRPr lang="en-US" sz="1100" spc="25" dirty="0">
              <a:solidFill>
                <a:srgbClr val="000000"/>
              </a:solidFill>
              <a:latin typeface="Times New Roman" panose="02020603050405020304" pitchFamily="18" charset="0"/>
              <a:ea typeface="Times New Roman" panose="02020603050405020304" pitchFamily="18" charset="0"/>
            </a:endParaRPr>
          </a:p>
          <a:p>
            <a:pPr marL="457200" indent="-457200">
              <a:buFont typeface="Wingdings" panose="05000000000000000000" pitchFamily="2" charset="2"/>
              <a:buChar char="q"/>
            </a:pPr>
            <a:r>
              <a:rPr lang="en-US" sz="2800" dirty="0">
                <a:latin typeface="Times New Roman" panose="02020603050405020304" pitchFamily="18" charset="0"/>
                <a:cs typeface="Times New Roman" panose="02020603050405020304" pitchFamily="18" charset="0"/>
              </a:rPr>
              <a:t>Provides information about the domain in the context of the topic</a:t>
            </a:r>
          </a:p>
          <a:p>
            <a:pPr marL="457200" indent="-457200">
              <a:buFont typeface="Wingdings" panose="05000000000000000000" pitchFamily="2" charset="2"/>
              <a:buChar char="q"/>
            </a:pPr>
            <a:r>
              <a:rPr lang="en-US" sz="2800" dirty="0">
                <a:solidFill>
                  <a:srgbClr val="FF0000"/>
                </a:solidFill>
                <a:latin typeface="Times New Roman" panose="02020603050405020304" pitchFamily="18" charset="0"/>
                <a:cs typeface="Times New Roman" panose="02020603050405020304" pitchFamily="18" charset="0"/>
              </a:rPr>
              <a:t>Introduces and cites the article (in APA format) related to the topic for that domain</a:t>
            </a:r>
          </a:p>
          <a:p>
            <a:pPr marL="457200" indent="-457200">
              <a:buFont typeface="Wingdings" panose="05000000000000000000" pitchFamily="2" charset="2"/>
              <a:buChar char="q"/>
            </a:pPr>
            <a:r>
              <a:rPr lang="en-US" sz="2800" dirty="0">
                <a:latin typeface="Times New Roman" panose="02020603050405020304" pitchFamily="18" charset="0"/>
                <a:cs typeface="Times New Roman" panose="02020603050405020304" pitchFamily="18" charset="0"/>
              </a:rPr>
              <a:t>Describes the subjects of the study</a:t>
            </a:r>
          </a:p>
          <a:p>
            <a:pPr marL="457200" indent="-457200">
              <a:buFont typeface="Wingdings" panose="05000000000000000000" pitchFamily="2" charset="2"/>
              <a:buChar char="q"/>
            </a:pPr>
            <a:r>
              <a:rPr lang="en-US" sz="2800" dirty="0">
                <a:solidFill>
                  <a:srgbClr val="FF0000"/>
                </a:solidFill>
                <a:latin typeface="Times New Roman" panose="02020603050405020304" pitchFamily="18" charset="0"/>
                <a:cs typeface="Times New Roman" panose="02020603050405020304" pitchFamily="18" charset="0"/>
              </a:rPr>
              <a:t>Provides relevant results of the study</a:t>
            </a:r>
          </a:p>
          <a:p>
            <a:pPr marL="457200" indent="-457200">
              <a:buFont typeface="Wingdings" panose="05000000000000000000" pitchFamily="2" charset="2"/>
              <a:buChar char="q"/>
            </a:pPr>
            <a:r>
              <a:rPr lang="en-US" sz="2800" dirty="0">
                <a:latin typeface="Times New Roman" panose="02020603050405020304" pitchFamily="18" charset="0"/>
                <a:cs typeface="Times New Roman" panose="02020603050405020304" pitchFamily="18" charset="0"/>
              </a:rPr>
              <a:t>Sums up key points, integrates the key findings, transitions to next domain</a:t>
            </a:r>
          </a:p>
        </p:txBody>
      </p:sp>
    </p:spTree>
    <p:extLst>
      <p:ext uri="{BB962C8B-B14F-4D97-AF65-F5344CB8AC3E}">
        <p14:creationId xmlns:p14="http://schemas.microsoft.com/office/powerpoint/2010/main" val="1448796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28600" y="152400"/>
            <a:ext cx="8229600" cy="1143000"/>
          </a:xfrm>
          <a:prstGeom prst="rect">
            <a:avLst/>
          </a:prstGeom>
        </p:spPr>
        <p:txBody>
          <a:bodyPr bIns="91440" anchor="b"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000" b="1" dirty="0">
                <a:solidFill>
                  <a:srgbClr val="347FD8"/>
                </a:solidFill>
                <a:latin typeface="+mj-lt"/>
                <a:ea typeface="+mj-ea"/>
                <a:cs typeface="+mj-cs"/>
              </a:rPr>
              <a:t>Components of Paper</a:t>
            </a:r>
            <a:endParaRPr kumimoji="0" lang="en-US" sz="4000" b="1" i="0" u="none" strike="noStrike" kern="1200" cap="none" spc="0" normalizeH="0" baseline="0" noProof="0" dirty="0">
              <a:ln>
                <a:noFill/>
              </a:ln>
              <a:solidFill>
                <a:srgbClr val="347FD8"/>
              </a:solidFill>
              <a:effectLst/>
              <a:uLnTx/>
              <a:uFillTx/>
              <a:latin typeface="+mj-lt"/>
              <a:ea typeface="+mj-ea"/>
              <a:cs typeface="+mj-cs"/>
            </a:endParaRPr>
          </a:p>
        </p:txBody>
      </p:sp>
      <p:sp>
        <p:nvSpPr>
          <p:cNvPr id="4" name="Rectangle 3"/>
          <p:cNvSpPr/>
          <p:nvPr/>
        </p:nvSpPr>
        <p:spPr>
          <a:xfrm>
            <a:off x="304800" y="1524000"/>
            <a:ext cx="8839200" cy="3529171"/>
          </a:xfrm>
          <a:prstGeom prst="rect">
            <a:avLst/>
          </a:prstGeom>
        </p:spPr>
        <p:txBody>
          <a:bodyPr wrap="square">
            <a:spAutoFit/>
          </a:bodyPr>
          <a:lstStyle/>
          <a:p>
            <a:pPr marL="347345" marR="0" indent="-347345" algn="just">
              <a:spcBef>
                <a:spcPts val="0"/>
              </a:spcBef>
              <a:spcAft>
                <a:spcPts val="500"/>
              </a:spcAft>
              <a:tabLst>
                <a:tab pos="228600" algn="l"/>
                <a:tab pos="685800" algn="l"/>
                <a:tab pos="914400" algn="l"/>
                <a:tab pos="1257300" algn="l"/>
              </a:tabLst>
            </a:pPr>
            <a:r>
              <a:rPr lang="en-US" sz="3600" b="1" spc="25" dirty="0">
                <a:solidFill>
                  <a:srgbClr val="000000"/>
                </a:solidFill>
                <a:latin typeface="Times New Roman" panose="02020603050405020304" pitchFamily="18" charset="0"/>
                <a:ea typeface="Times New Roman" panose="02020603050405020304" pitchFamily="18" charset="0"/>
              </a:rPr>
              <a:t>Conclusion</a:t>
            </a:r>
          </a:p>
          <a:p>
            <a:pPr marL="347345" marR="0" indent="-347345" algn="just">
              <a:spcBef>
                <a:spcPts val="0"/>
              </a:spcBef>
              <a:spcAft>
                <a:spcPts val="500"/>
              </a:spcAft>
              <a:tabLst>
                <a:tab pos="228600" algn="l"/>
                <a:tab pos="685800" algn="l"/>
                <a:tab pos="914400" algn="l"/>
                <a:tab pos="1257300" algn="l"/>
              </a:tabLst>
            </a:pPr>
            <a:endParaRPr lang="en-US" sz="1100" spc="25" dirty="0">
              <a:solidFill>
                <a:srgbClr val="000000"/>
              </a:solidFill>
              <a:latin typeface="Times New Roman" panose="02020603050405020304" pitchFamily="18" charset="0"/>
              <a:ea typeface="Times New Roman" panose="02020603050405020304" pitchFamily="18" charset="0"/>
            </a:endParaRPr>
          </a:p>
          <a:p>
            <a:pPr marL="457200" indent="-457200">
              <a:buFont typeface="Wingdings" panose="05000000000000000000" pitchFamily="2" charset="2"/>
              <a:buChar char="q"/>
            </a:pPr>
            <a:r>
              <a:rPr lang="en-US" sz="2800" dirty="0">
                <a:latin typeface="Times New Roman" panose="02020603050405020304" pitchFamily="18" charset="0"/>
                <a:cs typeface="Times New Roman" panose="02020603050405020304" pitchFamily="18" charset="0"/>
              </a:rPr>
              <a:t>Provides overview of the key points of the paper </a:t>
            </a:r>
          </a:p>
          <a:p>
            <a:pPr marL="457200" indent="-457200">
              <a:buFont typeface="Wingdings" panose="05000000000000000000" pitchFamily="2" charset="2"/>
              <a:buChar char="q"/>
            </a:pPr>
            <a:r>
              <a:rPr lang="en-US" sz="2800" dirty="0">
                <a:latin typeface="Times New Roman" panose="02020603050405020304" pitchFamily="18" charset="0"/>
                <a:cs typeface="Times New Roman" panose="02020603050405020304" pitchFamily="18" charset="0"/>
              </a:rPr>
              <a:t>Provides insights about the topic w/respect to the domains; </a:t>
            </a:r>
            <a:r>
              <a:rPr lang="en-US" sz="2800" dirty="0">
                <a:solidFill>
                  <a:srgbClr val="FF0000"/>
                </a:solidFill>
                <a:latin typeface="Times New Roman" panose="02020603050405020304" pitchFamily="18" charset="0"/>
                <a:cs typeface="Times New Roman" panose="02020603050405020304" pitchFamily="18" charset="0"/>
              </a:rPr>
              <a:t>what did YOU learn</a:t>
            </a:r>
            <a:r>
              <a:rPr lang="en-US" sz="2800" dirty="0">
                <a:latin typeface="Times New Roman" panose="02020603050405020304" pitchFamily="18" charset="0"/>
                <a:cs typeface="Times New Roman" panose="02020603050405020304" pitchFamily="18" charset="0"/>
              </a:rPr>
              <a:t>, if anything</a:t>
            </a:r>
          </a:p>
          <a:p>
            <a:pPr marL="457200" indent="-457200">
              <a:buFont typeface="Wingdings" panose="05000000000000000000" pitchFamily="2" charset="2"/>
              <a:buChar char="q"/>
            </a:pPr>
            <a:r>
              <a:rPr lang="en-US" sz="2800" dirty="0">
                <a:latin typeface="Times New Roman" panose="02020603050405020304" pitchFamily="18" charset="0"/>
                <a:cs typeface="Times New Roman" panose="02020603050405020304" pitchFamily="18" charset="0"/>
              </a:rPr>
              <a:t>Discusses implications for current development and the transition to later development for the ways the four developmental domains inter-relate. </a:t>
            </a:r>
            <a:endParaRPr lang="en-US" sz="2800" spc="2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872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5"/>
          <p:cNvSpPr>
            <a:spLocks noGrp="1" noChangeArrowheads="1"/>
          </p:cNvSpPr>
          <p:nvPr>
            <p:ph sz="half" idx="1"/>
          </p:nvPr>
        </p:nvSpPr>
        <p:spPr>
          <a:xfrm>
            <a:off x="609600" y="1447800"/>
            <a:ext cx="7924800" cy="4624387"/>
          </a:xfrm>
        </p:spPr>
        <p:txBody>
          <a:bodyPr>
            <a:normAutofit/>
          </a:bodyPr>
          <a:lstStyle/>
          <a:p>
            <a:r>
              <a:rPr lang="en-US" sz="2400" dirty="0">
                <a:latin typeface="Times New Roman" panose="02020603050405020304" pitchFamily="18" charset="0"/>
                <a:cs typeface="Times New Roman" panose="02020603050405020304" pitchFamily="18" charset="0"/>
              </a:rPr>
              <a:t>Sometimes called “refereed” or “scholarly” articles </a:t>
            </a:r>
          </a:p>
          <a:p>
            <a:r>
              <a:rPr lang="en-US" sz="2400" dirty="0">
                <a:latin typeface="Times New Roman" panose="02020603050405020304" pitchFamily="18" charset="0"/>
                <a:cs typeface="Times New Roman" panose="02020603050405020304" pitchFamily="18" charset="0"/>
              </a:rPr>
              <a:t>Written by experts and reviewed by other experts in the field </a:t>
            </a:r>
          </a:p>
          <a:p>
            <a:r>
              <a:rPr lang="en-US" sz="2400" dirty="0">
                <a:latin typeface="Times New Roman" panose="02020603050405020304" pitchFamily="18" charset="0"/>
                <a:cs typeface="Times New Roman" panose="02020603050405020304" pitchFamily="18" charset="0"/>
              </a:rPr>
              <a:t>Limit database search to peer-reviewed journals only</a:t>
            </a:r>
          </a:p>
          <a:p>
            <a:r>
              <a:rPr lang="en-US" sz="2400" dirty="0">
                <a:latin typeface="Times New Roman" panose="02020603050405020304" pitchFamily="18" charset="0"/>
                <a:cs typeface="Times New Roman" panose="02020603050405020304" pitchFamily="18" charset="0"/>
              </a:rPr>
              <a:t>Google: “how to check if an article is peer reviewed”</a:t>
            </a:r>
          </a:p>
          <a:p>
            <a:r>
              <a:rPr lang="en-US" sz="2400" dirty="0">
                <a:latin typeface="Times New Roman" panose="02020603050405020304" pitchFamily="18" charset="0"/>
                <a:cs typeface="Times New Roman" panose="02020603050405020304" pitchFamily="18" charset="0"/>
              </a:rPr>
              <a:t>Visit Google Scholar</a:t>
            </a:r>
          </a:p>
          <a:p>
            <a:r>
              <a:rPr lang="en-US" sz="2400" dirty="0">
                <a:latin typeface="Times New Roman" panose="02020603050405020304" pitchFamily="18" charset="0"/>
                <a:cs typeface="Times New Roman" panose="02020603050405020304" pitchFamily="18" charset="0"/>
              </a:rPr>
              <a:t>Visit </a:t>
            </a:r>
            <a:r>
              <a:rPr lang="en-US" sz="2400" dirty="0" err="1">
                <a:latin typeface="Times New Roman" panose="02020603050405020304" pitchFamily="18" charset="0"/>
                <a:cs typeface="Times New Roman" panose="02020603050405020304" pitchFamily="18" charset="0"/>
              </a:rPr>
              <a:t>PsychInfo</a:t>
            </a:r>
            <a:r>
              <a:rPr lang="en-US" sz="2400" dirty="0">
                <a:latin typeface="Times New Roman" panose="02020603050405020304" pitchFamily="18" charset="0"/>
                <a:cs typeface="Times New Roman" panose="02020603050405020304" pitchFamily="18" charset="0"/>
              </a:rPr>
              <a:t> (database in MLK Library); </a:t>
            </a:r>
            <a:r>
              <a:rPr lang="en-US" sz="2400" dirty="0" err="1">
                <a:latin typeface="Times New Roman" panose="02020603050405020304" pitchFamily="18" charset="0"/>
                <a:cs typeface="Times New Roman" panose="02020603050405020304" pitchFamily="18" charset="0"/>
              </a:rPr>
              <a:t>LibGuide</a:t>
            </a:r>
            <a:r>
              <a:rPr lang="en-US" sz="2400" dirty="0">
                <a:latin typeface="Times New Roman" panose="02020603050405020304" pitchFamily="18" charset="0"/>
                <a:cs typeface="Times New Roman" panose="02020603050405020304" pitchFamily="18" charset="0"/>
              </a:rPr>
              <a:t> for Child and Adolescent Development</a:t>
            </a:r>
          </a:p>
          <a:p>
            <a:r>
              <a:rPr lang="en-US" sz="2400" b="1" u="sng" dirty="0">
                <a:latin typeface="Times New Roman" panose="02020603050405020304" pitchFamily="18" charset="0"/>
                <a:cs typeface="Times New Roman" panose="02020603050405020304" pitchFamily="18" charset="0"/>
                <a:hlinkClick r:id="rId2"/>
              </a:rPr>
              <a:t>https://library.sjsu.edu/video/finding-scholarly-peer-reviewed-articles</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
        <p:nvSpPr>
          <p:cNvPr id="6" name="Title 1"/>
          <p:cNvSpPr txBox="1">
            <a:spLocks/>
          </p:cNvSpPr>
          <p:nvPr/>
        </p:nvSpPr>
        <p:spPr>
          <a:xfrm>
            <a:off x="533400" y="228600"/>
            <a:ext cx="8229600" cy="1143000"/>
          </a:xfrm>
          <a:prstGeom prst="rect">
            <a:avLst/>
          </a:prstGeom>
        </p:spPr>
        <p:txBody>
          <a:bodyPr bIns="91440" anchor="b"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3600" b="1" dirty="0">
                <a:solidFill>
                  <a:srgbClr val="347FD8"/>
                </a:solidFill>
                <a:latin typeface="+mj-lt"/>
                <a:ea typeface="+mj-ea"/>
                <a:cs typeface="+mj-cs"/>
              </a:rPr>
              <a:t>Peer-Reviewed Articles</a:t>
            </a:r>
            <a:endParaRPr kumimoji="0" lang="en-US" sz="3600" b="1" i="0" u="none" strike="noStrike" kern="1200" cap="none" spc="0" normalizeH="0" baseline="0" noProof="0" dirty="0">
              <a:ln>
                <a:noFill/>
              </a:ln>
              <a:solidFill>
                <a:srgbClr val="347FD8"/>
              </a:solidFill>
              <a:effectLst/>
              <a:uLnTx/>
              <a:uFillTx/>
              <a:latin typeface="+mj-lt"/>
              <a:ea typeface="+mj-ea"/>
              <a:cs typeface="+mj-cs"/>
            </a:endParaRPr>
          </a:p>
        </p:txBody>
      </p:sp>
    </p:spTree>
    <p:extLst>
      <p:ext uri="{BB962C8B-B14F-4D97-AF65-F5344CB8AC3E}">
        <p14:creationId xmlns:p14="http://schemas.microsoft.com/office/powerpoint/2010/main" val="28520123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53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53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53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 y="184944"/>
            <a:ext cx="8771371" cy="1143000"/>
          </a:xfrm>
        </p:spPr>
        <p:txBody>
          <a:bodyPr>
            <a:normAutofit/>
          </a:bodyPr>
          <a:lstStyle/>
          <a:p>
            <a:r>
              <a:rPr lang="en-US" sz="4400" b="1" dirty="0">
                <a:solidFill>
                  <a:srgbClr val="347FD8"/>
                </a:solidFill>
              </a:rPr>
              <a:t>Area E – SJSU General Education </a:t>
            </a:r>
          </a:p>
        </p:txBody>
      </p:sp>
      <p:pic>
        <p:nvPicPr>
          <p:cNvPr id="3" name="Picture 2"/>
          <p:cNvPicPr>
            <a:picLocks noChangeAspect="1"/>
          </p:cNvPicPr>
          <p:nvPr/>
        </p:nvPicPr>
        <p:blipFill>
          <a:blip r:embed="rId2"/>
          <a:stretch>
            <a:fillRect/>
          </a:stretch>
        </p:blipFill>
        <p:spPr>
          <a:xfrm>
            <a:off x="76200" y="1600200"/>
            <a:ext cx="8923771" cy="3276600"/>
          </a:xfrm>
          <a:prstGeom prst="rect">
            <a:avLst/>
          </a:prstGeom>
        </p:spPr>
      </p:pic>
      <p:sp>
        <p:nvSpPr>
          <p:cNvPr id="5" name="Rectangle 4"/>
          <p:cNvSpPr/>
          <p:nvPr/>
        </p:nvSpPr>
        <p:spPr>
          <a:xfrm>
            <a:off x="381000" y="5421312"/>
            <a:ext cx="8874991" cy="400110"/>
          </a:xfrm>
          <a:prstGeom prst="rect">
            <a:avLst/>
          </a:prstGeom>
        </p:spPr>
        <p:txBody>
          <a:bodyPr wrap="square">
            <a:spAutoFit/>
          </a:bodyPr>
          <a:lstStyle/>
          <a:p>
            <a:r>
              <a:rPr lang="en-US" sz="2000" dirty="0"/>
              <a:t>http://info.sjsu.edu/web-dbgen/narr/static/schedules/general-education-corege.html</a:t>
            </a:r>
          </a:p>
        </p:txBody>
      </p:sp>
    </p:spTree>
    <p:extLst>
      <p:ext uri="{BB962C8B-B14F-4D97-AF65-F5344CB8AC3E}">
        <p14:creationId xmlns:p14="http://schemas.microsoft.com/office/powerpoint/2010/main" val="32911538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28600" y="152400"/>
            <a:ext cx="8229600" cy="1143000"/>
          </a:xfrm>
          <a:prstGeom prst="rect">
            <a:avLst/>
          </a:prstGeom>
        </p:spPr>
        <p:txBody>
          <a:bodyPr bIns="91440" anchor="b"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000" b="1" dirty="0">
                <a:solidFill>
                  <a:srgbClr val="347FD8"/>
                </a:solidFill>
                <a:latin typeface="+mj-lt"/>
                <a:ea typeface="+mj-ea"/>
                <a:cs typeface="+mj-cs"/>
              </a:rPr>
              <a:t>Components of Paper</a:t>
            </a:r>
            <a:endParaRPr kumimoji="0" lang="en-US" sz="4000" b="1" i="0" u="none" strike="noStrike" kern="1200" cap="none" spc="0" normalizeH="0" baseline="0" noProof="0" dirty="0">
              <a:ln>
                <a:noFill/>
              </a:ln>
              <a:solidFill>
                <a:srgbClr val="347FD8"/>
              </a:solidFill>
              <a:effectLst/>
              <a:uLnTx/>
              <a:uFillTx/>
              <a:latin typeface="+mj-lt"/>
              <a:ea typeface="+mj-ea"/>
              <a:cs typeface="+mj-cs"/>
            </a:endParaRPr>
          </a:p>
        </p:txBody>
      </p:sp>
      <p:sp>
        <p:nvSpPr>
          <p:cNvPr id="4" name="Rectangle 3"/>
          <p:cNvSpPr/>
          <p:nvPr/>
        </p:nvSpPr>
        <p:spPr>
          <a:xfrm>
            <a:off x="304800" y="1524000"/>
            <a:ext cx="8839200" cy="1805623"/>
          </a:xfrm>
          <a:prstGeom prst="rect">
            <a:avLst/>
          </a:prstGeom>
        </p:spPr>
        <p:txBody>
          <a:bodyPr wrap="square">
            <a:spAutoFit/>
          </a:bodyPr>
          <a:lstStyle/>
          <a:p>
            <a:pPr marL="347345" marR="0" indent="-347345" algn="just">
              <a:spcBef>
                <a:spcPts val="0"/>
              </a:spcBef>
              <a:spcAft>
                <a:spcPts val="500"/>
              </a:spcAft>
              <a:tabLst>
                <a:tab pos="228600" algn="l"/>
                <a:tab pos="685800" algn="l"/>
                <a:tab pos="914400" algn="l"/>
                <a:tab pos="1257300" algn="l"/>
              </a:tabLst>
            </a:pPr>
            <a:r>
              <a:rPr lang="en-US" sz="3600" b="1" spc="25" dirty="0">
                <a:solidFill>
                  <a:srgbClr val="000000"/>
                </a:solidFill>
                <a:latin typeface="Times New Roman" panose="02020603050405020304" pitchFamily="18" charset="0"/>
                <a:ea typeface="Times New Roman" panose="02020603050405020304" pitchFamily="18" charset="0"/>
              </a:rPr>
              <a:t>Reference List</a:t>
            </a:r>
          </a:p>
          <a:p>
            <a:pPr marL="347345" marR="0" indent="-347345" algn="just">
              <a:spcBef>
                <a:spcPts val="0"/>
              </a:spcBef>
              <a:spcAft>
                <a:spcPts val="500"/>
              </a:spcAft>
              <a:tabLst>
                <a:tab pos="228600" algn="l"/>
                <a:tab pos="685800" algn="l"/>
                <a:tab pos="914400" algn="l"/>
                <a:tab pos="1257300" algn="l"/>
              </a:tabLst>
            </a:pPr>
            <a:endParaRPr lang="en-US" sz="1100" spc="25" dirty="0">
              <a:solidFill>
                <a:srgbClr val="000000"/>
              </a:solidFill>
              <a:latin typeface="Times New Roman" panose="02020603050405020304" pitchFamily="18" charset="0"/>
              <a:ea typeface="Times New Roman" panose="02020603050405020304" pitchFamily="18" charset="0"/>
            </a:endParaRPr>
          </a:p>
          <a:p>
            <a:pPr marL="457200" indent="-457200">
              <a:buFont typeface="Wingdings" panose="05000000000000000000" pitchFamily="2" charset="2"/>
              <a:buChar char="q"/>
            </a:pPr>
            <a:r>
              <a:rPr lang="en-US" sz="2800" dirty="0">
                <a:latin typeface="Times New Roman" panose="02020603050405020304" pitchFamily="18" charset="0"/>
                <a:cs typeface="Times New Roman" panose="02020603050405020304" pitchFamily="18" charset="0"/>
              </a:rPr>
              <a:t>List of all the articles cited in paper</a:t>
            </a:r>
          </a:p>
          <a:p>
            <a:pPr marL="457200" indent="-457200">
              <a:buFont typeface="Wingdings" panose="05000000000000000000" pitchFamily="2" charset="2"/>
              <a:buChar char="q"/>
            </a:pPr>
            <a:r>
              <a:rPr lang="en-US" sz="2800" dirty="0">
                <a:latin typeface="Times New Roman" panose="02020603050405020304" pitchFamily="18" charset="0"/>
                <a:cs typeface="Times New Roman" panose="02020603050405020304" pitchFamily="18" charset="0"/>
              </a:rPr>
              <a:t>Must be in APA style format</a:t>
            </a:r>
          </a:p>
        </p:txBody>
      </p:sp>
    </p:spTree>
    <p:extLst>
      <p:ext uri="{BB962C8B-B14F-4D97-AF65-F5344CB8AC3E}">
        <p14:creationId xmlns:p14="http://schemas.microsoft.com/office/powerpoint/2010/main" val="40879214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5250"/>
            <a:ext cx="7772400" cy="1143000"/>
          </a:xfrm>
        </p:spPr>
        <p:txBody>
          <a:bodyPr>
            <a:normAutofit/>
          </a:bodyPr>
          <a:lstStyle/>
          <a:p>
            <a:r>
              <a:rPr lang="en-US" sz="3600" b="1" dirty="0">
                <a:solidFill>
                  <a:srgbClr val="347FD8"/>
                </a:solidFill>
              </a:rPr>
              <a:t>APA Style for References</a:t>
            </a:r>
          </a:p>
        </p:txBody>
      </p:sp>
      <p:sp>
        <p:nvSpPr>
          <p:cNvPr id="3" name="Content Placeholder 2"/>
          <p:cNvSpPr>
            <a:spLocks noGrp="1"/>
          </p:cNvSpPr>
          <p:nvPr>
            <p:ph sz="quarter" idx="1"/>
          </p:nvPr>
        </p:nvSpPr>
        <p:spPr>
          <a:xfrm>
            <a:off x="457200" y="1219200"/>
            <a:ext cx="8458200" cy="4937760"/>
          </a:xfrm>
        </p:spPr>
        <p:txBody>
          <a:bodyPr>
            <a:normAutofit fontScale="92500"/>
          </a:bodyPr>
          <a:lstStyle/>
          <a:p>
            <a:r>
              <a:rPr lang="en-US" sz="3200" dirty="0"/>
              <a:t>Journal article</a:t>
            </a:r>
          </a:p>
          <a:p>
            <a:pPr marL="547688" lvl="1" indent="-428625">
              <a:buNone/>
            </a:pPr>
            <a:r>
              <a:rPr lang="en-US" dirty="0"/>
              <a:t>Burgess, S. R., </a:t>
            </a:r>
            <a:r>
              <a:rPr lang="en-US" dirty="0" err="1"/>
              <a:t>Stermer</a:t>
            </a:r>
            <a:r>
              <a:rPr lang="en-US" dirty="0"/>
              <a:t>, S., &amp; Burgess, M. R. (2012). Video game playing and academic performance in college students. </a:t>
            </a:r>
            <a:r>
              <a:rPr lang="en-US" i="1" dirty="0"/>
              <a:t>College Student Journal</a:t>
            </a:r>
            <a:r>
              <a:rPr lang="en-US" dirty="0"/>
              <a:t>, </a:t>
            </a:r>
            <a:r>
              <a:rPr lang="en-US" i="1" dirty="0"/>
              <a:t>46</a:t>
            </a:r>
            <a:r>
              <a:rPr lang="en-US" dirty="0"/>
              <a:t>(2), 376-387. </a:t>
            </a:r>
          </a:p>
          <a:p>
            <a:r>
              <a:rPr lang="en-US" sz="3200" dirty="0"/>
              <a:t>Conference Paper</a:t>
            </a:r>
          </a:p>
          <a:p>
            <a:pPr marL="547688" lvl="1" indent="-428625">
              <a:buNone/>
            </a:pPr>
            <a:r>
              <a:rPr lang="en-US" dirty="0"/>
              <a:t>Smith, M. E., Nguyen, D. T., Lai, C., </a:t>
            </a:r>
            <a:r>
              <a:rPr lang="en-US" dirty="0" err="1"/>
              <a:t>Leshed</a:t>
            </a:r>
            <a:r>
              <a:rPr lang="en-US" dirty="0"/>
              <a:t>, G., &amp; </a:t>
            </a:r>
            <a:r>
              <a:rPr lang="en-US" dirty="0" err="1"/>
              <a:t>Baumer</a:t>
            </a:r>
            <a:r>
              <a:rPr lang="en-US" dirty="0"/>
              <a:t>, E. P. (2012, February). Going to college and staying connected: Communication between college freshmen and their parents. In </a:t>
            </a:r>
            <a:r>
              <a:rPr lang="en-US" i="1" dirty="0"/>
              <a:t>Proceedings of the ACM 2012 conference on Computer Supported Cooperative Work</a:t>
            </a:r>
            <a:r>
              <a:rPr lang="en-US" dirty="0"/>
              <a:t> (pp. 789-798). ACM.</a:t>
            </a:r>
          </a:p>
          <a:p>
            <a:pPr marL="301625" indent="-301625"/>
            <a:r>
              <a:rPr lang="en-US" sz="3200" dirty="0"/>
              <a:t>Book</a:t>
            </a:r>
          </a:p>
          <a:p>
            <a:pPr marL="576263" lvl="1" indent="-457200">
              <a:buNone/>
            </a:pPr>
            <a:r>
              <a:rPr lang="en-US" dirty="0"/>
              <a:t>Arnett, J. J. (2004). </a:t>
            </a:r>
            <a:r>
              <a:rPr lang="en-US" i="1" dirty="0"/>
              <a:t>Emerging adulthood: The winding road from the late teens through the twenties</a:t>
            </a:r>
            <a:r>
              <a:rPr lang="en-US" dirty="0"/>
              <a:t>. Oxford University Press.</a:t>
            </a:r>
          </a:p>
        </p:txBody>
      </p:sp>
    </p:spTree>
    <p:extLst>
      <p:ext uri="{BB962C8B-B14F-4D97-AF65-F5344CB8AC3E}">
        <p14:creationId xmlns:p14="http://schemas.microsoft.com/office/powerpoint/2010/main" val="2274634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3">
                                            <p:txEl>
                                              <p:pRg st="2" end="2"/>
                                            </p:txEl>
                                          </p:spTgt>
                                        </p:tgtEl>
                                      </p:cBhvr>
                                    </p:animEffect>
                                    <p:set>
                                      <p:cBhvr>
                                        <p:cTn id="7" dur="1" fill="hold">
                                          <p:stCondLst>
                                            <p:cond delay="1999"/>
                                          </p:stCondLst>
                                        </p:cTn>
                                        <p:tgtEl>
                                          <p:spTgt spid="3">
                                            <p:txEl>
                                              <p:pRg st="2" end="2"/>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2000"/>
                                        <p:tgtEl>
                                          <p:spTgt spid="3">
                                            <p:txEl>
                                              <p:pRg st="3" end="3"/>
                                            </p:txEl>
                                          </p:spTgt>
                                        </p:tgtEl>
                                      </p:cBhvr>
                                    </p:animEffect>
                                    <p:set>
                                      <p:cBhvr>
                                        <p:cTn id="10" dur="1" fill="hold">
                                          <p:stCondLst>
                                            <p:cond delay="1999"/>
                                          </p:stCondLst>
                                        </p:cTn>
                                        <p:tgtEl>
                                          <p:spTgt spid="3">
                                            <p:txEl>
                                              <p:pRg st="3" end="3"/>
                                            </p:txEl>
                                          </p:spTgt>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2000"/>
                                        <p:tgtEl>
                                          <p:spTgt spid="3">
                                            <p:txEl>
                                              <p:pRg st="4" end="4"/>
                                            </p:txEl>
                                          </p:spTgt>
                                        </p:tgtEl>
                                      </p:cBhvr>
                                    </p:animEffect>
                                    <p:set>
                                      <p:cBhvr>
                                        <p:cTn id="13" dur="1" fill="hold">
                                          <p:stCondLst>
                                            <p:cond delay="1999"/>
                                          </p:stCondLst>
                                        </p:cTn>
                                        <p:tgtEl>
                                          <p:spTgt spid="3">
                                            <p:txEl>
                                              <p:pRg st="4" end="4"/>
                                            </p:txEl>
                                          </p:spTgt>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2000"/>
                                        <p:tgtEl>
                                          <p:spTgt spid="3">
                                            <p:txEl>
                                              <p:pRg st="5" end="5"/>
                                            </p:txEl>
                                          </p:spTgt>
                                        </p:tgtEl>
                                      </p:cBhvr>
                                    </p:animEffect>
                                    <p:set>
                                      <p:cBhvr>
                                        <p:cTn id="16" dur="1" fill="hold">
                                          <p:stCondLst>
                                            <p:cond delay="1999"/>
                                          </p:stCondLst>
                                        </p:cTn>
                                        <p:tgtEl>
                                          <p:spTgt spid="3">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772400" cy="1143000"/>
          </a:xfrm>
        </p:spPr>
        <p:txBody>
          <a:bodyPr>
            <a:normAutofit/>
          </a:bodyPr>
          <a:lstStyle/>
          <a:p>
            <a:r>
              <a:rPr lang="en-US" sz="3600" b="1" dirty="0">
                <a:solidFill>
                  <a:srgbClr val="347FD8"/>
                </a:solidFill>
              </a:rPr>
              <a:t>References must be alphabetized</a:t>
            </a:r>
          </a:p>
        </p:txBody>
      </p:sp>
      <p:sp>
        <p:nvSpPr>
          <p:cNvPr id="3" name="Content Placeholder 2"/>
          <p:cNvSpPr>
            <a:spLocks noGrp="1"/>
          </p:cNvSpPr>
          <p:nvPr>
            <p:ph sz="quarter" idx="1"/>
          </p:nvPr>
        </p:nvSpPr>
        <p:spPr/>
        <p:txBody>
          <a:bodyPr>
            <a:noAutofit/>
          </a:bodyPr>
          <a:lstStyle/>
          <a:p>
            <a:pPr marL="347663" indent="-347663">
              <a:buNone/>
            </a:pPr>
            <a:r>
              <a:rPr lang="en-US" sz="2000" dirty="0"/>
              <a:t>Conley, K. M., &amp; Lehman, B. J. (2012). Test anxiety and cardiovascular responses to daily academic stressors. </a:t>
            </a:r>
            <a:r>
              <a:rPr lang="en-US" sz="2000" i="1" dirty="0"/>
              <a:t>Stress And Health: Journal Of The International Society For The Investigation Of Stress</a:t>
            </a:r>
            <a:r>
              <a:rPr lang="en-US" sz="2000" dirty="0"/>
              <a:t>, </a:t>
            </a:r>
            <a:r>
              <a:rPr lang="en-US" sz="2000" i="1" dirty="0"/>
              <a:t>28</a:t>
            </a:r>
            <a:r>
              <a:rPr lang="en-US" sz="2000" dirty="0"/>
              <a:t>(1), 41-50. doi:10.1002/smi.1399</a:t>
            </a:r>
          </a:p>
          <a:p>
            <a:pPr marL="347663" indent="-347663">
              <a:buNone/>
            </a:pPr>
            <a:r>
              <a:rPr lang="en-US" sz="2000" dirty="0"/>
              <a:t>Emerging adulthood and early adulthood. (2013, December 23). In </a:t>
            </a:r>
            <a:r>
              <a:rPr lang="en-US" sz="2000" i="1" dirty="0"/>
              <a:t>Wikipedia, The Free Encyclopedia</a:t>
            </a:r>
            <a:r>
              <a:rPr lang="en-US" sz="2000" dirty="0"/>
              <a:t>.  Retrieved April 14, 2014, from http://en.wikipedia.org/w/index.php?title= </a:t>
            </a:r>
            <a:r>
              <a:rPr lang="en-US" sz="2000" dirty="0" err="1"/>
              <a:t>Emerging_adulthood_and_early_adulthood&amp;oldid</a:t>
            </a:r>
            <a:r>
              <a:rPr lang="en-US" sz="2000" dirty="0"/>
              <a:t>=587320746</a:t>
            </a:r>
          </a:p>
          <a:p>
            <a:pPr marL="347663" indent="-347663">
              <a:buNone/>
            </a:pPr>
            <a:r>
              <a:rPr lang="en-US" sz="2000" dirty="0"/>
              <a:t>Holman, A., &amp; </a:t>
            </a:r>
            <a:r>
              <a:rPr lang="en-US" sz="2000" dirty="0" err="1"/>
              <a:t>Sillars</a:t>
            </a:r>
            <a:r>
              <a:rPr lang="en-US" sz="2000" dirty="0"/>
              <a:t>, A. (2012). Talk about 'hooking up': The influence of college student social networks on </a:t>
            </a:r>
            <a:r>
              <a:rPr lang="en-US" sz="2000" dirty="0" err="1"/>
              <a:t>nonrelationship</a:t>
            </a:r>
            <a:r>
              <a:rPr lang="en-US" sz="2000" dirty="0"/>
              <a:t> sex. </a:t>
            </a:r>
            <a:r>
              <a:rPr lang="en-US" sz="2000" i="1" dirty="0"/>
              <a:t>Health Communication</a:t>
            </a:r>
            <a:r>
              <a:rPr lang="en-US" sz="2000" dirty="0"/>
              <a:t>, </a:t>
            </a:r>
            <a:r>
              <a:rPr lang="en-US" sz="2000" i="1" dirty="0"/>
              <a:t>27</a:t>
            </a:r>
            <a:r>
              <a:rPr lang="en-US" sz="2000" dirty="0"/>
              <a:t>(2), 205-216.  doi:10.1080/10410236.2011.575540</a:t>
            </a:r>
          </a:p>
          <a:p>
            <a:pPr>
              <a:buNone/>
            </a:pPr>
            <a:r>
              <a:rPr lang="en-US" sz="2000" dirty="0"/>
              <a:t>Jayson, S. (2012, July 30). Many 'emerging adults' 18-29 are not there yet. </a:t>
            </a:r>
            <a:r>
              <a:rPr lang="en-US" sz="2000" i="1" dirty="0"/>
              <a:t>USA Today</a:t>
            </a:r>
            <a:r>
              <a:rPr lang="en-US" sz="2000" dirty="0"/>
              <a:t>. Retrieved from http://usatoday30.usatoday.com/</a:t>
            </a:r>
          </a:p>
          <a:p>
            <a:endParaRPr lang="en-US" sz="2400" dirty="0"/>
          </a:p>
        </p:txBody>
      </p:sp>
    </p:spTree>
    <p:extLst>
      <p:ext uri="{BB962C8B-B14F-4D97-AF65-F5344CB8AC3E}">
        <p14:creationId xmlns:p14="http://schemas.microsoft.com/office/powerpoint/2010/main" val="32799260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Grp="1" noChangeArrowheads="1"/>
          </p:cNvSpPr>
          <p:nvPr>
            <p:ph type="title"/>
          </p:nvPr>
        </p:nvSpPr>
        <p:spPr>
          <a:xfrm>
            <a:off x="914400" y="76200"/>
            <a:ext cx="7620000" cy="790575"/>
          </a:xfrm>
        </p:spPr>
        <p:txBody>
          <a:bodyPr>
            <a:noAutofit/>
          </a:bodyPr>
          <a:lstStyle/>
          <a:p>
            <a:pPr algn="ctr" eaLnBrk="1" fontAlgn="auto" hangingPunct="1">
              <a:spcAft>
                <a:spcPts val="0"/>
              </a:spcAft>
              <a:defRPr/>
            </a:pPr>
            <a:r>
              <a:rPr lang="en-US" b="1" dirty="0">
                <a:solidFill>
                  <a:srgbClr val="347FD8"/>
                </a:solidFill>
              </a:rPr>
              <a:t>Example</a:t>
            </a:r>
          </a:p>
        </p:txBody>
      </p:sp>
      <p:sp>
        <p:nvSpPr>
          <p:cNvPr id="16387" name="Rectangle 6"/>
          <p:cNvSpPr>
            <a:spLocks noGrp="1" noChangeArrowheads="1"/>
          </p:cNvSpPr>
          <p:nvPr>
            <p:ph idx="1"/>
          </p:nvPr>
        </p:nvSpPr>
        <p:spPr>
          <a:xfrm>
            <a:off x="304800" y="838200"/>
            <a:ext cx="7772400" cy="4114800"/>
          </a:xfrm>
        </p:spPr>
        <p:txBody>
          <a:bodyPr>
            <a:noAutofit/>
          </a:bodyPr>
          <a:lstStyle/>
          <a:p>
            <a:pPr eaLnBrk="1" hangingPunct="1">
              <a:lnSpc>
                <a:spcPct val="90000"/>
              </a:lnSpc>
              <a:buNone/>
            </a:pPr>
            <a:r>
              <a:rPr lang="en-US" sz="2400" b="1" dirty="0">
                <a:latin typeface="Times New Roman" panose="02020603050405020304" pitchFamily="18" charset="0"/>
                <a:cs typeface="Times New Roman" panose="02020603050405020304" pitchFamily="18" charset="0"/>
              </a:rPr>
              <a:t>Topic:  Anxiety</a:t>
            </a:r>
          </a:p>
          <a:p>
            <a:pPr eaLnBrk="1" hangingPunct="1">
              <a:lnSpc>
                <a:spcPct val="90000"/>
              </a:lnSpc>
              <a:buNone/>
            </a:pPr>
            <a:endParaRPr lang="en-US" sz="800" b="1" dirty="0">
              <a:latin typeface="Times New Roman" panose="02020603050405020304" pitchFamily="18" charset="0"/>
              <a:cs typeface="Times New Roman" panose="02020603050405020304" pitchFamily="18" charset="0"/>
            </a:endParaRPr>
          </a:p>
          <a:p>
            <a:pPr eaLnBrk="1" hangingPunct="1">
              <a:lnSpc>
                <a:spcPct val="90000"/>
              </a:lnSpc>
              <a:buNone/>
            </a:pPr>
            <a:r>
              <a:rPr lang="en-US" sz="2400" b="1" dirty="0">
                <a:latin typeface="Times New Roman" panose="02020603050405020304" pitchFamily="18" charset="0"/>
                <a:cs typeface="Times New Roman" panose="02020603050405020304" pitchFamily="18" charset="0"/>
              </a:rPr>
              <a:t>Introduction</a:t>
            </a:r>
          </a:p>
          <a:p>
            <a:pPr marL="0" indent="0" eaLnBrk="1" hangingPunct="1">
              <a:lnSpc>
                <a:spcPct val="90000"/>
              </a:lnSpc>
              <a:buNone/>
            </a:pPr>
            <a:r>
              <a:rPr lang="en-US" sz="2400" dirty="0">
                <a:latin typeface="Times New Roman" panose="02020603050405020304" pitchFamily="18" charset="0"/>
                <a:cs typeface="Times New Roman" panose="02020603050405020304" pitchFamily="18" charset="0"/>
              </a:rPr>
              <a:t>High</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anxiety in emerging adults negatively affects a student’s  overall well-being  …  Emerging adulthood is…. This paper will examine the effects of high anxiety on emerging adults….</a:t>
            </a:r>
          </a:p>
          <a:p>
            <a:pPr marL="0" indent="0">
              <a:buNone/>
            </a:pPr>
            <a:endParaRPr lang="en-US" sz="500" dirty="0">
              <a:latin typeface="Times New Roman" panose="02020603050405020304" pitchFamily="18" charset="0"/>
              <a:cs typeface="Times New Roman" panose="02020603050405020304" pitchFamily="18" charset="0"/>
            </a:endParaRPr>
          </a:p>
          <a:p>
            <a:pPr marL="0" indent="0">
              <a:buNone/>
            </a:pPr>
            <a:r>
              <a:rPr lang="en-US" sz="2400" b="1" dirty="0">
                <a:latin typeface="Times New Roman" panose="02020603050405020304" pitchFamily="18" charset="0"/>
                <a:cs typeface="Times New Roman" panose="02020603050405020304" pitchFamily="18" charset="0"/>
              </a:rPr>
              <a:t>Domains</a:t>
            </a:r>
            <a:r>
              <a:rPr lang="en-US" sz="2400" dirty="0">
                <a:latin typeface="Times New Roman" panose="02020603050405020304" pitchFamily="18" charset="0"/>
                <a:cs typeface="Times New Roman" panose="02020603050405020304" pitchFamily="18" charset="0"/>
              </a:rPr>
              <a:t>: What does the research say for each domain?</a:t>
            </a:r>
          </a:p>
          <a:p>
            <a:pPr marL="0" indent="0">
              <a:buNone/>
            </a:pPr>
            <a:endParaRPr lang="en-US" sz="6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Psychological</a:t>
            </a:r>
            <a:r>
              <a:rPr lang="en-US" sz="2000" dirty="0">
                <a:latin typeface="Times New Roman" panose="02020603050405020304" pitchFamily="18" charset="0"/>
                <a:cs typeface="Times New Roman" panose="02020603050405020304" pitchFamily="18" charset="0"/>
              </a:rPr>
              <a:t>:  Impact to memory?  Affect short or long term learning?   Depression?  Distress?  Mental health issues?</a:t>
            </a:r>
          </a:p>
          <a:p>
            <a:r>
              <a:rPr lang="en-US" sz="2400" b="1" dirty="0">
                <a:latin typeface="Times New Roman" panose="02020603050405020304" pitchFamily="18" charset="0"/>
                <a:cs typeface="Times New Roman" panose="02020603050405020304" pitchFamily="18" charset="0"/>
              </a:rPr>
              <a:t>Social</a:t>
            </a:r>
            <a:r>
              <a:rPr lang="en-US" sz="2000" dirty="0">
                <a:latin typeface="Times New Roman" panose="02020603050405020304" pitchFamily="18" charset="0"/>
                <a:cs typeface="Times New Roman" panose="02020603050405020304" pitchFamily="18" charset="0"/>
              </a:rPr>
              <a:t>:  Lack relationships?  Create dependencies?</a:t>
            </a:r>
          </a:p>
          <a:p>
            <a:r>
              <a:rPr lang="en-US" sz="2400" b="1" dirty="0">
                <a:latin typeface="Times New Roman" panose="02020603050405020304" pitchFamily="18" charset="0"/>
                <a:cs typeface="Times New Roman" panose="02020603050405020304" pitchFamily="18" charset="0"/>
              </a:rPr>
              <a:t>Physical</a:t>
            </a:r>
            <a:r>
              <a:rPr lang="en-US" sz="2000" dirty="0">
                <a:latin typeface="Times New Roman" panose="02020603050405020304" pitchFamily="18" charset="0"/>
                <a:cs typeface="Times New Roman" panose="02020603050405020304" pitchFamily="18" charset="0"/>
              </a:rPr>
              <a:t>:  High blood pressure?  Headaches?  Fatigue?  Impact to overall fitness?</a:t>
            </a:r>
          </a:p>
          <a:p>
            <a:pPr eaLnBrk="1" hangingPunct="1">
              <a:lnSpc>
                <a:spcPct val="90000"/>
              </a:lnSpc>
              <a:buNone/>
            </a:pPr>
            <a:endParaRPr lang="en-US" sz="2400" dirty="0">
              <a:latin typeface="Times New Roman" panose="02020603050405020304" pitchFamily="18" charset="0"/>
              <a:cs typeface="Times New Roman" panose="02020603050405020304" pitchFamily="18" charset="0"/>
            </a:endParaRPr>
          </a:p>
        </p:txBody>
      </p:sp>
      <p:sp>
        <p:nvSpPr>
          <p:cNvPr id="16388" name="Rectangle 7"/>
          <p:cNvSpPr>
            <a:spLocks noChangeArrowheads="1"/>
          </p:cNvSpPr>
          <p:nvPr/>
        </p:nvSpPr>
        <p:spPr bwMode="auto">
          <a:xfrm>
            <a:off x="2593975" y="2330450"/>
            <a:ext cx="184150" cy="457200"/>
          </a:xfrm>
          <a:prstGeom prst="rect">
            <a:avLst/>
          </a:prstGeom>
          <a:noFill/>
          <a:ln w="9525">
            <a:noFill/>
            <a:miter lim="800000"/>
            <a:headEnd/>
            <a:tailEnd/>
          </a:ln>
        </p:spPr>
        <p:txBody>
          <a:bodyPr wrap="none">
            <a:spAutoFit/>
          </a:bodyPr>
          <a:lstStyle/>
          <a:p>
            <a:endParaRPr lang="en-US" dirty="0"/>
          </a:p>
        </p:txBody>
      </p:sp>
    </p:spTree>
    <p:extLst>
      <p:ext uri="{BB962C8B-B14F-4D97-AF65-F5344CB8AC3E}">
        <p14:creationId xmlns:p14="http://schemas.microsoft.com/office/powerpoint/2010/main" val="37695820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38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387">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387">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38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Grp="1" noChangeArrowheads="1"/>
          </p:cNvSpPr>
          <p:nvPr>
            <p:ph type="title"/>
          </p:nvPr>
        </p:nvSpPr>
        <p:spPr>
          <a:xfrm>
            <a:off x="457200" y="457200"/>
            <a:ext cx="7620000" cy="790575"/>
          </a:xfrm>
        </p:spPr>
        <p:txBody>
          <a:bodyPr>
            <a:noAutofit/>
          </a:bodyPr>
          <a:lstStyle/>
          <a:p>
            <a:pPr algn="ctr" eaLnBrk="1" fontAlgn="auto" hangingPunct="1">
              <a:spcAft>
                <a:spcPts val="0"/>
              </a:spcAft>
              <a:defRPr/>
            </a:pPr>
            <a:r>
              <a:rPr lang="en-US" b="1" dirty="0">
                <a:solidFill>
                  <a:srgbClr val="347FD8"/>
                </a:solidFill>
              </a:rPr>
              <a:t>Example</a:t>
            </a:r>
          </a:p>
        </p:txBody>
      </p:sp>
      <p:sp>
        <p:nvSpPr>
          <p:cNvPr id="16387" name="Rectangle 6"/>
          <p:cNvSpPr>
            <a:spLocks noGrp="1" noChangeArrowheads="1"/>
          </p:cNvSpPr>
          <p:nvPr>
            <p:ph idx="1"/>
          </p:nvPr>
        </p:nvSpPr>
        <p:spPr>
          <a:xfrm>
            <a:off x="228600" y="1371600"/>
            <a:ext cx="7772400" cy="4114800"/>
          </a:xfrm>
        </p:spPr>
        <p:txBody>
          <a:bodyPr>
            <a:noAutofit/>
          </a:bodyPr>
          <a:lstStyle/>
          <a:p>
            <a:pPr eaLnBrk="1" hangingPunct="1">
              <a:lnSpc>
                <a:spcPct val="90000"/>
              </a:lnSpc>
              <a:buNone/>
            </a:pPr>
            <a:endParaRPr lang="en-US" sz="800" b="1" dirty="0">
              <a:latin typeface="Times New Roman" panose="02020603050405020304" pitchFamily="18" charset="0"/>
              <a:cs typeface="Times New Roman" panose="02020603050405020304" pitchFamily="18" charset="0"/>
            </a:endParaRPr>
          </a:p>
          <a:p>
            <a:pPr eaLnBrk="1" hangingPunct="1">
              <a:lnSpc>
                <a:spcPct val="90000"/>
              </a:lnSpc>
              <a:buNone/>
            </a:pPr>
            <a:r>
              <a:rPr lang="en-US" sz="2400" b="1" dirty="0">
                <a:latin typeface="Times New Roman" panose="02020603050405020304" pitchFamily="18" charset="0"/>
                <a:cs typeface="Times New Roman" panose="02020603050405020304" pitchFamily="18" charset="0"/>
              </a:rPr>
              <a:t>Psychological Domain</a:t>
            </a:r>
          </a:p>
          <a:p>
            <a:pPr marL="0" indent="0">
              <a:buNone/>
            </a:pPr>
            <a:endParaRPr lang="en-US" sz="600" dirty="0">
              <a:latin typeface="Times New Roman" panose="02020603050405020304" pitchFamily="18" charset="0"/>
              <a:cs typeface="Times New Roman" panose="02020603050405020304" pitchFamily="18" charset="0"/>
            </a:endParaRPr>
          </a:p>
          <a:p>
            <a:pPr marL="0" indent="0">
              <a:lnSpc>
                <a:spcPct val="90000"/>
              </a:lnSpc>
              <a:buNone/>
            </a:pPr>
            <a:r>
              <a:rPr lang="en-US" sz="2000" dirty="0">
                <a:latin typeface="Times New Roman" panose="02020603050405020304" pitchFamily="18" charset="0"/>
                <a:cs typeface="Times New Roman" panose="02020603050405020304" pitchFamily="18" charset="0"/>
              </a:rPr>
              <a:t>Too much anxiety can negatively affect students test scores.  (</a:t>
            </a:r>
            <a:r>
              <a:rPr lang="en-US" sz="2000" dirty="0" err="1">
                <a:latin typeface="Times New Roman" panose="02020603050405020304" pitchFamily="18" charset="0"/>
                <a:cs typeface="Times New Roman" panose="02020603050405020304" pitchFamily="18" charset="0"/>
              </a:rPr>
              <a:t>Warecki</a:t>
            </a:r>
            <a:r>
              <a:rPr lang="en-US" sz="2000" dirty="0">
                <a:latin typeface="Times New Roman" panose="02020603050405020304" pitchFamily="18" charset="0"/>
                <a:cs typeface="Times New Roman" panose="02020603050405020304" pitchFamily="18" charset="0"/>
              </a:rPr>
              <a:t>, 2012) studied 500 freshmen students, 400 males and 100 females, at a leading college in the Western United States.  The study found that those students who identified themselves as generally anxious to very anxious had test scores 10% to 15% lower than those students who reported they had no anxiety or minimal anxiety when taking a test.  Those that did report having higher anxiety cited short term memory problems as a major reason.   More…</a:t>
            </a:r>
          </a:p>
          <a:p>
            <a:pPr marL="0" indent="0">
              <a:lnSpc>
                <a:spcPct val="90000"/>
              </a:lnSpc>
              <a:buNone/>
            </a:pPr>
            <a:endParaRPr lang="en-US" sz="2000" dirty="0">
              <a:latin typeface="Times New Roman" panose="02020603050405020304" pitchFamily="18" charset="0"/>
              <a:cs typeface="Times New Roman" panose="02020603050405020304" pitchFamily="18" charset="0"/>
            </a:endParaRPr>
          </a:p>
          <a:p>
            <a:pPr marL="0" indent="0" eaLnBrk="1" hangingPunct="1">
              <a:lnSpc>
                <a:spcPct val="90000"/>
              </a:lnSpc>
              <a:buNone/>
            </a:pPr>
            <a:r>
              <a:rPr lang="en-US" sz="2000" dirty="0">
                <a:latin typeface="Times New Roman" panose="02020603050405020304" pitchFamily="18" charset="0"/>
                <a:cs typeface="Times New Roman" panose="02020603050405020304" pitchFamily="18" charset="0"/>
              </a:rPr>
              <a:t>The study also points out that this may lead to an increase in anxiety which can possibly lead to possible anti-social issues.</a:t>
            </a:r>
          </a:p>
        </p:txBody>
      </p:sp>
      <p:sp>
        <p:nvSpPr>
          <p:cNvPr id="16388" name="Rectangle 7"/>
          <p:cNvSpPr>
            <a:spLocks noChangeArrowheads="1"/>
          </p:cNvSpPr>
          <p:nvPr/>
        </p:nvSpPr>
        <p:spPr bwMode="auto">
          <a:xfrm>
            <a:off x="2593975" y="2330450"/>
            <a:ext cx="184150" cy="457200"/>
          </a:xfrm>
          <a:prstGeom prst="rect">
            <a:avLst/>
          </a:prstGeom>
          <a:noFill/>
          <a:ln w="9525">
            <a:noFill/>
            <a:miter lim="800000"/>
            <a:headEnd/>
            <a:tailEnd/>
          </a:ln>
        </p:spPr>
        <p:txBody>
          <a:bodyPr wrap="none">
            <a:spAutoFit/>
          </a:bodyPr>
          <a:lstStyle/>
          <a:p>
            <a:endParaRPr lang="en-US" dirty="0"/>
          </a:p>
        </p:txBody>
      </p:sp>
      <p:sp>
        <p:nvSpPr>
          <p:cNvPr id="2" name="TextBox 1"/>
          <p:cNvSpPr txBox="1"/>
          <p:nvPr/>
        </p:nvSpPr>
        <p:spPr>
          <a:xfrm>
            <a:off x="1295400" y="5181600"/>
            <a:ext cx="45719" cy="369332"/>
          </a:xfrm>
          <a:prstGeom prst="rect">
            <a:avLst/>
          </a:prstGeom>
          <a:noFill/>
        </p:spPr>
        <p:txBody>
          <a:bodyPr wrap="square" rtlCol="0">
            <a:spAutoFit/>
          </a:bodyPr>
          <a:lstStyle/>
          <a:p>
            <a:endParaRPr lang="en-US" dirty="0"/>
          </a:p>
        </p:txBody>
      </p:sp>
      <p:sp>
        <p:nvSpPr>
          <p:cNvPr id="3" name="Rectangle 2"/>
          <p:cNvSpPr/>
          <p:nvPr/>
        </p:nvSpPr>
        <p:spPr>
          <a:xfrm>
            <a:off x="339725" y="5457825"/>
            <a:ext cx="7737475" cy="461665"/>
          </a:xfrm>
          <a:prstGeom prst="rect">
            <a:avLst/>
          </a:prstGeom>
        </p:spPr>
        <p:txBody>
          <a:bodyPr wrap="square">
            <a:spAutoFit/>
          </a:bodyPr>
          <a:lstStyle/>
          <a:p>
            <a:r>
              <a:rPr lang="en-US" sz="2400" i="1" dirty="0">
                <a:latin typeface="Times New Roman" panose="02020603050405020304" pitchFamily="18" charset="0"/>
                <a:cs typeface="Times New Roman" panose="02020603050405020304" pitchFamily="18" charset="0"/>
              </a:rPr>
              <a:t>The last sentence is a transition to the next domain - Social</a:t>
            </a:r>
          </a:p>
        </p:txBody>
      </p:sp>
      <p:grpSp>
        <p:nvGrpSpPr>
          <p:cNvPr id="13" name="Group 12"/>
          <p:cNvGrpSpPr/>
          <p:nvPr/>
        </p:nvGrpSpPr>
        <p:grpSpPr>
          <a:xfrm>
            <a:off x="1975915" y="1254135"/>
            <a:ext cx="2410862" cy="932150"/>
            <a:chOff x="1975915" y="1254135"/>
            <a:chExt cx="2410862" cy="932150"/>
          </a:xfrm>
        </p:grpSpPr>
        <p:sp>
          <p:nvSpPr>
            <p:cNvPr id="4" name="TextBox 3"/>
            <p:cNvSpPr txBox="1"/>
            <p:nvPr/>
          </p:nvSpPr>
          <p:spPr>
            <a:xfrm>
              <a:off x="3396185" y="1254135"/>
              <a:ext cx="990592" cy="584775"/>
            </a:xfrm>
            <a:prstGeom prst="rect">
              <a:avLst/>
            </a:prstGeom>
            <a:solidFill>
              <a:schemeClr val="bg1"/>
            </a:solidFill>
          </p:spPr>
          <p:txBody>
            <a:bodyPr wrap="none" rtlCol="0">
              <a:spAutoFit/>
            </a:bodyPr>
            <a:lstStyle/>
            <a:p>
              <a:r>
                <a:rPr lang="en-US" sz="3200" dirty="0"/>
                <a:t>Topic</a:t>
              </a:r>
            </a:p>
          </p:txBody>
        </p:sp>
        <p:cxnSp>
          <p:nvCxnSpPr>
            <p:cNvPr id="6" name="Straight Arrow Connector 5"/>
            <p:cNvCxnSpPr/>
            <p:nvPr/>
          </p:nvCxnSpPr>
          <p:spPr>
            <a:xfrm flipH="1">
              <a:off x="1975915" y="1608435"/>
              <a:ext cx="1420270" cy="577850"/>
            </a:xfrm>
            <a:prstGeom prst="straightConnector1">
              <a:avLst/>
            </a:prstGeom>
            <a:ln w="76200">
              <a:solidFill>
                <a:srgbClr val="FF0000"/>
              </a:solidFill>
              <a:tailEnd type="triangle"/>
            </a:ln>
          </p:spPr>
          <p:style>
            <a:lnRef idx="1">
              <a:schemeClr val="accent6"/>
            </a:lnRef>
            <a:fillRef idx="0">
              <a:schemeClr val="accent6"/>
            </a:fillRef>
            <a:effectRef idx="0">
              <a:schemeClr val="accent6"/>
            </a:effectRef>
            <a:fontRef idx="minor">
              <a:schemeClr val="tx1"/>
            </a:fontRef>
          </p:style>
        </p:cxnSp>
      </p:grpSp>
      <p:grpSp>
        <p:nvGrpSpPr>
          <p:cNvPr id="16" name="Group 15"/>
          <p:cNvGrpSpPr/>
          <p:nvPr/>
        </p:nvGrpSpPr>
        <p:grpSpPr>
          <a:xfrm>
            <a:off x="5029200" y="1014680"/>
            <a:ext cx="1802960" cy="996682"/>
            <a:chOff x="5029200" y="1014680"/>
            <a:chExt cx="1802960" cy="996682"/>
          </a:xfrm>
        </p:grpSpPr>
        <p:sp>
          <p:nvSpPr>
            <p:cNvPr id="11" name="TextBox 10"/>
            <p:cNvSpPr txBox="1"/>
            <p:nvPr/>
          </p:nvSpPr>
          <p:spPr>
            <a:xfrm>
              <a:off x="5029200" y="1014680"/>
              <a:ext cx="1685846" cy="584775"/>
            </a:xfrm>
            <a:prstGeom prst="rect">
              <a:avLst/>
            </a:prstGeom>
            <a:solidFill>
              <a:schemeClr val="bg1"/>
            </a:solidFill>
          </p:spPr>
          <p:txBody>
            <a:bodyPr wrap="none" rtlCol="0">
              <a:spAutoFit/>
            </a:bodyPr>
            <a:lstStyle/>
            <a:p>
              <a:r>
                <a:rPr lang="en-US" sz="3200" dirty="0"/>
                <a:t>Reference</a:t>
              </a:r>
            </a:p>
          </p:txBody>
        </p:sp>
        <p:cxnSp>
          <p:nvCxnSpPr>
            <p:cNvPr id="12" name="Straight Arrow Connector 11"/>
            <p:cNvCxnSpPr/>
            <p:nvPr/>
          </p:nvCxnSpPr>
          <p:spPr>
            <a:xfrm>
              <a:off x="6019792" y="1599455"/>
              <a:ext cx="812368" cy="411907"/>
            </a:xfrm>
            <a:prstGeom prst="straightConnector1">
              <a:avLst/>
            </a:prstGeom>
            <a:ln w="76200">
              <a:solidFill>
                <a:srgbClr val="FF0000"/>
              </a:solidFill>
              <a:tailEnd type="triangle"/>
            </a:ln>
          </p:spPr>
          <p:style>
            <a:lnRef idx="1">
              <a:schemeClr val="accent6"/>
            </a:lnRef>
            <a:fillRef idx="0">
              <a:schemeClr val="accent6"/>
            </a:fillRef>
            <a:effectRef idx="0">
              <a:schemeClr val="accent6"/>
            </a:effectRef>
            <a:fontRef idx="minor">
              <a:schemeClr val="tx1"/>
            </a:fontRef>
          </p:style>
        </p:cxnSp>
      </p:grpSp>
      <p:grpSp>
        <p:nvGrpSpPr>
          <p:cNvPr id="20" name="Group 19"/>
          <p:cNvGrpSpPr/>
          <p:nvPr/>
        </p:nvGrpSpPr>
        <p:grpSpPr>
          <a:xfrm>
            <a:off x="3941954" y="3555527"/>
            <a:ext cx="3506576" cy="779057"/>
            <a:chOff x="3941954" y="3555527"/>
            <a:chExt cx="3506576" cy="779057"/>
          </a:xfrm>
        </p:grpSpPr>
        <p:sp>
          <p:nvSpPr>
            <p:cNvPr id="18" name="TextBox 17"/>
            <p:cNvSpPr txBox="1"/>
            <p:nvPr/>
          </p:nvSpPr>
          <p:spPr>
            <a:xfrm>
              <a:off x="4876800" y="3749809"/>
              <a:ext cx="2571730" cy="584775"/>
            </a:xfrm>
            <a:prstGeom prst="rect">
              <a:avLst/>
            </a:prstGeom>
            <a:solidFill>
              <a:schemeClr val="bg1"/>
            </a:solidFill>
          </p:spPr>
          <p:txBody>
            <a:bodyPr wrap="none" rtlCol="0">
              <a:spAutoFit/>
            </a:bodyPr>
            <a:lstStyle/>
            <a:p>
              <a:r>
                <a:rPr lang="en-US" sz="3200" dirty="0"/>
                <a:t>Results of Study</a:t>
              </a:r>
            </a:p>
          </p:txBody>
        </p:sp>
        <p:cxnSp>
          <p:nvCxnSpPr>
            <p:cNvPr id="19" name="Straight Arrow Connector 18"/>
            <p:cNvCxnSpPr/>
            <p:nvPr/>
          </p:nvCxnSpPr>
          <p:spPr>
            <a:xfrm flipH="1" flipV="1">
              <a:off x="3941954" y="3555527"/>
              <a:ext cx="649333" cy="373589"/>
            </a:xfrm>
            <a:prstGeom prst="straightConnector1">
              <a:avLst/>
            </a:prstGeom>
            <a:ln w="76200">
              <a:solidFill>
                <a:srgbClr val="FF0000"/>
              </a:solidFill>
              <a:tailEnd type="triangle"/>
            </a:ln>
          </p:spPr>
          <p:style>
            <a:lnRef idx="1">
              <a:schemeClr val="accent6"/>
            </a:lnRef>
            <a:fillRef idx="0">
              <a:schemeClr val="accent6"/>
            </a:fillRef>
            <a:effectRef idx="0">
              <a:schemeClr val="accent6"/>
            </a:effectRef>
            <a:fontRef idx="minor">
              <a:schemeClr val="tx1"/>
            </a:fontRef>
          </p:style>
        </p:cxnSp>
      </p:grpSp>
    </p:spTree>
    <p:extLst>
      <p:ext uri="{BB962C8B-B14F-4D97-AF65-F5344CB8AC3E}">
        <p14:creationId xmlns:p14="http://schemas.microsoft.com/office/powerpoint/2010/main" val="12336452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7">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16"/>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1600200"/>
            <a:ext cx="7391400" cy="1569660"/>
          </a:xfrm>
          <a:prstGeom prst="rect">
            <a:avLst/>
          </a:prstGeom>
        </p:spPr>
        <p:txBody>
          <a:bodyPr wrap="square">
            <a:spAutoFit/>
          </a:bodyPr>
          <a:lstStyle/>
          <a:p>
            <a:pPr marL="547688" lvl="1" indent="-428625"/>
            <a:r>
              <a:rPr lang="en-US" sz="2800" b="1" dirty="0">
                <a:latin typeface="Times New Roman" panose="02020603050405020304" pitchFamily="18" charset="0"/>
                <a:cs typeface="Times New Roman" panose="02020603050405020304" pitchFamily="18" charset="0"/>
              </a:rPr>
              <a:t>References</a:t>
            </a:r>
          </a:p>
          <a:p>
            <a:pPr marL="547688" lvl="1" indent="-428625">
              <a:buNone/>
            </a:pPr>
            <a:endParaRPr lang="en-US" sz="2000" dirty="0">
              <a:latin typeface="Times New Roman" panose="02020603050405020304" pitchFamily="18" charset="0"/>
              <a:cs typeface="Times New Roman" panose="02020603050405020304" pitchFamily="18" charset="0"/>
            </a:endParaRPr>
          </a:p>
          <a:p>
            <a:pPr marL="547688" lvl="1" indent="-428625">
              <a:buNone/>
            </a:pPr>
            <a:r>
              <a:rPr lang="en-US" sz="2400" dirty="0" err="1">
                <a:latin typeface="Times New Roman" panose="02020603050405020304" pitchFamily="18" charset="0"/>
                <a:cs typeface="Times New Roman" panose="02020603050405020304" pitchFamily="18" charset="0"/>
              </a:rPr>
              <a:t>Warecki</a:t>
            </a:r>
            <a:r>
              <a:rPr lang="en-US" sz="2400" dirty="0">
                <a:latin typeface="Times New Roman" panose="02020603050405020304" pitchFamily="18" charset="0"/>
                <a:cs typeface="Times New Roman" panose="02020603050405020304" pitchFamily="18" charset="0"/>
              </a:rPr>
              <a:t>, J. J.  (2012).  Student anxiety – good or bad?. </a:t>
            </a:r>
            <a:r>
              <a:rPr lang="en-US" sz="2400" i="1" dirty="0">
                <a:latin typeface="Times New Roman" panose="02020603050405020304" pitchFamily="18" charset="0"/>
                <a:cs typeface="Times New Roman" panose="02020603050405020304" pitchFamily="18" charset="0"/>
              </a:rPr>
              <a:t>College Professor Journal</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24</a:t>
            </a:r>
            <a:r>
              <a:rPr lang="en-US" sz="2400" dirty="0">
                <a:latin typeface="Times New Roman" panose="02020603050405020304" pitchFamily="18" charset="0"/>
                <a:cs typeface="Times New Roman" panose="02020603050405020304" pitchFamily="18" charset="0"/>
              </a:rPr>
              <a:t>(7), 176-229. </a:t>
            </a:r>
          </a:p>
        </p:txBody>
      </p:sp>
      <p:sp>
        <p:nvSpPr>
          <p:cNvPr id="4" name="Rectangle 5"/>
          <p:cNvSpPr>
            <a:spLocks noGrp="1" noChangeArrowheads="1"/>
          </p:cNvSpPr>
          <p:nvPr>
            <p:ph type="title"/>
          </p:nvPr>
        </p:nvSpPr>
        <p:spPr>
          <a:xfrm>
            <a:off x="457200" y="457200"/>
            <a:ext cx="7620000" cy="790575"/>
          </a:xfrm>
        </p:spPr>
        <p:txBody>
          <a:bodyPr>
            <a:noAutofit/>
          </a:bodyPr>
          <a:lstStyle/>
          <a:p>
            <a:pPr algn="ctr" eaLnBrk="1" fontAlgn="auto" hangingPunct="1">
              <a:spcAft>
                <a:spcPts val="0"/>
              </a:spcAft>
              <a:defRPr/>
            </a:pPr>
            <a:r>
              <a:rPr lang="en-US" b="1" dirty="0">
                <a:solidFill>
                  <a:srgbClr val="347FD8"/>
                </a:solidFill>
              </a:rPr>
              <a:t>Example</a:t>
            </a:r>
          </a:p>
        </p:txBody>
      </p:sp>
    </p:spTree>
    <p:extLst>
      <p:ext uri="{BB962C8B-B14F-4D97-AF65-F5344CB8AC3E}">
        <p14:creationId xmlns:p14="http://schemas.microsoft.com/office/powerpoint/2010/main" val="41688880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61950"/>
            <a:ext cx="7772400" cy="1143000"/>
          </a:xfrm>
        </p:spPr>
        <p:txBody>
          <a:bodyPr>
            <a:normAutofit/>
          </a:bodyPr>
          <a:lstStyle/>
          <a:p>
            <a:r>
              <a:rPr lang="en-US" sz="4900" b="1" dirty="0">
                <a:solidFill>
                  <a:srgbClr val="347FD8"/>
                </a:solidFill>
              </a:rPr>
              <a:t>Topic for Paper</a:t>
            </a:r>
            <a:endParaRPr lang="en-US" dirty="0"/>
          </a:p>
        </p:txBody>
      </p:sp>
      <p:sp>
        <p:nvSpPr>
          <p:cNvPr id="3" name="Content Placeholder 2"/>
          <p:cNvSpPr>
            <a:spLocks noGrp="1"/>
          </p:cNvSpPr>
          <p:nvPr>
            <p:ph sz="quarter" idx="1"/>
          </p:nvPr>
        </p:nvSpPr>
        <p:spPr>
          <a:xfrm>
            <a:off x="685800" y="1828800"/>
            <a:ext cx="7772400" cy="4572000"/>
          </a:xfrm>
        </p:spPr>
        <p:txBody>
          <a:bodyPr/>
          <a:lstStyle/>
          <a:p>
            <a:pPr marL="0" indent="0">
              <a:buNone/>
            </a:pPr>
            <a:r>
              <a:rPr lang="en-US" sz="3600" dirty="0"/>
              <a:t>Which would not be considered a valid topic?</a:t>
            </a:r>
          </a:p>
          <a:p>
            <a:pPr marL="514350" indent="-514350">
              <a:buAutoNum type="alphaUcPeriod"/>
            </a:pPr>
            <a:r>
              <a:rPr lang="en-US" sz="3600" dirty="0"/>
              <a:t>Video Games</a:t>
            </a:r>
          </a:p>
          <a:p>
            <a:pPr marL="514350" indent="-514350">
              <a:buAutoNum type="alphaUcPeriod"/>
            </a:pPr>
            <a:r>
              <a:rPr lang="en-US" sz="3600" dirty="0"/>
              <a:t>Depression</a:t>
            </a:r>
          </a:p>
          <a:p>
            <a:pPr marL="514350" indent="-514350">
              <a:buAutoNum type="alphaUcPeriod"/>
            </a:pPr>
            <a:r>
              <a:rPr lang="en-US" sz="3600" dirty="0"/>
              <a:t>Shoe Horns</a:t>
            </a:r>
          </a:p>
          <a:p>
            <a:pPr marL="514350" indent="-514350">
              <a:buAutoNum type="alphaUcPeriod"/>
            </a:pPr>
            <a:r>
              <a:rPr lang="en-US" sz="3600" dirty="0"/>
              <a:t>Weight</a:t>
            </a:r>
          </a:p>
          <a:p>
            <a:pPr marL="514350" indent="-514350">
              <a:buAutoNum type="alphaUcPeriod"/>
            </a:pPr>
            <a:r>
              <a:rPr lang="en-US" sz="3600" dirty="0"/>
              <a:t>They’re all good topics</a:t>
            </a:r>
          </a:p>
          <a:p>
            <a:pPr marL="514350" indent="-514350">
              <a:buAutoNum type="alphaUcPeriod"/>
            </a:pPr>
            <a:endParaRPr lang="en-US" sz="3600" dirty="0"/>
          </a:p>
          <a:p>
            <a:pPr marL="514350" indent="-514350">
              <a:buNone/>
            </a:pPr>
            <a:endParaRPr lang="en-US" dirty="0"/>
          </a:p>
          <a:p>
            <a:pPr marL="514350" indent="-514350">
              <a:buAutoNum type="alphaUcPeriod"/>
            </a:pPr>
            <a:endParaRPr lang="en-US" dirty="0"/>
          </a:p>
          <a:p>
            <a:pPr marL="514350" indent="-514350">
              <a:buAutoNum type="alphaUcPeriod"/>
            </a:pPr>
            <a:endParaRPr lang="en-US" dirty="0"/>
          </a:p>
        </p:txBody>
      </p:sp>
    </p:spTree>
    <p:extLst>
      <p:ext uri="{BB962C8B-B14F-4D97-AF65-F5344CB8AC3E}">
        <p14:creationId xmlns:p14="http://schemas.microsoft.com/office/powerpoint/2010/main" val="27014729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181100"/>
            <a:ext cx="7772400" cy="1143000"/>
          </a:xfrm>
        </p:spPr>
        <p:txBody>
          <a:bodyPr>
            <a:normAutofit fontScale="90000"/>
          </a:bodyPr>
          <a:lstStyle/>
          <a:p>
            <a:r>
              <a:rPr lang="en-US" sz="3600" b="1" dirty="0">
                <a:solidFill>
                  <a:srgbClr val="0070C0"/>
                </a:solidFill>
                <a:latin typeface="Times New Roman" panose="02020603050405020304" pitchFamily="18" charset="0"/>
                <a:cs typeface="Times New Roman" panose="02020603050405020304" pitchFamily="18" charset="0"/>
              </a:rPr>
              <a:t>Sections must be labeled:  Which sections must be clearly identified?</a:t>
            </a:r>
            <a:endParaRPr lang="en-US" sz="3600" b="1" dirty="0">
              <a:solidFill>
                <a:srgbClr val="0070C0"/>
              </a:solidFill>
            </a:endParaRPr>
          </a:p>
        </p:txBody>
      </p:sp>
      <p:sp>
        <p:nvSpPr>
          <p:cNvPr id="3" name="Rectangle 5"/>
          <p:cNvSpPr txBox="1">
            <a:spLocks noChangeArrowheads="1"/>
          </p:cNvSpPr>
          <p:nvPr/>
        </p:nvSpPr>
        <p:spPr>
          <a:xfrm>
            <a:off x="381000" y="2743201"/>
            <a:ext cx="2819400" cy="2895599"/>
          </a:xfrm>
          <a:prstGeom prst="rect">
            <a:avLst/>
          </a:prstGeom>
        </p:spPr>
        <p:txBody>
          <a:bodyPr>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buNone/>
            </a:pPr>
            <a:r>
              <a:rPr lang="en-US" sz="2000" b="1" dirty="0">
                <a:latin typeface="Times New Roman" panose="02020603050405020304" pitchFamily="18" charset="0"/>
                <a:cs typeface="Times New Roman" panose="02020603050405020304" pitchFamily="18" charset="0"/>
              </a:rPr>
              <a:t>A</a:t>
            </a:r>
            <a:r>
              <a:rPr lang="en-US" sz="2000" dirty="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Introduction</a:t>
            </a:r>
          </a:p>
          <a:p>
            <a:r>
              <a:rPr lang="en-US" sz="2000" dirty="0">
                <a:latin typeface="Times New Roman" panose="02020603050405020304" pitchFamily="18" charset="0"/>
                <a:cs typeface="Times New Roman" panose="02020603050405020304" pitchFamily="18" charset="0"/>
              </a:rPr>
              <a:t>Conclusion</a:t>
            </a:r>
          </a:p>
          <a:p>
            <a:r>
              <a:rPr lang="en-US" sz="2000" dirty="0">
                <a:latin typeface="Times New Roman" panose="02020603050405020304" pitchFamily="18" charset="0"/>
                <a:cs typeface="Times New Roman" panose="02020603050405020304" pitchFamily="18" charset="0"/>
              </a:rPr>
              <a:t>References</a:t>
            </a:r>
            <a:endParaRPr lang="en-US" sz="2400" dirty="0">
              <a:latin typeface="Times New Roman" panose="02020603050405020304" pitchFamily="18" charset="0"/>
              <a:cs typeface="Times New Roman" panose="02020603050405020304" pitchFamily="18" charset="0"/>
            </a:endParaRPr>
          </a:p>
        </p:txBody>
      </p:sp>
      <p:sp>
        <p:nvSpPr>
          <p:cNvPr id="7" name="Rectangle 5"/>
          <p:cNvSpPr txBox="1">
            <a:spLocks noChangeArrowheads="1"/>
          </p:cNvSpPr>
          <p:nvPr/>
        </p:nvSpPr>
        <p:spPr>
          <a:xfrm>
            <a:off x="5524500" y="2743201"/>
            <a:ext cx="2819400" cy="2895599"/>
          </a:xfrm>
          <a:prstGeom prst="rect">
            <a:avLst/>
          </a:prstGeom>
        </p:spPr>
        <p:txBody>
          <a:bodyPr>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buNone/>
            </a:pPr>
            <a:r>
              <a:rPr lang="en-US" sz="2000" b="1" dirty="0">
                <a:latin typeface="Times New Roman" panose="02020603050405020304" pitchFamily="18" charset="0"/>
                <a:cs typeface="Times New Roman" panose="02020603050405020304" pitchFamily="18" charset="0"/>
              </a:rPr>
              <a:t>C</a:t>
            </a:r>
            <a:r>
              <a:rPr lang="en-US" sz="2000" dirty="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Psychological Domain</a:t>
            </a:r>
          </a:p>
          <a:p>
            <a:r>
              <a:rPr lang="en-US" sz="2000" dirty="0">
                <a:latin typeface="Times New Roman" panose="02020603050405020304" pitchFamily="18" charset="0"/>
                <a:cs typeface="Times New Roman" panose="02020603050405020304" pitchFamily="18" charset="0"/>
              </a:rPr>
              <a:t>Social Domain</a:t>
            </a:r>
          </a:p>
          <a:p>
            <a:r>
              <a:rPr lang="en-US" sz="2000" dirty="0">
                <a:latin typeface="Times New Roman" panose="02020603050405020304" pitchFamily="18" charset="0"/>
                <a:cs typeface="Times New Roman" panose="02020603050405020304" pitchFamily="18" charset="0"/>
              </a:rPr>
              <a:t>Physiological Domain</a:t>
            </a:r>
          </a:p>
          <a:p>
            <a:r>
              <a:rPr lang="en-US" sz="2000" dirty="0">
                <a:latin typeface="Times New Roman" panose="02020603050405020304" pitchFamily="18" charset="0"/>
                <a:cs typeface="Times New Roman" panose="02020603050405020304" pitchFamily="18" charset="0"/>
              </a:rPr>
              <a:t>Conclusion</a:t>
            </a:r>
          </a:p>
        </p:txBody>
      </p:sp>
      <p:sp>
        <p:nvSpPr>
          <p:cNvPr id="8" name="Rectangle 5"/>
          <p:cNvSpPr txBox="1">
            <a:spLocks noChangeArrowheads="1"/>
          </p:cNvSpPr>
          <p:nvPr/>
        </p:nvSpPr>
        <p:spPr>
          <a:xfrm>
            <a:off x="2590800" y="2743201"/>
            <a:ext cx="2819400" cy="2895599"/>
          </a:xfrm>
          <a:prstGeom prst="rect">
            <a:avLst/>
          </a:prstGeom>
        </p:spPr>
        <p:txBody>
          <a:bodyPr>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buNone/>
            </a:pPr>
            <a:r>
              <a:rPr lang="en-US" sz="2000" b="1" dirty="0">
                <a:latin typeface="Times New Roman" panose="02020603050405020304" pitchFamily="18" charset="0"/>
                <a:cs typeface="Times New Roman" panose="02020603050405020304" pitchFamily="18" charset="0"/>
              </a:rPr>
              <a:t>B</a:t>
            </a:r>
            <a:r>
              <a:rPr lang="en-US" sz="2000" dirty="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Introduction</a:t>
            </a:r>
          </a:p>
          <a:p>
            <a:r>
              <a:rPr lang="en-US" sz="2000" dirty="0">
                <a:latin typeface="Times New Roman" panose="02020603050405020304" pitchFamily="18" charset="0"/>
                <a:cs typeface="Times New Roman" panose="02020603050405020304" pitchFamily="18" charset="0"/>
              </a:rPr>
              <a:t>Psychological Domain</a:t>
            </a:r>
          </a:p>
          <a:p>
            <a:r>
              <a:rPr lang="en-US" sz="2000" dirty="0">
                <a:latin typeface="Times New Roman" panose="02020603050405020304" pitchFamily="18" charset="0"/>
                <a:cs typeface="Times New Roman" panose="02020603050405020304" pitchFamily="18" charset="0"/>
              </a:rPr>
              <a:t>Social Domain</a:t>
            </a:r>
          </a:p>
          <a:p>
            <a:r>
              <a:rPr lang="en-US" sz="2000" dirty="0">
                <a:latin typeface="Times New Roman" panose="02020603050405020304" pitchFamily="18" charset="0"/>
                <a:cs typeface="Times New Roman" panose="02020603050405020304" pitchFamily="18" charset="0"/>
              </a:rPr>
              <a:t>Physiological Domain</a:t>
            </a:r>
          </a:p>
          <a:p>
            <a:r>
              <a:rPr lang="en-US" sz="2000" dirty="0">
                <a:latin typeface="Times New Roman" panose="02020603050405020304" pitchFamily="18" charset="0"/>
                <a:cs typeface="Times New Roman" panose="02020603050405020304" pitchFamily="18" charset="0"/>
              </a:rPr>
              <a:t>Conclusion</a:t>
            </a:r>
          </a:p>
          <a:p>
            <a:r>
              <a:rPr lang="en-US" sz="2000" dirty="0">
                <a:latin typeface="Times New Roman" panose="02020603050405020304" pitchFamily="18" charset="0"/>
                <a:cs typeface="Times New Roman" panose="02020603050405020304" pitchFamily="18" charset="0"/>
              </a:rPr>
              <a:t>References</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2718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8077200" cy="1143000"/>
          </a:xfrm>
        </p:spPr>
        <p:txBody>
          <a:bodyPr>
            <a:normAutofit fontScale="90000"/>
          </a:bodyPr>
          <a:lstStyle/>
          <a:p>
            <a:r>
              <a:rPr lang="en-US" dirty="0">
                <a:latin typeface="Arial" pitchFamily="34" charset="0"/>
                <a:cs typeface="Arial" pitchFamily="34" charset="0"/>
              </a:rPr>
              <a:t>Do </a:t>
            </a:r>
            <a:r>
              <a:rPr lang="en-US" dirty="0">
                <a:solidFill>
                  <a:srgbClr val="FF0000"/>
                </a:solidFill>
                <a:latin typeface="Arial" pitchFamily="34" charset="0"/>
                <a:cs typeface="Arial" pitchFamily="34" charset="0"/>
              </a:rPr>
              <a:t>Not</a:t>
            </a:r>
            <a:r>
              <a:rPr lang="en-US" dirty="0">
                <a:latin typeface="Arial" pitchFamily="34" charset="0"/>
                <a:cs typeface="Arial" pitchFamily="34" charset="0"/>
              </a:rPr>
              <a:t> Quote or Plagiarize!</a:t>
            </a:r>
            <a:br>
              <a:rPr lang="en-US" dirty="0">
                <a:latin typeface="Arial" pitchFamily="34" charset="0"/>
                <a:cs typeface="Arial" pitchFamily="34" charset="0"/>
              </a:rPr>
            </a:br>
            <a:endParaRPr lang="en-US" dirty="0"/>
          </a:p>
        </p:txBody>
      </p:sp>
      <p:sp>
        <p:nvSpPr>
          <p:cNvPr id="4" name="Rectangle 5"/>
          <p:cNvSpPr txBox="1">
            <a:spLocks noChangeArrowheads="1"/>
          </p:cNvSpPr>
          <p:nvPr/>
        </p:nvSpPr>
        <p:spPr>
          <a:xfrm>
            <a:off x="609600" y="1447800"/>
            <a:ext cx="7924800" cy="4624387"/>
          </a:xfrm>
          <a:prstGeom prst="rect">
            <a:avLst/>
          </a:prstGeom>
        </p:spPr>
        <p:txBody>
          <a:bodyPr>
            <a:normAutofit lnSpcReduction="10000"/>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US" sz="2800" dirty="0">
                <a:latin typeface="Arial" pitchFamily="34" charset="0"/>
                <a:cs typeface="Arial" pitchFamily="34" charset="0"/>
              </a:rPr>
              <a:t>Do not quote a writer</a:t>
            </a:r>
          </a:p>
          <a:p>
            <a:pPr lvl="1"/>
            <a:r>
              <a:rPr lang="en-US" dirty="0">
                <a:latin typeface="Arial" pitchFamily="34" charset="0"/>
                <a:cs typeface="Arial" pitchFamily="34" charset="0"/>
              </a:rPr>
              <a:t>Do not just cut and paste and attach quotes</a:t>
            </a:r>
          </a:p>
          <a:p>
            <a:endParaRPr lang="en-US" sz="2800" dirty="0">
              <a:latin typeface="Arial" pitchFamily="34" charset="0"/>
              <a:cs typeface="Arial" pitchFamily="34" charset="0"/>
            </a:endParaRPr>
          </a:p>
          <a:p>
            <a:r>
              <a:rPr lang="en-US" sz="2800" dirty="0">
                <a:latin typeface="Arial" pitchFamily="34" charset="0"/>
                <a:cs typeface="Arial" pitchFamily="34" charset="0"/>
              </a:rPr>
              <a:t>Plagiarizing is copying someone else’s work and claiming it as your own</a:t>
            </a:r>
          </a:p>
          <a:p>
            <a:pPr lvl="1"/>
            <a:r>
              <a:rPr lang="en-US" dirty="0">
                <a:latin typeface="Arial" pitchFamily="34" charset="0"/>
                <a:cs typeface="Arial" pitchFamily="34" charset="0"/>
              </a:rPr>
              <a:t>Turnitin.com will be used to check your entire paper</a:t>
            </a:r>
          </a:p>
          <a:p>
            <a:pPr lvl="1"/>
            <a:r>
              <a:rPr lang="en-US" dirty="0">
                <a:solidFill>
                  <a:srgbClr val="FF0000"/>
                </a:solidFill>
                <a:latin typeface="Arial" pitchFamily="34" charset="0"/>
                <a:cs typeface="Arial" pitchFamily="34" charset="0"/>
              </a:rPr>
              <a:t>Automatic 0 and reported to Academic Affairs</a:t>
            </a:r>
          </a:p>
          <a:p>
            <a:endParaRPr lang="en-US" sz="2800" dirty="0">
              <a:latin typeface="Arial" pitchFamily="34" charset="0"/>
              <a:cs typeface="Arial" pitchFamily="34" charset="0"/>
            </a:endParaRPr>
          </a:p>
          <a:p>
            <a:r>
              <a:rPr lang="en-US" sz="2800" dirty="0">
                <a:latin typeface="Arial" pitchFamily="34" charset="0"/>
                <a:cs typeface="Arial" pitchFamily="34" charset="0"/>
              </a:rPr>
              <a:t>Paraphrase what you read, don’t just change a few of the author’s words</a:t>
            </a:r>
          </a:p>
          <a:p>
            <a:pPr lvl="1"/>
            <a:r>
              <a:rPr lang="en-US" dirty="0">
                <a:latin typeface="Arial" pitchFamily="34" charset="0"/>
                <a:cs typeface="Arial" pitchFamily="34" charset="0"/>
              </a:rPr>
              <a:t>Write in your </a:t>
            </a:r>
            <a:r>
              <a:rPr lang="en-US" u="sng" dirty="0">
                <a:latin typeface="Arial" pitchFamily="34" charset="0"/>
                <a:cs typeface="Arial" pitchFamily="34" charset="0"/>
              </a:rPr>
              <a:t>own</a:t>
            </a:r>
            <a:r>
              <a:rPr lang="en-US" dirty="0">
                <a:latin typeface="Arial" pitchFamily="34" charset="0"/>
                <a:cs typeface="Arial" pitchFamily="34" charset="0"/>
              </a:rPr>
              <a:t> words what the author is saying</a:t>
            </a:r>
          </a:p>
          <a:p>
            <a:pPr lvl="1"/>
            <a:endParaRPr lang="en-US" dirty="0">
              <a:latin typeface="Arial" pitchFamily="34" charset="0"/>
              <a:cs typeface="Arial" pitchFamily="34" charset="0"/>
            </a:endParaRPr>
          </a:p>
          <a:p>
            <a:pPr lvl="1"/>
            <a:endParaRPr lang="en-US" dirty="0">
              <a:latin typeface="Arial" pitchFamily="34" charset="0"/>
              <a:cs typeface="Arial" pitchFamily="34" charset="0"/>
            </a:endParaRPr>
          </a:p>
          <a:p>
            <a:endParaRPr lang="en-US" sz="2800" dirty="0">
              <a:latin typeface="Arial" pitchFamily="34" charset="0"/>
              <a:cs typeface="Arial" pitchFamily="34" charset="0"/>
            </a:endParaRPr>
          </a:p>
          <a:p>
            <a:endParaRPr lang="en-US" sz="2800" dirty="0">
              <a:latin typeface="Arial" pitchFamily="34" charset="0"/>
              <a:cs typeface="Arial" pitchFamily="34" charset="0"/>
            </a:endParaRPr>
          </a:p>
        </p:txBody>
      </p:sp>
    </p:spTree>
    <p:extLst>
      <p:ext uri="{BB962C8B-B14F-4D97-AF65-F5344CB8AC3E}">
        <p14:creationId xmlns:p14="http://schemas.microsoft.com/office/powerpoint/2010/main" val="3102173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324" y="-214312"/>
            <a:ext cx="7772400" cy="1143000"/>
          </a:xfrm>
        </p:spPr>
        <p:txBody>
          <a:bodyPr/>
          <a:lstStyle/>
          <a:p>
            <a:r>
              <a:rPr lang="en-US" b="1" dirty="0">
                <a:solidFill>
                  <a:srgbClr val="347FD8"/>
                </a:solidFill>
              </a:rPr>
              <a:t>Plagiarism</a:t>
            </a:r>
          </a:p>
        </p:txBody>
      </p:sp>
      <p:pic>
        <p:nvPicPr>
          <p:cNvPr id="3" name="Picture 2"/>
          <p:cNvPicPr>
            <a:picLocks noChangeAspect="1"/>
          </p:cNvPicPr>
          <p:nvPr/>
        </p:nvPicPr>
        <p:blipFill>
          <a:blip r:embed="rId2"/>
          <a:stretch>
            <a:fillRect/>
          </a:stretch>
        </p:blipFill>
        <p:spPr>
          <a:xfrm>
            <a:off x="2982883" y="1371600"/>
            <a:ext cx="5703102" cy="3490912"/>
          </a:xfrm>
          <a:prstGeom prst="rect">
            <a:avLst/>
          </a:prstGeom>
        </p:spPr>
      </p:pic>
      <p:sp>
        <p:nvSpPr>
          <p:cNvPr id="7" name="TextBox 6"/>
          <p:cNvSpPr txBox="1"/>
          <p:nvPr/>
        </p:nvSpPr>
        <p:spPr>
          <a:xfrm>
            <a:off x="3810000" y="4954953"/>
            <a:ext cx="3571362" cy="369332"/>
          </a:xfrm>
          <a:prstGeom prst="rect">
            <a:avLst/>
          </a:prstGeom>
          <a:noFill/>
        </p:spPr>
        <p:txBody>
          <a:bodyPr wrap="none" rtlCol="0">
            <a:spAutoFit/>
          </a:bodyPr>
          <a:lstStyle/>
          <a:p>
            <a:r>
              <a:rPr lang="en-US" dirty="0"/>
              <a:t>Example:  </a:t>
            </a:r>
            <a:r>
              <a:rPr lang="en-US" dirty="0" err="1"/>
              <a:t>Turnitin</a:t>
            </a:r>
            <a:r>
              <a:rPr lang="en-US" dirty="0"/>
              <a:t> similarity index </a:t>
            </a:r>
            <a:r>
              <a:rPr lang="en-US" dirty="0">
                <a:solidFill>
                  <a:srgbClr val="FF0000"/>
                </a:solidFill>
              </a:rPr>
              <a:t>78%</a:t>
            </a:r>
            <a:r>
              <a:rPr lang="en-US" dirty="0"/>
              <a:t> </a:t>
            </a:r>
          </a:p>
        </p:txBody>
      </p:sp>
      <p:sp>
        <p:nvSpPr>
          <p:cNvPr id="8" name="TextBox 7"/>
          <p:cNvSpPr txBox="1"/>
          <p:nvPr/>
        </p:nvSpPr>
        <p:spPr>
          <a:xfrm>
            <a:off x="296217" y="1304329"/>
            <a:ext cx="2514600" cy="4001095"/>
          </a:xfrm>
          <a:prstGeom prst="rect">
            <a:avLst/>
          </a:prstGeom>
          <a:noFill/>
        </p:spPr>
        <p:txBody>
          <a:bodyPr wrap="square" rtlCol="0">
            <a:spAutoFit/>
          </a:bodyPr>
          <a:lstStyle/>
          <a:p>
            <a:r>
              <a:rPr lang="en-US" sz="2400" dirty="0" err="1"/>
              <a:t>Turnitin</a:t>
            </a:r>
            <a:r>
              <a:rPr lang="en-US" sz="2400" dirty="0"/>
              <a:t> uses certain colors to represent similarity percentages</a:t>
            </a:r>
            <a:r>
              <a:rPr lang="en-US" sz="2000" dirty="0"/>
              <a:t>.</a:t>
            </a:r>
          </a:p>
          <a:p>
            <a:endParaRPr lang="en-US" sz="2000" dirty="0"/>
          </a:p>
          <a:p>
            <a:r>
              <a:rPr lang="en-US" sz="2400" b="1" dirty="0">
                <a:solidFill>
                  <a:schemeClr val="tx2">
                    <a:lumMod val="60000"/>
                    <a:lumOff val="40000"/>
                  </a:schemeClr>
                </a:solidFill>
              </a:rPr>
              <a:t>Blue</a:t>
            </a:r>
            <a:r>
              <a:rPr lang="en-US" sz="2400" b="1" dirty="0"/>
              <a:t>:      0% </a:t>
            </a:r>
          </a:p>
          <a:p>
            <a:r>
              <a:rPr lang="en-US" sz="2400" b="1" dirty="0">
                <a:solidFill>
                  <a:srgbClr val="00B050"/>
                </a:solidFill>
              </a:rPr>
              <a:t>Green</a:t>
            </a:r>
            <a:r>
              <a:rPr lang="en-US" sz="2400" b="1" dirty="0"/>
              <a:t>:   1-24%</a:t>
            </a:r>
            <a:endParaRPr lang="en-US" sz="2400" dirty="0"/>
          </a:p>
          <a:p>
            <a:r>
              <a:rPr lang="en-US" sz="2400" b="1" dirty="0">
                <a:solidFill>
                  <a:srgbClr val="FFFF00"/>
                </a:solidFill>
              </a:rPr>
              <a:t>Yellow</a:t>
            </a:r>
            <a:r>
              <a:rPr lang="en-US" sz="2400" b="1" dirty="0"/>
              <a:t>:  25-49%</a:t>
            </a:r>
            <a:endParaRPr lang="en-US" sz="2400" dirty="0"/>
          </a:p>
          <a:p>
            <a:r>
              <a:rPr lang="en-US" sz="2400" b="1" dirty="0">
                <a:solidFill>
                  <a:schemeClr val="accent6">
                    <a:lumMod val="75000"/>
                  </a:schemeClr>
                </a:solidFill>
              </a:rPr>
              <a:t>Orange</a:t>
            </a:r>
            <a:r>
              <a:rPr lang="en-US" sz="2400" b="1" dirty="0"/>
              <a:t>: 50-74%</a:t>
            </a:r>
            <a:endParaRPr lang="en-US" sz="2400" dirty="0"/>
          </a:p>
          <a:p>
            <a:r>
              <a:rPr lang="en-US" sz="2400" b="1" dirty="0">
                <a:solidFill>
                  <a:srgbClr val="FF0000"/>
                </a:solidFill>
              </a:rPr>
              <a:t>Red</a:t>
            </a:r>
            <a:r>
              <a:rPr lang="en-US" sz="2400" b="1" dirty="0"/>
              <a:t>:       75-100%</a:t>
            </a:r>
            <a:endParaRPr lang="en-US" sz="2400" dirty="0"/>
          </a:p>
          <a:p>
            <a:endParaRPr lang="en-US" dirty="0"/>
          </a:p>
        </p:txBody>
      </p:sp>
    </p:spTree>
    <p:extLst>
      <p:ext uri="{BB962C8B-B14F-4D97-AF65-F5344CB8AC3E}">
        <p14:creationId xmlns:p14="http://schemas.microsoft.com/office/powerpoint/2010/main" val="3565050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5800" y="228600"/>
            <a:ext cx="7696200" cy="1143000"/>
          </a:xfrm>
        </p:spPr>
        <p:txBody>
          <a:bodyPr/>
          <a:lstStyle/>
          <a:p>
            <a:r>
              <a:rPr lang="en-US" dirty="0"/>
              <a:t>Course Goals – GE Area E</a:t>
            </a:r>
          </a:p>
        </p:txBody>
      </p:sp>
      <p:sp>
        <p:nvSpPr>
          <p:cNvPr id="24579" name="Rectangle 3"/>
          <p:cNvSpPr>
            <a:spLocks noGrp="1" noChangeArrowheads="1"/>
          </p:cNvSpPr>
          <p:nvPr>
            <p:ph type="body" idx="1"/>
          </p:nvPr>
        </p:nvSpPr>
        <p:spPr>
          <a:xfrm>
            <a:off x="762000" y="1828800"/>
            <a:ext cx="7696200" cy="4038600"/>
          </a:xfrm>
        </p:spPr>
        <p:txBody>
          <a:bodyPr/>
          <a:lstStyle/>
          <a:p>
            <a:pPr marL="0" indent="0">
              <a:lnSpc>
                <a:spcPct val="90000"/>
              </a:lnSpc>
              <a:buNone/>
            </a:pPr>
            <a:r>
              <a:rPr lang="en-US" sz="2200" b="1" dirty="0"/>
              <a:t>At the end of this course students will be able to identify </a:t>
            </a:r>
            <a:r>
              <a:rPr lang="en-US" sz="2000" b="1" dirty="0"/>
              <a:t>the:</a:t>
            </a:r>
          </a:p>
          <a:p>
            <a:pPr marL="0" indent="0">
              <a:lnSpc>
                <a:spcPct val="90000"/>
              </a:lnSpc>
              <a:buNone/>
            </a:pPr>
            <a:endParaRPr lang="en-US" sz="2000" b="1" dirty="0"/>
          </a:p>
          <a:p>
            <a:pPr marL="0" indent="0">
              <a:lnSpc>
                <a:spcPct val="90000"/>
              </a:lnSpc>
              <a:buNone/>
            </a:pPr>
            <a:endParaRPr lang="en-US" sz="2000" b="1" dirty="0"/>
          </a:p>
          <a:p>
            <a:pPr marL="0" indent="0">
              <a:lnSpc>
                <a:spcPct val="90000"/>
              </a:lnSpc>
              <a:buNone/>
            </a:pPr>
            <a:endParaRPr lang="en-US" sz="2000" b="1" dirty="0"/>
          </a:p>
          <a:p>
            <a:pPr marL="0" indent="0">
              <a:lnSpc>
                <a:spcPct val="90000"/>
              </a:lnSpc>
              <a:buNone/>
            </a:pPr>
            <a:r>
              <a:rPr lang="en-US" sz="2000" b="1" dirty="0"/>
              <a:t>factors and their interrelation on human development</a:t>
            </a:r>
          </a:p>
          <a:p>
            <a:pPr marL="0" indent="0">
              <a:lnSpc>
                <a:spcPct val="90000"/>
              </a:lnSpc>
              <a:buNone/>
            </a:pPr>
            <a:r>
              <a:rPr lang="en-US" sz="2000" b="1" dirty="0"/>
              <a:t>and recognize how:</a:t>
            </a:r>
          </a:p>
          <a:p>
            <a:pPr marL="914400" indent="-163513">
              <a:lnSpc>
                <a:spcPct val="90000"/>
              </a:lnSpc>
              <a:buClrTx/>
            </a:pPr>
            <a:r>
              <a:rPr lang="en-US" sz="2000" b="1" dirty="0">
                <a:solidFill>
                  <a:srgbClr val="0070C0"/>
                </a:solidFill>
              </a:rPr>
              <a:t>Those factors and their interrelation</a:t>
            </a:r>
            <a:r>
              <a:rPr lang="en-US" sz="2200" b="1" dirty="0">
                <a:solidFill>
                  <a:srgbClr val="0070C0"/>
                </a:solidFill>
              </a:rPr>
              <a:t> </a:t>
            </a:r>
            <a:r>
              <a:rPr lang="en-US" sz="2000" b="1" dirty="0">
                <a:solidFill>
                  <a:srgbClr val="0070C0"/>
                </a:solidFill>
              </a:rPr>
              <a:t>influence a student’s well-being</a:t>
            </a:r>
          </a:p>
          <a:p>
            <a:pPr marL="914400" indent="-163513">
              <a:lnSpc>
                <a:spcPct val="90000"/>
              </a:lnSpc>
              <a:spcAft>
                <a:spcPts val="500"/>
              </a:spcAft>
              <a:buClrTx/>
              <a:tabLst>
                <a:tab pos="233363" algn="l"/>
              </a:tabLst>
            </a:pPr>
            <a:r>
              <a:rPr lang="en-US" sz="2000" b="1" dirty="0">
                <a:solidFill>
                  <a:srgbClr val="0070C0"/>
                </a:solidFill>
              </a:rPr>
              <a:t> A student’s well-being is affected by the university’s academic and social systems</a:t>
            </a:r>
          </a:p>
          <a:p>
            <a:pPr marL="914400" indent="-163513">
              <a:lnSpc>
                <a:spcPct val="90000"/>
              </a:lnSpc>
              <a:spcAft>
                <a:spcPts val="500"/>
              </a:spcAft>
              <a:buClrTx/>
            </a:pPr>
            <a:r>
              <a:rPr lang="en-US" sz="2000" b="1" dirty="0">
                <a:solidFill>
                  <a:srgbClr val="0070C0"/>
                </a:solidFill>
              </a:rPr>
              <a:t>To use appropriate social skills to enhance learning and develop positive interpersonal relationships</a:t>
            </a:r>
          </a:p>
        </p:txBody>
      </p:sp>
      <p:graphicFrame>
        <p:nvGraphicFramePr>
          <p:cNvPr id="4" name="Table 3"/>
          <p:cNvGraphicFramePr>
            <a:graphicFrameLocks noGrp="1"/>
          </p:cNvGraphicFramePr>
          <p:nvPr>
            <p:extLst>
              <p:ext uri="{D42A27DB-BD31-4B8C-83A1-F6EECF244321}">
                <p14:modId xmlns:p14="http://schemas.microsoft.com/office/powerpoint/2010/main" val="3644337363"/>
              </p:ext>
            </p:extLst>
          </p:nvPr>
        </p:nvGraphicFramePr>
        <p:xfrm>
          <a:off x="2331720" y="2362200"/>
          <a:ext cx="6095999" cy="914400"/>
        </p:xfrm>
        <a:graphic>
          <a:graphicData uri="http://schemas.openxmlformats.org/drawingml/2006/table">
            <a:tbl>
              <a:tblPr>
                <a:tableStyleId>{5C22544A-7EE6-4342-B048-85BDC9FD1C3A}</a:tableStyleId>
              </a:tblPr>
              <a:tblGrid>
                <a:gridCol w="2621280">
                  <a:extLst>
                    <a:ext uri="{9D8B030D-6E8A-4147-A177-3AD203B41FA5}">
                      <a16:colId xmlns:a16="http://schemas.microsoft.com/office/drawing/2014/main" val="20000"/>
                    </a:ext>
                  </a:extLst>
                </a:gridCol>
                <a:gridCol w="3474719">
                  <a:extLst>
                    <a:ext uri="{9D8B030D-6E8A-4147-A177-3AD203B41FA5}">
                      <a16:colId xmlns:a16="http://schemas.microsoft.com/office/drawing/2014/main" val="20001"/>
                    </a:ext>
                  </a:extLst>
                </a:gridCol>
              </a:tblGrid>
              <a:tr h="370840">
                <a:tc>
                  <a:txBody>
                    <a:bodyPr/>
                    <a:lstStyle/>
                    <a:p>
                      <a:pPr marL="342900" indent="-342900">
                        <a:buFont typeface="Arial" panose="020B0604020202020204" pitchFamily="34" charset="0"/>
                        <a:buChar char="•"/>
                      </a:pPr>
                      <a:r>
                        <a:rPr lang="en-US" sz="2400" b="1" dirty="0">
                          <a:solidFill>
                            <a:srgbClr val="0070C0"/>
                          </a:solidFill>
                        </a:rPr>
                        <a:t>Psychological</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Arial" panose="020B0604020202020204" pitchFamily="34" charset="0"/>
                        <a:buNone/>
                      </a:pPr>
                      <a:r>
                        <a:rPr lang="en-US" sz="2400" b="1" dirty="0">
                          <a:solidFill>
                            <a:srgbClr val="0070C0"/>
                          </a:solidFill>
                        </a:rPr>
                        <a:t>(Cognitive/Emotional)</a:t>
                      </a: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pPr marL="342900" indent="-342900">
                        <a:buFont typeface="Arial" panose="020B0604020202020204" pitchFamily="34" charset="0"/>
                        <a:buChar char="•"/>
                      </a:pPr>
                      <a:r>
                        <a:rPr lang="en-US" sz="2400" b="1" dirty="0">
                          <a:solidFill>
                            <a:srgbClr val="0070C0"/>
                          </a:solidFill>
                        </a:rPr>
                        <a:t>Social</a:t>
                      </a:r>
                      <a:r>
                        <a:rPr lang="en-US" sz="2400" b="1" baseline="0" dirty="0">
                          <a:solidFill>
                            <a:srgbClr val="0070C0"/>
                          </a:solidFill>
                        </a:rPr>
                        <a:t> </a:t>
                      </a:r>
                      <a:endParaRPr lang="en-US" sz="2400" b="1" dirty="0">
                        <a:solidFill>
                          <a:srgbClr val="0070C0"/>
                        </a:solidFill>
                      </a:endParaRP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342900" indent="-342900">
                        <a:buFont typeface="Arial" panose="020B0604020202020204" pitchFamily="34" charset="0"/>
                        <a:buChar char="•"/>
                      </a:pPr>
                      <a:r>
                        <a:rPr lang="en-US" sz="2400" b="1" dirty="0">
                          <a:solidFill>
                            <a:srgbClr val="0070C0"/>
                          </a:solidFill>
                        </a:rPr>
                        <a:t>Physiological</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038343270"/>
      </p:ext>
    </p:extLst>
  </p:cSld>
  <p:clrMapOvr>
    <a:masterClrMapping/>
  </p:clrMapOvr>
  <p:transition spd="med" advTm="2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57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579">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579">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579">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57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7772400" cy="1143000"/>
          </a:xfrm>
        </p:spPr>
        <p:txBody>
          <a:bodyPr>
            <a:normAutofit/>
          </a:bodyPr>
          <a:lstStyle/>
          <a:p>
            <a:r>
              <a:rPr lang="en-US" sz="4400" b="1" dirty="0">
                <a:solidFill>
                  <a:srgbClr val="347FD8"/>
                </a:solidFill>
              </a:rPr>
              <a:t>Outline (due Mar 14)</a:t>
            </a:r>
          </a:p>
        </p:txBody>
      </p:sp>
      <p:sp>
        <p:nvSpPr>
          <p:cNvPr id="3" name="Rectangle 5"/>
          <p:cNvSpPr txBox="1">
            <a:spLocks noChangeArrowheads="1"/>
          </p:cNvSpPr>
          <p:nvPr/>
        </p:nvSpPr>
        <p:spPr>
          <a:xfrm>
            <a:off x="533400" y="1447800"/>
            <a:ext cx="7924800" cy="4624387"/>
          </a:xfrm>
          <a:prstGeom prst="rect">
            <a:avLst/>
          </a:prstGeom>
        </p:spPr>
        <p:txBody>
          <a:bodyPr>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buNone/>
            </a:pPr>
            <a:r>
              <a:rPr lang="en-US" sz="3200" b="1" dirty="0">
                <a:latin typeface="Times New Roman" panose="02020603050405020304" pitchFamily="18" charset="0"/>
                <a:cs typeface="Times New Roman" panose="02020603050405020304" pitchFamily="18" charset="0"/>
              </a:rPr>
              <a:t>Introduction</a:t>
            </a:r>
          </a:p>
          <a:p>
            <a:pPr lvl="1"/>
            <a:r>
              <a:rPr lang="en-US" sz="3000" dirty="0">
                <a:latin typeface="Times New Roman" panose="02020603050405020304" pitchFamily="18" charset="0"/>
                <a:cs typeface="Times New Roman" panose="02020603050405020304" pitchFamily="18" charset="0"/>
              </a:rPr>
              <a:t>Clearly define your topic (one topic)</a:t>
            </a:r>
          </a:p>
          <a:p>
            <a:pPr lvl="1"/>
            <a:r>
              <a:rPr lang="en-US" sz="3000" dirty="0">
                <a:latin typeface="Times New Roman" panose="02020603050405020304" pitchFamily="18" charset="0"/>
                <a:cs typeface="Times New Roman" panose="02020603050405020304" pitchFamily="18" charset="0"/>
              </a:rPr>
              <a:t>Answer the question:  What is your position on how the topic impacts, influences or affects students (18 to 25 year olds) in emerging adulthood?  Positive, Negative or Neutral (maybe you don’t know, not sure)?</a:t>
            </a:r>
          </a:p>
        </p:txBody>
      </p:sp>
    </p:spTree>
    <p:extLst>
      <p:ext uri="{BB962C8B-B14F-4D97-AF65-F5344CB8AC3E}">
        <p14:creationId xmlns:p14="http://schemas.microsoft.com/office/powerpoint/2010/main" val="3840034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7772400" cy="1143000"/>
          </a:xfrm>
        </p:spPr>
        <p:txBody>
          <a:bodyPr>
            <a:normAutofit/>
          </a:bodyPr>
          <a:lstStyle/>
          <a:p>
            <a:r>
              <a:rPr lang="en-US" sz="4400" b="1" dirty="0">
                <a:solidFill>
                  <a:srgbClr val="347FD8"/>
                </a:solidFill>
              </a:rPr>
              <a:t>Outline (</a:t>
            </a:r>
            <a:r>
              <a:rPr lang="en-US" sz="4400" b="1" dirty="0" err="1">
                <a:solidFill>
                  <a:srgbClr val="347FD8"/>
                </a:solidFill>
              </a:rPr>
              <a:t>cont</a:t>
            </a:r>
            <a:r>
              <a:rPr lang="en-US" sz="4400" b="1" dirty="0">
                <a:solidFill>
                  <a:srgbClr val="347FD8"/>
                </a:solidFill>
              </a:rPr>
              <a:t>)</a:t>
            </a:r>
          </a:p>
        </p:txBody>
      </p:sp>
      <p:sp>
        <p:nvSpPr>
          <p:cNvPr id="3" name="Rectangle 5"/>
          <p:cNvSpPr txBox="1">
            <a:spLocks noChangeArrowheads="1"/>
          </p:cNvSpPr>
          <p:nvPr/>
        </p:nvSpPr>
        <p:spPr>
          <a:xfrm>
            <a:off x="533400" y="1447800"/>
            <a:ext cx="7924800" cy="4624387"/>
          </a:xfrm>
          <a:prstGeom prst="rect">
            <a:avLst/>
          </a:prstGeom>
        </p:spPr>
        <p:txBody>
          <a:bodyPr>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buNone/>
            </a:pPr>
            <a:r>
              <a:rPr lang="en-US" sz="3200" b="1" dirty="0">
                <a:latin typeface="Times New Roman" panose="02020603050405020304" pitchFamily="18" charset="0"/>
                <a:cs typeface="Times New Roman" panose="02020603050405020304" pitchFamily="18" charset="0"/>
              </a:rPr>
              <a:t>For Each Domain*</a:t>
            </a:r>
          </a:p>
          <a:p>
            <a:pPr lvl="1"/>
            <a:r>
              <a:rPr lang="en-US" sz="3000" dirty="0">
                <a:solidFill>
                  <a:srgbClr val="FF0000"/>
                </a:solidFill>
                <a:latin typeface="Times New Roman" panose="02020603050405020304" pitchFamily="18" charset="0"/>
                <a:cs typeface="Times New Roman" panose="02020603050405020304" pitchFamily="18" charset="0"/>
              </a:rPr>
              <a:t>Indicate the reference </a:t>
            </a:r>
            <a:r>
              <a:rPr lang="en-US" sz="3000" dirty="0">
                <a:latin typeface="Times New Roman" panose="02020603050405020304" pitchFamily="18" charset="0"/>
                <a:cs typeface="Times New Roman" panose="02020603050405020304" pitchFamily="18" charset="0"/>
              </a:rPr>
              <a:t>to be used (cite using APA format)</a:t>
            </a:r>
          </a:p>
          <a:p>
            <a:pPr lvl="1"/>
            <a:r>
              <a:rPr lang="en-US" sz="3000" dirty="0">
                <a:latin typeface="Times New Roman" panose="02020603050405020304" pitchFamily="18" charset="0"/>
                <a:cs typeface="Times New Roman" panose="02020603050405020304" pitchFamily="18" charset="0"/>
              </a:rPr>
              <a:t>Describe </a:t>
            </a:r>
            <a:r>
              <a:rPr lang="en-US" sz="3000" dirty="0">
                <a:solidFill>
                  <a:srgbClr val="FF0000"/>
                </a:solidFill>
                <a:latin typeface="Times New Roman" panose="02020603050405020304" pitchFamily="18" charset="0"/>
                <a:cs typeface="Times New Roman" panose="02020603050405020304" pitchFamily="18" charset="0"/>
              </a:rPr>
              <a:t>results of study</a:t>
            </a:r>
          </a:p>
          <a:p>
            <a:pPr lvl="1"/>
            <a:r>
              <a:rPr lang="en-US" sz="3000" dirty="0">
                <a:latin typeface="Times New Roman" panose="02020603050405020304" pitchFamily="18" charset="0"/>
                <a:cs typeface="Times New Roman" panose="02020603050405020304" pitchFamily="18" charset="0"/>
              </a:rPr>
              <a:t>Briefly write about how topic influences development</a:t>
            </a:r>
          </a:p>
        </p:txBody>
      </p:sp>
      <p:sp>
        <p:nvSpPr>
          <p:cNvPr id="6" name="TextBox 5"/>
          <p:cNvSpPr txBox="1"/>
          <p:nvPr/>
        </p:nvSpPr>
        <p:spPr>
          <a:xfrm>
            <a:off x="914400" y="4673600"/>
            <a:ext cx="4326826" cy="1569660"/>
          </a:xfrm>
          <a:prstGeom prst="rect">
            <a:avLst/>
          </a:prstGeom>
          <a:noFill/>
        </p:spPr>
        <p:txBody>
          <a:bodyPr wrap="none" rtlCol="0">
            <a:spAutoFit/>
          </a:bodyPr>
          <a:lstStyle/>
          <a:p>
            <a:r>
              <a:rPr lang="en-US" sz="2400" b="1"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Psychological Domain</a:t>
            </a:r>
          </a:p>
          <a:p>
            <a:r>
              <a:rPr lang="en-US" sz="2400" dirty="0">
                <a:latin typeface="Times New Roman" panose="02020603050405020304" pitchFamily="18" charset="0"/>
                <a:cs typeface="Times New Roman" panose="02020603050405020304" pitchFamily="18" charset="0"/>
              </a:rPr>
              <a:t> Social Domain</a:t>
            </a:r>
          </a:p>
          <a:p>
            <a:r>
              <a:rPr lang="en-US" sz="2400" dirty="0">
                <a:latin typeface="Times New Roman" panose="02020603050405020304" pitchFamily="18" charset="0"/>
                <a:cs typeface="Times New Roman" panose="02020603050405020304" pitchFamily="18" charset="0"/>
              </a:rPr>
              <a:t> Physiological (Physical) Domain</a:t>
            </a:r>
          </a:p>
        </p:txBody>
      </p:sp>
    </p:spTree>
    <p:extLst>
      <p:ext uri="{BB962C8B-B14F-4D97-AF65-F5344CB8AC3E}">
        <p14:creationId xmlns:p14="http://schemas.microsoft.com/office/powerpoint/2010/main" val="1318236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7772400" cy="1143000"/>
          </a:xfrm>
        </p:spPr>
        <p:txBody>
          <a:bodyPr>
            <a:normAutofit/>
          </a:bodyPr>
          <a:lstStyle/>
          <a:p>
            <a:r>
              <a:rPr lang="en-US" sz="4400" b="1" dirty="0">
                <a:solidFill>
                  <a:srgbClr val="347FD8"/>
                </a:solidFill>
              </a:rPr>
              <a:t>Outline (</a:t>
            </a:r>
            <a:r>
              <a:rPr lang="en-US" sz="4400" b="1" dirty="0" err="1">
                <a:solidFill>
                  <a:srgbClr val="347FD8"/>
                </a:solidFill>
              </a:rPr>
              <a:t>cont</a:t>
            </a:r>
            <a:r>
              <a:rPr lang="en-US" sz="4400" b="1" dirty="0">
                <a:solidFill>
                  <a:srgbClr val="347FD8"/>
                </a:solidFill>
              </a:rPr>
              <a:t>)</a:t>
            </a:r>
          </a:p>
        </p:txBody>
      </p:sp>
      <p:sp>
        <p:nvSpPr>
          <p:cNvPr id="3" name="Rectangle 5"/>
          <p:cNvSpPr txBox="1">
            <a:spLocks noChangeArrowheads="1"/>
          </p:cNvSpPr>
          <p:nvPr/>
        </p:nvSpPr>
        <p:spPr>
          <a:xfrm>
            <a:off x="533400" y="1447800"/>
            <a:ext cx="7924800" cy="4624387"/>
          </a:xfrm>
          <a:prstGeom prst="rect">
            <a:avLst/>
          </a:prstGeom>
        </p:spPr>
        <p:txBody>
          <a:bodyPr>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buNone/>
            </a:pPr>
            <a:r>
              <a:rPr lang="en-US" sz="3200" b="1" dirty="0">
                <a:latin typeface="Times New Roman" panose="02020603050405020304" pitchFamily="18" charset="0"/>
                <a:cs typeface="Times New Roman" panose="02020603050405020304" pitchFamily="18" charset="0"/>
              </a:rPr>
              <a:t>Conclusion</a:t>
            </a:r>
          </a:p>
          <a:p>
            <a:pPr lvl="1"/>
            <a:r>
              <a:rPr lang="en-US" sz="3000" dirty="0">
                <a:latin typeface="Times New Roman" panose="02020603050405020304" pitchFamily="18" charset="0"/>
                <a:cs typeface="Times New Roman" panose="02020603050405020304" pitchFamily="18" charset="0"/>
              </a:rPr>
              <a:t>Summarize key points</a:t>
            </a:r>
          </a:p>
          <a:p>
            <a:pPr lvl="1"/>
            <a:r>
              <a:rPr lang="en-US" sz="3000" dirty="0">
                <a:latin typeface="Times New Roman" panose="02020603050405020304" pitchFamily="18" charset="0"/>
                <a:cs typeface="Times New Roman" panose="02020603050405020304" pitchFamily="18" charset="0"/>
              </a:rPr>
              <a:t>Answer question: What insights gained?  Does research support (or contradict) your position identified in Introduction? </a:t>
            </a:r>
          </a:p>
        </p:txBody>
      </p:sp>
    </p:spTree>
    <p:extLst>
      <p:ext uri="{BB962C8B-B14F-4D97-AF65-F5344CB8AC3E}">
        <p14:creationId xmlns:p14="http://schemas.microsoft.com/office/powerpoint/2010/main" val="1318236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772400" cy="1143000"/>
          </a:xfrm>
        </p:spPr>
        <p:txBody>
          <a:bodyPr>
            <a:normAutofit/>
          </a:bodyPr>
          <a:lstStyle/>
          <a:p>
            <a:r>
              <a:rPr lang="en-US" sz="4400" b="1" dirty="0">
                <a:solidFill>
                  <a:srgbClr val="347FD8"/>
                </a:solidFill>
              </a:rPr>
              <a:t>Outline (</a:t>
            </a:r>
            <a:r>
              <a:rPr lang="en-US" sz="4400" b="1" dirty="0" err="1">
                <a:solidFill>
                  <a:srgbClr val="347FD8"/>
                </a:solidFill>
              </a:rPr>
              <a:t>cont</a:t>
            </a:r>
            <a:r>
              <a:rPr lang="en-US" sz="4400" b="1" dirty="0">
                <a:solidFill>
                  <a:srgbClr val="347FD8"/>
                </a:solidFill>
              </a:rPr>
              <a:t>)</a:t>
            </a:r>
          </a:p>
        </p:txBody>
      </p:sp>
      <p:sp>
        <p:nvSpPr>
          <p:cNvPr id="3" name="Content Placeholder 2"/>
          <p:cNvSpPr>
            <a:spLocks noGrp="1"/>
          </p:cNvSpPr>
          <p:nvPr>
            <p:ph sz="quarter" idx="1"/>
          </p:nvPr>
        </p:nvSpPr>
        <p:spPr>
          <a:xfrm>
            <a:off x="381000" y="2286000"/>
            <a:ext cx="7772400" cy="4572000"/>
          </a:xfrm>
        </p:spPr>
        <p:txBody>
          <a:bodyPr>
            <a:normAutofit/>
          </a:bodyPr>
          <a:lstStyle/>
          <a:p>
            <a:pPr marL="347663" indent="-347663">
              <a:buNone/>
            </a:pPr>
            <a:r>
              <a:rPr lang="en-US" sz="1800" dirty="0"/>
              <a:t>Conley, K. M., &amp; Lehman, B. J. (2012). Test anxiety and cardiovascular responses to daily academic stressors. </a:t>
            </a:r>
            <a:r>
              <a:rPr lang="en-US" sz="1800" i="1" dirty="0"/>
              <a:t>Stress And Health: Journal Of The International Society For The Investigation Of Stress</a:t>
            </a:r>
            <a:r>
              <a:rPr lang="en-US" sz="1800" dirty="0"/>
              <a:t>, </a:t>
            </a:r>
            <a:r>
              <a:rPr lang="en-US" sz="1800" i="1" dirty="0"/>
              <a:t>28</a:t>
            </a:r>
            <a:r>
              <a:rPr lang="en-US" sz="1800" dirty="0"/>
              <a:t>(1), 41-50. doi:10.1002/smi.1399</a:t>
            </a:r>
          </a:p>
          <a:p>
            <a:pPr marL="347663" indent="-347663">
              <a:buNone/>
            </a:pPr>
            <a:r>
              <a:rPr lang="en-US" sz="1800" dirty="0"/>
              <a:t>Emerging adulthood and early adulthood. (2013, December 23). In </a:t>
            </a:r>
            <a:r>
              <a:rPr lang="en-US" sz="1800" i="1" dirty="0"/>
              <a:t>Wikipedia, The Free Encyclopedia</a:t>
            </a:r>
            <a:r>
              <a:rPr lang="en-US" sz="1800" dirty="0"/>
              <a:t>.  Retrieved April 14, 2014, from http://en.wikipedia.org/w/index.php?title= </a:t>
            </a:r>
            <a:r>
              <a:rPr lang="en-US" sz="1800" dirty="0" err="1"/>
              <a:t>Emerging_adulthood_and_early_adulthood&amp;oldid</a:t>
            </a:r>
            <a:r>
              <a:rPr lang="en-US" sz="1800" dirty="0"/>
              <a:t>=587320746</a:t>
            </a:r>
          </a:p>
          <a:p>
            <a:pPr marL="347663" indent="-347663">
              <a:buNone/>
            </a:pPr>
            <a:r>
              <a:rPr lang="en-US" sz="1800" dirty="0"/>
              <a:t>Holman, A., &amp; </a:t>
            </a:r>
            <a:r>
              <a:rPr lang="en-US" sz="1800" dirty="0" err="1"/>
              <a:t>Sillars</a:t>
            </a:r>
            <a:r>
              <a:rPr lang="en-US" sz="1800" dirty="0"/>
              <a:t>, A. (2012). Talk about 'hooking up': The influence of college student social networks on </a:t>
            </a:r>
            <a:r>
              <a:rPr lang="en-US" sz="1800" dirty="0" err="1"/>
              <a:t>nonrelationship</a:t>
            </a:r>
            <a:r>
              <a:rPr lang="en-US" sz="1800" dirty="0"/>
              <a:t> sex. </a:t>
            </a:r>
            <a:r>
              <a:rPr lang="en-US" sz="1800" i="1" dirty="0"/>
              <a:t>Health Communication</a:t>
            </a:r>
            <a:r>
              <a:rPr lang="en-US" sz="1800" dirty="0"/>
              <a:t>, </a:t>
            </a:r>
            <a:r>
              <a:rPr lang="en-US" sz="1800" i="1" dirty="0"/>
              <a:t>27</a:t>
            </a:r>
            <a:r>
              <a:rPr lang="en-US" sz="1800" dirty="0"/>
              <a:t>(2), 205-216.  doi:10.1080/10410236.2011.575540</a:t>
            </a:r>
          </a:p>
          <a:p>
            <a:pPr>
              <a:buNone/>
            </a:pPr>
            <a:r>
              <a:rPr lang="en-US" sz="1800" dirty="0"/>
              <a:t>Jayson, S. (2012, July 30). Many 'emerging adults' 18-29 are not there yet. </a:t>
            </a:r>
            <a:r>
              <a:rPr lang="en-US" sz="1800" i="1" dirty="0"/>
              <a:t>USA Today</a:t>
            </a:r>
            <a:r>
              <a:rPr lang="en-US" sz="1800" dirty="0"/>
              <a:t>. Retrieved from http://usatoday30.usatoday.com/</a:t>
            </a:r>
          </a:p>
          <a:p>
            <a:endParaRPr lang="en-US" sz="2000" dirty="0"/>
          </a:p>
        </p:txBody>
      </p:sp>
      <p:sp>
        <p:nvSpPr>
          <p:cNvPr id="4" name="Rectangle 3"/>
          <p:cNvSpPr/>
          <p:nvPr/>
        </p:nvSpPr>
        <p:spPr>
          <a:xfrm>
            <a:off x="457200" y="1524000"/>
            <a:ext cx="5196038" cy="584775"/>
          </a:xfrm>
          <a:prstGeom prst="rect">
            <a:avLst/>
          </a:prstGeom>
        </p:spPr>
        <p:txBody>
          <a:bodyPr wrap="none">
            <a:spAutoFit/>
          </a:bodyPr>
          <a:lstStyle/>
          <a:p>
            <a:r>
              <a:rPr lang="en-US" sz="3200" b="1" dirty="0">
                <a:latin typeface="Times New Roman" panose="02020603050405020304" pitchFamily="18" charset="0"/>
                <a:cs typeface="Times New Roman" panose="02020603050405020304" pitchFamily="18" charset="0"/>
              </a:rPr>
              <a:t>Reference List (APA format)</a:t>
            </a:r>
          </a:p>
        </p:txBody>
      </p:sp>
    </p:spTree>
    <p:extLst>
      <p:ext uri="{BB962C8B-B14F-4D97-AF65-F5344CB8AC3E}">
        <p14:creationId xmlns:p14="http://schemas.microsoft.com/office/powerpoint/2010/main" val="360416450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5"/>
          <p:cNvSpPr>
            <a:spLocks noGrp="1" noChangeArrowheads="1"/>
          </p:cNvSpPr>
          <p:nvPr>
            <p:ph sz="half" idx="1"/>
          </p:nvPr>
        </p:nvSpPr>
        <p:spPr>
          <a:xfrm>
            <a:off x="685800" y="1600200"/>
            <a:ext cx="8305800" cy="4624387"/>
          </a:xfrm>
        </p:spPr>
        <p:txBody>
          <a:bodyPr>
            <a:normAutofit fontScale="85000" lnSpcReduction="20000"/>
          </a:bodyPr>
          <a:lstStyle/>
          <a:p>
            <a:r>
              <a:rPr lang="en-US" sz="2800" dirty="0">
                <a:latin typeface="Arial" pitchFamily="34" charset="0"/>
                <a:cs typeface="Arial" pitchFamily="34" charset="0"/>
              </a:rPr>
              <a:t>Clearly Defined Topic</a:t>
            </a:r>
          </a:p>
          <a:p>
            <a:pPr lvl="1"/>
            <a:r>
              <a:rPr lang="en-US" sz="2300" dirty="0">
                <a:latin typeface="Arial" pitchFamily="34" charset="0"/>
                <a:cs typeface="Arial" pitchFamily="34" charset="0"/>
              </a:rPr>
              <a:t>Choose another one if you cannot find references</a:t>
            </a:r>
          </a:p>
          <a:p>
            <a:r>
              <a:rPr lang="en-US" sz="2800" dirty="0">
                <a:latin typeface="Arial" pitchFamily="34" charset="0"/>
                <a:cs typeface="Arial" pitchFamily="34" charset="0"/>
              </a:rPr>
              <a:t>Quality References Related to the Topic and Domain</a:t>
            </a:r>
          </a:p>
          <a:p>
            <a:r>
              <a:rPr lang="en-US" sz="2800" dirty="0">
                <a:latin typeface="Arial" pitchFamily="34" charset="0"/>
                <a:cs typeface="Arial" pitchFamily="34" charset="0"/>
              </a:rPr>
              <a:t>References Cited in Paper and Listed on Last Page (APA style)</a:t>
            </a:r>
          </a:p>
          <a:p>
            <a:r>
              <a:rPr lang="en-US" sz="2800" dirty="0">
                <a:latin typeface="Arial" pitchFamily="34" charset="0"/>
                <a:cs typeface="Arial" pitchFamily="34" charset="0"/>
              </a:rPr>
              <a:t>Each Section Labeled (use template)</a:t>
            </a:r>
          </a:p>
          <a:p>
            <a:r>
              <a:rPr lang="en-US" sz="2800" dirty="0">
                <a:solidFill>
                  <a:srgbClr val="FF0000"/>
                </a:solidFill>
                <a:latin typeface="Arial" pitchFamily="34" charset="0"/>
                <a:cs typeface="Arial" pitchFamily="34" charset="0"/>
              </a:rPr>
              <a:t>Complete the Outline</a:t>
            </a:r>
          </a:p>
          <a:p>
            <a:r>
              <a:rPr lang="en-US" sz="2800" dirty="0">
                <a:latin typeface="Arial" pitchFamily="34" charset="0"/>
                <a:cs typeface="Arial" pitchFamily="34" charset="0"/>
              </a:rPr>
              <a:t>Review the Guidelines and </a:t>
            </a:r>
            <a:r>
              <a:rPr lang="en-US" sz="2800" dirty="0">
                <a:solidFill>
                  <a:srgbClr val="FF0000"/>
                </a:solidFill>
                <a:latin typeface="Arial" pitchFamily="34" charset="0"/>
                <a:cs typeface="Arial" pitchFamily="34" charset="0"/>
              </a:rPr>
              <a:t>Rubric</a:t>
            </a:r>
          </a:p>
          <a:p>
            <a:r>
              <a:rPr lang="en-US" sz="2800" dirty="0">
                <a:latin typeface="Arial" pitchFamily="34" charset="0"/>
                <a:cs typeface="Arial" pitchFamily="34" charset="0"/>
              </a:rPr>
              <a:t>Visit SJSU Writing Center</a:t>
            </a:r>
            <a:endParaRPr lang="en-US" sz="2800" dirty="0">
              <a:solidFill>
                <a:srgbClr val="FF0000"/>
              </a:solidFill>
              <a:latin typeface="Arial" pitchFamily="34" charset="0"/>
              <a:cs typeface="Arial" pitchFamily="34" charset="0"/>
            </a:endParaRPr>
          </a:p>
          <a:p>
            <a:r>
              <a:rPr lang="en-US" sz="2800" dirty="0">
                <a:latin typeface="Arial" pitchFamily="34" charset="0"/>
                <a:cs typeface="Arial" pitchFamily="34" charset="0"/>
              </a:rPr>
              <a:t>Not a Self-Reflection but a </a:t>
            </a:r>
            <a:r>
              <a:rPr lang="en-US" sz="2800" u="sng" dirty="0">
                <a:latin typeface="Arial" pitchFamily="34" charset="0"/>
                <a:cs typeface="Arial" pitchFamily="34" charset="0"/>
              </a:rPr>
              <a:t>Research Report</a:t>
            </a:r>
          </a:p>
          <a:p>
            <a:r>
              <a:rPr lang="en-US" sz="2800" dirty="0">
                <a:latin typeface="Arial" pitchFamily="34" charset="0"/>
                <a:cs typeface="Arial" pitchFamily="34" charset="0"/>
              </a:rPr>
              <a:t>Do </a:t>
            </a:r>
            <a:r>
              <a:rPr lang="en-US" sz="2800" dirty="0">
                <a:solidFill>
                  <a:srgbClr val="FF0000"/>
                </a:solidFill>
                <a:latin typeface="Arial" pitchFamily="34" charset="0"/>
                <a:cs typeface="Arial" pitchFamily="34" charset="0"/>
              </a:rPr>
              <a:t>Not</a:t>
            </a:r>
            <a:r>
              <a:rPr lang="en-US" sz="2800" dirty="0">
                <a:latin typeface="Arial" pitchFamily="34" charset="0"/>
                <a:cs typeface="Arial" pitchFamily="34" charset="0"/>
              </a:rPr>
              <a:t> Quote and Do </a:t>
            </a:r>
            <a:r>
              <a:rPr lang="en-US" sz="2800" dirty="0">
                <a:solidFill>
                  <a:srgbClr val="FF0000"/>
                </a:solidFill>
                <a:latin typeface="Arial" pitchFamily="34" charset="0"/>
                <a:cs typeface="Arial" pitchFamily="34" charset="0"/>
              </a:rPr>
              <a:t>NOT</a:t>
            </a:r>
            <a:r>
              <a:rPr lang="en-US" sz="2800" dirty="0">
                <a:latin typeface="Arial" pitchFamily="34" charset="0"/>
                <a:cs typeface="Arial" pitchFamily="34" charset="0"/>
              </a:rPr>
              <a:t> Plagiarize!</a:t>
            </a:r>
          </a:p>
          <a:p>
            <a:r>
              <a:rPr lang="en-US" sz="2800" dirty="0">
                <a:latin typeface="Arial" pitchFamily="34" charset="0"/>
                <a:cs typeface="Arial" pitchFamily="34" charset="0"/>
              </a:rPr>
              <a:t>No Late Papers Accepted</a:t>
            </a:r>
          </a:p>
          <a:p>
            <a:endParaRPr lang="en-US" sz="2800" dirty="0">
              <a:latin typeface="Arial" pitchFamily="34" charset="0"/>
              <a:cs typeface="Arial" pitchFamily="34" charset="0"/>
            </a:endParaRPr>
          </a:p>
        </p:txBody>
      </p:sp>
      <p:sp>
        <p:nvSpPr>
          <p:cNvPr id="6" name="Title 1"/>
          <p:cNvSpPr txBox="1">
            <a:spLocks/>
          </p:cNvSpPr>
          <p:nvPr/>
        </p:nvSpPr>
        <p:spPr>
          <a:xfrm>
            <a:off x="457200" y="-228600"/>
            <a:ext cx="8229600" cy="1143000"/>
          </a:xfrm>
          <a:prstGeom prst="rect">
            <a:avLst/>
          </a:prstGeom>
        </p:spPr>
        <p:txBody>
          <a:bodyPr bIns="91440" anchor="b"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347FD8"/>
                </a:solidFill>
                <a:effectLst/>
                <a:uLnTx/>
                <a:uFillTx/>
                <a:latin typeface="+mj-lt"/>
                <a:ea typeface="+mj-ea"/>
                <a:cs typeface="+mj-cs"/>
              </a:rPr>
              <a:t>Tips for a Good Score</a:t>
            </a:r>
          </a:p>
        </p:txBody>
      </p:sp>
    </p:spTree>
    <p:extLst>
      <p:ext uri="{BB962C8B-B14F-4D97-AF65-F5344CB8AC3E}">
        <p14:creationId xmlns:p14="http://schemas.microsoft.com/office/powerpoint/2010/main" val="25944221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531">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531">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2531">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2531">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2531">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2531">
                                            <p:txEl>
                                              <p:pRg st="9" end="9"/>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253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5860" y="1143000"/>
            <a:ext cx="7901394" cy="5139869"/>
          </a:xfrm>
          <a:prstGeom prst="rect">
            <a:avLst/>
          </a:prstGeom>
          <a:noFill/>
        </p:spPr>
        <p:txBody>
          <a:bodyPr wrap="none" rtlCol="0">
            <a:spAutoFit/>
          </a:bodyPr>
          <a:lstStyle/>
          <a:p>
            <a:pPr>
              <a:buNone/>
            </a:pPr>
            <a:r>
              <a:rPr lang="en-US" sz="2800" b="1" dirty="0">
                <a:latin typeface="Times New Roman" panose="02020603050405020304" pitchFamily="18" charset="0"/>
                <a:cs typeface="Times New Roman" panose="02020603050405020304" pitchFamily="18" charset="0"/>
              </a:rPr>
              <a:t>College Student Development Outline Due</a:t>
            </a:r>
            <a:endParaRPr lang="en-US" sz="2800" b="1" dirty="0">
              <a:solidFill>
                <a:srgbClr val="FF0000"/>
              </a:solidFill>
              <a:latin typeface="Times New Roman" panose="02020603050405020304" pitchFamily="18" charset="0"/>
              <a:cs typeface="Times New Roman" panose="02020603050405020304" pitchFamily="18" charset="0"/>
            </a:endParaRPr>
          </a:p>
          <a:p>
            <a:pPr>
              <a:buNone/>
            </a:pPr>
            <a:r>
              <a:rPr lang="en-US" sz="2800" b="1" dirty="0">
                <a:solidFill>
                  <a:srgbClr val="FF0000"/>
                </a:solidFill>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Upload to Canvas</a:t>
            </a:r>
            <a:r>
              <a:rPr lang="en-US" sz="2800" dirty="0">
                <a:solidFill>
                  <a:srgbClr val="0070C0"/>
                </a:solidFill>
                <a:latin typeface="Times New Roman" panose="02020603050405020304" pitchFamily="18" charset="0"/>
                <a:cs typeface="Times New Roman" panose="02020603050405020304" pitchFamily="18" charset="0"/>
              </a:rPr>
              <a:t>*</a:t>
            </a:r>
            <a:r>
              <a:rPr lang="en-US" sz="2800" b="1" dirty="0">
                <a:latin typeface="Times New Roman" panose="02020603050405020304" pitchFamily="18" charset="0"/>
                <a:cs typeface="Times New Roman" panose="02020603050405020304" pitchFamily="18" charset="0"/>
              </a:rPr>
              <a:t> – </a:t>
            </a:r>
            <a:r>
              <a:rPr lang="en-US" sz="2800" b="1" dirty="0">
                <a:solidFill>
                  <a:srgbClr val="FF0000"/>
                </a:solidFill>
                <a:latin typeface="Times New Roman" panose="02020603050405020304" pitchFamily="18" charset="0"/>
                <a:cs typeface="Times New Roman" panose="02020603050405020304" pitchFamily="18" charset="0"/>
              </a:rPr>
              <a:t> Mar 14</a:t>
            </a:r>
            <a:endParaRPr lang="en-US" sz="2800" dirty="0">
              <a:solidFill>
                <a:srgbClr val="0070C0"/>
              </a:solidFill>
              <a:latin typeface="Times New Roman" panose="02020603050405020304" pitchFamily="18" charset="0"/>
              <a:cs typeface="Times New Roman" panose="02020603050405020304" pitchFamily="18" charset="0"/>
            </a:endParaRPr>
          </a:p>
          <a:p>
            <a:pPr>
              <a:buNone/>
            </a:pPr>
            <a:r>
              <a:rPr lang="en-US" sz="2800" b="1" dirty="0">
                <a:solidFill>
                  <a:srgbClr val="FF0000"/>
                </a:solidFill>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Prepare to Review in Lecture </a:t>
            </a:r>
            <a:r>
              <a:rPr lang="en-US" sz="2800" b="1" dirty="0">
                <a:latin typeface="Times New Roman" panose="02020603050405020304" pitchFamily="18" charset="0"/>
                <a:cs typeface="Times New Roman" panose="02020603050405020304" pitchFamily="18" charset="0"/>
              </a:rPr>
              <a:t>–</a:t>
            </a:r>
            <a:r>
              <a:rPr lang="en-US" sz="2800" b="1" dirty="0">
                <a:solidFill>
                  <a:srgbClr val="FF0000"/>
                </a:solidFill>
                <a:latin typeface="Times New Roman" panose="02020603050405020304" pitchFamily="18" charset="0"/>
                <a:cs typeface="Times New Roman" panose="02020603050405020304" pitchFamily="18" charset="0"/>
              </a:rPr>
              <a:t> Mar 15</a:t>
            </a:r>
          </a:p>
          <a:p>
            <a:endParaRPr lang="en-US" sz="2800" b="1" dirty="0">
              <a:solidFill>
                <a:srgbClr val="FF0000"/>
              </a:solidFill>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College Student Development Paper Due – </a:t>
            </a:r>
            <a:r>
              <a:rPr lang="en-US" sz="2800" b="1" dirty="0">
                <a:solidFill>
                  <a:srgbClr val="FF0000"/>
                </a:solidFill>
                <a:latin typeface="Times New Roman" panose="02020603050405020304" pitchFamily="18" charset="0"/>
                <a:cs typeface="Times New Roman" panose="02020603050405020304" pitchFamily="18" charset="0"/>
              </a:rPr>
              <a:t>Mar 21</a:t>
            </a:r>
          </a:p>
          <a:p>
            <a:endParaRPr lang="en-US" sz="2800" b="1" dirty="0">
              <a:solidFill>
                <a:srgbClr val="0070C0"/>
              </a:solidFill>
              <a:latin typeface="Times New Roman" panose="02020603050405020304" pitchFamily="18" charset="0"/>
              <a:cs typeface="Times New Roman" panose="02020603050405020304" pitchFamily="18" charset="0"/>
            </a:endParaRPr>
          </a:p>
          <a:p>
            <a:r>
              <a:rPr lang="en-US" sz="2800" b="1" dirty="0">
                <a:solidFill>
                  <a:srgbClr val="0070C0"/>
                </a:solidFill>
                <a:latin typeface="Times New Roman" panose="02020603050405020304" pitchFamily="18" charset="0"/>
                <a:cs typeface="Times New Roman" panose="02020603050405020304" pitchFamily="18" charset="0"/>
              </a:rPr>
              <a:t>*  </a:t>
            </a:r>
            <a:r>
              <a:rPr lang="en-US" sz="2400" b="1" dirty="0">
                <a:solidFill>
                  <a:srgbClr val="0070C0"/>
                </a:solidFill>
                <a:latin typeface="Times New Roman" panose="02020603050405020304" pitchFamily="18" charset="0"/>
                <a:cs typeface="Times New Roman" panose="02020603050405020304" pitchFamily="18" charset="0"/>
              </a:rPr>
              <a:t>For both outline and final paper</a:t>
            </a:r>
            <a:endParaRPr lang="en-US" sz="3200" b="1" dirty="0">
              <a:solidFill>
                <a:srgbClr val="0070C0"/>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400" b="1" dirty="0">
                <a:solidFill>
                  <a:srgbClr val="0070C0"/>
                </a:solidFill>
                <a:latin typeface="Times New Roman" panose="02020603050405020304" pitchFamily="18" charset="0"/>
                <a:cs typeface="Times New Roman" panose="02020603050405020304" pitchFamily="18" charset="0"/>
              </a:rPr>
              <a:t>If you are PC/MS Word user, upload as .doc or .docx</a:t>
            </a:r>
          </a:p>
          <a:p>
            <a:pPr marL="457200" indent="-457200">
              <a:buFont typeface="Arial" panose="020B0604020202020204" pitchFamily="34" charset="0"/>
              <a:buChar char="•"/>
            </a:pPr>
            <a:r>
              <a:rPr lang="en-US" sz="2400" b="1" dirty="0">
                <a:solidFill>
                  <a:srgbClr val="0070C0"/>
                </a:solidFill>
                <a:latin typeface="Times New Roman" panose="02020603050405020304" pitchFamily="18" charset="0"/>
                <a:cs typeface="Times New Roman" panose="02020603050405020304" pitchFamily="18" charset="0"/>
              </a:rPr>
              <a:t>If you are a Mac/Pages user, upload as .pdf</a:t>
            </a:r>
          </a:p>
          <a:p>
            <a:pPr lvl="1"/>
            <a:endParaRPr lang="en-US" sz="2800" b="1" dirty="0">
              <a:solidFill>
                <a:srgbClr val="0070C0"/>
              </a:solidFill>
              <a:latin typeface="Times New Roman" panose="02020603050405020304" pitchFamily="18" charset="0"/>
              <a:cs typeface="Times New Roman" panose="02020603050405020304" pitchFamily="18" charset="0"/>
            </a:endParaRPr>
          </a:p>
          <a:p>
            <a:endParaRPr lang="en-US" sz="2800" b="1" dirty="0">
              <a:solidFill>
                <a:srgbClr val="0070C0"/>
              </a:solidFill>
              <a:latin typeface="Times New Roman" panose="02020603050405020304" pitchFamily="18" charset="0"/>
              <a:cs typeface="Times New Roman" panose="02020603050405020304" pitchFamily="18" charset="0"/>
            </a:endParaRPr>
          </a:p>
          <a:p>
            <a:endParaRPr lang="en-US" sz="28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423603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762000" y="4764449"/>
            <a:ext cx="7869159" cy="954107"/>
          </a:xfrm>
          <a:prstGeom prst="rect">
            <a:avLst/>
          </a:prstGeom>
          <a:solidFill>
            <a:schemeClr val="bg1"/>
          </a:solidFill>
        </p:spPr>
        <p:txBody>
          <a:bodyPr wrap="square" rtlCol="0">
            <a:spAutoFit/>
          </a:bodyPr>
          <a:lstStyle/>
          <a:p>
            <a:r>
              <a:rPr lang="en-US" sz="2800" b="1" dirty="0">
                <a:solidFill>
                  <a:srgbClr val="FF0000"/>
                </a:solidFill>
              </a:rPr>
              <a:t>Upload Outline in Canvas, Sunday, Mar 14, 11:59pm </a:t>
            </a:r>
          </a:p>
          <a:p>
            <a:r>
              <a:rPr lang="en-US" sz="2800" b="1" dirty="0">
                <a:solidFill>
                  <a:srgbClr val="FF0000"/>
                </a:solidFill>
              </a:rPr>
              <a:t>Prepare to Review in Lecture, Monday, Mar 15</a:t>
            </a:r>
          </a:p>
        </p:txBody>
      </p:sp>
      <p:sp>
        <p:nvSpPr>
          <p:cNvPr id="12" name="TextBox 11"/>
          <p:cNvSpPr txBox="1"/>
          <p:nvPr/>
        </p:nvSpPr>
        <p:spPr>
          <a:xfrm>
            <a:off x="1876425" y="5887203"/>
            <a:ext cx="6292037" cy="584775"/>
          </a:xfrm>
          <a:prstGeom prst="rect">
            <a:avLst/>
          </a:prstGeom>
          <a:solidFill>
            <a:schemeClr val="bg1"/>
          </a:solidFill>
        </p:spPr>
        <p:txBody>
          <a:bodyPr wrap="square" rtlCol="0">
            <a:spAutoFit/>
          </a:bodyPr>
          <a:lstStyle/>
          <a:p>
            <a:r>
              <a:rPr lang="en-US" sz="3200" b="1" dirty="0">
                <a:solidFill>
                  <a:srgbClr val="FF0000"/>
                </a:solidFill>
              </a:rPr>
              <a:t>Paper Due Sunday, Mar 21, 11:59pm</a:t>
            </a:r>
          </a:p>
        </p:txBody>
      </p:sp>
      <p:pic>
        <p:nvPicPr>
          <p:cNvPr id="3" name="Picture 2">
            <a:extLst>
              <a:ext uri="{FF2B5EF4-FFF2-40B4-BE49-F238E27FC236}">
                <a16:creationId xmlns:a16="http://schemas.microsoft.com/office/drawing/2014/main" id="{8E51E5A0-F9F0-4FC3-BBE0-B51E7BA0AF87}"/>
              </a:ext>
            </a:extLst>
          </p:cNvPr>
          <p:cNvPicPr>
            <a:picLocks noChangeAspect="1"/>
          </p:cNvPicPr>
          <p:nvPr/>
        </p:nvPicPr>
        <p:blipFill>
          <a:blip r:embed="rId2"/>
          <a:stretch>
            <a:fillRect/>
          </a:stretch>
        </p:blipFill>
        <p:spPr>
          <a:xfrm>
            <a:off x="115452" y="364531"/>
            <a:ext cx="8885673" cy="3978869"/>
          </a:xfrm>
          <a:prstGeom prst="rect">
            <a:avLst/>
          </a:prstGeom>
        </p:spPr>
      </p:pic>
    </p:spTree>
    <p:extLst>
      <p:ext uri="{BB962C8B-B14F-4D97-AF65-F5344CB8AC3E}">
        <p14:creationId xmlns:p14="http://schemas.microsoft.com/office/powerpoint/2010/main" val="2927434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9BC2DD7-81EF-4FC7-B5D3-65A3E59FB598}"/>
              </a:ext>
            </a:extLst>
          </p:cNvPr>
          <p:cNvPicPr>
            <a:picLocks noChangeAspect="1"/>
          </p:cNvPicPr>
          <p:nvPr/>
        </p:nvPicPr>
        <p:blipFill>
          <a:blip r:embed="rId2"/>
          <a:stretch>
            <a:fillRect/>
          </a:stretch>
        </p:blipFill>
        <p:spPr>
          <a:xfrm>
            <a:off x="0" y="624007"/>
            <a:ext cx="9144000" cy="5609986"/>
          </a:xfrm>
          <a:prstGeom prst="rect">
            <a:avLst/>
          </a:prstGeom>
        </p:spPr>
      </p:pic>
      <p:sp>
        <p:nvSpPr>
          <p:cNvPr id="2" name="Title 1"/>
          <p:cNvSpPr>
            <a:spLocks noGrp="1"/>
          </p:cNvSpPr>
          <p:nvPr>
            <p:ph type="title"/>
          </p:nvPr>
        </p:nvSpPr>
        <p:spPr>
          <a:xfrm>
            <a:off x="533400" y="152400"/>
            <a:ext cx="7772400" cy="1143000"/>
          </a:xfrm>
        </p:spPr>
        <p:txBody>
          <a:bodyPr>
            <a:normAutofit fontScale="90000"/>
          </a:bodyPr>
          <a:lstStyle/>
          <a:p>
            <a:pPr algn="ctr"/>
            <a:r>
              <a:rPr lang="en-US" b="1" dirty="0"/>
              <a:t>Rubric</a:t>
            </a:r>
            <a:br>
              <a:rPr lang="en-US" b="1" dirty="0"/>
            </a:br>
            <a:endParaRPr lang="en-US" b="1" dirty="0"/>
          </a:p>
        </p:txBody>
      </p:sp>
      <p:sp>
        <p:nvSpPr>
          <p:cNvPr id="5" name="Oval 4"/>
          <p:cNvSpPr/>
          <p:nvPr/>
        </p:nvSpPr>
        <p:spPr>
          <a:xfrm>
            <a:off x="5105400" y="1676400"/>
            <a:ext cx="3124200" cy="105214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243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647700" y="609600"/>
            <a:ext cx="7772400" cy="838200"/>
          </a:xfrm>
        </p:spPr>
        <p:txBody>
          <a:bodyPr>
            <a:normAutofit fontScale="90000"/>
          </a:bodyPr>
          <a:lstStyle/>
          <a:p>
            <a:pPr algn="ctr"/>
            <a:r>
              <a:rPr lang="en-US" b="1" dirty="0"/>
              <a:t>Rubric (</a:t>
            </a:r>
            <a:r>
              <a:rPr lang="en-US" b="1" dirty="0" err="1"/>
              <a:t>cont</a:t>
            </a:r>
            <a:r>
              <a:rPr lang="en-US" b="1" dirty="0"/>
              <a:t>)</a:t>
            </a:r>
            <a:br>
              <a:rPr lang="en-US" b="1" dirty="0"/>
            </a:br>
            <a:endParaRPr lang="en-US" b="1" dirty="0"/>
          </a:p>
        </p:txBody>
      </p:sp>
      <p:pic>
        <p:nvPicPr>
          <p:cNvPr id="3" name="Picture 2">
            <a:extLst>
              <a:ext uri="{FF2B5EF4-FFF2-40B4-BE49-F238E27FC236}">
                <a16:creationId xmlns:a16="http://schemas.microsoft.com/office/drawing/2014/main" id="{30A7BB6A-2E23-4267-B991-A2D37951C43F}"/>
              </a:ext>
            </a:extLst>
          </p:cNvPr>
          <p:cNvPicPr>
            <a:picLocks noChangeAspect="1"/>
          </p:cNvPicPr>
          <p:nvPr/>
        </p:nvPicPr>
        <p:blipFill>
          <a:blip r:embed="rId2"/>
          <a:stretch>
            <a:fillRect/>
          </a:stretch>
        </p:blipFill>
        <p:spPr>
          <a:xfrm>
            <a:off x="76200" y="914400"/>
            <a:ext cx="9144000" cy="5636712"/>
          </a:xfrm>
          <a:prstGeom prst="rect">
            <a:avLst/>
          </a:prstGeom>
        </p:spPr>
      </p:pic>
    </p:spTree>
    <p:extLst>
      <p:ext uri="{BB962C8B-B14F-4D97-AF65-F5344CB8AC3E}">
        <p14:creationId xmlns:p14="http://schemas.microsoft.com/office/powerpoint/2010/main" val="81301581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65285" y="457200"/>
            <a:ext cx="7772400" cy="838200"/>
          </a:xfrm>
        </p:spPr>
        <p:txBody>
          <a:bodyPr>
            <a:normAutofit fontScale="90000"/>
          </a:bodyPr>
          <a:lstStyle/>
          <a:p>
            <a:pPr algn="ctr"/>
            <a:r>
              <a:rPr lang="en-US" b="1" dirty="0"/>
              <a:t>Rubric (</a:t>
            </a:r>
            <a:r>
              <a:rPr lang="en-US" b="1" dirty="0" err="1"/>
              <a:t>cont</a:t>
            </a:r>
            <a:r>
              <a:rPr lang="en-US" b="1" dirty="0"/>
              <a:t>)</a:t>
            </a:r>
            <a:br>
              <a:rPr lang="en-US" b="1" dirty="0"/>
            </a:br>
            <a:endParaRPr lang="en-US" b="1" dirty="0"/>
          </a:p>
        </p:txBody>
      </p:sp>
      <p:pic>
        <p:nvPicPr>
          <p:cNvPr id="2" name="Picture 1">
            <a:extLst>
              <a:ext uri="{FF2B5EF4-FFF2-40B4-BE49-F238E27FC236}">
                <a16:creationId xmlns:a16="http://schemas.microsoft.com/office/drawing/2014/main" id="{F88BE150-41A7-43E9-81CF-9F8756E5A802}"/>
              </a:ext>
            </a:extLst>
          </p:cNvPr>
          <p:cNvPicPr>
            <a:picLocks noChangeAspect="1"/>
          </p:cNvPicPr>
          <p:nvPr/>
        </p:nvPicPr>
        <p:blipFill>
          <a:blip r:embed="rId2"/>
          <a:stretch>
            <a:fillRect/>
          </a:stretch>
        </p:blipFill>
        <p:spPr>
          <a:xfrm>
            <a:off x="189948" y="780907"/>
            <a:ext cx="8723073" cy="5924693"/>
          </a:xfrm>
          <a:prstGeom prst="rect">
            <a:avLst/>
          </a:prstGeom>
        </p:spPr>
      </p:pic>
      <p:sp>
        <p:nvSpPr>
          <p:cNvPr id="5" name="Oval 4">
            <a:extLst>
              <a:ext uri="{FF2B5EF4-FFF2-40B4-BE49-F238E27FC236}">
                <a16:creationId xmlns:a16="http://schemas.microsoft.com/office/drawing/2014/main" id="{4B0EA035-F008-489D-9E85-AFF8299949BE}"/>
              </a:ext>
            </a:extLst>
          </p:cNvPr>
          <p:cNvSpPr/>
          <p:nvPr/>
        </p:nvSpPr>
        <p:spPr>
          <a:xfrm>
            <a:off x="5410200" y="5715000"/>
            <a:ext cx="2438400" cy="838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9864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Autofit/>
          </a:bodyPr>
          <a:lstStyle/>
          <a:p>
            <a:r>
              <a:rPr lang="en-US" sz="3200" b="1" dirty="0">
                <a:solidFill>
                  <a:srgbClr val="347FD8"/>
                </a:solidFill>
              </a:rPr>
              <a:t>Area E - Student Learning Objectives</a:t>
            </a:r>
            <a:endParaRPr lang="en-US" sz="3200" dirty="0"/>
          </a:p>
        </p:txBody>
      </p:sp>
      <p:graphicFrame>
        <p:nvGraphicFramePr>
          <p:cNvPr id="3" name="Table 2"/>
          <p:cNvGraphicFramePr>
            <a:graphicFrameLocks noGrp="1"/>
          </p:cNvGraphicFramePr>
          <p:nvPr>
            <p:extLst>
              <p:ext uri="{D42A27DB-BD31-4B8C-83A1-F6EECF244321}">
                <p14:modId xmlns:p14="http://schemas.microsoft.com/office/powerpoint/2010/main" val="1534592481"/>
              </p:ext>
            </p:extLst>
          </p:nvPr>
        </p:nvGraphicFramePr>
        <p:xfrm>
          <a:off x="609600" y="990600"/>
          <a:ext cx="8229600" cy="556260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679155">
                <a:tc>
                  <a:txBody>
                    <a:bodyPr/>
                    <a:lstStyle/>
                    <a:p>
                      <a:r>
                        <a:rPr lang="en-US" sz="3200" dirty="0">
                          <a:solidFill>
                            <a:schemeClr val="tx1"/>
                          </a:solidFill>
                        </a:rPr>
                        <a:t>SLO</a:t>
                      </a:r>
                    </a:p>
                  </a:txBody>
                  <a:tcPr>
                    <a:noFill/>
                  </a:tcPr>
                </a:tc>
                <a:tc>
                  <a:txBody>
                    <a:bodyPr/>
                    <a:lstStyle/>
                    <a:p>
                      <a:r>
                        <a:rPr lang="en-US" sz="3200" dirty="0">
                          <a:solidFill>
                            <a:schemeClr val="tx1"/>
                          </a:solidFill>
                        </a:rPr>
                        <a:t>How</a:t>
                      </a:r>
                      <a:r>
                        <a:rPr lang="en-US" sz="3200" baseline="0" dirty="0">
                          <a:solidFill>
                            <a:schemeClr val="tx1"/>
                          </a:solidFill>
                        </a:rPr>
                        <a:t> Achieved</a:t>
                      </a:r>
                      <a:endParaRPr lang="en-US" sz="3200" dirty="0">
                        <a:solidFill>
                          <a:schemeClr val="tx1"/>
                        </a:solidFill>
                      </a:endParaRPr>
                    </a:p>
                  </a:txBody>
                  <a:tcPr>
                    <a:noFill/>
                  </a:tcPr>
                </a:tc>
                <a:extLst>
                  <a:ext uri="{0D108BD9-81ED-4DB2-BD59-A6C34878D82A}">
                    <a16:rowId xmlns:a16="http://schemas.microsoft.com/office/drawing/2014/main" val="10000"/>
                  </a:ext>
                </a:extLst>
              </a:tr>
              <a:tr h="48834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Recognize the </a:t>
                      </a:r>
                      <a:r>
                        <a:rPr lang="en-US" sz="2000" b="1" dirty="0"/>
                        <a:t>psychological</a:t>
                      </a:r>
                      <a:r>
                        <a:rPr lang="en-US" sz="2000" dirty="0"/>
                        <a:t>,</a:t>
                      </a:r>
                      <a:r>
                        <a:rPr lang="en-US" sz="2000" baseline="0" dirty="0"/>
                        <a:t> </a:t>
                      </a:r>
                      <a:r>
                        <a:rPr lang="en-US" sz="2000" b="1" dirty="0"/>
                        <a:t>social,</a:t>
                      </a:r>
                      <a:r>
                        <a:rPr lang="en-US" sz="2000" b="1" baseline="0" dirty="0"/>
                        <a:t> and</a:t>
                      </a:r>
                      <a:r>
                        <a:rPr lang="en-US" sz="2000" dirty="0"/>
                        <a:t> </a:t>
                      </a:r>
                      <a:r>
                        <a:rPr lang="en-US" sz="2000" b="1" dirty="0"/>
                        <a:t>physiological</a:t>
                      </a:r>
                      <a:r>
                        <a:rPr lang="en-US" sz="2000" b="1" baseline="0" dirty="0"/>
                        <a:t> </a:t>
                      </a:r>
                      <a:r>
                        <a:rPr lang="en-US" sz="2000" dirty="0"/>
                        <a:t>factors that</a:t>
                      </a:r>
                      <a:r>
                        <a:rPr lang="en-US" sz="2000" b="1" dirty="0"/>
                        <a:t> </a:t>
                      </a:r>
                      <a:r>
                        <a:rPr lang="en-US" sz="2000" dirty="0"/>
                        <a:t>influence emerging adults’ well-being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Recognize the interrelation of the </a:t>
                      </a:r>
                      <a:r>
                        <a:rPr lang="en-US" sz="2000" b="1" dirty="0"/>
                        <a:t>psychological</a:t>
                      </a:r>
                      <a:r>
                        <a:rPr lang="en-US" sz="2000" dirty="0"/>
                        <a:t>,</a:t>
                      </a:r>
                      <a:r>
                        <a:rPr lang="en-US" sz="2000" baseline="0" dirty="0"/>
                        <a:t> </a:t>
                      </a:r>
                      <a:r>
                        <a:rPr lang="en-US" sz="2000" b="1" dirty="0"/>
                        <a:t>social,</a:t>
                      </a:r>
                      <a:r>
                        <a:rPr lang="en-US" sz="2000" b="1" baseline="0" dirty="0"/>
                        <a:t> and</a:t>
                      </a:r>
                      <a:r>
                        <a:rPr lang="en-US" sz="2000" dirty="0"/>
                        <a:t> </a:t>
                      </a:r>
                      <a:r>
                        <a:rPr lang="en-US" sz="2000" b="1" dirty="0"/>
                        <a:t>physiological</a:t>
                      </a:r>
                      <a:r>
                        <a:rPr lang="en-US" sz="2000" b="1" baseline="0" dirty="0"/>
                        <a:t> </a:t>
                      </a:r>
                      <a:r>
                        <a:rPr lang="en-US" sz="2000" dirty="0"/>
                        <a:t>factors on emerging adults’ development across the lifespan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Use appropriate social skills to enhance learning and develop positive interpersonal relationships with diverse groups and individuals</a:t>
                      </a:r>
                    </a:p>
                  </a:txBody>
                  <a:tcPr>
                    <a:noFill/>
                  </a:tcPr>
                </a:tc>
                <a:tc>
                  <a:txBody>
                    <a:bodyPr/>
                    <a:lstStyle/>
                    <a:p>
                      <a:endParaRPr lang="en-US" sz="1800" dirty="0">
                        <a:solidFill>
                          <a:schemeClr val="tx1"/>
                        </a:solidFill>
                      </a:endParaRPr>
                    </a:p>
                    <a:p>
                      <a:r>
                        <a:rPr lang="en-US" sz="2400" dirty="0">
                          <a:solidFill>
                            <a:schemeClr val="tx1"/>
                          </a:solidFill>
                        </a:rPr>
                        <a:t>Research</a:t>
                      </a:r>
                      <a:r>
                        <a:rPr lang="en-US" sz="2400" baseline="0" dirty="0">
                          <a:solidFill>
                            <a:schemeClr val="tx1"/>
                          </a:solidFill>
                        </a:rPr>
                        <a:t> Paper</a:t>
                      </a:r>
                    </a:p>
                    <a:p>
                      <a:endParaRPr lang="en-US" sz="2400" baseline="0" dirty="0">
                        <a:solidFill>
                          <a:schemeClr val="tx1"/>
                        </a:solidFill>
                      </a:endParaRPr>
                    </a:p>
                    <a:p>
                      <a:endParaRPr lang="en-US" sz="2400" baseline="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rPr>
                        <a:t>Research</a:t>
                      </a:r>
                      <a:r>
                        <a:rPr lang="en-US" sz="2400" baseline="0" dirty="0">
                          <a:solidFill>
                            <a:schemeClr val="tx1"/>
                          </a:solidFill>
                        </a:rPr>
                        <a:t> Paper and</a:t>
                      </a:r>
                      <a:endParaRPr lang="en-US" sz="2400" dirty="0">
                        <a:solidFill>
                          <a:schemeClr val="tx1"/>
                        </a:solidFill>
                      </a:endParaRPr>
                    </a:p>
                    <a:p>
                      <a:r>
                        <a:rPr lang="en-US" sz="2400" dirty="0">
                          <a:solidFill>
                            <a:schemeClr val="tx1"/>
                          </a:solidFill>
                        </a:rPr>
                        <a:t>Design</a:t>
                      </a:r>
                      <a:r>
                        <a:rPr lang="en-US" sz="2400" baseline="0" dirty="0">
                          <a:solidFill>
                            <a:schemeClr val="tx1"/>
                          </a:solidFill>
                        </a:rPr>
                        <a:t> Across Life Span Paper</a:t>
                      </a:r>
                      <a:endParaRPr lang="en-US" sz="2400" dirty="0">
                        <a:solidFill>
                          <a:schemeClr val="tx1"/>
                        </a:solidFill>
                      </a:endParaRPr>
                    </a:p>
                    <a:p>
                      <a:endParaRPr lang="en-US" sz="2400" dirty="0">
                        <a:solidFill>
                          <a:schemeClr val="tx1"/>
                        </a:solidFill>
                      </a:endParaRPr>
                    </a:p>
                    <a:p>
                      <a:endParaRPr lang="en-US" sz="2400" dirty="0">
                        <a:solidFill>
                          <a:schemeClr val="tx1"/>
                        </a:solidFill>
                      </a:endParaRPr>
                    </a:p>
                    <a:p>
                      <a:r>
                        <a:rPr lang="en-US" sz="2400" dirty="0">
                          <a:solidFill>
                            <a:schemeClr val="tx1"/>
                          </a:solidFill>
                        </a:rPr>
                        <a:t>Teamwork</a:t>
                      </a:r>
                      <a:r>
                        <a:rPr lang="en-US" sz="2400" baseline="0" dirty="0">
                          <a:solidFill>
                            <a:schemeClr val="tx1"/>
                          </a:solidFill>
                        </a:rPr>
                        <a:t> in Lab</a:t>
                      </a:r>
                      <a:endParaRPr lang="en-US" sz="2400" dirty="0">
                        <a:solidFill>
                          <a:schemeClr val="tx1"/>
                        </a:solidFill>
                      </a:endParaRPr>
                    </a:p>
                  </a:txBody>
                  <a:tcP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168776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229600" cy="1143000"/>
          </a:xfrm>
        </p:spPr>
        <p:txBody>
          <a:bodyPr>
            <a:noAutofit/>
          </a:bodyPr>
          <a:lstStyle/>
          <a:p>
            <a:r>
              <a:rPr lang="en-US" sz="3200" b="1" dirty="0">
                <a:solidFill>
                  <a:srgbClr val="347FD8"/>
                </a:solidFill>
              </a:rPr>
              <a:t>Area E - Student Learning Objectives</a:t>
            </a:r>
            <a:endParaRPr lang="en-US" sz="3200" dirty="0"/>
          </a:p>
        </p:txBody>
      </p:sp>
      <p:graphicFrame>
        <p:nvGraphicFramePr>
          <p:cNvPr id="3" name="Table 2"/>
          <p:cNvGraphicFramePr>
            <a:graphicFrameLocks noGrp="1"/>
          </p:cNvGraphicFramePr>
          <p:nvPr>
            <p:extLst>
              <p:ext uri="{D42A27DB-BD31-4B8C-83A1-F6EECF244321}">
                <p14:modId xmlns:p14="http://schemas.microsoft.com/office/powerpoint/2010/main" val="3298939902"/>
              </p:ext>
            </p:extLst>
          </p:nvPr>
        </p:nvGraphicFramePr>
        <p:xfrm>
          <a:off x="685800" y="1752600"/>
          <a:ext cx="7543800" cy="2772911"/>
        </p:xfrm>
        <a:graphic>
          <a:graphicData uri="http://schemas.openxmlformats.org/drawingml/2006/table">
            <a:tbl>
              <a:tblPr firstRow="1" bandRow="1">
                <a:tableStyleId>{5C22544A-7EE6-4342-B048-85BDC9FD1C3A}</a:tableStyleId>
              </a:tblPr>
              <a:tblGrid>
                <a:gridCol w="3771900">
                  <a:extLst>
                    <a:ext uri="{9D8B030D-6E8A-4147-A177-3AD203B41FA5}">
                      <a16:colId xmlns:a16="http://schemas.microsoft.com/office/drawing/2014/main" val="20000"/>
                    </a:ext>
                  </a:extLst>
                </a:gridCol>
                <a:gridCol w="3771900">
                  <a:extLst>
                    <a:ext uri="{9D8B030D-6E8A-4147-A177-3AD203B41FA5}">
                      <a16:colId xmlns:a16="http://schemas.microsoft.com/office/drawing/2014/main" val="20001"/>
                    </a:ext>
                  </a:extLst>
                </a:gridCol>
              </a:tblGrid>
              <a:tr h="320809">
                <a:tc>
                  <a:txBody>
                    <a:bodyPr/>
                    <a:lstStyle/>
                    <a:p>
                      <a:r>
                        <a:rPr lang="en-US" sz="3200" dirty="0">
                          <a:solidFill>
                            <a:schemeClr val="tx1"/>
                          </a:solidFill>
                        </a:rPr>
                        <a:t>SLO</a:t>
                      </a:r>
                    </a:p>
                  </a:txBody>
                  <a:tcPr>
                    <a:noFill/>
                  </a:tcPr>
                </a:tc>
                <a:tc>
                  <a:txBody>
                    <a:bodyPr/>
                    <a:lstStyle/>
                    <a:p>
                      <a:r>
                        <a:rPr lang="en-US" sz="3200" dirty="0">
                          <a:solidFill>
                            <a:schemeClr val="tx1"/>
                          </a:solidFill>
                        </a:rPr>
                        <a:t>How</a:t>
                      </a:r>
                      <a:r>
                        <a:rPr lang="en-US" sz="3200" baseline="0" dirty="0">
                          <a:solidFill>
                            <a:schemeClr val="tx1"/>
                          </a:solidFill>
                        </a:rPr>
                        <a:t> Achieved</a:t>
                      </a:r>
                      <a:endParaRPr lang="en-US" sz="3200" dirty="0">
                        <a:solidFill>
                          <a:schemeClr val="tx1"/>
                        </a:solidFill>
                      </a:endParaRPr>
                    </a:p>
                  </a:txBody>
                  <a:tcPr>
                    <a:noFill/>
                  </a:tcPr>
                </a:tc>
                <a:extLst>
                  <a:ext uri="{0D108BD9-81ED-4DB2-BD59-A6C34878D82A}">
                    <a16:rowId xmlns:a16="http://schemas.microsoft.com/office/drawing/2014/main" val="10000"/>
                  </a:ext>
                </a:extLst>
              </a:tr>
              <a:tr h="2193791">
                <a:tc>
                  <a:txBody>
                    <a:bodyPr/>
                    <a:lstStyle/>
                    <a:p>
                      <a:pPr marL="57150" marR="0" lvl="1" indent="0" algn="l" defTabSz="914400" rtl="0" eaLnBrk="1" fontAlgn="auto" latinLnBrk="0" hangingPunct="1">
                        <a:lnSpc>
                          <a:spcPct val="90000"/>
                        </a:lnSpc>
                        <a:spcBef>
                          <a:spcPts val="0"/>
                        </a:spcBef>
                        <a:spcAft>
                          <a:spcPts val="1000"/>
                        </a:spcAft>
                        <a:buClrTx/>
                        <a:buSzTx/>
                        <a:buFontTx/>
                        <a:buNone/>
                        <a:tabLst/>
                        <a:defRPr/>
                      </a:pPr>
                      <a:r>
                        <a:rPr lang="en-US" sz="2000" dirty="0"/>
                        <a:t>Recognize how emerging adults’ well-being is affected by the university’s academic and social systems, and how they can facilitate their development within the University environment</a:t>
                      </a:r>
                    </a:p>
                    <a:p>
                      <a:pPr marL="57150" lvl="1" indent="0" eaLnBrk="1" hangingPunct="1">
                        <a:lnSpc>
                          <a:spcPct val="90000"/>
                        </a:lnSpc>
                        <a:spcAft>
                          <a:spcPts val="1000"/>
                        </a:spcAft>
                        <a:buFontTx/>
                        <a:buNone/>
                      </a:pPr>
                      <a:endParaRPr lang="en-US" sz="1800" dirty="0"/>
                    </a:p>
                  </a:txBody>
                  <a:tcPr>
                    <a:noFill/>
                  </a:tcPr>
                </a:tc>
                <a:tc>
                  <a:txBody>
                    <a:bodyPr/>
                    <a:lstStyle/>
                    <a:p>
                      <a:endParaRPr lang="en-US" sz="1800" dirty="0">
                        <a:solidFill>
                          <a:schemeClr val="tx1"/>
                        </a:solidFill>
                      </a:endParaRPr>
                    </a:p>
                    <a:p>
                      <a:r>
                        <a:rPr lang="en-US" sz="2400" dirty="0">
                          <a:solidFill>
                            <a:schemeClr val="tx1"/>
                          </a:solidFill>
                        </a:rPr>
                        <a:t>Personal Reflections</a:t>
                      </a:r>
                      <a:endParaRPr lang="en-US" sz="2400" baseline="0" dirty="0">
                        <a:solidFill>
                          <a:schemeClr val="tx1"/>
                        </a:solidFill>
                      </a:endParaRPr>
                    </a:p>
                  </a:txBody>
                  <a:tcP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338562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90092"/>
            <a:ext cx="7772400" cy="1143000"/>
          </a:xfrm>
        </p:spPr>
        <p:txBody>
          <a:bodyPr>
            <a:normAutofit/>
          </a:bodyPr>
          <a:lstStyle/>
          <a:p>
            <a:r>
              <a:rPr lang="en-US" b="1" dirty="0">
                <a:solidFill>
                  <a:srgbClr val="347FD8"/>
                </a:solidFill>
              </a:rPr>
              <a:t>How Area E is Achieved .....</a:t>
            </a:r>
          </a:p>
        </p:txBody>
      </p:sp>
      <p:grpSp>
        <p:nvGrpSpPr>
          <p:cNvPr id="6" name="Group 5"/>
          <p:cNvGrpSpPr/>
          <p:nvPr/>
        </p:nvGrpSpPr>
        <p:grpSpPr>
          <a:xfrm>
            <a:off x="2953729" y="2975846"/>
            <a:ext cx="5937883" cy="953839"/>
            <a:chOff x="2454817" y="121709"/>
            <a:chExt cx="5697429" cy="953839"/>
          </a:xfrm>
        </p:grpSpPr>
        <p:sp>
          <p:nvSpPr>
            <p:cNvPr id="28" name="Round Same Side Corner Rectangle 27"/>
            <p:cNvSpPr/>
            <p:nvPr/>
          </p:nvSpPr>
          <p:spPr>
            <a:xfrm rot="5400000">
              <a:off x="4826612" y="-2250086"/>
              <a:ext cx="953839" cy="5697429"/>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9" name="Round Same Side Corner Rectangle 4"/>
            <p:cNvSpPr/>
            <p:nvPr/>
          </p:nvSpPr>
          <p:spPr>
            <a:xfrm>
              <a:off x="2454818" y="168271"/>
              <a:ext cx="5650866" cy="86071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2400" kern="1200" dirty="0"/>
                <a:t>Work with diverse groups and individuals in Labs</a:t>
              </a:r>
            </a:p>
          </p:txBody>
        </p:sp>
      </p:grpSp>
      <p:grpSp>
        <p:nvGrpSpPr>
          <p:cNvPr id="7" name="Group 6"/>
          <p:cNvGrpSpPr/>
          <p:nvPr/>
        </p:nvGrpSpPr>
        <p:grpSpPr>
          <a:xfrm>
            <a:off x="500066" y="2903179"/>
            <a:ext cx="2320236" cy="1026506"/>
            <a:chOff x="1153" y="2478"/>
            <a:chExt cx="2453663" cy="1192299"/>
          </a:xfrm>
        </p:grpSpPr>
        <p:sp>
          <p:nvSpPr>
            <p:cNvPr id="26" name="Rounded Rectangle 25"/>
            <p:cNvSpPr/>
            <p:nvPr/>
          </p:nvSpPr>
          <p:spPr>
            <a:xfrm>
              <a:off x="1153" y="2478"/>
              <a:ext cx="2453663" cy="1192299"/>
            </a:xfrm>
            <a:prstGeom prst="roundRect">
              <a:avLst/>
            </a:pr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27" name="Rounded Rectangle 6"/>
            <p:cNvSpPr/>
            <p:nvPr/>
          </p:nvSpPr>
          <p:spPr>
            <a:xfrm>
              <a:off x="59356" y="60681"/>
              <a:ext cx="2337257" cy="10758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n-US" sz="2800" kern="1200" dirty="0"/>
                <a:t>Teamwork</a:t>
              </a:r>
            </a:p>
          </p:txBody>
        </p:sp>
      </p:grpSp>
      <p:grpSp>
        <p:nvGrpSpPr>
          <p:cNvPr id="8" name="Group 7"/>
          <p:cNvGrpSpPr/>
          <p:nvPr/>
        </p:nvGrpSpPr>
        <p:grpSpPr>
          <a:xfrm>
            <a:off x="2931946" y="4227761"/>
            <a:ext cx="5983453" cy="953839"/>
            <a:chOff x="2433035" y="1373624"/>
            <a:chExt cx="5694432" cy="953839"/>
          </a:xfrm>
        </p:grpSpPr>
        <p:sp>
          <p:nvSpPr>
            <p:cNvPr id="24" name="Round Same Side Corner Rectangle 23"/>
            <p:cNvSpPr/>
            <p:nvPr/>
          </p:nvSpPr>
          <p:spPr>
            <a:xfrm rot="5400000">
              <a:off x="4803331" y="-996672"/>
              <a:ext cx="953839" cy="5694432"/>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5" name="Round Same Side Corner Rectangle 8"/>
            <p:cNvSpPr/>
            <p:nvPr/>
          </p:nvSpPr>
          <p:spPr>
            <a:xfrm>
              <a:off x="2456960" y="1420186"/>
              <a:ext cx="5647869" cy="86071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2400" kern="1200" dirty="0"/>
                <a:t>Develop strategies for one’s well-being</a:t>
              </a:r>
            </a:p>
            <a:p>
              <a:pPr marL="171450" lvl="1" indent="-171450" algn="l" defTabSz="800100">
                <a:lnSpc>
                  <a:spcPct val="90000"/>
                </a:lnSpc>
                <a:spcBef>
                  <a:spcPct val="0"/>
                </a:spcBef>
                <a:spcAft>
                  <a:spcPct val="15000"/>
                </a:spcAft>
                <a:buChar char="••"/>
              </a:pPr>
              <a:r>
                <a:rPr lang="en-US" sz="2400" dirty="0"/>
                <a:t>Explore</a:t>
              </a:r>
              <a:r>
                <a:rPr lang="en-US" sz="2400" kern="1200" dirty="0"/>
                <a:t> university resources</a:t>
              </a:r>
            </a:p>
          </p:txBody>
        </p:sp>
      </p:grpSp>
      <p:grpSp>
        <p:nvGrpSpPr>
          <p:cNvPr id="9" name="Group 8"/>
          <p:cNvGrpSpPr/>
          <p:nvPr/>
        </p:nvGrpSpPr>
        <p:grpSpPr>
          <a:xfrm>
            <a:off x="500064" y="4155094"/>
            <a:ext cx="2322263" cy="1026506"/>
            <a:chOff x="1153" y="1254393"/>
            <a:chExt cx="2455806" cy="1192299"/>
          </a:xfrm>
        </p:grpSpPr>
        <p:sp>
          <p:nvSpPr>
            <p:cNvPr id="22" name="Rounded Rectangle 21"/>
            <p:cNvSpPr/>
            <p:nvPr/>
          </p:nvSpPr>
          <p:spPr>
            <a:xfrm>
              <a:off x="1153" y="1254393"/>
              <a:ext cx="2455806" cy="1192299"/>
            </a:xfrm>
            <a:prstGeom prst="roundRect">
              <a:avLst/>
            </a:pr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23" name="Rounded Rectangle 10"/>
            <p:cNvSpPr/>
            <p:nvPr/>
          </p:nvSpPr>
          <p:spPr>
            <a:xfrm>
              <a:off x="59356" y="1312596"/>
              <a:ext cx="2339400" cy="10758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n-US" sz="2800" kern="1200" dirty="0"/>
                <a:t>Reflections</a:t>
              </a:r>
              <a:endParaRPr lang="en-US" sz="3500" kern="1200" dirty="0"/>
            </a:p>
          </p:txBody>
        </p:sp>
      </p:grpSp>
      <p:grpSp>
        <p:nvGrpSpPr>
          <p:cNvPr id="10" name="Group 9"/>
          <p:cNvGrpSpPr/>
          <p:nvPr/>
        </p:nvGrpSpPr>
        <p:grpSpPr>
          <a:xfrm>
            <a:off x="2954116" y="1600200"/>
            <a:ext cx="5937496" cy="1158607"/>
            <a:chOff x="2458816" y="2572712"/>
            <a:chExt cx="5693192" cy="1158607"/>
          </a:xfrm>
        </p:grpSpPr>
        <p:sp>
          <p:nvSpPr>
            <p:cNvPr id="20" name="Round Same Side Corner Rectangle 19"/>
            <p:cNvSpPr/>
            <p:nvPr/>
          </p:nvSpPr>
          <p:spPr>
            <a:xfrm rot="5400000">
              <a:off x="4726108" y="305420"/>
              <a:ext cx="1158607" cy="5693192"/>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US" sz="1600" dirty="0"/>
            </a:p>
          </p:txBody>
        </p:sp>
        <p:sp>
          <p:nvSpPr>
            <p:cNvPr id="21" name="Round Same Side Corner Rectangle 12"/>
            <p:cNvSpPr/>
            <p:nvPr/>
          </p:nvSpPr>
          <p:spPr>
            <a:xfrm>
              <a:off x="2458816" y="2624432"/>
              <a:ext cx="5641472" cy="103068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171450" lvl="1" indent="-171450" defTabSz="800100">
                <a:lnSpc>
                  <a:spcPct val="90000"/>
                </a:lnSpc>
                <a:spcBef>
                  <a:spcPct val="0"/>
                </a:spcBef>
                <a:spcAft>
                  <a:spcPct val="15000"/>
                </a:spcAft>
                <a:buChar char="••"/>
              </a:pPr>
              <a:r>
                <a:rPr lang="en-US" sz="2400" dirty="0"/>
                <a:t>1000-1500 word </a:t>
              </a:r>
              <a:r>
                <a:rPr lang="en-US" sz="2400" dirty="0">
                  <a:solidFill>
                    <a:srgbClr val="FF0000"/>
                  </a:solidFill>
                </a:rPr>
                <a:t>research</a:t>
              </a:r>
              <a:r>
                <a:rPr lang="en-US" sz="2400" dirty="0"/>
                <a:t> paper</a:t>
              </a:r>
            </a:p>
            <a:p>
              <a:pPr marL="171450" lvl="1" indent="-171450" defTabSz="800100">
                <a:lnSpc>
                  <a:spcPct val="90000"/>
                </a:lnSpc>
                <a:spcBef>
                  <a:spcPct val="0"/>
                </a:spcBef>
                <a:spcAft>
                  <a:spcPct val="15000"/>
                </a:spcAft>
                <a:buChar char="••"/>
              </a:pPr>
              <a:r>
                <a:rPr lang="en-US" sz="2400" dirty="0"/>
                <a:t>Factors influencing Emerging Adults</a:t>
              </a:r>
              <a:r>
                <a:rPr lang="en-US" sz="2400" b="1" dirty="0"/>
                <a:t> </a:t>
              </a:r>
              <a:endParaRPr lang="en-US" sz="2400" b="1" kern="1200" dirty="0"/>
            </a:p>
          </p:txBody>
        </p:sp>
      </p:grpSp>
      <p:grpSp>
        <p:nvGrpSpPr>
          <p:cNvPr id="11" name="Group 10"/>
          <p:cNvGrpSpPr/>
          <p:nvPr/>
        </p:nvGrpSpPr>
        <p:grpSpPr>
          <a:xfrm>
            <a:off x="496453" y="1600200"/>
            <a:ext cx="2324018" cy="1026506"/>
            <a:chOff x="1153" y="2506307"/>
            <a:chExt cx="2457662" cy="1192299"/>
          </a:xfrm>
        </p:grpSpPr>
        <p:sp>
          <p:nvSpPr>
            <p:cNvPr id="18" name="Rounded Rectangle 17"/>
            <p:cNvSpPr/>
            <p:nvPr/>
          </p:nvSpPr>
          <p:spPr>
            <a:xfrm>
              <a:off x="1153" y="2506307"/>
              <a:ext cx="2457662" cy="1192299"/>
            </a:xfrm>
            <a:prstGeom prst="roundRect">
              <a:avLst/>
            </a:pr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19" name="Rounded Rectangle 14"/>
            <p:cNvSpPr/>
            <p:nvPr/>
          </p:nvSpPr>
          <p:spPr>
            <a:xfrm>
              <a:off x="59356" y="2564510"/>
              <a:ext cx="2341256" cy="10758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n-US" sz="2800" kern="1200" dirty="0"/>
                <a:t>Research Paper</a:t>
              </a:r>
              <a:endParaRPr lang="en-US" sz="3500" kern="1200" dirty="0"/>
            </a:p>
          </p:txBody>
        </p:sp>
      </p:grpSp>
      <p:grpSp>
        <p:nvGrpSpPr>
          <p:cNvPr id="12" name="Group 11"/>
          <p:cNvGrpSpPr/>
          <p:nvPr/>
        </p:nvGrpSpPr>
        <p:grpSpPr>
          <a:xfrm>
            <a:off x="2952984" y="5334000"/>
            <a:ext cx="6267216" cy="1149269"/>
            <a:chOff x="2457684" y="3807520"/>
            <a:chExt cx="5962416" cy="1149269"/>
          </a:xfrm>
        </p:grpSpPr>
        <p:sp>
          <p:nvSpPr>
            <p:cNvPr id="16" name="Round Same Side Corner Rectangle 15"/>
            <p:cNvSpPr/>
            <p:nvPr/>
          </p:nvSpPr>
          <p:spPr>
            <a:xfrm rot="5400000">
              <a:off x="4730309" y="1534895"/>
              <a:ext cx="1149269" cy="5694520"/>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7" name="Round Same Side Corner Rectangle 16"/>
            <p:cNvSpPr/>
            <p:nvPr/>
          </p:nvSpPr>
          <p:spPr>
            <a:xfrm>
              <a:off x="2457684" y="3924014"/>
              <a:ext cx="5962416" cy="86071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2400" kern="1200" dirty="0"/>
                <a:t>Paper recognizing factors on development across the lifespan from the perspective of designing a robot</a:t>
              </a:r>
            </a:p>
          </p:txBody>
        </p:sp>
      </p:grpSp>
      <p:grpSp>
        <p:nvGrpSpPr>
          <p:cNvPr id="13" name="Group 12"/>
          <p:cNvGrpSpPr/>
          <p:nvPr/>
        </p:nvGrpSpPr>
        <p:grpSpPr>
          <a:xfrm>
            <a:off x="496453" y="5284702"/>
            <a:ext cx="2322947" cy="1026506"/>
            <a:chOff x="1153" y="3758221"/>
            <a:chExt cx="2456530" cy="1192299"/>
          </a:xfrm>
        </p:grpSpPr>
        <p:sp>
          <p:nvSpPr>
            <p:cNvPr id="14" name="Rounded Rectangle 13"/>
            <p:cNvSpPr/>
            <p:nvPr/>
          </p:nvSpPr>
          <p:spPr>
            <a:xfrm>
              <a:off x="1153" y="3758221"/>
              <a:ext cx="2456530" cy="1192299"/>
            </a:xfrm>
            <a:prstGeom prst="roundRect">
              <a:avLst/>
            </a:pr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15" name="Rounded Rectangle 18"/>
            <p:cNvSpPr/>
            <p:nvPr/>
          </p:nvSpPr>
          <p:spPr>
            <a:xfrm>
              <a:off x="59356" y="3816424"/>
              <a:ext cx="2340124" cy="10758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n-US" sz="2800" kern="1200" dirty="0"/>
                <a:t>Robot</a:t>
              </a:r>
              <a:r>
                <a:rPr lang="en-US" sz="3500" kern="1200" dirty="0"/>
                <a:t> </a:t>
              </a:r>
              <a:br>
                <a:rPr lang="en-US" sz="3500" kern="1200" dirty="0"/>
              </a:br>
              <a:r>
                <a:rPr lang="en-US" sz="2800" kern="1200" dirty="0"/>
                <a:t>Paper</a:t>
              </a:r>
              <a:endParaRPr lang="en-US" sz="3500" kern="12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Studio">
  <a:themeElements>
    <a:clrScheme name="Studio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fontScheme name="Studio">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udio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clrMap bg1="lt1" tx1="dk1" bg2="lt2" tx2="dk2" accent1="accent1" accent2="accent2" accent3="accent3" accent4="accent4" accent5="accent5" accent6="accent6" hlink="hlink" folHlink="folHlink"/>
    </a:extraClrScheme>
    <a:extraClrScheme>
      <a:clrScheme name="Studio 2">
        <a:dk1>
          <a:srgbClr val="000000"/>
        </a:dk1>
        <a:lt1>
          <a:srgbClr val="FFFFFF"/>
        </a:lt1>
        <a:dk2>
          <a:srgbClr val="3732A0"/>
        </a:dk2>
        <a:lt2>
          <a:srgbClr val="666699"/>
        </a:lt2>
        <a:accent1>
          <a:srgbClr val="CCCCFF"/>
        </a:accent1>
        <a:accent2>
          <a:srgbClr val="009999"/>
        </a:accent2>
        <a:accent3>
          <a:srgbClr val="FFFFFF"/>
        </a:accent3>
        <a:accent4>
          <a:srgbClr val="000000"/>
        </a:accent4>
        <a:accent5>
          <a:srgbClr val="E2E2FF"/>
        </a:accent5>
        <a:accent6>
          <a:srgbClr val="008A8A"/>
        </a:accent6>
        <a:hlink>
          <a:srgbClr val="3366CC"/>
        </a:hlink>
        <a:folHlink>
          <a:srgbClr val="9094B8"/>
        </a:folHlink>
      </a:clrScheme>
      <a:clrMap bg1="lt1" tx1="dk1" bg2="lt2" tx2="dk2" accent1="accent1" accent2="accent2" accent3="accent3" accent4="accent4" accent5="accent5" accent6="accent6" hlink="hlink" folHlink="folHlink"/>
    </a:extraClrScheme>
    <a:extraClrScheme>
      <a:clrScheme name="Studio 3">
        <a:dk1>
          <a:srgbClr val="000000"/>
        </a:dk1>
        <a:lt1>
          <a:srgbClr val="FFFFFF"/>
        </a:lt1>
        <a:dk2>
          <a:srgbClr val="CD0505"/>
        </a:dk2>
        <a:lt2>
          <a:srgbClr val="5F5F5F"/>
        </a:lt2>
        <a:accent1>
          <a:srgbClr val="D2D5DE"/>
        </a:accent1>
        <a:accent2>
          <a:srgbClr val="D55757"/>
        </a:accent2>
        <a:accent3>
          <a:srgbClr val="FFFFFF"/>
        </a:accent3>
        <a:accent4>
          <a:srgbClr val="000000"/>
        </a:accent4>
        <a:accent5>
          <a:srgbClr val="E5E7EC"/>
        </a:accent5>
        <a:accent6>
          <a:srgbClr val="C14E4E"/>
        </a:accent6>
        <a:hlink>
          <a:srgbClr val="F42D1E"/>
        </a:hlink>
        <a:folHlink>
          <a:srgbClr val="7C849E"/>
        </a:folHlink>
      </a:clrScheme>
      <a:clrMap bg1="lt1" tx1="dk1" bg2="lt2" tx2="dk2" accent1="accent1" accent2="accent2" accent3="accent3" accent4="accent4" accent5="accent5" accent6="accent6" hlink="hlink" folHlink="folHlink"/>
    </a:extraClrScheme>
    <a:extraClrScheme>
      <a:clrScheme name="Studio 4">
        <a:dk1>
          <a:srgbClr val="000000"/>
        </a:dk1>
        <a:lt1>
          <a:srgbClr val="FFFFFF"/>
        </a:lt1>
        <a:dk2>
          <a:srgbClr val="551A07"/>
        </a:dk2>
        <a:lt2>
          <a:srgbClr val="CC3300"/>
        </a:lt2>
        <a:accent1>
          <a:srgbClr val="F4B400"/>
        </a:accent1>
        <a:accent2>
          <a:srgbClr val="993300"/>
        </a:accent2>
        <a:accent3>
          <a:srgbClr val="FFFFFF"/>
        </a:accent3>
        <a:accent4>
          <a:srgbClr val="000000"/>
        </a:accent4>
        <a:accent5>
          <a:srgbClr val="F8D6AA"/>
        </a:accent5>
        <a:accent6>
          <a:srgbClr val="8A2D00"/>
        </a:accent6>
        <a:hlink>
          <a:srgbClr val="FF3300"/>
        </a:hlink>
        <a:folHlink>
          <a:srgbClr val="666699"/>
        </a:folHlink>
      </a:clrScheme>
      <a:clrMap bg1="lt1" tx1="dk1" bg2="lt2" tx2="dk2" accent1="accent1" accent2="accent2" accent3="accent3" accent4="accent4" accent5="accent5" accent6="accent6" hlink="hlink" folHlink="folHlink"/>
    </a:extraClrScheme>
    <a:extraClrScheme>
      <a:clrScheme name="Studio 5">
        <a:dk1>
          <a:srgbClr val="000000"/>
        </a:dk1>
        <a:lt1>
          <a:srgbClr val="FFFFFF"/>
        </a:lt1>
        <a:dk2>
          <a:srgbClr val="FF0000"/>
        </a:dk2>
        <a:lt2>
          <a:srgbClr val="FFCC00"/>
        </a:lt2>
        <a:accent1>
          <a:srgbClr val="66CCFF"/>
        </a:accent1>
        <a:accent2>
          <a:srgbClr val="009900"/>
        </a:accent2>
        <a:accent3>
          <a:srgbClr val="FFFFFF"/>
        </a:accent3>
        <a:accent4>
          <a:srgbClr val="000000"/>
        </a:accent4>
        <a:accent5>
          <a:srgbClr val="B8E2FF"/>
        </a:accent5>
        <a:accent6>
          <a:srgbClr val="008A00"/>
        </a:accent6>
        <a:hlink>
          <a:srgbClr val="FF3300"/>
        </a:hlink>
        <a:folHlink>
          <a:srgbClr val="6600FF"/>
        </a:folHlink>
      </a:clrScheme>
      <a:clrMap bg1="lt1" tx1="dk1" bg2="lt2" tx2="dk2" accent1="accent1" accent2="accent2" accent3="accent3" accent4="accent4" accent5="accent5" accent6="accent6" hlink="hlink" folHlink="folHlink"/>
    </a:extraClrScheme>
    <a:extraClrScheme>
      <a:clrScheme name="Studio 6">
        <a:dk1>
          <a:srgbClr val="666633"/>
        </a:dk1>
        <a:lt1>
          <a:srgbClr val="FFFFFF"/>
        </a:lt1>
        <a:dk2>
          <a:srgbClr val="000000"/>
        </a:dk2>
        <a:lt2>
          <a:srgbClr val="CC3300"/>
        </a:lt2>
        <a:accent1>
          <a:srgbClr val="808000"/>
        </a:accent1>
        <a:accent2>
          <a:srgbClr val="FF9900"/>
        </a:accent2>
        <a:accent3>
          <a:srgbClr val="AAAAAA"/>
        </a:accent3>
        <a:accent4>
          <a:srgbClr val="DADADA"/>
        </a:accent4>
        <a:accent5>
          <a:srgbClr val="C0C0AA"/>
        </a:accent5>
        <a:accent6>
          <a:srgbClr val="E78A00"/>
        </a:accent6>
        <a:hlink>
          <a:srgbClr val="CC6600"/>
        </a:hlink>
        <a:folHlink>
          <a:srgbClr val="434B1F"/>
        </a:folHlink>
      </a:clrScheme>
      <a:clrMap bg1="dk2" tx1="lt1" bg2="dk1" tx2="lt2" accent1="accent1" accent2="accent2" accent3="accent3" accent4="accent4" accent5="accent5" accent6="accent6" hlink="hlink" folHlink="folHlink"/>
    </a:extraClrScheme>
    <a:extraClrScheme>
      <a:clrScheme name="Studio 7">
        <a:dk1>
          <a:srgbClr val="766997"/>
        </a:dk1>
        <a:lt1>
          <a:srgbClr val="FFFFFF"/>
        </a:lt1>
        <a:dk2>
          <a:srgbClr val="530901"/>
        </a:dk2>
        <a:lt2>
          <a:srgbClr val="FFFFFF"/>
        </a:lt2>
        <a:accent1>
          <a:srgbClr val="FF3300"/>
        </a:accent1>
        <a:accent2>
          <a:srgbClr val="CC6600"/>
        </a:accent2>
        <a:accent3>
          <a:srgbClr val="B3AAAA"/>
        </a:accent3>
        <a:accent4>
          <a:srgbClr val="DADADA"/>
        </a:accent4>
        <a:accent5>
          <a:srgbClr val="FFADAA"/>
        </a:accent5>
        <a:accent6>
          <a:srgbClr val="B95C00"/>
        </a:accent6>
        <a:hlink>
          <a:srgbClr val="FF9900"/>
        </a:hlink>
        <a:folHlink>
          <a:srgbClr val="993300"/>
        </a:folHlink>
      </a:clrScheme>
      <a:clrMap bg1="dk2" tx1="lt1" bg2="dk1" tx2="lt2" accent1="accent1" accent2="accent2" accent3="accent3" accent4="accent4" accent5="accent5" accent6="accent6" hlink="hlink" folHlink="folHlink"/>
    </a:extraClrScheme>
    <a:extraClrScheme>
      <a:clrScheme name="Studio 8">
        <a:dk1>
          <a:srgbClr val="666699"/>
        </a:dk1>
        <a:lt1>
          <a:srgbClr val="FFFFFF"/>
        </a:lt1>
        <a:dk2>
          <a:srgbClr val="4C004C"/>
        </a:dk2>
        <a:lt2>
          <a:srgbClr val="FFFFFF"/>
        </a:lt2>
        <a:accent1>
          <a:srgbClr val="0099CC"/>
        </a:accent1>
        <a:accent2>
          <a:srgbClr val="993366"/>
        </a:accent2>
        <a:accent3>
          <a:srgbClr val="B2AAB2"/>
        </a:accent3>
        <a:accent4>
          <a:srgbClr val="DADADA"/>
        </a:accent4>
        <a:accent5>
          <a:srgbClr val="AACAE2"/>
        </a:accent5>
        <a:accent6>
          <a:srgbClr val="8A2D5C"/>
        </a:accent6>
        <a:hlink>
          <a:srgbClr val="99CC00"/>
        </a:hlink>
        <a:folHlink>
          <a:srgbClr val="006699"/>
        </a:folHlink>
      </a:clrScheme>
      <a:clrMap bg1="dk2" tx1="lt1" bg2="dk1" tx2="lt2" accent1="accent1" accent2="accent2" accent3="accent3" accent4="accent4" accent5="accent5" accent6="accent6" hlink="hlink" folHlink="folHlink"/>
    </a:extraClrScheme>
    <a:extraClrScheme>
      <a:clrScheme name="Studio 9">
        <a:dk1>
          <a:srgbClr val="565682"/>
        </a:dk1>
        <a:lt1>
          <a:srgbClr val="FFFFFF"/>
        </a:lt1>
        <a:dk2>
          <a:srgbClr val="1E1551"/>
        </a:dk2>
        <a:lt2>
          <a:srgbClr val="CCFFFF"/>
        </a:lt2>
        <a:accent1>
          <a:srgbClr val="33CCCC"/>
        </a:accent1>
        <a:accent2>
          <a:srgbClr val="009999"/>
        </a:accent2>
        <a:accent3>
          <a:srgbClr val="ABAAB3"/>
        </a:accent3>
        <a:accent4>
          <a:srgbClr val="DADADA"/>
        </a:accent4>
        <a:accent5>
          <a:srgbClr val="ADE2E2"/>
        </a:accent5>
        <a:accent6>
          <a:srgbClr val="008A8A"/>
        </a:accent6>
        <a:hlink>
          <a:srgbClr val="FF9900"/>
        </a:hlink>
        <a:folHlink>
          <a:srgbClr val="005986"/>
        </a:folHlink>
      </a:clrScheme>
      <a:clrMap bg1="dk2" tx1="lt1" bg2="dk1" tx2="lt2" accent1="accent1" accent2="accent2" accent3="accent3" accent4="accent4" accent5="accent5" accent6="accent6" hlink="hlink" folHlink="folHlink"/>
    </a:extraClrScheme>
    <a:extraClrScheme>
      <a:clrScheme name="Studio 10">
        <a:dk1>
          <a:srgbClr val="CCCC99"/>
        </a:dk1>
        <a:lt1>
          <a:srgbClr val="FFFFFF"/>
        </a:lt1>
        <a:dk2>
          <a:srgbClr val="2E5D5C"/>
        </a:dk2>
        <a:lt2>
          <a:srgbClr val="FFFFFF"/>
        </a:lt2>
        <a:accent1>
          <a:srgbClr val="0099CC"/>
        </a:accent1>
        <a:accent2>
          <a:srgbClr val="D6E0E0"/>
        </a:accent2>
        <a:accent3>
          <a:srgbClr val="ADB6B5"/>
        </a:accent3>
        <a:accent4>
          <a:srgbClr val="DADADA"/>
        </a:accent4>
        <a:accent5>
          <a:srgbClr val="AACAE2"/>
        </a:accent5>
        <a:accent6>
          <a:srgbClr val="C2CBCB"/>
        </a:accent6>
        <a:hlink>
          <a:srgbClr val="CCCC99"/>
        </a:hlink>
        <a:folHlink>
          <a:srgbClr val="428A8C"/>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4093</TotalTime>
  <Words>3352</Words>
  <Application>Microsoft Office PowerPoint</Application>
  <PresentationFormat>On-screen Show (4:3)</PresentationFormat>
  <Paragraphs>534</Paragraphs>
  <Slides>69</Slides>
  <Notes>15</Notes>
  <HiddenSlides>8</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69</vt:i4>
      </vt:variant>
    </vt:vector>
  </HeadingPairs>
  <TitlesOfParts>
    <vt:vector size="80" baseType="lpstr">
      <vt:lpstr>Arial</vt:lpstr>
      <vt:lpstr>Arial Black</vt:lpstr>
      <vt:lpstr>Calibri</vt:lpstr>
      <vt:lpstr>Franklin Gothic Book</vt:lpstr>
      <vt:lpstr>Perpetua</vt:lpstr>
      <vt:lpstr>Times New Roman</vt:lpstr>
      <vt:lpstr>Verdana</vt:lpstr>
      <vt:lpstr>Wingdings</vt:lpstr>
      <vt:lpstr>Wingdings 2</vt:lpstr>
      <vt:lpstr>Equity</vt:lpstr>
      <vt:lpstr>Studio</vt:lpstr>
      <vt:lpstr>PowerPoint Presentation</vt:lpstr>
      <vt:lpstr>What are some major factors that influence the development of 18 to 24 year olds?  What affects their well-being, their happiness and health?  (Don’t just think of yourself)</vt:lpstr>
      <vt:lpstr>Area E and ENGR 10 Assignments</vt:lpstr>
      <vt:lpstr>SJSU General Education</vt:lpstr>
      <vt:lpstr>Area E – SJSU General Education </vt:lpstr>
      <vt:lpstr>Course Goals – GE Area E</vt:lpstr>
      <vt:lpstr>Area E - Student Learning Objectives</vt:lpstr>
      <vt:lpstr>Area E - Student Learning Objectives</vt:lpstr>
      <vt:lpstr>How Area E is Achieved .....</vt:lpstr>
      <vt:lpstr>How Old Are You?</vt:lpstr>
      <vt:lpstr>Are you an adult?</vt:lpstr>
      <vt:lpstr>What 18 to 25 year olds think…</vt:lpstr>
      <vt:lpstr>What makes you an adult?</vt:lpstr>
      <vt:lpstr>What 18 to 25 year olds think …</vt:lpstr>
      <vt:lpstr>PowerPoint Presentation</vt:lpstr>
      <vt:lpstr>Stages of Human Development</vt:lpstr>
      <vt:lpstr>Developmental Periods</vt:lpstr>
      <vt:lpstr>What are the Characteristics of Emerging Adults?</vt:lpstr>
      <vt:lpstr>PowerPoint Presentation</vt:lpstr>
      <vt:lpstr>Peak Attractiveness</vt:lpstr>
      <vt:lpstr>PowerPoint Presentation</vt:lpstr>
      <vt:lpstr>Believe life holds many possibilities </vt:lpstr>
      <vt:lpstr>Believe life holds many possibilities </vt:lpstr>
      <vt:lpstr>Area E</vt:lpstr>
      <vt:lpstr>Key Areas of Human Development</vt:lpstr>
      <vt:lpstr>Key Areas of Human Development</vt:lpstr>
      <vt:lpstr>Key Areas of Human Development</vt:lpstr>
      <vt:lpstr>Major Areas of Development</vt:lpstr>
      <vt:lpstr>Key Areas of Human Development </vt:lpstr>
      <vt:lpstr>Factors That Affect Development</vt:lpstr>
      <vt:lpstr>Student Development Paper</vt:lpstr>
      <vt:lpstr>Factors That Affect Development in Emerging Adults</vt:lpstr>
      <vt:lpstr>Factors That Affect Development in Emerging Adults</vt:lpstr>
      <vt:lpstr>Factors That Affect Development in Emerging Adults</vt:lpstr>
      <vt:lpstr>Factors That Affect Development in Emerging Adults</vt:lpstr>
      <vt:lpstr> Student Development Paper</vt:lpstr>
      <vt:lpstr>Materials in Canvas</vt:lpstr>
      <vt:lpstr>Materials in Canvas - Modules</vt:lpstr>
      <vt:lpstr>Materials in Canvas - Assignments</vt:lpstr>
      <vt:lpstr>Important Dates</vt:lpstr>
      <vt:lpstr>Important Dates (cont)</vt:lpstr>
      <vt:lpstr>*College Student Development Research Articles</vt:lpstr>
      <vt:lpstr>Components and Order of Paper</vt:lpstr>
      <vt:lpstr>PowerPoint Presentation</vt:lpstr>
      <vt:lpstr>PowerPoint Presentation</vt:lpstr>
      <vt:lpstr>Sample Topics (in Modules)</vt:lpstr>
      <vt:lpstr>PowerPoint Presentation</vt:lpstr>
      <vt:lpstr>PowerPoint Presentation</vt:lpstr>
      <vt:lpstr>PowerPoint Presentation</vt:lpstr>
      <vt:lpstr>PowerPoint Presentation</vt:lpstr>
      <vt:lpstr>APA Style for References</vt:lpstr>
      <vt:lpstr>References must be alphabetized</vt:lpstr>
      <vt:lpstr>Example</vt:lpstr>
      <vt:lpstr>Example</vt:lpstr>
      <vt:lpstr>Example</vt:lpstr>
      <vt:lpstr>Topic for Paper</vt:lpstr>
      <vt:lpstr>Sections must be labeled:  Which sections must be clearly identified?</vt:lpstr>
      <vt:lpstr>Do Not Quote or Plagiarize! </vt:lpstr>
      <vt:lpstr>Plagiarism</vt:lpstr>
      <vt:lpstr>Outline (due Mar 14)</vt:lpstr>
      <vt:lpstr>Outline (cont)</vt:lpstr>
      <vt:lpstr>Outline (cont)</vt:lpstr>
      <vt:lpstr>Outline (cont)</vt:lpstr>
      <vt:lpstr>PowerPoint Presentation</vt:lpstr>
      <vt:lpstr>PowerPoint Presentation</vt:lpstr>
      <vt:lpstr>PowerPoint Presentation</vt:lpstr>
      <vt:lpstr>Rubric </vt:lpstr>
      <vt:lpstr>Rubric (cont) </vt:lpstr>
      <vt:lpstr>Rubric (cont)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Anagnos</dc:creator>
  <cp:lastModifiedBy>jackwarecki@outlook.com</cp:lastModifiedBy>
  <cp:revision>469</cp:revision>
  <cp:lastPrinted>2019-03-01T22:53:04Z</cp:lastPrinted>
  <dcterms:created xsi:type="dcterms:W3CDTF">2014-03-12T05:01:09Z</dcterms:created>
  <dcterms:modified xsi:type="dcterms:W3CDTF">2021-02-27T21:19:29Z</dcterms:modified>
</cp:coreProperties>
</file>