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8"/>
  </p:notesMasterIdLst>
  <p:sldIdLst>
    <p:sldId id="395" r:id="rId3"/>
    <p:sldId id="267" r:id="rId4"/>
    <p:sldId id="272" r:id="rId5"/>
    <p:sldId id="388" r:id="rId6"/>
    <p:sldId id="290" r:id="rId7"/>
    <p:sldId id="389" r:id="rId8"/>
    <p:sldId id="390" r:id="rId9"/>
    <p:sldId id="260" r:id="rId10"/>
    <p:sldId id="322" r:id="rId11"/>
    <p:sldId id="323" r:id="rId12"/>
    <p:sldId id="277" r:id="rId13"/>
    <p:sldId id="270" r:id="rId14"/>
    <p:sldId id="263" r:id="rId15"/>
    <p:sldId id="328" r:id="rId16"/>
    <p:sldId id="333" r:id="rId17"/>
    <p:sldId id="292" r:id="rId18"/>
    <p:sldId id="273" r:id="rId19"/>
    <p:sldId id="326" r:id="rId20"/>
    <p:sldId id="365" r:id="rId21"/>
    <p:sldId id="366" r:id="rId22"/>
    <p:sldId id="278" r:id="rId23"/>
    <p:sldId id="279" r:id="rId24"/>
    <p:sldId id="380" r:id="rId25"/>
    <p:sldId id="406" r:id="rId26"/>
    <p:sldId id="405" r:id="rId27"/>
    <p:sldId id="268" r:id="rId28"/>
    <p:sldId id="383" r:id="rId29"/>
    <p:sldId id="381" r:id="rId30"/>
    <p:sldId id="264" r:id="rId31"/>
    <p:sldId id="396" r:id="rId32"/>
    <p:sldId id="407" r:id="rId33"/>
    <p:sldId id="408" r:id="rId34"/>
    <p:sldId id="409" r:id="rId35"/>
    <p:sldId id="274" r:id="rId36"/>
    <p:sldId id="266" r:id="rId37"/>
    <p:sldId id="331" r:id="rId38"/>
    <p:sldId id="330" r:id="rId39"/>
    <p:sldId id="256" r:id="rId40"/>
    <p:sldId id="386" r:id="rId41"/>
    <p:sldId id="265" r:id="rId42"/>
    <p:sldId id="412" r:id="rId43"/>
    <p:sldId id="294" r:id="rId44"/>
    <p:sldId id="410" r:id="rId45"/>
    <p:sldId id="316" r:id="rId46"/>
    <p:sldId id="315" r:id="rId47"/>
    <p:sldId id="317" r:id="rId48"/>
    <p:sldId id="299" r:id="rId49"/>
    <p:sldId id="325" r:id="rId50"/>
    <p:sldId id="300" r:id="rId51"/>
    <p:sldId id="301" r:id="rId52"/>
    <p:sldId id="302" r:id="rId53"/>
    <p:sldId id="285" r:id="rId54"/>
    <p:sldId id="313" r:id="rId55"/>
    <p:sldId id="314" r:id="rId56"/>
    <p:sldId id="288" r:id="rId57"/>
    <p:sldId id="414" r:id="rId58"/>
    <p:sldId id="415" r:id="rId59"/>
    <p:sldId id="303" r:id="rId60"/>
    <p:sldId id="304" r:id="rId61"/>
    <p:sldId id="309" r:id="rId62"/>
    <p:sldId id="310" r:id="rId63"/>
    <p:sldId id="311" r:id="rId64"/>
    <p:sldId id="312" r:id="rId65"/>
    <p:sldId id="400" r:id="rId66"/>
    <p:sldId id="402"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A18AB-B5F5-4EE5-8DD6-D17B30322FD8}"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CBB87CE8-697A-4E6D-8F1D-45D2D33E0034}">
      <dgm:prSet phldrT="[Text]"/>
      <dgm:spPr/>
      <dgm:t>
        <a:bodyPr/>
        <a:lstStyle/>
        <a:p>
          <a:r>
            <a:rPr lang="en-US" dirty="0">
              <a:latin typeface="Arial" pitchFamily="34" charset="0"/>
              <a:cs typeface="Arial" pitchFamily="34" charset="0"/>
            </a:rPr>
            <a:t>Area A – Basic Skills (9 units)</a:t>
          </a:r>
        </a:p>
      </dgm:t>
    </dgm:pt>
    <dgm:pt modelId="{59093B0B-0BF6-4B96-8483-81A9CD1D385E}" type="parTrans" cxnId="{D3CC8F6F-A315-4987-BAB7-AE4E852B044F}">
      <dgm:prSet/>
      <dgm:spPr/>
      <dgm:t>
        <a:bodyPr/>
        <a:lstStyle/>
        <a:p>
          <a:endParaRPr lang="en-US"/>
        </a:p>
      </dgm:t>
    </dgm:pt>
    <dgm:pt modelId="{0A54D8B0-0917-4947-A373-353D2114CEEA}" type="sibTrans" cxnId="{D3CC8F6F-A315-4987-BAB7-AE4E852B044F}">
      <dgm:prSet/>
      <dgm:spPr/>
      <dgm:t>
        <a:bodyPr/>
        <a:lstStyle/>
        <a:p>
          <a:endParaRPr lang="en-US"/>
        </a:p>
      </dgm:t>
    </dgm:pt>
    <dgm:pt modelId="{47B8FFE8-12C0-4055-9EF1-632A8CC8B585}">
      <dgm:prSet phldrT="[Text]"/>
      <dgm:spPr/>
      <dgm:t>
        <a:bodyPr/>
        <a:lstStyle/>
        <a:p>
          <a:r>
            <a:rPr lang="en-US" dirty="0">
              <a:latin typeface="Arial" pitchFamily="34" charset="0"/>
              <a:cs typeface="Arial" pitchFamily="34" charset="0"/>
            </a:rPr>
            <a:t>Area B – Science &amp; Math (9 units)</a:t>
          </a:r>
        </a:p>
      </dgm:t>
    </dgm:pt>
    <dgm:pt modelId="{95E2DA4C-3671-4A86-9261-AE588C4844BB}" type="parTrans" cxnId="{1A370D80-4EE2-4669-98A9-90FDC79B973A}">
      <dgm:prSet/>
      <dgm:spPr/>
      <dgm:t>
        <a:bodyPr/>
        <a:lstStyle/>
        <a:p>
          <a:endParaRPr lang="en-US"/>
        </a:p>
      </dgm:t>
    </dgm:pt>
    <dgm:pt modelId="{3C537C8A-DB7C-4DE8-90DD-934C16817CB9}" type="sibTrans" cxnId="{1A370D80-4EE2-4669-98A9-90FDC79B973A}">
      <dgm:prSet/>
      <dgm:spPr/>
      <dgm:t>
        <a:bodyPr/>
        <a:lstStyle/>
        <a:p>
          <a:endParaRPr lang="en-US"/>
        </a:p>
      </dgm:t>
    </dgm:pt>
    <dgm:pt modelId="{1C37C743-0500-489B-82D5-62F0601A73F0}">
      <dgm:prSet phldrT="[Text]"/>
      <dgm:spPr/>
      <dgm:t>
        <a:bodyPr/>
        <a:lstStyle/>
        <a:p>
          <a:r>
            <a:rPr lang="en-US" dirty="0">
              <a:latin typeface="Arial" pitchFamily="34" charset="0"/>
              <a:cs typeface="Arial" pitchFamily="34" charset="0"/>
            </a:rPr>
            <a:t>Area C – Humanities &amp; Arts (9 units)</a:t>
          </a:r>
        </a:p>
      </dgm:t>
    </dgm:pt>
    <dgm:pt modelId="{C6B83375-DE29-4513-822E-F841FC9FC42C}" type="parTrans" cxnId="{82145FD9-3D1F-484A-8DFE-600E787F7888}">
      <dgm:prSet/>
      <dgm:spPr/>
      <dgm:t>
        <a:bodyPr/>
        <a:lstStyle/>
        <a:p>
          <a:endParaRPr lang="en-US"/>
        </a:p>
      </dgm:t>
    </dgm:pt>
    <dgm:pt modelId="{42C16594-DAD8-440C-8CD0-775829B8A802}" type="sibTrans" cxnId="{82145FD9-3D1F-484A-8DFE-600E787F7888}">
      <dgm:prSet/>
      <dgm:spPr/>
      <dgm:t>
        <a:bodyPr/>
        <a:lstStyle/>
        <a:p>
          <a:endParaRPr lang="en-US"/>
        </a:p>
      </dgm:t>
    </dgm:pt>
    <dgm:pt modelId="{0E9F9754-BEC3-4972-9A83-A295B23031AD}">
      <dgm:prSet phldrT="[Text]"/>
      <dgm:spPr/>
      <dgm:t>
        <a:bodyPr/>
        <a:lstStyle/>
        <a:p>
          <a:r>
            <a:rPr lang="en-US" dirty="0">
              <a:latin typeface="Arial" pitchFamily="34" charset="0"/>
              <a:cs typeface="Arial" pitchFamily="34" charset="0"/>
            </a:rPr>
            <a:t>Area D – Social Sciences (9 units)</a:t>
          </a:r>
        </a:p>
      </dgm:t>
    </dgm:pt>
    <dgm:pt modelId="{CC1B7277-C2CD-4CC6-92A8-E1C09E879117}" type="parTrans" cxnId="{951A1DC0-714F-4809-903C-98ADF0ED0C3B}">
      <dgm:prSet/>
      <dgm:spPr/>
      <dgm:t>
        <a:bodyPr/>
        <a:lstStyle/>
        <a:p>
          <a:endParaRPr lang="en-US"/>
        </a:p>
      </dgm:t>
    </dgm:pt>
    <dgm:pt modelId="{25639E3B-79BD-4CF2-8F66-425B2019A30A}" type="sibTrans" cxnId="{951A1DC0-714F-4809-903C-98ADF0ED0C3B}">
      <dgm:prSet/>
      <dgm:spPr/>
      <dgm:t>
        <a:bodyPr/>
        <a:lstStyle/>
        <a:p>
          <a:endParaRPr lang="en-US"/>
        </a:p>
      </dgm:t>
    </dgm:pt>
    <dgm:pt modelId="{1E7547D9-2164-48C5-B1BC-CCFC8AF0ADFA}">
      <dgm:prSet phldrT="[Text]"/>
      <dgm:spPr>
        <a:solidFill>
          <a:srgbClr val="7030A0"/>
        </a:solidFill>
      </dgm:spPr>
      <dgm:t>
        <a:bodyPr/>
        <a:lstStyle/>
        <a:p>
          <a:r>
            <a:rPr lang="en-US" dirty="0">
              <a:latin typeface="Arial" pitchFamily="34" charset="0"/>
              <a:cs typeface="Arial" pitchFamily="34" charset="0"/>
            </a:rPr>
            <a:t>Area E – Human Understanding &amp; Development </a:t>
          </a:r>
          <a:br>
            <a:rPr lang="en-US" dirty="0">
              <a:latin typeface="Arial" pitchFamily="34" charset="0"/>
              <a:cs typeface="Arial" pitchFamily="34" charset="0"/>
            </a:rPr>
          </a:br>
          <a:r>
            <a:rPr lang="en-US" dirty="0">
              <a:latin typeface="Arial" pitchFamily="34" charset="0"/>
              <a:cs typeface="Arial" pitchFamily="34" charset="0"/>
            </a:rPr>
            <a:t>               (3 units)</a:t>
          </a:r>
        </a:p>
      </dgm:t>
    </dgm:pt>
    <dgm:pt modelId="{9A7F547A-45F0-48F2-B43D-BDA877B5F23C}" type="parTrans" cxnId="{9DB21453-EEA6-43A3-BE95-50B76103EB6C}">
      <dgm:prSet/>
      <dgm:spPr/>
      <dgm:t>
        <a:bodyPr/>
        <a:lstStyle/>
        <a:p>
          <a:endParaRPr lang="en-US"/>
        </a:p>
      </dgm:t>
    </dgm:pt>
    <dgm:pt modelId="{14D0330B-2791-4281-A3DA-0E843C232561}" type="sibTrans" cxnId="{9DB21453-EEA6-43A3-BE95-50B76103EB6C}">
      <dgm:prSet/>
      <dgm:spPr/>
      <dgm:t>
        <a:bodyPr/>
        <a:lstStyle/>
        <a:p>
          <a:endParaRPr lang="en-US"/>
        </a:p>
      </dgm:t>
    </dgm:pt>
    <dgm:pt modelId="{625037A2-6D50-4081-97A8-27BB8A64C5EF}">
      <dgm:prSet phldrT="[Text]"/>
      <dgm:spPr/>
      <dgm:t>
        <a:bodyPr/>
        <a:lstStyle/>
        <a:p>
          <a:r>
            <a:rPr lang="en-US" dirty="0">
              <a:latin typeface="Arial" pitchFamily="34" charset="0"/>
              <a:cs typeface="Arial" pitchFamily="34" charset="0"/>
            </a:rPr>
            <a:t>SJSU Studies (12 units)</a:t>
          </a:r>
        </a:p>
      </dgm:t>
    </dgm:pt>
    <dgm:pt modelId="{A985D344-BCBC-4B2B-9B59-D8DE4E1B2535}" type="parTrans" cxnId="{529BD608-20C1-450C-8E45-3279FCD3B677}">
      <dgm:prSet/>
      <dgm:spPr/>
      <dgm:t>
        <a:bodyPr/>
        <a:lstStyle/>
        <a:p>
          <a:endParaRPr lang="en-US"/>
        </a:p>
      </dgm:t>
    </dgm:pt>
    <dgm:pt modelId="{D70A6DC8-D7CD-4ABA-82B3-3C5854858548}" type="sibTrans" cxnId="{529BD608-20C1-450C-8E45-3279FCD3B677}">
      <dgm:prSet/>
      <dgm:spPr/>
      <dgm:t>
        <a:bodyPr/>
        <a:lstStyle/>
        <a:p>
          <a:endParaRPr lang="en-US"/>
        </a:p>
      </dgm:t>
    </dgm:pt>
    <dgm:pt modelId="{BB5B88C6-F0FB-485E-A34E-2DE28B9166CA}" type="pres">
      <dgm:prSet presAssocID="{921A18AB-B5F5-4EE5-8DD6-D17B30322FD8}" presName="linear" presStyleCnt="0">
        <dgm:presLayoutVars>
          <dgm:dir/>
          <dgm:animLvl val="lvl"/>
          <dgm:resizeHandles val="exact"/>
        </dgm:presLayoutVars>
      </dgm:prSet>
      <dgm:spPr/>
      <dgm:t>
        <a:bodyPr/>
        <a:lstStyle/>
        <a:p>
          <a:endParaRPr lang="en-US"/>
        </a:p>
      </dgm:t>
    </dgm:pt>
    <dgm:pt modelId="{2B6BCD1C-A798-4B1C-960D-3CDF5BAF7874}" type="pres">
      <dgm:prSet presAssocID="{CBB87CE8-697A-4E6D-8F1D-45D2D33E0034}" presName="parentLin" presStyleCnt="0"/>
      <dgm:spPr/>
    </dgm:pt>
    <dgm:pt modelId="{470FC627-0F92-4D6A-8FFB-63140479D613}" type="pres">
      <dgm:prSet presAssocID="{CBB87CE8-697A-4E6D-8F1D-45D2D33E0034}" presName="parentLeftMargin" presStyleLbl="node1" presStyleIdx="0" presStyleCnt="6"/>
      <dgm:spPr/>
      <dgm:t>
        <a:bodyPr/>
        <a:lstStyle/>
        <a:p>
          <a:endParaRPr lang="en-US"/>
        </a:p>
      </dgm:t>
    </dgm:pt>
    <dgm:pt modelId="{2DF119A9-B442-4DB5-A03C-B2FB8BA613B1}" type="pres">
      <dgm:prSet presAssocID="{CBB87CE8-697A-4E6D-8F1D-45D2D33E0034}" presName="parentText" presStyleLbl="node1" presStyleIdx="0" presStyleCnt="6" custLinFactNeighborY="41858">
        <dgm:presLayoutVars>
          <dgm:chMax val="0"/>
          <dgm:bulletEnabled val="1"/>
        </dgm:presLayoutVars>
      </dgm:prSet>
      <dgm:spPr/>
      <dgm:t>
        <a:bodyPr/>
        <a:lstStyle/>
        <a:p>
          <a:endParaRPr lang="en-US"/>
        </a:p>
      </dgm:t>
    </dgm:pt>
    <dgm:pt modelId="{5B20E0FF-36DF-41C0-B5DF-E3EA721D58C4}" type="pres">
      <dgm:prSet presAssocID="{CBB87CE8-697A-4E6D-8F1D-45D2D33E0034}" presName="negativeSpace" presStyleCnt="0"/>
      <dgm:spPr/>
    </dgm:pt>
    <dgm:pt modelId="{C6ECC8BF-1CF4-4F16-9E4C-016B4E3EFB5E}" type="pres">
      <dgm:prSet presAssocID="{CBB87CE8-697A-4E6D-8F1D-45D2D33E0034}" presName="childText" presStyleLbl="conFgAcc1" presStyleIdx="0" presStyleCnt="6">
        <dgm:presLayoutVars>
          <dgm:bulletEnabled val="1"/>
        </dgm:presLayoutVars>
      </dgm:prSet>
      <dgm:spPr/>
    </dgm:pt>
    <dgm:pt modelId="{F6BD2614-CD07-4F91-B6BB-69195422BF1F}" type="pres">
      <dgm:prSet presAssocID="{0A54D8B0-0917-4947-A373-353D2114CEEA}" presName="spaceBetweenRectangles" presStyleCnt="0"/>
      <dgm:spPr/>
    </dgm:pt>
    <dgm:pt modelId="{20533C23-D718-42B5-AFDB-B8DFE243E2B7}" type="pres">
      <dgm:prSet presAssocID="{47B8FFE8-12C0-4055-9EF1-632A8CC8B585}" presName="parentLin" presStyleCnt="0"/>
      <dgm:spPr/>
    </dgm:pt>
    <dgm:pt modelId="{5347F97A-72DC-484F-9234-CCFBE177B011}" type="pres">
      <dgm:prSet presAssocID="{47B8FFE8-12C0-4055-9EF1-632A8CC8B585}" presName="parentLeftMargin" presStyleLbl="node1" presStyleIdx="0" presStyleCnt="6"/>
      <dgm:spPr/>
      <dgm:t>
        <a:bodyPr/>
        <a:lstStyle/>
        <a:p>
          <a:endParaRPr lang="en-US"/>
        </a:p>
      </dgm:t>
    </dgm:pt>
    <dgm:pt modelId="{CBFE2718-B9AF-4EB6-955F-8A49349B2479}" type="pres">
      <dgm:prSet presAssocID="{47B8FFE8-12C0-4055-9EF1-632A8CC8B585}" presName="parentText" presStyleLbl="node1" presStyleIdx="1" presStyleCnt="6" custLinFactNeighborY="41858">
        <dgm:presLayoutVars>
          <dgm:chMax val="0"/>
          <dgm:bulletEnabled val="1"/>
        </dgm:presLayoutVars>
      </dgm:prSet>
      <dgm:spPr/>
      <dgm:t>
        <a:bodyPr/>
        <a:lstStyle/>
        <a:p>
          <a:endParaRPr lang="en-US"/>
        </a:p>
      </dgm:t>
    </dgm:pt>
    <dgm:pt modelId="{D746A390-EDD5-4424-8B7D-B038589CB075}" type="pres">
      <dgm:prSet presAssocID="{47B8FFE8-12C0-4055-9EF1-632A8CC8B585}" presName="negativeSpace" presStyleCnt="0"/>
      <dgm:spPr/>
    </dgm:pt>
    <dgm:pt modelId="{B1C75100-97C0-4ABE-993C-F4CD12ABC65F}" type="pres">
      <dgm:prSet presAssocID="{47B8FFE8-12C0-4055-9EF1-632A8CC8B585}" presName="childText" presStyleLbl="conFgAcc1" presStyleIdx="1" presStyleCnt="6">
        <dgm:presLayoutVars>
          <dgm:bulletEnabled val="1"/>
        </dgm:presLayoutVars>
      </dgm:prSet>
      <dgm:spPr/>
    </dgm:pt>
    <dgm:pt modelId="{12690DC7-9D33-4FAE-8AA2-87DDD5BE2F51}" type="pres">
      <dgm:prSet presAssocID="{3C537C8A-DB7C-4DE8-90DD-934C16817CB9}" presName="spaceBetweenRectangles" presStyleCnt="0"/>
      <dgm:spPr/>
    </dgm:pt>
    <dgm:pt modelId="{9BDC9E7C-D29A-466D-86B4-73394CFBF090}" type="pres">
      <dgm:prSet presAssocID="{1C37C743-0500-489B-82D5-62F0601A73F0}" presName="parentLin" presStyleCnt="0"/>
      <dgm:spPr/>
    </dgm:pt>
    <dgm:pt modelId="{0BAAD7A2-3DD9-4A9B-9F0D-998EFC1A101C}" type="pres">
      <dgm:prSet presAssocID="{1C37C743-0500-489B-82D5-62F0601A73F0}" presName="parentLeftMargin" presStyleLbl="node1" presStyleIdx="1" presStyleCnt="6"/>
      <dgm:spPr/>
      <dgm:t>
        <a:bodyPr/>
        <a:lstStyle/>
        <a:p>
          <a:endParaRPr lang="en-US"/>
        </a:p>
      </dgm:t>
    </dgm:pt>
    <dgm:pt modelId="{32FF8DA9-4045-4AB8-BA4B-F927653C317D}" type="pres">
      <dgm:prSet presAssocID="{1C37C743-0500-489B-82D5-62F0601A73F0}" presName="parentText" presStyleLbl="node1" presStyleIdx="2" presStyleCnt="6" custLinFactNeighborY="41858">
        <dgm:presLayoutVars>
          <dgm:chMax val="0"/>
          <dgm:bulletEnabled val="1"/>
        </dgm:presLayoutVars>
      </dgm:prSet>
      <dgm:spPr/>
      <dgm:t>
        <a:bodyPr/>
        <a:lstStyle/>
        <a:p>
          <a:endParaRPr lang="en-US"/>
        </a:p>
      </dgm:t>
    </dgm:pt>
    <dgm:pt modelId="{032778FA-69B4-4F53-9B02-2E15E62E3757}" type="pres">
      <dgm:prSet presAssocID="{1C37C743-0500-489B-82D5-62F0601A73F0}" presName="negativeSpace" presStyleCnt="0"/>
      <dgm:spPr/>
    </dgm:pt>
    <dgm:pt modelId="{B99A9A95-2922-42BB-AD0C-38DF04665D6B}" type="pres">
      <dgm:prSet presAssocID="{1C37C743-0500-489B-82D5-62F0601A73F0}" presName="childText" presStyleLbl="conFgAcc1" presStyleIdx="2" presStyleCnt="6">
        <dgm:presLayoutVars>
          <dgm:bulletEnabled val="1"/>
        </dgm:presLayoutVars>
      </dgm:prSet>
      <dgm:spPr/>
    </dgm:pt>
    <dgm:pt modelId="{22CA0FF5-90E4-4215-864A-0EB318918E68}" type="pres">
      <dgm:prSet presAssocID="{42C16594-DAD8-440C-8CD0-775829B8A802}" presName="spaceBetweenRectangles" presStyleCnt="0"/>
      <dgm:spPr/>
    </dgm:pt>
    <dgm:pt modelId="{16724D60-9C56-4D4A-BE10-D18C8F8AD67C}" type="pres">
      <dgm:prSet presAssocID="{0E9F9754-BEC3-4972-9A83-A295B23031AD}" presName="parentLin" presStyleCnt="0"/>
      <dgm:spPr/>
    </dgm:pt>
    <dgm:pt modelId="{DB003A47-B622-407D-9BF5-489402A438C4}" type="pres">
      <dgm:prSet presAssocID="{0E9F9754-BEC3-4972-9A83-A295B23031AD}" presName="parentLeftMargin" presStyleLbl="node1" presStyleIdx="2" presStyleCnt="6"/>
      <dgm:spPr/>
      <dgm:t>
        <a:bodyPr/>
        <a:lstStyle/>
        <a:p>
          <a:endParaRPr lang="en-US"/>
        </a:p>
      </dgm:t>
    </dgm:pt>
    <dgm:pt modelId="{46952DFA-4B04-469E-97B4-C7A86EA3E6EC}" type="pres">
      <dgm:prSet presAssocID="{0E9F9754-BEC3-4972-9A83-A295B23031AD}" presName="parentText" presStyleLbl="node1" presStyleIdx="3" presStyleCnt="6" custLinFactNeighborY="41858">
        <dgm:presLayoutVars>
          <dgm:chMax val="0"/>
          <dgm:bulletEnabled val="1"/>
        </dgm:presLayoutVars>
      </dgm:prSet>
      <dgm:spPr/>
      <dgm:t>
        <a:bodyPr/>
        <a:lstStyle/>
        <a:p>
          <a:endParaRPr lang="en-US"/>
        </a:p>
      </dgm:t>
    </dgm:pt>
    <dgm:pt modelId="{2DEB85B3-C093-4A53-ABF1-0C5C2C127003}" type="pres">
      <dgm:prSet presAssocID="{0E9F9754-BEC3-4972-9A83-A295B23031AD}" presName="negativeSpace" presStyleCnt="0"/>
      <dgm:spPr/>
    </dgm:pt>
    <dgm:pt modelId="{69153967-4A35-4FF0-884F-570518D7B2AB}" type="pres">
      <dgm:prSet presAssocID="{0E9F9754-BEC3-4972-9A83-A295B23031AD}" presName="childText" presStyleLbl="conFgAcc1" presStyleIdx="3" presStyleCnt="6">
        <dgm:presLayoutVars>
          <dgm:bulletEnabled val="1"/>
        </dgm:presLayoutVars>
      </dgm:prSet>
      <dgm:spPr/>
    </dgm:pt>
    <dgm:pt modelId="{84A2BAD7-4384-4B95-8291-79E0F6375835}" type="pres">
      <dgm:prSet presAssocID="{25639E3B-79BD-4CF2-8F66-425B2019A30A}" presName="spaceBetweenRectangles" presStyleCnt="0"/>
      <dgm:spPr/>
    </dgm:pt>
    <dgm:pt modelId="{8892EF5E-E681-4E9C-B779-BEF3287A60A5}" type="pres">
      <dgm:prSet presAssocID="{1E7547D9-2164-48C5-B1BC-CCFC8AF0ADFA}" presName="parentLin" presStyleCnt="0"/>
      <dgm:spPr/>
    </dgm:pt>
    <dgm:pt modelId="{7229BC46-EF24-4E80-B9C3-2032DD1731CF}" type="pres">
      <dgm:prSet presAssocID="{1E7547D9-2164-48C5-B1BC-CCFC8AF0ADFA}" presName="parentLeftMargin" presStyleLbl="node1" presStyleIdx="3" presStyleCnt="6"/>
      <dgm:spPr/>
      <dgm:t>
        <a:bodyPr/>
        <a:lstStyle/>
        <a:p>
          <a:endParaRPr lang="en-US"/>
        </a:p>
      </dgm:t>
    </dgm:pt>
    <dgm:pt modelId="{C1A2A786-816A-4790-AA55-07531AF79DB7}" type="pres">
      <dgm:prSet presAssocID="{1E7547D9-2164-48C5-B1BC-CCFC8AF0ADFA}" presName="parentText" presStyleLbl="node1" presStyleIdx="4" presStyleCnt="6" custLinFactNeighborY="41858">
        <dgm:presLayoutVars>
          <dgm:chMax val="0"/>
          <dgm:bulletEnabled val="1"/>
        </dgm:presLayoutVars>
      </dgm:prSet>
      <dgm:spPr/>
      <dgm:t>
        <a:bodyPr/>
        <a:lstStyle/>
        <a:p>
          <a:endParaRPr lang="en-US"/>
        </a:p>
      </dgm:t>
    </dgm:pt>
    <dgm:pt modelId="{B0D670A4-3E8B-4C4F-80F4-E5DA08CA7242}" type="pres">
      <dgm:prSet presAssocID="{1E7547D9-2164-48C5-B1BC-CCFC8AF0ADFA}" presName="negativeSpace" presStyleCnt="0"/>
      <dgm:spPr/>
    </dgm:pt>
    <dgm:pt modelId="{69C0A720-1D18-4900-AAF2-05571D2AE75A}" type="pres">
      <dgm:prSet presAssocID="{1E7547D9-2164-48C5-B1BC-CCFC8AF0ADFA}" presName="childText" presStyleLbl="conFgAcc1" presStyleIdx="4" presStyleCnt="6">
        <dgm:presLayoutVars>
          <dgm:bulletEnabled val="1"/>
        </dgm:presLayoutVars>
      </dgm:prSet>
      <dgm:spPr/>
    </dgm:pt>
    <dgm:pt modelId="{168C88B4-D738-4109-A43A-E977B993408D}" type="pres">
      <dgm:prSet presAssocID="{14D0330B-2791-4281-A3DA-0E843C232561}" presName="spaceBetweenRectangles" presStyleCnt="0"/>
      <dgm:spPr/>
    </dgm:pt>
    <dgm:pt modelId="{52F09134-7FFB-435A-BC61-D96979CE038F}" type="pres">
      <dgm:prSet presAssocID="{625037A2-6D50-4081-97A8-27BB8A64C5EF}" presName="parentLin" presStyleCnt="0"/>
      <dgm:spPr/>
    </dgm:pt>
    <dgm:pt modelId="{5AA52602-3BD1-4F3F-9B1C-8A2FF5FC467D}" type="pres">
      <dgm:prSet presAssocID="{625037A2-6D50-4081-97A8-27BB8A64C5EF}" presName="parentLeftMargin" presStyleLbl="node1" presStyleIdx="4" presStyleCnt="6"/>
      <dgm:spPr/>
      <dgm:t>
        <a:bodyPr/>
        <a:lstStyle/>
        <a:p>
          <a:endParaRPr lang="en-US"/>
        </a:p>
      </dgm:t>
    </dgm:pt>
    <dgm:pt modelId="{12C4D42D-4BBA-4B12-AF6B-C1407269149E}" type="pres">
      <dgm:prSet presAssocID="{625037A2-6D50-4081-97A8-27BB8A64C5EF}" presName="parentText" presStyleLbl="node1" presStyleIdx="5" presStyleCnt="6" custLinFactNeighborY="26674">
        <dgm:presLayoutVars>
          <dgm:chMax val="0"/>
          <dgm:bulletEnabled val="1"/>
        </dgm:presLayoutVars>
      </dgm:prSet>
      <dgm:spPr/>
      <dgm:t>
        <a:bodyPr/>
        <a:lstStyle/>
        <a:p>
          <a:endParaRPr lang="en-US"/>
        </a:p>
      </dgm:t>
    </dgm:pt>
    <dgm:pt modelId="{2B9F4C88-2B19-483E-9DE3-08EE525A066F}" type="pres">
      <dgm:prSet presAssocID="{625037A2-6D50-4081-97A8-27BB8A64C5EF}" presName="negativeSpace" presStyleCnt="0"/>
      <dgm:spPr/>
    </dgm:pt>
    <dgm:pt modelId="{8F6559E5-87C9-4378-92F2-DC744FF1D48F}" type="pres">
      <dgm:prSet presAssocID="{625037A2-6D50-4081-97A8-27BB8A64C5EF}" presName="childText" presStyleLbl="conFgAcc1" presStyleIdx="5" presStyleCnt="6">
        <dgm:presLayoutVars>
          <dgm:bulletEnabled val="1"/>
        </dgm:presLayoutVars>
      </dgm:prSet>
      <dgm:spPr/>
    </dgm:pt>
  </dgm:ptLst>
  <dgm:cxnLst>
    <dgm:cxn modelId="{8CE2005C-36C0-4816-A9F9-3632AADA11AB}" type="presOf" srcId="{625037A2-6D50-4081-97A8-27BB8A64C5EF}" destId="{12C4D42D-4BBA-4B12-AF6B-C1407269149E}" srcOrd="1" destOrd="0" presId="urn:microsoft.com/office/officeart/2005/8/layout/list1"/>
    <dgm:cxn modelId="{5D23A63C-9EA8-4E12-8350-4FDC8EB9A7C0}" type="presOf" srcId="{625037A2-6D50-4081-97A8-27BB8A64C5EF}" destId="{5AA52602-3BD1-4F3F-9B1C-8A2FF5FC467D}" srcOrd="0" destOrd="0" presId="urn:microsoft.com/office/officeart/2005/8/layout/list1"/>
    <dgm:cxn modelId="{492D2A1C-2C89-47EC-93CC-2252E5FE48DD}" type="presOf" srcId="{1E7547D9-2164-48C5-B1BC-CCFC8AF0ADFA}" destId="{7229BC46-EF24-4E80-B9C3-2032DD1731CF}" srcOrd="0" destOrd="0" presId="urn:microsoft.com/office/officeart/2005/8/layout/list1"/>
    <dgm:cxn modelId="{529BD608-20C1-450C-8E45-3279FCD3B677}" srcId="{921A18AB-B5F5-4EE5-8DD6-D17B30322FD8}" destId="{625037A2-6D50-4081-97A8-27BB8A64C5EF}" srcOrd="5" destOrd="0" parTransId="{A985D344-BCBC-4B2B-9B59-D8DE4E1B2535}" sibTransId="{D70A6DC8-D7CD-4ABA-82B3-3C5854858548}"/>
    <dgm:cxn modelId="{5AF2D0C2-0282-4707-9A2A-25C7AFAA4489}" type="presOf" srcId="{921A18AB-B5F5-4EE5-8DD6-D17B30322FD8}" destId="{BB5B88C6-F0FB-485E-A34E-2DE28B9166CA}" srcOrd="0" destOrd="0" presId="urn:microsoft.com/office/officeart/2005/8/layout/list1"/>
    <dgm:cxn modelId="{9DB21453-EEA6-43A3-BE95-50B76103EB6C}" srcId="{921A18AB-B5F5-4EE5-8DD6-D17B30322FD8}" destId="{1E7547D9-2164-48C5-B1BC-CCFC8AF0ADFA}" srcOrd="4" destOrd="0" parTransId="{9A7F547A-45F0-48F2-B43D-BDA877B5F23C}" sibTransId="{14D0330B-2791-4281-A3DA-0E843C232561}"/>
    <dgm:cxn modelId="{1A370D80-4EE2-4669-98A9-90FDC79B973A}" srcId="{921A18AB-B5F5-4EE5-8DD6-D17B30322FD8}" destId="{47B8FFE8-12C0-4055-9EF1-632A8CC8B585}" srcOrd="1" destOrd="0" parTransId="{95E2DA4C-3671-4A86-9261-AE588C4844BB}" sibTransId="{3C537C8A-DB7C-4DE8-90DD-934C16817CB9}"/>
    <dgm:cxn modelId="{A2C2455A-3A84-4282-AF6C-33EB2FD82583}" type="presOf" srcId="{47B8FFE8-12C0-4055-9EF1-632A8CC8B585}" destId="{CBFE2718-B9AF-4EB6-955F-8A49349B2479}" srcOrd="1" destOrd="0" presId="urn:microsoft.com/office/officeart/2005/8/layout/list1"/>
    <dgm:cxn modelId="{33772683-7E98-4926-8C39-C9EDB34DCA7B}" type="presOf" srcId="{0E9F9754-BEC3-4972-9A83-A295B23031AD}" destId="{DB003A47-B622-407D-9BF5-489402A438C4}" srcOrd="0" destOrd="0" presId="urn:microsoft.com/office/officeart/2005/8/layout/list1"/>
    <dgm:cxn modelId="{7B9DB9C1-4C0D-4CDC-A58B-AEC89B4D0EBE}" type="presOf" srcId="{47B8FFE8-12C0-4055-9EF1-632A8CC8B585}" destId="{5347F97A-72DC-484F-9234-CCFBE177B011}" srcOrd="0" destOrd="0" presId="urn:microsoft.com/office/officeart/2005/8/layout/list1"/>
    <dgm:cxn modelId="{FD45EDA6-97C0-4596-9471-84290DFDE9CC}" type="presOf" srcId="{CBB87CE8-697A-4E6D-8F1D-45D2D33E0034}" destId="{470FC627-0F92-4D6A-8FFB-63140479D613}" srcOrd="0" destOrd="0" presId="urn:microsoft.com/office/officeart/2005/8/layout/list1"/>
    <dgm:cxn modelId="{D3CC8F6F-A315-4987-BAB7-AE4E852B044F}" srcId="{921A18AB-B5F5-4EE5-8DD6-D17B30322FD8}" destId="{CBB87CE8-697A-4E6D-8F1D-45D2D33E0034}" srcOrd="0" destOrd="0" parTransId="{59093B0B-0BF6-4B96-8483-81A9CD1D385E}" sibTransId="{0A54D8B0-0917-4947-A373-353D2114CEEA}"/>
    <dgm:cxn modelId="{0042987C-2BF0-4098-A20F-D3C691B7966E}" type="presOf" srcId="{0E9F9754-BEC3-4972-9A83-A295B23031AD}" destId="{46952DFA-4B04-469E-97B4-C7A86EA3E6EC}" srcOrd="1" destOrd="0" presId="urn:microsoft.com/office/officeart/2005/8/layout/list1"/>
    <dgm:cxn modelId="{951A1DC0-714F-4809-903C-98ADF0ED0C3B}" srcId="{921A18AB-B5F5-4EE5-8DD6-D17B30322FD8}" destId="{0E9F9754-BEC3-4972-9A83-A295B23031AD}" srcOrd="3" destOrd="0" parTransId="{CC1B7277-C2CD-4CC6-92A8-E1C09E879117}" sibTransId="{25639E3B-79BD-4CF2-8F66-425B2019A30A}"/>
    <dgm:cxn modelId="{EDF86967-9978-40AF-9808-F5BD1F9522F5}" type="presOf" srcId="{1C37C743-0500-489B-82D5-62F0601A73F0}" destId="{0BAAD7A2-3DD9-4A9B-9F0D-998EFC1A101C}" srcOrd="0" destOrd="0" presId="urn:microsoft.com/office/officeart/2005/8/layout/list1"/>
    <dgm:cxn modelId="{EC747667-3FEC-434B-AC42-716CE72E9BC0}" type="presOf" srcId="{CBB87CE8-697A-4E6D-8F1D-45D2D33E0034}" destId="{2DF119A9-B442-4DB5-A03C-B2FB8BA613B1}" srcOrd="1" destOrd="0" presId="urn:microsoft.com/office/officeart/2005/8/layout/list1"/>
    <dgm:cxn modelId="{82145FD9-3D1F-484A-8DFE-600E787F7888}" srcId="{921A18AB-B5F5-4EE5-8DD6-D17B30322FD8}" destId="{1C37C743-0500-489B-82D5-62F0601A73F0}" srcOrd="2" destOrd="0" parTransId="{C6B83375-DE29-4513-822E-F841FC9FC42C}" sibTransId="{42C16594-DAD8-440C-8CD0-775829B8A802}"/>
    <dgm:cxn modelId="{4327CC7B-5174-43E3-BF3A-7A49C41E1CA8}" type="presOf" srcId="{1C37C743-0500-489B-82D5-62F0601A73F0}" destId="{32FF8DA9-4045-4AB8-BA4B-F927653C317D}" srcOrd="1" destOrd="0" presId="urn:microsoft.com/office/officeart/2005/8/layout/list1"/>
    <dgm:cxn modelId="{E72FCFB9-94B0-48B5-88B4-82E86B6C6A53}" type="presOf" srcId="{1E7547D9-2164-48C5-B1BC-CCFC8AF0ADFA}" destId="{C1A2A786-816A-4790-AA55-07531AF79DB7}" srcOrd="1" destOrd="0" presId="urn:microsoft.com/office/officeart/2005/8/layout/list1"/>
    <dgm:cxn modelId="{A2B914A9-20FE-4A01-977E-FCB3D616816B}" type="presParOf" srcId="{BB5B88C6-F0FB-485E-A34E-2DE28B9166CA}" destId="{2B6BCD1C-A798-4B1C-960D-3CDF5BAF7874}" srcOrd="0" destOrd="0" presId="urn:microsoft.com/office/officeart/2005/8/layout/list1"/>
    <dgm:cxn modelId="{501FB9E4-19D5-4374-BBBC-74FC5A178D8A}" type="presParOf" srcId="{2B6BCD1C-A798-4B1C-960D-3CDF5BAF7874}" destId="{470FC627-0F92-4D6A-8FFB-63140479D613}" srcOrd="0" destOrd="0" presId="urn:microsoft.com/office/officeart/2005/8/layout/list1"/>
    <dgm:cxn modelId="{0B249EAA-A29B-4357-9DF9-990B2CEAC8E3}" type="presParOf" srcId="{2B6BCD1C-A798-4B1C-960D-3CDF5BAF7874}" destId="{2DF119A9-B442-4DB5-A03C-B2FB8BA613B1}" srcOrd="1" destOrd="0" presId="urn:microsoft.com/office/officeart/2005/8/layout/list1"/>
    <dgm:cxn modelId="{4F49A949-0BB3-49B2-B8A2-68900309730A}" type="presParOf" srcId="{BB5B88C6-F0FB-485E-A34E-2DE28B9166CA}" destId="{5B20E0FF-36DF-41C0-B5DF-E3EA721D58C4}" srcOrd="1" destOrd="0" presId="urn:microsoft.com/office/officeart/2005/8/layout/list1"/>
    <dgm:cxn modelId="{8F9CCFF7-5F42-4ED2-BFA8-C7B7A6A2118F}" type="presParOf" srcId="{BB5B88C6-F0FB-485E-A34E-2DE28B9166CA}" destId="{C6ECC8BF-1CF4-4F16-9E4C-016B4E3EFB5E}" srcOrd="2" destOrd="0" presId="urn:microsoft.com/office/officeart/2005/8/layout/list1"/>
    <dgm:cxn modelId="{E34C7854-E7F3-427D-9449-E1E16D3D411C}" type="presParOf" srcId="{BB5B88C6-F0FB-485E-A34E-2DE28B9166CA}" destId="{F6BD2614-CD07-4F91-B6BB-69195422BF1F}" srcOrd="3" destOrd="0" presId="urn:microsoft.com/office/officeart/2005/8/layout/list1"/>
    <dgm:cxn modelId="{36989C91-DD77-4763-B313-405798A3F0EC}" type="presParOf" srcId="{BB5B88C6-F0FB-485E-A34E-2DE28B9166CA}" destId="{20533C23-D718-42B5-AFDB-B8DFE243E2B7}" srcOrd="4" destOrd="0" presId="urn:microsoft.com/office/officeart/2005/8/layout/list1"/>
    <dgm:cxn modelId="{8891BDE0-0153-4987-9EF2-4BBDA0EABB32}" type="presParOf" srcId="{20533C23-D718-42B5-AFDB-B8DFE243E2B7}" destId="{5347F97A-72DC-484F-9234-CCFBE177B011}" srcOrd="0" destOrd="0" presId="urn:microsoft.com/office/officeart/2005/8/layout/list1"/>
    <dgm:cxn modelId="{B990B725-EBC1-4D1C-B4E6-1ABBA53FD628}" type="presParOf" srcId="{20533C23-D718-42B5-AFDB-B8DFE243E2B7}" destId="{CBFE2718-B9AF-4EB6-955F-8A49349B2479}" srcOrd="1" destOrd="0" presId="urn:microsoft.com/office/officeart/2005/8/layout/list1"/>
    <dgm:cxn modelId="{34E8B0FF-A642-4207-B083-147321931854}" type="presParOf" srcId="{BB5B88C6-F0FB-485E-A34E-2DE28B9166CA}" destId="{D746A390-EDD5-4424-8B7D-B038589CB075}" srcOrd="5" destOrd="0" presId="urn:microsoft.com/office/officeart/2005/8/layout/list1"/>
    <dgm:cxn modelId="{12E38918-6E06-4E24-A321-5E23CDC8F521}" type="presParOf" srcId="{BB5B88C6-F0FB-485E-A34E-2DE28B9166CA}" destId="{B1C75100-97C0-4ABE-993C-F4CD12ABC65F}" srcOrd="6" destOrd="0" presId="urn:microsoft.com/office/officeart/2005/8/layout/list1"/>
    <dgm:cxn modelId="{A3D77877-7792-42B4-9A7E-B2A13FB9390F}" type="presParOf" srcId="{BB5B88C6-F0FB-485E-A34E-2DE28B9166CA}" destId="{12690DC7-9D33-4FAE-8AA2-87DDD5BE2F51}" srcOrd="7" destOrd="0" presId="urn:microsoft.com/office/officeart/2005/8/layout/list1"/>
    <dgm:cxn modelId="{51F64E64-C596-4912-ABA8-5205618A875C}" type="presParOf" srcId="{BB5B88C6-F0FB-485E-A34E-2DE28B9166CA}" destId="{9BDC9E7C-D29A-466D-86B4-73394CFBF090}" srcOrd="8" destOrd="0" presId="urn:microsoft.com/office/officeart/2005/8/layout/list1"/>
    <dgm:cxn modelId="{A8628584-7E12-4075-8D9A-54990D93C519}" type="presParOf" srcId="{9BDC9E7C-D29A-466D-86B4-73394CFBF090}" destId="{0BAAD7A2-3DD9-4A9B-9F0D-998EFC1A101C}" srcOrd="0" destOrd="0" presId="urn:microsoft.com/office/officeart/2005/8/layout/list1"/>
    <dgm:cxn modelId="{B4625743-76BF-4A6A-8207-9BBA2E23B67E}" type="presParOf" srcId="{9BDC9E7C-D29A-466D-86B4-73394CFBF090}" destId="{32FF8DA9-4045-4AB8-BA4B-F927653C317D}" srcOrd="1" destOrd="0" presId="urn:microsoft.com/office/officeart/2005/8/layout/list1"/>
    <dgm:cxn modelId="{002E1C7D-9DF3-443C-986C-A24D5F181B40}" type="presParOf" srcId="{BB5B88C6-F0FB-485E-A34E-2DE28B9166CA}" destId="{032778FA-69B4-4F53-9B02-2E15E62E3757}" srcOrd="9" destOrd="0" presId="urn:microsoft.com/office/officeart/2005/8/layout/list1"/>
    <dgm:cxn modelId="{13026F35-9114-48A6-BDCC-1174DA379F6A}" type="presParOf" srcId="{BB5B88C6-F0FB-485E-A34E-2DE28B9166CA}" destId="{B99A9A95-2922-42BB-AD0C-38DF04665D6B}" srcOrd="10" destOrd="0" presId="urn:microsoft.com/office/officeart/2005/8/layout/list1"/>
    <dgm:cxn modelId="{DC677CA3-9F39-475F-A730-85CAA06B9014}" type="presParOf" srcId="{BB5B88C6-F0FB-485E-A34E-2DE28B9166CA}" destId="{22CA0FF5-90E4-4215-864A-0EB318918E68}" srcOrd="11" destOrd="0" presId="urn:microsoft.com/office/officeart/2005/8/layout/list1"/>
    <dgm:cxn modelId="{D8E7C6CB-1AF8-477E-A922-2B0987F43271}" type="presParOf" srcId="{BB5B88C6-F0FB-485E-A34E-2DE28B9166CA}" destId="{16724D60-9C56-4D4A-BE10-D18C8F8AD67C}" srcOrd="12" destOrd="0" presId="urn:microsoft.com/office/officeart/2005/8/layout/list1"/>
    <dgm:cxn modelId="{E3B8B2DB-7175-48C5-8400-E3E73C301622}" type="presParOf" srcId="{16724D60-9C56-4D4A-BE10-D18C8F8AD67C}" destId="{DB003A47-B622-407D-9BF5-489402A438C4}" srcOrd="0" destOrd="0" presId="urn:microsoft.com/office/officeart/2005/8/layout/list1"/>
    <dgm:cxn modelId="{DCC2094F-D078-43AF-94DC-2EB8D36F0DDC}" type="presParOf" srcId="{16724D60-9C56-4D4A-BE10-D18C8F8AD67C}" destId="{46952DFA-4B04-469E-97B4-C7A86EA3E6EC}" srcOrd="1" destOrd="0" presId="urn:microsoft.com/office/officeart/2005/8/layout/list1"/>
    <dgm:cxn modelId="{5E7586ED-7DD3-487A-89A7-74ABCC09465E}" type="presParOf" srcId="{BB5B88C6-F0FB-485E-A34E-2DE28B9166CA}" destId="{2DEB85B3-C093-4A53-ABF1-0C5C2C127003}" srcOrd="13" destOrd="0" presId="urn:microsoft.com/office/officeart/2005/8/layout/list1"/>
    <dgm:cxn modelId="{FC121E91-CACC-46D3-9811-27DB096E44A3}" type="presParOf" srcId="{BB5B88C6-F0FB-485E-A34E-2DE28B9166CA}" destId="{69153967-4A35-4FF0-884F-570518D7B2AB}" srcOrd="14" destOrd="0" presId="urn:microsoft.com/office/officeart/2005/8/layout/list1"/>
    <dgm:cxn modelId="{2ED665EF-85E8-4C2F-A7CE-86D95A6E710B}" type="presParOf" srcId="{BB5B88C6-F0FB-485E-A34E-2DE28B9166CA}" destId="{84A2BAD7-4384-4B95-8291-79E0F6375835}" srcOrd="15" destOrd="0" presId="urn:microsoft.com/office/officeart/2005/8/layout/list1"/>
    <dgm:cxn modelId="{AA0AA6CC-3966-44D4-80AD-0AA2B0E7C303}" type="presParOf" srcId="{BB5B88C6-F0FB-485E-A34E-2DE28B9166CA}" destId="{8892EF5E-E681-4E9C-B779-BEF3287A60A5}" srcOrd="16" destOrd="0" presId="urn:microsoft.com/office/officeart/2005/8/layout/list1"/>
    <dgm:cxn modelId="{CBF2E8D1-93EE-4083-B7FC-4BB8CD11D7C8}" type="presParOf" srcId="{8892EF5E-E681-4E9C-B779-BEF3287A60A5}" destId="{7229BC46-EF24-4E80-B9C3-2032DD1731CF}" srcOrd="0" destOrd="0" presId="urn:microsoft.com/office/officeart/2005/8/layout/list1"/>
    <dgm:cxn modelId="{37DC1667-EE07-49C5-B5E2-DD3A19D70D2C}" type="presParOf" srcId="{8892EF5E-E681-4E9C-B779-BEF3287A60A5}" destId="{C1A2A786-816A-4790-AA55-07531AF79DB7}" srcOrd="1" destOrd="0" presId="urn:microsoft.com/office/officeart/2005/8/layout/list1"/>
    <dgm:cxn modelId="{BF000F7A-8ED7-4842-80C0-A394A1750CDA}" type="presParOf" srcId="{BB5B88C6-F0FB-485E-A34E-2DE28B9166CA}" destId="{B0D670A4-3E8B-4C4F-80F4-E5DA08CA7242}" srcOrd="17" destOrd="0" presId="urn:microsoft.com/office/officeart/2005/8/layout/list1"/>
    <dgm:cxn modelId="{B67A980F-2198-46D9-BCBC-45799D4E211A}" type="presParOf" srcId="{BB5B88C6-F0FB-485E-A34E-2DE28B9166CA}" destId="{69C0A720-1D18-4900-AAF2-05571D2AE75A}" srcOrd="18" destOrd="0" presId="urn:microsoft.com/office/officeart/2005/8/layout/list1"/>
    <dgm:cxn modelId="{A70CCE85-5673-4278-BDA2-DD6966A45AB1}" type="presParOf" srcId="{BB5B88C6-F0FB-485E-A34E-2DE28B9166CA}" destId="{168C88B4-D738-4109-A43A-E977B993408D}" srcOrd="19" destOrd="0" presId="urn:microsoft.com/office/officeart/2005/8/layout/list1"/>
    <dgm:cxn modelId="{CD0977F7-6FD9-4F64-A71A-DD79E72C7F0D}" type="presParOf" srcId="{BB5B88C6-F0FB-485E-A34E-2DE28B9166CA}" destId="{52F09134-7FFB-435A-BC61-D96979CE038F}" srcOrd="20" destOrd="0" presId="urn:microsoft.com/office/officeart/2005/8/layout/list1"/>
    <dgm:cxn modelId="{60B58141-594E-4F9B-8D30-70D10415FB4E}" type="presParOf" srcId="{52F09134-7FFB-435A-BC61-D96979CE038F}" destId="{5AA52602-3BD1-4F3F-9B1C-8A2FF5FC467D}" srcOrd="0" destOrd="0" presId="urn:microsoft.com/office/officeart/2005/8/layout/list1"/>
    <dgm:cxn modelId="{199890E6-2FCD-42FA-A6CF-667AEDC73E1A}" type="presParOf" srcId="{52F09134-7FFB-435A-BC61-D96979CE038F}" destId="{12C4D42D-4BBA-4B12-AF6B-C1407269149E}" srcOrd="1" destOrd="0" presId="urn:microsoft.com/office/officeart/2005/8/layout/list1"/>
    <dgm:cxn modelId="{FEB927BF-E1C9-4BF8-805C-6BB8369DD7DF}" type="presParOf" srcId="{BB5B88C6-F0FB-485E-A34E-2DE28B9166CA}" destId="{2B9F4C88-2B19-483E-9DE3-08EE525A066F}" srcOrd="21" destOrd="0" presId="urn:microsoft.com/office/officeart/2005/8/layout/list1"/>
    <dgm:cxn modelId="{97AF32CE-BFF5-401F-ABC5-D9A9B2B0838D}" type="presParOf" srcId="{BB5B88C6-F0FB-485E-A34E-2DE28B9166CA}" destId="{8F6559E5-87C9-4378-92F2-DC744FF1D48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6651F6-B997-4409-BC87-C95816EAA9B8}" type="doc">
      <dgm:prSet loTypeId="urn:microsoft.com/office/officeart/2005/8/layout/process2" loCatId="process" qsTypeId="urn:microsoft.com/office/officeart/2005/8/quickstyle/simple1" qsCatId="simple" csTypeId="urn:microsoft.com/office/officeart/2005/8/colors/colorful1#1" csCatId="colorful" phldr="1"/>
      <dgm:spPr/>
    </dgm:pt>
    <dgm:pt modelId="{F5B98E89-281E-4907-9CA7-932922A673DC}">
      <dgm:prSet phldrT="[Text]" custT="1"/>
      <dgm:spPr/>
      <dgm:t>
        <a:bodyPr/>
        <a:lstStyle/>
        <a:p>
          <a:pPr algn="l"/>
          <a:r>
            <a:rPr lang="en-US" sz="2300" b="1" dirty="0">
              <a:latin typeface="Arial" pitchFamily="34" charset="0"/>
              <a:cs typeface="Arial" pitchFamily="34" charset="0"/>
            </a:rPr>
            <a:t>A)  Younger than 18</a:t>
          </a:r>
        </a:p>
      </dgm:t>
    </dgm:pt>
    <dgm:pt modelId="{BDF777F6-D31E-4338-A4C8-0608CDCDE45E}" type="parTrans" cxnId="{3338B8BB-B8FC-46D2-93AB-9BF4B37052E9}">
      <dgm:prSet/>
      <dgm:spPr/>
      <dgm:t>
        <a:bodyPr/>
        <a:lstStyle/>
        <a:p>
          <a:endParaRPr lang="en-US"/>
        </a:p>
      </dgm:t>
    </dgm:pt>
    <dgm:pt modelId="{454E221B-65CF-4111-A37E-1567D3B4C95B}" type="sibTrans" cxnId="{3338B8BB-B8FC-46D2-93AB-9BF4B37052E9}">
      <dgm:prSet/>
      <dgm:spPr/>
      <dgm:t>
        <a:bodyPr/>
        <a:lstStyle/>
        <a:p>
          <a:endParaRPr lang="en-US" dirty="0"/>
        </a:p>
      </dgm:t>
    </dgm:pt>
    <dgm:pt modelId="{B343663C-EC17-4B9D-90A2-53833633D324}">
      <dgm:prSet phldrT="[Text]" custT="1"/>
      <dgm:spPr/>
      <dgm:t>
        <a:bodyPr/>
        <a:lstStyle/>
        <a:p>
          <a:pPr algn="l"/>
          <a:r>
            <a:rPr lang="en-US" sz="2300" b="1" dirty="0">
              <a:latin typeface="Arial" pitchFamily="34" charset="0"/>
              <a:cs typeface="Arial" pitchFamily="34" charset="0"/>
            </a:rPr>
            <a:t>B)  18-20</a:t>
          </a:r>
        </a:p>
      </dgm:t>
    </dgm:pt>
    <dgm:pt modelId="{A9BFB5A1-8964-4745-BB93-A4C2872F6A0E}" type="parTrans" cxnId="{60E21900-32D4-4D2C-933F-0281D2856218}">
      <dgm:prSet/>
      <dgm:spPr/>
      <dgm:t>
        <a:bodyPr/>
        <a:lstStyle/>
        <a:p>
          <a:endParaRPr lang="en-US"/>
        </a:p>
      </dgm:t>
    </dgm:pt>
    <dgm:pt modelId="{C2A99A8E-FAA8-4DF6-A3B5-8587E5AABB75}" type="sibTrans" cxnId="{60E21900-32D4-4D2C-933F-0281D2856218}">
      <dgm:prSet/>
      <dgm:spPr/>
      <dgm:t>
        <a:bodyPr/>
        <a:lstStyle/>
        <a:p>
          <a:endParaRPr lang="en-US" dirty="0"/>
        </a:p>
      </dgm:t>
    </dgm:pt>
    <dgm:pt modelId="{28BE146D-0591-4525-9727-2AD404FC5401}">
      <dgm:prSet phldrT="[Text]" custT="1"/>
      <dgm:spPr/>
      <dgm:t>
        <a:bodyPr/>
        <a:lstStyle/>
        <a:p>
          <a:pPr algn="l"/>
          <a:r>
            <a:rPr lang="en-US" sz="2300" b="1" dirty="0">
              <a:latin typeface="Arial" pitchFamily="34" charset="0"/>
              <a:cs typeface="Arial" pitchFamily="34" charset="0"/>
            </a:rPr>
            <a:t>C)   21-25</a:t>
          </a:r>
        </a:p>
      </dgm:t>
    </dgm:pt>
    <dgm:pt modelId="{FEFC1B83-4249-4E14-BD14-8979F77670ED}" type="parTrans" cxnId="{20FC5724-1C89-4995-980A-21E5DC6DF4C3}">
      <dgm:prSet/>
      <dgm:spPr/>
      <dgm:t>
        <a:bodyPr/>
        <a:lstStyle/>
        <a:p>
          <a:endParaRPr lang="en-US"/>
        </a:p>
      </dgm:t>
    </dgm:pt>
    <dgm:pt modelId="{AD367453-91A0-45EF-A313-DAF8BDB7BDC9}" type="sibTrans" cxnId="{20FC5724-1C89-4995-980A-21E5DC6DF4C3}">
      <dgm:prSet/>
      <dgm:spPr/>
      <dgm:t>
        <a:bodyPr/>
        <a:lstStyle/>
        <a:p>
          <a:endParaRPr lang="en-US" dirty="0"/>
        </a:p>
      </dgm:t>
    </dgm:pt>
    <dgm:pt modelId="{8F18B515-B09D-4D13-B6F9-95C5C566AB52}">
      <dgm:prSet phldrT="[Text]" custT="1"/>
      <dgm:spPr/>
      <dgm:t>
        <a:bodyPr/>
        <a:lstStyle/>
        <a:p>
          <a:pPr algn="l"/>
          <a:r>
            <a:rPr lang="en-US" sz="2300" b="1" dirty="0">
              <a:latin typeface="Arial" pitchFamily="34" charset="0"/>
              <a:cs typeface="Arial" pitchFamily="34" charset="0"/>
            </a:rPr>
            <a:t>D)   25-30</a:t>
          </a:r>
        </a:p>
      </dgm:t>
    </dgm:pt>
    <dgm:pt modelId="{78AB6EA1-AFE9-497A-9DBE-BD132651DE49}" type="parTrans" cxnId="{7173A491-F011-405E-BD9F-BEF9C624926E}">
      <dgm:prSet/>
      <dgm:spPr/>
      <dgm:t>
        <a:bodyPr/>
        <a:lstStyle/>
        <a:p>
          <a:endParaRPr lang="en-US"/>
        </a:p>
      </dgm:t>
    </dgm:pt>
    <dgm:pt modelId="{E185EBEC-9C2E-4E5F-811A-A2A9BE70F575}" type="sibTrans" cxnId="{7173A491-F011-405E-BD9F-BEF9C624926E}">
      <dgm:prSet/>
      <dgm:spPr/>
      <dgm:t>
        <a:bodyPr/>
        <a:lstStyle/>
        <a:p>
          <a:endParaRPr lang="en-US" dirty="0"/>
        </a:p>
      </dgm:t>
    </dgm:pt>
    <dgm:pt modelId="{E84E1983-ECA1-4A17-88D3-507D983EE493}">
      <dgm:prSet phldrT="[Text]" custT="1"/>
      <dgm:spPr/>
      <dgm:t>
        <a:bodyPr/>
        <a:lstStyle/>
        <a:p>
          <a:pPr algn="l"/>
          <a:r>
            <a:rPr lang="en-US" sz="2300" b="1" dirty="0">
              <a:latin typeface="Arial" pitchFamily="34" charset="0"/>
              <a:cs typeface="Arial" pitchFamily="34" charset="0"/>
            </a:rPr>
            <a:t>E)   Older than 30</a:t>
          </a:r>
        </a:p>
      </dgm:t>
    </dgm:pt>
    <dgm:pt modelId="{4CD2FF1D-7E80-47EA-9FB3-C7DBF16F26C1}" type="parTrans" cxnId="{28871A84-F1F5-4E7B-9507-5ADFFD7697D8}">
      <dgm:prSet/>
      <dgm:spPr/>
      <dgm:t>
        <a:bodyPr/>
        <a:lstStyle/>
        <a:p>
          <a:endParaRPr lang="en-US"/>
        </a:p>
      </dgm:t>
    </dgm:pt>
    <dgm:pt modelId="{B1C46AF3-EE45-4C7F-81FD-64DE0B137919}" type="sibTrans" cxnId="{28871A84-F1F5-4E7B-9507-5ADFFD7697D8}">
      <dgm:prSet/>
      <dgm:spPr/>
      <dgm:t>
        <a:bodyPr/>
        <a:lstStyle/>
        <a:p>
          <a:endParaRPr lang="en-US" dirty="0"/>
        </a:p>
      </dgm:t>
    </dgm:pt>
    <dgm:pt modelId="{02553496-81FE-461D-AA11-05A43E136B0A}" type="pres">
      <dgm:prSet presAssocID="{8A6651F6-B997-4409-BC87-C95816EAA9B8}" presName="linearFlow" presStyleCnt="0">
        <dgm:presLayoutVars>
          <dgm:resizeHandles val="exact"/>
        </dgm:presLayoutVars>
      </dgm:prSet>
      <dgm:spPr/>
    </dgm:pt>
    <dgm:pt modelId="{79B56927-8417-48EC-B5BF-B4FA7C86DC90}" type="pres">
      <dgm:prSet presAssocID="{F5B98E89-281E-4907-9CA7-932922A673DC}" presName="node" presStyleLbl="node1" presStyleIdx="0" presStyleCnt="5" custScaleX="208718">
        <dgm:presLayoutVars>
          <dgm:bulletEnabled val="1"/>
        </dgm:presLayoutVars>
      </dgm:prSet>
      <dgm:spPr/>
      <dgm:t>
        <a:bodyPr/>
        <a:lstStyle/>
        <a:p>
          <a:endParaRPr lang="en-US"/>
        </a:p>
      </dgm:t>
    </dgm:pt>
    <dgm:pt modelId="{D68728F7-6651-41BE-B041-DE93F5BB3EBF}" type="pres">
      <dgm:prSet presAssocID="{454E221B-65CF-4111-A37E-1567D3B4C95B}" presName="sibTrans" presStyleLbl="sibTrans2D1" presStyleIdx="0" presStyleCnt="4"/>
      <dgm:spPr/>
      <dgm:t>
        <a:bodyPr/>
        <a:lstStyle/>
        <a:p>
          <a:endParaRPr lang="en-US"/>
        </a:p>
      </dgm:t>
    </dgm:pt>
    <dgm:pt modelId="{9848D8DA-3653-4AD8-B3F1-15C170175D57}" type="pres">
      <dgm:prSet presAssocID="{454E221B-65CF-4111-A37E-1567D3B4C95B}" presName="connectorText" presStyleLbl="sibTrans2D1" presStyleIdx="0" presStyleCnt="4"/>
      <dgm:spPr/>
      <dgm:t>
        <a:bodyPr/>
        <a:lstStyle/>
        <a:p>
          <a:endParaRPr lang="en-US"/>
        </a:p>
      </dgm:t>
    </dgm:pt>
    <dgm:pt modelId="{3A2F161E-44DE-4540-9268-11ECC23C548A}" type="pres">
      <dgm:prSet presAssocID="{B343663C-EC17-4B9D-90A2-53833633D324}" presName="node" presStyleLbl="node1" presStyleIdx="1" presStyleCnt="5" custScaleX="208718">
        <dgm:presLayoutVars>
          <dgm:bulletEnabled val="1"/>
        </dgm:presLayoutVars>
      </dgm:prSet>
      <dgm:spPr/>
      <dgm:t>
        <a:bodyPr/>
        <a:lstStyle/>
        <a:p>
          <a:endParaRPr lang="en-US"/>
        </a:p>
      </dgm:t>
    </dgm:pt>
    <dgm:pt modelId="{FA37FF0E-E725-4907-826E-C30EDA2B1E23}" type="pres">
      <dgm:prSet presAssocID="{C2A99A8E-FAA8-4DF6-A3B5-8587E5AABB75}" presName="sibTrans" presStyleLbl="sibTrans2D1" presStyleIdx="1" presStyleCnt="4"/>
      <dgm:spPr/>
      <dgm:t>
        <a:bodyPr/>
        <a:lstStyle/>
        <a:p>
          <a:endParaRPr lang="en-US"/>
        </a:p>
      </dgm:t>
    </dgm:pt>
    <dgm:pt modelId="{2FC4ADCE-F68C-491E-B1AD-96C9220A8FC9}" type="pres">
      <dgm:prSet presAssocID="{C2A99A8E-FAA8-4DF6-A3B5-8587E5AABB75}" presName="connectorText" presStyleLbl="sibTrans2D1" presStyleIdx="1" presStyleCnt="4"/>
      <dgm:spPr/>
      <dgm:t>
        <a:bodyPr/>
        <a:lstStyle/>
        <a:p>
          <a:endParaRPr lang="en-US"/>
        </a:p>
      </dgm:t>
    </dgm:pt>
    <dgm:pt modelId="{9F03D419-0BC1-43E7-A80E-5ABC6FC7E89E}" type="pres">
      <dgm:prSet presAssocID="{28BE146D-0591-4525-9727-2AD404FC5401}" presName="node" presStyleLbl="node1" presStyleIdx="2" presStyleCnt="5" custScaleX="208718">
        <dgm:presLayoutVars>
          <dgm:bulletEnabled val="1"/>
        </dgm:presLayoutVars>
      </dgm:prSet>
      <dgm:spPr/>
      <dgm:t>
        <a:bodyPr/>
        <a:lstStyle/>
        <a:p>
          <a:endParaRPr lang="en-US"/>
        </a:p>
      </dgm:t>
    </dgm:pt>
    <dgm:pt modelId="{0F85764B-2AAF-4DE2-B5D0-51F5F96C1129}" type="pres">
      <dgm:prSet presAssocID="{AD367453-91A0-45EF-A313-DAF8BDB7BDC9}" presName="sibTrans" presStyleLbl="sibTrans2D1" presStyleIdx="2" presStyleCnt="4"/>
      <dgm:spPr/>
      <dgm:t>
        <a:bodyPr/>
        <a:lstStyle/>
        <a:p>
          <a:endParaRPr lang="en-US"/>
        </a:p>
      </dgm:t>
    </dgm:pt>
    <dgm:pt modelId="{B7427A42-A8E8-4D7B-AA77-C800DCCDAEB9}" type="pres">
      <dgm:prSet presAssocID="{AD367453-91A0-45EF-A313-DAF8BDB7BDC9}" presName="connectorText" presStyleLbl="sibTrans2D1" presStyleIdx="2" presStyleCnt="4"/>
      <dgm:spPr/>
      <dgm:t>
        <a:bodyPr/>
        <a:lstStyle/>
        <a:p>
          <a:endParaRPr lang="en-US"/>
        </a:p>
      </dgm:t>
    </dgm:pt>
    <dgm:pt modelId="{B591BE6D-EF8A-4194-B60E-38DDB810A03E}" type="pres">
      <dgm:prSet presAssocID="{8F18B515-B09D-4D13-B6F9-95C5C566AB52}" presName="node" presStyleLbl="node1" presStyleIdx="3" presStyleCnt="5" custScaleX="208718">
        <dgm:presLayoutVars>
          <dgm:bulletEnabled val="1"/>
        </dgm:presLayoutVars>
      </dgm:prSet>
      <dgm:spPr/>
      <dgm:t>
        <a:bodyPr/>
        <a:lstStyle/>
        <a:p>
          <a:endParaRPr lang="en-US"/>
        </a:p>
      </dgm:t>
    </dgm:pt>
    <dgm:pt modelId="{F7EC14DE-94EE-4CB2-8C9D-EB503D2A1BBB}" type="pres">
      <dgm:prSet presAssocID="{E185EBEC-9C2E-4E5F-811A-A2A9BE70F575}" presName="sibTrans" presStyleLbl="sibTrans2D1" presStyleIdx="3" presStyleCnt="4"/>
      <dgm:spPr/>
      <dgm:t>
        <a:bodyPr/>
        <a:lstStyle/>
        <a:p>
          <a:endParaRPr lang="en-US"/>
        </a:p>
      </dgm:t>
    </dgm:pt>
    <dgm:pt modelId="{8956C1C8-617C-4C4F-A7BD-19B7B2560198}" type="pres">
      <dgm:prSet presAssocID="{E185EBEC-9C2E-4E5F-811A-A2A9BE70F575}" presName="connectorText" presStyleLbl="sibTrans2D1" presStyleIdx="3" presStyleCnt="4"/>
      <dgm:spPr/>
      <dgm:t>
        <a:bodyPr/>
        <a:lstStyle/>
        <a:p>
          <a:endParaRPr lang="en-US"/>
        </a:p>
      </dgm:t>
    </dgm:pt>
    <dgm:pt modelId="{ED945EA2-1FE4-4644-BC1E-99CC1545E5A4}" type="pres">
      <dgm:prSet presAssocID="{E84E1983-ECA1-4A17-88D3-507D983EE493}" presName="node" presStyleLbl="node1" presStyleIdx="4" presStyleCnt="5" custScaleX="208718">
        <dgm:presLayoutVars>
          <dgm:bulletEnabled val="1"/>
        </dgm:presLayoutVars>
      </dgm:prSet>
      <dgm:spPr/>
      <dgm:t>
        <a:bodyPr/>
        <a:lstStyle/>
        <a:p>
          <a:endParaRPr lang="en-US"/>
        </a:p>
      </dgm:t>
    </dgm:pt>
  </dgm:ptLst>
  <dgm:cxnLst>
    <dgm:cxn modelId="{53BECB5F-73D7-4AA0-AC69-747A1A7C1F36}" type="presOf" srcId="{C2A99A8E-FAA8-4DF6-A3B5-8587E5AABB75}" destId="{2FC4ADCE-F68C-491E-B1AD-96C9220A8FC9}" srcOrd="1" destOrd="0" presId="urn:microsoft.com/office/officeart/2005/8/layout/process2"/>
    <dgm:cxn modelId="{60E21900-32D4-4D2C-933F-0281D2856218}" srcId="{8A6651F6-B997-4409-BC87-C95816EAA9B8}" destId="{B343663C-EC17-4B9D-90A2-53833633D324}" srcOrd="1" destOrd="0" parTransId="{A9BFB5A1-8964-4745-BB93-A4C2872F6A0E}" sibTransId="{C2A99A8E-FAA8-4DF6-A3B5-8587E5AABB75}"/>
    <dgm:cxn modelId="{0FE8698B-FD66-43ED-A929-C7B535B8FA8D}" type="presOf" srcId="{8F18B515-B09D-4D13-B6F9-95C5C566AB52}" destId="{B591BE6D-EF8A-4194-B60E-38DDB810A03E}" srcOrd="0" destOrd="0" presId="urn:microsoft.com/office/officeart/2005/8/layout/process2"/>
    <dgm:cxn modelId="{FB025EAF-EEED-451D-9D8E-20DED9FA2069}" type="presOf" srcId="{454E221B-65CF-4111-A37E-1567D3B4C95B}" destId="{9848D8DA-3653-4AD8-B3F1-15C170175D57}" srcOrd="1" destOrd="0" presId="urn:microsoft.com/office/officeart/2005/8/layout/process2"/>
    <dgm:cxn modelId="{AFE2CDE5-FA96-453C-9D13-1B15E7A6F275}" type="presOf" srcId="{8A6651F6-B997-4409-BC87-C95816EAA9B8}" destId="{02553496-81FE-461D-AA11-05A43E136B0A}" srcOrd="0" destOrd="0" presId="urn:microsoft.com/office/officeart/2005/8/layout/process2"/>
    <dgm:cxn modelId="{47D2D2F6-63F4-4282-8DBB-05BD2DF3A74F}" type="presOf" srcId="{AD367453-91A0-45EF-A313-DAF8BDB7BDC9}" destId="{B7427A42-A8E8-4D7B-AA77-C800DCCDAEB9}" srcOrd="1" destOrd="0" presId="urn:microsoft.com/office/officeart/2005/8/layout/process2"/>
    <dgm:cxn modelId="{20FC5724-1C89-4995-980A-21E5DC6DF4C3}" srcId="{8A6651F6-B997-4409-BC87-C95816EAA9B8}" destId="{28BE146D-0591-4525-9727-2AD404FC5401}" srcOrd="2" destOrd="0" parTransId="{FEFC1B83-4249-4E14-BD14-8979F77670ED}" sibTransId="{AD367453-91A0-45EF-A313-DAF8BDB7BDC9}"/>
    <dgm:cxn modelId="{835C5F9C-7B45-4D4F-91D1-2583E6668D60}" type="presOf" srcId="{E185EBEC-9C2E-4E5F-811A-A2A9BE70F575}" destId="{F7EC14DE-94EE-4CB2-8C9D-EB503D2A1BBB}" srcOrd="0" destOrd="0" presId="urn:microsoft.com/office/officeart/2005/8/layout/process2"/>
    <dgm:cxn modelId="{7173A491-F011-405E-BD9F-BEF9C624926E}" srcId="{8A6651F6-B997-4409-BC87-C95816EAA9B8}" destId="{8F18B515-B09D-4D13-B6F9-95C5C566AB52}" srcOrd="3" destOrd="0" parTransId="{78AB6EA1-AFE9-497A-9DBE-BD132651DE49}" sibTransId="{E185EBEC-9C2E-4E5F-811A-A2A9BE70F575}"/>
    <dgm:cxn modelId="{3E57D273-42DF-41A5-9695-A66797785545}" type="presOf" srcId="{B343663C-EC17-4B9D-90A2-53833633D324}" destId="{3A2F161E-44DE-4540-9268-11ECC23C548A}" srcOrd="0" destOrd="0" presId="urn:microsoft.com/office/officeart/2005/8/layout/process2"/>
    <dgm:cxn modelId="{2B417B5D-B416-4F96-9484-43746AAEA55F}" type="presOf" srcId="{AD367453-91A0-45EF-A313-DAF8BDB7BDC9}" destId="{0F85764B-2AAF-4DE2-B5D0-51F5F96C1129}" srcOrd="0" destOrd="0" presId="urn:microsoft.com/office/officeart/2005/8/layout/process2"/>
    <dgm:cxn modelId="{3338B8BB-B8FC-46D2-93AB-9BF4B37052E9}" srcId="{8A6651F6-B997-4409-BC87-C95816EAA9B8}" destId="{F5B98E89-281E-4907-9CA7-932922A673DC}" srcOrd="0" destOrd="0" parTransId="{BDF777F6-D31E-4338-A4C8-0608CDCDE45E}" sibTransId="{454E221B-65CF-4111-A37E-1567D3B4C95B}"/>
    <dgm:cxn modelId="{4C49A190-430A-4041-8245-C4CB3AA75914}" type="presOf" srcId="{F5B98E89-281E-4907-9CA7-932922A673DC}" destId="{79B56927-8417-48EC-B5BF-B4FA7C86DC90}" srcOrd="0" destOrd="0" presId="urn:microsoft.com/office/officeart/2005/8/layout/process2"/>
    <dgm:cxn modelId="{63CD7B7C-095D-4E00-8433-E59312B2FF09}" type="presOf" srcId="{E185EBEC-9C2E-4E5F-811A-A2A9BE70F575}" destId="{8956C1C8-617C-4C4F-A7BD-19B7B2560198}" srcOrd="1" destOrd="0" presId="urn:microsoft.com/office/officeart/2005/8/layout/process2"/>
    <dgm:cxn modelId="{248D60D3-A64D-40B5-9689-029CFB040823}" type="presOf" srcId="{C2A99A8E-FAA8-4DF6-A3B5-8587E5AABB75}" destId="{FA37FF0E-E725-4907-826E-C30EDA2B1E23}" srcOrd="0" destOrd="0" presId="urn:microsoft.com/office/officeart/2005/8/layout/process2"/>
    <dgm:cxn modelId="{C9EAE661-2337-4B8D-8011-5FF2AF40E6B2}" type="presOf" srcId="{E84E1983-ECA1-4A17-88D3-507D983EE493}" destId="{ED945EA2-1FE4-4644-BC1E-99CC1545E5A4}" srcOrd="0" destOrd="0" presId="urn:microsoft.com/office/officeart/2005/8/layout/process2"/>
    <dgm:cxn modelId="{070BF397-9736-4F5A-B60D-ED6F0C234047}" type="presOf" srcId="{454E221B-65CF-4111-A37E-1567D3B4C95B}" destId="{D68728F7-6651-41BE-B041-DE93F5BB3EBF}" srcOrd="0" destOrd="0" presId="urn:microsoft.com/office/officeart/2005/8/layout/process2"/>
    <dgm:cxn modelId="{59481EE0-F4C3-4F45-B180-720F816A3FCA}" type="presOf" srcId="{28BE146D-0591-4525-9727-2AD404FC5401}" destId="{9F03D419-0BC1-43E7-A80E-5ABC6FC7E89E}" srcOrd="0" destOrd="0" presId="urn:microsoft.com/office/officeart/2005/8/layout/process2"/>
    <dgm:cxn modelId="{28871A84-F1F5-4E7B-9507-5ADFFD7697D8}" srcId="{8A6651F6-B997-4409-BC87-C95816EAA9B8}" destId="{E84E1983-ECA1-4A17-88D3-507D983EE493}" srcOrd="4" destOrd="0" parTransId="{4CD2FF1D-7E80-47EA-9FB3-C7DBF16F26C1}" sibTransId="{B1C46AF3-EE45-4C7F-81FD-64DE0B137919}"/>
    <dgm:cxn modelId="{1A0A9A40-D400-4840-B3BD-9C46C932A06D}" type="presParOf" srcId="{02553496-81FE-461D-AA11-05A43E136B0A}" destId="{79B56927-8417-48EC-B5BF-B4FA7C86DC90}" srcOrd="0" destOrd="0" presId="urn:microsoft.com/office/officeart/2005/8/layout/process2"/>
    <dgm:cxn modelId="{D9555070-3DD8-4E16-AADB-853510F45400}" type="presParOf" srcId="{02553496-81FE-461D-AA11-05A43E136B0A}" destId="{D68728F7-6651-41BE-B041-DE93F5BB3EBF}" srcOrd="1" destOrd="0" presId="urn:microsoft.com/office/officeart/2005/8/layout/process2"/>
    <dgm:cxn modelId="{104F7CDA-A9B4-42A1-8520-DAA5F1035680}" type="presParOf" srcId="{D68728F7-6651-41BE-B041-DE93F5BB3EBF}" destId="{9848D8DA-3653-4AD8-B3F1-15C170175D57}" srcOrd="0" destOrd="0" presId="urn:microsoft.com/office/officeart/2005/8/layout/process2"/>
    <dgm:cxn modelId="{F55EF0E0-A638-4D87-88DA-4735D6CA0F56}" type="presParOf" srcId="{02553496-81FE-461D-AA11-05A43E136B0A}" destId="{3A2F161E-44DE-4540-9268-11ECC23C548A}" srcOrd="2" destOrd="0" presId="urn:microsoft.com/office/officeart/2005/8/layout/process2"/>
    <dgm:cxn modelId="{E362DA2E-586F-44BD-8E89-15576F8351AB}" type="presParOf" srcId="{02553496-81FE-461D-AA11-05A43E136B0A}" destId="{FA37FF0E-E725-4907-826E-C30EDA2B1E23}" srcOrd="3" destOrd="0" presId="urn:microsoft.com/office/officeart/2005/8/layout/process2"/>
    <dgm:cxn modelId="{32E2B603-ECD2-4727-A213-50CC8A13A017}" type="presParOf" srcId="{FA37FF0E-E725-4907-826E-C30EDA2B1E23}" destId="{2FC4ADCE-F68C-491E-B1AD-96C9220A8FC9}" srcOrd="0" destOrd="0" presId="urn:microsoft.com/office/officeart/2005/8/layout/process2"/>
    <dgm:cxn modelId="{50A28D73-8065-4327-8D04-5ABCA433D91D}" type="presParOf" srcId="{02553496-81FE-461D-AA11-05A43E136B0A}" destId="{9F03D419-0BC1-43E7-A80E-5ABC6FC7E89E}" srcOrd="4" destOrd="0" presId="urn:microsoft.com/office/officeart/2005/8/layout/process2"/>
    <dgm:cxn modelId="{3184C9CE-5050-4FD0-A52D-4EF998F5919B}" type="presParOf" srcId="{02553496-81FE-461D-AA11-05A43E136B0A}" destId="{0F85764B-2AAF-4DE2-B5D0-51F5F96C1129}" srcOrd="5" destOrd="0" presId="urn:microsoft.com/office/officeart/2005/8/layout/process2"/>
    <dgm:cxn modelId="{B59B7D18-4ECD-46A1-8450-6B1FAB1650BD}" type="presParOf" srcId="{0F85764B-2AAF-4DE2-B5D0-51F5F96C1129}" destId="{B7427A42-A8E8-4D7B-AA77-C800DCCDAEB9}" srcOrd="0" destOrd="0" presId="urn:microsoft.com/office/officeart/2005/8/layout/process2"/>
    <dgm:cxn modelId="{FD9D3C75-91E1-4DB5-9EBB-B033AF050277}" type="presParOf" srcId="{02553496-81FE-461D-AA11-05A43E136B0A}" destId="{B591BE6D-EF8A-4194-B60E-38DDB810A03E}" srcOrd="6" destOrd="0" presId="urn:microsoft.com/office/officeart/2005/8/layout/process2"/>
    <dgm:cxn modelId="{72C77266-7F17-4D33-BAC9-7AE0D157A76D}" type="presParOf" srcId="{02553496-81FE-461D-AA11-05A43E136B0A}" destId="{F7EC14DE-94EE-4CB2-8C9D-EB503D2A1BBB}" srcOrd="7" destOrd="0" presId="urn:microsoft.com/office/officeart/2005/8/layout/process2"/>
    <dgm:cxn modelId="{EC04D581-E698-4BA4-AE1B-7902475C2CC3}" type="presParOf" srcId="{F7EC14DE-94EE-4CB2-8C9D-EB503D2A1BBB}" destId="{8956C1C8-617C-4C4F-A7BD-19B7B2560198}" srcOrd="0" destOrd="0" presId="urn:microsoft.com/office/officeart/2005/8/layout/process2"/>
    <dgm:cxn modelId="{C41465A8-9120-4E2B-9845-33F59E3A0A90}" type="presParOf" srcId="{02553496-81FE-461D-AA11-05A43E136B0A}" destId="{ED945EA2-1FE4-4644-BC1E-99CC1545E5A4}"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CC8BF-1CF4-4F16-9E4C-016B4E3EFB5E}">
      <dsp:nvSpPr>
        <dsp:cNvPr id="0" name=""/>
        <dsp:cNvSpPr/>
      </dsp:nvSpPr>
      <dsp:spPr>
        <a:xfrm>
          <a:off x="0" y="269459"/>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119A9-B442-4DB5-A03C-B2FB8BA613B1}">
      <dsp:nvSpPr>
        <dsp:cNvPr id="0" name=""/>
        <dsp:cNvSpPr/>
      </dsp:nvSpPr>
      <dsp:spPr>
        <a:xfrm>
          <a:off x="388620" y="22860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755650">
            <a:lnSpc>
              <a:spcPct val="90000"/>
            </a:lnSpc>
            <a:spcBef>
              <a:spcPct val="0"/>
            </a:spcBef>
            <a:spcAft>
              <a:spcPct val="35000"/>
            </a:spcAft>
          </a:pPr>
          <a:r>
            <a:rPr lang="en-US" sz="1700" kern="1200" dirty="0">
              <a:latin typeface="Arial" pitchFamily="34" charset="0"/>
              <a:cs typeface="Arial" pitchFamily="34" charset="0"/>
            </a:rPr>
            <a:t>Area A – Basic Skills (9 units)</a:t>
          </a:r>
        </a:p>
      </dsp:txBody>
      <dsp:txXfrm>
        <a:off x="413118" y="253098"/>
        <a:ext cx="5391684" cy="452844"/>
      </dsp:txXfrm>
    </dsp:sp>
    <dsp:sp modelId="{B1C75100-97C0-4ABE-993C-F4CD12ABC65F}">
      <dsp:nvSpPr>
        <dsp:cNvPr id="0" name=""/>
        <dsp:cNvSpPr/>
      </dsp:nvSpPr>
      <dsp:spPr>
        <a:xfrm>
          <a:off x="0" y="1040579"/>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E2718-B9AF-4EB6-955F-8A49349B2479}">
      <dsp:nvSpPr>
        <dsp:cNvPr id="0" name=""/>
        <dsp:cNvSpPr/>
      </dsp:nvSpPr>
      <dsp:spPr>
        <a:xfrm>
          <a:off x="388620" y="99972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755650">
            <a:lnSpc>
              <a:spcPct val="90000"/>
            </a:lnSpc>
            <a:spcBef>
              <a:spcPct val="0"/>
            </a:spcBef>
            <a:spcAft>
              <a:spcPct val="35000"/>
            </a:spcAft>
          </a:pPr>
          <a:r>
            <a:rPr lang="en-US" sz="1700" kern="1200" dirty="0">
              <a:latin typeface="Arial" pitchFamily="34" charset="0"/>
              <a:cs typeface="Arial" pitchFamily="34" charset="0"/>
            </a:rPr>
            <a:t>Area B – Science &amp; Math (9 units)</a:t>
          </a:r>
        </a:p>
      </dsp:txBody>
      <dsp:txXfrm>
        <a:off x="413118" y="1024218"/>
        <a:ext cx="5391684" cy="452844"/>
      </dsp:txXfrm>
    </dsp:sp>
    <dsp:sp modelId="{B99A9A95-2922-42BB-AD0C-38DF04665D6B}">
      <dsp:nvSpPr>
        <dsp:cNvPr id="0" name=""/>
        <dsp:cNvSpPr/>
      </dsp:nvSpPr>
      <dsp:spPr>
        <a:xfrm>
          <a:off x="0" y="1811700"/>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F8DA9-4045-4AB8-BA4B-F927653C317D}">
      <dsp:nvSpPr>
        <dsp:cNvPr id="0" name=""/>
        <dsp:cNvSpPr/>
      </dsp:nvSpPr>
      <dsp:spPr>
        <a:xfrm>
          <a:off x="388620" y="177084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755650">
            <a:lnSpc>
              <a:spcPct val="90000"/>
            </a:lnSpc>
            <a:spcBef>
              <a:spcPct val="0"/>
            </a:spcBef>
            <a:spcAft>
              <a:spcPct val="35000"/>
            </a:spcAft>
          </a:pPr>
          <a:r>
            <a:rPr lang="en-US" sz="1700" kern="1200" dirty="0">
              <a:latin typeface="Arial" pitchFamily="34" charset="0"/>
              <a:cs typeface="Arial" pitchFamily="34" charset="0"/>
            </a:rPr>
            <a:t>Area C – Humanities &amp; Arts (9 units)</a:t>
          </a:r>
        </a:p>
      </dsp:txBody>
      <dsp:txXfrm>
        <a:off x="413118" y="1795338"/>
        <a:ext cx="5391684" cy="452844"/>
      </dsp:txXfrm>
    </dsp:sp>
    <dsp:sp modelId="{69153967-4A35-4FF0-884F-570518D7B2AB}">
      <dsp:nvSpPr>
        <dsp:cNvPr id="0" name=""/>
        <dsp:cNvSpPr/>
      </dsp:nvSpPr>
      <dsp:spPr>
        <a:xfrm>
          <a:off x="0" y="2582820"/>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52DFA-4B04-469E-97B4-C7A86EA3E6EC}">
      <dsp:nvSpPr>
        <dsp:cNvPr id="0" name=""/>
        <dsp:cNvSpPr/>
      </dsp:nvSpPr>
      <dsp:spPr>
        <a:xfrm>
          <a:off x="388620" y="254196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755650">
            <a:lnSpc>
              <a:spcPct val="90000"/>
            </a:lnSpc>
            <a:spcBef>
              <a:spcPct val="0"/>
            </a:spcBef>
            <a:spcAft>
              <a:spcPct val="35000"/>
            </a:spcAft>
          </a:pPr>
          <a:r>
            <a:rPr lang="en-US" sz="1700" kern="1200" dirty="0">
              <a:latin typeface="Arial" pitchFamily="34" charset="0"/>
              <a:cs typeface="Arial" pitchFamily="34" charset="0"/>
            </a:rPr>
            <a:t>Area D – Social Sciences (9 units)</a:t>
          </a:r>
        </a:p>
      </dsp:txBody>
      <dsp:txXfrm>
        <a:off x="413118" y="2566458"/>
        <a:ext cx="5391684" cy="452844"/>
      </dsp:txXfrm>
    </dsp:sp>
    <dsp:sp modelId="{69C0A720-1D18-4900-AAF2-05571D2AE75A}">
      <dsp:nvSpPr>
        <dsp:cNvPr id="0" name=""/>
        <dsp:cNvSpPr/>
      </dsp:nvSpPr>
      <dsp:spPr>
        <a:xfrm>
          <a:off x="0" y="3353939"/>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A2A786-816A-4790-AA55-07531AF79DB7}">
      <dsp:nvSpPr>
        <dsp:cNvPr id="0" name=""/>
        <dsp:cNvSpPr/>
      </dsp:nvSpPr>
      <dsp:spPr>
        <a:xfrm>
          <a:off x="388620" y="3313080"/>
          <a:ext cx="5440680" cy="501840"/>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755650">
            <a:lnSpc>
              <a:spcPct val="90000"/>
            </a:lnSpc>
            <a:spcBef>
              <a:spcPct val="0"/>
            </a:spcBef>
            <a:spcAft>
              <a:spcPct val="35000"/>
            </a:spcAft>
          </a:pPr>
          <a:r>
            <a:rPr lang="en-US" sz="1700" kern="1200" dirty="0">
              <a:latin typeface="Arial" pitchFamily="34" charset="0"/>
              <a:cs typeface="Arial" pitchFamily="34" charset="0"/>
            </a:rPr>
            <a:t>Area E – Human Understanding &amp; Development </a:t>
          </a:r>
          <a:br>
            <a:rPr lang="en-US" sz="1700" kern="1200" dirty="0">
              <a:latin typeface="Arial" pitchFamily="34" charset="0"/>
              <a:cs typeface="Arial" pitchFamily="34" charset="0"/>
            </a:rPr>
          </a:br>
          <a:r>
            <a:rPr lang="en-US" sz="1700" kern="1200" dirty="0">
              <a:latin typeface="Arial" pitchFamily="34" charset="0"/>
              <a:cs typeface="Arial" pitchFamily="34" charset="0"/>
            </a:rPr>
            <a:t>               (3 units)</a:t>
          </a:r>
        </a:p>
      </dsp:txBody>
      <dsp:txXfrm>
        <a:off x="413118" y="3337578"/>
        <a:ext cx="5391684" cy="452844"/>
      </dsp:txXfrm>
    </dsp:sp>
    <dsp:sp modelId="{8F6559E5-87C9-4378-92F2-DC744FF1D48F}">
      <dsp:nvSpPr>
        <dsp:cNvPr id="0" name=""/>
        <dsp:cNvSpPr/>
      </dsp:nvSpPr>
      <dsp:spPr>
        <a:xfrm>
          <a:off x="0" y="4125060"/>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4D42D-4BBA-4B12-AF6B-C1407269149E}">
      <dsp:nvSpPr>
        <dsp:cNvPr id="0" name=""/>
        <dsp:cNvSpPr/>
      </dsp:nvSpPr>
      <dsp:spPr>
        <a:xfrm>
          <a:off x="388620" y="400800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755650">
            <a:lnSpc>
              <a:spcPct val="90000"/>
            </a:lnSpc>
            <a:spcBef>
              <a:spcPct val="0"/>
            </a:spcBef>
            <a:spcAft>
              <a:spcPct val="35000"/>
            </a:spcAft>
          </a:pPr>
          <a:r>
            <a:rPr lang="en-US" sz="1700" kern="1200" dirty="0">
              <a:latin typeface="Arial" pitchFamily="34" charset="0"/>
              <a:cs typeface="Arial" pitchFamily="34" charset="0"/>
            </a:rPr>
            <a:t>SJSU Studies (12 units)</a:t>
          </a:r>
        </a:p>
      </dsp:txBody>
      <dsp:txXfrm>
        <a:off x="413118" y="4032498"/>
        <a:ext cx="539168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56927-8417-48EC-B5BF-B4FA7C86DC90}">
      <dsp:nvSpPr>
        <dsp:cNvPr id="0" name=""/>
        <dsp:cNvSpPr/>
      </dsp:nvSpPr>
      <dsp:spPr>
        <a:xfrm>
          <a:off x="0" y="3068"/>
          <a:ext cx="5988269" cy="7175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latin typeface="Arial" pitchFamily="34" charset="0"/>
              <a:cs typeface="Arial" pitchFamily="34" charset="0"/>
            </a:rPr>
            <a:t>A)  Younger than 18</a:t>
          </a:r>
        </a:p>
      </dsp:txBody>
      <dsp:txXfrm>
        <a:off x="21017" y="24085"/>
        <a:ext cx="5946235" cy="675546"/>
      </dsp:txXfrm>
    </dsp:sp>
    <dsp:sp modelId="{D68728F7-6651-41BE-B041-DE93F5BB3EBF}">
      <dsp:nvSpPr>
        <dsp:cNvPr id="0" name=""/>
        <dsp:cNvSpPr/>
      </dsp:nvSpPr>
      <dsp:spPr>
        <a:xfrm rot="5400000">
          <a:off x="2859588" y="738588"/>
          <a:ext cx="269092" cy="3229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2897261" y="765497"/>
        <a:ext cx="193747" cy="188364"/>
      </dsp:txXfrm>
    </dsp:sp>
    <dsp:sp modelId="{3A2F161E-44DE-4540-9268-11ECC23C548A}">
      <dsp:nvSpPr>
        <dsp:cNvPr id="0" name=""/>
        <dsp:cNvSpPr/>
      </dsp:nvSpPr>
      <dsp:spPr>
        <a:xfrm>
          <a:off x="0" y="1079439"/>
          <a:ext cx="5988269" cy="7175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latin typeface="Arial" pitchFamily="34" charset="0"/>
              <a:cs typeface="Arial" pitchFamily="34" charset="0"/>
            </a:rPr>
            <a:t>B)  18-20</a:t>
          </a:r>
        </a:p>
      </dsp:txBody>
      <dsp:txXfrm>
        <a:off x="21017" y="1100456"/>
        <a:ext cx="5946235" cy="675546"/>
      </dsp:txXfrm>
    </dsp:sp>
    <dsp:sp modelId="{FA37FF0E-E725-4907-826E-C30EDA2B1E23}">
      <dsp:nvSpPr>
        <dsp:cNvPr id="0" name=""/>
        <dsp:cNvSpPr/>
      </dsp:nvSpPr>
      <dsp:spPr>
        <a:xfrm rot="5400000">
          <a:off x="2859588" y="1814959"/>
          <a:ext cx="269092" cy="3229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2897261" y="1841868"/>
        <a:ext cx="193747" cy="188364"/>
      </dsp:txXfrm>
    </dsp:sp>
    <dsp:sp modelId="{9F03D419-0BC1-43E7-A80E-5ABC6FC7E89E}">
      <dsp:nvSpPr>
        <dsp:cNvPr id="0" name=""/>
        <dsp:cNvSpPr/>
      </dsp:nvSpPr>
      <dsp:spPr>
        <a:xfrm>
          <a:off x="0" y="2155809"/>
          <a:ext cx="5988269" cy="7175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latin typeface="Arial" pitchFamily="34" charset="0"/>
              <a:cs typeface="Arial" pitchFamily="34" charset="0"/>
            </a:rPr>
            <a:t>C)   21-25</a:t>
          </a:r>
        </a:p>
      </dsp:txBody>
      <dsp:txXfrm>
        <a:off x="21017" y="2176826"/>
        <a:ext cx="5946235" cy="675546"/>
      </dsp:txXfrm>
    </dsp:sp>
    <dsp:sp modelId="{0F85764B-2AAF-4DE2-B5D0-51F5F96C1129}">
      <dsp:nvSpPr>
        <dsp:cNvPr id="0" name=""/>
        <dsp:cNvSpPr/>
      </dsp:nvSpPr>
      <dsp:spPr>
        <a:xfrm rot="5400000">
          <a:off x="2859588" y="2891329"/>
          <a:ext cx="269092" cy="3229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2897261" y="2918238"/>
        <a:ext cx="193747" cy="188364"/>
      </dsp:txXfrm>
    </dsp:sp>
    <dsp:sp modelId="{B591BE6D-EF8A-4194-B60E-38DDB810A03E}">
      <dsp:nvSpPr>
        <dsp:cNvPr id="0" name=""/>
        <dsp:cNvSpPr/>
      </dsp:nvSpPr>
      <dsp:spPr>
        <a:xfrm>
          <a:off x="0" y="3232180"/>
          <a:ext cx="5988269" cy="7175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latin typeface="Arial" pitchFamily="34" charset="0"/>
              <a:cs typeface="Arial" pitchFamily="34" charset="0"/>
            </a:rPr>
            <a:t>D)   25-30</a:t>
          </a:r>
        </a:p>
      </dsp:txBody>
      <dsp:txXfrm>
        <a:off x="21017" y="3253197"/>
        <a:ext cx="5946235" cy="675546"/>
      </dsp:txXfrm>
    </dsp:sp>
    <dsp:sp modelId="{F7EC14DE-94EE-4CB2-8C9D-EB503D2A1BBB}">
      <dsp:nvSpPr>
        <dsp:cNvPr id="0" name=""/>
        <dsp:cNvSpPr/>
      </dsp:nvSpPr>
      <dsp:spPr>
        <a:xfrm rot="5400000">
          <a:off x="2859588" y="3967700"/>
          <a:ext cx="269092" cy="32291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2897261" y="3994609"/>
        <a:ext cx="193747" cy="188364"/>
      </dsp:txXfrm>
    </dsp:sp>
    <dsp:sp modelId="{ED945EA2-1FE4-4644-BC1E-99CC1545E5A4}">
      <dsp:nvSpPr>
        <dsp:cNvPr id="0" name=""/>
        <dsp:cNvSpPr/>
      </dsp:nvSpPr>
      <dsp:spPr>
        <a:xfrm>
          <a:off x="0" y="4308550"/>
          <a:ext cx="5988269" cy="71758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latin typeface="Arial" pitchFamily="34" charset="0"/>
              <a:cs typeface="Arial" pitchFamily="34" charset="0"/>
            </a:rPr>
            <a:t>E)   Older than 30</a:t>
          </a:r>
        </a:p>
      </dsp:txBody>
      <dsp:txXfrm>
        <a:off x="21017" y="4329567"/>
        <a:ext cx="5946235" cy="6755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F9942A3-A34F-41B3-B416-A532EAB86372}" type="datetimeFigureOut">
              <a:rPr lang="en-US" smtClean="0"/>
              <a:pPr/>
              <a:t>2/28/2020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F6BC18F-7C98-444C-9A39-20DF0F7F4030}" type="slidenum">
              <a:rPr lang="en-US" smtClean="0"/>
              <a:pPr/>
              <a:t>‹#›</a:t>
            </a:fld>
            <a:endParaRPr lang="en-US"/>
          </a:p>
        </p:txBody>
      </p:sp>
    </p:spTree>
    <p:extLst>
      <p:ext uri="{BB962C8B-B14F-4D97-AF65-F5344CB8AC3E}">
        <p14:creationId xmlns:p14="http://schemas.microsoft.com/office/powerpoint/2010/main" val="15005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Morality</a:t>
            </a:r>
            <a:r>
              <a:rPr lang="en-US" baseline="0" dirty="0"/>
              <a:t> is another one.</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23</a:t>
            </a:fld>
            <a:endParaRPr lang="en-US"/>
          </a:p>
        </p:txBody>
      </p:sp>
    </p:spTree>
    <p:extLst>
      <p:ext uri="{BB962C8B-B14F-4D97-AF65-F5344CB8AC3E}">
        <p14:creationId xmlns:p14="http://schemas.microsoft.com/office/powerpoint/2010/main" val="230807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32</a:t>
            </a:fld>
            <a:endParaRPr lang="en-US"/>
          </a:p>
        </p:txBody>
      </p:sp>
    </p:spTree>
    <p:extLst>
      <p:ext uri="{BB962C8B-B14F-4D97-AF65-F5344CB8AC3E}">
        <p14:creationId xmlns:p14="http://schemas.microsoft.com/office/powerpoint/2010/main" val="3162889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33</a:t>
            </a:fld>
            <a:endParaRPr lang="en-US"/>
          </a:p>
        </p:txBody>
      </p:sp>
    </p:spTree>
    <p:extLst>
      <p:ext uri="{BB962C8B-B14F-4D97-AF65-F5344CB8AC3E}">
        <p14:creationId xmlns:p14="http://schemas.microsoft.com/office/powerpoint/2010/main" val="81465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a:t>
            </a:r>
          </a:p>
        </p:txBody>
      </p:sp>
      <p:sp>
        <p:nvSpPr>
          <p:cNvPr id="4" name="Slide Number Placeholder 3"/>
          <p:cNvSpPr>
            <a:spLocks noGrp="1"/>
          </p:cNvSpPr>
          <p:nvPr>
            <p:ph type="sldNum" sz="quarter" idx="10"/>
          </p:nvPr>
        </p:nvSpPr>
        <p:spPr/>
        <p:txBody>
          <a:bodyPr/>
          <a:lstStyle/>
          <a:p>
            <a:fld id="{8F6BC18F-7C98-444C-9A39-20DF0F7F4030}" type="slidenum">
              <a:rPr lang="en-US" smtClean="0"/>
              <a:pPr/>
              <a:t>34</a:t>
            </a:fld>
            <a:endParaRPr lang="en-US"/>
          </a:p>
        </p:txBody>
      </p:sp>
    </p:spTree>
    <p:extLst>
      <p:ext uri="{BB962C8B-B14F-4D97-AF65-F5344CB8AC3E}">
        <p14:creationId xmlns:p14="http://schemas.microsoft.com/office/powerpoint/2010/main" val="76640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52</a:t>
            </a:fld>
            <a:endParaRPr lang="en-US"/>
          </a:p>
        </p:txBody>
      </p:sp>
    </p:spTree>
    <p:extLst>
      <p:ext uri="{BB962C8B-B14F-4D97-AF65-F5344CB8AC3E}">
        <p14:creationId xmlns:p14="http://schemas.microsoft.com/office/powerpoint/2010/main" val="35817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53</a:t>
            </a:fld>
            <a:endParaRPr lang="en-US"/>
          </a:p>
        </p:txBody>
      </p:sp>
    </p:spTree>
    <p:extLst>
      <p:ext uri="{BB962C8B-B14F-4D97-AF65-F5344CB8AC3E}">
        <p14:creationId xmlns:p14="http://schemas.microsoft.com/office/powerpoint/2010/main" val="35817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t>
            </a:r>
            <a:r>
              <a:rPr lang="en-US" dirty="0" err="1"/>
              <a:t>turnitin</a:t>
            </a:r>
            <a:r>
              <a:rPr lang="en-US" baseline="0" dirty="0"/>
              <a:t> score &gt; 15% will be reviewed </a:t>
            </a:r>
            <a:r>
              <a:rPr lang="en-US" baseline="0"/>
              <a:t>for plagiarism</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55</a:t>
            </a:fld>
            <a:endParaRPr lang="en-US"/>
          </a:p>
        </p:txBody>
      </p:sp>
    </p:spTree>
    <p:extLst>
      <p:ext uri="{BB962C8B-B14F-4D97-AF65-F5344CB8AC3E}">
        <p14:creationId xmlns:p14="http://schemas.microsoft.com/office/powerpoint/2010/main" val="34557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Morality</a:t>
            </a:r>
            <a:r>
              <a:rPr lang="en-US" baseline="0" dirty="0"/>
              <a:t> is another one.</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24</a:t>
            </a:fld>
            <a:endParaRPr lang="en-US"/>
          </a:p>
        </p:txBody>
      </p:sp>
    </p:spTree>
    <p:extLst>
      <p:ext uri="{BB962C8B-B14F-4D97-AF65-F5344CB8AC3E}">
        <p14:creationId xmlns:p14="http://schemas.microsoft.com/office/powerpoint/2010/main" val="372778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Morality</a:t>
            </a:r>
            <a:r>
              <a:rPr lang="en-US" baseline="0" dirty="0"/>
              <a:t> is another one.</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25</a:t>
            </a:fld>
            <a:endParaRPr lang="en-US"/>
          </a:p>
        </p:txBody>
      </p:sp>
    </p:spTree>
    <p:extLst>
      <p:ext uri="{BB962C8B-B14F-4D97-AF65-F5344CB8AC3E}">
        <p14:creationId xmlns:p14="http://schemas.microsoft.com/office/powerpoint/2010/main" val="20653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26</a:t>
            </a:fld>
            <a:endParaRPr lang="en-US" dirty="0"/>
          </a:p>
        </p:txBody>
      </p:sp>
    </p:spTree>
    <p:extLst>
      <p:ext uri="{BB962C8B-B14F-4D97-AF65-F5344CB8AC3E}">
        <p14:creationId xmlns:p14="http://schemas.microsoft.com/office/powerpoint/2010/main" val="282765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Morality is another one. </a:t>
            </a:r>
            <a:r>
              <a:rPr lang="en-US" sz="1200" dirty="0"/>
              <a:t>Domains refer to specific aspects of  human development in terms of growth and change as it relates to the human lifespan.</a:t>
            </a:r>
          </a:p>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27</a:t>
            </a:fld>
            <a:endParaRPr lang="en-US"/>
          </a:p>
        </p:txBody>
      </p:sp>
    </p:spTree>
    <p:extLst>
      <p:ext uri="{BB962C8B-B14F-4D97-AF65-F5344CB8AC3E}">
        <p14:creationId xmlns:p14="http://schemas.microsoft.com/office/powerpoint/2010/main" val="28353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28</a:t>
            </a:fld>
            <a:endParaRPr lang="en-US"/>
          </a:p>
        </p:txBody>
      </p:sp>
    </p:spTree>
    <p:extLst>
      <p:ext uri="{BB962C8B-B14F-4D97-AF65-F5344CB8AC3E}">
        <p14:creationId xmlns:p14="http://schemas.microsoft.com/office/powerpoint/2010/main" val="135420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29</a:t>
            </a:fld>
            <a:endParaRPr lang="en-US"/>
          </a:p>
        </p:txBody>
      </p:sp>
    </p:spTree>
    <p:extLst>
      <p:ext uri="{BB962C8B-B14F-4D97-AF65-F5344CB8AC3E}">
        <p14:creationId xmlns:p14="http://schemas.microsoft.com/office/powerpoint/2010/main" val="69804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30</a:t>
            </a:fld>
            <a:endParaRPr lang="en-US"/>
          </a:p>
        </p:txBody>
      </p:sp>
    </p:spTree>
    <p:extLst>
      <p:ext uri="{BB962C8B-B14F-4D97-AF65-F5344CB8AC3E}">
        <p14:creationId xmlns:p14="http://schemas.microsoft.com/office/powerpoint/2010/main" val="231276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31</a:t>
            </a:fld>
            <a:endParaRPr lang="en-US"/>
          </a:p>
        </p:txBody>
      </p:sp>
    </p:spTree>
    <p:extLst>
      <p:ext uri="{BB962C8B-B14F-4D97-AF65-F5344CB8AC3E}">
        <p14:creationId xmlns:p14="http://schemas.microsoft.com/office/powerpoint/2010/main" val="256369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CBF6BEF-2C44-4EB8-AF64-C480BA4201C3}" type="datetimeFigureOut">
              <a:rPr lang="en-US" smtClean="0"/>
              <a:pPr/>
              <a:t>2/28/2020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EC27F52-988C-4B68-8973-2AE1BF23856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BF6BEF-2C44-4EB8-AF64-C480BA4201C3}"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BF6BEF-2C44-4EB8-AF64-C480BA4201C3}"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fontAlgn="base">
              <a:spcBef>
                <a:spcPct val="0"/>
              </a:spcBef>
              <a:spcAft>
                <a:spcPct val="0"/>
              </a:spcAft>
              <a:defRPr/>
            </a:pPr>
            <a:endParaRPr lang="en-US">
              <a:solidFill>
                <a:srgbClr val="000000"/>
              </a:solidFill>
            </a:endParaRPr>
          </a:p>
        </p:txBody>
      </p:sp>
      <p:sp>
        <p:nvSpPr>
          <p:cNvPr id="717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717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9EDC87A3-2335-40A0-ACA4-0896B835CA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3145872"/>
      </p:ext>
    </p:extLst>
  </p:cSld>
  <p:clrMapOvr>
    <a:masterClrMapping/>
  </p:clrMapOvr>
  <p:transition spd="med"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240" y="411480"/>
            <a:ext cx="76962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F7538F2-D3F9-4424-BA0B-6D6FD16AA4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608512"/>
      </p:ext>
    </p:extLst>
  </p:cSld>
  <p:clrMapOvr>
    <a:masterClrMapping/>
  </p:clrMapOvr>
  <p:transition spd="med"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9C43E9D-526E-41F4-A3C2-8D3090D472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1120794"/>
      </p:ext>
    </p:extLst>
  </p:cSld>
  <p:clrMapOvr>
    <a:masterClrMapping/>
  </p:clrMapOvr>
  <p:transition spd="med"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2617536-812D-455E-B8D4-2E988BEFB1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931274"/>
      </p:ext>
    </p:extLst>
  </p:cSld>
  <p:clrMapOvr>
    <a:masterClrMapping/>
  </p:clrMapOvr>
  <p:transition spd="med" advTm="2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D51EED9-74E1-40E7-BACC-81FA4F229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5781351"/>
      </p:ext>
    </p:extLst>
  </p:cSld>
  <p:clrMapOvr>
    <a:masterClrMapping/>
  </p:clrMapOvr>
  <p:transition spd="med" advTm="2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905E3C1-351E-4244-B48A-10A8FFD99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952841"/>
      </p:ext>
    </p:extLst>
  </p:cSld>
  <p:clrMapOvr>
    <a:masterClrMapping/>
  </p:clrMapOvr>
  <p:transition spd="med" advTm="2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2980F1D-79D3-4039-B746-DDDD3912CE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720998"/>
      </p:ext>
    </p:extLst>
  </p:cSld>
  <p:clrMapOvr>
    <a:masterClrMapping/>
  </p:clrMapOvr>
  <p:transition spd="med" advTm="2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7E3C02C-C1FF-4313-99DD-0F37C542E2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298060"/>
      </p:ext>
    </p:extLst>
  </p:cSld>
  <p:clrMapOvr>
    <a:masterClrMapping/>
  </p:clrMapOvr>
  <p:transition spd="med"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CBF6BEF-2C44-4EB8-AF64-C480BA4201C3}"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7F52-988C-4B68-8973-2AE1BF23856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83D7850-C758-4A30-8766-A5BA2817C2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6013500"/>
      </p:ext>
    </p:extLst>
  </p:cSld>
  <p:clrMapOvr>
    <a:masterClrMapping/>
  </p:clrMapOvr>
  <p:transition spd="med" advTm="2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0AE3ECC-F0B8-44DF-969B-9BAAE9BE6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398131"/>
      </p:ext>
    </p:extLst>
  </p:cSld>
  <p:clrMapOvr>
    <a:masterClrMapping/>
  </p:clrMapOvr>
  <p:transition spd="med" advTm="2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D792615-5369-40DF-B563-EB75640CD8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1480386"/>
      </p:ext>
    </p:extLst>
  </p:cSld>
  <p:clrMapOvr>
    <a:masterClrMapping/>
  </p:clrMapOvr>
  <p:transition spd="med" advTm="2000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quarter" idx="1"/>
          </p:nvPr>
        </p:nvSpPr>
        <p:spPr>
          <a:xfrm>
            <a:off x="7620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620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AAC7729-6B51-4C54-9C19-D4A859813F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959115"/>
      </p:ext>
    </p:extLst>
  </p:cSld>
  <p:clrMapOvr>
    <a:masterClrMapping/>
  </p:clrMapOvr>
  <p:transition spd="med"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quarter" idx="1"/>
          </p:nvPr>
        </p:nvSpPr>
        <p:spPr>
          <a:xfrm>
            <a:off x="7620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620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863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D73DE51-C800-417C-8CBA-A16A9DBBD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3092523"/>
      </p:ext>
    </p:extLst>
  </p:cSld>
  <p:clrMapOvr>
    <a:masterClrMapping/>
  </p:clrMapOvr>
  <p:transition spd="med" advTm="20000"/>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D62A4EF-227B-4065-A490-C153890289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43967"/>
      </p:ext>
    </p:extLst>
  </p:cSld>
  <p:clrMapOvr>
    <a:masterClrMapping/>
  </p:clrMapOvr>
  <p:transition spd="med"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CBF6BEF-2C44-4EB8-AF64-C480BA4201C3}" type="datetimeFigureOut">
              <a:rPr lang="en-US" smtClean="0"/>
              <a:pPr/>
              <a:t>2/28/2020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EC27F52-988C-4B68-8973-2AE1BF23856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CBF6BEF-2C44-4EB8-AF64-C480BA4201C3}"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7F52-988C-4B68-8973-2AE1BF23856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CBF6BEF-2C44-4EB8-AF64-C480BA4201C3}" type="datetimeFigureOut">
              <a:rPr lang="en-US" smtClean="0"/>
              <a:pPr/>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27F52-988C-4B68-8973-2AE1BF23856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CBF6BEF-2C44-4EB8-AF64-C480BA4201C3}" type="datetimeFigureOut">
              <a:rPr lang="en-US" smtClean="0"/>
              <a:pPr/>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F6BEF-2C44-4EB8-AF64-C480BA4201C3}" type="datetimeFigureOut">
              <a:rPr lang="en-US" smtClean="0"/>
              <a:pPr/>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CBF6BEF-2C44-4EB8-AF64-C480BA4201C3}"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7F52-988C-4B68-8973-2AE1BF23856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CBF6BEF-2C44-4EB8-AF64-C480BA4201C3}" type="datetimeFigureOut">
              <a:rPr lang="en-US" smtClean="0"/>
              <a:pPr/>
              <a:t>2/28/2020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EC27F52-988C-4B68-8973-2AE1BF23856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CBF6BEF-2C44-4EB8-AF64-C480BA4201C3}" type="datetimeFigureOut">
              <a:rPr lang="en-US" smtClean="0"/>
              <a:pPr/>
              <a:t>2/28/2020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EC27F52-988C-4B68-8973-2AE1BF2385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BFFC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14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15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fld id="{4711E235-C631-4700-B058-02F5AFFB0F54}" type="slidenum">
              <a:rPr lang="en-US">
                <a:solidFill>
                  <a:srgbClr val="000000"/>
                </a:solidFill>
              </a:rPr>
              <a:pPr fontAlgn="base">
                <a:spcBef>
                  <a:spcPct val="0"/>
                </a:spcBef>
                <a:spcAft>
                  <a:spcPct val="0"/>
                </a:spcAft>
                <a:defRPr/>
              </a:pPr>
              <a:t>‹#›</a:t>
            </a:fld>
            <a:endParaRPr lang="en-US">
              <a:solidFill>
                <a:srgbClr val="000000"/>
              </a:solidFill>
            </a:endParaRPr>
          </a:p>
        </p:txBody>
      </p:sp>
      <p:grpSp>
        <p:nvGrpSpPr>
          <p:cNvPr id="1031" name="Group 7"/>
          <p:cNvGrpSpPr>
            <a:grpSpLocks/>
          </p:cNvGrpSpPr>
          <p:nvPr/>
        </p:nvGrpSpPr>
        <p:grpSpPr bwMode="auto">
          <a:xfrm>
            <a:off x="168275" y="228600"/>
            <a:ext cx="8823325" cy="6096000"/>
            <a:chOff x="106" y="144"/>
            <a:chExt cx="5558" cy="3840"/>
          </a:xfrm>
        </p:grpSpPr>
        <p:sp>
          <p:nvSpPr>
            <p:cNvPr id="615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15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fontAlgn="base">
                <a:spcBef>
                  <a:spcPct val="0"/>
                </a:spcBef>
                <a:spcAft>
                  <a:spcPct val="0"/>
                </a:spcAft>
                <a:defRPr/>
              </a:pPr>
              <a:endParaRPr lang="en-US">
                <a:solidFill>
                  <a:srgbClr val="000000"/>
                </a:solidFill>
              </a:endParaRPr>
            </a:p>
          </p:txBody>
        </p:sp>
      </p:grpSp>
    </p:spTree>
    <p:extLst>
      <p:ext uri="{BB962C8B-B14F-4D97-AF65-F5344CB8AC3E}">
        <p14:creationId xmlns:p14="http://schemas.microsoft.com/office/powerpoint/2010/main" val="1216158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med"/>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1MgBxDvP4r8&amp;feature=youtu.be" TargetMode="External"/><Relationship Id="rId2" Type="http://schemas.openxmlformats.org/officeDocument/2006/relationships/hyperlink" Target="https://www.youtube.com/watch?v=LS2nPvQeOfQ&amp;feature=youtu.be" TargetMode="External"/><Relationship Id="rId1" Type="http://schemas.openxmlformats.org/officeDocument/2006/relationships/slideLayout" Target="../slideLayouts/slideLayout2.xml"/><Relationship Id="rId6" Type="http://schemas.openxmlformats.org/officeDocument/2006/relationships/hyperlink" Target="https://www.youtube.com/watch?v=PO0SDHxMtdY&amp;feature=youtu.be" TargetMode="External"/><Relationship Id="rId5" Type="http://schemas.openxmlformats.org/officeDocument/2006/relationships/hyperlink" Target="https://www.youtube.com/watch?v=9v1UQM5SXp8&amp;feature=youtu.be" TargetMode="External"/><Relationship Id="rId4" Type="http://schemas.openxmlformats.org/officeDocument/2006/relationships/hyperlink" Target="https://www.youtube.com/watch?v=Y_f8DmU-gQQ"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rhNPA0ROoa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sjsu.instructure.com/courses/1313045/files/52470273/download" TargetMode="External"/><Relationship Id="rId2" Type="http://schemas.openxmlformats.org/officeDocument/2006/relationships/hyperlink" Target="https://sjsu.instructure.com/courses/1313045/files/52470253/download"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sjsu.instructure.com/courses/1313045/files/52470254/download" TargetMode="External"/><Relationship Id="rId4" Type="http://schemas.openxmlformats.org/officeDocument/2006/relationships/hyperlink" Target="https://sjsu.instructure.com/courses/1313045/files/52470256/download"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jsu.instructure.com/courses/1359910/files/56331036/download" TargetMode="External"/><Relationship Id="rId2" Type="http://schemas.openxmlformats.org/officeDocument/2006/relationships/hyperlink" Target="https://sjsu.instructure.com/courses/1359910/files/56331031/download" TargetMode="External"/><Relationship Id="rId1" Type="http://schemas.openxmlformats.org/officeDocument/2006/relationships/slideLayout" Target="../slideLayouts/slideLayout2.xml"/><Relationship Id="rId5" Type="http://schemas.openxmlformats.org/officeDocument/2006/relationships/hyperlink" Target="https://sjsu.instructure.com/courses/1359910/files/56331030/download" TargetMode="External"/><Relationship Id="rId4" Type="http://schemas.openxmlformats.org/officeDocument/2006/relationships/hyperlink" Target="https://sjsu.instructure.com/courses/1359910/files/56331007/downloa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library.sjsu.edu/video/finding-scholarly-peer-reviewed-articles"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276600"/>
            <a:ext cx="7391400" cy="1143000"/>
          </a:xfrm>
        </p:spPr>
        <p:txBody>
          <a:bodyPr>
            <a:normAutofit fontScale="90000"/>
          </a:bodyPr>
          <a:lstStyle/>
          <a:p>
            <a:r>
              <a:rPr lang="en-US" sz="4400" b="1" dirty="0"/>
              <a:t>What are some major factors that influence 18 – 24 year olds’ development that affect their </a:t>
            </a:r>
            <a:r>
              <a:rPr lang="en-US" sz="4400" b="1" dirty="0">
                <a:solidFill>
                  <a:srgbClr val="347FD8"/>
                </a:solidFill>
              </a:rPr>
              <a:t>well-being</a:t>
            </a:r>
            <a:r>
              <a:rPr lang="en-US" sz="4400" b="1" dirty="0"/>
              <a:t>, that is, their </a:t>
            </a:r>
            <a:r>
              <a:rPr lang="en-US" sz="4400" b="1" dirty="0">
                <a:solidFill>
                  <a:srgbClr val="00B050"/>
                </a:solidFill>
              </a:rPr>
              <a:t>happiness and health</a:t>
            </a:r>
            <a:r>
              <a:rPr lang="en-US" sz="4400" b="1" dirty="0"/>
              <a:t>?</a:t>
            </a:r>
          </a:p>
        </p:txBody>
      </p:sp>
    </p:spTree>
    <p:extLst>
      <p:ext uri="{BB962C8B-B14F-4D97-AF65-F5344CB8AC3E}">
        <p14:creationId xmlns:p14="http://schemas.microsoft.com/office/powerpoint/2010/main" val="3416535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828800"/>
            <a:ext cx="7772400" cy="4572000"/>
          </a:xfrm>
        </p:spPr>
        <p:txBody>
          <a:bodyPr/>
          <a:lstStyle/>
          <a:p>
            <a:pPr marL="0" indent="0">
              <a:buNone/>
            </a:pPr>
            <a:r>
              <a:rPr lang="en-US" sz="3600" dirty="0"/>
              <a:t>Do you feel you have reached adulthood?</a:t>
            </a:r>
          </a:p>
          <a:p>
            <a:pPr marL="514350" indent="-514350">
              <a:buAutoNum type="alphaUcPeriod"/>
            </a:pPr>
            <a:r>
              <a:rPr lang="en-US" sz="3600" dirty="0"/>
              <a:t>Yes</a:t>
            </a:r>
          </a:p>
          <a:p>
            <a:pPr marL="514350" indent="-514350">
              <a:buAutoNum type="alphaUcPeriod"/>
            </a:pPr>
            <a:r>
              <a:rPr lang="en-US" sz="3600" dirty="0"/>
              <a:t>No</a:t>
            </a:r>
          </a:p>
          <a:p>
            <a:pPr marL="514350" indent="-514350">
              <a:buAutoNum type="alphaUcPeriod"/>
            </a:pPr>
            <a:r>
              <a:rPr lang="en-US" sz="3600" dirty="0"/>
              <a:t>In some ways yes, in some ways no</a:t>
            </a:r>
          </a:p>
          <a:p>
            <a:pPr marL="514350" indent="-514350">
              <a:buNone/>
            </a:pPr>
            <a:endParaRPr lang="en-US" dirty="0"/>
          </a:p>
          <a:p>
            <a:pPr marL="514350" indent="-514350">
              <a:buAutoNum type="alphaUcPeriod"/>
            </a:pPr>
            <a:endParaRPr lang="en-US" dirty="0"/>
          </a:p>
          <a:p>
            <a:pPr marL="514350" indent="-514350">
              <a:buAutoNum type="alphaUcPeriod"/>
            </a:pPr>
            <a:endParaRPr lang="en-US" dirty="0"/>
          </a:p>
        </p:txBody>
      </p:sp>
      <p:sp>
        <p:nvSpPr>
          <p:cNvPr id="5" name="Title 4"/>
          <p:cNvSpPr>
            <a:spLocks noGrp="1"/>
          </p:cNvSpPr>
          <p:nvPr>
            <p:ph type="title"/>
          </p:nvPr>
        </p:nvSpPr>
        <p:spPr>
          <a:xfrm>
            <a:off x="609600" y="533400"/>
            <a:ext cx="7772400" cy="1143000"/>
          </a:xfrm>
        </p:spPr>
        <p:txBody>
          <a:bodyPr/>
          <a:lstStyle/>
          <a:p>
            <a:r>
              <a:rPr lang="en-US" b="1" dirty="0">
                <a:solidFill>
                  <a:srgbClr val="347FD8"/>
                </a:solidFill>
              </a:rPr>
              <a:t>Are you an adult?</a:t>
            </a:r>
          </a:p>
        </p:txBody>
      </p:sp>
    </p:spTree>
    <p:extLst>
      <p:ext uri="{BB962C8B-B14F-4D97-AF65-F5344CB8AC3E}">
        <p14:creationId xmlns:p14="http://schemas.microsoft.com/office/powerpoint/2010/main" val="3369444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792162"/>
          </a:xfrm>
        </p:spPr>
        <p:txBody>
          <a:bodyPr/>
          <a:lstStyle/>
          <a:p>
            <a:r>
              <a:rPr lang="en-US" b="1" dirty="0">
                <a:solidFill>
                  <a:srgbClr val="347FD8"/>
                </a:solidFill>
              </a:rPr>
              <a:t>What the public thinks…</a:t>
            </a:r>
          </a:p>
        </p:txBody>
      </p:sp>
      <p:pic>
        <p:nvPicPr>
          <p:cNvPr id="4" name="Content Placeholder 4" descr="emerging-adults-online.jpg"/>
          <p:cNvPicPr>
            <a:picLocks noGrp="1" noChangeAspect="1"/>
          </p:cNvPicPr>
          <p:nvPr>
            <p:ph sz="quarter" idx="1"/>
          </p:nvPr>
        </p:nvPicPr>
        <p:blipFill>
          <a:blip r:embed="rId2" cstate="print"/>
          <a:srcRect l="-15209" r="-18262" b="59749"/>
          <a:stretch>
            <a:fillRect/>
          </a:stretch>
        </p:blipFill>
        <p:spPr>
          <a:xfrm>
            <a:off x="914400" y="1143000"/>
            <a:ext cx="7467600" cy="4087514"/>
          </a:xfrm>
        </p:spPr>
      </p:pic>
      <p:pic>
        <p:nvPicPr>
          <p:cNvPr id="5" name="Content Placeholder 4" descr="emerging-adults-online.jpg"/>
          <p:cNvPicPr>
            <a:picLocks noChangeAspect="1"/>
          </p:cNvPicPr>
          <p:nvPr/>
        </p:nvPicPr>
        <p:blipFill>
          <a:blip r:embed="rId2" cstate="print"/>
          <a:srcRect l="-4763" t="85608" r="-6474"/>
          <a:stretch>
            <a:fillRect/>
          </a:stretch>
        </p:blipFill>
        <p:spPr>
          <a:xfrm>
            <a:off x="1981200" y="5415038"/>
            <a:ext cx="4953000" cy="909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3600" dirty="0"/>
              <a:t>Which of the following do you think is most important for becoming an adult?</a:t>
            </a:r>
          </a:p>
          <a:p>
            <a:pPr marL="514350" indent="-514350">
              <a:buAutoNum type="alphaUcPeriod"/>
            </a:pPr>
            <a:r>
              <a:rPr lang="en-US" sz="3200" dirty="0"/>
              <a:t>Making independent decisions </a:t>
            </a:r>
          </a:p>
          <a:p>
            <a:pPr marL="514350" indent="-514350">
              <a:buAutoNum type="alphaUcPeriod"/>
            </a:pPr>
            <a:r>
              <a:rPr lang="en-US" sz="3200" dirty="0"/>
              <a:t>Accepting responsibility for yourself</a:t>
            </a:r>
          </a:p>
          <a:p>
            <a:pPr marL="514350" indent="-514350">
              <a:buAutoNum type="alphaUcPeriod"/>
            </a:pPr>
            <a:r>
              <a:rPr lang="en-US" sz="3200" dirty="0"/>
              <a:t>Getting Married</a:t>
            </a:r>
          </a:p>
          <a:p>
            <a:pPr marL="514350" indent="-514350">
              <a:buAutoNum type="alphaUcPeriod"/>
            </a:pPr>
            <a:r>
              <a:rPr lang="en-US" sz="3200" dirty="0"/>
              <a:t>Becoming financially independent</a:t>
            </a:r>
          </a:p>
          <a:p>
            <a:pPr marL="514350" indent="-514350">
              <a:buAutoNum type="alphaUcPeriod"/>
            </a:pPr>
            <a:r>
              <a:rPr lang="en-US" sz="3200" dirty="0"/>
              <a:t>Finishing your education</a:t>
            </a: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p:txBody>
      </p:sp>
      <p:sp>
        <p:nvSpPr>
          <p:cNvPr id="4" name="Title 3"/>
          <p:cNvSpPr>
            <a:spLocks noGrp="1"/>
          </p:cNvSpPr>
          <p:nvPr>
            <p:ph type="title"/>
          </p:nvPr>
        </p:nvSpPr>
        <p:spPr>
          <a:xfrm>
            <a:off x="609600" y="304800"/>
            <a:ext cx="7772400" cy="1143000"/>
          </a:xfrm>
        </p:spPr>
        <p:txBody>
          <a:bodyPr/>
          <a:lstStyle/>
          <a:p>
            <a:r>
              <a:rPr lang="en-US" b="1" dirty="0">
                <a:solidFill>
                  <a:srgbClr val="347FD8"/>
                </a:solidFill>
              </a:rPr>
              <a:t>What makes you an adult?</a:t>
            </a:r>
          </a:p>
        </p:txBody>
      </p:sp>
      <p:sp>
        <p:nvSpPr>
          <p:cNvPr id="5" name="TextBox 4"/>
          <p:cNvSpPr txBox="1"/>
          <p:nvPr/>
        </p:nvSpPr>
        <p:spPr>
          <a:xfrm>
            <a:off x="7086599" y="3217334"/>
            <a:ext cx="1005403" cy="461665"/>
          </a:xfrm>
          <a:prstGeom prst="rect">
            <a:avLst/>
          </a:prstGeom>
          <a:noFill/>
        </p:spPr>
        <p:txBody>
          <a:bodyPr wrap="none" rtlCol="0">
            <a:spAutoFit/>
          </a:bodyPr>
          <a:lstStyle/>
          <a:p>
            <a:r>
              <a:rPr lang="en-US" sz="2400" dirty="0">
                <a:solidFill>
                  <a:srgbClr val="FF0000"/>
                </a:solidFill>
              </a:rPr>
              <a:t>Arnett</a:t>
            </a:r>
          </a:p>
        </p:txBody>
      </p:sp>
      <p:sp>
        <p:nvSpPr>
          <p:cNvPr id="6" name="TextBox 5"/>
          <p:cNvSpPr txBox="1"/>
          <p:nvPr/>
        </p:nvSpPr>
        <p:spPr>
          <a:xfrm>
            <a:off x="7924800" y="3810000"/>
            <a:ext cx="1005403" cy="461665"/>
          </a:xfrm>
          <a:prstGeom prst="rect">
            <a:avLst/>
          </a:prstGeom>
          <a:noFill/>
        </p:spPr>
        <p:txBody>
          <a:bodyPr wrap="none" rtlCol="0">
            <a:spAutoFit/>
          </a:bodyPr>
          <a:lstStyle/>
          <a:p>
            <a:r>
              <a:rPr lang="en-US" sz="2400" dirty="0">
                <a:solidFill>
                  <a:srgbClr val="FF0000"/>
                </a:solidFill>
              </a:rPr>
              <a:t>Arnett</a:t>
            </a:r>
          </a:p>
        </p:txBody>
      </p:sp>
      <p:sp>
        <p:nvSpPr>
          <p:cNvPr id="7" name="TextBox 6"/>
          <p:cNvSpPr txBox="1"/>
          <p:nvPr/>
        </p:nvSpPr>
        <p:spPr>
          <a:xfrm>
            <a:off x="7772400" y="4948535"/>
            <a:ext cx="1005403" cy="461665"/>
          </a:xfrm>
          <a:prstGeom prst="rect">
            <a:avLst/>
          </a:prstGeom>
          <a:noFill/>
        </p:spPr>
        <p:txBody>
          <a:bodyPr wrap="none" rtlCol="0">
            <a:spAutoFit/>
          </a:bodyPr>
          <a:lstStyle/>
          <a:p>
            <a:r>
              <a:rPr lang="en-US" sz="2400" dirty="0">
                <a:solidFill>
                  <a:srgbClr val="FF0000"/>
                </a:solidFill>
              </a:rPr>
              <a:t>Arnett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792162"/>
          </a:xfrm>
        </p:spPr>
        <p:txBody>
          <a:bodyPr/>
          <a:lstStyle/>
          <a:p>
            <a:r>
              <a:rPr lang="en-US" b="1" dirty="0">
                <a:solidFill>
                  <a:srgbClr val="347FD8"/>
                </a:solidFill>
              </a:rPr>
              <a:t>What the public thinks …</a:t>
            </a:r>
          </a:p>
        </p:txBody>
      </p:sp>
      <p:pic>
        <p:nvPicPr>
          <p:cNvPr id="4" name="Content Placeholder 4" descr="emerging-adults-online.jpg"/>
          <p:cNvPicPr>
            <a:picLocks noGrp="1" noChangeAspect="1"/>
          </p:cNvPicPr>
          <p:nvPr>
            <p:ph sz="quarter" idx="1"/>
          </p:nvPr>
        </p:nvPicPr>
        <p:blipFill>
          <a:blip r:embed="rId2" cstate="print"/>
          <a:srcRect l="-18388" t="38893" r="-21263" b="13681"/>
          <a:stretch>
            <a:fillRect/>
          </a:stretch>
        </p:blipFill>
        <p:spPr>
          <a:xfrm>
            <a:off x="838200" y="1295400"/>
            <a:ext cx="7239000" cy="3962400"/>
          </a:xfrm>
        </p:spPr>
      </p:pic>
      <p:pic>
        <p:nvPicPr>
          <p:cNvPr id="5" name="Content Placeholder 4" descr="emerging-adults-online.jpg"/>
          <p:cNvPicPr>
            <a:picLocks noChangeAspect="1"/>
          </p:cNvPicPr>
          <p:nvPr/>
        </p:nvPicPr>
        <p:blipFill>
          <a:blip r:embed="rId2" cstate="print"/>
          <a:srcRect l="-4763" t="85608" r="-6474"/>
          <a:stretch>
            <a:fillRect/>
          </a:stretch>
        </p:blipFill>
        <p:spPr>
          <a:xfrm>
            <a:off x="1981200" y="5415038"/>
            <a:ext cx="4953000" cy="909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earnest.com/blog/blog/wp-content/uploads/2017/09/updated-traditional-ide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52504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60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47FD8"/>
                </a:solidFill>
              </a:rPr>
              <a:t>Stages of Human Development</a:t>
            </a:r>
          </a:p>
        </p:txBody>
      </p:sp>
      <p:pic>
        <p:nvPicPr>
          <p:cNvPr id="3" name="Picture 2"/>
          <p:cNvPicPr>
            <a:picLocks noChangeAspect="1"/>
          </p:cNvPicPr>
          <p:nvPr/>
        </p:nvPicPr>
        <p:blipFill>
          <a:blip r:embed="rId2"/>
          <a:stretch>
            <a:fillRect/>
          </a:stretch>
        </p:blipFill>
        <p:spPr>
          <a:xfrm>
            <a:off x="762000" y="1752600"/>
            <a:ext cx="7410450" cy="4486275"/>
          </a:xfrm>
          <a:prstGeom prst="rect">
            <a:avLst/>
          </a:prstGeom>
        </p:spPr>
      </p:pic>
    </p:spTree>
    <p:extLst>
      <p:ext uri="{BB962C8B-B14F-4D97-AF65-F5344CB8AC3E}">
        <p14:creationId xmlns:p14="http://schemas.microsoft.com/office/powerpoint/2010/main" val="314860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5800" y="5562600"/>
            <a:ext cx="8229600" cy="9906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a:xfrm>
            <a:off x="595042" y="232636"/>
            <a:ext cx="7772400" cy="868362"/>
          </a:xfrm>
        </p:spPr>
        <p:txBody>
          <a:bodyPr>
            <a:normAutofit/>
          </a:bodyPr>
          <a:lstStyle/>
          <a:p>
            <a:pPr eaLnBrk="1" fontAlgn="auto" hangingPunct="1">
              <a:spcAft>
                <a:spcPts val="0"/>
              </a:spcAft>
              <a:defRPr/>
            </a:pPr>
            <a:r>
              <a:rPr lang="en-US" b="1" dirty="0">
                <a:solidFill>
                  <a:srgbClr val="347FD8"/>
                </a:solidFill>
              </a:rPr>
              <a:t>Developmental Periods</a:t>
            </a:r>
          </a:p>
        </p:txBody>
      </p:sp>
      <p:grpSp>
        <p:nvGrpSpPr>
          <p:cNvPr id="7" name="Group 6"/>
          <p:cNvGrpSpPr/>
          <p:nvPr/>
        </p:nvGrpSpPr>
        <p:grpSpPr>
          <a:xfrm>
            <a:off x="685800" y="5638800"/>
            <a:ext cx="8153400" cy="838200"/>
            <a:chOff x="685800" y="5638800"/>
            <a:chExt cx="8153400" cy="838200"/>
          </a:xfrm>
        </p:grpSpPr>
        <p:sp>
          <p:nvSpPr>
            <p:cNvPr id="8" name="Oval 7"/>
            <p:cNvSpPr/>
            <p:nvPr/>
          </p:nvSpPr>
          <p:spPr>
            <a:xfrm>
              <a:off x="6858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dirty="0">
                  <a:solidFill>
                    <a:schemeClr val="tx1"/>
                  </a:solidFill>
                  <a:latin typeface="Arial" pitchFamily="34" charset="0"/>
                  <a:cs typeface="Arial" pitchFamily="34" charset="0"/>
                </a:rPr>
                <a:t>Adolescence</a:t>
              </a:r>
            </a:p>
          </p:txBody>
        </p:sp>
        <p:sp>
          <p:nvSpPr>
            <p:cNvPr id="9" name="Oval 8"/>
            <p:cNvSpPr/>
            <p:nvPr/>
          </p:nvSpPr>
          <p:spPr>
            <a:xfrm>
              <a:off x="2286000" y="5638800"/>
              <a:ext cx="1981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Emerging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sp>
          <p:nvSpPr>
            <p:cNvPr id="10" name="Oval 9"/>
            <p:cNvSpPr/>
            <p:nvPr/>
          </p:nvSpPr>
          <p:spPr>
            <a:xfrm>
              <a:off x="38100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Young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sp>
          <p:nvSpPr>
            <p:cNvPr id="11" name="Oval 10"/>
            <p:cNvSpPr/>
            <p:nvPr/>
          </p:nvSpPr>
          <p:spPr>
            <a:xfrm>
              <a:off x="53340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Middle</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sp>
          <p:nvSpPr>
            <p:cNvPr id="12" name="Oval 11"/>
            <p:cNvSpPr/>
            <p:nvPr/>
          </p:nvSpPr>
          <p:spPr>
            <a:xfrm>
              <a:off x="68580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Late</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grpSp>
      <p:sp>
        <p:nvSpPr>
          <p:cNvPr id="14" name="TextBox 13"/>
          <p:cNvSpPr txBox="1"/>
          <p:nvPr/>
        </p:nvSpPr>
        <p:spPr>
          <a:xfrm>
            <a:off x="685800" y="5181600"/>
            <a:ext cx="2057400" cy="400110"/>
          </a:xfrm>
          <a:prstGeom prst="rect">
            <a:avLst/>
          </a:prstGeom>
          <a:noFill/>
        </p:spPr>
        <p:txBody>
          <a:bodyPr wrap="square" rtlCol="0">
            <a:spAutoFit/>
          </a:bodyPr>
          <a:lstStyle/>
          <a:p>
            <a:r>
              <a:rPr lang="en-US" sz="2000" dirty="0">
                <a:latin typeface="Arial" pitchFamily="34" charset="0"/>
                <a:cs typeface="Arial" pitchFamily="34" charset="0"/>
              </a:rPr>
              <a:t>Arnett’s Model</a:t>
            </a:r>
          </a:p>
        </p:txBody>
      </p:sp>
      <p:sp>
        <p:nvSpPr>
          <p:cNvPr id="15" name="TextBox 14"/>
          <p:cNvSpPr txBox="1"/>
          <p:nvPr/>
        </p:nvSpPr>
        <p:spPr>
          <a:xfrm>
            <a:off x="6324600" y="3910235"/>
            <a:ext cx="1851789" cy="369332"/>
          </a:xfrm>
          <a:prstGeom prst="rect">
            <a:avLst/>
          </a:prstGeom>
          <a:noFill/>
        </p:spPr>
        <p:txBody>
          <a:bodyPr wrap="none" rtlCol="0">
            <a:spAutoFit/>
          </a:bodyPr>
          <a:lstStyle/>
          <a:p>
            <a:r>
              <a:rPr lang="en-US" b="1" dirty="0">
                <a:latin typeface="Arial" pitchFamily="34" charset="0"/>
                <a:cs typeface="Arial" pitchFamily="34" charset="0"/>
              </a:rPr>
              <a:t>18-25 years old</a:t>
            </a:r>
          </a:p>
        </p:txBody>
      </p:sp>
      <p:sp>
        <p:nvSpPr>
          <p:cNvPr id="16" name="Left Arrow 15"/>
          <p:cNvSpPr/>
          <p:nvPr/>
        </p:nvSpPr>
        <p:spPr>
          <a:xfrm>
            <a:off x="5715000" y="3385066"/>
            <a:ext cx="609600" cy="30480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765266" y="1219200"/>
            <a:ext cx="1613468" cy="403367"/>
            <a:chOff x="3025600" y="2464"/>
            <a:chExt cx="1613468" cy="403367"/>
          </a:xfrm>
        </p:grpSpPr>
        <p:sp>
          <p:nvSpPr>
            <p:cNvPr id="54" name="Rounded Rectangle 53"/>
            <p:cNvSpPr/>
            <p:nvPr/>
          </p:nvSpPr>
          <p:spPr>
            <a:xfrm>
              <a:off x="3025600" y="2464"/>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55" name="Rounded Rectangle 4"/>
            <p:cNvSpPr/>
            <p:nvPr/>
          </p:nvSpPr>
          <p:spPr>
            <a:xfrm>
              <a:off x="3037414" y="14278"/>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infancy</a:t>
              </a:r>
            </a:p>
          </p:txBody>
        </p:sp>
      </p:grpSp>
      <p:grpSp>
        <p:nvGrpSpPr>
          <p:cNvPr id="18" name="Group 17"/>
          <p:cNvGrpSpPr/>
          <p:nvPr/>
        </p:nvGrpSpPr>
        <p:grpSpPr>
          <a:xfrm>
            <a:off x="4481242" y="1647778"/>
            <a:ext cx="181515" cy="151262"/>
            <a:chOff x="3741576" y="431042"/>
            <a:chExt cx="181515" cy="151262"/>
          </a:xfrm>
        </p:grpSpPr>
        <p:sp>
          <p:nvSpPr>
            <p:cNvPr id="52" name="Right Arrow 51"/>
            <p:cNvSpPr/>
            <p:nvPr/>
          </p:nvSpPr>
          <p:spPr>
            <a:xfrm rot="5400000">
              <a:off x="3756703" y="415915"/>
              <a:ext cx="151262" cy="181515"/>
            </a:xfrm>
            <a:prstGeom prst="rightArrow">
              <a:avLst>
                <a:gd name="adj1" fmla="val 60000"/>
                <a:gd name="adj2" fmla="val 50000"/>
              </a:avLst>
            </a:prstGeom>
          </p:spPr>
          <p:style>
            <a:lnRef idx="0">
              <a:schemeClr val="accent4">
                <a:shade val="90000"/>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fontRef>
          </p:style>
        </p:sp>
        <p:sp>
          <p:nvSpPr>
            <p:cNvPr id="53" name="Right Arrow 6"/>
            <p:cNvSpPr/>
            <p:nvPr/>
          </p:nvSpPr>
          <p:spPr>
            <a:xfrm>
              <a:off x="3777880" y="431042"/>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19" name="Group 18"/>
          <p:cNvGrpSpPr/>
          <p:nvPr/>
        </p:nvGrpSpPr>
        <p:grpSpPr>
          <a:xfrm>
            <a:off x="3765266" y="1824251"/>
            <a:ext cx="1613468" cy="403367"/>
            <a:chOff x="3025600" y="607515"/>
            <a:chExt cx="1613468" cy="403367"/>
          </a:xfrm>
        </p:grpSpPr>
        <p:sp>
          <p:nvSpPr>
            <p:cNvPr id="50" name="Rounded Rectangle 49"/>
            <p:cNvSpPr/>
            <p:nvPr/>
          </p:nvSpPr>
          <p:spPr>
            <a:xfrm>
              <a:off x="3025600" y="607515"/>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29426"/>
                <a:satOff val="-728"/>
                <a:lumOff val="4165"/>
                <a:alphaOff val="0"/>
              </a:schemeClr>
            </a:fillRef>
            <a:effectRef idx="0">
              <a:schemeClr val="accent4">
                <a:shade val="80000"/>
                <a:hueOff val="-29426"/>
                <a:satOff val="-728"/>
                <a:lumOff val="4165"/>
                <a:alphaOff val="0"/>
              </a:schemeClr>
            </a:effectRef>
            <a:fontRef idx="minor">
              <a:schemeClr val="lt1"/>
            </a:fontRef>
          </p:style>
        </p:sp>
        <p:sp>
          <p:nvSpPr>
            <p:cNvPr id="51" name="Rounded Rectangle 8"/>
            <p:cNvSpPr/>
            <p:nvPr/>
          </p:nvSpPr>
          <p:spPr>
            <a:xfrm>
              <a:off x="3037414" y="619329"/>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early childhood</a:t>
              </a:r>
            </a:p>
          </p:txBody>
        </p:sp>
      </p:grpSp>
      <p:grpSp>
        <p:nvGrpSpPr>
          <p:cNvPr id="20" name="Group 19"/>
          <p:cNvGrpSpPr/>
          <p:nvPr/>
        </p:nvGrpSpPr>
        <p:grpSpPr>
          <a:xfrm>
            <a:off x="4481242" y="2252829"/>
            <a:ext cx="181515" cy="151262"/>
            <a:chOff x="3741576" y="1036093"/>
            <a:chExt cx="181515" cy="151262"/>
          </a:xfrm>
        </p:grpSpPr>
        <p:sp>
          <p:nvSpPr>
            <p:cNvPr id="48" name="Right Arrow 47"/>
            <p:cNvSpPr/>
            <p:nvPr/>
          </p:nvSpPr>
          <p:spPr>
            <a:xfrm rot="5400000">
              <a:off x="3756703" y="1020966"/>
              <a:ext cx="151262" cy="181515"/>
            </a:xfrm>
            <a:prstGeom prst="rightArrow">
              <a:avLst>
                <a:gd name="adj1" fmla="val 60000"/>
                <a:gd name="adj2" fmla="val 50000"/>
              </a:avLst>
            </a:prstGeom>
          </p:spPr>
          <p:style>
            <a:lnRef idx="0">
              <a:schemeClr val="accent4">
                <a:shade val="90000"/>
                <a:hueOff val="-35275"/>
                <a:satOff val="-846"/>
                <a:lumOff val="4476"/>
                <a:alphaOff val="0"/>
              </a:schemeClr>
            </a:lnRef>
            <a:fillRef idx="1">
              <a:schemeClr val="accent4">
                <a:shade val="90000"/>
                <a:hueOff val="-35275"/>
                <a:satOff val="-846"/>
                <a:lumOff val="4476"/>
                <a:alphaOff val="0"/>
              </a:schemeClr>
            </a:fillRef>
            <a:effectRef idx="0">
              <a:schemeClr val="accent4">
                <a:shade val="90000"/>
                <a:hueOff val="-35275"/>
                <a:satOff val="-846"/>
                <a:lumOff val="4476"/>
                <a:alphaOff val="0"/>
              </a:schemeClr>
            </a:effectRef>
            <a:fontRef idx="minor">
              <a:schemeClr val="lt1"/>
            </a:fontRef>
          </p:style>
        </p:sp>
        <p:sp>
          <p:nvSpPr>
            <p:cNvPr id="49" name="Right Arrow 10"/>
            <p:cNvSpPr/>
            <p:nvPr/>
          </p:nvSpPr>
          <p:spPr>
            <a:xfrm>
              <a:off x="3777880" y="1036093"/>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1" name="Group 20"/>
          <p:cNvGrpSpPr/>
          <p:nvPr/>
        </p:nvGrpSpPr>
        <p:grpSpPr>
          <a:xfrm>
            <a:off x="3765266" y="2429301"/>
            <a:ext cx="1613468" cy="403367"/>
            <a:chOff x="3025600" y="1212565"/>
            <a:chExt cx="1613468" cy="403367"/>
          </a:xfrm>
        </p:grpSpPr>
        <p:sp>
          <p:nvSpPr>
            <p:cNvPr id="46" name="Rounded Rectangle 45"/>
            <p:cNvSpPr/>
            <p:nvPr/>
          </p:nvSpPr>
          <p:spPr>
            <a:xfrm>
              <a:off x="3025600" y="1212565"/>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58853"/>
                <a:satOff val="-1455"/>
                <a:lumOff val="8329"/>
                <a:alphaOff val="0"/>
              </a:schemeClr>
            </a:fillRef>
            <a:effectRef idx="0">
              <a:schemeClr val="accent4">
                <a:shade val="80000"/>
                <a:hueOff val="-58853"/>
                <a:satOff val="-1455"/>
                <a:lumOff val="8329"/>
                <a:alphaOff val="0"/>
              </a:schemeClr>
            </a:effectRef>
            <a:fontRef idx="minor">
              <a:schemeClr val="lt1"/>
            </a:fontRef>
          </p:style>
        </p:sp>
        <p:sp>
          <p:nvSpPr>
            <p:cNvPr id="47" name="Rounded Rectangle 12"/>
            <p:cNvSpPr/>
            <p:nvPr/>
          </p:nvSpPr>
          <p:spPr>
            <a:xfrm>
              <a:off x="3037414" y="1224379"/>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middle childhood</a:t>
              </a:r>
            </a:p>
          </p:txBody>
        </p:sp>
      </p:grpSp>
      <p:grpSp>
        <p:nvGrpSpPr>
          <p:cNvPr id="22" name="Group 21"/>
          <p:cNvGrpSpPr/>
          <p:nvPr/>
        </p:nvGrpSpPr>
        <p:grpSpPr>
          <a:xfrm>
            <a:off x="4481242" y="2857880"/>
            <a:ext cx="181515" cy="151262"/>
            <a:chOff x="3741576" y="1641144"/>
            <a:chExt cx="181515" cy="151262"/>
          </a:xfrm>
        </p:grpSpPr>
        <p:sp>
          <p:nvSpPr>
            <p:cNvPr id="44" name="Right Arrow 43"/>
            <p:cNvSpPr/>
            <p:nvPr/>
          </p:nvSpPr>
          <p:spPr>
            <a:xfrm rot="5400000">
              <a:off x="3756703" y="1626017"/>
              <a:ext cx="151262" cy="181515"/>
            </a:xfrm>
            <a:prstGeom prst="rightArrow">
              <a:avLst>
                <a:gd name="adj1" fmla="val 60000"/>
                <a:gd name="adj2" fmla="val 50000"/>
              </a:avLst>
            </a:prstGeom>
          </p:spPr>
          <p:style>
            <a:lnRef idx="0">
              <a:schemeClr val="accent4">
                <a:shade val="90000"/>
                <a:hueOff val="-70549"/>
                <a:satOff val="-1691"/>
                <a:lumOff val="8952"/>
                <a:alphaOff val="0"/>
              </a:schemeClr>
            </a:lnRef>
            <a:fillRef idx="1">
              <a:schemeClr val="accent4">
                <a:shade val="90000"/>
                <a:hueOff val="-70549"/>
                <a:satOff val="-1691"/>
                <a:lumOff val="8952"/>
                <a:alphaOff val="0"/>
              </a:schemeClr>
            </a:fillRef>
            <a:effectRef idx="0">
              <a:schemeClr val="accent4">
                <a:shade val="90000"/>
                <a:hueOff val="-70549"/>
                <a:satOff val="-1691"/>
                <a:lumOff val="8952"/>
                <a:alphaOff val="0"/>
              </a:schemeClr>
            </a:effectRef>
            <a:fontRef idx="minor">
              <a:schemeClr val="lt1"/>
            </a:fontRef>
          </p:style>
        </p:sp>
        <p:sp>
          <p:nvSpPr>
            <p:cNvPr id="45" name="Right Arrow 14"/>
            <p:cNvSpPr/>
            <p:nvPr/>
          </p:nvSpPr>
          <p:spPr>
            <a:xfrm>
              <a:off x="3777880" y="1641144"/>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3" name="Group 22"/>
          <p:cNvGrpSpPr/>
          <p:nvPr/>
        </p:nvGrpSpPr>
        <p:grpSpPr>
          <a:xfrm>
            <a:off x="3765266" y="3034352"/>
            <a:ext cx="1613468" cy="403367"/>
            <a:chOff x="3025600" y="1817616"/>
            <a:chExt cx="1613468" cy="403367"/>
          </a:xfrm>
        </p:grpSpPr>
        <p:sp>
          <p:nvSpPr>
            <p:cNvPr id="42" name="Rounded Rectangle 41"/>
            <p:cNvSpPr/>
            <p:nvPr/>
          </p:nvSpPr>
          <p:spPr>
            <a:xfrm>
              <a:off x="3025600" y="1817616"/>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88279"/>
                <a:satOff val="-2183"/>
                <a:lumOff val="12494"/>
                <a:alphaOff val="0"/>
              </a:schemeClr>
            </a:fillRef>
            <a:effectRef idx="0">
              <a:schemeClr val="accent4">
                <a:shade val="80000"/>
                <a:hueOff val="-88279"/>
                <a:satOff val="-2183"/>
                <a:lumOff val="12494"/>
                <a:alphaOff val="0"/>
              </a:schemeClr>
            </a:effectRef>
            <a:fontRef idx="minor">
              <a:schemeClr val="lt1"/>
            </a:fontRef>
          </p:style>
        </p:sp>
        <p:sp>
          <p:nvSpPr>
            <p:cNvPr id="43" name="Rounded Rectangle 16"/>
            <p:cNvSpPr/>
            <p:nvPr/>
          </p:nvSpPr>
          <p:spPr>
            <a:xfrm>
              <a:off x="3037414" y="1829430"/>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adolescence</a:t>
              </a:r>
            </a:p>
          </p:txBody>
        </p:sp>
      </p:grpSp>
      <p:grpSp>
        <p:nvGrpSpPr>
          <p:cNvPr id="24" name="Group 23"/>
          <p:cNvGrpSpPr/>
          <p:nvPr/>
        </p:nvGrpSpPr>
        <p:grpSpPr>
          <a:xfrm>
            <a:off x="4481242" y="3462930"/>
            <a:ext cx="181515" cy="151262"/>
            <a:chOff x="3741576" y="2246194"/>
            <a:chExt cx="181515" cy="151262"/>
          </a:xfrm>
        </p:grpSpPr>
        <p:sp>
          <p:nvSpPr>
            <p:cNvPr id="40" name="Right Arrow 39"/>
            <p:cNvSpPr/>
            <p:nvPr/>
          </p:nvSpPr>
          <p:spPr>
            <a:xfrm rot="5400000">
              <a:off x="3756703" y="2231067"/>
              <a:ext cx="151262" cy="181515"/>
            </a:xfrm>
            <a:prstGeom prst="rightArrow">
              <a:avLst>
                <a:gd name="adj1" fmla="val 60000"/>
                <a:gd name="adj2" fmla="val 50000"/>
              </a:avLst>
            </a:prstGeom>
          </p:spPr>
          <p:style>
            <a:lnRef idx="0">
              <a:schemeClr val="accent4">
                <a:shade val="90000"/>
                <a:hueOff val="-105824"/>
                <a:satOff val="-2537"/>
                <a:lumOff val="13429"/>
                <a:alphaOff val="0"/>
              </a:schemeClr>
            </a:lnRef>
            <a:fillRef idx="1">
              <a:schemeClr val="accent4">
                <a:shade val="90000"/>
                <a:hueOff val="-105824"/>
                <a:satOff val="-2537"/>
                <a:lumOff val="13429"/>
                <a:alphaOff val="0"/>
              </a:schemeClr>
            </a:fillRef>
            <a:effectRef idx="0">
              <a:schemeClr val="accent4">
                <a:shade val="90000"/>
                <a:hueOff val="-105824"/>
                <a:satOff val="-2537"/>
                <a:lumOff val="13429"/>
                <a:alphaOff val="0"/>
              </a:schemeClr>
            </a:effectRef>
            <a:fontRef idx="minor">
              <a:schemeClr val="lt1"/>
            </a:fontRef>
          </p:style>
        </p:sp>
        <p:sp>
          <p:nvSpPr>
            <p:cNvPr id="41" name="Right Arrow 18"/>
            <p:cNvSpPr/>
            <p:nvPr/>
          </p:nvSpPr>
          <p:spPr>
            <a:xfrm>
              <a:off x="3777880" y="2246194"/>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5" name="Group 24"/>
          <p:cNvGrpSpPr/>
          <p:nvPr/>
        </p:nvGrpSpPr>
        <p:grpSpPr>
          <a:xfrm>
            <a:off x="6452575" y="3335782"/>
            <a:ext cx="1613468" cy="403367"/>
            <a:chOff x="3025600" y="2422667"/>
            <a:chExt cx="1613468" cy="403367"/>
          </a:xfrm>
        </p:grpSpPr>
        <p:sp>
          <p:nvSpPr>
            <p:cNvPr id="38" name="Rounded Rectangle 37"/>
            <p:cNvSpPr/>
            <p:nvPr/>
          </p:nvSpPr>
          <p:spPr>
            <a:xfrm>
              <a:off x="3025600" y="2422667"/>
              <a:ext cx="1613468" cy="40336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4">
                <a:shade val="80000"/>
                <a:hueOff val="-117705"/>
                <a:satOff val="-2910"/>
                <a:lumOff val="16659"/>
                <a:alphaOff val="0"/>
              </a:schemeClr>
            </a:effectRef>
            <a:fontRef idx="minor">
              <a:schemeClr val="lt1"/>
            </a:fontRef>
          </p:style>
        </p:sp>
        <p:sp>
          <p:nvSpPr>
            <p:cNvPr id="39" name="Rounded Rectangle 20"/>
            <p:cNvSpPr/>
            <p:nvPr/>
          </p:nvSpPr>
          <p:spPr>
            <a:xfrm>
              <a:off x="3037414" y="2434481"/>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emerging</a:t>
              </a:r>
              <a:br>
                <a:rPr lang="en-US" sz="1500" b="1" kern="1200" dirty="0">
                  <a:latin typeface="Arial" pitchFamily="34" charset="0"/>
                  <a:cs typeface="Arial" pitchFamily="34" charset="0"/>
                </a:rPr>
              </a:br>
              <a:r>
                <a:rPr lang="en-US" sz="1500" b="1" kern="1200" dirty="0">
                  <a:latin typeface="Arial" pitchFamily="34" charset="0"/>
                  <a:cs typeface="Arial" pitchFamily="34" charset="0"/>
                </a:rPr>
                <a:t> adulthood</a:t>
              </a:r>
            </a:p>
          </p:txBody>
        </p:sp>
      </p:grpSp>
      <p:grpSp>
        <p:nvGrpSpPr>
          <p:cNvPr id="26" name="Group 25"/>
          <p:cNvGrpSpPr/>
          <p:nvPr/>
        </p:nvGrpSpPr>
        <p:grpSpPr>
          <a:xfrm>
            <a:off x="4481242" y="4067981"/>
            <a:ext cx="181515" cy="151262"/>
            <a:chOff x="3741576" y="2851245"/>
            <a:chExt cx="181515" cy="151262"/>
          </a:xfrm>
        </p:grpSpPr>
        <p:sp>
          <p:nvSpPr>
            <p:cNvPr id="36" name="Right Arrow 35"/>
            <p:cNvSpPr/>
            <p:nvPr/>
          </p:nvSpPr>
          <p:spPr>
            <a:xfrm rot="5400000">
              <a:off x="3756703" y="2836118"/>
              <a:ext cx="151262" cy="181515"/>
            </a:xfrm>
            <a:prstGeom prst="rightArrow">
              <a:avLst>
                <a:gd name="adj1" fmla="val 60000"/>
                <a:gd name="adj2" fmla="val 50000"/>
              </a:avLst>
            </a:prstGeom>
          </p:spPr>
          <p:style>
            <a:lnRef idx="0">
              <a:schemeClr val="accent4">
                <a:shade val="90000"/>
                <a:hueOff val="-141098"/>
                <a:satOff val="-3382"/>
                <a:lumOff val="17905"/>
                <a:alphaOff val="0"/>
              </a:schemeClr>
            </a:lnRef>
            <a:fillRef idx="1">
              <a:schemeClr val="accent4">
                <a:shade val="90000"/>
                <a:hueOff val="-141098"/>
                <a:satOff val="-3382"/>
                <a:lumOff val="17905"/>
                <a:alphaOff val="0"/>
              </a:schemeClr>
            </a:fillRef>
            <a:effectRef idx="0">
              <a:schemeClr val="accent4">
                <a:shade val="90000"/>
                <a:hueOff val="-141098"/>
                <a:satOff val="-3382"/>
                <a:lumOff val="17905"/>
                <a:alphaOff val="0"/>
              </a:schemeClr>
            </a:effectRef>
            <a:fontRef idx="minor">
              <a:schemeClr val="lt1"/>
            </a:fontRef>
          </p:style>
        </p:sp>
        <p:sp>
          <p:nvSpPr>
            <p:cNvPr id="37" name="Right Arrow 22"/>
            <p:cNvSpPr/>
            <p:nvPr/>
          </p:nvSpPr>
          <p:spPr>
            <a:xfrm>
              <a:off x="3777880" y="2851245"/>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7" name="Group 26"/>
          <p:cNvGrpSpPr/>
          <p:nvPr/>
        </p:nvGrpSpPr>
        <p:grpSpPr>
          <a:xfrm>
            <a:off x="3765266" y="4244453"/>
            <a:ext cx="1613468" cy="403367"/>
            <a:chOff x="3025600" y="3027717"/>
            <a:chExt cx="1613468" cy="403367"/>
          </a:xfrm>
        </p:grpSpPr>
        <p:sp>
          <p:nvSpPr>
            <p:cNvPr id="34" name="Rounded Rectangle 33"/>
            <p:cNvSpPr/>
            <p:nvPr/>
          </p:nvSpPr>
          <p:spPr>
            <a:xfrm>
              <a:off x="3025600" y="3027717"/>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147131"/>
                <a:satOff val="-3638"/>
                <a:lumOff val="20823"/>
                <a:alphaOff val="0"/>
              </a:schemeClr>
            </a:fillRef>
            <a:effectRef idx="0">
              <a:schemeClr val="accent4">
                <a:shade val="80000"/>
                <a:hueOff val="-147131"/>
                <a:satOff val="-3638"/>
                <a:lumOff val="20823"/>
                <a:alphaOff val="0"/>
              </a:schemeClr>
            </a:effectRef>
            <a:fontRef idx="minor">
              <a:schemeClr val="lt1"/>
            </a:fontRef>
          </p:style>
        </p:sp>
        <p:sp>
          <p:nvSpPr>
            <p:cNvPr id="35" name="Rounded Rectangle 24"/>
            <p:cNvSpPr/>
            <p:nvPr/>
          </p:nvSpPr>
          <p:spPr>
            <a:xfrm>
              <a:off x="3037414" y="3039531"/>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Arial" pitchFamily="34" charset="0"/>
                  <a:cs typeface="Arial" pitchFamily="34" charset="0"/>
                </a:rPr>
                <a:t>adulthood</a:t>
              </a:r>
            </a:p>
          </p:txBody>
        </p:sp>
      </p:grpSp>
      <p:grpSp>
        <p:nvGrpSpPr>
          <p:cNvPr id="28" name="Group 27"/>
          <p:cNvGrpSpPr/>
          <p:nvPr/>
        </p:nvGrpSpPr>
        <p:grpSpPr>
          <a:xfrm>
            <a:off x="4481242" y="4673032"/>
            <a:ext cx="181515" cy="151262"/>
            <a:chOff x="3741576" y="3456296"/>
            <a:chExt cx="181515" cy="151262"/>
          </a:xfrm>
        </p:grpSpPr>
        <p:sp>
          <p:nvSpPr>
            <p:cNvPr id="32" name="Right Arrow 31"/>
            <p:cNvSpPr/>
            <p:nvPr/>
          </p:nvSpPr>
          <p:spPr>
            <a:xfrm rot="5400000">
              <a:off x="3756703" y="3441169"/>
              <a:ext cx="151262" cy="181515"/>
            </a:xfrm>
            <a:prstGeom prst="rightArrow">
              <a:avLst>
                <a:gd name="adj1" fmla="val 60000"/>
                <a:gd name="adj2" fmla="val 50000"/>
              </a:avLst>
            </a:prstGeom>
          </p:spPr>
          <p:style>
            <a:lnRef idx="0">
              <a:schemeClr val="accent4">
                <a:shade val="90000"/>
                <a:hueOff val="-176373"/>
                <a:satOff val="-4228"/>
                <a:lumOff val="22381"/>
                <a:alphaOff val="0"/>
              </a:schemeClr>
            </a:lnRef>
            <a:fillRef idx="1">
              <a:schemeClr val="accent4">
                <a:shade val="90000"/>
                <a:hueOff val="-176373"/>
                <a:satOff val="-4228"/>
                <a:lumOff val="22381"/>
                <a:alphaOff val="0"/>
              </a:schemeClr>
            </a:fillRef>
            <a:effectRef idx="0">
              <a:schemeClr val="accent4">
                <a:shade val="90000"/>
                <a:hueOff val="-176373"/>
                <a:satOff val="-4228"/>
                <a:lumOff val="22381"/>
                <a:alphaOff val="0"/>
              </a:schemeClr>
            </a:effectRef>
            <a:fontRef idx="minor">
              <a:schemeClr val="lt1"/>
            </a:fontRef>
          </p:style>
        </p:sp>
        <p:sp>
          <p:nvSpPr>
            <p:cNvPr id="33" name="Right Arrow 26"/>
            <p:cNvSpPr/>
            <p:nvPr/>
          </p:nvSpPr>
          <p:spPr>
            <a:xfrm>
              <a:off x="3777880" y="3456296"/>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9" name="Group 28"/>
          <p:cNvGrpSpPr/>
          <p:nvPr/>
        </p:nvGrpSpPr>
        <p:grpSpPr>
          <a:xfrm>
            <a:off x="3765266" y="4849504"/>
            <a:ext cx="1613468" cy="403367"/>
            <a:chOff x="3025600" y="3632768"/>
            <a:chExt cx="1613468" cy="403367"/>
          </a:xfrm>
        </p:grpSpPr>
        <p:sp>
          <p:nvSpPr>
            <p:cNvPr id="30" name="Rounded Rectangle 29"/>
            <p:cNvSpPr/>
            <p:nvPr/>
          </p:nvSpPr>
          <p:spPr>
            <a:xfrm>
              <a:off x="3025600" y="3632768"/>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176558"/>
                <a:satOff val="-4365"/>
                <a:lumOff val="24988"/>
                <a:alphaOff val="0"/>
              </a:schemeClr>
            </a:fillRef>
            <a:effectRef idx="0">
              <a:schemeClr val="accent4">
                <a:shade val="80000"/>
                <a:hueOff val="-176558"/>
                <a:satOff val="-4365"/>
                <a:lumOff val="24988"/>
                <a:alphaOff val="0"/>
              </a:schemeClr>
            </a:effectRef>
            <a:fontRef idx="minor">
              <a:schemeClr val="lt1"/>
            </a:fontRef>
          </p:style>
        </p:sp>
        <p:sp>
          <p:nvSpPr>
            <p:cNvPr id="31" name="Rounded Rectangle 28"/>
            <p:cNvSpPr/>
            <p:nvPr/>
          </p:nvSpPr>
          <p:spPr>
            <a:xfrm>
              <a:off x="3037414" y="3644582"/>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late adulthood</a:t>
              </a:r>
            </a:p>
          </p:txBody>
        </p:sp>
      </p:grpSp>
      <p:grpSp>
        <p:nvGrpSpPr>
          <p:cNvPr id="56" name="Group 55"/>
          <p:cNvGrpSpPr/>
          <p:nvPr/>
        </p:nvGrpSpPr>
        <p:grpSpPr>
          <a:xfrm>
            <a:off x="3762376" y="3619234"/>
            <a:ext cx="1613468" cy="403367"/>
            <a:chOff x="3025600" y="1817616"/>
            <a:chExt cx="1613468" cy="403367"/>
          </a:xfrm>
        </p:grpSpPr>
        <p:sp>
          <p:nvSpPr>
            <p:cNvPr id="57" name="Rounded Rectangle 56"/>
            <p:cNvSpPr/>
            <p:nvPr/>
          </p:nvSpPr>
          <p:spPr>
            <a:xfrm>
              <a:off x="3025600" y="1817616"/>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88279"/>
                <a:satOff val="-2183"/>
                <a:lumOff val="12494"/>
                <a:alphaOff val="0"/>
              </a:schemeClr>
            </a:fillRef>
            <a:effectRef idx="0">
              <a:schemeClr val="accent4">
                <a:shade val="80000"/>
                <a:hueOff val="-88279"/>
                <a:satOff val="-2183"/>
                <a:lumOff val="12494"/>
                <a:alphaOff val="0"/>
              </a:schemeClr>
            </a:effectRef>
            <a:fontRef idx="minor">
              <a:schemeClr val="lt1"/>
            </a:fontRef>
          </p:style>
        </p:sp>
        <p:sp>
          <p:nvSpPr>
            <p:cNvPr id="58" name="Rounded Rectangle 16"/>
            <p:cNvSpPr/>
            <p:nvPr/>
          </p:nvSpPr>
          <p:spPr>
            <a:xfrm>
              <a:off x="3037414" y="1829430"/>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dirty="0">
                  <a:latin typeface="Arial" pitchFamily="34" charset="0"/>
                  <a:cs typeface="Arial" pitchFamily="34" charset="0"/>
                </a:rPr>
                <a:t>y</a:t>
              </a:r>
              <a:r>
                <a:rPr lang="en-US" sz="1500" b="1" kern="1200" dirty="0">
                  <a:latin typeface="Arial" pitchFamily="34" charset="0"/>
                  <a:cs typeface="Arial" pitchFamily="34" charset="0"/>
                </a:rPr>
                <a:t>oung adulthood</a:t>
              </a:r>
            </a:p>
          </p:txBody>
        </p:sp>
      </p:grpSp>
      <p:sp>
        <p:nvSpPr>
          <p:cNvPr id="2" name="TextBox 1"/>
          <p:cNvSpPr txBox="1"/>
          <p:nvPr/>
        </p:nvSpPr>
        <p:spPr>
          <a:xfrm>
            <a:off x="685800" y="1836065"/>
            <a:ext cx="2687146" cy="2677656"/>
          </a:xfrm>
          <a:prstGeom prst="rect">
            <a:avLst/>
          </a:prstGeom>
          <a:noFill/>
        </p:spPr>
        <p:txBody>
          <a:bodyPr wrap="none" rtlCol="0">
            <a:spAutoFit/>
          </a:bodyPr>
          <a:lstStyle/>
          <a:p>
            <a:r>
              <a:rPr lang="en-US" sz="2400" dirty="0"/>
              <a:t>In 1970, 21 year old</a:t>
            </a:r>
          </a:p>
          <a:p>
            <a:r>
              <a:rPr lang="en-US" sz="2400" dirty="0"/>
              <a:t> -  Married</a:t>
            </a:r>
          </a:p>
          <a:p>
            <a:pPr marL="285750" indent="-285750">
              <a:buFontTx/>
              <a:buChar char="-"/>
            </a:pPr>
            <a:r>
              <a:rPr lang="en-US" sz="2400" dirty="0"/>
              <a:t>New born</a:t>
            </a:r>
          </a:p>
          <a:p>
            <a:pPr marL="285750" indent="-285750">
              <a:buFontTx/>
              <a:buChar char="-"/>
            </a:pPr>
            <a:r>
              <a:rPr lang="en-US" sz="2400" dirty="0"/>
              <a:t>Education complete</a:t>
            </a:r>
          </a:p>
          <a:p>
            <a:pPr marL="285750" indent="-285750">
              <a:buFontTx/>
              <a:buChar char="-"/>
            </a:pPr>
            <a:r>
              <a:rPr lang="en-US" sz="2400" dirty="0"/>
              <a:t>In long term job</a:t>
            </a:r>
          </a:p>
          <a:p>
            <a:pPr marL="285750" indent="-285750">
              <a:buFontTx/>
              <a:buChar char="-"/>
            </a:pPr>
            <a:r>
              <a:rPr lang="en-US" sz="2400" dirty="0"/>
              <a:t>Parents role model</a:t>
            </a:r>
          </a:p>
          <a:p>
            <a:endParaRPr lang="en-US" sz="2400" dirty="0"/>
          </a:p>
        </p:txBody>
      </p:sp>
      <p:sp>
        <p:nvSpPr>
          <p:cNvPr id="59" name="TextBox 58"/>
          <p:cNvSpPr txBox="1"/>
          <p:nvPr/>
        </p:nvSpPr>
        <p:spPr>
          <a:xfrm>
            <a:off x="6072749" y="1029831"/>
            <a:ext cx="3147452" cy="2246769"/>
          </a:xfrm>
          <a:prstGeom prst="rect">
            <a:avLst/>
          </a:prstGeom>
          <a:noFill/>
        </p:spPr>
        <p:txBody>
          <a:bodyPr wrap="square" rtlCol="0">
            <a:spAutoFit/>
          </a:bodyPr>
          <a:lstStyle/>
          <a:p>
            <a:r>
              <a:rPr lang="en-US" sz="2000" dirty="0"/>
              <a:t>Today,</a:t>
            </a:r>
          </a:p>
          <a:p>
            <a:pPr marL="342900" indent="-342900"/>
            <a:r>
              <a:rPr lang="en-US" sz="2000" dirty="0"/>
              <a:t>-   Live with parents or</a:t>
            </a:r>
          </a:p>
          <a:p>
            <a:pPr marL="342900" indent="-342900"/>
            <a:r>
              <a:rPr lang="en-US" sz="2000" dirty="0"/>
              <a:t>-   Cohabitate</a:t>
            </a:r>
          </a:p>
          <a:p>
            <a:pPr marL="285750" indent="-285750">
              <a:buFontTx/>
              <a:buChar char="-"/>
            </a:pPr>
            <a:r>
              <a:rPr lang="en-US" sz="2000" dirty="0"/>
              <a:t>Children later, and less</a:t>
            </a:r>
          </a:p>
          <a:p>
            <a:pPr marL="285750" indent="-285750">
              <a:buFontTx/>
              <a:buChar char="-"/>
            </a:pPr>
            <a:r>
              <a:rPr lang="en-US" sz="2000" dirty="0"/>
              <a:t>Education prolonged</a:t>
            </a:r>
          </a:p>
          <a:p>
            <a:pPr marL="285750" indent="-285750">
              <a:buFontTx/>
              <a:buChar char="-"/>
            </a:pPr>
            <a:r>
              <a:rPr lang="en-US" sz="2000" dirty="0"/>
              <a:t>Changing jobs</a:t>
            </a:r>
          </a:p>
          <a:p>
            <a:pPr marL="285750" indent="-285750">
              <a:buFontTx/>
              <a:buChar char="-"/>
            </a:pPr>
            <a:r>
              <a:rPr lang="en-US" sz="2000" dirty="0"/>
              <a:t>Peers role model</a:t>
            </a:r>
          </a:p>
        </p:txBody>
      </p:sp>
    </p:spTree>
    <p:extLst>
      <p:ext uri="{BB962C8B-B14F-4D97-AF65-F5344CB8AC3E}">
        <p14:creationId xmlns:p14="http://schemas.microsoft.com/office/powerpoint/2010/main" val="3988542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P spid="2"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381000"/>
            <a:ext cx="7772400" cy="1143000"/>
          </a:xfrm>
        </p:spPr>
        <p:txBody>
          <a:bodyPr>
            <a:noAutofit/>
          </a:bodyPr>
          <a:lstStyle/>
          <a:p>
            <a:pPr eaLnBrk="1" fontAlgn="auto" hangingPunct="1">
              <a:spcAft>
                <a:spcPts val="0"/>
              </a:spcAft>
              <a:defRPr/>
            </a:pPr>
            <a:r>
              <a:rPr lang="en-US" b="1" dirty="0">
                <a:solidFill>
                  <a:schemeClr val="accent1">
                    <a:satMod val="150000"/>
                  </a:schemeClr>
                </a:solidFill>
                <a:ea typeface="+mj-ea"/>
                <a:cs typeface="+mj-cs"/>
              </a:rPr>
              <a:t>What are the Characteristics of Emerging Adults?</a:t>
            </a:r>
          </a:p>
        </p:txBody>
      </p:sp>
      <p:sp>
        <p:nvSpPr>
          <p:cNvPr id="22531" name="Rectangle 5"/>
          <p:cNvSpPr>
            <a:spLocks noGrp="1" noChangeArrowheads="1"/>
          </p:cNvSpPr>
          <p:nvPr>
            <p:ph sz="half" idx="1"/>
          </p:nvPr>
        </p:nvSpPr>
        <p:spPr>
          <a:xfrm>
            <a:off x="533400" y="1752600"/>
            <a:ext cx="8305800" cy="4624387"/>
          </a:xfrm>
        </p:spPr>
        <p:txBody>
          <a:bodyPr>
            <a:normAutofit/>
          </a:bodyPr>
          <a:lstStyle/>
          <a:p>
            <a:r>
              <a:rPr lang="en-US" sz="3200" dirty="0">
                <a:latin typeface="Arial" pitchFamily="34" charset="0"/>
                <a:cs typeface="Arial" pitchFamily="34" charset="0"/>
              </a:rPr>
              <a:t>Exploring identities</a:t>
            </a:r>
          </a:p>
          <a:p>
            <a:r>
              <a:rPr lang="en-US" sz="3200" dirty="0">
                <a:latin typeface="Arial" pitchFamily="34" charset="0"/>
                <a:cs typeface="Arial" pitchFamily="34" charset="0"/>
              </a:rPr>
              <a:t>Instability (work, romance, residence)</a:t>
            </a:r>
          </a:p>
          <a:p>
            <a:r>
              <a:rPr lang="en-US" sz="3200" dirty="0">
                <a:latin typeface="Arial" pitchFamily="34" charset="0"/>
                <a:cs typeface="Arial" pitchFamily="34" charset="0"/>
              </a:rPr>
              <a:t>Focusing on self as independent</a:t>
            </a:r>
          </a:p>
          <a:p>
            <a:r>
              <a:rPr lang="en-US" sz="3200" dirty="0">
                <a:latin typeface="Arial" pitchFamily="34" charset="0"/>
                <a:cs typeface="Arial" pitchFamily="34" charset="0"/>
              </a:rPr>
              <a:t>Believe themselves “between” adolescent &amp; adult</a:t>
            </a:r>
          </a:p>
          <a:p>
            <a:r>
              <a:rPr lang="en-US" sz="3200" dirty="0">
                <a:latin typeface="Arial" pitchFamily="34" charset="0"/>
                <a:cs typeface="Arial" pitchFamily="34" charset="0"/>
              </a:rPr>
              <a:t>Believe life holds many possibilities</a:t>
            </a:r>
          </a:p>
          <a:p>
            <a:pPr lvl="1" eaLnBrk="1" hangingPunct="1"/>
            <a:endParaRPr lang="en-US" sz="3200" dirty="0">
              <a:latin typeface="Arial" pitchFamily="34" charset="0"/>
              <a:cs typeface="Arial" pitchFamily="34" charset="0"/>
            </a:endParaRPr>
          </a:p>
          <a:p>
            <a:pPr eaLnBrk="1" hangingPunct="1">
              <a:buNone/>
            </a:pPr>
            <a:r>
              <a:rPr lang="en-US" sz="4000" dirty="0">
                <a:solidFill>
                  <a:srgbClr val="00B050"/>
                </a:solidFill>
                <a:latin typeface="Arial" pitchFamily="34" charset="0"/>
                <a:cs typeface="Arial" pitchFamily="34" charset="0"/>
              </a:rPr>
              <a:t>NOT Universal – LOTS of variation</a:t>
            </a:r>
          </a:p>
        </p:txBody>
      </p:sp>
      <p:sp>
        <p:nvSpPr>
          <p:cNvPr id="22533" name="Text Box 3"/>
          <p:cNvSpPr txBox="1">
            <a:spLocks noChangeArrowheads="1"/>
          </p:cNvSpPr>
          <p:nvPr/>
        </p:nvSpPr>
        <p:spPr bwMode="auto">
          <a:xfrm>
            <a:off x="2100263" y="2089150"/>
            <a:ext cx="6491287" cy="457200"/>
          </a:xfrm>
          <a:prstGeom prst="rect">
            <a:avLst/>
          </a:prstGeom>
          <a:noFill/>
          <a:ln w="9525">
            <a:noFill/>
            <a:miter lim="800000"/>
            <a:headEnd/>
            <a:tailEn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Decline in Marriage Among the 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817" y="152400"/>
            <a:ext cx="6692183"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98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r>
              <a:rPr lang="en-US" b="1" dirty="0">
                <a:solidFill>
                  <a:srgbClr val="347FD8"/>
                </a:solidFill>
              </a:rPr>
              <a:t>Peak Attractiveness</a:t>
            </a:r>
          </a:p>
        </p:txBody>
      </p:sp>
      <p:pic>
        <p:nvPicPr>
          <p:cNvPr id="6" name="Picture 5"/>
          <p:cNvPicPr>
            <a:picLocks noChangeAspect="1"/>
          </p:cNvPicPr>
          <p:nvPr/>
        </p:nvPicPr>
        <p:blipFill>
          <a:blip r:embed="rId2"/>
          <a:stretch>
            <a:fillRect/>
          </a:stretch>
        </p:blipFill>
        <p:spPr>
          <a:xfrm>
            <a:off x="533400" y="914400"/>
            <a:ext cx="7772400" cy="5356977"/>
          </a:xfrm>
          <a:prstGeom prst="rect">
            <a:avLst/>
          </a:prstGeom>
        </p:spPr>
      </p:pic>
      <p:sp>
        <p:nvSpPr>
          <p:cNvPr id="7" name="Rectangle 6"/>
          <p:cNvSpPr/>
          <p:nvPr/>
        </p:nvSpPr>
        <p:spPr>
          <a:xfrm>
            <a:off x="1066800" y="6336268"/>
            <a:ext cx="8229600" cy="369332"/>
          </a:xfrm>
          <a:prstGeom prst="rect">
            <a:avLst/>
          </a:prstGeom>
        </p:spPr>
        <p:txBody>
          <a:bodyPr wrap="square">
            <a:spAutoFit/>
          </a:bodyPr>
          <a:lstStyle/>
          <a:p>
            <a:r>
              <a:rPr lang="en-US" dirty="0"/>
              <a:t>https://www.quora.com/At-what-age-is-peak-physical-attractiveness-for-women</a:t>
            </a:r>
          </a:p>
        </p:txBody>
      </p:sp>
    </p:spTree>
    <p:extLst>
      <p:ext uri="{BB962C8B-B14F-4D97-AF65-F5344CB8AC3E}">
        <p14:creationId xmlns:p14="http://schemas.microsoft.com/office/powerpoint/2010/main" val="1084784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2971800"/>
            <a:ext cx="9906000" cy="685800"/>
          </a:xfrm>
        </p:spPr>
        <p:txBody>
          <a:bodyPr>
            <a:noAutofit/>
          </a:bodyPr>
          <a:lstStyle/>
          <a:p>
            <a:r>
              <a:rPr lang="en-US" sz="4800" b="1" dirty="0"/>
              <a:t>Factors in College Student Development</a:t>
            </a:r>
          </a:p>
        </p:txBody>
      </p:sp>
      <p:sp>
        <p:nvSpPr>
          <p:cNvPr id="4" name="Title 3"/>
          <p:cNvSpPr>
            <a:spLocks noGrp="1"/>
          </p:cNvSpPr>
          <p:nvPr>
            <p:ph type="ctrTitle"/>
          </p:nvPr>
        </p:nvSpPr>
        <p:spPr>
          <a:xfrm>
            <a:off x="457200" y="304800"/>
            <a:ext cx="8229600" cy="1470025"/>
          </a:xfrm>
          <a:solidFill>
            <a:schemeClr val="tx2">
              <a:lumMod val="40000"/>
              <a:lumOff val="60000"/>
            </a:schemeClr>
          </a:solidFill>
        </p:spPr>
        <p:txBody>
          <a:bodyPr>
            <a:normAutofit/>
          </a:bodyPr>
          <a:lstStyle/>
          <a:p>
            <a:r>
              <a:rPr lang="en-US" dirty="0"/>
              <a:t>Area E and ENGR 10 Assignments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85800" y="666750"/>
            <a:ext cx="7772400" cy="5524500"/>
          </a:xfrm>
          <a:prstGeom prst="rect">
            <a:avLst/>
          </a:prstGeom>
        </p:spPr>
      </p:pic>
    </p:spTree>
    <p:extLst>
      <p:ext uri="{BB962C8B-B14F-4D97-AF65-F5344CB8AC3E}">
        <p14:creationId xmlns:p14="http://schemas.microsoft.com/office/powerpoint/2010/main" val="1394463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p:spPr>
        <p:txBody>
          <a:bodyPr>
            <a:normAutofit fontScale="90000"/>
          </a:bodyPr>
          <a:lstStyle/>
          <a:p>
            <a:r>
              <a:rPr lang="en-US" b="1" dirty="0">
                <a:solidFill>
                  <a:srgbClr val="347FD8"/>
                </a:solidFill>
                <a:latin typeface="Arial" pitchFamily="34" charset="0"/>
                <a:cs typeface="Arial" pitchFamily="34" charset="0"/>
              </a:rPr>
              <a:t>Believe life holds many possibilities</a:t>
            </a:r>
            <a:br>
              <a:rPr lang="en-US" b="1" dirty="0">
                <a:solidFill>
                  <a:srgbClr val="347FD8"/>
                </a:solidFill>
                <a:latin typeface="Arial" pitchFamily="34" charset="0"/>
                <a:cs typeface="Arial" pitchFamily="34" charset="0"/>
              </a:rPr>
            </a:br>
            <a:endParaRPr lang="en-US" b="1" dirty="0">
              <a:solidFill>
                <a:srgbClr val="347FD8"/>
              </a:solidFill>
            </a:endParaRPr>
          </a:p>
        </p:txBody>
      </p:sp>
      <p:pic>
        <p:nvPicPr>
          <p:cNvPr id="1026" name="Picture 2"/>
          <p:cNvPicPr>
            <a:picLocks noChangeAspect="1" noChangeArrowheads="1"/>
          </p:cNvPicPr>
          <p:nvPr/>
        </p:nvPicPr>
        <p:blipFill>
          <a:blip r:embed="rId2"/>
          <a:srcRect/>
          <a:stretch>
            <a:fillRect/>
          </a:stretch>
        </p:blipFill>
        <p:spPr bwMode="auto">
          <a:xfrm>
            <a:off x="1428750" y="990600"/>
            <a:ext cx="5657850" cy="4781550"/>
          </a:xfrm>
          <a:prstGeom prst="rect">
            <a:avLst/>
          </a:prstGeom>
          <a:noFill/>
          <a:ln w="9525">
            <a:noFill/>
            <a:miter lim="800000"/>
            <a:headEnd/>
            <a:tailEnd/>
          </a:ln>
          <a:effectLst/>
        </p:spPr>
      </p:pic>
      <p:sp>
        <p:nvSpPr>
          <p:cNvPr id="5" name="Rectangle 4"/>
          <p:cNvSpPr/>
          <p:nvPr/>
        </p:nvSpPr>
        <p:spPr>
          <a:xfrm>
            <a:off x="914400" y="5934670"/>
            <a:ext cx="7467600" cy="584775"/>
          </a:xfrm>
          <a:prstGeom prst="rect">
            <a:avLst/>
          </a:prstGeom>
        </p:spPr>
        <p:txBody>
          <a:bodyPr wrap="square">
            <a:spAutoFit/>
          </a:bodyPr>
          <a:lstStyle/>
          <a:p>
            <a:r>
              <a:rPr lang="en-US" sz="1600" dirty="0"/>
              <a:t>Arnett, J. J. (2007). Emerging adulthood: What is it, and what is it good for?.</a:t>
            </a:r>
            <a:r>
              <a:rPr lang="en-US" sz="1600" i="1" dirty="0"/>
              <a:t>Child development perspectives</a:t>
            </a:r>
            <a:r>
              <a:rPr lang="en-US" sz="1600" dirty="0"/>
              <a:t>, </a:t>
            </a:r>
            <a:r>
              <a:rPr lang="en-US" sz="1600" i="1" dirty="0"/>
              <a:t>1</a:t>
            </a:r>
            <a:r>
              <a:rPr lang="en-US" sz="1600" dirty="0"/>
              <a:t>(2), 68-73.</a:t>
            </a:r>
          </a:p>
        </p:txBody>
      </p:sp>
      <p:sp>
        <p:nvSpPr>
          <p:cNvPr id="6" name="TextBox 5"/>
          <p:cNvSpPr txBox="1"/>
          <p:nvPr/>
        </p:nvSpPr>
        <p:spPr>
          <a:xfrm>
            <a:off x="2514600" y="1143000"/>
            <a:ext cx="4735784" cy="523220"/>
          </a:xfrm>
          <a:prstGeom prst="rect">
            <a:avLst/>
          </a:prstGeom>
          <a:noFill/>
        </p:spPr>
        <p:txBody>
          <a:bodyPr wrap="none" rtlCol="0">
            <a:spAutoFit/>
          </a:bodyPr>
          <a:lstStyle/>
          <a:p>
            <a:r>
              <a:rPr lang="en-US" sz="2800" b="1" dirty="0"/>
              <a:t>Depressive </a:t>
            </a:r>
            <a:r>
              <a:rPr lang="en-US" sz="2800" b="1" dirty="0" err="1"/>
              <a:t>Symptons</a:t>
            </a:r>
            <a:r>
              <a:rPr lang="en-US" sz="2800" b="1" dirty="0"/>
              <a:t> Decline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00200" y="762000"/>
            <a:ext cx="5257800" cy="5175486"/>
          </a:xfrm>
          <a:prstGeom prst="rect">
            <a:avLst/>
          </a:prstGeom>
          <a:noFill/>
          <a:ln w="9525">
            <a:noFill/>
            <a:miter lim="800000"/>
            <a:headEnd/>
            <a:tailEnd/>
          </a:ln>
          <a:effectLst/>
        </p:spPr>
      </p:pic>
      <p:sp>
        <p:nvSpPr>
          <p:cNvPr id="4" name="Rectangle 3"/>
          <p:cNvSpPr/>
          <p:nvPr/>
        </p:nvSpPr>
        <p:spPr>
          <a:xfrm>
            <a:off x="914400" y="6044625"/>
            <a:ext cx="7467600" cy="584775"/>
          </a:xfrm>
          <a:prstGeom prst="rect">
            <a:avLst/>
          </a:prstGeom>
        </p:spPr>
        <p:txBody>
          <a:bodyPr wrap="square">
            <a:spAutoFit/>
          </a:bodyPr>
          <a:lstStyle/>
          <a:p>
            <a:r>
              <a:rPr lang="en-US" sz="1600" dirty="0"/>
              <a:t>Arnett, J. J. (2007). Emerging adulthood: What is it, and what is it good for?.</a:t>
            </a:r>
            <a:r>
              <a:rPr lang="en-US" sz="1600" i="1" dirty="0"/>
              <a:t>Child development perspectives</a:t>
            </a:r>
            <a:r>
              <a:rPr lang="en-US" sz="1600" dirty="0"/>
              <a:t>, </a:t>
            </a:r>
            <a:r>
              <a:rPr lang="en-US" sz="1600" i="1" dirty="0"/>
              <a:t>1</a:t>
            </a:r>
            <a:r>
              <a:rPr lang="en-US" sz="1600" dirty="0"/>
              <a:t>(2), 68-73.</a:t>
            </a:r>
          </a:p>
        </p:txBody>
      </p:sp>
      <p:sp>
        <p:nvSpPr>
          <p:cNvPr id="5" name="Title 1"/>
          <p:cNvSpPr>
            <a:spLocks noGrp="1"/>
          </p:cNvSpPr>
          <p:nvPr>
            <p:ph type="title"/>
          </p:nvPr>
        </p:nvSpPr>
        <p:spPr>
          <a:xfrm>
            <a:off x="304800" y="228600"/>
            <a:ext cx="8610600" cy="1143000"/>
          </a:xfrm>
        </p:spPr>
        <p:txBody>
          <a:bodyPr>
            <a:normAutofit fontScale="90000"/>
          </a:bodyPr>
          <a:lstStyle/>
          <a:p>
            <a:r>
              <a:rPr lang="en-US" b="1" dirty="0">
                <a:solidFill>
                  <a:srgbClr val="347FD8"/>
                </a:solidFill>
                <a:latin typeface="Arial" pitchFamily="34" charset="0"/>
                <a:cs typeface="Arial" pitchFamily="34" charset="0"/>
              </a:rPr>
              <a:t>Believe life holds many possibilities</a:t>
            </a:r>
            <a:br>
              <a:rPr lang="en-US" b="1" dirty="0">
                <a:solidFill>
                  <a:srgbClr val="347FD8"/>
                </a:solidFill>
                <a:latin typeface="Arial" pitchFamily="34" charset="0"/>
                <a:cs typeface="Arial" pitchFamily="34" charset="0"/>
              </a:rPr>
            </a:br>
            <a:endParaRPr lang="en-US" b="1" dirty="0">
              <a:solidFill>
                <a:srgbClr val="347FD8"/>
              </a:solidFill>
            </a:endParaRPr>
          </a:p>
        </p:txBody>
      </p:sp>
      <p:sp>
        <p:nvSpPr>
          <p:cNvPr id="6" name="TextBox 5"/>
          <p:cNvSpPr txBox="1"/>
          <p:nvPr/>
        </p:nvSpPr>
        <p:spPr>
          <a:xfrm>
            <a:off x="2819400" y="914400"/>
            <a:ext cx="2779928" cy="523220"/>
          </a:xfrm>
          <a:prstGeom prst="rect">
            <a:avLst/>
          </a:prstGeom>
          <a:noFill/>
        </p:spPr>
        <p:txBody>
          <a:bodyPr wrap="none" rtlCol="0">
            <a:spAutoFit/>
          </a:bodyPr>
          <a:lstStyle/>
          <a:p>
            <a:r>
              <a:rPr lang="en-US" sz="2800" b="1" dirty="0"/>
              <a:t>Self-Esteem Rises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61273"/>
            <a:ext cx="7772400" cy="1143000"/>
          </a:xfrm>
        </p:spPr>
        <p:txBody>
          <a:bodyPr>
            <a:normAutofit/>
          </a:bodyPr>
          <a:lstStyle/>
          <a:p>
            <a:pPr>
              <a:defRPr/>
            </a:pPr>
            <a:r>
              <a:rPr lang="en-US" sz="3600" b="1" dirty="0">
                <a:solidFill>
                  <a:srgbClr val="347FD8"/>
                </a:solidFill>
              </a:rPr>
              <a:t>Key Areas of Human Development</a:t>
            </a:r>
            <a:endParaRPr lang="en-US" sz="3200" b="1" dirty="0">
              <a:solidFill>
                <a:srgbClr val="347FD8"/>
              </a:solidFill>
            </a:endParaRPr>
          </a:p>
        </p:txBody>
      </p:sp>
      <p:grpSp>
        <p:nvGrpSpPr>
          <p:cNvPr id="5" name="Group 4"/>
          <p:cNvGrpSpPr/>
          <p:nvPr/>
        </p:nvGrpSpPr>
        <p:grpSpPr>
          <a:xfrm>
            <a:off x="2051304" y="990600"/>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The Mind</a:t>
              </a:r>
              <a:endParaRPr lang="en-US" sz="3600" b="1" kern="1200" dirty="0">
                <a:latin typeface="Arial" pitchFamily="34" charset="0"/>
                <a:cs typeface="Arial" pitchFamily="34" charset="0"/>
              </a:endParaRPr>
            </a:p>
          </p:txBody>
        </p:sp>
      </p:grpSp>
      <p:grpSp>
        <p:nvGrpSpPr>
          <p:cNvPr id="8" name="Group 7"/>
          <p:cNvGrpSpPr/>
          <p:nvPr/>
        </p:nvGrpSpPr>
        <p:grpSpPr>
          <a:xfrm>
            <a:off x="2051304" y="2236094"/>
            <a:ext cx="4730496" cy="948947"/>
            <a:chOff x="2660904" y="1366579"/>
            <a:chExt cx="4730496" cy="948947"/>
          </a:xfrm>
          <a:solidFill>
            <a:srgbClr val="C00000"/>
          </a:solidFill>
        </p:grpSpPr>
        <p:sp>
          <p:nvSpPr>
            <p:cNvPr id="9" name="Round Same Side Corner Rectangle 8"/>
            <p:cNvSpPr/>
            <p:nvPr/>
          </p:nvSpPr>
          <p:spPr>
            <a:xfrm rot="5400000">
              <a:off x="4551678" y="-524195"/>
              <a:ext cx="948947" cy="4730496"/>
            </a:xfrm>
            <a:prstGeom prst="round2Same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8"/>
            <p:cNvSpPr/>
            <p:nvPr/>
          </p:nvSpPr>
          <p:spPr>
            <a:xfrm>
              <a:off x="2660904" y="1412903"/>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Emotions</a:t>
              </a:r>
              <a:endParaRPr lang="en-US" sz="3600" b="1" kern="1200" dirty="0">
                <a:latin typeface="Arial" pitchFamily="34" charset="0"/>
                <a:cs typeface="Arial" pitchFamily="34" charset="0"/>
              </a:endParaRPr>
            </a:p>
          </p:txBody>
        </p:sp>
      </p:grpSp>
      <p:grpSp>
        <p:nvGrpSpPr>
          <p:cNvPr id="12" name="Group 11"/>
          <p:cNvGrpSpPr/>
          <p:nvPr/>
        </p:nvGrpSpPr>
        <p:grpSpPr>
          <a:xfrm>
            <a:off x="2051304" y="3481588"/>
            <a:ext cx="4730496" cy="948947"/>
            <a:chOff x="2660904" y="2612073"/>
            <a:chExt cx="4730496" cy="948947"/>
          </a:xfrm>
        </p:grpSpPr>
        <p:sp>
          <p:nvSpPr>
            <p:cNvPr id="13" name="Round Same Side Corner Rectangle 12"/>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2051304" y="4727082"/>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sp>
        <p:nvSpPr>
          <p:cNvPr id="18" name="Title 1"/>
          <p:cNvSpPr txBox="1">
            <a:spLocks/>
          </p:cNvSpPr>
          <p:nvPr/>
        </p:nvSpPr>
        <p:spPr>
          <a:xfrm>
            <a:off x="804862" y="5353955"/>
            <a:ext cx="8305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rgbClr val="347FD8"/>
                </a:solidFill>
              </a:rPr>
              <a:t>Across All Stages of Human Development</a:t>
            </a:r>
            <a:endParaRPr lang="en-US" sz="2800" b="1" dirty="0">
              <a:solidFill>
                <a:srgbClr val="347FD8"/>
              </a:solidFill>
            </a:endParaRPr>
          </a:p>
        </p:txBody>
      </p:sp>
    </p:spTree>
    <p:extLst>
      <p:ext uri="{BB962C8B-B14F-4D97-AF65-F5344CB8AC3E}">
        <p14:creationId xmlns:p14="http://schemas.microsoft.com/office/powerpoint/2010/main" val="2218180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61273"/>
            <a:ext cx="7772400" cy="1143000"/>
          </a:xfrm>
        </p:spPr>
        <p:txBody>
          <a:bodyPr>
            <a:normAutofit/>
          </a:bodyPr>
          <a:lstStyle/>
          <a:p>
            <a:pPr>
              <a:defRPr/>
            </a:pPr>
            <a:r>
              <a:rPr lang="en-US" sz="3600" b="1" dirty="0">
                <a:solidFill>
                  <a:srgbClr val="347FD8"/>
                </a:solidFill>
              </a:rPr>
              <a:t>Key Areas of Human Development</a:t>
            </a:r>
            <a:endParaRPr lang="en-US" sz="3200" b="1" dirty="0">
              <a:solidFill>
                <a:srgbClr val="347FD8"/>
              </a:solidFill>
            </a:endParaRPr>
          </a:p>
        </p:txBody>
      </p:sp>
      <p:grpSp>
        <p:nvGrpSpPr>
          <p:cNvPr id="5" name="Group 4"/>
          <p:cNvGrpSpPr/>
          <p:nvPr/>
        </p:nvGrpSpPr>
        <p:grpSpPr>
          <a:xfrm>
            <a:off x="2051304" y="990600"/>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Cognitive</a:t>
              </a:r>
              <a:endParaRPr lang="en-US" sz="3600" b="1" kern="1200" dirty="0">
                <a:latin typeface="Arial" pitchFamily="34" charset="0"/>
                <a:cs typeface="Arial" pitchFamily="34" charset="0"/>
              </a:endParaRPr>
            </a:p>
          </p:txBody>
        </p:sp>
      </p:grpSp>
      <p:grpSp>
        <p:nvGrpSpPr>
          <p:cNvPr id="8" name="Group 7"/>
          <p:cNvGrpSpPr/>
          <p:nvPr/>
        </p:nvGrpSpPr>
        <p:grpSpPr>
          <a:xfrm>
            <a:off x="2051304" y="2236094"/>
            <a:ext cx="4730496" cy="948947"/>
            <a:chOff x="2660904" y="1366579"/>
            <a:chExt cx="4730496" cy="948947"/>
          </a:xfrm>
          <a:solidFill>
            <a:srgbClr val="C00000"/>
          </a:solidFill>
        </p:grpSpPr>
        <p:sp>
          <p:nvSpPr>
            <p:cNvPr id="9" name="Round Same Side Corner Rectangle 8"/>
            <p:cNvSpPr/>
            <p:nvPr/>
          </p:nvSpPr>
          <p:spPr>
            <a:xfrm rot="5400000">
              <a:off x="4551678" y="-524195"/>
              <a:ext cx="948947" cy="4730496"/>
            </a:xfrm>
            <a:prstGeom prst="round2Same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8"/>
            <p:cNvSpPr/>
            <p:nvPr/>
          </p:nvSpPr>
          <p:spPr>
            <a:xfrm>
              <a:off x="2660904" y="1412903"/>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Emotions</a:t>
              </a:r>
              <a:endParaRPr lang="en-US" sz="3600" b="1" kern="1200" dirty="0">
                <a:latin typeface="Arial" pitchFamily="34" charset="0"/>
                <a:cs typeface="Arial" pitchFamily="34" charset="0"/>
              </a:endParaRPr>
            </a:p>
          </p:txBody>
        </p:sp>
      </p:grpSp>
      <p:grpSp>
        <p:nvGrpSpPr>
          <p:cNvPr id="12" name="Group 11"/>
          <p:cNvGrpSpPr/>
          <p:nvPr/>
        </p:nvGrpSpPr>
        <p:grpSpPr>
          <a:xfrm>
            <a:off x="2051304" y="3481588"/>
            <a:ext cx="4730496" cy="948947"/>
            <a:chOff x="2660904" y="2612073"/>
            <a:chExt cx="4730496" cy="948947"/>
          </a:xfrm>
        </p:grpSpPr>
        <p:sp>
          <p:nvSpPr>
            <p:cNvPr id="13" name="Round Same Side Corner Rectangle 12"/>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2051304" y="4727082"/>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sp>
        <p:nvSpPr>
          <p:cNvPr id="18" name="Title 1"/>
          <p:cNvSpPr txBox="1">
            <a:spLocks/>
          </p:cNvSpPr>
          <p:nvPr/>
        </p:nvSpPr>
        <p:spPr>
          <a:xfrm>
            <a:off x="804862" y="5353955"/>
            <a:ext cx="8305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rgbClr val="347FD8"/>
                </a:solidFill>
              </a:rPr>
              <a:t>Across All Stages of Human Development</a:t>
            </a:r>
            <a:endParaRPr lang="en-US" sz="2800" b="1" dirty="0">
              <a:solidFill>
                <a:srgbClr val="347FD8"/>
              </a:solidFill>
            </a:endParaRPr>
          </a:p>
        </p:txBody>
      </p:sp>
    </p:spTree>
    <p:extLst>
      <p:ext uri="{BB962C8B-B14F-4D97-AF65-F5344CB8AC3E}">
        <p14:creationId xmlns:p14="http://schemas.microsoft.com/office/powerpoint/2010/main" val="15138985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61273"/>
            <a:ext cx="7772400" cy="1143000"/>
          </a:xfrm>
        </p:spPr>
        <p:txBody>
          <a:bodyPr>
            <a:normAutofit/>
          </a:bodyPr>
          <a:lstStyle/>
          <a:p>
            <a:pPr>
              <a:defRPr/>
            </a:pPr>
            <a:r>
              <a:rPr lang="en-US" sz="3600" b="1" dirty="0">
                <a:solidFill>
                  <a:srgbClr val="347FD8"/>
                </a:solidFill>
              </a:rPr>
              <a:t>Key Areas of Human Development</a:t>
            </a:r>
            <a:endParaRPr lang="en-US" sz="3200" b="1" dirty="0">
              <a:solidFill>
                <a:srgbClr val="347FD8"/>
              </a:solidFill>
            </a:endParaRPr>
          </a:p>
        </p:txBody>
      </p:sp>
      <p:grpSp>
        <p:nvGrpSpPr>
          <p:cNvPr id="5" name="Group 4"/>
          <p:cNvGrpSpPr/>
          <p:nvPr/>
        </p:nvGrpSpPr>
        <p:grpSpPr>
          <a:xfrm>
            <a:off x="3041904" y="990600"/>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Cognitive</a:t>
              </a:r>
              <a:endParaRPr lang="en-US" sz="3600" b="1" kern="1200" dirty="0">
                <a:latin typeface="Arial" pitchFamily="34" charset="0"/>
                <a:cs typeface="Arial" pitchFamily="34" charset="0"/>
              </a:endParaRPr>
            </a:p>
          </p:txBody>
        </p:sp>
      </p:grpSp>
      <p:grpSp>
        <p:nvGrpSpPr>
          <p:cNvPr id="8" name="Group 7"/>
          <p:cNvGrpSpPr/>
          <p:nvPr/>
        </p:nvGrpSpPr>
        <p:grpSpPr>
          <a:xfrm>
            <a:off x="3041904" y="2209800"/>
            <a:ext cx="4730496" cy="948947"/>
            <a:chOff x="2660904" y="1366579"/>
            <a:chExt cx="4730496" cy="948947"/>
          </a:xfrm>
          <a:solidFill>
            <a:srgbClr val="C00000"/>
          </a:solidFill>
        </p:grpSpPr>
        <p:sp>
          <p:nvSpPr>
            <p:cNvPr id="9" name="Round Same Side Corner Rectangle 8"/>
            <p:cNvSpPr/>
            <p:nvPr/>
          </p:nvSpPr>
          <p:spPr>
            <a:xfrm rot="5400000">
              <a:off x="4551678" y="-524195"/>
              <a:ext cx="948947" cy="4730496"/>
            </a:xfrm>
            <a:prstGeom prst="round2Same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8"/>
            <p:cNvSpPr/>
            <p:nvPr/>
          </p:nvSpPr>
          <p:spPr>
            <a:xfrm>
              <a:off x="2660904" y="1412903"/>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Emotions</a:t>
              </a:r>
              <a:endParaRPr lang="en-US" sz="3600" b="1" kern="1200" dirty="0">
                <a:latin typeface="Arial" pitchFamily="34" charset="0"/>
                <a:cs typeface="Arial" pitchFamily="34" charset="0"/>
              </a:endParaRPr>
            </a:p>
          </p:txBody>
        </p:sp>
      </p:grpSp>
      <p:grpSp>
        <p:nvGrpSpPr>
          <p:cNvPr id="12" name="Group 11"/>
          <p:cNvGrpSpPr/>
          <p:nvPr/>
        </p:nvGrpSpPr>
        <p:grpSpPr>
          <a:xfrm>
            <a:off x="3041904" y="3455294"/>
            <a:ext cx="4730496" cy="948947"/>
            <a:chOff x="2660904" y="2612073"/>
            <a:chExt cx="4730496" cy="948947"/>
          </a:xfrm>
        </p:grpSpPr>
        <p:sp>
          <p:nvSpPr>
            <p:cNvPr id="13" name="Round Same Side Corner Rectangle 12"/>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3041904" y="4700788"/>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sp>
        <p:nvSpPr>
          <p:cNvPr id="18" name="Title 1"/>
          <p:cNvSpPr txBox="1">
            <a:spLocks/>
          </p:cNvSpPr>
          <p:nvPr/>
        </p:nvSpPr>
        <p:spPr>
          <a:xfrm>
            <a:off x="804862" y="5353955"/>
            <a:ext cx="8305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rgbClr val="347FD8"/>
                </a:solidFill>
              </a:rPr>
              <a:t>Across All Stages of Human Development</a:t>
            </a:r>
            <a:endParaRPr lang="en-US" sz="2800" b="1" dirty="0">
              <a:solidFill>
                <a:srgbClr val="347FD8"/>
              </a:solidFill>
            </a:endParaRPr>
          </a:p>
        </p:txBody>
      </p:sp>
      <p:sp>
        <p:nvSpPr>
          <p:cNvPr id="19" name="Left Brace 18"/>
          <p:cNvSpPr/>
          <p:nvPr/>
        </p:nvSpPr>
        <p:spPr>
          <a:xfrm>
            <a:off x="2088232" y="1004995"/>
            <a:ext cx="426719" cy="2286000"/>
          </a:xfrm>
          <a:prstGeom prst="leftBrac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ounded Rectangle 19"/>
          <p:cNvSpPr/>
          <p:nvPr/>
        </p:nvSpPr>
        <p:spPr>
          <a:xfrm rot="16200000">
            <a:off x="122615" y="1597312"/>
            <a:ext cx="2619891" cy="1188720"/>
          </a:xfrm>
          <a:prstGeom prst="roundRect">
            <a:avLst/>
          </a:prstGeom>
          <a:solidFill>
            <a:schemeClr val="bg2">
              <a:lumMod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itchFamily="34" charset="0"/>
                <a:cs typeface="Arial" pitchFamily="34" charset="0"/>
              </a:rPr>
              <a:t>Psychological</a:t>
            </a:r>
          </a:p>
        </p:txBody>
      </p:sp>
    </p:spTree>
    <p:extLst>
      <p:ext uri="{BB962C8B-B14F-4D97-AF65-F5344CB8AC3E}">
        <p14:creationId xmlns:p14="http://schemas.microsoft.com/office/powerpoint/2010/main" val="582264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149982"/>
            <a:ext cx="7239000" cy="899160"/>
          </a:xfrm>
        </p:spPr>
        <p:txBody>
          <a:bodyPr>
            <a:normAutofit/>
          </a:bodyPr>
          <a:lstStyle/>
          <a:p>
            <a:pPr eaLnBrk="1" fontAlgn="auto" hangingPunct="1">
              <a:spcAft>
                <a:spcPts val="0"/>
              </a:spcAft>
              <a:defRPr/>
            </a:pPr>
            <a:r>
              <a:rPr lang="en-US" b="1" dirty="0">
                <a:solidFill>
                  <a:srgbClr val="347FD8"/>
                </a:solidFill>
              </a:rPr>
              <a:t>Major Areas of Development</a:t>
            </a:r>
          </a:p>
        </p:txBody>
      </p:sp>
      <p:grpSp>
        <p:nvGrpSpPr>
          <p:cNvPr id="7" name="Group 6"/>
          <p:cNvGrpSpPr/>
          <p:nvPr/>
        </p:nvGrpSpPr>
        <p:grpSpPr>
          <a:xfrm>
            <a:off x="3575304" y="1444353"/>
            <a:ext cx="4730496" cy="948947"/>
            <a:chOff x="2660904" y="121085"/>
            <a:chExt cx="4730496" cy="948947"/>
          </a:xfrm>
        </p:grpSpPr>
        <p:sp>
          <p:nvSpPr>
            <p:cNvPr id="30" name="Round Same Side Corner Rectangle 29"/>
            <p:cNvSpPr/>
            <p:nvPr/>
          </p:nvSpPr>
          <p:spPr>
            <a:xfrm rot="5400000">
              <a:off x="4551678" y="-1769689"/>
              <a:ext cx="948947" cy="473049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1" name="Round Same Side Corner Rectangle 4"/>
            <p:cNvSpPr/>
            <p:nvPr/>
          </p:nvSpPr>
          <p:spPr>
            <a:xfrm>
              <a:off x="2660904" y="167409"/>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T</a:t>
              </a:r>
              <a:r>
                <a:rPr lang="en-US" sz="1500" kern="1200" dirty="0">
                  <a:latin typeface="Arial" pitchFamily="34" charset="0"/>
                  <a:cs typeface="Arial" pitchFamily="34" charset="0"/>
                </a:rPr>
                <a:t>hinking, learning, understanding, gaining knowledge, memory, language, perceiving; ideas; beliefs; attitudes; identity formation; etc.  </a:t>
              </a:r>
            </a:p>
          </p:txBody>
        </p:sp>
      </p:grpSp>
      <p:grpSp>
        <p:nvGrpSpPr>
          <p:cNvPr id="9" name="Group 8"/>
          <p:cNvGrpSpPr/>
          <p:nvPr/>
        </p:nvGrpSpPr>
        <p:grpSpPr>
          <a:xfrm>
            <a:off x="914400" y="1325734"/>
            <a:ext cx="2660904" cy="1186184"/>
            <a:chOff x="0" y="2466"/>
            <a:chExt cx="2660904" cy="1186184"/>
          </a:xfrm>
        </p:grpSpPr>
        <p:sp>
          <p:nvSpPr>
            <p:cNvPr id="28" name="Rounded Rectangle 27"/>
            <p:cNvSpPr/>
            <p:nvPr/>
          </p:nvSpPr>
          <p:spPr>
            <a:xfrm>
              <a:off x="0" y="2466"/>
              <a:ext cx="2660904" cy="1186184"/>
            </a:xfrm>
            <a:prstGeom prst="roundRect">
              <a:avLst/>
            </a:prstGeom>
            <a:solidFill>
              <a:srgbClr val="00B0F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9" name="Rounded Rectangle 6"/>
            <p:cNvSpPr/>
            <p:nvPr/>
          </p:nvSpPr>
          <p:spPr>
            <a:xfrm>
              <a:off x="57905" y="60371"/>
              <a:ext cx="2545094" cy="1070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Psychological</a:t>
              </a:r>
            </a:p>
            <a:p>
              <a:pPr lvl="0" algn="ctr" defTabSz="1155700">
                <a:lnSpc>
                  <a:spcPct val="90000"/>
                </a:lnSpc>
                <a:spcBef>
                  <a:spcPct val="0"/>
                </a:spcBef>
                <a:spcAft>
                  <a:spcPct val="35000"/>
                </a:spcAft>
              </a:pPr>
              <a:r>
                <a:rPr lang="en-US" sz="2600" b="1" dirty="0">
                  <a:latin typeface="Arial" pitchFamily="34" charset="0"/>
                  <a:cs typeface="Arial" pitchFamily="34" charset="0"/>
                </a:rPr>
                <a:t>(Cognitive)</a:t>
              </a:r>
              <a:endParaRPr lang="en-US" sz="2600" kern="1200" dirty="0">
                <a:latin typeface="Arial" pitchFamily="34" charset="0"/>
                <a:cs typeface="Arial" pitchFamily="34" charset="0"/>
              </a:endParaRPr>
            </a:p>
          </p:txBody>
        </p:sp>
      </p:grpSp>
      <p:grpSp>
        <p:nvGrpSpPr>
          <p:cNvPr id="10" name="Group 9"/>
          <p:cNvGrpSpPr/>
          <p:nvPr/>
        </p:nvGrpSpPr>
        <p:grpSpPr>
          <a:xfrm>
            <a:off x="3575304" y="2689847"/>
            <a:ext cx="4730496" cy="948947"/>
            <a:chOff x="2660904" y="1366579"/>
            <a:chExt cx="4730496" cy="948947"/>
          </a:xfrm>
        </p:grpSpPr>
        <p:sp>
          <p:nvSpPr>
            <p:cNvPr id="26" name="Round Same Side Corner Rectangle 25"/>
            <p:cNvSpPr/>
            <p:nvPr/>
          </p:nvSpPr>
          <p:spPr>
            <a:xfrm rot="5400000">
              <a:off x="4551678" y="-524195"/>
              <a:ext cx="948947" cy="4730496"/>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7" name="Round Same Side Corner Rectangle 8"/>
            <p:cNvSpPr/>
            <p:nvPr/>
          </p:nvSpPr>
          <p:spPr>
            <a:xfrm>
              <a:off x="2660904" y="1412903"/>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S</a:t>
              </a:r>
              <a:r>
                <a:rPr lang="en-US" sz="1500" kern="1200" dirty="0">
                  <a:latin typeface="Arial" pitchFamily="34" charset="0"/>
                  <a:cs typeface="Arial" pitchFamily="34" charset="0"/>
                </a:rPr>
                <a:t>elf-esteem; pride; shame; sympathy; empathy; mental health; stress; anxiety; happiness; anger; hopelessness; etc. </a:t>
              </a:r>
            </a:p>
          </p:txBody>
        </p:sp>
      </p:grpSp>
      <p:grpSp>
        <p:nvGrpSpPr>
          <p:cNvPr id="11" name="Group 10"/>
          <p:cNvGrpSpPr/>
          <p:nvPr/>
        </p:nvGrpSpPr>
        <p:grpSpPr>
          <a:xfrm>
            <a:off x="914400" y="2571228"/>
            <a:ext cx="2660904" cy="1186184"/>
            <a:chOff x="0" y="1247960"/>
            <a:chExt cx="2660904" cy="1186184"/>
          </a:xfrm>
          <a:solidFill>
            <a:srgbClr val="C00000"/>
          </a:solidFill>
        </p:grpSpPr>
        <p:sp>
          <p:nvSpPr>
            <p:cNvPr id="24" name="Rounded Rectangle 23"/>
            <p:cNvSpPr/>
            <p:nvPr/>
          </p:nvSpPr>
          <p:spPr>
            <a:xfrm>
              <a:off x="0" y="1247960"/>
              <a:ext cx="2660904" cy="1186184"/>
            </a:xfrm>
            <a:prstGeom prst="roundRect">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5" name="Rounded Rectangle 10"/>
            <p:cNvSpPr/>
            <p:nvPr/>
          </p:nvSpPr>
          <p:spPr>
            <a:xfrm>
              <a:off x="57905" y="1305865"/>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Psychological</a:t>
              </a:r>
            </a:p>
            <a:p>
              <a:pPr lvl="0" algn="ctr" defTabSz="1155700">
                <a:lnSpc>
                  <a:spcPct val="90000"/>
                </a:lnSpc>
                <a:spcBef>
                  <a:spcPct val="0"/>
                </a:spcBef>
                <a:spcAft>
                  <a:spcPct val="35000"/>
                </a:spcAft>
              </a:pPr>
              <a:r>
                <a:rPr lang="en-US" sz="2600" b="1" dirty="0">
                  <a:latin typeface="Arial" pitchFamily="34" charset="0"/>
                  <a:cs typeface="Arial" pitchFamily="34" charset="0"/>
                </a:rPr>
                <a:t>(</a:t>
              </a:r>
              <a:r>
                <a:rPr lang="en-US" sz="2600" b="1" kern="1200" dirty="0">
                  <a:latin typeface="Arial" pitchFamily="34" charset="0"/>
                  <a:cs typeface="Arial" pitchFamily="34" charset="0"/>
                </a:rPr>
                <a:t>Emotional)</a:t>
              </a:r>
            </a:p>
          </p:txBody>
        </p:sp>
      </p:grpSp>
      <p:grpSp>
        <p:nvGrpSpPr>
          <p:cNvPr id="12" name="Group 11"/>
          <p:cNvGrpSpPr/>
          <p:nvPr/>
        </p:nvGrpSpPr>
        <p:grpSpPr>
          <a:xfrm>
            <a:off x="3575304" y="3935341"/>
            <a:ext cx="4730496" cy="948947"/>
            <a:chOff x="2660904" y="2612073"/>
            <a:chExt cx="4730496" cy="948947"/>
          </a:xfrm>
        </p:grpSpPr>
        <p:sp>
          <p:nvSpPr>
            <p:cNvPr id="22" name="Round Same Side Corner Rectangle 21"/>
            <p:cNvSpPr/>
            <p:nvPr/>
          </p:nvSpPr>
          <p:spPr>
            <a:xfrm rot="5400000">
              <a:off x="4551678" y="721299"/>
              <a:ext cx="948947" cy="4730496"/>
            </a:xfrm>
            <a:prstGeom prst="round2Same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3"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R</a:t>
              </a:r>
              <a:r>
                <a:rPr lang="en-US" sz="1500" kern="1200" dirty="0">
                  <a:latin typeface="Arial" pitchFamily="34" charset="0"/>
                  <a:cs typeface="Arial" pitchFamily="34" charset="0"/>
                </a:rPr>
                <a:t>elationships with family; significant others; peers; classmates; professors; interactions with others; group memberships and activities; cultural relationships; etc. </a:t>
              </a:r>
            </a:p>
          </p:txBody>
        </p:sp>
      </p:grpSp>
      <p:grpSp>
        <p:nvGrpSpPr>
          <p:cNvPr id="13" name="Group 12"/>
          <p:cNvGrpSpPr/>
          <p:nvPr/>
        </p:nvGrpSpPr>
        <p:grpSpPr>
          <a:xfrm>
            <a:off x="914400" y="3816722"/>
            <a:ext cx="2660904" cy="1186184"/>
            <a:chOff x="0" y="2493454"/>
            <a:chExt cx="2660904" cy="1186184"/>
          </a:xfrm>
        </p:grpSpPr>
        <p:sp>
          <p:nvSpPr>
            <p:cNvPr id="20" name="Rounded Rectangle 19"/>
            <p:cNvSpPr/>
            <p:nvPr/>
          </p:nvSpPr>
          <p:spPr>
            <a:xfrm>
              <a:off x="0" y="2493454"/>
              <a:ext cx="2660904" cy="1186184"/>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Rounded Rectangle 14"/>
            <p:cNvSpPr/>
            <p:nvPr/>
          </p:nvSpPr>
          <p:spPr>
            <a:xfrm>
              <a:off x="57905" y="2551359"/>
              <a:ext cx="2545094" cy="1070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Social</a:t>
              </a:r>
              <a:endParaRPr lang="en-US" sz="2600" kern="1200" dirty="0">
                <a:latin typeface="Arial" pitchFamily="34" charset="0"/>
                <a:cs typeface="Arial" pitchFamily="34" charset="0"/>
              </a:endParaRPr>
            </a:p>
          </p:txBody>
        </p:sp>
      </p:grpSp>
      <p:grpSp>
        <p:nvGrpSpPr>
          <p:cNvPr id="14" name="Group 13"/>
          <p:cNvGrpSpPr/>
          <p:nvPr/>
        </p:nvGrpSpPr>
        <p:grpSpPr>
          <a:xfrm>
            <a:off x="3575304" y="5180835"/>
            <a:ext cx="4730496" cy="948947"/>
            <a:chOff x="2660904" y="3857567"/>
            <a:chExt cx="4730496" cy="948947"/>
          </a:xfrm>
        </p:grpSpPr>
        <p:sp>
          <p:nvSpPr>
            <p:cNvPr id="18" name="Round Same Side Corner Rectangle 17"/>
            <p:cNvSpPr/>
            <p:nvPr/>
          </p:nvSpPr>
          <p:spPr>
            <a:xfrm rot="5400000">
              <a:off x="4551678" y="1966793"/>
              <a:ext cx="948947" cy="4730496"/>
            </a:xfrm>
            <a:prstGeom prst="round2Same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9" name="Round Same Side Corner Rectangle 16"/>
            <p:cNvSpPr/>
            <p:nvPr/>
          </p:nvSpPr>
          <p:spPr>
            <a:xfrm>
              <a:off x="2660904" y="3903891"/>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H</a:t>
              </a:r>
              <a:r>
                <a:rPr lang="en-US" sz="1500" kern="1200" dirty="0">
                  <a:latin typeface="Arial" pitchFamily="34" charset="0"/>
                  <a:cs typeface="Arial" pitchFamily="34" charset="0"/>
                </a:rPr>
                <a:t>ealth (such as: high blood pressure, high cholesterol, STDs/HIV/AIDS); fitness; nutrition; physical activities; etc. </a:t>
              </a:r>
            </a:p>
          </p:txBody>
        </p:sp>
      </p:grpSp>
      <p:grpSp>
        <p:nvGrpSpPr>
          <p:cNvPr id="15" name="Group 14"/>
          <p:cNvGrpSpPr/>
          <p:nvPr/>
        </p:nvGrpSpPr>
        <p:grpSpPr>
          <a:xfrm>
            <a:off x="914400" y="5062216"/>
            <a:ext cx="2660904" cy="1186184"/>
            <a:chOff x="0" y="3738948"/>
            <a:chExt cx="2660904" cy="1186184"/>
          </a:xfrm>
          <a:solidFill>
            <a:srgbClr val="92D050"/>
          </a:solidFill>
        </p:grpSpPr>
        <p:sp>
          <p:nvSpPr>
            <p:cNvPr id="16" name="Rounded Rectangle 15"/>
            <p:cNvSpPr/>
            <p:nvPr/>
          </p:nvSpPr>
          <p:spPr>
            <a:xfrm>
              <a:off x="0" y="3738948"/>
              <a:ext cx="2660904" cy="1186184"/>
            </a:xfrm>
            <a:prstGeom prst="roundRect">
              <a:avLst/>
            </a:prstGeom>
            <a:grp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7" name="Rounded Rectangle 18"/>
            <p:cNvSpPr/>
            <p:nvPr/>
          </p:nvSpPr>
          <p:spPr>
            <a:xfrm>
              <a:off x="57905" y="3796853"/>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Physiological</a:t>
              </a:r>
              <a:endParaRPr lang="en-US" sz="2600" kern="1200"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767813"/>
            <a:ext cx="7772400" cy="679987"/>
          </a:xfrm>
        </p:spPr>
        <p:txBody>
          <a:bodyPr>
            <a:noAutofit/>
          </a:bodyPr>
          <a:lstStyle/>
          <a:p>
            <a:pPr algn="ctr">
              <a:defRPr/>
            </a:pPr>
            <a:r>
              <a:rPr lang="en-US" b="1" dirty="0">
                <a:solidFill>
                  <a:srgbClr val="347FD8"/>
                </a:solidFill>
              </a:rPr>
              <a:t>Key Areas of Human Development </a:t>
            </a:r>
            <a:endParaRPr lang="en-US" sz="3600" b="1" dirty="0">
              <a:solidFill>
                <a:srgbClr val="347FD8"/>
              </a:solidFill>
            </a:endParaRPr>
          </a:p>
        </p:txBody>
      </p:sp>
      <p:sp>
        <p:nvSpPr>
          <p:cNvPr id="2" name="TextBox 1"/>
          <p:cNvSpPr txBox="1"/>
          <p:nvPr/>
        </p:nvSpPr>
        <p:spPr>
          <a:xfrm>
            <a:off x="2895600" y="1440359"/>
            <a:ext cx="2811988" cy="769441"/>
          </a:xfrm>
          <a:prstGeom prst="rect">
            <a:avLst/>
          </a:prstGeom>
          <a:noFill/>
        </p:spPr>
        <p:txBody>
          <a:bodyPr wrap="none" rtlCol="0">
            <a:spAutoFit/>
          </a:bodyPr>
          <a:lstStyle/>
          <a:p>
            <a:r>
              <a:rPr lang="en-US" sz="4400" b="1" dirty="0"/>
              <a:t>“Domains”</a:t>
            </a:r>
            <a:endParaRPr lang="en-US" sz="4400" dirty="0"/>
          </a:p>
        </p:txBody>
      </p:sp>
      <p:grpSp>
        <p:nvGrpSpPr>
          <p:cNvPr id="18" name="Group 17"/>
          <p:cNvGrpSpPr/>
          <p:nvPr/>
        </p:nvGrpSpPr>
        <p:grpSpPr>
          <a:xfrm>
            <a:off x="2133600" y="3886200"/>
            <a:ext cx="4730496" cy="948947"/>
            <a:chOff x="2660904" y="2612073"/>
            <a:chExt cx="4730496" cy="948947"/>
          </a:xfrm>
        </p:grpSpPr>
        <p:sp>
          <p:nvSpPr>
            <p:cNvPr id="22" name="Round Same Side Corner Rectangle 21"/>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3"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24" name="Group 23"/>
          <p:cNvGrpSpPr/>
          <p:nvPr/>
        </p:nvGrpSpPr>
        <p:grpSpPr>
          <a:xfrm>
            <a:off x="2133600" y="5375653"/>
            <a:ext cx="4730496" cy="948947"/>
            <a:chOff x="2660904" y="3857567"/>
            <a:chExt cx="4730496" cy="948947"/>
          </a:xfrm>
          <a:solidFill>
            <a:srgbClr val="92D050"/>
          </a:solidFill>
        </p:grpSpPr>
        <p:sp>
          <p:nvSpPr>
            <p:cNvPr id="25" name="Round Same Side Corner Rectangle 24"/>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6"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grpSp>
        <p:nvGrpSpPr>
          <p:cNvPr id="27" name="Group 26"/>
          <p:cNvGrpSpPr/>
          <p:nvPr/>
        </p:nvGrpSpPr>
        <p:grpSpPr>
          <a:xfrm>
            <a:off x="2133599" y="2419899"/>
            <a:ext cx="4730496" cy="948947"/>
            <a:chOff x="2660904" y="121085"/>
            <a:chExt cx="4730496" cy="948947"/>
          </a:xfrm>
          <a:solidFill>
            <a:srgbClr val="00B0F0"/>
          </a:solidFill>
        </p:grpSpPr>
        <p:sp>
          <p:nvSpPr>
            <p:cNvPr id="28" name="Round Same Side Corner Rectangle 27"/>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9"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Psychological</a:t>
              </a:r>
              <a:endParaRPr lang="en-US" sz="3600" b="1" kern="1200" dirty="0">
                <a:latin typeface="Arial" pitchFamily="34" charset="0"/>
                <a:cs typeface="Arial" pitchFamily="34" charset="0"/>
              </a:endParaRPr>
            </a:p>
          </p:txBody>
        </p:sp>
      </p:grpSp>
    </p:spTree>
    <p:extLst>
      <p:ext uri="{BB962C8B-B14F-4D97-AF65-F5344CB8AC3E}">
        <p14:creationId xmlns:p14="http://schemas.microsoft.com/office/powerpoint/2010/main" val="2051433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3867"/>
            <a:ext cx="7772400" cy="1143000"/>
          </a:xfrm>
        </p:spPr>
        <p:txBody>
          <a:bodyPr>
            <a:normAutofit/>
          </a:bodyPr>
          <a:lstStyle/>
          <a:p>
            <a:pPr>
              <a:defRPr/>
            </a:pPr>
            <a:r>
              <a:rPr lang="en-US" sz="3600" b="1" dirty="0">
                <a:solidFill>
                  <a:srgbClr val="347FD8"/>
                </a:solidFill>
              </a:rPr>
              <a:t>Factors That Affect Development</a:t>
            </a:r>
            <a:endParaRPr lang="en-US" sz="3200" b="1" dirty="0">
              <a:solidFill>
                <a:srgbClr val="347FD8"/>
              </a:solidFill>
            </a:endParaRPr>
          </a:p>
        </p:txBody>
      </p:sp>
      <p:grpSp>
        <p:nvGrpSpPr>
          <p:cNvPr id="5" name="Group 4"/>
          <p:cNvGrpSpPr/>
          <p:nvPr/>
        </p:nvGrpSpPr>
        <p:grpSpPr>
          <a:xfrm>
            <a:off x="2889504" y="1486771"/>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Psychological</a:t>
              </a:r>
              <a:endParaRPr lang="en-US" sz="3600" b="1" kern="1200" dirty="0">
                <a:latin typeface="Arial" pitchFamily="34" charset="0"/>
                <a:cs typeface="Arial" pitchFamily="34" charset="0"/>
              </a:endParaRPr>
            </a:p>
          </p:txBody>
        </p:sp>
      </p:grpSp>
      <p:grpSp>
        <p:nvGrpSpPr>
          <p:cNvPr id="12" name="Group 11"/>
          <p:cNvGrpSpPr/>
          <p:nvPr/>
        </p:nvGrpSpPr>
        <p:grpSpPr>
          <a:xfrm>
            <a:off x="2889504" y="2994332"/>
            <a:ext cx="4730496" cy="948947"/>
            <a:chOff x="2660904" y="2612073"/>
            <a:chExt cx="4730496" cy="948947"/>
          </a:xfrm>
          <a:solidFill>
            <a:srgbClr val="7030A0"/>
          </a:solidFill>
        </p:grpSpPr>
        <p:sp>
          <p:nvSpPr>
            <p:cNvPr id="13" name="Round Same Side Corner Rectangle 12"/>
            <p:cNvSpPr/>
            <p:nvPr/>
          </p:nvSpPr>
          <p:spPr>
            <a:xfrm rot="5400000">
              <a:off x="4551678" y="721299"/>
              <a:ext cx="948947" cy="4730496"/>
            </a:xfrm>
            <a:prstGeom prst="round2SameRect">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2889504" y="4613653"/>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grpSp>
        <p:nvGrpSpPr>
          <p:cNvPr id="19" name="Group 18"/>
          <p:cNvGrpSpPr/>
          <p:nvPr/>
        </p:nvGrpSpPr>
        <p:grpSpPr>
          <a:xfrm>
            <a:off x="533398" y="1373659"/>
            <a:ext cx="1433513"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Nature or Nurture</a:t>
              </a:r>
            </a:p>
          </p:txBody>
        </p:sp>
      </p:grpSp>
      <p:grpSp>
        <p:nvGrpSpPr>
          <p:cNvPr id="25" name="Group 24"/>
          <p:cNvGrpSpPr/>
          <p:nvPr/>
        </p:nvGrpSpPr>
        <p:grpSpPr>
          <a:xfrm>
            <a:off x="533398" y="2828632"/>
            <a:ext cx="1433513" cy="1103712"/>
            <a:chOff x="0" y="-18908"/>
            <a:chExt cx="2660904" cy="1186184"/>
          </a:xfrm>
          <a:solidFill>
            <a:schemeClr val="accent5">
              <a:lumMod val="50000"/>
            </a:schemeClr>
          </a:solidFill>
        </p:grpSpPr>
        <p:sp>
          <p:nvSpPr>
            <p:cNvPr id="26" name="Rounded Rectangle 25"/>
            <p:cNvSpPr/>
            <p:nvPr/>
          </p:nvSpPr>
          <p:spPr>
            <a:xfrm>
              <a:off x="0" y="-18908"/>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7"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Nature or Nurture</a:t>
              </a:r>
            </a:p>
          </p:txBody>
        </p:sp>
      </p:grpSp>
      <p:grpSp>
        <p:nvGrpSpPr>
          <p:cNvPr id="28" name="Group 27"/>
          <p:cNvGrpSpPr/>
          <p:nvPr/>
        </p:nvGrpSpPr>
        <p:grpSpPr>
          <a:xfrm>
            <a:off x="533398" y="4412564"/>
            <a:ext cx="1433513" cy="1103712"/>
            <a:chOff x="0" y="2466"/>
            <a:chExt cx="2660904" cy="1186184"/>
          </a:xfrm>
          <a:solidFill>
            <a:schemeClr val="accent5">
              <a:lumMod val="50000"/>
            </a:schemeClr>
          </a:solidFill>
        </p:grpSpPr>
        <p:sp>
          <p:nvSpPr>
            <p:cNvPr id="29" name="Rounded Rectangle 28"/>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0"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Nature or Nurture</a:t>
              </a:r>
            </a:p>
          </p:txBody>
        </p:sp>
      </p:grpSp>
      <p:sp>
        <p:nvSpPr>
          <p:cNvPr id="2" name="Right Arrow 1"/>
          <p:cNvSpPr/>
          <p:nvPr/>
        </p:nvSpPr>
        <p:spPr>
          <a:xfrm>
            <a:off x="2133600" y="1867771"/>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160839" y="3216942"/>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141789" y="4840946"/>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788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685800" y="457200"/>
            <a:ext cx="7467600" cy="790575"/>
          </a:xfrm>
        </p:spPr>
        <p:txBody>
          <a:bodyPr>
            <a:noAutofit/>
          </a:bodyPr>
          <a:lstStyle/>
          <a:p>
            <a:pPr eaLnBrk="1" fontAlgn="auto" hangingPunct="1">
              <a:spcAft>
                <a:spcPts val="0"/>
              </a:spcAft>
              <a:defRPr/>
            </a:pPr>
            <a:r>
              <a:rPr lang="en-US" b="1" dirty="0">
                <a:solidFill>
                  <a:srgbClr val="347FD8"/>
                </a:solidFill>
              </a:rPr>
              <a:t>Student Development Paper</a:t>
            </a:r>
          </a:p>
        </p:txBody>
      </p:sp>
      <p:sp>
        <p:nvSpPr>
          <p:cNvPr id="16387" name="Rectangle 6"/>
          <p:cNvSpPr>
            <a:spLocks noGrp="1" noChangeArrowheads="1"/>
          </p:cNvSpPr>
          <p:nvPr>
            <p:ph idx="1"/>
          </p:nvPr>
        </p:nvSpPr>
        <p:spPr>
          <a:xfrm>
            <a:off x="533400" y="990600"/>
            <a:ext cx="7772400" cy="4114800"/>
          </a:xfrm>
        </p:spPr>
        <p:txBody>
          <a:bodyPr>
            <a:noAutofit/>
          </a:bodyPr>
          <a:lstStyle/>
          <a:p>
            <a:pPr eaLnBrk="1" hangingPunct="1">
              <a:lnSpc>
                <a:spcPct val="90000"/>
              </a:lnSpc>
              <a:buFont typeface="Wingdings" pitchFamily="2" charset="2"/>
              <a:buChar char="ü"/>
            </a:pPr>
            <a:endParaRPr lang="en-US" sz="3600" dirty="0"/>
          </a:p>
          <a:p>
            <a:pPr>
              <a:lnSpc>
                <a:spcPct val="90000"/>
              </a:lnSpc>
              <a:buFont typeface="Wingdings" panose="05000000000000000000" pitchFamily="2" charset="2"/>
              <a:buChar char="§"/>
            </a:pPr>
            <a:r>
              <a:rPr lang="en-US" sz="3200" dirty="0"/>
              <a:t>Your paper will examine development in all three development domains (psychological, social, physiological) during emerging adulthood for a specific topic of your choosing (see examples).</a:t>
            </a:r>
          </a:p>
          <a:p>
            <a:pPr eaLnBrk="1" hangingPunct="1">
              <a:lnSpc>
                <a:spcPct val="90000"/>
              </a:lnSpc>
              <a:buFont typeface="Wingdings" panose="05000000000000000000" pitchFamily="2" charset="2"/>
              <a:buChar char="§"/>
            </a:pPr>
            <a:endParaRPr lang="en-US" sz="3200" dirty="0"/>
          </a:p>
          <a:p>
            <a:pPr>
              <a:lnSpc>
                <a:spcPct val="90000"/>
              </a:lnSpc>
              <a:buFont typeface="Wingdings" panose="05000000000000000000" pitchFamily="2" charset="2"/>
              <a:buChar char="§"/>
            </a:pPr>
            <a:r>
              <a:rPr lang="en-US" sz="3200" dirty="0"/>
              <a:t>You must cover the same topic in all three domains</a:t>
            </a:r>
          </a:p>
          <a:p>
            <a:pPr>
              <a:lnSpc>
                <a:spcPct val="90000"/>
              </a:lnSpc>
              <a:buFont typeface="Wingdings" panose="05000000000000000000" pitchFamily="2" charset="2"/>
              <a:buChar char="§"/>
            </a:pPr>
            <a:endParaRPr lang="en-US" sz="3200" dirty="0"/>
          </a:p>
          <a:p>
            <a:pPr eaLnBrk="1" hangingPunct="1">
              <a:lnSpc>
                <a:spcPct val="90000"/>
              </a:lnSpc>
              <a:buFont typeface="Wingdings" panose="05000000000000000000" pitchFamily="2" charset="2"/>
              <a:buChar char="§"/>
            </a:pPr>
            <a:r>
              <a:rPr lang="en-US" sz="3200" dirty="0"/>
              <a:t>1000-1500 word research paper not including reference list</a:t>
            </a:r>
          </a:p>
        </p:txBody>
      </p:sp>
      <p:sp>
        <p:nvSpPr>
          <p:cNvPr id="16388" name="Rectangle 7"/>
          <p:cNvSpPr>
            <a:spLocks noChangeArrowheads="1"/>
          </p:cNvSpPr>
          <p:nvPr/>
        </p:nvSpPr>
        <p:spPr bwMode="auto">
          <a:xfrm>
            <a:off x="2593975" y="2330450"/>
            <a:ext cx="184150" cy="457200"/>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SJSU General Education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98155550"/>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66021" y="6858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5417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Depression</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Depression</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Depression</a:t>
                </a:r>
              </a:p>
            </p:txBody>
          </p:sp>
        </p:grpSp>
      </p:grpSp>
      <p:sp>
        <p:nvSpPr>
          <p:cNvPr id="43" name="Title 1"/>
          <p:cNvSpPr txBox="1">
            <a:spLocks/>
          </p:cNvSpPr>
          <p:nvPr/>
        </p:nvSpPr>
        <p:spPr>
          <a:xfrm>
            <a:off x="987817" y="13716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5810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39419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3536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3716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279740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7303" y="8382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7703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Drugs</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Drugs</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Drugs</a:t>
                </a:r>
              </a:p>
            </p:txBody>
          </p:sp>
        </p:grpSp>
      </p:grpSp>
      <p:sp>
        <p:nvSpPr>
          <p:cNvPr id="43" name="Title 1"/>
          <p:cNvSpPr txBox="1">
            <a:spLocks/>
          </p:cNvSpPr>
          <p:nvPr/>
        </p:nvSpPr>
        <p:spPr>
          <a:xfrm>
            <a:off x="987817" y="16002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8096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41705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5822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6002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277307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7303" y="7620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6941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Hooking Up</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Hooking Up</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Hooking Up</a:t>
                </a:r>
              </a:p>
            </p:txBody>
          </p:sp>
        </p:grpSp>
      </p:grpSp>
      <p:sp>
        <p:nvSpPr>
          <p:cNvPr id="43" name="Title 1"/>
          <p:cNvSpPr txBox="1">
            <a:spLocks/>
          </p:cNvSpPr>
          <p:nvPr/>
        </p:nvSpPr>
        <p:spPr>
          <a:xfrm>
            <a:off x="987817"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7334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40943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5060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427625063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7303" y="7620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7703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Anxiety</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Anxiety</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Anxiety</a:t>
                </a:r>
              </a:p>
            </p:txBody>
          </p:sp>
        </p:grpSp>
      </p:grpSp>
      <p:sp>
        <p:nvSpPr>
          <p:cNvPr id="43" name="Title 1"/>
          <p:cNvSpPr txBox="1">
            <a:spLocks/>
          </p:cNvSpPr>
          <p:nvPr/>
        </p:nvSpPr>
        <p:spPr>
          <a:xfrm>
            <a:off x="987817"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8096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41705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5822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399409486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152400"/>
            <a:ext cx="8229600" cy="1143000"/>
          </a:xfrm>
        </p:spPr>
        <p:txBody>
          <a:bodyPr>
            <a:noAutofit/>
          </a:bodyPr>
          <a:lstStyle/>
          <a:p>
            <a:pPr eaLnBrk="1" fontAlgn="auto" hangingPunct="1">
              <a:spcAft>
                <a:spcPts val="0"/>
              </a:spcAft>
              <a:defRPr/>
            </a:pPr>
            <a:r>
              <a:rPr lang="en-US" b="1" dirty="0">
                <a:solidFill>
                  <a:srgbClr val="347FD8"/>
                </a:solidFill>
              </a:rPr>
              <a:t> Student Development Paper</a:t>
            </a:r>
          </a:p>
        </p:txBody>
      </p:sp>
      <p:sp>
        <p:nvSpPr>
          <p:cNvPr id="22531" name="Rectangle 5"/>
          <p:cNvSpPr>
            <a:spLocks noGrp="1" noChangeArrowheads="1"/>
          </p:cNvSpPr>
          <p:nvPr>
            <p:ph sz="half" idx="1"/>
          </p:nvPr>
        </p:nvSpPr>
        <p:spPr>
          <a:xfrm>
            <a:off x="533400" y="1447800"/>
            <a:ext cx="7924800" cy="4624387"/>
          </a:xfrm>
        </p:spPr>
        <p:txBody>
          <a:bodyPr>
            <a:normAutofit/>
          </a:bodyPr>
          <a:lstStyle/>
          <a:p>
            <a:pPr>
              <a:buNone/>
            </a:pPr>
            <a:r>
              <a:rPr lang="en-US" sz="3200" dirty="0">
                <a:latin typeface="Arial" pitchFamily="34" charset="0"/>
                <a:cs typeface="Arial" pitchFamily="34" charset="0"/>
              </a:rPr>
              <a:t>Assignment Preparation </a:t>
            </a:r>
            <a:endParaRPr lang="en-US" sz="2800" dirty="0">
              <a:latin typeface="Arial" pitchFamily="34" charset="0"/>
              <a:cs typeface="Arial" pitchFamily="34" charset="0"/>
            </a:endParaRPr>
          </a:p>
          <a:p>
            <a:r>
              <a:rPr lang="en-US" sz="2800" dirty="0">
                <a:latin typeface="Arial" pitchFamily="34" charset="0"/>
                <a:cs typeface="Arial" pitchFamily="34" charset="0"/>
              </a:rPr>
              <a:t>Watch video by Dr. Maureen Smith</a:t>
            </a:r>
          </a:p>
          <a:p>
            <a:r>
              <a:rPr lang="en-US" sz="2800" dirty="0">
                <a:latin typeface="Arial" pitchFamily="34" charset="0"/>
                <a:cs typeface="Arial" pitchFamily="34" charset="0"/>
              </a:rPr>
              <a:t>Review Paper Guidelines and Rubric</a:t>
            </a:r>
          </a:p>
          <a:p>
            <a:r>
              <a:rPr lang="en-US" sz="2800" dirty="0">
                <a:latin typeface="Arial" pitchFamily="34" charset="0"/>
                <a:cs typeface="Arial" pitchFamily="34" charset="0"/>
              </a:rPr>
              <a:t>Review Audio Lectures and Videos </a:t>
            </a:r>
          </a:p>
          <a:p>
            <a:r>
              <a:rPr lang="en-US" sz="2800" dirty="0">
                <a:latin typeface="Arial" pitchFamily="34" charset="0"/>
                <a:cs typeface="Arial" pitchFamily="34" charset="0"/>
              </a:rPr>
              <a:t>Choose Topic (Examples in Canvas)</a:t>
            </a:r>
          </a:p>
          <a:p>
            <a:r>
              <a:rPr lang="en-US" sz="2800" dirty="0">
                <a:latin typeface="Arial" pitchFamily="34" charset="0"/>
                <a:cs typeface="Arial" pitchFamily="34" charset="0"/>
              </a:rPr>
              <a:t>Read and Find </a:t>
            </a:r>
            <a:r>
              <a:rPr lang="en-US" sz="2800" dirty="0">
                <a:solidFill>
                  <a:srgbClr val="FF0000"/>
                </a:solidFill>
                <a:latin typeface="Arial" pitchFamily="34" charset="0"/>
                <a:cs typeface="Arial" pitchFamily="34" charset="0"/>
              </a:rPr>
              <a:t>Peer-Reviewed</a:t>
            </a:r>
            <a:r>
              <a:rPr lang="en-US" sz="2800" dirty="0">
                <a:latin typeface="Arial" pitchFamily="34" charset="0"/>
                <a:cs typeface="Arial" pitchFamily="34" charset="0"/>
              </a:rPr>
              <a:t> Articles</a:t>
            </a:r>
          </a:p>
          <a:p>
            <a:r>
              <a:rPr lang="en-US" sz="2800" dirty="0">
                <a:latin typeface="Arial" pitchFamily="34" charset="0"/>
                <a:cs typeface="Arial" pitchFamily="34" charset="0"/>
              </a:rPr>
              <a:t>Write Outline, Bring to Class for Review</a:t>
            </a:r>
          </a:p>
          <a:p>
            <a:r>
              <a:rPr lang="en-US" sz="2800" dirty="0">
                <a:latin typeface="Arial" pitchFamily="34" charset="0"/>
                <a:cs typeface="Arial" pitchFamily="34" charset="0"/>
              </a:rPr>
              <a:t>Write Paper and Upload to Canvas</a:t>
            </a:r>
          </a:p>
          <a:p>
            <a:endParaRPr lang="en-US" sz="2800" dirty="0">
              <a:latin typeface="Arial" pitchFamily="34" charset="0"/>
              <a:cs typeface="Arial" pitchFamily="34" charset="0"/>
            </a:endParaRPr>
          </a:p>
        </p:txBody>
      </p:sp>
      <p:sp>
        <p:nvSpPr>
          <p:cNvPr id="22533" name="Text Box 3"/>
          <p:cNvSpPr txBox="1">
            <a:spLocks noChangeArrowheads="1"/>
          </p:cNvSpPr>
          <p:nvPr/>
        </p:nvSpPr>
        <p:spPr bwMode="auto">
          <a:xfrm>
            <a:off x="2100263" y="2133600"/>
            <a:ext cx="6491287" cy="457200"/>
          </a:xfrm>
          <a:prstGeom prst="rect">
            <a:avLst/>
          </a:prstGeom>
          <a:noFill/>
          <a:ln w="9525">
            <a:noFill/>
            <a:miter lim="800000"/>
            <a:headEnd/>
            <a:tailEn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772400" cy="1143000"/>
          </a:xfrm>
        </p:spPr>
        <p:txBody>
          <a:bodyPr/>
          <a:lstStyle/>
          <a:p>
            <a:r>
              <a:rPr lang="en-US" b="1" dirty="0">
                <a:solidFill>
                  <a:srgbClr val="347FD8"/>
                </a:solidFill>
              </a:rPr>
              <a:t>Materials in Canvas</a:t>
            </a:r>
          </a:p>
        </p:txBody>
      </p:sp>
      <p:sp>
        <p:nvSpPr>
          <p:cNvPr id="5" name="Content Placeholder 4"/>
          <p:cNvSpPr>
            <a:spLocks noGrp="1"/>
          </p:cNvSpPr>
          <p:nvPr>
            <p:ph sz="quarter" idx="1"/>
          </p:nvPr>
        </p:nvSpPr>
        <p:spPr>
          <a:xfrm>
            <a:off x="457200" y="1096962"/>
            <a:ext cx="8229600" cy="4572000"/>
          </a:xfrm>
        </p:spPr>
        <p:txBody>
          <a:bodyPr>
            <a:noAutofit/>
          </a:bodyPr>
          <a:lstStyle/>
          <a:p>
            <a:pPr>
              <a:buNone/>
            </a:pPr>
            <a:r>
              <a:rPr lang="en-US" sz="2000" b="1" dirty="0"/>
              <a:t>Paper Guidelines</a:t>
            </a:r>
          </a:p>
          <a:p>
            <a:pPr>
              <a:buNone/>
            </a:pPr>
            <a:r>
              <a:rPr lang="en-US" sz="2000" b="1" dirty="0"/>
              <a:t>Suggested Topics for the paper</a:t>
            </a:r>
          </a:p>
          <a:p>
            <a:pPr>
              <a:buNone/>
            </a:pPr>
            <a:r>
              <a:rPr lang="en-US" sz="2000" b="1" dirty="0"/>
              <a:t>Rubric for Grading Paper</a:t>
            </a:r>
          </a:p>
          <a:p>
            <a:pPr>
              <a:buNone/>
            </a:pPr>
            <a:r>
              <a:rPr lang="en-US" sz="2000" b="1" dirty="0"/>
              <a:t>Audio Lectures</a:t>
            </a:r>
            <a:endParaRPr lang="en-US" sz="2000" b="1" dirty="0">
              <a:solidFill>
                <a:srgbClr val="FF0000"/>
              </a:solidFill>
            </a:endParaRPr>
          </a:p>
          <a:p>
            <a:r>
              <a:rPr lang="en-US" sz="2000" dirty="0"/>
              <a:t>Lifespan Development and Area E (21 minutes)</a:t>
            </a:r>
          </a:p>
          <a:p>
            <a:r>
              <a:rPr lang="en-US" sz="2000" dirty="0"/>
              <a:t>Emerging Adulthood (29 minutes)</a:t>
            </a:r>
          </a:p>
          <a:p>
            <a:r>
              <a:rPr lang="en-US" sz="2000" dirty="0"/>
              <a:t>General Issues in College Student Development (20 minutes)</a:t>
            </a:r>
          </a:p>
          <a:p>
            <a:r>
              <a:rPr lang="en-US" sz="2000" dirty="0"/>
              <a:t>College Student Developmental in the Context of Developmental Domains (40 minutes)</a:t>
            </a:r>
          </a:p>
          <a:p>
            <a:r>
              <a:rPr lang="en-US" sz="2000" dirty="0"/>
              <a:t>Paper-overview and how to find the references (15 minutes)</a:t>
            </a:r>
          </a:p>
          <a:p>
            <a:pPr>
              <a:buNone/>
            </a:pPr>
            <a:r>
              <a:rPr lang="en-US" sz="2000" b="1" dirty="0"/>
              <a:t>Quizzes</a:t>
            </a:r>
          </a:p>
          <a:p>
            <a:r>
              <a:rPr lang="en-US" sz="2000" dirty="0"/>
              <a:t>Emerging Adulthood </a:t>
            </a:r>
            <a:r>
              <a:rPr lang="en-US" sz="2000" b="1" u="sng" dirty="0"/>
              <a:t>quiz</a:t>
            </a:r>
            <a:r>
              <a:rPr lang="en-US" sz="2000" b="1" dirty="0"/>
              <a:t> (due last night)</a:t>
            </a:r>
            <a:endParaRPr lang="en-US" sz="2000" b="1" u="sng" dirty="0"/>
          </a:p>
          <a:p>
            <a:r>
              <a:rPr lang="en-US" sz="2000" dirty="0"/>
              <a:t>Take Lifespan Development </a:t>
            </a:r>
            <a:r>
              <a:rPr lang="en-US" sz="2000" b="1" u="sng" dirty="0"/>
              <a:t>quiz</a:t>
            </a:r>
            <a:r>
              <a:rPr lang="en-US" sz="2000" dirty="0"/>
              <a:t>.</a:t>
            </a:r>
          </a:p>
          <a:p>
            <a:r>
              <a:rPr lang="en-US" sz="2000" dirty="0"/>
              <a:t>Take the College Student Development </a:t>
            </a:r>
            <a:r>
              <a:rPr lang="en-US" sz="2000" b="1" u="sng" dirty="0"/>
              <a:t>quiz</a:t>
            </a:r>
            <a:endParaRPr lang="en-US" sz="1400" b="1" u="sn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338"/>
            <a:ext cx="7772400" cy="1143000"/>
          </a:xfrm>
        </p:spPr>
        <p:txBody>
          <a:bodyPr/>
          <a:lstStyle/>
          <a:p>
            <a:r>
              <a:rPr lang="en-US" b="1" dirty="0">
                <a:solidFill>
                  <a:srgbClr val="347FD8"/>
                </a:solidFill>
              </a:rPr>
              <a:t>Materials in Canvas - Modules</a:t>
            </a:r>
          </a:p>
        </p:txBody>
      </p:sp>
      <p:pic>
        <p:nvPicPr>
          <p:cNvPr id="5" name="Picture 4"/>
          <p:cNvPicPr>
            <a:picLocks noChangeAspect="1"/>
          </p:cNvPicPr>
          <p:nvPr/>
        </p:nvPicPr>
        <p:blipFill>
          <a:blip r:embed="rId2"/>
          <a:stretch>
            <a:fillRect/>
          </a:stretch>
        </p:blipFill>
        <p:spPr>
          <a:xfrm>
            <a:off x="457200" y="1219200"/>
            <a:ext cx="7991162" cy="4724400"/>
          </a:xfrm>
          <a:prstGeom prst="rect">
            <a:avLst/>
          </a:prstGeom>
        </p:spPr>
      </p:pic>
    </p:spTree>
    <p:extLst>
      <p:ext uri="{BB962C8B-B14F-4D97-AF65-F5344CB8AC3E}">
        <p14:creationId xmlns:p14="http://schemas.microsoft.com/office/powerpoint/2010/main" val="1532240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772400" cy="1143000"/>
          </a:xfrm>
        </p:spPr>
        <p:txBody>
          <a:bodyPr>
            <a:normAutofit/>
          </a:bodyPr>
          <a:lstStyle/>
          <a:p>
            <a:r>
              <a:rPr lang="en-US" b="1" dirty="0">
                <a:solidFill>
                  <a:srgbClr val="347FD8"/>
                </a:solidFill>
              </a:rPr>
              <a:t>Materials in Canvas - Assignments</a:t>
            </a:r>
          </a:p>
        </p:txBody>
      </p:sp>
      <p:pic>
        <p:nvPicPr>
          <p:cNvPr id="3" name="Picture 2"/>
          <p:cNvPicPr>
            <a:picLocks noChangeAspect="1"/>
          </p:cNvPicPr>
          <p:nvPr/>
        </p:nvPicPr>
        <p:blipFill>
          <a:blip r:embed="rId2"/>
          <a:stretch>
            <a:fillRect/>
          </a:stretch>
        </p:blipFill>
        <p:spPr>
          <a:xfrm>
            <a:off x="533400" y="1524000"/>
            <a:ext cx="7924800" cy="4104276"/>
          </a:xfrm>
          <a:prstGeom prst="rect">
            <a:avLst/>
          </a:prstGeom>
        </p:spPr>
      </p:pic>
    </p:spTree>
    <p:extLst>
      <p:ext uri="{BB962C8B-B14F-4D97-AF65-F5344CB8AC3E}">
        <p14:creationId xmlns:p14="http://schemas.microsoft.com/office/powerpoint/2010/main" val="2418079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7772400" cy="1143000"/>
          </a:xfrm>
        </p:spPr>
        <p:txBody>
          <a:bodyPr>
            <a:normAutofit/>
          </a:bodyPr>
          <a:lstStyle/>
          <a:p>
            <a:r>
              <a:rPr lang="en-US" sz="3600" b="1" dirty="0">
                <a:solidFill>
                  <a:srgbClr val="347FD8"/>
                </a:solidFill>
              </a:rPr>
              <a:t>Important Dates</a:t>
            </a:r>
          </a:p>
        </p:txBody>
      </p:sp>
      <p:sp>
        <p:nvSpPr>
          <p:cNvPr id="5" name="Content Placeholder 4"/>
          <p:cNvSpPr>
            <a:spLocks noGrp="1"/>
          </p:cNvSpPr>
          <p:nvPr>
            <p:ph sz="quarter" idx="1"/>
          </p:nvPr>
        </p:nvSpPr>
        <p:spPr>
          <a:xfrm>
            <a:off x="457200" y="1066800"/>
            <a:ext cx="8229600" cy="5562600"/>
          </a:xfrm>
        </p:spPr>
        <p:txBody>
          <a:bodyPr>
            <a:noAutofit/>
          </a:bodyPr>
          <a:lstStyle/>
          <a:p>
            <a:pPr>
              <a:buNone/>
            </a:pPr>
            <a:r>
              <a:rPr lang="en-US" sz="2000" b="1" dirty="0"/>
              <a:t>Learn about Lifespan Development and Emerging Adulthood </a:t>
            </a:r>
            <a:endParaRPr lang="en-US" sz="2000" b="1" dirty="0">
              <a:solidFill>
                <a:srgbClr val="FF0000"/>
              </a:solidFill>
            </a:endParaRPr>
          </a:p>
          <a:p>
            <a:r>
              <a:rPr lang="en-US" sz="2000" dirty="0"/>
              <a:t>Watch: Lifespan Development and Area E (</a:t>
            </a:r>
            <a:r>
              <a:rPr lang="en-US" sz="2000" dirty="0">
                <a:hlinkClick r:id="rId2"/>
              </a:rPr>
              <a:t>video</a:t>
            </a:r>
            <a:r>
              <a:rPr lang="en-US" sz="2000" dirty="0"/>
              <a:t> 21 minutes)</a:t>
            </a:r>
          </a:p>
          <a:p>
            <a:r>
              <a:rPr lang="en-US" sz="2000" dirty="0"/>
              <a:t>Watch: Emerging Adulthood (</a:t>
            </a:r>
            <a:r>
              <a:rPr lang="en-US" sz="2000" dirty="0">
                <a:hlinkClick r:id="rId3"/>
              </a:rPr>
              <a:t>video</a:t>
            </a:r>
            <a:r>
              <a:rPr lang="en-US" sz="2000" dirty="0"/>
              <a:t> 29 minutes)</a:t>
            </a:r>
          </a:p>
          <a:p>
            <a:r>
              <a:rPr lang="en-US" sz="2000" dirty="0"/>
              <a:t>Watch: Interview with Jeffrey Arnett (</a:t>
            </a:r>
            <a:r>
              <a:rPr lang="en-US" sz="2000" dirty="0">
                <a:hlinkClick r:id="rId4"/>
              </a:rPr>
              <a:t>video</a:t>
            </a:r>
            <a:r>
              <a:rPr lang="en-US" sz="2000" dirty="0"/>
              <a:t> 15 minutes)</a:t>
            </a:r>
          </a:p>
          <a:p>
            <a:r>
              <a:rPr lang="en-US" sz="2000" dirty="0"/>
              <a:t>Take Lifespan Development </a:t>
            </a:r>
            <a:r>
              <a:rPr lang="en-US" sz="2000" b="1" u="sng" dirty="0"/>
              <a:t>quiz</a:t>
            </a:r>
            <a:r>
              <a:rPr lang="en-US" sz="2000" dirty="0"/>
              <a:t>.  </a:t>
            </a:r>
            <a:r>
              <a:rPr lang="en-US" sz="2000" b="1" dirty="0">
                <a:solidFill>
                  <a:srgbClr val="FF0000"/>
                </a:solidFill>
              </a:rPr>
              <a:t> Mar 6</a:t>
            </a:r>
          </a:p>
          <a:p>
            <a:pPr>
              <a:buNone/>
            </a:pPr>
            <a:r>
              <a:rPr lang="en-US" sz="2000" b="1" dirty="0"/>
              <a:t>Learn about College Student Development </a:t>
            </a:r>
          </a:p>
          <a:p>
            <a:r>
              <a:rPr lang="en-US" sz="2000" dirty="0"/>
              <a:t>Read the four research articles* </a:t>
            </a:r>
            <a:r>
              <a:rPr lang="en-US" sz="2000" dirty="0">
                <a:solidFill>
                  <a:schemeClr val="accent6">
                    <a:lumMod val="75000"/>
                  </a:schemeClr>
                </a:solidFill>
              </a:rPr>
              <a:t>(see 2</a:t>
            </a:r>
            <a:r>
              <a:rPr lang="en-US" sz="2000" baseline="30000" dirty="0">
                <a:solidFill>
                  <a:schemeClr val="accent6">
                    <a:lumMod val="75000"/>
                  </a:schemeClr>
                </a:solidFill>
              </a:rPr>
              <a:t>nd</a:t>
            </a:r>
            <a:r>
              <a:rPr lang="en-US" sz="2000" dirty="0">
                <a:solidFill>
                  <a:schemeClr val="accent6">
                    <a:lumMod val="75000"/>
                  </a:schemeClr>
                </a:solidFill>
              </a:rPr>
              <a:t> slide from this one)</a:t>
            </a:r>
          </a:p>
          <a:p>
            <a:r>
              <a:rPr lang="en-US" sz="2000" dirty="0"/>
              <a:t>Watch: General Issues in College Student Development (</a:t>
            </a:r>
            <a:r>
              <a:rPr lang="en-US" sz="2000" dirty="0">
                <a:hlinkClick r:id="rId5"/>
              </a:rPr>
              <a:t>video </a:t>
            </a:r>
            <a:r>
              <a:rPr lang="en-US" sz="2000" dirty="0"/>
              <a:t>20 minutes)</a:t>
            </a:r>
          </a:p>
          <a:p>
            <a:r>
              <a:rPr lang="en-US" sz="2000" dirty="0"/>
              <a:t>Watch: College Student Developmental in the Context of Developmental Domains (</a:t>
            </a:r>
            <a:r>
              <a:rPr lang="en-US" sz="2000" dirty="0">
                <a:hlinkClick r:id="rId6"/>
              </a:rPr>
              <a:t>video </a:t>
            </a:r>
            <a:r>
              <a:rPr lang="en-US" sz="2000" dirty="0"/>
              <a:t>40 minutes)</a:t>
            </a:r>
          </a:p>
          <a:p>
            <a:r>
              <a:rPr lang="en-US" sz="2000" dirty="0"/>
              <a:t>Take the College Student Development </a:t>
            </a:r>
            <a:r>
              <a:rPr lang="en-US" sz="2000" b="1" u="sng" dirty="0"/>
              <a:t>quiz</a:t>
            </a:r>
            <a:r>
              <a:rPr lang="en-US" sz="2000" b="1" dirty="0"/>
              <a:t>  </a:t>
            </a:r>
            <a:r>
              <a:rPr lang="en-US" sz="2000" b="1" dirty="0">
                <a:solidFill>
                  <a:srgbClr val="FF0000"/>
                </a:solidFill>
              </a:rPr>
              <a:t> Mar 11</a:t>
            </a:r>
            <a:endParaRPr lang="en-US" sz="1400" b="1" u="sng" dirty="0">
              <a:solidFill>
                <a:srgbClr val="FF0000"/>
              </a:solidFill>
            </a:endParaRPr>
          </a:p>
          <a:p>
            <a:pPr>
              <a:buNone/>
            </a:pPr>
            <a:endParaRPr lang="en-US" sz="2000" dirty="0"/>
          </a:p>
          <a:p>
            <a:pPr>
              <a:buNone/>
            </a:pPr>
            <a:r>
              <a:rPr lang="en-US" sz="2000" b="1" dirty="0">
                <a:solidFill>
                  <a:srgbClr val="FF0000"/>
                </a:solidFill>
              </a:rPr>
              <a:t>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76400"/>
            <a:ext cx="8229600" cy="3954929"/>
          </a:xfrm>
          <a:prstGeom prst="rect">
            <a:avLst/>
          </a:prstGeom>
        </p:spPr>
        <p:txBody>
          <a:bodyPr wrap="square">
            <a:spAutoFit/>
          </a:bodyPr>
          <a:lstStyle/>
          <a:p>
            <a:pPr marL="274320" lvl="0" indent="-274320">
              <a:spcBef>
                <a:spcPts val="580"/>
              </a:spcBef>
              <a:buClr>
                <a:srgbClr val="4F81BD"/>
              </a:buClr>
              <a:buSzPct val="85000"/>
            </a:pPr>
            <a:r>
              <a:rPr lang="en-US" sz="2400" b="1" dirty="0">
                <a:solidFill>
                  <a:prstClr val="black"/>
                </a:solidFill>
              </a:rPr>
              <a:t>College Student Development Paper Outline and References </a:t>
            </a:r>
          </a:p>
          <a:p>
            <a:pPr marL="274320" lvl="0" indent="-274320">
              <a:spcBef>
                <a:spcPts val="580"/>
              </a:spcBef>
              <a:buClr>
                <a:srgbClr val="4F81BD"/>
              </a:buClr>
              <a:buSzPct val="85000"/>
              <a:buFont typeface="Wingdings 2"/>
              <a:buChar char=""/>
            </a:pPr>
            <a:r>
              <a:rPr lang="en-US" sz="2400" dirty="0">
                <a:solidFill>
                  <a:prstClr val="black"/>
                </a:solidFill>
              </a:rPr>
              <a:t>Watch: How to Find References that explains how to find the references (</a:t>
            </a:r>
            <a:r>
              <a:rPr lang="en-US" sz="2400" dirty="0">
                <a:solidFill>
                  <a:prstClr val="black"/>
                </a:solidFill>
                <a:hlinkClick r:id="rId2"/>
              </a:rPr>
              <a:t>video</a:t>
            </a:r>
            <a:r>
              <a:rPr lang="en-US" sz="2400" dirty="0">
                <a:solidFill>
                  <a:prstClr val="black"/>
                </a:solidFill>
              </a:rPr>
              <a:t> 22 minutes)</a:t>
            </a:r>
          </a:p>
          <a:p>
            <a:pPr marL="274320" lvl="0" indent="-274320">
              <a:spcBef>
                <a:spcPts val="580"/>
              </a:spcBef>
              <a:buClr>
                <a:srgbClr val="4F81BD"/>
              </a:buClr>
              <a:buSzPct val="85000"/>
              <a:buFont typeface="Wingdings 2"/>
              <a:buChar char=""/>
            </a:pPr>
            <a:r>
              <a:rPr lang="en-US" sz="2400" dirty="0">
                <a:solidFill>
                  <a:prstClr val="black"/>
                </a:solidFill>
              </a:rPr>
              <a:t>Upload outline (including references) in Canvas </a:t>
            </a:r>
            <a:r>
              <a:rPr lang="en-US" sz="2400" b="1" dirty="0">
                <a:solidFill>
                  <a:srgbClr val="FF0000"/>
                </a:solidFill>
              </a:rPr>
              <a:t>Mar 15</a:t>
            </a:r>
          </a:p>
          <a:p>
            <a:pPr marL="274320" lvl="0" indent="-274320">
              <a:spcBef>
                <a:spcPts val="580"/>
              </a:spcBef>
              <a:buClr>
                <a:srgbClr val="4F81BD"/>
              </a:buClr>
              <a:buSzPct val="85000"/>
              <a:buFont typeface="Wingdings 2"/>
              <a:buChar char=""/>
            </a:pPr>
            <a:r>
              <a:rPr lang="en-US" sz="2400" dirty="0">
                <a:solidFill>
                  <a:prstClr val="black"/>
                </a:solidFill>
              </a:rPr>
              <a:t>Bring paper copy of outline to class </a:t>
            </a:r>
            <a:r>
              <a:rPr lang="en-US" sz="2400" b="1" dirty="0">
                <a:solidFill>
                  <a:srgbClr val="FF0000"/>
                </a:solidFill>
              </a:rPr>
              <a:t>Mar 16</a:t>
            </a:r>
          </a:p>
          <a:p>
            <a:pPr marL="274320" lvl="0" indent="-274320">
              <a:spcBef>
                <a:spcPts val="580"/>
              </a:spcBef>
              <a:buClr>
                <a:srgbClr val="4F81BD"/>
              </a:buClr>
              <a:buSzPct val="85000"/>
            </a:pPr>
            <a:r>
              <a:rPr lang="en-US" sz="2400" b="1" dirty="0">
                <a:solidFill>
                  <a:prstClr val="black"/>
                </a:solidFill>
              </a:rPr>
              <a:t>College Student Development Paper Due </a:t>
            </a:r>
            <a:r>
              <a:rPr lang="en-US" sz="2400" b="1" dirty="0">
                <a:solidFill>
                  <a:srgbClr val="FF0000"/>
                </a:solidFill>
              </a:rPr>
              <a:t>Mar 22</a:t>
            </a:r>
          </a:p>
          <a:p>
            <a:pPr marL="274320" lvl="0" indent="-274320">
              <a:spcBef>
                <a:spcPts val="580"/>
              </a:spcBef>
              <a:buClr>
                <a:srgbClr val="4F81BD"/>
              </a:buClr>
              <a:buSzPct val="85000"/>
            </a:pPr>
            <a:r>
              <a:rPr lang="en-US" sz="2400" b="1" dirty="0">
                <a:solidFill>
                  <a:srgbClr val="FF0000"/>
                </a:solidFill>
              </a:rPr>
              <a:t>			 (NO LATE PAPERS)</a:t>
            </a:r>
          </a:p>
          <a:p>
            <a:pPr marL="274320" lvl="0" indent="-274320">
              <a:spcBef>
                <a:spcPts val="580"/>
              </a:spcBef>
              <a:buClr>
                <a:srgbClr val="4F81BD"/>
              </a:buClr>
              <a:buSzPct val="85000"/>
              <a:buFont typeface="Wingdings 2"/>
              <a:buChar char=""/>
            </a:pPr>
            <a:r>
              <a:rPr lang="en-US" sz="2400" dirty="0">
                <a:solidFill>
                  <a:prstClr val="black"/>
                </a:solidFill>
              </a:rPr>
              <a:t>Use Emerging Adulthood Paper Template </a:t>
            </a:r>
          </a:p>
          <a:p>
            <a:pPr marL="274320" lvl="0" indent="-274320">
              <a:spcBef>
                <a:spcPts val="580"/>
              </a:spcBef>
              <a:buClr>
                <a:srgbClr val="4F81BD"/>
              </a:buClr>
              <a:buSzPct val="85000"/>
              <a:buFont typeface="Wingdings 2"/>
              <a:buChar char=""/>
            </a:pPr>
            <a:r>
              <a:rPr lang="en-US" sz="2400" dirty="0">
                <a:solidFill>
                  <a:prstClr val="black"/>
                </a:solidFill>
              </a:rPr>
              <a:t>Upload file to Canvas, Mac users upload .pdf</a:t>
            </a:r>
            <a:endParaRPr lang="en-US" sz="2800" dirty="0"/>
          </a:p>
        </p:txBody>
      </p:sp>
      <p:sp>
        <p:nvSpPr>
          <p:cNvPr id="5" name="Title 3"/>
          <p:cNvSpPr>
            <a:spLocks noGrp="1"/>
          </p:cNvSpPr>
          <p:nvPr>
            <p:ph type="title"/>
          </p:nvPr>
        </p:nvSpPr>
        <p:spPr>
          <a:xfrm>
            <a:off x="533400" y="228600"/>
            <a:ext cx="7772400" cy="1143000"/>
          </a:xfrm>
        </p:spPr>
        <p:txBody>
          <a:bodyPr>
            <a:normAutofit/>
          </a:bodyPr>
          <a:lstStyle/>
          <a:p>
            <a:r>
              <a:rPr lang="en-US" sz="3600" b="1" dirty="0">
                <a:solidFill>
                  <a:srgbClr val="347FD8"/>
                </a:solidFill>
              </a:rPr>
              <a:t>Important Dates (</a:t>
            </a:r>
            <a:r>
              <a:rPr lang="en-US" sz="3600" b="1" dirty="0" err="1">
                <a:solidFill>
                  <a:srgbClr val="347FD8"/>
                </a:solidFill>
              </a:rPr>
              <a:t>cont</a:t>
            </a:r>
            <a:r>
              <a:rPr lang="en-US" sz="3600" b="1" dirty="0">
                <a:solidFill>
                  <a:srgbClr val="347FD8"/>
                </a:solidFill>
              </a:rPr>
              <a:t>)</a:t>
            </a:r>
          </a:p>
        </p:txBody>
      </p:sp>
    </p:spTree>
    <p:extLst>
      <p:ext uri="{BB962C8B-B14F-4D97-AF65-F5344CB8AC3E}">
        <p14:creationId xmlns:p14="http://schemas.microsoft.com/office/powerpoint/2010/main" val="2573361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84944"/>
            <a:ext cx="8771371" cy="1143000"/>
          </a:xfrm>
        </p:spPr>
        <p:txBody>
          <a:bodyPr>
            <a:normAutofit/>
          </a:bodyPr>
          <a:lstStyle/>
          <a:p>
            <a:r>
              <a:rPr lang="en-US" sz="4400" b="1" dirty="0">
                <a:solidFill>
                  <a:srgbClr val="347FD8"/>
                </a:solidFill>
              </a:rPr>
              <a:t>Area E – SJSU General Education </a:t>
            </a:r>
          </a:p>
        </p:txBody>
      </p:sp>
      <p:pic>
        <p:nvPicPr>
          <p:cNvPr id="3" name="Picture 2"/>
          <p:cNvPicPr>
            <a:picLocks noChangeAspect="1"/>
          </p:cNvPicPr>
          <p:nvPr/>
        </p:nvPicPr>
        <p:blipFill>
          <a:blip r:embed="rId2"/>
          <a:stretch>
            <a:fillRect/>
          </a:stretch>
        </p:blipFill>
        <p:spPr>
          <a:xfrm>
            <a:off x="76200" y="1600200"/>
            <a:ext cx="8923771" cy="3276600"/>
          </a:xfrm>
          <a:prstGeom prst="rect">
            <a:avLst/>
          </a:prstGeom>
        </p:spPr>
      </p:pic>
      <p:sp>
        <p:nvSpPr>
          <p:cNvPr id="5" name="Rectangle 4"/>
          <p:cNvSpPr/>
          <p:nvPr/>
        </p:nvSpPr>
        <p:spPr>
          <a:xfrm>
            <a:off x="381000" y="5421312"/>
            <a:ext cx="8874991" cy="400110"/>
          </a:xfrm>
          <a:prstGeom prst="rect">
            <a:avLst/>
          </a:prstGeom>
        </p:spPr>
        <p:txBody>
          <a:bodyPr wrap="square">
            <a:spAutoFit/>
          </a:bodyPr>
          <a:lstStyle/>
          <a:p>
            <a:r>
              <a:rPr lang="en-US" sz="2000" dirty="0"/>
              <a:t>http://info.sjsu.edu/web-dbgen/narr/static/schedules/general-education-corege.html</a:t>
            </a:r>
          </a:p>
        </p:txBody>
      </p:sp>
    </p:spTree>
    <p:extLst>
      <p:ext uri="{BB962C8B-B14F-4D97-AF65-F5344CB8AC3E}">
        <p14:creationId xmlns:p14="http://schemas.microsoft.com/office/powerpoint/2010/main" val="3291153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a:bodyPr>
          <a:lstStyle/>
          <a:p>
            <a:r>
              <a:rPr lang="en-US" sz="2800" b="1" dirty="0">
                <a:solidFill>
                  <a:srgbClr val="347FD8"/>
                </a:solidFill>
              </a:rPr>
              <a:t>*College Student Development Research Articles</a:t>
            </a:r>
          </a:p>
        </p:txBody>
      </p:sp>
      <p:sp>
        <p:nvSpPr>
          <p:cNvPr id="3" name="Content Placeholder 2"/>
          <p:cNvSpPr>
            <a:spLocks noGrp="1"/>
          </p:cNvSpPr>
          <p:nvPr>
            <p:ph sz="quarter" idx="1"/>
          </p:nvPr>
        </p:nvSpPr>
        <p:spPr>
          <a:xfrm>
            <a:off x="457200" y="1600200"/>
            <a:ext cx="8229600" cy="4572000"/>
          </a:xfrm>
        </p:spPr>
        <p:txBody>
          <a:bodyPr>
            <a:noAutofit/>
          </a:bodyPr>
          <a:lstStyle/>
          <a:p>
            <a:pPr>
              <a:buNone/>
            </a:pPr>
            <a:r>
              <a:rPr lang="en-US" sz="1800" b="1" dirty="0"/>
              <a:t> Read the following articles –</a:t>
            </a:r>
            <a:endParaRPr lang="en-US" sz="1800" b="1" dirty="0">
              <a:solidFill>
                <a:srgbClr val="FF0000"/>
              </a:solidFill>
            </a:endParaRPr>
          </a:p>
          <a:p>
            <a:pPr marL="800100" lvl="1" indent="-481013">
              <a:buNone/>
            </a:pPr>
            <a:r>
              <a:rPr lang="en-US" sz="1800" dirty="0"/>
              <a:t>Burgess, S. R., </a:t>
            </a:r>
            <a:r>
              <a:rPr lang="en-US" sz="1800" dirty="0" err="1"/>
              <a:t>Stermer</a:t>
            </a:r>
            <a:r>
              <a:rPr lang="en-US" sz="1800" dirty="0"/>
              <a:t>, S., &amp; Burgess, M. R. (2012). Video game playing and academic performance in college students. </a:t>
            </a:r>
            <a:r>
              <a:rPr lang="en-US" sz="1800" i="1" dirty="0"/>
              <a:t>College Student Journal</a:t>
            </a:r>
            <a:r>
              <a:rPr lang="en-US" sz="1800" dirty="0"/>
              <a:t>, </a:t>
            </a:r>
            <a:r>
              <a:rPr lang="en-US" sz="1800" i="1" dirty="0"/>
              <a:t>46</a:t>
            </a:r>
            <a:r>
              <a:rPr lang="en-US" sz="1800" dirty="0"/>
              <a:t>(2), 376-387 </a:t>
            </a:r>
            <a:r>
              <a:rPr lang="en-US" sz="1800" dirty="0">
                <a:hlinkClick r:id="rId2"/>
              </a:rPr>
              <a:t>PDF Link</a:t>
            </a:r>
            <a:r>
              <a:rPr lang="en-US" sz="1800" dirty="0"/>
              <a:t>  </a:t>
            </a:r>
          </a:p>
          <a:p>
            <a:pPr marL="800100" lvl="1" indent="-481013">
              <a:buNone/>
            </a:pPr>
            <a:r>
              <a:rPr lang="en-US" sz="1800" dirty="0"/>
              <a:t>Conley, K. M., &amp; Lehman, B. J. (2012). Test anxiety and cardiovascular responses to daily academic stressors. </a:t>
            </a:r>
            <a:r>
              <a:rPr lang="en-US" sz="1800" i="1" dirty="0"/>
              <a:t>Stress And Health: Journal Of The International Society For The Investigation Of Stress</a:t>
            </a:r>
            <a:r>
              <a:rPr lang="en-US" sz="1800" dirty="0"/>
              <a:t>, </a:t>
            </a:r>
            <a:r>
              <a:rPr lang="en-US" sz="1800" i="1" dirty="0"/>
              <a:t>28</a:t>
            </a:r>
            <a:r>
              <a:rPr lang="en-US" sz="1800" dirty="0"/>
              <a:t>(1), 41-50. doi:10.1002/smi.1399 </a:t>
            </a:r>
            <a:r>
              <a:rPr lang="en-US" sz="1800" dirty="0">
                <a:hlinkClick r:id="rId3"/>
              </a:rPr>
              <a:t>PDF Link</a:t>
            </a:r>
            <a:endParaRPr lang="en-US" sz="1800" dirty="0"/>
          </a:p>
          <a:p>
            <a:pPr marL="800100" lvl="1" indent="-481013">
              <a:buNone/>
            </a:pPr>
            <a:r>
              <a:rPr lang="en-US" sz="1800" dirty="0"/>
              <a:t>Holman, A., &amp; </a:t>
            </a:r>
            <a:r>
              <a:rPr lang="en-US" sz="1800" dirty="0" err="1"/>
              <a:t>Sillars</a:t>
            </a:r>
            <a:r>
              <a:rPr lang="en-US" sz="1800" dirty="0"/>
              <a:t>, A. (2012). Talk about 'hooking up': The influence of college student social networks on </a:t>
            </a:r>
            <a:r>
              <a:rPr lang="en-US" sz="1800" dirty="0" err="1"/>
              <a:t>nonrelationship</a:t>
            </a:r>
            <a:r>
              <a:rPr lang="en-US" sz="1800" dirty="0"/>
              <a:t> sex. </a:t>
            </a:r>
            <a:r>
              <a:rPr lang="en-US" sz="1800" i="1" dirty="0"/>
              <a:t>Health Communication</a:t>
            </a:r>
            <a:r>
              <a:rPr lang="en-US" sz="1800" dirty="0"/>
              <a:t>, </a:t>
            </a:r>
            <a:r>
              <a:rPr lang="en-US" sz="1800" i="1" dirty="0"/>
              <a:t>27</a:t>
            </a:r>
            <a:r>
              <a:rPr lang="en-US" sz="1800" dirty="0"/>
              <a:t>(2), 205-216. doi:10.1080/10410236.2011.575540 </a:t>
            </a:r>
            <a:r>
              <a:rPr lang="en-US" sz="1800" dirty="0">
                <a:hlinkClick r:id="rId4"/>
              </a:rPr>
              <a:t>PDF Link</a:t>
            </a:r>
            <a:endParaRPr lang="en-US" sz="1800" dirty="0"/>
          </a:p>
          <a:p>
            <a:pPr marL="800100" lvl="1" indent="-481013">
              <a:buNone/>
            </a:pPr>
            <a:r>
              <a:rPr lang="en-US" sz="1800" dirty="0" err="1"/>
              <a:t>Zawadzki</a:t>
            </a:r>
            <a:r>
              <a:rPr lang="en-US" sz="1800" dirty="0"/>
              <a:t>, M. J., Graham, J. E., &amp; </a:t>
            </a:r>
            <a:r>
              <a:rPr lang="en-US" sz="1800" dirty="0" err="1"/>
              <a:t>Gerin</a:t>
            </a:r>
            <a:r>
              <a:rPr lang="en-US" sz="1800" dirty="0"/>
              <a:t>, W. (2013). Rumination and anxiety mediate the effect of loneliness on depressed mood and sleep quality in college students. </a:t>
            </a:r>
            <a:r>
              <a:rPr lang="en-US" sz="1800" i="1" dirty="0"/>
              <a:t>Health Psychology</a:t>
            </a:r>
            <a:r>
              <a:rPr lang="en-US" sz="1800" dirty="0"/>
              <a:t>, </a:t>
            </a:r>
            <a:r>
              <a:rPr lang="en-US" sz="1800" i="1" dirty="0"/>
              <a:t>32</a:t>
            </a:r>
            <a:r>
              <a:rPr lang="en-US" sz="1800" dirty="0"/>
              <a:t>(2), 212-222. doi:10.1037/a0029007 </a:t>
            </a:r>
            <a:r>
              <a:rPr lang="en-US" sz="1800" dirty="0">
                <a:hlinkClick r:id="rId5"/>
              </a:rPr>
              <a:t>PDF Link</a:t>
            </a:r>
            <a:endParaRPr lang="en-US" sz="1800" dirty="0"/>
          </a:p>
        </p:txBody>
      </p:sp>
      <p:pic>
        <p:nvPicPr>
          <p:cNvPr id="2052" name="Picture 4" descr="Preview the document">
            <a:hlinkClick r:id="rId2" tooltip="Preview the documen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075" y="61912"/>
            <a:ext cx="152400" cy="1524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view the document">
            <a:hlinkClick r:id="rId3" tooltip="Preview the documen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3" y="-90488"/>
            <a:ext cx="152400" cy="152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a:bodyPr>
          <a:lstStyle/>
          <a:p>
            <a:r>
              <a:rPr lang="en-US" sz="2800" b="1" dirty="0">
                <a:solidFill>
                  <a:srgbClr val="347FD8"/>
                </a:solidFill>
              </a:rPr>
              <a:t>*College Student Development Research Articles</a:t>
            </a:r>
          </a:p>
        </p:txBody>
      </p:sp>
      <p:sp>
        <p:nvSpPr>
          <p:cNvPr id="7" name="Rectangle 1"/>
          <p:cNvSpPr>
            <a:spLocks noChangeArrowheads="1"/>
          </p:cNvSpPr>
          <p:nvPr/>
        </p:nvSpPr>
        <p:spPr bwMode="auto">
          <a:xfrm>
            <a:off x="567104" y="1407766"/>
            <a:ext cx="8085992" cy="4678204"/>
          </a:xfrm>
          <a:prstGeom prst="rect">
            <a:avLst/>
          </a:prstGeom>
          <a:solidFill>
            <a:schemeClr val="accent6">
              <a:lumMod val="20000"/>
              <a:lumOff val="80000"/>
            </a:schemeClr>
          </a:solidFill>
          <a:ln>
            <a:noFill/>
          </a:ln>
          <a:effectLst/>
          <a:extLst/>
        </p:spPr>
        <p:txBody>
          <a:bodyPr vert="horz" wrap="square" lIns="15870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smtClean="0">
                <a:ln>
                  <a:noFill/>
                </a:ln>
                <a:solidFill>
                  <a:srgbClr val="2D3B45"/>
                </a:solidFill>
                <a:effectLst/>
                <a:latin typeface="Lato"/>
              </a:rPr>
              <a:t>Read the following four articles: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smtClean="0">
              <a:ln>
                <a:noFill/>
              </a:ln>
              <a:solidFill>
                <a:srgbClr val="2D3B45"/>
              </a:solidFill>
              <a:effectLst/>
              <a:latin typeface="Lato"/>
            </a:endParaRPr>
          </a:p>
          <a:p>
            <a:pPr marR="0" lvl="1" indent="-28575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smtClean="0">
                <a:ln>
                  <a:noFill/>
                </a:ln>
                <a:solidFill>
                  <a:srgbClr val="2D3B45"/>
                </a:solidFill>
                <a:effectLst/>
                <a:latin typeface="Lato"/>
              </a:rPr>
              <a:t>Burgess, S. R., </a:t>
            </a:r>
            <a:r>
              <a:rPr kumimoji="0" lang="en-US" altLang="en-US" sz="1600" b="0" i="0" u="none" strike="noStrike" cap="none" normalizeH="0" baseline="0" dirty="0" err="1" smtClean="0">
                <a:ln>
                  <a:noFill/>
                </a:ln>
                <a:solidFill>
                  <a:srgbClr val="2D3B45"/>
                </a:solidFill>
                <a:effectLst/>
                <a:latin typeface="Lato"/>
              </a:rPr>
              <a:t>Stermer</a:t>
            </a:r>
            <a:r>
              <a:rPr kumimoji="0" lang="en-US" altLang="en-US" sz="1600" b="0" i="0" u="none" strike="noStrike" cap="none" normalizeH="0" baseline="0" dirty="0" smtClean="0">
                <a:ln>
                  <a:noFill/>
                </a:ln>
                <a:solidFill>
                  <a:srgbClr val="2D3B45"/>
                </a:solidFill>
                <a:effectLst/>
                <a:latin typeface="Lato"/>
              </a:rPr>
              <a:t>, S., &amp; Burgess, M. R. (2012). Video game playing and academic performance in college students. </a:t>
            </a:r>
            <a:r>
              <a:rPr kumimoji="0" lang="en-US" altLang="en-US" sz="1600" b="0" i="1" u="none" strike="noStrike" cap="none" normalizeH="0" baseline="0" dirty="0" smtClean="0">
                <a:ln>
                  <a:noFill/>
                </a:ln>
                <a:solidFill>
                  <a:srgbClr val="2D3B45"/>
                </a:solidFill>
                <a:effectLst/>
                <a:latin typeface="Lato"/>
              </a:rPr>
              <a:t>College Student Journal</a:t>
            </a:r>
            <a:r>
              <a:rPr kumimoji="0" lang="en-US" altLang="en-US" sz="1600" b="0" i="0" u="none" strike="noStrike" cap="none" normalizeH="0" baseline="0" dirty="0" smtClean="0">
                <a:ln>
                  <a:noFill/>
                </a:ln>
                <a:solidFill>
                  <a:srgbClr val="2D3B45"/>
                </a:solidFill>
                <a:effectLst/>
                <a:latin typeface="Lato"/>
              </a:rPr>
              <a:t>, </a:t>
            </a:r>
            <a:r>
              <a:rPr kumimoji="0" lang="en-US" altLang="en-US" sz="1600" b="0" i="1" u="none" strike="noStrike" cap="none" normalizeH="0" baseline="0" dirty="0" smtClean="0">
                <a:ln>
                  <a:noFill/>
                </a:ln>
                <a:solidFill>
                  <a:srgbClr val="2D3B45"/>
                </a:solidFill>
                <a:effectLst/>
                <a:latin typeface="Lato"/>
              </a:rPr>
              <a:t>46</a:t>
            </a:r>
            <a:r>
              <a:rPr kumimoji="0" lang="en-US" altLang="en-US" sz="1600" b="0" i="0" u="none" strike="noStrike" cap="none" normalizeH="0" baseline="0" dirty="0" smtClean="0">
                <a:ln>
                  <a:noFill/>
                </a:ln>
                <a:solidFill>
                  <a:srgbClr val="2D3B45"/>
                </a:solidFill>
                <a:effectLst/>
                <a:latin typeface="Lato"/>
              </a:rPr>
              <a:t>(2), 376-387 (</a:t>
            </a:r>
            <a:r>
              <a:rPr kumimoji="0" lang="en-US" altLang="en-US" sz="1600" b="0" i="0" u="sng" strike="noStrike" cap="none" normalizeH="0" baseline="0" dirty="0" smtClean="0">
                <a:ln>
                  <a:noFill/>
                </a:ln>
                <a:solidFill>
                  <a:srgbClr val="2D3B45"/>
                </a:solidFill>
                <a:effectLst/>
                <a:latin typeface="Lato"/>
                <a:hlinkClick r:id="rId2" tooltip="Burgess, Sturmer, and Burgess .pdf"/>
              </a:rPr>
              <a:t>PDF Link</a:t>
            </a:r>
            <a:r>
              <a:rPr kumimoji="0" lang="en-US" altLang="en-US" sz="1600" b="0" i="0" u="sng" strike="noStrike" cap="none" normalizeH="0" baseline="0" dirty="0" smtClean="0">
                <a:ln>
                  <a:noFill/>
                </a:ln>
                <a:solidFill>
                  <a:srgbClr val="2D3B45"/>
                </a:solidFill>
                <a:effectLst/>
                <a:latin typeface="Lato"/>
                <a:hlinkClick r:id="rId2" tooltip="Preview the document"/>
              </a:rPr>
              <a:t>  </a:t>
            </a:r>
            <a:r>
              <a:rPr kumimoji="0" lang="en-US" altLang="en-US" sz="1050" b="0" i="0" u="none" strike="noStrike" cap="none" normalizeH="0" baseline="0" dirty="0" smtClean="0">
                <a:ln>
                  <a:noFill/>
                </a:ln>
                <a:solidFill>
                  <a:srgbClr val="2D3B45"/>
                </a:solidFill>
                <a:effectLst/>
                <a:latin typeface="Lato"/>
              </a:rPr>
              <a:t>)</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600" b="0" i="0" u="sng" strike="noStrike" cap="none" normalizeH="0" baseline="0" dirty="0" smtClean="0">
              <a:ln>
                <a:noFill/>
              </a:ln>
              <a:solidFill>
                <a:srgbClr val="2D3B45"/>
              </a:solidFill>
              <a:effectLst/>
              <a:latin typeface="Lato"/>
            </a:endParaRPr>
          </a:p>
          <a:p>
            <a:pPr marR="0" lvl="1" indent="-285750" algn="l" defTabSz="914400" rtl="0" eaLnBrk="0" fontAlgn="base" latinLnBrk="0" hangingPunct="0">
              <a:lnSpc>
                <a:spcPct val="100000"/>
              </a:lnSpc>
              <a:spcBef>
                <a:spcPct val="0"/>
              </a:spcBef>
              <a:spcAft>
                <a:spcPct val="0"/>
              </a:spcAft>
              <a:buClrTx/>
              <a:buSzTx/>
              <a:tabLst/>
            </a:pPr>
            <a:r>
              <a:rPr kumimoji="0" lang="en-US" altLang="en-US" sz="1600" b="0" i="0" strike="noStrike" cap="none" normalizeH="0" baseline="0" dirty="0" smtClean="0">
                <a:ln>
                  <a:noFill/>
                </a:ln>
                <a:solidFill>
                  <a:srgbClr val="2D3B45"/>
                </a:solidFill>
                <a:effectLst/>
                <a:latin typeface="Lato"/>
              </a:rPr>
              <a:t>Conley, K. M., &amp; Lehman, B. J. (2012). Test anxiety and cardiovascular responses to daily academic stressors. </a:t>
            </a:r>
            <a:r>
              <a:rPr kumimoji="0" lang="en-US" altLang="en-US" sz="1600" b="0" i="1" strike="noStrike" cap="none" normalizeH="0" baseline="0" dirty="0" smtClean="0">
                <a:ln>
                  <a:noFill/>
                </a:ln>
                <a:solidFill>
                  <a:srgbClr val="2D3B45"/>
                </a:solidFill>
                <a:effectLst/>
                <a:latin typeface="Lato"/>
              </a:rPr>
              <a:t>Stress and Health: Journal of the International Society for the Investigation of Stress</a:t>
            </a:r>
            <a:r>
              <a:rPr kumimoji="0" lang="en-US" altLang="en-US" sz="1600" b="0" i="0" strike="noStrike" cap="none" normalizeH="0" baseline="0" dirty="0" smtClean="0">
                <a:ln>
                  <a:noFill/>
                </a:ln>
                <a:solidFill>
                  <a:srgbClr val="2D3B45"/>
                </a:solidFill>
                <a:effectLst/>
                <a:latin typeface="Lato"/>
              </a:rPr>
              <a:t>, </a:t>
            </a:r>
            <a:r>
              <a:rPr kumimoji="0" lang="en-US" altLang="en-US" sz="1600" b="0" i="1" strike="noStrike" cap="none" normalizeH="0" baseline="0" dirty="0" smtClean="0">
                <a:ln>
                  <a:noFill/>
                </a:ln>
                <a:solidFill>
                  <a:srgbClr val="2D3B45"/>
                </a:solidFill>
                <a:effectLst/>
                <a:latin typeface="Lato"/>
              </a:rPr>
              <a:t>28</a:t>
            </a:r>
            <a:r>
              <a:rPr kumimoji="0" lang="en-US" altLang="en-US" sz="1600" b="0" i="0" strike="noStrike" cap="none" normalizeH="0" baseline="0" dirty="0" smtClean="0">
                <a:ln>
                  <a:noFill/>
                </a:ln>
                <a:solidFill>
                  <a:srgbClr val="2D3B45"/>
                </a:solidFill>
                <a:effectLst/>
                <a:latin typeface="Lato"/>
              </a:rPr>
              <a:t>(1), 41-50. doi:10.1002/smi.1399 (</a:t>
            </a:r>
            <a:r>
              <a:rPr kumimoji="0" lang="en-US" altLang="en-US" sz="1600" b="0" i="0" strike="noStrike" cap="none" normalizeH="0" baseline="0" dirty="0" smtClean="0">
                <a:ln>
                  <a:noFill/>
                </a:ln>
                <a:solidFill>
                  <a:srgbClr val="2D3B45"/>
                </a:solidFill>
                <a:effectLst/>
                <a:latin typeface="Lato"/>
                <a:hlinkClick r:id="rId3" tooltip="Conley and Lehman.pdf"/>
              </a:rPr>
              <a:t>PDF Link</a:t>
            </a:r>
            <a:r>
              <a:rPr kumimoji="0" lang="en-US" altLang="en-US" sz="1600" b="0" i="0" strike="noStrike" cap="none" normalizeH="0" baseline="0" dirty="0" smtClean="0">
                <a:ln>
                  <a:noFill/>
                </a:ln>
                <a:solidFill>
                  <a:srgbClr val="2D3B45"/>
                </a:solidFill>
                <a:effectLst/>
                <a:latin typeface="Lato"/>
                <a:hlinkClick r:id="rId3" tooltip="Preview the document"/>
              </a:rPr>
              <a:t>  </a:t>
            </a:r>
            <a:r>
              <a:rPr kumimoji="0" lang="en-US" altLang="en-US" sz="1050" b="0" i="0" strike="noStrike" cap="none" normalizeH="0" baseline="0" dirty="0" smtClean="0">
                <a:ln>
                  <a:noFill/>
                </a:ln>
                <a:solidFill>
                  <a:srgbClr val="2D3B45"/>
                </a:solidFill>
                <a:effectLst/>
                <a:latin typeface="Lato"/>
              </a:rPr>
              <a:t>)</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600" b="0" i="0" u="sng" strike="noStrike" cap="none" normalizeH="0" baseline="0" dirty="0" smtClean="0">
              <a:ln>
                <a:noFill/>
              </a:ln>
              <a:solidFill>
                <a:srgbClr val="2D3B45"/>
              </a:solidFill>
              <a:effectLst/>
              <a:latin typeface="Lato"/>
            </a:endParaRPr>
          </a:p>
          <a:p>
            <a:pPr marR="0" lvl="1" indent="-285750" algn="l" defTabSz="914400" rtl="0" eaLnBrk="0" fontAlgn="base" latinLnBrk="0" hangingPunct="0">
              <a:lnSpc>
                <a:spcPct val="100000"/>
              </a:lnSpc>
              <a:spcBef>
                <a:spcPct val="0"/>
              </a:spcBef>
              <a:spcAft>
                <a:spcPct val="0"/>
              </a:spcAft>
              <a:buClrTx/>
              <a:buSzTx/>
              <a:tabLst/>
            </a:pPr>
            <a:r>
              <a:rPr kumimoji="0" lang="en-US" altLang="en-US" sz="1600" b="0" i="0" strike="noStrike" cap="none" normalizeH="0" baseline="0" dirty="0" smtClean="0">
                <a:ln>
                  <a:noFill/>
                </a:ln>
                <a:solidFill>
                  <a:srgbClr val="2D3B45"/>
                </a:solidFill>
                <a:effectLst/>
                <a:latin typeface="Lato"/>
              </a:rPr>
              <a:t>Holman, A., &amp; </a:t>
            </a:r>
            <a:r>
              <a:rPr kumimoji="0" lang="en-US" altLang="en-US" sz="1600" b="0" i="0" strike="noStrike" cap="none" normalizeH="0" baseline="0" dirty="0" err="1" smtClean="0">
                <a:ln>
                  <a:noFill/>
                </a:ln>
                <a:solidFill>
                  <a:srgbClr val="2D3B45"/>
                </a:solidFill>
                <a:effectLst/>
                <a:latin typeface="Lato"/>
              </a:rPr>
              <a:t>Sillars</a:t>
            </a:r>
            <a:r>
              <a:rPr kumimoji="0" lang="en-US" altLang="en-US" sz="1600" b="0" i="0" strike="noStrike" cap="none" normalizeH="0" baseline="0" dirty="0" smtClean="0">
                <a:ln>
                  <a:noFill/>
                </a:ln>
                <a:solidFill>
                  <a:srgbClr val="2D3B45"/>
                </a:solidFill>
                <a:effectLst/>
                <a:latin typeface="Lato"/>
              </a:rPr>
              <a:t>, A. (2012). Talk about 'hooking up': The influence of college student social networks on </a:t>
            </a:r>
            <a:r>
              <a:rPr kumimoji="0" lang="en-US" altLang="en-US" sz="1600" b="0" i="0" strike="noStrike" cap="none" normalizeH="0" baseline="0" dirty="0" err="1" smtClean="0">
                <a:ln>
                  <a:noFill/>
                </a:ln>
                <a:solidFill>
                  <a:srgbClr val="2D3B45"/>
                </a:solidFill>
                <a:effectLst/>
                <a:latin typeface="Lato"/>
              </a:rPr>
              <a:t>nonrelationship</a:t>
            </a:r>
            <a:r>
              <a:rPr kumimoji="0" lang="en-US" altLang="en-US" sz="1600" b="0" i="0" strike="noStrike" cap="none" normalizeH="0" baseline="0" dirty="0" smtClean="0">
                <a:ln>
                  <a:noFill/>
                </a:ln>
                <a:solidFill>
                  <a:srgbClr val="2D3B45"/>
                </a:solidFill>
                <a:effectLst/>
                <a:latin typeface="Lato"/>
              </a:rPr>
              <a:t> sex. </a:t>
            </a:r>
            <a:r>
              <a:rPr kumimoji="0" lang="en-US" altLang="en-US" sz="1600" b="0" i="1" strike="noStrike" cap="none" normalizeH="0" baseline="0" dirty="0" smtClean="0">
                <a:ln>
                  <a:noFill/>
                </a:ln>
                <a:solidFill>
                  <a:srgbClr val="2D3B45"/>
                </a:solidFill>
                <a:effectLst/>
                <a:latin typeface="Lato"/>
              </a:rPr>
              <a:t>Health Communication</a:t>
            </a:r>
            <a:r>
              <a:rPr kumimoji="0" lang="en-US" altLang="en-US" sz="1600" b="0" i="0" strike="noStrike" cap="none" normalizeH="0" baseline="0" dirty="0" smtClean="0">
                <a:ln>
                  <a:noFill/>
                </a:ln>
                <a:solidFill>
                  <a:srgbClr val="2D3B45"/>
                </a:solidFill>
                <a:effectLst/>
                <a:latin typeface="Lato"/>
              </a:rPr>
              <a:t>, </a:t>
            </a:r>
            <a:r>
              <a:rPr kumimoji="0" lang="en-US" altLang="en-US" sz="1600" b="0" i="1" strike="noStrike" cap="none" normalizeH="0" baseline="0" dirty="0" smtClean="0">
                <a:ln>
                  <a:noFill/>
                </a:ln>
                <a:solidFill>
                  <a:srgbClr val="2D3B45"/>
                </a:solidFill>
                <a:effectLst/>
                <a:latin typeface="Lato"/>
              </a:rPr>
              <a:t>27</a:t>
            </a:r>
            <a:r>
              <a:rPr kumimoji="0" lang="en-US" altLang="en-US" sz="1600" b="0" i="0" strike="noStrike" cap="none" normalizeH="0" baseline="0" dirty="0" smtClean="0">
                <a:ln>
                  <a:noFill/>
                </a:ln>
                <a:solidFill>
                  <a:srgbClr val="2D3B45"/>
                </a:solidFill>
                <a:effectLst/>
                <a:latin typeface="Lato"/>
              </a:rPr>
              <a:t>(2), 205-216. doi:10.1080/10410236.2011.575540 (</a:t>
            </a:r>
            <a:r>
              <a:rPr kumimoji="0" lang="en-US" altLang="en-US" sz="1600" b="0" i="0" strike="noStrike" cap="none" normalizeH="0" baseline="0" dirty="0" smtClean="0">
                <a:ln>
                  <a:noFill/>
                </a:ln>
                <a:solidFill>
                  <a:srgbClr val="2D3B45"/>
                </a:solidFill>
                <a:effectLst/>
                <a:latin typeface="Lato"/>
                <a:hlinkClick r:id="rId4" tooltip="Holman and Sillars.pdf"/>
              </a:rPr>
              <a:t>PDF Link</a:t>
            </a:r>
            <a:r>
              <a:rPr kumimoji="0" lang="en-US" altLang="en-US" sz="1600" b="0" i="0" strike="noStrike" cap="none" normalizeH="0" baseline="0" dirty="0" smtClean="0">
                <a:ln>
                  <a:noFill/>
                </a:ln>
                <a:solidFill>
                  <a:srgbClr val="2D3B45"/>
                </a:solidFill>
                <a:effectLst/>
                <a:latin typeface="Lato"/>
                <a:hlinkClick r:id="rId4" tooltip="Preview the document"/>
              </a:rPr>
              <a:t>  </a:t>
            </a:r>
            <a:r>
              <a:rPr kumimoji="0" lang="en-US" altLang="en-US" sz="1050" b="0" i="0" strike="noStrike" cap="none" normalizeH="0" baseline="0" dirty="0" smtClean="0">
                <a:ln>
                  <a:noFill/>
                </a:ln>
                <a:solidFill>
                  <a:srgbClr val="2D3B45"/>
                </a:solidFill>
                <a:effectLst/>
                <a:latin typeface="Lato"/>
              </a:rPr>
              <a:t>)</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600" b="0" i="0" u="sng" strike="noStrike" cap="none" normalizeH="0" baseline="0" dirty="0" smtClean="0">
              <a:ln>
                <a:noFill/>
              </a:ln>
              <a:solidFill>
                <a:srgbClr val="2D3B45"/>
              </a:solidFill>
              <a:effectLst/>
              <a:latin typeface="Lato"/>
            </a:endParaRPr>
          </a:p>
          <a:p>
            <a:pPr marR="0" lvl="1" indent="-285750" algn="l" defTabSz="914400" rtl="0" eaLnBrk="0" fontAlgn="base" latinLnBrk="0" hangingPunct="0">
              <a:lnSpc>
                <a:spcPct val="100000"/>
              </a:lnSpc>
              <a:spcBef>
                <a:spcPct val="0"/>
              </a:spcBef>
              <a:spcAft>
                <a:spcPct val="0"/>
              </a:spcAft>
              <a:buClrTx/>
              <a:buSzTx/>
              <a:tabLst/>
            </a:pPr>
            <a:r>
              <a:rPr kumimoji="0" lang="en-US" altLang="en-US" sz="1600" b="0" i="0" strike="noStrike" cap="none" normalizeH="0" baseline="0" dirty="0" err="1" smtClean="0">
                <a:ln>
                  <a:noFill/>
                </a:ln>
                <a:solidFill>
                  <a:srgbClr val="2D3B45"/>
                </a:solidFill>
                <a:effectLst/>
                <a:latin typeface="Lato"/>
              </a:rPr>
              <a:t>Zawadzki</a:t>
            </a:r>
            <a:r>
              <a:rPr kumimoji="0" lang="en-US" altLang="en-US" sz="1600" b="0" i="0" strike="noStrike" cap="none" normalizeH="0" baseline="0" dirty="0" smtClean="0">
                <a:ln>
                  <a:noFill/>
                </a:ln>
                <a:solidFill>
                  <a:srgbClr val="2D3B45"/>
                </a:solidFill>
                <a:effectLst/>
                <a:latin typeface="Lato"/>
              </a:rPr>
              <a:t>, M. J., Graham, J. E., &amp; </a:t>
            </a:r>
            <a:r>
              <a:rPr kumimoji="0" lang="en-US" altLang="en-US" sz="1600" b="0" i="0" strike="noStrike" cap="none" normalizeH="0" baseline="0" dirty="0" err="1" smtClean="0">
                <a:ln>
                  <a:noFill/>
                </a:ln>
                <a:solidFill>
                  <a:srgbClr val="2D3B45"/>
                </a:solidFill>
                <a:effectLst/>
                <a:latin typeface="Lato"/>
              </a:rPr>
              <a:t>Gerin</a:t>
            </a:r>
            <a:r>
              <a:rPr kumimoji="0" lang="en-US" altLang="en-US" sz="1600" b="0" i="0" strike="noStrike" cap="none" normalizeH="0" baseline="0" dirty="0" smtClean="0">
                <a:ln>
                  <a:noFill/>
                </a:ln>
                <a:solidFill>
                  <a:srgbClr val="2D3B45"/>
                </a:solidFill>
                <a:effectLst/>
                <a:latin typeface="Lato"/>
              </a:rPr>
              <a:t>, W. (2013). Rumination and anxiety mediate the effect of loneliness on depressed mood and sleep quality in college students. </a:t>
            </a:r>
            <a:r>
              <a:rPr kumimoji="0" lang="en-US" altLang="en-US" sz="1600" b="0" i="1" strike="noStrike" cap="none" normalizeH="0" baseline="0" dirty="0" smtClean="0">
                <a:ln>
                  <a:noFill/>
                </a:ln>
                <a:solidFill>
                  <a:srgbClr val="2D3B45"/>
                </a:solidFill>
                <a:effectLst/>
                <a:latin typeface="Lato"/>
              </a:rPr>
              <a:t>Health Psychology</a:t>
            </a:r>
            <a:r>
              <a:rPr kumimoji="0" lang="en-US" altLang="en-US" sz="1600" b="0" i="0" strike="noStrike" cap="none" normalizeH="0" baseline="0" dirty="0" smtClean="0">
                <a:ln>
                  <a:noFill/>
                </a:ln>
                <a:solidFill>
                  <a:srgbClr val="2D3B45"/>
                </a:solidFill>
                <a:effectLst/>
                <a:latin typeface="Lato"/>
              </a:rPr>
              <a:t>, </a:t>
            </a:r>
            <a:r>
              <a:rPr kumimoji="0" lang="en-US" altLang="en-US" sz="1600" b="0" i="1" strike="noStrike" cap="none" normalizeH="0" baseline="0" dirty="0" smtClean="0">
                <a:ln>
                  <a:noFill/>
                </a:ln>
                <a:solidFill>
                  <a:srgbClr val="2D3B45"/>
                </a:solidFill>
                <a:effectLst/>
                <a:latin typeface="Lato"/>
              </a:rPr>
              <a:t>32</a:t>
            </a:r>
            <a:r>
              <a:rPr kumimoji="0" lang="en-US" altLang="en-US" sz="1600" b="0" i="0" strike="noStrike" cap="none" normalizeH="0" baseline="0" dirty="0" smtClean="0">
                <a:ln>
                  <a:noFill/>
                </a:ln>
                <a:solidFill>
                  <a:srgbClr val="2D3B45"/>
                </a:solidFill>
                <a:effectLst/>
                <a:latin typeface="Lato"/>
              </a:rPr>
              <a:t>(2), 212-222. doi:10.1037/a0029007 (</a:t>
            </a:r>
            <a:r>
              <a:rPr kumimoji="0" lang="en-US" altLang="en-US" sz="1600" b="0" i="0" strike="noStrike" cap="none" normalizeH="0" baseline="0" dirty="0" smtClean="0">
                <a:ln>
                  <a:noFill/>
                </a:ln>
                <a:solidFill>
                  <a:srgbClr val="2D3B45"/>
                </a:solidFill>
                <a:effectLst/>
                <a:latin typeface="Lato"/>
                <a:hlinkClick r:id="rId5" tooltip="Zawadzki et al.pdf"/>
              </a:rPr>
              <a:t>PDF Link</a:t>
            </a:r>
            <a:r>
              <a:rPr kumimoji="0" lang="en-US" altLang="en-US" sz="1600" b="0" i="0" strike="noStrike" cap="none" normalizeH="0" baseline="0" dirty="0" smtClean="0">
                <a:ln>
                  <a:noFill/>
                </a:ln>
                <a:solidFill>
                  <a:srgbClr val="2D3B45"/>
                </a:solidFill>
                <a:effectLst/>
                <a:latin typeface="Lato"/>
                <a:hlinkClick r:id="rId5" tooltip="Preview the document"/>
              </a:rPr>
              <a:t>  </a:t>
            </a:r>
            <a:r>
              <a:rPr kumimoji="0" lang="en-US" altLang="en-US" sz="1050" b="0" i="0" strike="noStrike" cap="none" normalizeH="0" baseline="0" dirty="0" smtClean="0">
                <a:ln>
                  <a:noFill/>
                </a:ln>
                <a:solidFill>
                  <a:srgbClr val="2D3B45"/>
                </a:solidFill>
                <a:effectLst/>
                <a:latin typeface="Lato"/>
              </a:rPr>
              <a:t>)</a:t>
            </a:r>
            <a:endParaRPr kumimoji="0" lang="en-US" altLang="en-US" sz="1600" b="0" i="0" strike="noStrike" cap="none" normalizeH="0" baseline="0" dirty="0" smtClean="0">
              <a:ln>
                <a:noFill/>
              </a:ln>
              <a:solidFill>
                <a:srgbClr val="2D3B45"/>
              </a:solidFill>
              <a:effectLst/>
              <a:latin typeface="Lato"/>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sng" strike="noStrike" cap="none" normalizeH="0" baseline="0" dirty="0" smtClean="0">
              <a:ln>
                <a:noFill/>
              </a:ln>
              <a:solidFill>
                <a:srgbClr val="2D3B45"/>
              </a:solidFill>
              <a:effectLst/>
              <a:latin typeface="Lato"/>
            </a:endParaRPr>
          </a:p>
        </p:txBody>
      </p:sp>
    </p:spTree>
    <p:extLst>
      <p:ext uri="{BB962C8B-B14F-4D97-AF65-F5344CB8AC3E}">
        <p14:creationId xmlns:p14="http://schemas.microsoft.com/office/powerpoint/2010/main" val="741985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3600" b="1" dirty="0">
                <a:solidFill>
                  <a:srgbClr val="347FD8"/>
                </a:solidFill>
              </a:rPr>
              <a:t>Components and Order of Paper</a:t>
            </a:r>
          </a:p>
        </p:txBody>
      </p:sp>
      <p:sp>
        <p:nvSpPr>
          <p:cNvPr id="3" name="Rectangle 5"/>
          <p:cNvSpPr txBox="1">
            <a:spLocks noChangeArrowheads="1"/>
          </p:cNvSpPr>
          <p:nvPr/>
        </p:nvSpPr>
        <p:spPr>
          <a:xfrm>
            <a:off x="609600" y="1219200"/>
            <a:ext cx="84582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Sections must be clearly labeled (use template)</a:t>
            </a:r>
          </a:p>
          <a:p>
            <a:r>
              <a:rPr lang="en-US" sz="2800" dirty="0">
                <a:latin typeface="Times New Roman" panose="02020603050405020304" pitchFamily="18" charset="0"/>
                <a:cs typeface="Times New Roman" panose="02020603050405020304" pitchFamily="18" charset="0"/>
              </a:rPr>
              <a:t>Introduction/Topic</a:t>
            </a:r>
          </a:p>
          <a:p>
            <a:r>
              <a:rPr lang="en-US" sz="2800" dirty="0">
                <a:latin typeface="Times New Roman" panose="02020603050405020304" pitchFamily="18" charset="0"/>
                <a:cs typeface="Times New Roman" panose="02020603050405020304" pitchFamily="18" charset="0"/>
              </a:rPr>
              <a:t>Psychological Domain</a:t>
            </a:r>
          </a:p>
          <a:p>
            <a:r>
              <a:rPr lang="en-US" sz="2800" dirty="0">
                <a:latin typeface="Times New Roman" panose="02020603050405020304" pitchFamily="18" charset="0"/>
                <a:cs typeface="Times New Roman" panose="02020603050405020304" pitchFamily="18" charset="0"/>
              </a:rPr>
              <a:t>Social Domain</a:t>
            </a:r>
          </a:p>
          <a:p>
            <a:r>
              <a:rPr lang="en-US" sz="2800" dirty="0">
                <a:latin typeface="Times New Roman" panose="02020603050405020304" pitchFamily="18" charset="0"/>
                <a:cs typeface="Times New Roman" panose="02020603050405020304" pitchFamily="18" charset="0"/>
              </a:rPr>
              <a:t>Physiological Domain</a:t>
            </a:r>
          </a:p>
          <a:p>
            <a:r>
              <a:rPr lang="en-US" sz="2800" dirty="0">
                <a:latin typeface="Times New Roman" panose="02020603050405020304" pitchFamily="18" charset="0"/>
                <a:cs typeface="Times New Roman" panose="02020603050405020304" pitchFamily="18" charset="0"/>
              </a:rPr>
              <a:t>Conclusion</a:t>
            </a:r>
          </a:p>
          <a:p>
            <a:r>
              <a:rPr lang="en-US" sz="2800" dirty="0">
                <a:latin typeface="Times New Roman" panose="02020603050405020304" pitchFamily="18" charset="0"/>
                <a:cs typeface="Times New Roman" panose="02020603050405020304" pitchFamily="18" charset="0"/>
              </a:rPr>
              <a:t>References</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3000" y="5257800"/>
            <a:ext cx="5711820" cy="830997"/>
          </a:xfrm>
          <a:prstGeom prst="rect">
            <a:avLst/>
          </a:prstGeom>
          <a:noFill/>
        </p:spPr>
        <p:txBody>
          <a:bodyPr wrap="none" rtlCol="0">
            <a:spAutoFit/>
          </a:bodyPr>
          <a:lstStyle/>
          <a:p>
            <a:pPr>
              <a:buNone/>
            </a:pPr>
            <a:r>
              <a:rPr lang="en-US" sz="2400" dirty="0">
                <a:latin typeface="Times New Roman" panose="02020603050405020304" pitchFamily="18" charset="0"/>
                <a:cs typeface="Times New Roman" panose="02020603050405020304" pitchFamily="18" charset="0"/>
              </a:rPr>
              <a:t>Domain sections should be 2 to 3 paragraphs</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0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74405011"/>
              </p:ext>
            </p:extLst>
          </p:nvPr>
        </p:nvGraphicFramePr>
        <p:xfrm>
          <a:off x="2133600" y="762000"/>
          <a:ext cx="4876800" cy="6974198"/>
        </p:xfrm>
        <a:graphic>
          <a:graphicData uri="http://schemas.openxmlformats.org/drawingml/2006/table">
            <a:tbl>
              <a:tblPr firstRow="1" firstCol="1" bandRow="1"/>
              <a:tblGrid>
                <a:gridCol w="2438400">
                  <a:extLst>
                    <a:ext uri="{9D8B030D-6E8A-4147-A177-3AD203B41FA5}">
                      <a16:colId xmlns:a16="http://schemas.microsoft.com/office/drawing/2014/main" val="24840752"/>
                    </a:ext>
                  </a:extLst>
                </a:gridCol>
                <a:gridCol w="2438400">
                  <a:extLst>
                    <a:ext uri="{9D8B030D-6E8A-4147-A177-3AD203B41FA5}">
                      <a16:colId xmlns:a16="http://schemas.microsoft.com/office/drawing/2014/main" val="1581706786"/>
                    </a:ext>
                  </a:extLst>
                </a:gridCol>
              </a:tblGrid>
              <a:tr h="160202">
                <a:tc>
                  <a:txBody>
                    <a:bodyPr/>
                    <a:lstStyle/>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Name</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a:txBody>
                    <a:bodyPr/>
                    <a:lstStyle/>
                    <a:p>
                      <a:pPr marL="0" marR="0">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ID Number</a:t>
                      </a:r>
                      <a:r>
                        <a:rPr lang="en-US" sz="105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extLst>
                  <a:ext uri="{0D108BD9-81ED-4DB2-BD59-A6C34878D82A}">
                    <a16:rowId xmlns:a16="http://schemas.microsoft.com/office/drawing/2014/main" val="905323188"/>
                  </a:ext>
                </a:extLst>
              </a:tr>
              <a:tr h="160202">
                <a:tc gridSpan="2">
                  <a:txBody>
                    <a:bodyPr/>
                    <a:lstStyle/>
                    <a:p>
                      <a:pPr marL="0" marR="0">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534418444"/>
                  </a:ext>
                </a:extLst>
              </a:tr>
              <a:tr h="160202">
                <a:tc gridSpan="2">
                  <a:txBody>
                    <a:bodyPr/>
                    <a:lstStyle/>
                    <a:p>
                      <a:pPr marL="0" marR="0">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Introduction and Topic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358263664"/>
                  </a:ext>
                </a:extLst>
              </a:tr>
              <a:tr h="666870">
                <a:tc gridSpan="2">
                  <a:txBody>
                    <a:bodyPr/>
                    <a:lstStyle/>
                    <a:p>
                      <a:pPr marL="0" marR="0">
                        <a:lnSpc>
                          <a:spcPct val="107000"/>
                        </a:lnSpc>
                        <a:spcBef>
                          <a:spcPts val="0"/>
                        </a:spcBef>
                        <a:spcAft>
                          <a:spcPts val="80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792235672"/>
                  </a:ext>
                </a:extLst>
              </a:tr>
              <a:tr h="160202">
                <a:tc gridSpan="2">
                  <a:txBody>
                    <a:bodyPr/>
                    <a:lstStyle/>
                    <a:p>
                      <a:pPr marL="0" marR="0">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Psychological Domain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194768737"/>
                  </a:ext>
                </a:extLst>
              </a:tr>
              <a:tr h="160202">
                <a:tc gridSpan="2">
                  <a:txBody>
                    <a:bodyPr/>
                    <a:lstStyle/>
                    <a:p>
                      <a:pPr marL="0" marR="0">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301168975"/>
                  </a:ext>
                </a:extLst>
              </a:tr>
              <a:tr h="160202">
                <a:tc gridSpan="2">
                  <a:txBody>
                    <a:bodyPr/>
                    <a:lstStyle/>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170865102"/>
                  </a:ext>
                </a:extLst>
              </a:tr>
              <a:tr h="160202">
                <a:tc gridSpan="2">
                  <a:txBody>
                    <a:bodyPr/>
                    <a:lstStyle/>
                    <a:p>
                      <a:pPr marL="0" marR="0">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81120806"/>
                  </a:ext>
                </a:extLst>
              </a:tr>
              <a:tr h="160202">
                <a:tc gridSpan="2">
                  <a:txBody>
                    <a:bodyPr/>
                    <a:lstStyle/>
                    <a:p>
                      <a:pPr marL="0" marR="0">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Social Domain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637680038"/>
                  </a:ext>
                </a:extLst>
              </a:tr>
              <a:tr h="666870">
                <a:tc gridSpan="2">
                  <a:txBody>
                    <a:bodyPr/>
                    <a:lstStyle/>
                    <a:p>
                      <a:pPr marL="0" marR="0">
                        <a:lnSpc>
                          <a:spcPct val="107000"/>
                        </a:lnSpc>
                        <a:spcBef>
                          <a:spcPts val="0"/>
                        </a:spcBef>
                        <a:spcAft>
                          <a:spcPts val="80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3050297771"/>
                  </a:ext>
                </a:extLst>
              </a:tr>
              <a:tr h="160202">
                <a:tc gridSpan="2">
                  <a:txBody>
                    <a:bodyPr/>
                    <a:lstStyle/>
                    <a:p>
                      <a:pPr marL="0" marR="0">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Physiology Domain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316544386"/>
                  </a:ext>
                </a:extLst>
              </a:tr>
              <a:tr h="666870">
                <a:tc gridSpan="2">
                  <a:txBody>
                    <a:bodyPr/>
                    <a:lstStyle/>
                    <a:p>
                      <a:pPr marL="0" marR="0">
                        <a:lnSpc>
                          <a:spcPct val="107000"/>
                        </a:lnSpc>
                        <a:spcBef>
                          <a:spcPts val="0"/>
                        </a:spcBef>
                        <a:spcAft>
                          <a:spcPts val="80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3826619102"/>
                  </a:ext>
                </a:extLst>
              </a:tr>
              <a:tr h="160202">
                <a:tc gridSpan="2">
                  <a:txBody>
                    <a:bodyPr/>
                    <a:lstStyle/>
                    <a:p>
                      <a:pPr marL="0" marR="0">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22242772"/>
                  </a:ext>
                </a:extLst>
              </a:tr>
              <a:tr h="937985">
                <a:tc gridSpan="2">
                  <a:txBody>
                    <a:bodyPr/>
                    <a:lstStyle/>
                    <a:p>
                      <a:pPr marL="0" marR="0">
                        <a:lnSpc>
                          <a:spcPct val="107000"/>
                        </a:lnSpc>
                        <a:spcBef>
                          <a:spcPts val="0"/>
                        </a:spcBef>
                        <a:spcAft>
                          <a:spcPts val="80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3698340703"/>
                  </a:ext>
                </a:extLst>
              </a:tr>
              <a:tr h="160202">
                <a:tc gridSpan="2">
                  <a:txBody>
                    <a:bodyPr/>
                    <a:lstStyle/>
                    <a:p>
                      <a:pPr marL="0" marR="0">
                        <a:lnSpc>
                          <a:spcPct val="107000"/>
                        </a:lnSpc>
                        <a:spcBef>
                          <a:spcPts val="0"/>
                        </a:spcBef>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Reference List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09955018"/>
                  </a:ext>
                </a:extLst>
              </a:tr>
              <a:tr h="937985">
                <a:tc gridSpan="2">
                  <a:txBody>
                    <a:bodyPr/>
                    <a:lstStyle/>
                    <a:p>
                      <a:pPr marL="0" marR="0">
                        <a:lnSpc>
                          <a:spcPct val="107000"/>
                        </a:lnSpc>
                        <a:spcBef>
                          <a:spcPts val="0"/>
                        </a:spcBef>
                        <a:spcAft>
                          <a:spcPts val="80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242" marR="38242"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376308594"/>
                  </a:ext>
                </a:extLst>
              </a:tr>
            </a:tbl>
          </a:graphicData>
        </a:graphic>
      </p:graphicFrame>
      <p:sp>
        <p:nvSpPr>
          <p:cNvPr id="4" name="Title 1"/>
          <p:cNvSpPr txBox="1">
            <a:spLocks/>
          </p:cNvSpPr>
          <p:nvPr/>
        </p:nvSpPr>
        <p:spPr>
          <a:xfrm>
            <a:off x="1219200" y="76200"/>
            <a:ext cx="7772400" cy="11430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b="1" dirty="0">
                <a:solidFill>
                  <a:srgbClr val="347FD8"/>
                </a:solidFill>
              </a:rPr>
              <a:t>Paper Template (find in Canvas)</a:t>
            </a:r>
          </a:p>
        </p:txBody>
      </p:sp>
    </p:spTree>
    <p:extLst>
      <p:ext uri="{BB962C8B-B14F-4D97-AF65-F5344CB8AC3E}">
        <p14:creationId xmlns:p14="http://schemas.microsoft.com/office/powerpoint/2010/main" val="597813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2286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a:solidFill>
                  <a:srgbClr val="347FD8"/>
                </a:solidFill>
                <a:latin typeface="+mj-lt"/>
                <a:ea typeface="+mj-ea"/>
                <a:cs typeface="+mj-cs"/>
              </a:rPr>
              <a:t>Components of Paper</a:t>
            </a:r>
            <a:endParaRPr kumimoji="0" lang="en-US" sz="36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457200" y="990600"/>
            <a:ext cx="8839200" cy="4647426"/>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Introduction</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solidFill>
                  <a:srgbClr val="000000"/>
                </a:solidFill>
                <a:latin typeface="Times New Roman" panose="02020603050405020304" pitchFamily="18" charset="0"/>
                <a:ea typeface="Times New Roman" panose="02020603050405020304" pitchFamily="18" charset="0"/>
              </a:rPr>
              <a:t>Defines emerging adulthood </a:t>
            </a:r>
            <a:endParaRPr lang="en-US" sz="32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b="1" spc="25" dirty="0">
                <a:solidFill>
                  <a:srgbClr val="FF0000"/>
                </a:solidFill>
                <a:latin typeface="Times New Roman" panose="02020603050405020304" pitchFamily="18" charset="0"/>
                <a:ea typeface="Times New Roman" panose="02020603050405020304" pitchFamily="18" charset="0"/>
              </a:rPr>
              <a:t>Clearly identifies </a:t>
            </a:r>
            <a:r>
              <a:rPr lang="en-US" sz="2800" b="1" u="sng" spc="25" dirty="0">
                <a:solidFill>
                  <a:srgbClr val="FF0000"/>
                </a:solidFill>
                <a:latin typeface="Times New Roman" panose="02020603050405020304" pitchFamily="18" charset="0"/>
                <a:ea typeface="Times New Roman" panose="02020603050405020304" pitchFamily="18" charset="0"/>
              </a:rPr>
              <a:t>the</a:t>
            </a:r>
            <a:r>
              <a:rPr lang="en-US" sz="2800" b="1" spc="25" dirty="0">
                <a:solidFill>
                  <a:srgbClr val="FF0000"/>
                </a:solidFill>
                <a:latin typeface="Times New Roman" panose="02020603050405020304" pitchFamily="18" charset="0"/>
                <a:ea typeface="Times New Roman" panose="02020603050405020304" pitchFamily="18" charset="0"/>
              </a:rPr>
              <a:t> topic (see examples)</a:t>
            </a: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latin typeface="Times New Roman" panose="02020603050405020304" pitchFamily="18" charset="0"/>
                <a:ea typeface="Times New Roman" panose="02020603050405020304" pitchFamily="18" charset="0"/>
              </a:rPr>
              <a:t>States a position about the topic (neutral, positive or negative)</a:t>
            </a:r>
            <a:endParaRPr lang="en-US" sz="3200" spc="25" dirty="0">
              <a:latin typeface="Times New Roman" panose="02020603050405020304" pitchFamily="18" charset="0"/>
              <a:ea typeface="Times New Roman" panose="02020603050405020304" pitchFamily="18" charset="0"/>
            </a:endParaRPr>
          </a:p>
          <a:p>
            <a:pPr marL="514350" indent="-514350">
              <a:spcAft>
                <a:spcPts val="500"/>
              </a:spcAft>
              <a:buFont typeface="Wingdings" panose="05000000000000000000" pitchFamily="2" charset="2"/>
              <a:buChar char="q"/>
              <a:tabLst>
                <a:tab pos="171450" algn="l"/>
                <a:tab pos="457200" algn="l"/>
                <a:tab pos="685800" algn="l"/>
                <a:tab pos="914400" algn="l"/>
              </a:tabLst>
            </a:pPr>
            <a:r>
              <a:rPr lang="en-US" sz="2800" spc="25" dirty="0">
                <a:solidFill>
                  <a:srgbClr val="000000"/>
                </a:solidFill>
                <a:latin typeface="Times New Roman" panose="02020603050405020304" pitchFamily="18" charset="0"/>
                <a:ea typeface="Times New Roman" panose="02020603050405020304" pitchFamily="18" charset="0"/>
              </a:rPr>
              <a:t>Provides background information about how the topic impacts emerging adulthood</a:t>
            </a:r>
            <a:endParaRPr lang="en-US" sz="32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smtClean="0">
                <a:solidFill>
                  <a:srgbClr val="000000"/>
                </a:solidFill>
                <a:latin typeface="Times New Roman" panose="02020603050405020304" pitchFamily="18" charset="0"/>
                <a:ea typeface="Times New Roman" panose="02020603050405020304" pitchFamily="18" charset="0"/>
              </a:rPr>
              <a:t>Provides </a:t>
            </a:r>
            <a:r>
              <a:rPr lang="en-US" sz="2800" spc="25" dirty="0">
                <a:solidFill>
                  <a:srgbClr val="000000"/>
                </a:solidFill>
                <a:latin typeface="Times New Roman" panose="02020603050405020304" pitchFamily="18" charset="0"/>
                <a:ea typeface="Times New Roman" panose="02020603050405020304" pitchFamily="18" charset="0"/>
              </a:rPr>
              <a:t>an overview of what the paper will do and cover</a:t>
            </a:r>
            <a:endParaRPr lang="en-US" sz="3200" spc="25"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9078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38"/>
            <a:ext cx="7772400" cy="1143000"/>
          </a:xfrm>
        </p:spPr>
        <p:txBody>
          <a:bodyPr/>
          <a:lstStyle/>
          <a:p>
            <a:r>
              <a:rPr lang="en-US" b="1" dirty="0">
                <a:solidFill>
                  <a:srgbClr val="347FD8"/>
                </a:solidFill>
              </a:rPr>
              <a:t>Sample Topics (</a:t>
            </a:r>
            <a:r>
              <a:rPr lang="en-US" dirty="0">
                <a:solidFill>
                  <a:srgbClr val="347FD8"/>
                </a:solidFill>
              </a:rPr>
              <a:t>in Modules</a:t>
            </a:r>
            <a:r>
              <a:rPr lang="en-US" b="1" dirty="0">
                <a:solidFill>
                  <a:srgbClr val="347FD8"/>
                </a:solidFill>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143000"/>
            <a:ext cx="598473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24114" y="3124200"/>
            <a:ext cx="2860746" cy="2308324"/>
          </a:xfrm>
          <a:prstGeom prst="rect">
            <a:avLst/>
          </a:prstGeom>
          <a:noFill/>
        </p:spPr>
        <p:txBody>
          <a:bodyPr wrap="square" rtlCol="0">
            <a:spAutoFit/>
          </a:bodyPr>
          <a:lstStyle/>
          <a:p>
            <a:r>
              <a:rPr lang="en-US" sz="3600" b="1" dirty="0">
                <a:solidFill>
                  <a:srgbClr val="00B050"/>
                </a:solidFill>
              </a:rPr>
              <a:t>Choose </a:t>
            </a:r>
            <a:r>
              <a:rPr lang="en-US" sz="3600" b="1" u="sng" dirty="0">
                <a:solidFill>
                  <a:srgbClr val="00B050"/>
                </a:solidFill>
              </a:rPr>
              <a:t>ONE</a:t>
            </a:r>
          </a:p>
          <a:p>
            <a:r>
              <a:rPr lang="en-US" sz="3600" dirty="0">
                <a:solidFill>
                  <a:srgbClr val="00B050"/>
                </a:solidFill>
              </a:rPr>
              <a:t>One that you can find references for</a:t>
            </a:r>
          </a:p>
        </p:txBody>
      </p:sp>
    </p:spTree>
    <p:extLst>
      <p:ext uri="{BB962C8B-B14F-4D97-AF65-F5344CB8AC3E}">
        <p14:creationId xmlns:p14="http://schemas.microsoft.com/office/powerpoint/2010/main" val="153594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524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rgbClr val="347FD8"/>
                </a:solidFill>
                <a:latin typeface="+mj-lt"/>
                <a:ea typeface="+mj-ea"/>
                <a:cs typeface="+mj-cs"/>
              </a:rPr>
              <a:t>Components of Paper</a:t>
            </a:r>
            <a:endParaRPr kumimoji="0" lang="en-US" sz="40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304800" y="1524000"/>
            <a:ext cx="8839200" cy="3960058"/>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For </a:t>
            </a:r>
            <a:r>
              <a:rPr lang="en-US" sz="3600" b="1" u="sng" spc="25" dirty="0">
                <a:solidFill>
                  <a:srgbClr val="000000"/>
                </a:solidFill>
                <a:latin typeface="Times New Roman" panose="02020603050405020304" pitchFamily="18" charset="0"/>
                <a:ea typeface="Times New Roman" panose="02020603050405020304" pitchFamily="18" charset="0"/>
              </a:rPr>
              <a:t>Each</a:t>
            </a:r>
            <a:r>
              <a:rPr lang="en-US" sz="3600" b="1" spc="25" dirty="0">
                <a:solidFill>
                  <a:srgbClr val="000000"/>
                </a:solidFill>
                <a:latin typeface="Times New Roman" panose="02020603050405020304" pitchFamily="18" charset="0"/>
                <a:ea typeface="Times New Roman" panose="02020603050405020304" pitchFamily="18" charset="0"/>
              </a:rPr>
              <a:t> Domain</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Provides information about the domain in the context of the topic</a:t>
            </a:r>
          </a:p>
          <a:p>
            <a:pPr marL="457200" indent="-457200">
              <a:buFont typeface="Wingdings" panose="05000000000000000000" pitchFamily="2" charset="2"/>
              <a:buChar char="q"/>
            </a:pPr>
            <a:r>
              <a:rPr lang="en-US" sz="2800" dirty="0">
                <a:solidFill>
                  <a:srgbClr val="FF0000"/>
                </a:solidFill>
                <a:latin typeface="Times New Roman" panose="02020603050405020304" pitchFamily="18" charset="0"/>
                <a:cs typeface="Times New Roman" panose="02020603050405020304" pitchFamily="18" charset="0"/>
              </a:rPr>
              <a:t>Introduces and cites study (in APA format) related to the domain</a:t>
            </a:r>
          </a:p>
          <a:p>
            <a:pPr marL="457200" indent="-457200">
              <a:buFont typeface="Wingdings" panose="05000000000000000000" pitchFamily="2" charset="2"/>
              <a:buChar char="q"/>
            </a:pPr>
            <a:r>
              <a:rPr lang="en-US" sz="2800" dirty="0" smtClean="0">
                <a:solidFill>
                  <a:srgbClr val="FF0000"/>
                </a:solidFill>
                <a:latin typeface="Times New Roman" panose="02020603050405020304" pitchFamily="18" charset="0"/>
                <a:cs typeface="Times New Roman" panose="02020603050405020304" pitchFamily="18" charset="0"/>
              </a:rPr>
              <a:t>Provides </a:t>
            </a:r>
            <a:r>
              <a:rPr lang="en-US" sz="2800" dirty="0">
                <a:solidFill>
                  <a:srgbClr val="FF0000"/>
                </a:solidFill>
                <a:latin typeface="Times New Roman" panose="02020603050405020304" pitchFamily="18" charset="0"/>
                <a:cs typeface="Times New Roman" panose="02020603050405020304" pitchFamily="18" charset="0"/>
              </a:rPr>
              <a:t>relevant results of the study</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Sums up key points, integrates the key findings, transitions to next domain</a:t>
            </a:r>
          </a:p>
        </p:txBody>
      </p:sp>
    </p:spTree>
    <p:extLst>
      <p:ext uri="{BB962C8B-B14F-4D97-AF65-F5344CB8AC3E}">
        <p14:creationId xmlns:p14="http://schemas.microsoft.com/office/powerpoint/2010/main" val="1448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524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rgbClr val="347FD8"/>
                </a:solidFill>
                <a:latin typeface="+mj-lt"/>
                <a:ea typeface="+mj-ea"/>
                <a:cs typeface="+mj-cs"/>
              </a:rPr>
              <a:t>Components of Paper</a:t>
            </a:r>
            <a:endParaRPr kumimoji="0" lang="en-US" sz="40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304800" y="1524000"/>
            <a:ext cx="8839200" cy="3529171"/>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Conclusion</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Provides overview of the key points of the paper </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Provides insights about the topic w/respect to the </a:t>
            </a:r>
            <a:r>
              <a:rPr lang="en-US" sz="2800" dirty="0" smtClean="0">
                <a:latin typeface="Times New Roman" panose="02020603050405020304" pitchFamily="18" charset="0"/>
                <a:cs typeface="Times New Roman" panose="02020603050405020304" pitchFamily="18" charset="0"/>
              </a:rPr>
              <a:t>position taken or </a:t>
            </a:r>
            <a:r>
              <a:rPr lang="en-US" sz="2800" dirty="0">
                <a:solidFill>
                  <a:srgbClr val="FF0000"/>
                </a:solidFill>
                <a:latin typeface="Times New Roman" panose="02020603050405020304" pitchFamily="18" charset="0"/>
                <a:cs typeface="Times New Roman" panose="02020603050405020304" pitchFamily="18" charset="0"/>
              </a:rPr>
              <a:t>what did YOU learn</a:t>
            </a:r>
            <a:r>
              <a:rPr lang="en-US" sz="2800" dirty="0">
                <a:latin typeface="Times New Roman" panose="02020603050405020304" pitchFamily="18" charset="0"/>
                <a:cs typeface="Times New Roman" panose="02020603050405020304" pitchFamily="18" charset="0"/>
              </a:rPr>
              <a:t>, if anything</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Discusses implications for current development and the transition to later development for the ways the four developmental domains inter-relate. </a:t>
            </a:r>
            <a:endParaRPr lang="en-US" sz="2800" spc="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7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sz="half" idx="1"/>
          </p:nvPr>
        </p:nvSpPr>
        <p:spPr>
          <a:xfrm>
            <a:off x="609600" y="1447800"/>
            <a:ext cx="7924800" cy="4624387"/>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Sometimes called “refereed” or “scholarly” articles </a:t>
            </a:r>
          </a:p>
          <a:p>
            <a:r>
              <a:rPr lang="en-US" sz="2400" dirty="0">
                <a:latin typeface="Times New Roman" panose="02020603050405020304" pitchFamily="18" charset="0"/>
                <a:cs typeface="Times New Roman" panose="02020603050405020304" pitchFamily="18" charset="0"/>
              </a:rPr>
              <a:t>Written by experts and reviewed by other experts in the field </a:t>
            </a:r>
          </a:p>
          <a:p>
            <a:r>
              <a:rPr lang="en-US" sz="2400" dirty="0">
                <a:latin typeface="Times New Roman" panose="02020603050405020304" pitchFamily="18" charset="0"/>
                <a:cs typeface="Times New Roman" panose="02020603050405020304" pitchFamily="18" charset="0"/>
              </a:rPr>
              <a:t>Limit database search to peer-reviewed journals only</a:t>
            </a:r>
          </a:p>
          <a:p>
            <a:r>
              <a:rPr lang="en-US" sz="2400" dirty="0">
                <a:latin typeface="Times New Roman" panose="02020603050405020304" pitchFamily="18" charset="0"/>
                <a:cs typeface="Times New Roman" panose="02020603050405020304" pitchFamily="18" charset="0"/>
              </a:rPr>
              <a:t>Check database Ulrichsweb.com to determine if journal is peer-reviewed</a:t>
            </a:r>
          </a:p>
          <a:p>
            <a:r>
              <a:rPr lang="en-US" sz="2400" dirty="0">
                <a:latin typeface="Times New Roman" panose="02020603050405020304" pitchFamily="18" charset="0"/>
                <a:cs typeface="Times New Roman" panose="02020603050405020304" pitchFamily="18" charset="0"/>
              </a:rPr>
              <a:t>Check actual journal (the physical version)</a:t>
            </a:r>
          </a:p>
          <a:p>
            <a:r>
              <a:rPr lang="en-US" sz="2400" dirty="0">
                <a:latin typeface="Times New Roman" panose="02020603050405020304" pitchFamily="18" charset="0"/>
                <a:cs typeface="Times New Roman" panose="02020603050405020304" pitchFamily="18" charset="0"/>
              </a:rPr>
              <a:t>Visit </a:t>
            </a:r>
            <a:r>
              <a:rPr lang="en-US" sz="2400" dirty="0" err="1">
                <a:latin typeface="Times New Roman" panose="02020603050405020304" pitchFamily="18" charset="0"/>
                <a:cs typeface="Times New Roman" panose="02020603050405020304" pitchFamily="18" charset="0"/>
              </a:rPr>
              <a:t>PsychInfo</a:t>
            </a:r>
            <a:r>
              <a:rPr lang="en-US" sz="2400" dirty="0">
                <a:latin typeface="Times New Roman" panose="02020603050405020304" pitchFamily="18" charset="0"/>
                <a:cs typeface="Times New Roman" panose="02020603050405020304" pitchFamily="18" charset="0"/>
              </a:rPr>
              <a:t> (database in MLK Library); </a:t>
            </a:r>
            <a:r>
              <a:rPr lang="en-US" sz="2400" dirty="0" err="1">
                <a:latin typeface="Times New Roman" panose="02020603050405020304" pitchFamily="18" charset="0"/>
                <a:cs typeface="Times New Roman" panose="02020603050405020304" pitchFamily="18" charset="0"/>
              </a:rPr>
              <a:t>LibGuide</a:t>
            </a:r>
            <a:r>
              <a:rPr lang="en-US" sz="2400" dirty="0">
                <a:latin typeface="Times New Roman" panose="02020603050405020304" pitchFamily="18" charset="0"/>
                <a:cs typeface="Times New Roman" panose="02020603050405020304" pitchFamily="18" charset="0"/>
              </a:rPr>
              <a:t> for Child and Adolescent Development</a:t>
            </a:r>
          </a:p>
          <a:p>
            <a:r>
              <a:rPr lang="en-US" sz="2400" dirty="0">
                <a:latin typeface="Times New Roman" panose="02020603050405020304" pitchFamily="18" charset="0"/>
                <a:cs typeface="Times New Roman" panose="02020603050405020304" pitchFamily="18" charset="0"/>
              </a:rPr>
              <a:t>Google Scholar</a:t>
            </a:r>
          </a:p>
          <a:p>
            <a:r>
              <a:rPr lang="en-US" sz="2400" b="1" u="sng" dirty="0">
                <a:latin typeface="Times New Roman" panose="02020603050405020304" pitchFamily="18" charset="0"/>
                <a:cs typeface="Times New Roman" panose="02020603050405020304" pitchFamily="18" charset="0"/>
                <a:hlinkClick r:id="rId2"/>
              </a:rPr>
              <a:t>https://library.sjsu.edu/video/finding-scholarly-peer-reviewed-articles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33400" y="2286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a:solidFill>
                  <a:srgbClr val="347FD8"/>
                </a:solidFill>
                <a:latin typeface="+mj-lt"/>
                <a:ea typeface="+mj-ea"/>
                <a:cs typeface="+mj-cs"/>
              </a:rPr>
              <a:t>Peer-Reviewed Articles</a:t>
            </a:r>
            <a:endParaRPr kumimoji="0" lang="en-US" sz="3600" b="1" i="0" u="none" strike="noStrike" kern="1200" cap="none" spc="0" normalizeH="0" baseline="0" noProof="0" dirty="0">
              <a:ln>
                <a:noFill/>
              </a:ln>
              <a:solidFill>
                <a:srgbClr val="347FD8"/>
              </a:solidFill>
              <a:effectLst/>
              <a:uLnTx/>
              <a:uFillTx/>
              <a:latin typeface="+mj-lt"/>
              <a:ea typeface="+mj-ea"/>
              <a:cs typeface="+mj-cs"/>
            </a:endParaRPr>
          </a:p>
        </p:txBody>
      </p:sp>
    </p:spTree>
    <p:extLst>
      <p:ext uri="{BB962C8B-B14F-4D97-AF65-F5344CB8AC3E}">
        <p14:creationId xmlns:p14="http://schemas.microsoft.com/office/powerpoint/2010/main" val="2852012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524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rgbClr val="347FD8"/>
                </a:solidFill>
                <a:latin typeface="+mj-lt"/>
                <a:ea typeface="+mj-ea"/>
                <a:cs typeface="+mj-cs"/>
              </a:rPr>
              <a:t>Components of Paper</a:t>
            </a:r>
            <a:endParaRPr kumimoji="0" lang="en-US" sz="40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304800" y="1524000"/>
            <a:ext cx="8839200" cy="1805623"/>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Reference List</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List of all the articles cited in paper</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Must be in APA style format</a:t>
            </a:r>
          </a:p>
        </p:txBody>
      </p:sp>
    </p:spTree>
    <p:extLst>
      <p:ext uri="{BB962C8B-B14F-4D97-AF65-F5344CB8AC3E}">
        <p14:creationId xmlns:p14="http://schemas.microsoft.com/office/powerpoint/2010/main" val="408792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696200" cy="1143000"/>
          </a:xfrm>
        </p:spPr>
        <p:txBody>
          <a:bodyPr/>
          <a:lstStyle/>
          <a:p>
            <a:r>
              <a:rPr lang="en-US" dirty="0"/>
              <a:t>Course Goals – GE Area E</a:t>
            </a:r>
          </a:p>
        </p:txBody>
      </p:sp>
      <p:sp>
        <p:nvSpPr>
          <p:cNvPr id="24579" name="Rectangle 3"/>
          <p:cNvSpPr>
            <a:spLocks noGrp="1" noChangeArrowheads="1"/>
          </p:cNvSpPr>
          <p:nvPr>
            <p:ph type="body" idx="1"/>
          </p:nvPr>
        </p:nvSpPr>
        <p:spPr>
          <a:xfrm>
            <a:off x="762000" y="1828800"/>
            <a:ext cx="7696200" cy="4038600"/>
          </a:xfrm>
        </p:spPr>
        <p:txBody>
          <a:bodyPr/>
          <a:lstStyle/>
          <a:p>
            <a:pPr marL="0" indent="0">
              <a:lnSpc>
                <a:spcPct val="90000"/>
              </a:lnSpc>
              <a:buNone/>
            </a:pPr>
            <a:r>
              <a:rPr lang="en-US" sz="2200" b="1" dirty="0"/>
              <a:t>At the end of this course students will be able to identify </a:t>
            </a:r>
            <a:r>
              <a:rPr lang="en-US" sz="2000" b="1" dirty="0"/>
              <a:t>the:</a:t>
            </a:r>
          </a:p>
          <a:p>
            <a:pPr marL="0" indent="0">
              <a:lnSpc>
                <a:spcPct val="90000"/>
              </a:lnSpc>
              <a:buNone/>
            </a:pPr>
            <a:endParaRPr lang="en-US" sz="2000" b="1" dirty="0"/>
          </a:p>
          <a:p>
            <a:pPr marL="0" indent="0">
              <a:lnSpc>
                <a:spcPct val="90000"/>
              </a:lnSpc>
              <a:buNone/>
            </a:pPr>
            <a:endParaRPr lang="en-US" sz="2000" b="1" dirty="0"/>
          </a:p>
          <a:p>
            <a:pPr marL="0" indent="0">
              <a:lnSpc>
                <a:spcPct val="90000"/>
              </a:lnSpc>
              <a:buNone/>
            </a:pPr>
            <a:endParaRPr lang="en-US" sz="2000" b="1" dirty="0"/>
          </a:p>
          <a:p>
            <a:pPr marL="0" indent="0">
              <a:lnSpc>
                <a:spcPct val="90000"/>
              </a:lnSpc>
              <a:buNone/>
            </a:pPr>
            <a:r>
              <a:rPr lang="en-US" sz="2000" b="1" dirty="0"/>
              <a:t>factors and their interrelation on human development</a:t>
            </a:r>
          </a:p>
          <a:p>
            <a:pPr marL="0" indent="0">
              <a:lnSpc>
                <a:spcPct val="90000"/>
              </a:lnSpc>
              <a:buNone/>
            </a:pPr>
            <a:r>
              <a:rPr lang="en-US" sz="2000" b="1" dirty="0"/>
              <a:t>and recognize how:</a:t>
            </a:r>
          </a:p>
          <a:p>
            <a:pPr marL="914400" indent="-163513">
              <a:lnSpc>
                <a:spcPct val="90000"/>
              </a:lnSpc>
              <a:buClrTx/>
            </a:pPr>
            <a:r>
              <a:rPr lang="en-US" sz="2000" b="1" dirty="0">
                <a:solidFill>
                  <a:srgbClr val="0070C0"/>
                </a:solidFill>
              </a:rPr>
              <a:t>Those factors and their interrelation</a:t>
            </a:r>
            <a:r>
              <a:rPr lang="en-US" sz="2200" b="1" dirty="0">
                <a:solidFill>
                  <a:srgbClr val="0070C0"/>
                </a:solidFill>
              </a:rPr>
              <a:t> </a:t>
            </a:r>
            <a:r>
              <a:rPr lang="en-US" sz="2000" b="1" dirty="0">
                <a:solidFill>
                  <a:srgbClr val="0070C0"/>
                </a:solidFill>
              </a:rPr>
              <a:t>influence a student’s well-being</a:t>
            </a:r>
          </a:p>
          <a:p>
            <a:pPr marL="914400" indent="-163513">
              <a:lnSpc>
                <a:spcPct val="90000"/>
              </a:lnSpc>
              <a:spcAft>
                <a:spcPts val="500"/>
              </a:spcAft>
              <a:buClrTx/>
              <a:tabLst>
                <a:tab pos="233363" algn="l"/>
              </a:tabLst>
            </a:pPr>
            <a:r>
              <a:rPr lang="en-US" sz="2000" b="1" dirty="0">
                <a:solidFill>
                  <a:srgbClr val="0070C0"/>
                </a:solidFill>
              </a:rPr>
              <a:t> A student’s well-being is affected by the university’s academic and social systems</a:t>
            </a:r>
          </a:p>
          <a:p>
            <a:pPr marL="914400" indent="-163513">
              <a:lnSpc>
                <a:spcPct val="90000"/>
              </a:lnSpc>
              <a:spcAft>
                <a:spcPts val="500"/>
              </a:spcAft>
              <a:buClrTx/>
            </a:pPr>
            <a:r>
              <a:rPr lang="en-US" sz="2000" b="1" dirty="0">
                <a:solidFill>
                  <a:srgbClr val="0070C0"/>
                </a:solidFill>
              </a:rPr>
              <a:t>To use appropriate social skills to enhance learning and develop positive interpersonal relationships</a:t>
            </a:r>
          </a:p>
        </p:txBody>
      </p:sp>
      <p:graphicFrame>
        <p:nvGraphicFramePr>
          <p:cNvPr id="4" name="Table 3"/>
          <p:cNvGraphicFramePr>
            <a:graphicFrameLocks noGrp="1"/>
          </p:cNvGraphicFramePr>
          <p:nvPr>
            <p:extLst>
              <p:ext uri="{D42A27DB-BD31-4B8C-83A1-F6EECF244321}">
                <p14:modId xmlns:p14="http://schemas.microsoft.com/office/powerpoint/2010/main" val="3644337363"/>
              </p:ext>
            </p:extLst>
          </p:nvPr>
        </p:nvGraphicFramePr>
        <p:xfrm>
          <a:off x="2331720" y="2362200"/>
          <a:ext cx="6095999" cy="914400"/>
        </p:xfrm>
        <a:graphic>
          <a:graphicData uri="http://schemas.openxmlformats.org/drawingml/2006/table">
            <a:tbl>
              <a:tblPr>
                <a:tableStyleId>{5C22544A-7EE6-4342-B048-85BDC9FD1C3A}</a:tableStyleId>
              </a:tblPr>
              <a:tblGrid>
                <a:gridCol w="2621280">
                  <a:extLst>
                    <a:ext uri="{9D8B030D-6E8A-4147-A177-3AD203B41FA5}">
                      <a16:colId xmlns:a16="http://schemas.microsoft.com/office/drawing/2014/main" val="20000"/>
                    </a:ext>
                  </a:extLst>
                </a:gridCol>
                <a:gridCol w="3474719">
                  <a:extLst>
                    <a:ext uri="{9D8B030D-6E8A-4147-A177-3AD203B41FA5}">
                      <a16:colId xmlns:a16="http://schemas.microsoft.com/office/drawing/2014/main" val="20001"/>
                    </a:ext>
                  </a:extLst>
                </a:gridCol>
              </a:tblGrid>
              <a:tr h="370840">
                <a:tc>
                  <a:txBody>
                    <a:bodyPr/>
                    <a:lstStyle/>
                    <a:p>
                      <a:pPr marL="342900" indent="-342900">
                        <a:buFont typeface="Arial" panose="020B0604020202020204" pitchFamily="34" charset="0"/>
                        <a:buChar char="•"/>
                      </a:pPr>
                      <a:r>
                        <a:rPr lang="en-US" sz="2400" b="1" dirty="0">
                          <a:solidFill>
                            <a:srgbClr val="0070C0"/>
                          </a:solidFill>
                        </a:rPr>
                        <a:t>Psychological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2400" b="1" dirty="0">
                          <a:solidFill>
                            <a:srgbClr val="0070C0"/>
                          </a:solidFill>
                        </a:rPr>
                        <a:t>(Cognitive/Emotional)</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1" dirty="0">
                          <a:solidFill>
                            <a:srgbClr val="0070C0"/>
                          </a:solidFill>
                        </a:rPr>
                        <a:t>Social</a:t>
                      </a:r>
                      <a:r>
                        <a:rPr lang="en-US" sz="2400" b="1" baseline="0" dirty="0">
                          <a:solidFill>
                            <a:srgbClr val="0070C0"/>
                          </a:solidFill>
                        </a:rPr>
                        <a:t> </a:t>
                      </a:r>
                      <a:endParaRPr lang="en-US" sz="2400" b="1"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400" b="1" dirty="0">
                          <a:solidFill>
                            <a:srgbClr val="0070C0"/>
                          </a:solidFill>
                        </a:rPr>
                        <a:t>Physiological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8343270"/>
      </p:ext>
    </p:extLst>
  </p:cSld>
  <p:clrMapOvr>
    <a:masterClrMapping/>
  </p:clrMapOvr>
  <p:transition spd="med"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7772400" cy="1143000"/>
          </a:xfrm>
        </p:spPr>
        <p:txBody>
          <a:bodyPr>
            <a:normAutofit/>
          </a:bodyPr>
          <a:lstStyle/>
          <a:p>
            <a:r>
              <a:rPr lang="en-US" sz="3600" b="1" dirty="0">
                <a:solidFill>
                  <a:srgbClr val="347FD8"/>
                </a:solidFill>
              </a:rPr>
              <a:t>APA Style for References</a:t>
            </a:r>
          </a:p>
        </p:txBody>
      </p:sp>
      <p:sp>
        <p:nvSpPr>
          <p:cNvPr id="3" name="Content Placeholder 2"/>
          <p:cNvSpPr>
            <a:spLocks noGrp="1"/>
          </p:cNvSpPr>
          <p:nvPr>
            <p:ph sz="quarter" idx="1"/>
          </p:nvPr>
        </p:nvSpPr>
        <p:spPr>
          <a:xfrm>
            <a:off x="457200" y="1219200"/>
            <a:ext cx="8458200" cy="4937760"/>
          </a:xfrm>
        </p:spPr>
        <p:txBody>
          <a:bodyPr>
            <a:normAutofit fontScale="92500"/>
          </a:bodyPr>
          <a:lstStyle/>
          <a:p>
            <a:r>
              <a:rPr lang="en-US" sz="3200" dirty="0"/>
              <a:t>Journal article</a:t>
            </a:r>
          </a:p>
          <a:p>
            <a:pPr marL="547688" lvl="1" indent="-428625">
              <a:buNone/>
            </a:pPr>
            <a:r>
              <a:rPr lang="en-US" dirty="0"/>
              <a:t>Burgess, S. R., </a:t>
            </a:r>
            <a:r>
              <a:rPr lang="en-US" dirty="0" err="1"/>
              <a:t>Stermer</a:t>
            </a:r>
            <a:r>
              <a:rPr lang="en-US" dirty="0"/>
              <a:t>, S., &amp; Burgess, M. R. (2012). Video game playing and academic performance in college students. </a:t>
            </a:r>
            <a:r>
              <a:rPr lang="en-US" i="1" dirty="0"/>
              <a:t>College Student Journal</a:t>
            </a:r>
            <a:r>
              <a:rPr lang="en-US" dirty="0"/>
              <a:t>, </a:t>
            </a:r>
            <a:r>
              <a:rPr lang="en-US" i="1" dirty="0"/>
              <a:t>46</a:t>
            </a:r>
            <a:r>
              <a:rPr lang="en-US" dirty="0"/>
              <a:t>(2), 376-387. </a:t>
            </a:r>
          </a:p>
          <a:p>
            <a:r>
              <a:rPr lang="en-US" sz="3200" dirty="0"/>
              <a:t>Conference Paper</a:t>
            </a:r>
          </a:p>
          <a:p>
            <a:pPr marL="547688" lvl="1" indent="-428625">
              <a:buNone/>
            </a:pPr>
            <a:r>
              <a:rPr lang="en-US" dirty="0"/>
              <a:t>Smith, M. E., Nguyen, D. T., Lai, C., </a:t>
            </a:r>
            <a:r>
              <a:rPr lang="en-US" dirty="0" err="1"/>
              <a:t>Leshed</a:t>
            </a:r>
            <a:r>
              <a:rPr lang="en-US" dirty="0"/>
              <a:t>, G., &amp; </a:t>
            </a:r>
            <a:r>
              <a:rPr lang="en-US" dirty="0" err="1"/>
              <a:t>Baumer</a:t>
            </a:r>
            <a:r>
              <a:rPr lang="en-US" dirty="0"/>
              <a:t>, E. P. (2012, February). Going to college and staying connected: Communication between college freshmen and their parents. In </a:t>
            </a:r>
            <a:r>
              <a:rPr lang="en-US" i="1" dirty="0"/>
              <a:t>Proceedings of the ACM 2012 conference on Computer Supported Cooperative Work</a:t>
            </a:r>
            <a:r>
              <a:rPr lang="en-US" dirty="0"/>
              <a:t> (pp. 789-798). ACM.</a:t>
            </a:r>
          </a:p>
          <a:p>
            <a:pPr marL="301625" indent="-301625"/>
            <a:r>
              <a:rPr lang="en-US" sz="3200" dirty="0"/>
              <a:t>Book</a:t>
            </a:r>
          </a:p>
          <a:p>
            <a:pPr marL="576263" lvl="1" indent="-457200">
              <a:buNone/>
            </a:pPr>
            <a:r>
              <a:rPr lang="en-US" dirty="0"/>
              <a:t>Arnett, J. J. (2004). </a:t>
            </a:r>
            <a:r>
              <a:rPr lang="en-US" i="1" dirty="0"/>
              <a:t>Emerging adulthood: The winding road from the late teens through the twenties</a:t>
            </a:r>
            <a:r>
              <a:rPr lang="en-US" dirty="0"/>
              <a:t>. Oxford University Press.</a:t>
            </a:r>
          </a:p>
        </p:txBody>
      </p:sp>
    </p:spTree>
    <p:extLst>
      <p:ext uri="{BB962C8B-B14F-4D97-AF65-F5344CB8AC3E}">
        <p14:creationId xmlns:p14="http://schemas.microsoft.com/office/powerpoint/2010/main" val="22746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2" end="2"/>
                                            </p:txEl>
                                          </p:spTgt>
                                        </p:tgtEl>
                                      </p:cBhvr>
                                    </p:animEffect>
                                    <p:set>
                                      <p:cBhvr>
                                        <p:cTn id="7" dur="1" fill="hold">
                                          <p:stCondLst>
                                            <p:cond delay="19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3" end="3"/>
                                            </p:txEl>
                                          </p:spTgt>
                                        </p:tgtEl>
                                      </p:cBhvr>
                                    </p:animEffect>
                                    <p:set>
                                      <p:cBhvr>
                                        <p:cTn id="10" dur="1" fill="hold">
                                          <p:stCondLst>
                                            <p:cond delay="19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4" end="4"/>
                                            </p:txEl>
                                          </p:spTgt>
                                        </p:tgtEl>
                                      </p:cBhvr>
                                    </p:animEffect>
                                    <p:set>
                                      <p:cBhvr>
                                        <p:cTn id="13" dur="1" fill="hold">
                                          <p:stCondLst>
                                            <p:cond delay="1999"/>
                                          </p:stCondLst>
                                        </p:cTn>
                                        <p:tgtEl>
                                          <p:spTgt spid="3">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3">
                                            <p:txEl>
                                              <p:pRg st="5" end="5"/>
                                            </p:txEl>
                                          </p:spTgt>
                                        </p:tgtEl>
                                      </p:cBhvr>
                                    </p:animEffect>
                                    <p:set>
                                      <p:cBhvr>
                                        <p:cTn id="16"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normAutofit/>
          </a:bodyPr>
          <a:lstStyle/>
          <a:p>
            <a:r>
              <a:rPr lang="en-US" sz="3600" b="1" dirty="0">
                <a:solidFill>
                  <a:srgbClr val="347FD8"/>
                </a:solidFill>
              </a:rPr>
              <a:t>References must be alphabetized</a:t>
            </a:r>
          </a:p>
        </p:txBody>
      </p:sp>
      <p:sp>
        <p:nvSpPr>
          <p:cNvPr id="3" name="Content Placeholder 2"/>
          <p:cNvSpPr>
            <a:spLocks noGrp="1"/>
          </p:cNvSpPr>
          <p:nvPr>
            <p:ph sz="quarter" idx="1"/>
          </p:nvPr>
        </p:nvSpPr>
        <p:spPr/>
        <p:txBody>
          <a:bodyPr>
            <a:noAutofit/>
          </a:bodyPr>
          <a:lstStyle/>
          <a:p>
            <a:pPr marL="347663" indent="-347663">
              <a:buNone/>
            </a:pPr>
            <a:r>
              <a:rPr lang="en-US" sz="2000" dirty="0"/>
              <a:t>Conley, K. M., &amp; Lehman, B. J. (2012). Test anxiety and cardiovascular responses to daily academic stressors. </a:t>
            </a:r>
            <a:r>
              <a:rPr lang="en-US" sz="2000" i="1" dirty="0"/>
              <a:t>Stress And Health: Journal Of The International Society For The Investigation Of Stress</a:t>
            </a:r>
            <a:r>
              <a:rPr lang="en-US" sz="2000" dirty="0"/>
              <a:t>, </a:t>
            </a:r>
            <a:r>
              <a:rPr lang="en-US" sz="2000" i="1" dirty="0"/>
              <a:t>28</a:t>
            </a:r>
            <a:r>
              <a:rPr lang="en-US" sz="2000" dirty="0"/>
              <a:t>(1), 41-50. doi:10.1002/smi.1399</a:t>
            </a:r>
          </a:p>
          <a:p>
            <a:pPr marL="347663" indent="-347663">
              <a:buNone/>
            </a:pPr>
            <a:r>
              <a:rPr lang="en-US" sz="2000" dirty="0"/>
              <a:t>Emerging adulthood and early adulthood. (2013, December 23). In </a:t>
            </a:r>
            <a:r>
              <a:rPr lang="en-US" sz="2000" i="1" dirty="0"/>
              <a:t>Wikipedia, The Free Encyclopedia</a:t>
            </a:r>
            <a:r>
              <a:rPr lang="en-US" sz="2000" dirty="0"/>
              <a:t>.  Retrieved April 14, 2014, from http://en.wikipedia.org/w/index.php?title= </a:t>
            </a:r>
            <a:r>
              <a:rPr lang="en-US" sz="2000" dirty="0" err="1"/>
              <a:t>Emerging_adulthood_and_early_adulthood&amp;oldid</a:t>
            </a:r>
            <a:r>
              <a:rPr lang="en-US" sz="2000" dirty="0"/>
              <a:t>=587320746</a:t>
            </a:r>
          </a:p>
          <a:p>
            <a:pPr marL="347663" indent="-347663">
              <a:buNone/>
            </a:pPr>
            <a:r>
              <a:rPr lang="en-US" sz="2000" dirty="0"/>
              <a:t>Holman, A., &amp; </a:t>
            </a:r>
            <a:r>
              <a:rPr lang="en-US" sz="2000" dirty="0" err="1"/>
              <a:t>Sillars</a:t>
            </a:r>
            <a:r>
              <a:rPr lang="en-US" sz="2000" dirty="0"/>
              <a:t>, A. (2012). Talk about 'hooking up': The influence of college student social networks on </a:t>
            </a:r>
            <a:r>
              <a:rPr lang="en-US" sz="2000" dirty="0" err="1"/>
              <a:t>nonrelationship</a:t>
            </a:r>
            <a:r>
              <a:rPr lang="en-US" sz="2000" dirty="0"/>
              <a:t> sex. </a:t>
            </a:r>
            <a:r>
              <a:rPr lang="en-US" sz="2000" i="1" dirty="0"/>
              <a:t>Health Communication</a:t>
            </a:r>
            <a:r>
              <a:rPr lang="en-US" sz="2000" dirty="0"/>
              <a:t>, </a:t>
            </a:r>
            <a:r>
              <a:rPr lang="en-US" sz="2000" i="1" dirty="0"/>
              <a:t>27</a:t>
            </a:r>
            <a:r>
              <a:rPr lang="en-US" sz="2000" dirty="0"/>
              <a:t>(2), 205-216.  doi:10.1080/10410236.2011.575540</a:t>
            </a:r>
          </a:p>
          <a:p>
            <a:pPr>
              <a:buNone/>
            </a:pPr>
            <a:r>
              <a:rPr lang="en-US" sz="2000" dirty="0"/>
              <a:t>Jayson, S. (2012, July 30). Many 'emerging adults' 18-29 are not there yet. </a:t>
            </a:r>
            <a:r>
              <a:rPr lang="en-US" sz="2000" i="1" dirty="0"/>
              <a:t>USA Today</a:t>
            </a:r>
            <a:r>
              <a:rPr lang="en-US" sz="2000" dirty="0"/>
              <a:t>. Retrieved from http://usatoday30.usatoday.com/</a:t>
            </a:r>
          </a:p>
          <a:p>
            <a:endParaRPr lang="en-US" sz="2400" dirty="0"/>
          </a:p>
        </p:txBody>
      </p:sp>
    </p:spTree>
    <p:extLst>
      <p:ext uri="{BB962C8B-B14F-4D97-AF65-F5344CB8AC3E}">
        <p14:creationId xmlns:p14="http://schemas.microsoft.com/office/powerpoint/2010/main" val="3279926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914400" y="76200"/>
            <a:ext cx="7620000" cy="790575"/>
          </a:xfrm>
        </p:spPr>
        <p:txBody>
          <a:bodyPr>
            <a:noAutofit/>
          </a:bodyPr>
          <a:lstStyle/>
          <a:p>
            <a:pPr algn="ctr" eaLnBrk="1" fontAlgn="auto" hangingPunct="1">
              <a:spcAft>
                <a:spcPts val="0"/>
              </a:spcAft>
              <a:defRPr/>
            </a:pPr>
            <a:r>
              <a:rPr lang="en-US" b="1" dirty="0">
                <a:solidFill>
                  <a:srgbClr val="347FD8"/>
                </a:solidFill>
              </a:rPr>
              <a:t>Example</a:t>
            </a:r>
          </a:p>
        </p:txBody>
      </p:sp>
      <p:sp>
        <p:nvSpPr>
          <p:cNvPr id="16387" name="Rectangle 6"/>
          <p:cNvSpPr>
            <a:spLocks noGrp="1" noChangeArrowheads="1"/>
          </p:cNvSpPr>
          <p:nvPr>
            <p:ph idx="1"/>
          </p:nvPr>
        </p:nvSpPr>
        <p:spPr>
          <a:xfrm>
            <a:off x="304800" y="838200"/>
            <a:ext cx="7772400" cy="4114800"/>
          </a:xfrm>
        </p:spPr>
        <p:txBody>
          <a:bodyPr>
            <a:noAutofit/>
          </a:bodyPr>
          <a:lstStyle/>
          <a:p>
            <a:pPr eaLnBrk="1" hangingPunct="1">
              <a:lnSpc>
                <a:spcPct val="90000"/>
              </a:lnSpc>
              <a:buNone/>
            </a:pPr>
            <a:r>
              <a:rPr lang="en-US" sz="2400" b="1" dirty="0">
                <a:latin typeface="Times New Roman" panose="02020603050405020304" pitchFamily="18" charset="0"/>
                <a:cs typeface="Times New Roman" panose="02020603050405020304" pitchFamily="18" charset="0"/>
              </a:rPr>
              <a:t>Topic:  Anxiety</a:t>
            </a:r>
          </a:p>
          <a:p>
            <a:pPr eaLnBrk="1" hangingPunct="1">
              <a:lnSpc>
                <a:spcPct val="90000"/>
              </a:lnSpc>
              <a:buNone/>
            </a:pPr>
            <a:endParaRPr lang="en-US" sz="800" b="1" dirty="0">
              <a:latin typeface="Times New Roman" panose="02020603050405020304" pitchFamily="18" charset="0"/>
              <a:cs typeface="Times New Roman" panose="02020603050405020304" pitchFamily="18" charset="0"/>
            </a:endParaRPr>
          </a:p>
          <a:p>
            <a:pPr eaLnBrk="1" hangingPunct="1">
              <a:lnSpc>
                <a:spcPct val="90000"/>
              </a:lnSpc>
              <a:buNone/>
            </a:pPr>
            <a:r>
              <a:rPr lang="en-US" sz="2400" b="1" dirty="0">
                <a:latin typeface="Times New Roman" panose="02020603050405020304" pitchFamily="18" charset="0"/>
                <a:cs typeface="Times New Roman" panose="02020603050405020304" pitchFamily="18" charset="0"/>
              </a:rPr>
              <a:t>Introduction</a:t>
            </a:r>
          </a:p>
          <a:p>
            <a:pPr marL="0" indent="0">
              <a:lnSpc>
                <a:spcPct val="90000"/>
              </a:lnSpc>
              <a:buNone/>
            </a:pPr>
            <a:r>
              <a:rPr lang="en-US" sz="2400" dirty="0">
                <a:latin typeface="Times New Roman" panose="02020603050405020304" pitchFamily="18" charset="0"/>
                <a:cs typeface="Times New Roman" panose="02020603050405020304" pitchFamily="18" charset="0"/>
              </a:rPr>
              <a:t>Emerging adulthood is…. </a:t>
            </a:r>
            <a:r>
              <a:rPr lang="en-US" sz="2400" dirty="0" smtClean="0">
                <a:latin typeface="Times New Roman" panose="02020603050405020304" pitchFamily="18" charset="0"/>
                <a:cs typeface="Times New Roman" panose="02020603050405020304" pitchFamily="18" charset="0"/>
              </a:rPr>
              <a:t> High</a:t>
            </a:r>
            <a:r>
              <a:rPr lang="en-US"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anxiety in emerging adults negatively affects a student’s  overall well-being  …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paper will examine the effects of high anxiety on emerging adults….</a:t>
            </a:r>
          </a:p>
          <a:p>
            <a:pPr marL="0" indent="0">
              <a:buNone/>
            </a:pPr>
            <a:endParaRPr lang="en-US" sz="5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Domains</a:t>
            </a:r>
            <a:r>
              <a:rPr lang="en-US" sz="2400" dirty="0">
                <a:latin typeface="Times New Roman" panose="02020603050405020304" pitchFamily="18" charset="0"/>
                <a:cs typeface="Times New Roman" panose="02020603050405020304" pitchFamily="18" charset="0"/>
              </a:rPr>
              <a:t>: What does the research say for each domain?</a:t>
            </a:r>
          </a:p>
          <a:p>
            <a:pPr marL="0" indent="0">
              <a:buNone/>
            </a:pPr>
            <a:endParaRPr lang="en-US" sz="6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Psychological</a:t>
            </a:r>
            <a:r>
              <a:rPr lang="en-US" sz="2000" dirty="0">
                <a:latin typeface="Times New Roman" panose="02020603050405020304" pitchFamily="18" charset="0"/>
                <a:cs typeface="Times New Roman" panose="02020603050405020304" pitchFamily="18" charset="0"/>
              </a:rPr>
              <a:t>:  Impact to memory?  Affect short or long term learning?   Depression?  Distress?  Mental health issues?</a:t>
            </a:r>
          </a:p>
          <a:p>
            <a:r>
              <a:rPr lang="en-US" sz="2400" b="1" dirty="0">
                <a:latin typeface="Times New Roman" panose="02020603050405020304" pitchFamily="18" charset="0"/>
                <a:cs typeface="Times New Roman" panose="02020603050405020304" pitchFamily="18" charset="0"/>
              </a:rPr>
              <a:t>Social</a:t>
            </a:r>
            <a:r>
              <a:rPr lang="en-US" sz="2000" dirty="0">
                <a:latin typeface="Times New Roman" panose="02020603050405020304" pitchFamily="18" charset="0"/>
                <a:cs typeface="Times New Roman" panose="02020603050405020304" pitchFamily="18" charset="0"/>
              </a:rPr>
              <a:t>:  Lack relationships?  Create dependencies?</a:t>
            </a:r>
          </a:p>
          <a:p>
            <a:r>
              <a:rPr lang="en-US" sz="2400" b="1" dirty="0">
                <a:latin typeface="Times New Roman" panose="02020603050405020304" pitchFamily="18" charset="0"/>
                <a:cs typeface="Times New Roman" panose="02020603050405020304" pitchFamily="18" charset="0"/>
              </a:rPr>
              <a:t>Physical</a:t>
            </a:r>
            <a:r>
              <a:rPr lang="en-US" sz="2000" dirty="0">
                <a:latin typeface="Times New Roman" panose="02020603050405020304" pitchFamily="18" charset="0"/>
                <a:cs typeface="Times New Roman" panose="02020603050405020304" pitchFamily="18" charset="0"/>
              </a:rPr>
              <a:t>:  High blood pressure?  Headaches?  Fatigue?  Impact to overall fitness?</a:t>
            </a:r>
          </a:p>
          <a:p>
            <a:pPr eaLnBrk="1" hangingPunct="1">
              <a:lnSpc>
                <a:spcPct val="90000"/>
              </a:lnSpc>
              <a:buNone/>
            </a:pPr>
            <a:endParaRPr lang="en-US" sz="2400" dirty="0">
              <a:latin typeface="Times New Roman" panose="02020603050405020304" pitchFamily="18" charset="0"/>
              <a:cs typeface="Times New Roman" panose="02020603050405020304" pitchFamily="18" charset="0"/>
            </a:endParaRPr>
          </a:p>
        </p:txBody>
      </p:sp>
      <p:sp>
        <p:nvSpPr>
          <p:cNvPr id="16388" name="Rectangle 7"/>
          <p:cNvSpPr>
            <a:spLocks noChangeArrowheads="1"/>
          </p:cNvSpPr>
          <p:nvPr/>
        </p:nvSpPr>
        <p:spPr bwMode="auto">
          <a:xfrm>
            <a:off x="2593975" y="2330450"/>
            <a:ext cx="184150" cy="457200"/>
          </a:xfrm>
          <a:prstGeom prst="rect">
            <a:avLst/>
          </a:prstGeom>
          <a:noFill/>
          <a:ln w="9525">
            <a:noFill/>
            <a:miter lim="800000"/>
            <a:headEnd/>
            <a:tailEnd/>
          </a:ln>
        </p:spPr>
        <p:txBody>
          <a:bodyPr wrap="none">
            <a:spAutoFit/>
          </a:bodyPr>
          <a:lstStyle/>
          <a:p>
            <a:endParaRPr lang="en-US" dirty="0"/>
          </a:p>
        </p:txBody>
      </p:sp>
    </p:spTree>
    <p:extLst>
      <p:ext uri="{BB962C8B-B14F-4D97-AF65-F5344CB8AC3E}">
        <p14:creationId xmlns:p14="http://schemas.microsoft.com/office/powerpoint/2010/main" val="3769582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457200" y="457200"/>
            <a:ext cx="7620000" cy="790575"/>
          </a:xfrm>
        </p:spPr>
        <p:txBody>
          <a:bodyPr>
            <a:noAutofit/>
          </a:bodyPr>
          <a:lstStyle/>
          <a:p>
            <a:pPr algn="ctr" eaLnBrk="1" fontAlgn="auto" hangingPunct="1">
              <a:spcAft>
                <a:spcPts val="0"/>
              </a:spcAft>
              <a:defRPr/>
            </a:pPr>
            <a:r>
              <a:rPr lang="en-US" b="1" dirty="0">
                <a:solidFill>
                  <a:srgbClr val="347FD8"/>
                </a:solidFill>
              </a:rPr>
              <a:t>Example</a:t>
            </a:r>
          </a:p>
        </p:txBody>
      </p:sp>
      <p:sp>
        <p:nvSpPr>
          <p:cNvPr id="16387" name="Rectangle 6"/>
          <p:cNvSpPr>
            <a:spLocks noGrp="1" noChangeArrowheads="1"/>
          </p:cNvSpPr>
          <p:nvPr>
            <p:ph idx="1"/>
          </p:nvPr>
        </p:nvSpPr>
        <p:spPr>
          <a:xfrm>
            <a:off x="228600" y="1371600"/>
            <a:ext cx="7772400" cy="4114800"/>
          </a:xfrm>
        </p:spPr>
        <p:txBody>
          <a:bodyPr>
            <a:noAutofit/>
          </a:bodyPr>
          <a:lstStyle/>
          <a:p>
            <a:pPr eaLnBrk="1" hangingPunct="1">
              <a:lnSpc>
                <a:spcPct val="90000"/>
              </a:lnSpc>
              <a:buNone/>
            </a:pPr>
            <a:endParaRPr lang="en-US" sz="800" b="1" dirty="0">
              <a:latin typeface="Times New Roman" panose="02020603050405020304" pitchFamily="18" charset="0"/>
              <a:cs typeface="Times New Roman" panose="02020603050405020304" pitchFamily="18" charset="0"/>
            </a:endParaRPr>
          </a:p>
          <a:p>
            <a:pPr eaLnBrk="1" hangingPunct="1">
              <a:lnSpc>
                <a:spcPct val="90000"/>
              </a:lnSpc>
              <a:buNone/>
            </a:pPr>
            <a:r>
              <a:rPr lang="en-US" sz="2400" b="1" dirty="0">
                <a:latin typeface="Times New Roman" panose="02020603050405020304" pitchFamily="18" charset="0"/>
                <a:cs typeface="Times New Roman" panose="02020603050405020304" pitchFamily="18" charset="0"/>
              </a:rPr>
              <a:t>Psychological Domain</a:t>
            </a:r>
          </a:p>
          <a:p>
            <a:pPr marL="0" indent="0">
              <a:buNone/>
            </a:pPr>
            <a:endParaRPr lang="en-US" sz="600" dirty="0">
              <a:latin typeface="Times New Roman" panose="02020603050405020304" pitchFamily="18" charset="0"/>
              <a:cs typeface="Times New Roman" panose="02020603050405020304" pitchFamily="18" charset="0"/>
            </a:endParaRPr>
          </a:p>
          <a:p>
            <a:pPr marL="0" indent="0">
              <a:lnSpc>
                <a:spcPct val="90000"/>
              </a:lnSpc>
              <a:buNone/>
            </a:pPr>
            <a:r>
              <a:rPr lang="en-US" sz="2000" dirty="0">
                <a:latin typeface="Times New Roman" panose="02020603050405020304" pitchFamily="18" charset="0"/>
                <a:cs typeface="Times New Roman" panose="02020603050405020304" pitchFamily="18" charset="0"/>
              </a:rPr>
              <a:t>Too much anxiety can negatively affect students test </a:t>
            </a:r>
            <a:r>
              <a:rPr lang="en-US" sz="2000" dirty="0" smtClean="0">
                <a:latin typeface="Times New Roman" panose="02020603050405020304" pitchFamily="18" charset="0"/>
                <a:cs typeface="Times New Roman" panose="02020603050405020304" pitchFamily="18" charset="0"/>
              </a:rPr>
              <a:t>scores (</a:t>
            </a:r>
            <a:r>
              <a:rPr lang="en-US" sz="2000" dirty="0">
                <a:latin typeface="Times New Roman" panose="02020603050405020304" pitchFamily="18" charset="0"/>
                <a:cs typeface="Times New Roman" panose="02020603050405020304" pitchFamily="18" charset="0"/>
              </a:rPr>
              <a:t>Warecki, 2012</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study found that those students who identified themselves as generally anxious to very anxious had test scores 10% to 15% lower than those students who reported they had no anxiety or minimal anxiety when taking a test.  Those that did report having higher anxiety cited short term memory problems as a major reason. </a:t>
            </a:r>
            <a:r>
              <a:rPr lang="en-US" sz="2000" dirty="0" smtClean="0">
                <a:latin typeface="Times New Roman" panose="02020603050405020304" pitchFamily="18" charset="0"/>
                <a:cs typeface="Times New Roman" panose="02020603050405020304" pitchFamily="18" charset="0"/>
              </a:rPr>
              <a:t>…</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marL="0" indent="0">
              <a:lnSpc>
                <a:spcPct val="90000"/>
              </a:lnSpc>
              <a:buNone/>
            </a:pPr>
            <a:r>
              <a:rPr lang="en-US" sz="2000" dirty="0" smtClean="0">
                <a:latin typeface="Times New Roman" panose="02020603050405020304" pitchFamily="18" charset="0"/>
                <a:cs typeface="Times New Roman" panose="02020603050405020304" pitchFamily="18" charset="0"/>
              </a:rPr>
              <a:t>[Another paragraph]</a:t>
            </a:r>
            <a:endParaRPr lang="en-US" sz="2000" dirty="0">
              <a:latin typeface="Times New Roman" panose="02020603050405020304" pitchFamily="18" charset="0"/>
              <a:cs typeface="Times New Roman" panose="02020603050405020304" pitchFamily="18" charset="0"/>
            </a:endParaRP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sz="2000" dirty="0">
                <a:latin typeface="Times New Roman" panose="02020603050405020304" pitchFamily="18" charset="0"/>
                <a:cs typeface="Times New Roman" panose="02020603050405020304" pitchFamily="18" charset="0"/>
              </a:rPr>
              <a:t>The study also points out that this may lead to an increase in anxiety which can possibly lead to possible anti-social issues.</a:t>
            </a:r>
          </a:p>
        </p:txBody>
      </p:sp>
      <p:sp>
        <p:nvSpPr>
          <p:cNvPr id="16388" name="Rectangle 7"/>
          <p:cNvSpPr>
            <a:spLocks noChangeArrowheads="1"/>
          </p:cNvSpPr>
          <p:nvPr/>
        </p:nvSpPr>
        <p:spPr bwMode="auto">
          <a:xfrm>
            <a:off x="2593975" y="2330450"/>
            <a:ext cx="184150" cy="457200"/>
          </a:xfrm>
          <a:prstGeom prst="rect">
            <a:avLst/>
          </a:prstGeom>
          <a:noFill/>
          <a:ln w="9525">
            <a:noFill/>
            <a:miter lim="800000"/>
            <a:headEnd/>
            <a:tailEnd/>
          </a:ln>
        </p:spPr>
        <p:txBody>
          <a:bodyPr wrap="none">
            <a:spAutoFit/>
          </a:bodyPr>
          <a:lstStyle/>
          <a:p>
            <a:endParaRPr lang="en-US" dirty="0"/>
          </a:p>
        </p:txBody>
      </p:sp>
      <p:sp>
        <p:nvSpPr>
          <p:cNvPr id="2" name="TextBox 1"/>
          <p:cNvSpPr txBox="1"/>
          <p:nvPr/>
        </p:nvSpPr>
        <p:spPr>
          <a:xfrm>
            <a:off x="1295400" y="5181600"/>
            <a:ext cx="45719" cy="369332"/>
          </a:xfrm>
          <a:prstGeom prst="rect">
            <a:avLst/>
          </a:prstGeom>
          <a:noFill/>
        </p:spPr>
        <p:txBody>
          <a:bodyPr wrap="square" rtlCol="0">
            <a:spAutoFit/>
          </a:bodyPr>
          <a:lstStyle/>
          <a:p>
            <a:endParaRPr lang="en-US" dirty="0"/>
          </a:p>
        </p:txBody>
      </p:sp>
      <p:sp>
        <p:nvSpPr>
          <p:cNvPr id="3" name="Rectangle 2"/>
          <p:cNvSpPr/>
          <p:nvPr/>
        </p:nvSpPr>
        <p:spPr>
          <a:xfrm>
            <a:off x="339725" y="5457825"/>
            <a:ext cx="7737475"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The last sentence is a transition to the next domain - Social</a:t>
            </a:r>
          </a:p>
        </p:txBody>
      </p:sp>
      <p:sp>
        <p:nvSpPr>
          <p:cNvPr id="7" name="TextBox 6"/>
          <p:cNvSpPr txBox="1"/>
          <p:nvPr/>
        </p:nvSpPr>
        <p:spPr>
          <a:xfrm>
            <a:off x="3396185" y="1254135"/>
            <a:ext cx="990592" cy="584775"/>
          </a:xfrm>
          <a:prstGeom prst="rect">
            <a:avLst/>
          </a:prstGeom>
          <a:solidFill>
            <a:schemeClr val="bg1"/>
          </a:solidFill>
        </p:spPr>
        <p:txBody>
          <a:bodyPr wrap="none" rtlCol="0">
            <a:spAutoFit/>
          </a:bodyPr>
          <a:lstStyle/>
          <a:p>
            <a:r>
              <a:rPr lang="en-US" sz="3200" dirty="0" smtClean="0"/>
              <a:t>Topic</a:t>
            </a:r>
            <a:endParaRPr lang="en-US" sz="3200" dirty="0"/>
          </a:p>
        </p:txBody>
      </p:sp>
      <p:cxnSp>
        <p:nvCxnSpPr>
          <p:cNvPr id="8" name="Straight Arrow Connector 7"/>
          <p:cNvCxnSpPr/>
          <p:nvPr/>
        </p:nvCxnSpPr>
        <p:spPr>
          <a:xfrm flipH="1">
            <a:off x="1975915" y="1608435"/>
            <a:ext cx="1420270" cy="577850"/>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nvGrpSpPr>
          <p:cNvPr id="11" name="Group 10"/>
          <p:cNvGrpSpPr/>
          <p:nvPr/>
        </p:nvGrpSpPr>
        <p:grpSpPr>
          <a:xfrm>
            <a:off x="5029200" y="1014680"/>
            <a:ext cx="1802960" cy="996682"/>
            <a:chOff x="5029200" y="1014680"/>
            <a:chExt cx="1802960" cy="996682"/>
          </a:xfrm>
        </p:grpSpPr>
        <p:sp>
          <p:nvSpPr>
            <p:cNvPr id="12" name="TextBox 11"/>
            <p:cNvSpPr txBox="1"/>
            <p:nvPr/>
          </p:nvSpPr>
          <p:spPr>
            <a:xfrm>
              <a:off x="5029200" y="1014680"/>
              <a:ext cx="1685846" cy="584775"/>
            </a:xfrm>
            <a:prstGeom prst="rect">
              <a:avLst/>
            </a:prstGeom>
            <a:solidFill>
              <a:schemeClr val="bg1"/>
            </a:solidFill>
          </p:spPr>
          <p:txBody>
            <a:bodyPr wrap="none" rtlCol="0">
              <a:spAutoFit/>
            </a:bodyPr>
            <a:lstStyle/>
            <a:p>
              <a:r>
                <a:rPr lang="en-US" sz="3200" dirty="0" smtClean="0"/>
                <a:t>Reference</a:t>
              </a:r>
              <a:endParaRPr lang="en-US" sz="3200" dirty="0"/>
            </a:p>
          </p:txBody>
        </p:sp>
        <p:cxnSp>
          <p:nvCxnSpPr>
            <p:cNvPr id="13" name="Straight Arrow Connector 12"/>
            <p:cNvCxnSpPr/>
            <p:nvPr/>
          </p:nvCxnSpPr>
          <p:spPr>
            <a:xfrm>
              <a:off x="6019792" y="1599455"/>
              <a:ext cx="812368" cy="411907"/>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grpSp>
        <p:nvGrpSpPr>
          <p:cNvPr id="14" name="Group 13"/>
          <p:cNvGrpSpPr/>
          <p:nvPr/>
        </p:nvGrpSpPr>
        <p:grpSpPr>
          <a:xfrm>
            <a:off x="4100465" y="2749582"/>
            <a:ext cx="3506576" cy="779057"/>
            <a:chOff x="3941954" y="3555527"/>
            <a:chExt cx="3506576" cy="779057"/>
          </a:xfrm>
        </p:grpSpPr>
        <p:sp>
          <p:nvSpPr>
            <p:cNvPr id="15" name="TextBox 14"/>
            <p:cNvSpPr txBox="1"/>
            <p:nvPr/>
          </p:nvSpPr>
          <p:spPr>
            <a:xfrm>
              <a:off x="4876800" y="3749809"/>
              <a:ext cx="2571730" cy="584775"/>
            </a:xfrm>
            <a:prstGeom prst="rect">
              <a:avLst/>
            </a:prstGeom>
            <a:solidFill>
              <a:schemeClr val="bg1"/>
            </a:solidFill>
          </p:spPr>
          <p:txBody>
            <a:bodyPr wrap="none" rtlCol="0">
              <a:spAutoFit/>
            </a:bodyPr>
            <a:lstStyle/>
            <a:p>
              <a:r>
                <a:rPr lang="en-US" sz="3200" dirty="0" smtClean="0"/>
                <a:t>Results of Study</a:t>
              </a:r>
              <a:endParaRPr lang="en-US" sz="3200" dirty="0"/>
            </a:p>
          </p:txBody>
        </p:sp>
        <p:cxnSp>
          <p:nvCxnSpPr>
            <p:cNvPr id="16" name="Straight Arrow Connector 15"/>
            <p:cNvCxnSpPr/>
            <p:nvPr/>
          </p:nvCxnSpPr>
          <p:spPr>
            <a:xfrm flipH="1" flipV="1">
              <a:off x="3941954" y="3555527"/>
              <a:ext cx="649333" cy="373589"/>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233645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7"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600200"/>
            <a:ext cx="7391400" cy="1569660"/>
          </a:xfrm>
          <a:prstGeom prst="rect">
            <a:avLst/>
          </a:prstGeom>
        </p:spPr>
        <p:txBody>
          <a:bodyPr wrap="square">
            <a:spAutoFit/>
          </a:bodyPr>
          <a:lstStyle/>
          <a:p>
            <a:pPr marL="547688" lvl="1" indent="-428625"/>
            <a:r>
              <a:rPr lang="en-US" sz="2800" b="1" dirty="0">
                <a:latin typeface="Times New Roman" panose="02020603050405020304" pitchFamily="18" charset="0"/>
                <a:cs typeface="Times New Roman" panose="02020603050405020304" pitchFamily="18" charset="0"/>
              </a:rPr>
              <a:t>References</a:t>
            </a:r>
          </a:p>
          <a:p>
            <a:pPr marL="547688" lvl="1" indent="-428625">
              <a:buNone/>
            </a:pPr>
            <a:endParaRPr lang="en-US" sz="2000" dirty="0">
              <a:latin typeface="Times New Roman" panose="02020603050405020304" pitchFamily="18" charset="0"/>
              <a:cs typeface="Times New Roman" panose="02020603050405020304" pitchFamily="18" charset="0"/>
            </a:endParaRPr>
          </a:p>
          <a:p>
            <a:pPr marL="547688" lvl="1" indent="-428625">
              <a:buNone/>
            </a:pPr>
            <a:r>
              <a:rPr lang="en-US" sz="2400" dirty="0" err="1">
                <a:latin typeface="Times New Roman" panose="02020603050405020304" pitchFamily="18" charset="0"/>
                <a:cs typeface="Times New Roman" panose="02020603050405020304" pitchFamily="18" charset="0"/>
              </a:rPr>
              <a:t>Warecki</a:t>
            </a:r>
            <a:r>
              <a:rPr lang="en-US" sz="2400" dirty="0">
                <a:latin typeface="Times New Roman" panose="02020603050405020304" pitchFamily="18" charset="0"/>
                <a:cs typeface="Times New Roman" panose="02020603050405020304" pitchFamily="18" charset="0"/>
              </a:rPr>
              <a:t>, J. J.  (2012).  Student anxiety – good or bad?. </a:t>
            </a:r>
            <a:r>
              <a:rPr lang="en-US" sz="2400" i="1" dirty="0">
                <a:latin typeface="Times New Roman" panose="02020603050405020304" pitchFamily="18" charset="0"/>
                <a:cs typeface="Times New Roman" panose="02020603050405020304" pitchFamily="18" charset="0"/>
              </a:rPr>
              <a:t>College Professor Journal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24</a:t>
            </a:r>
            <a:r>
              <a:rPr lang="en-US" sz="2400" dirty="0">
                <a:latin typeface="Times New Roman" panose="02020603050405020304" pitchFamily="18" charset="0"/>
                <a:cs typeface="Times New Roman" panose="02020603050405020304" pitchFamily="18" charset="0"/>
              </a:rPr>
              <a:t>(7), 176-229. </a:t>
            </a:r>
          </a:p>
        </p:txBody>
      </p:sp>
      <p:sp>
        <p:nvSpPr>
          <p:cNvPr id="4" name="Rectangle 5"/>
          <p:cNvSpPr>
            <a:spLocks noGrp="1" noChangeArrowheads="1"/>
          </p:cNvSpPr>
          <p:nvPr>
            <p:ph type="title"/>
          </p:nvPr>
        </p:nvSpPr>
        <p:spPr>
          <a:xfrm>
            <a:off x="457200" y="457200"/>
            <a:ext cx="7620000" cy="790575"/>
          </a:xfrm>
        </p:spPr>
        <p:txBody>
          <a:bodyPr>
            <a:noAutofit/>
          </a:bodyPr>
          <a:lstStyle/>
          <a:p>
            <a:pPr algn="ctr" eaLnBrk="1" fontAlgn="auto" hangingPunct="1">
              <a:spcAft>
                <a:spcPts val="0"/>
              </a:spcAft>
              <a:defRPr/>
            </a:pPr>
            <a:r>
              <a:rPr lang="en-US" b="1" dirty="0">
                <a:solidFill>
                  <a:srgbClr val="347FD8"/>
                </a:solidFill>
              </a:rPr>
              <a:t>Example</a:t>
            </a:r>
          </a:p>
        </p:txBody>
      </p:sp>
    </p:spTree>
    <p:extLst>
      <p:ext uri="{BB962C8B-B14F-4D97-AF65-F5344CB8AC3E}">
        <p14:creationId xmlns:p14="http://schemas.microsoft.com/office/powerpoint/2010/main" val="4168888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sz="half" idx="1"/>
          </p:nvPr>
        </p:nvSpPr>
        <p:spPr>
          <a:xfrm>
            <a:off x="609600" y="1447800"/>
            <a:ext cx="8305800" cy="4624387"/>
          </a:xfrm>
        </p:spPr>
        <p:txBody>
          <a:bodyPr>
            <a:normAutofit fontScale="92500" lnSpcReduction="20000"/>
          </a:bodyPr>
          <a:lstStyle/>
          <a:p>
            <a:r>
              <a:rPr lang="en-US" sz="2800" dirty="0">
                <a:latin typeface="Arial" pitchFamily="34" charset="0"/>
                <a:cs typeface="Arial" pitchFamily="34" charset="0"/>
              </a:rPr>
              <a:t>Clearly Defined Topic</a:t>
            </a:r>
          </a:p>
          <a:p>
            <a:r>
              <a:rPr lang="en-US" sz="2800" dirty="0">
                <a:latin typeface="Arial" pitchFamily="34" charset="0"/>
                <a:cs typeface="Arial" pitchFamily="34" charset="0"/>
              </a:rPr>
              <a:t>Quality References Related to the Topic and Domain</a:t>
            </a:r>
          </a:p>
          <a:p>
            <a:r>
              <a:rPr lang="en-US" sz="2800" dirty="0">
                <a:latin typeface="Arial" pitchFamily="34" charset="0"/>
                <a:cs typeface="Arial" pitchFamily="34" charset="0"/>
              </a:rPr>
              <a:t>References Cited in Paper and Listed on Last Page (APA style)</a:t>
            </a:r>
          </a:p>
          <a:p>
            <a:r>
              <a:rPr lang="en-US" sz="2800" dirty="0">
                <a:solidFill>
                  <a:srgbClr val="FF0000"/>
                </a:solidFill>
                <a:latin typeface="Arial" pitchFamily="34" charset="0"/>
                <a:cs typeface="Arial" pitchFamily="34" charset="0"/>
              </a:rPr>
              <a:t>Complete the Outline and Bring to Class</a:t>
            </a:r>
          </a:p>
          <a:p>
            <a:r>
              <a:rPr lang="en-US" sz="2800" dirty="0">
                <a:latin typeface="Arial" pitchFamily="34" charset="0"/>
                <a:cs typeface="Arial" pitchFamily="34" charset="0"/>
              </a:rPr>
              <a:t>Visit SJSU Writing Center (Clark Hall or MLK)</a:t>
            </a:r>
          </a:p>
          <a:p>
            <a:r>
              <a:rPr lang="en-US" sz="2800" dirty="0">
                <a:latin typeface="Arial" pitchFamily="34" charset="0"/>
                <a:cs typeface="Arial" pitchFamily="34" charset="0"/>
              </a:rPr>
              <a:t>Each Section Labeled</a:t>
            </a:r>
          </a:p>
          <a:p>
            <a:r>
              <a:rPr lang="en-US" sz="2800" dirty="0">
                <a:latin typeface="Arial" pitchFamily="34" charset="0"/>
                <a:cs typeface="Arial" pitchFamily="34" charset="0"/>
              </a:rPr>
              <a:t>Review the Guidelines and </a:t>
            </a:r>
            <a:r>
              <a:rPr lang="en-US" sz="2800" dirty="0">
                <a:solidFill>
                  <a:srgbClr val="FF0000"/>
                </a:solidFill>
                <a:latin typeface="Arial" pitchFamily="34" charset="0"/>
                <a:cs typeface="Arial" pitchFamily="34" charset="0"/>
              </a:rPr>
              <a:t>Rubric</a:t>
            </a:r>
          </a:p>
          <a:p>
            <a:r>
              <a:rPr lang="en-US" sz="2800" dirty="0">
                <a:latin typeface="Arial" pitchFamily="34" charset="0"/>
                <a:cs typeface="Arial" pitchFamily="34" charset="0"/>
              </a:rPr>
              <a:t>Not a Self-Reflection but a </a:t>
            </a:r>
            <a:r>
              <a:rPr lang="en-US" sz="2800" u="sng" dirty="0">
                <a:latin typeface="Arial" pitchFamily="34" charset="0"/>
                <a:cs typeface="Arial" pitchFamily="34" charset="0"/>
              </a:rPr>
              <a:t>Research Report</a:t>
            </a:r>
          </a:p>
          <a:p>
            <a:r>
              <a:rPr lang="en-US" sz="2800" dirty="0">
                <a:latin typeface="Arial" pitchFamily="34" charset="0"/>
                <a:cs typeface="Arial" pitchFamily="34" charset="0"/>
              </a:rPr>
              <a:t>No Late Papers Accepted</a:t>
            </a:r>
          </a:p>
          <a:p>
            <a:r>
              <a:rPr lang="en-US" sz="2800" dirty="0">
                <a:latin typeface="Arial" pitchFamily="34" charset="0"/>
                <a:cs typeface="Arial" pitchFamily="34" charset="0"/>
              </a:rPr>
              <a:t>Do </a:t>
            </a:r>
            <a:r>
              <a:rPr lang="en-US" sz="2800" dirty="0">
                <a:solidFill>
                  <a:srgbClr val="FF0000"/>
                </a:solidFill>
                <a:latin typeface="Arial" pitchFamily="34" charset="0"/>
                <a:cs typeface="Arial" pitchFamily="34" charset="0"/>
              </a:rPr>
              <a:t>Not</a:t>
            </a:r>
            <a:r>
              <a:rPr lang="en-US" sz="2800" dirty="0">
                <a:latin typeface="Arial" pitchFamily="34" charset="0"/>
                <a:cs typeface="Arial" pitchFamily="34" charset="0"/>
              </a:rPr>
              <a:t> Quote and Do </a:t>
            </a:r>
            <a:r>
              <a:rPr lang="en-US" sz="2800" dirty="0">
                <a:solidFill>
                  <a:srgbClr val="FF0000"/>
                </a:solidFill>
                <a:latin typeface="Arial" pitchFamily="34" charset="0"/>
                <a:cs typeface="Arial" pitchFamily="34" charset="0"/>
              </a:rPr>
              <a:t>NOT</a:t>
            </a:r>
            <a:r>
              <a:rPr lang="en-US" sz="2800" dirty="0">
                <a:latin typeface="Arial" pitchFamily="34" charset="0"/>
                <a:cs typeface="Arial" pitchFamily="34" charset="0"/>
              </a:rPr>
              <a:t> Plagiarize!</a:t>
            </a:r>
          </a:p>
          <a:p>
            <a:endParaRPr lang="en-US" sz="2800" dirty="0">
              <a:latin typeface="Arial" pitchFamily="34" charset="0"/>
              <a:cs typeface="Arial" pitchFamily="34" charset="0"/>
            </a:endParaRPr>
          </a:p>
        </p:txBody>
      </p:sp>
      <p:sp>
        <p:nvSpPr>
          <p:cNvPr id="6" name="Title 1"/>
          <p:cNvSpPr txBox="1">
            <a:spLocks/>
          </p:cNvSpPr>
          <p:nvPr/>
        </p:nvSpPr>
        <p:spPr>
          <a:xfrm>
            <a:off x="533400" y="2286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347FD8"/>
                </a:solidFill>
                <a:effectLst/>
                <a:uLnTx/>
                <a:uFillTx/>
                <a:latin typeface="+mj-lt"/>
                <a:ea typeface="+mj-ea"/>
                <a:cs typeface="+mj-cs"/>
              </a:rPr>
              <a:t>Tips for a Good Score</a:t>
            </a:r>
          </a:p>
        </p:txBody>
      </p:sp>
    </p:spTree>
    <p:extLst>
      <p:ext uri="{BB962C8B-B14F-4D97-AF65-F5344CB8AC3E}">
        <p14:creationId xmlns:p14="http://schemas.microsoft.com/office/powerpoint/2010/main" val="230687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1143000"/>
          </a:xfrm>
        </p:spPr>
        <p:txBody>
          <a:bodyPr>
            <a:normAutofit fontScale="90000"/>
          </a:bodyPr>
          <a:lstStyle/>
          <a:p>
            <a:r>
              <a:rPr lang="en-US" dirty="0" smtClean="0">
                <a:latin typeface="Arial" pitchFamily="34" charset="0"/>
                <a:cs typeface="Arial" pitchFamily="34" charset="0"/>
              </a:rPr>
              <a:t>Do </a:t>
            </a:r>
            <a:r>
              <a:rPr lang="en-US" dirty="0" smtClean="0">
                <a:solidFill>
                  <a:srgbClr val="FF0000"/>
                </a:solidFill>
                <a:latin typeface="Arial" pitchFamily="34" charset="0"/>
                <a:cs typeface="Arial" pitchFamily="34" charset="0"/>
              </a:rPr>
              <a:t>Not</a:t>
            </a:r>
            <a:r>
              <a:rPr lang="en-US" dirty="0" smtClean="0">
                <a:latin typeface="Arial" pitchFamily="34" charset="0"/>
                <a:cs typeface="Arial" pitchFamily="34" charset="0"/>
              </a:rPr>
              <a:t> Quote or </a:t>
            </a:r>
            <a:r>
              <a:rPr lang="en-US" dirty="0">
                <a:latin typeface="Arial" pitchFamily="34" charset="0"/>
                <a:cs typeface="Arial" pitchFamily="34" charset="0"/>
              </a:rPr>
              <a:t>Plagiarize!</a:t>
            </a:r>
            <a:br>
              <a:rPr lang="en-US" dirty="0">
                <a:latin typeface="Arial" pitchFamily="34" charset="0"/>
                <a:cs typeface="Arial" pitchFamily="34" charset="0"/>
              </a:rPr>
            </a:br>
            <a:endParaRPr lang="en-US" dirty="0"/>
          </a:p>
        </p:txBody>
      </p:sp>
      <p:sp>
        <p:nvSpPr>
          <p:cNvPr id="4" name="Rectangle 5"/>
          <p:cNvSpPr txBox="1">
            <a:spLocks noChangeArrowheads="1"/>
          </p:cNvSpPr>
          <p:nvPr/>
        </p:nvSpPr>
        <p:spPr>
          <a:xfrm>
            <a:off x="609600" y="1447800"/>
            <a:ext cx="7924800" cy="4624387"/>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smtClean="0">
                <a:latin typeface="Arial" pitchFamily="34" charset="0"/>
                <a:cs typeface="Arial" pitchFamily="34" charset="0"/>
              </a:rPr>
              <a:t>Do not quote a writer</a:t>
            </a:r>
          </a:p>
          <a:p>
            <a:pPr lvl="1"/>
            <a:r>
              <a:rPr lang="en-US" dirty="0">
                <a:latin typeface="Arial" pitchFamily="34" charset="0"/>
                <a:cs typeface="Arial" pitchFamily="34" charset="0"/>
              </a:rPr>
              <a:t>D</a:t>
            </a:r>
            <a:r>
              <a:rPr lang="en-US" dirty="0" smtClean="0">
                <a:latin typeface="Arial" pitchFamily="34" charset="0"/>
                <a:cs typeface="Arial" pitchFamily="34" charset="0"/>
              </a:rPr>
              <a:t>o not just cut and paste and attach quotes</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Plagiarizing is copying someone else’s work and claiming it as your own</a:t>
            </a:r>
          </a:p>
          <a:p>
            <a:pPr lvl="1"/>
            <a:r>
              <a:rPr lang="en-US" dirty="0" smtClean="0">
                <a:latin typeface="Arial" pitchFamily="34" charset="0"/>
                <a:cs typeface="Arial" pitchFamily="34" charset="0"/>
              </a:rPr>
              <a:t>Turnitin.com will be used to check your entire paper</a:t>
            </a:r>
          </a:p>
          <a:p>
            <a:pPr lvl="1"/>
            <a:r>
              <a:rPr lang="en-US" dirty="0" smtClean="0">
                <a:solidFill>
                  <a:srgbClr val="FF0000"/>
                </a:solidFill>
                <a:latin typeface="Arial" pitchFamily="34" charset="0"/>
                <a:cs typeface="Arial" pitchFamily="34" charset="0"/>
              </a:rPr>
              <a:t>Automatic 0 and reported to Academic Affairs</a:t>
            </a:r>
          </a:p>
          <a:p>
            <a:endParaRPr lang="en-US" sz="2800" dirty="0" smtClean="0">
              <a:latin typeface="Arial" pitchFamily="34" charset="0"/>
              <a:cs typeface="Arial" pitchFamily="34" charset="0"/>
            </a:endParaRPr>
          </a:p>
          <a:p>
            <a:r>
              <a:rPr lang="en-US" sz="2800" dirty="0">
                <a:latin typeface="Arial" pitchFamily="34" charset="0"/>
                <a:cs typeface="Arial" pitchFamily="34" charset="0"/>
              </a:rPr>
              <a:t>Paraphrase what you read, don’t just change a few of the author’s words</a:t>
            </a:r>
          </a:p>
          <a:p>
            <a:pPr lvl="1"/>
            <a:r>
              <a:rPr lang="en-US" dirty="0">
                <a:latin typeface="Arial" pitchFamily="34" charset="0"/>
                <a:cs typeface="Arial" pitchFamily="34" charset="0"/>
              </a:rPr>
              <a:t>Write in your </a:t>
            </a:r>
            <a:r>
              <a:rPr lang="en-US" u="sng" dirty="0">
                <a:latin typeface="Arial" pitchFamily="34" charset="0"/>
                <a:cs typeface="Arial" pitchFamily="34" charset="0"/>
              </a:rPr>
              <a:t>own</a:t>
            </a:r>
            <a:r>
              <a:rPr lang="en-US" dirty="0">
                <a:latin typeface="Arial" pitchFamily="34" charset="0"/>
                <a:cs typeface="Arial" pitchFamily="34" charset="0"/>
              </a:rPr>
              <a:t> words what the author is saying</a:t>
            </a: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40710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14312"/>
            <a:ext cx="7772400" cy="1143000"/>
          </a:xfrm>
        </p:spPr>
        <p:txBody>
          <a:bodyPr/>
          <a:lstStyle/>
          <a:p>
            <a:r>
              <a:rPr lang="en-US" b="1" dirty="0" smtClean="0">
                <a:solidFill>
                  <a:srgbClr val="347FD8"/>
                </a:solidFill>
              </a:rPr>
              <a:t>Plagiarism</a:t>
            </a:r>
            <a:endParaRPr lang="en-US" b="1" dirty="0">
              <a:solidFill>
                <a:srgbClr val="347FD8"/>
              </a:solidFill>
            </a:endParaRPr>
          </a:p>
        </p:txBody>
      </p:sp>
      <p:pic>
        <p:nvPicPr>
          <p:cNvPr id="3" name="Picture 2"/>
          <p:cNvPicPr>
            <a:picLocks noChangeAspect="1"/>
          </p:cNvPicPr>
          <p:nvPr/>
        </p:nvPicPr>
        <p:blipFill>
          <a:blip r:embed="rId2"/>
          <a:stretch>
            <a:fillRect/>
          </a:stretch>
        </p:blipFill>
        <p:spPr>
          <a:xfrm>
            <a:off x="2982883" y="1371600"/>
            <a:ext cx="5703102" cy="3490912"/>
          </a:xfrm>
          <a:prstGeom prst="rect">
            <a:avLst/>
          </a:prstGeom>
        </p:spPr>
      </p:pic>
      <p:sp>
        <p:nvSpPr>
          <p:cNvPr id="7" name="TextBox 6"/>
          <p:cNvSpPr txBox="1"/>
          <p:nvPr/>
        </p:nvSpPr>
        <p:spPr>
          <a:xfrm>
            <a:off x="3810000" y="4954953"/>
            <a:ext cx="3571362" cy="369332"/>
          </a:xfrm>
          <a:prstGeom prst="rect">
            <a:avLst/>
          </a:prstGeom>
          <a:noFill/>
        </p:spPr>
        <p:txBody>
          <a:bodyPr wrap="none" rtlCol="0">
            <a:spAutoFit/>
          </a:bodyPr>
          <a:lstStyle/>
          <a:p>
            <a:r>
              <a:rPr lang="en-US" dirty="0" smtClean="0"/>
              <a:t>Example:  </a:t>
            </a:r>
            <a:r>
              <a:rPr lang="en-US" dirty="0" err="1" smtClean="0"/>
              <a:t>Turnitin</a:t>
            </a:r>
            <a:r>
              <a:rPr lang="en-US" dirty="0" smtClean="0"/>
              <a:t> similarity index </a:t>
            </a:r>
            <a:r>
              <a:rPr lang="en-US" dirty="0" smtClean="0">
                <a:solidFill>
                  <a:srgbClr val="FF0000"/>
                </a:solidFill>
              </a:rPr>
              <a:t>78%</a:t>
            </a:r>
            <a:r>
              <a:rPr lang="en-US" dirty="0" smtClean="0"/>
              <a:t> </a:t>
            </a:r>
            <a:endParaRPr lang="en-US" dirty="0"/>
          </a:p>
        </p:txBody>
      </p:sp>
      <p:sp>
        <p:nvSpPr>
          <p:cNvPr id="8" name="TextBox 7"/>
          <p:cNvSpPr txBox="1"/>
          <p:nvPr/>
        </p:nvSpPr>
        <p:spPr>
          <a:xfrm>
            <a:off x="296217" y="1304329"/>
            <a:ext cx="2514600" cy="4001095"/>
          </a:xfrm>
          <a:prstGeom prst="rect">
            <a:avLst/>
          </a:prstGeom>
          <a:noFill/>
        </p:spPr>
        <p:txBody>
          <a:bodyPr wrap="square" rtlCol="0">
            <a:spAutoFit/>
          </a:bodyPr>
          <a:lstStyle/>
          <a:p>
            <a:r>
              <a:rPr lang="en-US" sz="2400" dirty="0" err="1"/>
              <a:t>Turnitin</a:t>
            </a:r>
            <a:r>
              <a:rPr lang="en-US" sz="2400" dirty="0"/>
              <a:t> uses certain </a:t>
            </a:r>
            <a:r>
              <a:rPr lang="en-US" sz="2400" dirty="0" smtClean="0"/>
              <a:t>colors to </a:t>
            </a:r>
            <a:r>
              <a:rPr lang="en-US" sz="2400" dirty="0"/>
              <a:t>represent similarity percentages</a:t>
            </a:r>
            <a:r>
              <a:rPr lang="en-US" sz="2000" dirty="0" smtClean="0"/>
              <a:t>.</a:t>
            </a:r>
          </a:p>
          <a:p>
            <a:endParaRPr lang="en-US" sz="2000" dirty="0"/>
          </a:p>
          <a:p>
            <a:r>
              <a:rPr lang="en-US" sz="2400" b="1" dirty="0">
                <a:solidFill>
                  <a:schemeClr val="tx2">
                    <a:lumMod val="60000"/>
                    <a:lumOff val="40000"/>
                  </a:schemeClr>
                </a:solidFill>
              </a:rPr>
              <a:t>Blue</a:t>
            </a:r>
            <a:r>
              <a:rPr lang="en-US" sz="2400" b="1" dirty="0"/>
              <a:t>: </a:t>
            </a:r>
            <a:r>
              <a:rPr lang="en-US" sz="2400" b="1" dirty="0" smtClean="0"/>
              <a:t>     0</a:t>
            </a:r>
            <a:r>
              <a:rPr lang="en-US" sz="2400" b="1" dirty="0"/>
              <a:t>% </a:t>
            </a:r>
            <a:endParaRPr lang="en-US" sz="2400" b="1" dirty="0" smtClean="0"/>
          </a:p>
          <a:p>
            <a:r>
              <a:rPr lang="en-US" sz="2400" b="1" dirty="0" smtClean="0">
                <a:solidFill>
                  <a:srgbClr val="00B050"/>
                </a:solidFill>
              </a:rPr>
              <a:t>Green</a:t>
            </a:r>
            <a:r>
              <a:rPr lang="en-US" sz="2400" b="1" dirty="0"/>
              <a:t>: </a:t>
            </a:r>
            <a:r>
              <a:rPr lang="en-US" sz="2400" b="1" dirty="0" smtClean="0"/>
              <a:t>  1-24</a:t>
            </a:r>
            <a:r>
              <a:rPr lang="en-US" sz="2400" b="1" dirty="0"/>
              <a:t>%</a:t>
            </a:r>
            <a:endParaRPr lang="en-US" sz="2400" dirty="0"/>
          </a:p>
          <a:p>
            <a:r>
              <a:rPr lang="en-US" sz="2400" b="1" dirty="0">
                <a:solidFill>
                  <a:srgbClr val="FFFF00"/>
                </a:solidFill>
              </a:rPr>
              <a:t>Yellow</a:t>
            </a:r>
            <a:r>
              <a:rPr lang="en-US" sz="2400" b="1" dirty="0"/>
              <a:t>: </a:t>
            </a:r>
            <a:r>
              <a:rPr lang="en-US" sz="2400" b="1" dirty="0" smtClean="0"/>
              <a:t> 25-49</a:t>
            </a:r>
            <a:r>
              <a:rPr lang="en-US" sz="2400" b="1" dirty="0"/>
              <a:t>%</a:t>
            </a:r>
            <a:endParaRPr lang="en-US" sz="2400" dirty="0"/>
          </a:p>
          <a:p>
            <a:r>
              <a:rPr lang="en-US" sz="2400" b="1" dirty="0">
                <a:solidFill>
                  <a:schemeClr val="accent6">
                    <a:lumMod val="75000"/>
                  </a:schemeClr>
                </a:solidFill>
              </a:rPr>
              <a:t>Orange</a:t>
            </a:r>
            <a:r>
              <a:rPr lang="en-US" sz="2400" b="1" dirty="0"/>
              <a:t>: 50-74%</a:t>
            </a:r>
            <a:endParaRPr lang="en-US" sz="2400" dirty="0"/>
          </a:p>
          <a:p>
            <a:r>
              <a:rPr lang="en-US" sz="2400" b="1" dirty="0">
                <a:solidFill>
                  <a:srgbClr val="FF0000"/>
                </a:solidFill>
              </a:rPr>
              <a:t>Red</a:t>
            </a:r>
            <a:r>
              <a:rPr lang="en-US" sz="2400" b="1" dirty="0"/>
              <a:t>: </a:t>
            </a:r>
            <a:r>
              <a:rPr lang="en-US" sz="2400" b="1" dirty="0" smtClean="0"/>
              <a:t>      75-100</a:t>
            </a:r>
            <a:r>
              <a:rPr lang="en-US" sz="2400" b="1" dirty="0"/>
              <a:t>%</a:t>
            </a:r>
            <a:endParaRPr lang="en-US" sz="2400" dirty="0"/>
          </a:p>
          <a:p>
            <a:endParaRPr lang="en-US" dirty="0"/>
          </a:p>
        </p:txBody>
      </p:sp>
    </p:spTree>
    <p:extLst>
      <p:ext uri="{BB962C8B-B14F-4D97-AF65-F5344CB8AC3E}">
        <p14:creationId xmlns:p14="http://schemas.microsoft.com/office/powerpoint/2010/main" val="21242155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3600" b="1" dirty="0">
                <a:solidFill>
                  <a:srgbClr val="347FD8"/>
                </a:solidFill>
              </a:rPr>
              <a:t>Outline </a:t>
            </a:r>
          </a:p>
        </p:txBody>
      </p:sp>
      <p:sp>
        <p:nvSpPr>
          <p:cNvPr id="3" name="Rectangle 5"/>
          <p:cNvSpPr txBox="1">
            <a:spLocks noChangeArrowheads="1"/>
          </p:cNvSpPr>
          <p:nvPr/>
        </p:nvSpPr>
        <p:spPr>
          <a:xfrm>
            <a:off x="533400" y="1447800"/>
            <a:ext cx="79248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Introduction</a:t>
            </a:r>
          </a:p>
          <a:p>
            <a:pPr lvl="1"/>
            <a:r>
              <a:rPr lang="en-US" sz="3000" dirty="0">
                <a:latin typeface="Times New Roman" panose="02020603050405020304" pitchFamily="18" charset="0"/>
                <a:cs typeface="Times New Roman" panose="02020603050405020304" pitchFamily="18" charset="0"/>
              </a:rPr>
              <a:t>Clearly define your topic (one topic)</a:t>
            </a:r>
          </a:p>
          <a:p>
            <a:pPr lvl="1"/>
            <a:r>
              <a:rPr lang="en-US" sz="3000" dirty="0">
                <a:latin typeface="Times New Roman" panose="02020603050405020304" pitchFamily="18" charset="0"/>
                <a:cs typeface="Times New Roman" panose="02020603050405020304" pitchFamily="18" charset="0"/>
              </a:rPr>
              <a:t>Answer the question:  What is your position on how the topic impacts, influences or affects students (18 to 25 year olds) in emerging adulthood?  Positive, Negative or Neutral (maybe you don’t know, not sure)?</a:t>
            </a:r>
          </a:p>
        </p:txBody>
      </p:sp>
    </p:spTree>
    <p:extLst>
      <p:ext uri="{BB962C8B-B14F-4D97-AF65-F5344CB8AC3E}">
        <p14:creationId xmlns:p14="http://schemas.microsoft.com/office/powerpoint/2010/main" val="384003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3600" b="1" dirty="0">
                <a:solidFill>
                  <a:srgbClr val="347FD8"/>
                </a:solidFill>
              </a:rPr>
              <a:t>Outline (</a:t>
            </a:r>
            <a:r>
              <a:rPr lang="en-US" sz="3600" b="1" dirty="0" err="1">
                <a:solidFill>
                  <a:srgbClr val="347FD8"/>
                </a:solidFill>
              </a:rPr>
              <a:t>cont</a:t>
            </a:r>
            <a:r>
              <a:rPr lang="en-US" sz="3600" b="1" dirty="0">
                <a:solidFill>
                  <a:srgbClr val="347FD8"/>
                </a:solidFill>
              </a:rPr>
              <a:t>)</a:t>
            </a:r>
          </a:p>
        </p:txBody>
      </p:sp>
      <p:sp>
        <p:nvSpPr>
          <p:cNvPr id="3" name="Rectangle 5"/>
          <p:cNvSpPr txBox="1">
            <a:spLocks noChangeArrowheads="1"/>
          </p:cNvSpPr>
          <p:nvPr/>
        </p:nvSpPr>
        <p:spPr>
          <a:xfrm>
            <a:off x="533400" y="1447800"/>
            <a:ext cx="79248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For Each Domain*</a:t>
            </a:r>
          </a:p>
          <a:p>
            <a:pPr lvl="1"/>
            <a:r>
              <a:rPr lang="en-US" sz="3000" dirty="0">
                <a:latin typeface="Times New Roman" panose="02020603050405020304" pitchFamily="18" charset="0"/>
                <a:cs typeface="Times New Roman" panose="02020603050405020304" pitchFamily="18" charset="0"/>
              </a:rPr>
              <a:t>Indicate the reference to be used (cite using APA format)</a:t>
            </a:r>
          </a:p>
          <a:p>
            <a:pPr lvl="1"/>
            <a:r>
              <a:rPr lang="en-US" sz="3000" dirty="0">
                <a:latin typeface="Times New Roman" panose="02020603050405020304" pitchFamily="18" charset="0"/>
                <a:cs typeface="Times New Roman" panose="02020603050405020304" pitchFamily="18" charset="0"/>
              </a:rPr>
              <a:t>Describe study subjects and results of study</a:t>
            </a:r>
          </a:p>
          <a:p>
            <a:pPr lvl="1"/>
            <a:r>
              <a:rPr lang="en-US" sz="3000" dirty="0">
                <a:latin typeface="Times New Roman" panose="02020603050405020304" pitchFamily="18" charset="0"/>
                <a:cs typeface="Times New Roman" panose="02020603050405020304" pitchFamily="18" charset="0"/>
              </a:rPr>
              <a:t>Be prepared to discuss (if not written) how the study integrates with your topic </a:t>
            </a:r>
          </a:p>
        </p:txBody>
      </p:sp>
      <p:sp>
        <p:nvSpPr>
          <p:cNvPr id="6" name="TextBox 5"/>
          <p:cNvSpPr txBox="1"/>
          <p:nvPr/>
        </p:nvSpPr>
        <p:spPr>
          <a:xfrm>
            <a:off x="914400" y="4673600"/>
            <a:ext cx="4326826" cy="1569660"/>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Psychological Domain</a:t>
            </a:r>
          </a:p>
          <a:p>
            <a:r>
              <a:rPr lang="en-US" sz="2400" dirty="0">
                <a:latin typeface="Times New Roman" panose="02020603050405020304" pitchFamily="18" charset="0"/>
                <a:cs typeface="Times New Roman" panose="02020603050405020304" pitchFamily="18" charset="0"/>
              </a:rPr>
              <a:t> Social Domain</a:t>
            </a:r>
          </a:p>
          <a:p>
            <a:r>
              <a:rPr lang="en-US" sz="2400" dirty="0">
                <a:latin typeface="Times New Roman" panose="02020603050405020304" pitchFamily="18" charset="0"/>
                <a:cs typeface="Times New Roman" panose="02020603050405020304" pitchFamily="18" charset="0"/>
              </a:rPr>
              <a:t> Physiological (Physical) Domain</a:t>
            </a:r>
          </a:p>
        </p:txBody>
      </p:sp>
    </p:spTree>
    <p:extLst>
      <p:ext uri="{BB962C8B-B14F-4D97-AF65-F5344CB8AC3E}">
        <p14:creationId xmlns:p14="http://schemas.microsoft.com/office/powerpoint/2010/main" val="13182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b="1" dirty="0">
                <a:solidFill>
                  <a:srgbClr val="347FD8"/>
                </a:solidFill>
              </a:rPr>
              <a:t>Area E - Student Learning Objectives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2027130310"/>
              </p:ext>
            </p:extLst>
          </p:nvPr>
        </p:nvGraphicFramePr>
        <p:xfrm>
          <a:off x="609600" y="990600"/>
          <a:ext cx="8229600" cy="5562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79155">
                <a:tc>
                  <a:txBody>
                    <a:bodyPr/>
                    <a:lstStyle/>
                    <a:p>
                      <a:r>
                        <a:rPr lang="en-US" sz="3200" dirty="0">
                          <a:solidFill>
                            <a:schemeClr val="tx1"/>
                          </a:solidFill>
                        </a:rPr>
                        <a:t>SLO</a:t>
                      </a:r>
                    </a:p>
                  </a:txBody>
                  <a:tcPr>
                    <a:noFill/>
                  </a:tcPr>
                </a:tc>
                <a:tc>
                  <a:txBody>
                    <a:bodyPr/>
                    <a:lstStyle/>
                    <a:p>
                      <a:r>
                        <a:rPr lang="en-US" sz="3200" dirty="0">
                          <a:solidFill>
                            <a:schemeClr val="tx1"/>
                          </a:solidFill>
                        </a:rPr>
                        <a:t>How</a:t>
                      </a:r>
                      <a:r>
                        <a:rPr lang="en-US" sz="3200" baseline="0" dirty="0">
                          <a:solidFill>
                            <a:schemeClr val="tx1"/>
                          </a:solidFill>
                        </a:rPr>
                        <a:t> Achieved</a:t>
                      </a:r>
                      <a:endParaRPr lang="en-US" sz="3200" dirty="0">
                        <a:solidFill>
                          <a:schemeClr val="tx1"/>
                        </a:solidFill>
                      </a:endParaRPr>
                    </a:p>
                  </a:txBody>
                  <a:tcPr>
                    <a:noFill/>
                  </a:tcPr>
                </a:tc>
                <a:extLst>
                  <a:ext uri="{0D108BD9-81ED-4DB2-BD59-A6C34878D82A}">
                    <a16:rowId xmlns:a16="http://schemas.microsoft.com/office/drawing/2014/main" val="10000"/>
                  </a:ext>
                </a:extLst>
              </a:tr>
              <a:tr h="4883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Recognize the </a:t>
                      </a:r>
                      <a:r>
                        <a:rPr lang="en-US" sz="2000" b="1" dirty="0"/>
                        <a:t>psychological</a:t>
                      </a:r>
                      <a:r>
                        <a:rPr lang="en-US" sz="2000" dirty="0"/>
                        <a:t>,</a:t>
                      </a:r>
                      <a:r>
                        <a:rPr lang="en-US" sz="2000" baseline="0" dirty="0"/>
                        <a:t> </a:t>
                      </a:r>
                      <a:r>
                        <a:rPr lang="en-US" sz="2000" b="1" dirty="0"/>
                        <a:t>social,</a:t>
                      </a:r>
                      <a:r>
                        <a:rPr lang="en-US" sz="2000" b="1" baseline="0" dirty="0"/>
                        <a:t> and</a:t>
                      </a:r>
                      <a:r>
                        <a:rPr lang="en-US" sz="2000" dirty="0"/>
                        <a:t> </a:t>
                      </a:r>
                      <a:r>
                        <a:rPr lang="en-US" sz="2000" b="1" dirty="0"/>
                        <a:t>physiological</a:t>
                      </a:r>
                      <a:r>
                        <a:rPr lang="en-US" sz="2000" b="1" baseline="0" dirty="0"/>
                        <a:t> </a:t>
                      </a:r>
                      <a:r>
                        <a:rPr lang="en-US" sz="2000" dirty="0"/>
                        <a:t>factors that</a:t>
                      </a:r>
                      <a:r>
                        <a:rPr lang="en-US" sz="2000" b="1" dirty="0"/>
                        <a:t> </a:t>
                      </a:r>
                      <a:r>
                        <a:rPr lang="en-US" sz="2000" dirty="0"/>
                        <a:t>influence your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Recognize the interrelation of the </a:t>
                      </a:r>
                      <a:r>
                        <a:rPr lang="en-US" sz="2000" b="1" dirty="0"/>
                        <a:t>psychological</a:t>
                      </a:r>
                      <a:r>
                        <a:rPr lang="en-US" sz="2000" dirty="0"/>
                        <a:t>,</a:t>
                      </a:r>
                      <a:r>
                        <a:rPr lang="en-US" sz="2000" baseline="0" dirty="0"/>
                        <a:t> </a:t>
                      </a:r>
                      <a:r>
                        <a:rPr lang="en-US" sz="2000" b="1" dirty="0"/>
                        <a:t>social,</a:t>
                      </a:r>
                      <a:r>
                        <a:rPr lang="en-US" sz="2000" b="1" baseline="0" dirty="0"/>
                        <a:t> and</a:t>
                      </a:r>
                      <a:r>
                        <a:rPr lang="en-US" sz="2000" dirty="0"/>
                        <a:t> </a:t>
                      </a:r>
                      <a:r>
                        <a:rPr lang="en-US" sz="2000" b="1" dirty="0"/>
                        <a:t>physiological</a:t>
                      </a:r>
                      <a:r>
                        <a:rPr lang="en-US" sz="2000" b="1" baseline="0" dirty="0"/>
                        <a:t> </a:t>
                      </a:r>
                      <a:r>
                        <a:rPr lang="en-US" sz="2000" dirty="0"/>
                        <a:t>factors on your development across the lifespan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Use appropriate social skills to enhance learning and develop positive interpersonal relationships with diverse groups and individuals</a:t>
                      </a:r>
                    </a:p>
                  </a:txBody>
                  <a:tcPr>
                    <a:noFill/>
                  </a:tcPr>
                </a:tc>
                <a:tc>
                  <a:txBody>
                    <a:bodyPr/>
                    <a:lstStyle/>
                    <a:p>
                      <a:endParaRPr lang="en-US" sz="1800" dirty="0">
                        <a:solidFill>
                          <a:schemeClr val="tx1"/>
                        </a:solidFill>
                      </a:endParaRPr>
                    </a:p>
                    <a:p>
                      <a:r>
                        <a:rPr lang="en-US" sz="2400" dirty="0">
                          <a:solidFill>
                            <a:schemeClr val="tx1"/>
                          </a:solidFill>
                        </a:rPr>
                        <a:t>Research</a:t>
                      </a:r>
                      <a:r>
                        <a:rPr lang="en-US" sz="2400" baseline="0" dirty="0">
                          <a:solidFill>
                            <a:schemeClr val="tx1"/>
                          </a:solidFill>
                        </a:rPr>
                        <a:t> Paper</a:t>
                      </a:r>
                    </a:p>
                    <a:p>
                      <a:endParaRPr lang="en-US" sz="2400" baseline="0" dirty="0">
                        <a:solidFill>
                          <a:schemeClr val="tx1"/>
                        </a:solidFill>
                      </a:endParaRPr>
                    </a:p>
                    <a:p>
                      <a:endParaRPr lang="en-US" sz="24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Research</a:t>
                      </a:r>
                      <a:r>
                        <a:rPr lang="en-US" sz="2400" baseline="0" dirty="0">
                          <a:solidFill>
                            <a:schemeClr val="tx1"/>
                          </a:solidFill>
                        </a:rPr>
                        <a:t> Paper and</a:t>
                      </a:r>
                      <a:endParaRPr lang="en-US" sz="2400" dirty="0">
                        <a:solidFill>
                          <a:schemeClr val="tx1"/>
                        </a:solidFill>
                      </a:endParaRPr>
                    </a:p>
                    <a:p>
                      <a:r>
                        <a:rPr lang="en-US" sz="2400" dirty="0">
                          <a:solidFill>
                            <a:schemeClr val="tx1"/>
                          </a:solidFill>
                        </a:rPr>
                        <a:t>Design</a:t>
                      </a:r>
                      <a:r>
                        <a:rPr lang="en-US" sz="2400" baseline="0" dirty="0">
                          <a:solidFill>
                            <a:schemeClr val="tx1"/>
                          </a:solidFill>
                        </a:rPr>
                        <a:t> Across Life Span Paper</a:t>
                      </a: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Teamwork</a:t>
                      </a:r>
                      <a:r>
                        <a:rPr lang="en-US" sz="2400" baseline="0" dirty="0">
                          <a:solidFill>
                            <a:schemeClr val="tx1"/>
                          </a:solidFill>
                        </a:rPr>
                        <a:t> in Lab</a:t>
                      </a:r>
                      <a:endParaRPr lang="en-US" sz="2400" dirty="0">
                        <a:solidFill>
                          <a:schemeClr val="tx1"/>
                        </a:solidFill>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8776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3600" b="1" dirty="0">
                <a:solidFill>
                  <a:srgbClr val="347FD8"/>
                </a:solidFill>
              </a:rPr>
              <a:t>Outline (</a:t>
            </a:r>
            <a:r>
              <a:rPr lang="en-US" sz="3600" b="1" dirty="0" err="1">
                <a:solidFill>
                  <a:srgbClr val="347FD8"/>
                </a:solidFill>
              </a:rPr>
              <a:t>cont</a:t>
            </a:r>
            <a:r>
              <a:rPr lang="en-US" sz="3600" b="1" dirty="0">
                <a:solidFill>
                  <a:srgbClr val="347FD8"/>
                </a:solidFill>
              </a:rPr>
              <a:t>)</a:t>
            </a:r>
          </a:p>
        </p:txBody>
      </p:sp>
      <p:sp>
        <p:nvSpPr>
          <p:cNvPr id="3" name="Rectangle 5"/>
          <p:cNvSpPr txBox="1">
            <a:spLocks noChangeArrowheads="1"/>
          </p:cNvSpPr>
          <p:nvPr/>
        </p:nvSpPr>
        <p:spPr>
          <a:xfrm>
            <a:off x="533400" y="1447800"/>
            <a:ext cx="79248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Conclusion</a:t>
            </a:r>
          </a:p>
          <a:p>
            <a:pPr lvl="1"/>
            <a:r>
              <a:rPr lang="en-US" sz="3000" dirty="0">
                <a:latin typeface="Times New Roman" panose="02020603050405020304" pitchFamily="18" charset="0"/>
                <a:cs typeface="Times New Roman" panose="02020603050405020304" pitchFamily="18" charset="0"/>
              </a:rPr>
              <a:t>Summarize key points</a:t>
            </a:r>
          </a:p>
          <a:p>
            <a:pPr lvl="1"/>
            <a:r>
              <a:rPr lang="en-US" sz="3000" dirty="0">
                <a:latin typeface="Times New Roman" panose="02020603050405020304" pitchFamily="18" charset="0"/>
                <a:cs typeface="Times New Roman" panose="02020603050405020304" pitchFamily="18" charset="0"/>
              </a:rPr>
              <a:t>Answer question: What insights gained?  </a:t>
            </a:r>
            <a:r>
              <a:rPr lang="en-US" sz="3000" dirty="0" smtClean="0">
                <a:latin typeface="Times New Roman" panose="02020603050405020304" pitchFamily="18" charset="0"/>
                <a:cs typeface="Times New Roman" panose="02020603050405020304" pitchFamily="18" charset="0"/>
              </a:rPr>
              <a:t>What did you learn?  Does </a:t>
            </a:r>
            <a:r>
              <a:rPr lang="en-US" sz="3000" dirty="0">
                <a:latin typeface="Times New Roman" panose="02020603050405020304" pitchFamily="18" charset="0"/>
                <a:cs typeface="Times New Roman" panose="02020603050405020304" pitchFamily="18" charset="0"/>
              </a:rPr>
              <a:t>research support (or contradict) your position identified in Introduction? </a:t>
            </a:r>
          </a:p>
        </p:txBody>
      </p:sp>
    </p:spTree>
    <p:extLst>
      <p:ext uri="{BB962C8B-B14F-4D97-AF65-F5344CB8AC3E}">
        <p14:creationId xmlns:p14="http://schemas.microsoft.com/office/powerpoint/2010/main" val="13182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normAutofit/>
          </a:bodyPr>
          <a:lstStyle/>
          <a:p>
            <a:r>
              <a:rPr lang="en-US" sz="3600" b="1" dirty="0">
                <a:solidFill>
                  <a:srgbClr val="347FD8"/>
                </a:solidFill>
              </a:rPr>
              <a:t>Outline (</a:t>
            </a:r>
            <a:r>
              <a:rPr lang="en-US" sz="3600" b="1" dirty="0" err="1">
                <a:solidFill>
                  <a:srgbClr val="347FD8"/>
                </a:solidFill>
              </a:rPr>
              <a:t>cont</a:t>
            </a:r>
            <a:r>
              <a:rPr lang="en-US" sz="3600" b="1" dirty="0">
                <a:solidFill>
                  <a:srgbClr val="347FD8"/>
                </a:solidFill>
              </a:rPr>
              <a:t>)</a:t>
            </a:r>
          </a:p>
        </p:txBody>
      </p:sp>
      <p:sp>
        <p:nvSpPr>
          <p:cNvPr id="3" name="Content Placeholder 2"/>
          <p:cNvSpPr>
            <a:spLocks noGrp="1"/>
          </p:cNvSpPr>
          <p:nvPr>
            <p:ph sz="quarter" idx="1"/>
          </p:nvPr>
        </p:nvSpPr>
        <p:spPr>
          <a:xfrm>
            <a:off x="381000" y="2286000"/>
            <a:ext cx="7772400" cy="4572000"/>
          </a:xfrm>
        </p:spPr>
        <p:txBody>
          <a:bodyPr>
            <a:normAutofit/>
          </a:bodyPr>
          <a:lstStyle/>
          <a:p>
            <a:pPr marL="347663" indent="-347663">
              <a:buNone/>
            </a:pPr>
            <a:r>
              <a:rPr lang="en-US" sz="1800" dirty="0"/>
              <a:t>Conley, K. M., &amp; Lehman, B. J. (2012). Test anxiety and cardiovascular responses to daily academic stressors. </a:t>
            </a:r>
            <a:r>
              <a:rPr lang="en-US" sz="1800" i="1" dirty="0"/>
              <a:t>Stress And Health: Journal Of The International Society For The Investigation Of Stress</a:t>
            </a:r>
            <a:r>
              <a:rPr lang="en-US" sz="1800" dirty="0"/>
              <a:t>, </a:t>
            </a:r>
            <a:r>
              <a:rPr lang="en-US" sz="1800" i="1" dirty="0"/>
              <a:t>28</a:t>
            </a:r>
            <a:r>
              <a:rPr lang="en-US" sz="1800" dirty="0"/>
              <a:t>(1), 41-50. doi:10.1002/smi.1399</a:t>
            </a:r>
          </a:p>
          <a:p>
            <a:pPr marL="347663" indent="-347663">
              <a:buNone/>
            </a:pPr>
            <a:r>
              <a:rPr lang="en-US" sz="1800" dirty="0"/>
              <a:t>Emerging adulthood and early adulthood. (2013, December 23). In </a:t>
            </a:r>
            <a:r>
              <a:rPr lang="en-US" sz="1800" i="1" dirty="0"/>
              <a:t>Wikipedia, The Free Encyclopedia</a:t>
            </a:r>
            <a:r>
              <a:rPr lang="en-US" sz="1800" dirty="0"/>
              <a:t>.  Retrieved April 14, 2014, from http://en.wikipedia.org/w/index.php?title= </a:t>
            </a:r>
            <a:r>
              <a:rPr lang="en-US" sz="1800" dirty="0" err="1"/>
              <a:t>Emerging_adulthood_and_early_adulthood&amp;oldid</a:t>
            </a:r>
            <a:r>
              <a:rPr lang="en-US" sz="1800" dirty="0"/>
              <a:t>=587320746</a:t>
            </a:r>
          </a:p>
          <a:p>
            <a:pPr marL="347663" indent="-347663">
              <a:buNone/>
            </a:pPr>
            <a:r>
              <a:rPr lang="en-US" sz="1800" dirty="0"/>
              <a:t>Holman, A., &amp; </a:t>
            </a:r>
            <a:r>
              <a:rPr lang="en-US" sz="1800" dirty="0" err="1"/>
              <a:t>Sillars</a:t>
            </a:r>
            <a:r>
              <a:rPr lang="en-US" sz="1800" dirty="0"/>
              <a:t>, A. (2012). Talk about 'hooking up': The influence of college student social networks on </a:t>
            </a:r>
            <a:r>
              <a:rPr lang="en-US" sz="1800" dirty="0" err="1"/>
              <a:t>nonrelationship</a:t>
            </a:r>
            <a:r>
              <a:rPr lang="en-US" sz="1800" dirty="0"/>
              <a:t> sex. </a:t>
            </a:r>
            <a:r>
              <a:rPr lang="en-US" sz="1800" i="1" dirty="0"/>
              <a:t>Health Communication</a:t>
            </a:r>
            <a:r>
              <a:rPr lang="en-US" sz="1800" dirty="0"/>
              <a:t>, </a:t>
            </a:r>
            <a:r>
              <a:rPr lang="en-US" sz="1800" i="1" dirty="0"/>
              <a:t>27</a:t>
            </a:r>
            <a:r>
              <a:rPr lang="en-US" sz="1800" dirty="0"/>
              <a:t>(2), 205-216.  doi:10.1080/10410236.2011.575540</a:t>
            </a:r>
          </a:p>
          <a:p>
            <a:pPr>
              <a:buNone/>
            </a:pPr>
            <a:r>
              <a:rPr lang="en-US" sz="1800" dirty="0"/>
              <a:t>Jayson, S. (2012, July 30). Many 'emerging adults' 18-29 are not there yet. </a:t>
            </a:r>
            <a:r>
              <a:rPr lang="en-US" sz="1800" i="1" dirty="0"/>
              <a:t>USA Today</a:t>
            </a:r>
            <a:r>
              <a:rPr lang="en-US" sz="1800" dirty="0"/>
              <a:t>. Retrieved from http://usatoday30.usatoday.com/</a:t>
            </a:r>
          </a:p>
          <a:p>
            <a:endParaRPr lang="en-US" sz="2000" dirty="0"/>
          </a:p>
        </p:txBody>
      </p:sp>
      <p:sp>
        <p:nvSpPr>
          <p:cNvPr id="4" name="Rectangle 3"/>
          <p:cNvSpPr/>
          <p:nvPr/>
        </p:nvSpPr>
        <p:spPr>
          <a:xfrm>
            <a:off x="457200" y="1524000"/>
            <a:ext cx="5196038"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Reference List (APA format)</a:t>
            </a:r>
          </a:p>
        </p:txBody>
      </p:sp>
    </p:spTree>
    <p:extLst>
      <p:ext uri="{BB962C8B-B14F-4D97-AF65-F5344CB8AC3E}">
        <p14:creationId xmlns:p14="http://schemas.microsoft.com/office/powerpoint/2010/main" val="36041645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860" y="1143000"/>
            <a:ext cx="8639673" cy="5324535"/>
          </a:xfrm>
          <a:prstGeom prst="rect">
            <a:avLst/>
          </a:prstGeom>
          <a:noFill/>
        </p:spPr>
        <p:txBody>
          <a:bodyPr wrap="none" rtlCol="0">
            <a:spAutoFit/>
          </a:bodyPr>
          <a:lstStyle/>
          <a:p>
            <a:pPr>
              <a:buNone/>
            </a:pPr>
            <a:r>
              <a:rPr lang="en-US" sz="2800" b="1" dirty="0">
                <a:latin typeface="Times New Roman" panose="02020603050405020304" pitchFamily="18" charset="0"/>
                <a:cs typeface="Times New Roman" panose="02020603050405020304" pitchFamily="18" charset="0"/>
              </a:rPr>
              <a:t>College Student Development Outline Due – </a:t>
            </a:r>
            <a:r>
              <a:rPr lang="en-US" sz="2800" b="1" dirty="0">
                <a:solidFill>
                  <a:srgbClr val="FF0000"/>
                </a:solidFill>
                <a:latin typeface="Times New Roman" panose="02020603050405020304" pitchFamily="18" charset="0"/>
                <a:cs typeface="Times New Roman" panose="02020603050405020304" pitchFamily="18" charset="0"/>
              </a:rPr>
              <a:t> Mar 17</a:t>
            </a:r>
          </a:p>
          <a:p>
            <a:pPr>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Upload to Canvas</a:t>
            </a:r>
            <a:r>
              <a:rPr lang="en-US" sz="2800" dirty="0">
                <a:solidFill>
                  <a:srgbClr val="0070C0"/>
                </a:solidFill>
                <a:latin typeface="Times New Roman" panose="02020603050405020304" pitchFamily="18" charset="0"/>
                <a:cs typeface="Times New Roman" panose="02020603050405020304" pitchFamily="18" charset="0"/>
              </a:rPr>
              <a:t>*</a:t>
            </a:r>
          </a:p>
          <a:p>
            <a:pPr>
              <a:buNone/>
            </a:pPr>
            <a:r>
              <a:rPr lang="en-US" sz="2800" b="1" dirty="0">
                <a:solidFill>
                  <a:srgbClr val="FF0000"/>
                </a:solidFill>
                <a:latin typeface="Times New Roman" panose="02020603050405020304" pitchFamily="18" charset="0"/>
                <a:cs typeface="Times New Roman" panose="02020603050405020304" pitchFamily="18" charset="0"/>
              </a:rPr>
              <a:t> </a:t>
            </a:r>
          </a:p>
          <a:p>
            <a:r>
              <a:rPr lang="en-US" sz="2800" u="sng" dirty="0">
                <a:latin typeface="Times New Roman" panose="02020603050405020304" pitchFamily="18" charset="0"/>
                <a:cs typeface="Times New Roman" panose="02020603050405020304" pitchFamily="18" charset="0"/>
              </a:rPr>
              <a:t>Bring hard copy to class</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Mar 18</a:t>
            </a: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For both outline and final paper</a:t>
            </a:r>
          </a:p>
          <a:p>
            <a:pPr marL="457200" indent="-457200">
              <a:buFont typeface="Arial" panose="020B0604020202020204" pitchFamily="34" charset="0"/>
              <a:buChar char="•"/>
            </a:pPr>
            <a:r>
              <a:rPr lang="en-US" sz="2800" b="1" dirty="0">
                <a:solidFill>
                  <a:srgbClr val="0070C0"/>
                </a:solidFill>
                <a:latin typeface="Times New Roman" panose="02020603050405020304" pitchFamily="18" charset="0"/>
                <a:cs typeface="Times New Roman" panose="02020603050405020304" pitchFamily="18" charset="0"/>
              </a:rPr>
              <a:t>If you are PC/MS Word user upload as .doc or .</a:t>
            </a:r>
            <a:r>
              <a:rPr lang="en-US" sz="2800" b="1" dirty="0" err="1">
                <a:solidFill>
                  <a:srgbClr val="0070C0"/>
                </a:solidFill>
                <a:latin typeface="Times New Roman" panose="02020603050405020304" pitchFamily="18" charset="0"/>
                <a:cs typeface="Times New Roman" panose="02020603050405020304" pitchFamily="18" charset="0"/>
              </a:rPr>
              <a:t>docx</a:t>
            </a:r>
            <a:endParaRPr lang="en-US" sz="2800" b="1" dirty="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solidFill>
                  <a:srgbClr val="0070C0"/>
                </a:solidFill>
                <a:latin typeface="Times New Roman" panose="02020603050405020304" pitchFamily="18" charset="0"/>
                <a:cs typeface="Times New Roman" panose="02020603050405020304" pitchFamily="18" charset="0"/>
              </a:rPr>
              <a:t>If you are a Mac/Pages user upload as .pdf</a:t>
            </a:r>
          </a:p>
          <a:p>
            <a:pPr lvl="1"/>
            <a:endParaRPr lang="en-US" sz="2800" b="1" dirty="0">
              <a:solidFill>
                <a:srgbClr val="0070C0"/>
              </a:solidFill>
              <a:latin typeface="Times New Roman" panose="02020603050405020304" pitchFamily="18" charset="0"/>
              <a:cs typeface="Times New Roman" panose="02020603050405020304" pitchFamily="18" charset="0"/>
            </a:endParaRPr>
          </a:p>
          <a:p>
            <a:endParaRPr lang="en-US" sz="2800" b="1" dirty="0">
              <a:solidFill>
                <a:srgbClr val="0070C0"/>
              </a:solidFill>
              <a:latin typeface="Times New Roman" panose="02020603050405020304" pitchFamily="18" charset="0"/>
              <a:cs typeface="Times New Roman" panose="02020603050405020304" pitchFamily="18" charset="0"/>
            </a:endParaRPr>
          </a:p>
          <a:p>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2360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609600"/>
            <a:ext cx="8810625" cy="3829050"/>
          </a:xfrm>
          <a:prstGeom prst="rect">
            <a:avLst/>
          </a:prstGeom>
        </p:spPr>
      </p:pic>
      <p:sp>
        <p:nvSpPr>
          <p:cNvPr id="11" name="TextBox 10"/>
          <p:cNvSpPr txBox="1"/>
          <p:nvPr/>
        </p:nvSpPr>
        <p:spPr>
          <a:xfrm>
            <a:off x="762000" y="4764449"/>
            <a:ext cx="7869159" cy="954107"/>
          </a:xfrm>
          <a:prstGeom prst="rect">
            <a:avLst/>
          </a:prstGeom>
          <a:solidFill>
            <a:schemeClr val="bg1"/>
          </a:solidFill>
        </p:spPr>
        <p:txBody>
          <a:bodyPr wrap="square" rtlCol="0">
            <a:spAutoFit/>
          </a:bodyPr>
          <a:lstStyle/>
          <a:p>
            <a:r>
              <a:rPr lang="en-US" sz="2800" b="1" dirty="0">
                <a:solidFill>
                  <a:srgbClr val="FF0000"/>
                </a:solidFill>
              </a:rPr>
              <a:t>Upload Outline in Canvas Mar 17, 11:59pm </a:t>
            </a:r>
          </a:p>
          <a:p>
            <a:r>
              <a:rPr lang="en-US" sz="2800" b="1" dirty="0">
                <a:solidFill>
                  <a:srgbClr val="FF0000"/>
                </a:solidFill>
              </a:rPr>
              <a:t>Bring Outline (Hard Copy) to Lecture Mar 18</a:t>
            </a:r>
          </a:p>
        </p:txBody>
      </p:sp>
      <p:sp>
        <p:nvSpPr>
          <p:cNvPr id="12" name="TextBox 11"/>
          <p:cNvSpPr txBox="1"/>
          <p:nvPr/>
        </p:nvSpPr>
        <p:spPr>
          <a:xfrm>
            <a:off x="1876425" y="5887203"/>
            <a:ext cx="6292037" cy="584775"/>
          </a:xfrm>
          <a:prstGeom prst="rect">
            <a:avLst/>
          </a:prstGeom>
          <a:solidFill>
            <a:schemeClr val="bg1"/>
          </a:solidFill>
        </p:spPr>
        <p:txBody>
          <a:bodyPr wrap="square" rtlCol="0">
            <a:spAutoFit/>
          </a:bodyPr>
          <a:lstStyle/>
          <a:p>
            <a:r>
              <a:rPr lang="en-US" sz="3200" b="1" dirty="0">
                <a:solidFill>
                  <a:srgbClr val="FF0000"/>
                </a:solidFill>
              </a:rPr>
              <a:t>Paper Due Mar 24, 11:59pm</a:t>
            </a:r>
          </a:p>
        </p:txBody>
      </p:sp>
      <p:cxnSp>
        <p:nvCxnSpPr>
          <p:cNvPr id="13" name="Straight Arrow Connector 12"/>
          <p:cNvCxnSpPr/>
          <p:nvPr/>
        </p:nvCxnSpPr>
        <p:spPr>
          <a:xfrm flipH="1" flipV="1">
            <a:off x="2667000" y="4305895"/>
            <a:ext cx="533400" cy="4341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43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09600"/>
            <a:ext cx="7772400" cy="1143000"/>
          </a:xfrm>
        </p:spPr>
        <p:txBody>
          <a:bodyPr>
            <a:normAutofit fontScale="90000"/>
          </a:bodyPr>
          <a:lstStyle/>
          <a:p>
            <a:pPr algn="ctr"/>
            <a:r>
              <a:rPr lang="en-US" b="1" dirty="0"/>
              <a:t>Rubric</a:t>
            </a:r>
            <a:br>
              <a:rPr lang="en-US" b="1" dirty="0"/>
            </a:br>
            <a:endParaRPr lang="en-US" b="1" dirty="0"/>
          </a:p>
        </p:txBody>
      </p:sp>
      <p:pic>
        <p:nvPicPr>
          <p:cNvPr id="4" name="Picture 3"/>
          <p:cNvPicPr>
            <a:picLocks noChangeAspect="1"/>
          </p:cNvPicPr>
          <p:nvPr/>
        </p:nvPicPr>
        <p:blipFill>
          <a:blip r:embed="rId2"/>
          <a:stretch>
            <a:fillRect/>
          </a:stretch>
        </p:blipFill>
        <p:spPr>
          <a:xfrm>
            <a:off x="533400" y="1368440"/>
            <a:ext cx="8304669" cy="1779572"/>
          </a:xfrm>
          <a:prstGeom prst="rect">
            <a:avLst/>
          </a:prstGeom>
        </p:spPr>
      </p:pic>
      <p:sp>
        <p:nvSpPr>
          <p:cNvPr id="5" name="Oval 4"/>
          <p:cNvSpPr/>
          <p:nvPr/>
        </p:nvSpPr>
        <p:spPr>
          <a:xfrm>
            <a:off x="4800600" y="2095866"/>
            <a:ext cx="2971800" cy="1052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73115" y="3376612"/>
            <a:ext cx="8264954" cy="2643188"/>
          </a:xfrm>
          <a:prstGeom prst="rect">
            <a:avLst/>
          </a:prstGeom>
        </p:spPr>
      </p:pic>
    </p:spTree>
    <p:extLst>
      <p:ext uri="{BB962C8B-B14F-4D97-AF65-F5344CB8AC3E}">
        <p14:creationId xmlns:p14="http://schemas.microsoft.com/office/powerpoint/2010/main" val="29824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5285" y="457200"/>
            <a:ext cx="7772400" cy="838200"/>
          </a:xfrm>
        </p:spPr>
        <p:txBody>
          <a:bodyPr>
            <a:normAutofit fontScale="90000"/>
          </a:bodyPr>
          <a:lstStyle/>
          <a:p>
            <a:pPr algn="ctr"/>
            <a:r>
              <a:rPr lang="en-US" b="1" dirty="0"/>
              <a:t>Rubric (</a:t>
            </a:r>
            <a:r>
              <a:rPr lang="en-US" b="1" dirty="0" err="1"/>
              <a:t>cont</a:t>
            </a:r>
            <a:r>
              <a:rPr lang="en-US" b="1" dirty="0"/>
              <a:t>)</a:t>
            </a:r>
            <a:br>
              <a:rPr lang="en-US" b="1" dirty="0"/>
            </a:br>
            <a:endParaRPr lang="en-US" b="1" dirty="0"/>
          </a:p>
        </p:txBody>
      </p:sp>
      <p:pic>
        <p:nvPicPr>
          <p:cNvPr id="2" name="Picture 1"/>
          <p:cNvPicPr>
            <a:picLocks noChangeAspect="1"/>
          </p:cNvPicPr>
          <p:nvPr/>
        </p:nvPicPr>
        <p:blipFill>
          <a:blip r:embed="rId2"/>
          <a:stretch>
            <a:fillRect/>
          </a:stretch>
        </p:blipFill>
        <p:spPr>
          <a:xfrm>
            <a:off x="293028" y="1128713"/>
            <a:ext cx="8546172" cy="3976687"/>
          </a:xfrm>
          <a:prstGeom prst="rect">
            <a:avLst/>
          </a:prstGeom>
        </p:spPr>
      </p:pic>
      <p:sp>
        <p:nvSpPr>
          <p:cNvPr id="5" name="Oval 4"/>
          <p:cNvSpPr/>
          <p:nvPr/>
        </p:nvSpPr>
        <p:spPr>
          <a:xfrm>
            <a:off x="6591532" y="3962400"/>
            <a:ext cx="1868032"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8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Autofit/>
          </a:bodyPr>
          <a:lstStyle/>
          <a:p>
            <a:r>
              <a:rPr lang="en-US" sz="3200" b="1" dirty="0">
                <a:solidFill>
                  <a:srgbClr val="347FD8"/>
                </a:solidFill>
              </a:rPr>
              <a:t>Area E - Student Learning Objectives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547103441"/>
              </p:ext>
            </p:extLst>
          </p:nvPr>
        </p:nvGraphicFramePr>
        <p:xfrm>
          <a:off x="685800" y="1752600"/>
          <a:ext cx="7543800" cy="2772911"/>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20809">
                <a:tc>
                  <a:txBody>
                    <a:bodyPr/>
                    <a:lstStyle/>
                    <a:p>
                      <a:r>
                        <a:rPr lang="en-US" sz="3200" dirty="0">
                          <a:solidFill>
                            <a:schemeClr val="tx1"/>
                          </a:solidFill>
                        </a:rPr>
                        <a:t>SLO</a:t>
                      </a:r>
                    </a:p>
                  </a:txBody>
                  <a:tcPr>
                    <a:noFill/>
                  </a:tcPr>
                </a:tc>
                <a:tc>
                  <a:txBody>
                    <a:bodyPr/>
                    <a:lstStyle/>
                    <a:p>
                      <a:r>
                        <a:rPr lang="en-US" sz="3200" dirty="0">
                          <a:solidFill>
                            <a:schemeClr val="tx1"/>
                          </a:solidFill>
                        </a:rPr>
                        <a:t>How</a:t>
                      </a:r>
                      <a:r>
                        <a:rPr lang="en-US" sz="3200" baseline="0" dirty="0">
                          <a:solidFill>
                            <a:schemeClr val="tx1"/>
                          </a:solidFill>
                        </a:rPr>
                        <a:t> Achieved</a:t>
                      </a:r>
                      <a:endParaRPr lang="en-US" sz="3200" dirty="0">
                        <a:solidFill>
                          <a:schemeClr val="tx1"/>
                        </a:solidFill>
                      </a:endParaRPr>
                    </a:p>
                  </a:txBody>
                  <a:tcPr>
                    <a:noFill/>
                  </a:tcPr>
                </a:tc>
                <a:extLst>
                  <a:ext uri="{0D108BD9-81ED-4DB2-BD59-A6C34878D82A}">
                    <a16:rowId xmlns:a16="http://schemas.microsoft.com/office/drawing/2014/main" val="10000"/>
                  </a:ext>
                </a:extLst>
              </a:tr>
              <a:tr h="2193791">
                <a:tc>
                  <a:txBody>
                    <a:bodyPr/>
                    <a:lstStyle/>
                    <a:p>
                      <a:pPr marL="57150" marR="0" lvl="1" indent="0" algn="l" defTabSz="914400" rtl="0" eaLnBrk="1" fontAlgn="auto" latinLnBrk="0" hangingPunct="1">
                        <a:lnSpc>
                          <a:spcPct val="90000"/>
                        </a:lnSpc>
                        <a:spcBef>
                          <a:spcPts val="0"/>
                        </a:spcBef>
                        <a:spcAft>
                          <a:spcPts val="1000"/>
                        </a:spcAft>
                        <a:buClrTx/>
                        <a:buSzTx/>
                        <a:buFontTx/>
                        <a:buNone/>
                        <a:tabLst/>
                        <a:defRPr/>
                      </a:pPr>
                      <a:r>
                        <a:rPr lang="en-US" sz="2000" dirty="0"/>
                        <a:t>Recognize how your well-being is affected by the university’s academic and social systems, and how you can facilitate your development within the University environment</a:t>
                      </a:r>
                    </a:p>
                    <a:p>
                      <a:pPr marL="57150" lvl="1" indent="0" eaLnBrk="1" hangingPunct="1">
                        <a:lnSpc>
                          <a:spcPct val="90000"/>
                        </a:lnSpc>
                        <a:spcAft>
                          <a:spcPts val="1000"/>
                        </a:spcAft>
                        <a:buFontTx/>
                        <a:buNone/>
                      </a:pPr>
                      <a:endParaRPr lang="en-US" sz="1800" dirty="0"/>
                    </a:p>
                  </a:txBody>
                  <a:tcPr>
                    <a:noFill/>
                  </a:tcPr>
                </a:tc>
                <a:tc>
                  <a:txBody>
                    <a:bodyPr/>
                    <a:lstStyle/>
                    <a:p>
                      <a:endParaRPr lang="en-US" sz="1800" dirty="0">
                        <a:solidFill>
                          <a:schemeClr val="tx1"/>
                        </a:solidFill>
                      </a:endParaRPr>
                    </a:p>
                    <a:p>
                      <a:r>
                        <a:rPr lang="en-US" sz="2400" dirty="0">
                          <a:solidFill>
                            <a:schemeClr val="tx1"/>
                          </a:solidFill>
                        </a:rPr>
                        <a:t>Personal Reflections</a:t>
                      </a:r>
                      <a:endParaRPr lang="en-US" sz="2400" baseline="0" dirty="0">
                        <a:solidFill>
                          <a:schemeClr val="tx1"/>
                        </a:solidFill>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3856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092"/>
            <a:ext cx="7772400" cy="1143000"/>
          </a:xfrm>
        </p:spPr>
        <p:txBody>
          <a:bodyPr>
            <a:normAutofit/>
          </a:bodyPr>
          <a:lstStyle/>
          <a:p>
            <a:r>
              <a:rPr lang="en-US" b="1" dirty="0">
                <a:solidFill>
                  <a:srgbClr val="347FD8"/>
                </a:solidFill>
              </a:rPr>
              <a:t>How Area E is Achieved .....</a:t>
            </a:r>
          </a:p>
        </p:txBody>
      </p:sp>
      <p:grpSp>
        <p:nvGrpSpPr>
          <p:cNvPr id="6" name="Group 5"/>
          <p:cNvGrpSpPr/>
          <p:nvPr/>
        </p:nvGrpSpPr>
        <p:grpSpPr>
          <a:xfrm>
            <a:off x="2953729" y="2975846"/>
            <a:ext cx="5937883" cy="953839"/>
            <a:chOff x="2454817" y="121709"/>
            <a:chExt cx="5697429" cy="953839"/>
          </a:xfrm>
        </p:grpSpPr>
        <p:sp>
          <p:nvSpPr>
            <p:cNvPr id="28" name="Round Same Side Corner Rectangle 27"/>
            <p:cNvSpPr/>
            <p:nvPr/>
          </p:nvSpPr>
          <p:spPr>
            <a:xfrm rot="5400000">
              <a:off x="4826612" y="-2250086"/>
              <a:ext cx="953839" cy="569742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ound Same Side Corner Rectangle 4"/>
            <p:cNvSpPr/>
            <p:nvPr/>
          </p:nvSpPr>
          <p:spPr>
            <a:xfrm>
              <a:off x="2454818" y="168271"/>
              <a:ext cx="5650866" cy="860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400" kern="1200" dirty="0"/>
                <a:t>Work with diverse groups and individuals in Labs</a:t>
              </a:r>
            </a:p>
          </p:txBody>
        </p:sp>
      </p:grpSp>
      <p:grpSp>
        <p:nvGrpSpPr>
          <p:cNvPr id="7" name="Group 6"/>
          <p:cNvGrpSpPr/>
          <p:nvPr/>
        </p:nvGrpSpPr>
        <p:grpSpPr>
          <a:xfrm>
            <a:off x="500066" y="2903179"/>
            <a:ext cx="2320236" cy="1026506"/>
            <a:chOff x="1153" y="2478"/>
            <a:chExt cx="2453663" cy="1192299"/>
          </a:xfrm>
        </p:grpSpPr>
        <p:sp>
          <p:nvSpPr>
            <p:cNvPr id="26" name="Rounded Rectangle 25"/>
            <p:cNvSpPr/>
            <p:nvPr/>
          </p:nvSpPr>
          <p:spPr>
            <a:xfrm>
              <a:off x="1153" y="2478"/>
              <a:ext cx="2453663"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7" name="Rounded Rectangle 6"/>
            <p:cNvSpPr/>
            <p:nvPr/>
          </p:nvSpPr>
          <p:spPr>
            <a:xfrm>
              <a:off x="59356" y="60681"/>
              <a:ext cx="2337257"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Teamwork</a:t>
              </a:r>
            </a:p>
          </p:txBody>
        </p:sp>
      </p:grpSp>
      <p:grpSp>
        <p:nvGrpSpPr>
          <p:cNvPr id="8" name="Group 7"/>
          <p:cNvGrpSpPr/>
          <p:nvPr/>
        </p:nvGrpSpPr>
        <p:grpSpPr>
          <a:xfrm>
            <a:off x="2931946" y="4227761"/>
            <a:ext cx="5983453" cy="953839"/>
            <a:chOff x="2433035" y="1373624"/>
            <a:chExt cx="5694432" cy="953839"/>
          </a:xfrm>
        </p:grpSpPr>
        <p:sp>
          <p:nvSpPr>
            <p:cNvPr id="24" name="Round Same Side Corner Rectangle 23"/>
            <p:cNvSpPr/>
            <p:nvPr/>
          </p:nvSpPr>
          <p:spPr>
            <a:xfrm rot="5400000">
              <a:off x="4803331" y="-996672"/>
              <a:ext cx="953839" cy="569443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8"/>
            <p:cNvSpPr/>
            <p:nvPr/>
          </p:nvSpPr>
          <p:spPr>
            <a:xfrm>
              <a:off x="2456960" y="1420186"/>
              <a:ext cx="5647869" cy="860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400" kern="1200" dirty="0"/>
                <a:t>Develop strategies for one’s well-being</a:t>
              </a:r>
            </a:p>
            <a:p>
              <a:pPr marL="171450" lvl="1" indent="-171450" algn="l" defTabSz="800100">
                <a:lnSpc>
                  <a:spcPct val="90000"/>
                </a:lnSpc>
                <a:spcBef>
                  <a:spcPct val="0"/>
                </a:spcBef>
                <a:spcAft>
                  <a:spcPct val="15000"/>
                </a:spcAft>
                <a:buChar char="••"/>
              </a:pPr>
              <a:r>
                <a:rPr lang="en-US" sz="2400" dirty="0"/>
                <a:t>Explore</a:t>
              </a:r>
              <a:r>
                <a:rPr lang="en-US" sz="2400" kern="1200" dirty="0"/>
                <a:t> university resources</a:t>
              </a:r>
            </a:p>
          </p:txBody>
        </p:sp>
      </p:grpSp>
      <p:grpSp>
        <p:nvGrpSpPr>
          <p:cNvPr id="9" name="Group 8"/>
          <p:cNvGrpSpPr/>
          <p:nvPr/>
        </p:nvGrpSpPr>
        <p:grpSpPr>
          <a:xfrm>
            <a:off x="500064" y="4155094"/>
            <a:ext cx="2322263" cy="1026506"/>
            <a:chOff x="1153" y="1254393"/>
            <a:chExt cx="2455806" cy="1192299"/>
          </a:xfrm>
        </p:grpSpPr>
        <p:sp>
          <p:nvSpPr>
            <p:cNvPr id="22" name="Rounded Rectangle 21"/>
            <p:cNvSpPr/>
            <p:nvPr/>
          </p:nvSpPr>
          <p:spPr>
            <a:xfrm>
              <a:off x="1153" y="1254393"/>
              <a:ext cx="2455806"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3" name="Rounded Rectangle 10"/>
            <p:cNvSpPr/>
            <p:nvPr/>
          </p:nvSpPr>
          <p:spPr>
            <a:xfrm>
              <a:off x="59356" y="1312596"/>
              <a:ext cx="2339400"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Reflections</a:t>
              </a:r>
              <a:endParaRPr lang="en-US" sz="3500" kern="1200" dirty="0"/>
            </a:p>
          </p:txBody>
        </p:sp>
      </p:grpSp>
      <p:grpSp>
        <p:nvGrpSpPr>
          <p:cNvPr id="10" name="Group 9"/>
          <p:cNvGrpSpPr/>
          <p:nvPr/>
        </p:nvGrpSpPr>
        <p:grpSpPr>
          <a:xfrm>
            <a:off x="2954116" y="1600200"/>
            <a:ext cx="5937496" cy="1158607"/>
            <a:chOff x="2458816" y="2572712"/>
            <a:chExt cx="5693192" cy="1158607"/>
          </a:xfrm>
        </p:grpSpPr>
        <p:sp>
          <p:nvSpPr>
            <p:cNvPr id="20" name="Round Same Side Corner Rectangle 19"/>
            <p:cNvSpPr/>
            <p:nvPr/>
          </p:nvSpPr>
          <p:spPr>
            <a:xfrm rot="5400000">
              <a:off x="4726108" y="305420"/>
              <a:ext cx="1158607" cy="569319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sz="1600" dirty="0"/>
            </a:p>
          </p:txBody>
        </p:sp>
        <p:sp>
          <p:nvSpPr>
            <p:cNvPr id="21" name="Round Same Side Corner Rectangle 12"/>
            <p:cNvSpPr/>
            <p:nvPr/>
          </p:nvSpPr>
          <p:spPr>
            <a:xfrm>
              <a:off x="2458816" y="2624432"/>
              <a:ext cx="5641472" cy="1030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defTabSz="800100">
                <a:lnSpc>
                  <a:spcPct val="90000"/>
                </a:lnSpc>
                <a:spcBef>
                  <a:spcPct val="0"/>
                </a:spcBef>
                <a:spcAft>
                  <a:spcPct val="15000"/>
                </a:spcAft>
                <a:buChar char="••"/>
              </a:pPr>
              <a:r>
                <a:rPr lang="en-US" sz="2400" dirty="0"/>
                <a:t>1000-1500 word </a:t>
              </a:r>
              <a:r>
                <a:rPr lang="en-US" sz="2400" dirty="0">
                  <a:solidFill>
                    <a:srgbClr val="FF0000"/>
                  </a:solidFill>
                </a:rPr>
                <a:t>research</a:t>
              </a:r>
              <a:r>
                <a:rPr lang="en-US" sz="2400" dirty="0"/>
                <a:t> paper</a:t>
              </a:r>
            </a:p>
            <a:p>
              <a:pPr marL="171450" lvl="1" indent="-171450" defTabSz="800100">
                <a:lnSpc>
                  <a:spcPct val="90000"/>
                </a:lnSpc>
                <a:spcBef>
                  <a:spcPct val="0"/>
                </a:spcBef>
                <a:spcAft>
                  <a:spcPct val="15000"/>
                </a:spcAft>
                <a:buChar char="••"/>
              </a:pPr>
              <a:r>
                <a:rPr lang="en-US" sz="2400" dirty="0"/>
                <a:t>Factors influencing Emerging Adults</a:t>
              </a:r>
              <a:r>
                <a:rPr lang="en-US" sz="2400" b="1" dirty="0"/>
                <a:t> </a:t>
              </a:r>
              <a:endParaRPr lang="en-US" sz="2400" b="1" kern="1200" dirty="0"/>
            </a:p>
          </p:txBody>
        </p:sp>
      </p:grpSp>
      <p:grpSp>
        <p:nvGrpSpPr>
          <p:cNvPr id="11" name="Group 10"/>
          <p:cNvGrpSpPr/>
          <p:nvPr/>
        </p:nvGrpSpPr>
        <p:grpSpPr>
          <a:xfrm>
            <a:off x="496453" y="1600200"/>
            <a:ext cx="2324018" cy="1026506"/>
            <a:chOff x="1153" y="2506307"/>
            <a:chExt cx="2457662" cy="1192299"/>
          </a:xfrm>
        </p:grpSpPr>
        <p:sp>
          <p:nvSpPr>
            <p:cNvPr id="18" name="Rounded Rectangle 17"/>
            <p:cNvSpPr/>
            <p:nvPr/>
          </p:nvSpPr>
          <p:spPr>
            <a:xfrm>
              <a:off x="1153" y="2506307"/>
              <a:ext cx="2457662"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9" name="Rounded Rectangle 14"/>
            <p:cNvSpPr/>
            <p:nvPr/>
          </p:nvSpPr>
          <p:spPr>
            <a:xfrm>
              <a:off x="59356" y="2564510"/>
              <a:ext cx="2341256"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Research Paper</a:t>
              </a:r>
              <a:endParaRPr lang="en-US" sz="3500" kern="1200" dirty="0"/>
            </a:p>
          </p:txBody>
        </p:sp>
      </p:grpSp>
      <p:grpSp>
        <p:nvGrpSpPr>
          <p:cNvPr id="12" name="Group 11"/>
          <p:cNvGrpSpPr/>
          <p:nvPr/>
        </p:nvGrpSpPr>
        <p:grpSpPr>
          <a:xfrm>
            <a:off x="2952984" y="5334000"/>
            <a:ext cx="6267216" cy="1149269"/>
            <a:chOff x="2457684" y="3807520"/>
            <a:chExt cx="5962416" cy="1149269"/>
          </a:xfrm>
        </p:grpSpPr>
        <p:sp>
          <p:nvSpPr>
            <p:cNvPr id="16" name="Round Same Side Corner Rectangle 15"/>
            <p:cNvSpPr/>
            <p:nvPr/>
          </p:nvSpPr>
          <p:spPr>
            <a:xfrm rot="5400000">
              <a:off x="4730309" y="1534895"/>
              <a:ext cx="1149269" cy="569452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457684" y="3924014"/>
              <a:ext cx="5962416" cy="860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400" kern="1200" dirty="0"/>
                <a:t>Paper recognizing factors on development across the lifespan from the perspective of designing a robot</a:t>
              </a:r>
            </a:p>
          </p:txBody>
        </p:sp>
      </p:grpSp>
      <p:grpSp>
        <p:nvGrpSpPr>
          <p:cNvPr id="13" name="Group 12"/>
          <p:cNvGrpSpPr/>
          <p:nvPr/>
        </p:nvGrpSpPr>
        <p:grpSpPr>
          <a:xfrm>
            <a:off x="496453" y="5284702"/>
            <a:ext cx="2322947" cy="1026506"/>
            <a:chOff x="1153" y="3758221"/>
            <a:chExt cx="2456530" cy="1192299"/>
          </a:xfrm>
        </p:grpSpPr>
        <p:sp>
          <p:nvSpPr>
            <p:cNvPr id="14" name="Rounded Rectangle 13"/>
            <p:cNvSpPr/>
            <p:nvPr/>
          </p:nvSpPr>
          <p:spPr>
            <a:xfrm>
              <a:off x="1153" y="3758221"/>
              <a:ext cx="2456530"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5" name="Rounded Rectangle 18"/>
            <p:cNvSpPr/>
            <p:nvPr/>
          </p:nvSpPr>
          <p:spPr>
            <a:xfrm>
              <a:off x="59356" y="3816424"/>
              <a:ext cx="2340124"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Robot</a:t>
              </a:r>
              <a:r>
                <a:rPr lang="en-US" sz="3500" kern="1200" dirty="0"/>
                <a:t> </a:t>
              </a:r>
              <a:br>
                <a:rPr lang="en-US" sz="3500" kern="1200" dirty="0"/>
              </a:br>
              <a:r>
                <a:rPr lang="en-US" sz="2800" kern="1200" dirty="0"/>
                <a:t>Paper</a:t>
              </a:r>
              <a:endParaRPr lang="en-US" sz="35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55734" y="228600"/>
            <a:ext cx="7772400" cy="1143000"/>
          </a:xfrm>
        </p:spPr>
        <p:txBody>
          <a:bodyPr>
            <a:normAutofit/>
          </a:bodyPr>
          <a:lstStyle/>
          <a:p>
            <a:pPr eaLnBrk="1" fontAlgn="auto" hangingPunct="1">
              <a:spcAft>
                <a:spcPts val="0"/>
              </a:spcAft>
              <a:defRPr/>
            </a:pPr>
            <a:r>
              <a:rPr lang="en-US" dirty="0">
                <a:solidFill>
                  <a:schemeClr val="tx1"/>
                </a:solidFill>
              </a:rPr>
              <a:t>How Old Are You?</a:t>
            </a:r>
            <a:endParaRPr lang="en-US" dirty="0">
              <a:solidFill>
                <a:schemeClr val="accent1">
                  <a:satMod val="150000"/>
                </a:schemeClr>
              </a:solidFill>
              <a:ea typeface="+mj-ea"/>
            </a:endParaRPr>
          </a:p>
        </p:txBody>
      </p:sp>
      <p:graphicFrame>
        <p:nvGraphicFramePr>
          <p:cNvPr id="6" name="Diagram 5"/>
          <p:cNvGraphicFramePr/>
          <p:nvPr/>
        </p:nvGraphicFramePr>
        <p:xfrm>
          <a:off x="1447800" y="1524000"/>
          <a:ext cx="5988269"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60401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3857</TotalTime>
  <Words>2277</Words>
  <Application>Microsoft Office PowerPoint</Application>
  <PresentationFormat>On-screen Show (4:3)</PresentationFormat>
  <Paragraphs>496</Paragraphs>
  <Slides>65</Slides>
  <Notes>15</Notes>
  <HiddenSlides>3</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65</vt:i4>
      </vt:variant>
    </vt:vector>
  </HeadingPairs>
  <TitlesOfParts>
    <vt:vector size="76" baseType="lpstr">
      <vt:lpstr>Arial</vt:lpstr>
      <vt:lpstr>Arial Black</vt:lpstr>
      <vt:lpstr>Calibri</vt:lpstr>
      <vt:lpstr>Franklin Gothic Book</vt:lpstr>
      <vt:lpstr>Lato</vt:lpstr>
      <vt:lpstr>Perpetua</vt:lpstr>
      <vt:lpstr>Times New Roman</vt:lpstr>
      <vt:lpstr>Wingdings</vt:lpstr>
      <vt:lpstr>Wingdings 2</vt:lpstr>
      <vt:lpstr>Equity</vt:lpstr>
      <vt:lpstr>Studio</vt:lpstr>
      <vt:lpstr>What are some major factors that influence 18 – 24 year olds’ development that affect their well-being, that is, their happiness and health?</vt:lpstr>
      <vt:lpstr>Area E and ENGR 10 Assignments</vt:lpstr>
      <vt:lpstr>SJSU General Education</vt:lpstr>
      <vt:lpstr>Area E – SJSU General Education </vt:lpstr>
      <vt:lpstr>Course Goals – GE Area E</vt:lpstr>
      <vt:lpstr>Area E - Student Learning Objectives</vt:lpstr>
      <vt:lpstr>Area E - Student Learning Objectives</vt:lpstr>
      <vt:lpstr>How Area E is Achieved .....</vt:lpstr>
      <vt:lpstr>How Old Are You?</vt:lpstr>
      <vt:lpstr>Are you an adult?</vt:lpstr>
      <vt:lpstr>What the public thinks…</vt:lpstr>
      <vt:lpstr>What makes you an adult?</vt:lpstr>
      <vt:lpstr>What the public thinks …</vt:lpstr>
      <vt:lpstr>PowerPoint Presentation</vt:lpstr>
      <vt:lpstr>Stages of Human Development</vt:lpstr>
      <vt:lpstr>Developmental Periods</vt:lpstr>
      <vt:lpstr>What are the Characteristics of Emerging Adults?</vt:lpstr>
      <vt:lpstr>PowerPoint Presentation</vt:lpstr>
      <vt:lpstr>Peak Attractiveness</vt:lpstr>
      <vt:lpstr>PowerPoint Presentation</vt:lpstr>
      <vt:lpstr>Believe life holds many possibilities </vt:lpstr>
      <vt:lpstr>Believe life holds many possibilities </vt:lpstr>
      <vt:lpstr>Key Areas of Human Development</vt:lpstr>
      <vt:lpstr>Key Areas of Human Development</vt:lpstr>
      <vt:lpstr>Key Areas of Human Development</vt:lpstr>
      <vt:lpstr>Major Areas of Development</vt:lpstr>
      <vt:lpstr>Key Areas of Human Development </vt:lpstr>
      <vt:lpstr>Factors That Affect Development</vt:lpstr>
      <vt:lpstr>Student Development Paper</vt:lpstr>
      <vt:lpstr>Factors That Affect Development in Emerging Adults</vt:lpstr>
      <vt:lpstr>Factors That Affect Development in Emerging Adults</vt:lpstr>
      <vt:lpstr>Factors That Affect Development in Emerging Adults</vt:lpstr>
      <vt:lpstr>Factors That Affect Development in Emerging Adults</vt:lpstr>
      <vt:lpstr> Student Development Paper</vt:lpstr>
      <vt:lpstr>Materials in Canvas</vt:lpstr>
      <vt:lpstr>Materials in Canvas - Modules</vt:lpstr>
      <vt:lpstr>Materials in Canvas - Assignments</vt:lpstr>
      <vt:lpstr>Important Dates</vt:lpstr>
      <vt:lpstr>Important Dates (cont)</vt:lpstr>
      <vt:lpstr>*College Student Development Research Articles</vt:lpstr>
      <vt:lpstr>*College Student Development Research Articles</vt:lpstr>
      <vt:lpstr>Components and Order of Paper</vt:lpstr>
      <vt:lpstr>PowerPoint Presentation</vt:lpstr>
      <vt:lpstr>PowerPoint Presentation</vt:lpstr>
      <vt:lpstr>Sample Topics (in Modules)</vt:lpstr>
      <vt:lpstr>PowerPoint Presentation</vt:lpstr>
      <vt:lpstr>PowerPoint Presentation</vt:lpstr>
      <vt:lpstr>PowerPoint Presentation</vt:lpstr>
      <vt:lpstr>PowerPoint Presentation</vt:lpstr>
      <vt:lpstr>APA Style for References</vt:lpstr>
      <vt:lpstr>References must be alphabetized</vt:lpstr>
      <vt:lpstr>Example</vt:lpstr>
      <vt:lpstr>Example</vt:lpstr>
      <vt:lpstr>Example</vt:lpstr>
      <vt:lpstr>PowerPoint Presentation</vt:lpstr>
      <vt:lpstr>Do Not Quote or Plagiarize! </vt:lpstr>
      <vt:lpstr>Plagiarism</vt:lpstr>
      <vt:lpstr>Outline </vt:lpstr>
      <vt:lpstr>Outline (cont)</vt:lpstr>
      <vt:lpstr>Outline (cont)</vt:lpstr>
      <vt:lpstr>Outline (cont)</vt:lpstr>
      <vt:lpstr>PowerPoint Presentation</vt:lpstr>
      <vt:lpstr>PowerPoint Presentation</vt:lpstr>
      <vt:lpstr>Rubric </vt:lpstr>
      <vt:lpstr>Rubric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Anagnos</dc:creator>
  <cp:lastModifiedBy>Jack J Warecki</cp:lastModifiedBy>
  <cp:revision>427</cp:revision>
  <cp:lastPrinted>2019-03-01T22:53:04Z</cp:lastPrinted>
  <dcterms:created xsi:type="dcterms:W3CDTF">2014-03-12T05:01:09Z</dcterms:created>
  <dcterms:modified xsi:type="dcterms:W3CDTF">2020-02-28T18:42:19Z</dcterms:modified>
</cp:coreProperties>
</file>