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280" r:id="rId3"/>
    <p:sldId id="281" r:id="rId4"/>
    <p:sldId id="277" r:id="rId5"/>
    <p:sldId id="278" r:id="rId6"/>
    <p:sldId id="256" r:id="rId7"/>
    <p:sldId id="282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2" r:id="rId23"/>
    <p:sldId id="274" r:id="rId24"/>
    <p:sldId id="275" r:id="rId25"/>
    <p:sldId id="276" r:id="rId26"/>
    <p:sldId id="271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66"/>
    <a:srgbClr val="FFFFCC"/>
    <a:srgbClr val="FF0000"/>
    <a:srgbClr val="C0504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8" autoAdjust="0"/>
  </p:normalViewPr>
  <p:slideViewPr>
    <p:cSldViewPr snapToGrid="0"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1263F-AD2F-49FB-B538-37EFC8FADC51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6BC75-EA72-43C4-87BD-EBCCD15FE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BC75-EA72-43C4-87BD-EBCCD15FEF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FF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3400" y="6477000"/>
            <a:ext cx="2133600" cy="244475"/>
          </a:xfrm>
        </p:spPr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Ken Youssefi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Introduction to Engineering – E10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 sz="10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81250" y="1404006"/>
            <a:ext cx="4804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 BLANCA" pitchFamily="2" charset="0"/>
                <a:cs typeface="Andalus" pitchFamily="18" charset="-78"/>
              </a:rPr>
              <a:t>The Blade design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 BLANCA" pitchFamily="2" charset="0"/>
              <a:cs typeface="Andalus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4592" y="2480638"/>
            <a:ext cx="2397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Tutorial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6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393"/>
            <a:ext cx="8229600" cy="764453"/>
          </a:xfrm>
        </p:spPr>
        <p:txBody>
          <a:bodyPr/>
          <a:lstStyle/>
          <a:p>
            <a:r>
              <a:rPr lang="en-US" dirty="0" smtClean="0"/>
              <a:t>Creating the Blade </a:t>
            </a:r>
            <a:r>
              <a:rPr lang="en-US" dirty="0"/>
              <a:t>P</a:t>
            </a:r>
            <a:r>
              <a:rPr lang="en-US" dirty="0" smtClean="0"/>
              <a:t>rofile at the Hub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7590" y="874155"/>
            <a:ext cx="3598884" cy="340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9016" y="709548"/>
            <a:ext cx="3763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</a:t>
            </a:r>
            <a:r>
              <a:rPr lang="en-US" sz="2000" b="1" i="1" dirty="0" smtClean="0">
                <a:solidFill>
                  <a:srgbClr val="FFFF00"/>
                </a:solidFill>
              </a:rPr>
              <a:t>Sketch</a:t>
            </a:r>
            <a:r>
              <a:rPr lang="en-US" sz="2000" dirty="0" smtClean="0">
                <a:solidFill>
                  <a:srgbClr val="FFFF00"/>
                </a:solidFill>
              </a:rPr>
              <a:t> and choose the first reference plane to draw the blade profile at the hub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016" y="1942602"/>
            <a:ext cx="3347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From the </a:t>
            </a:r>
            <a:r>
              <a:rPr lang="en-US" sz="2000" b="1" i="1" dirty="0" smtClean="0">
                <a:solidFill>
                  <a:srgbClr val="FFFF00"/>
                </a:solidFill>
              </a:rPr>
              <a:t>View Orientation </a:t>
            </a:r>
            <a:r>
              <a:rPr lang="en-US" sz="2000" dirty="0" smtClean="0">
                <a:solidFill>
                  <a:srgbClr val="FFFF00"/>
                </a:solidFill>
              </a:rPr>
              <a:t>menu choose the </a:t>
            </a:r>
            <a:r>
              <a:rPr lang="en-US" sz="2000" b="1" i="1" dirty="0" smtClean="0">
                <a:solidFill>
                  <a:srgbClr val="FFFF00"/>
                </a:solidFill>
              </a:rPr>
              <a:t>Normal To </a:t>
            </a:r>
            <a:r>
              <a:rPr lang="en-US" sz="2000" dirty="0" smtClean="0">
                <a:solidFill>
                  <a:srgbClr val="FFFF00"/>
                </a:solidFill>
              </a:rPr>
              <a:t>option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519055" y="1052945"/>
            <a:ext cx="2590800" cy="12607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77091" y="4527139"/>
            <a:ext cx="7841673" cy="2035717"/>
            <a:chOff x="277091" y="4527139"/>
            <a:chExt cx="7841673" cy="203571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449781" y="4527139"/>
              <a:ext cx="4668983" cy="2035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77091" y="4879767"/>
              <a:ext cx="31172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Do not be concerned with the size of the reference plane; it is infinitely large.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942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48"/>
            <a:ext cx="8229600" cy="778307"/>
          </a:xfrm>
        </p:spPr>
        <p:txBody>
          <a:bodyPr/>
          <a:lstStyle/>
          <a:p>
            <a:r>
              <a:rPr lang="en-US" dirty="0"/>
              <a:t>Creating the Blade Profile at the Hub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997" y="1618342"/>
            <a:ext cx="2975429" cy="185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9393" y="1623621"/>
            <a:ext cx="5775091" cy="179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9015" y="709548"/>
            <a:ext cx="8668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</a:t>
            </a:r>
            <a:r>
              <a:rPr lang="en-US" sz="2000" b="1" i="1" dirty="0" smtClean="0">
                <a:solidFill>
                  <a:srgbClr val="FFFF00"/>
                </a:solidFill>
              </a:rPr>
              <a:t>Convert Entities </a:t>
            </a:r>
            <a:r>
              <a:rPr lang="en-US" sz="2000" dirty="0" smtClean="0">
                <a:solidFill>
                  <a:srgbClr val="FFFF00"/>
                </a:solidFill>
              </a:rPr>
              <a:t>to project the hub onto the sketch plane to use as a reference for drawing the profile. Select the top and bottom edges as shown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46909" y="1080655"/>
            <a:ext cx="1039091" cy="10252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37018" y="1468582"/>
            <a:ext cx="387927" cy="8312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68291" y="1399309"/>
            <a:ext cx="775854" cy="17872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6942" y="3840675"/>
            <a:ext cx="7684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Make sure you select edges and not surfaces. Zoom in for better view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48"/>
            <a:ext cx="8229600" cy="833726"/>
          </a:xfrm>
        </p:spPr>
        <p:txBody>
          <a:bodyPr/>
          <a:lstStyle/>
          <a:p>
            <a:r>
              <a:rPr lang="en-US" dirty="0"/>
              <a:t>Creating the Blade Profile at the Hub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81502" y="812798"/>
            <a:ext cx="3515869" cy="140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6472" y="1160152"/>
            <a:ext cx="3546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Draw a vertical line from the midpoints of the projected lines </a:t>
            </a: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36648" y="2468730"/>
            <a:ext cx="7400305" cy="1522042"/>
            <a:chOff x="636648" y="2468730"/>
            <a:chExt cx="7400305" cy="1522042"/>
          </a:xfrm>
        </p:grpSpPr>
        <p:sp>
          <p:nvSpPr>
            <p:cNvPr id="11" name="TextBox 10"/>
            <p:cNvSpPr txBox="1"/>
            <p:nvPr/>
          </p:nvSpPr>
          <p:spPr>
            <a:xfrm>
              <a:off x="636648" y="2886033"/>
              <a:ext cx="3546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Draw two more vertical lines on either side of the previous line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72378" y="2468730"/>
              <a:ext cx="3564575" cy="15220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23453" y="4311731"/>
            <a:ext cx="7519058" cy="2246769"/>
            <a:chOff x="623453" y="4311731"/>
            <a:chExt cx="7519058" cy="2246769"/>
          </a:xfrm>
        </p:grpSpPr>
        <p:sp>
          <p:nvSpPr>
            <p:cNvPr id="13" name="TextBox 12"/>
            <p:cNvSpPr txBox="1"/>
            <p:nvPr/>
          </p:nvSpPr>
          <p:spPr>
            <a:xfrm>
              <a:off x="623453" y="4311731"/>
              <a:ext cx="354676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Dimension both lines with respect to the middle line, 0.35 inch. The 0.7  inch distance represents the width of the blade at the hub. 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(This is a design variable; you may choose a different value.)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99425" y="4368800"/>
              <a:ext cx="3643086" cy="1841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55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393"/>
            <a:ext cx="8229600" cy="750598"/>
          </a:xfrm>
        </p:spPr>
        <p:txBody>
          <a:bodyPr/>
          <a:lstStyle/>
          <a:p>
            <a:r>
              <a:rPr lang="en-US" dirty="0"/>
              <a:t>Creating the Blade Profile at the Hub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4951" y="1094509"/>
            <a:ext cx="3587668" cy="186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7371" y="798286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The profile is constructed within the 0.7” by 0.25” envelope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590975" y="1683657"/>
            <a:ext cx="0" cy="783772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93574" y="256176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0.7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78114" y="1792515"/>
            <a:ext cx="7293434" cy="834568"/>
            <a:chOff x="878114" y="1792515"/>
            <a:chExt cx="7293434" cy="834568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5152571" y="2612568"/>
              <a:ext cx="2322286" cy="14515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561948" y="1930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0.25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78114" y="1792515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Construct a diagonal line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628571" y="1843314"/>
              <a:ext cx="2177143" cy="3918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09600" y="3425372"/>
            <a:ext cx="8432800" cy="3250863"/>
            <a:chOff x="609600" y="3425372"/>
            <a:chExt cx="8432800" cy="325086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50286" y="3425372"/>
              <a:ext cx="4314743" cy="2103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09600" y="5660572"/>
              <a:ext cx="8432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In this design, 5 points are selected. The end points of the diagonal line must be included in your point selection. The location of other points are 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up to you </a:t>
              </a:r>
              <a:r>
                <a:rPr lang="en-US" sz="2000" dirty="0" smtClean="0">
                  <a:solidFill>
                    <a:srgbClr val="FFFF00"/>
                  </a:solidFill>
                </a:rPr>
                <a:t>and will determine shape of the profile, which in turn will affect the power output.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55882" y="4702628"/>
              <a:ext cx="667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Pt. 1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29200" y="4129310"/>
              <a:ext cx="667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Pt. 2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49255" y="4223659"/>
              <a:ext cx="667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Pt. 3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66123" y="4085777"/>
              <a:ext cx="667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Pt. 4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53826" y="4005946"/>
              <a:ext cx="667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Pt. 5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77371" y="3120571"/>
            <a:ext cx="3657600" cy="2119087"/>
            <a:chOff x="377371" y="3120571"/>
            <a:chExt cx="3657600" cy="211908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8971" y="4038601"/>
              <a:ext cx="3526972" cy="12010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77371" y="3120571"/>
              <a:ext cx="3657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Use the spline command to draw the curved portion of the profile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480457" y="3788229"/>
              <a:ext cx="856343" cy="84182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551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48"/>
            <a:ext cx="8229600" cy="722889"/>
          </a:xfrm>
        </p:spPr>
        <p:txBody>
          <a:bodyPr/>
          <a:lstStyle/>
          <a:p>
            <a:r>
              <a:rPr lang="en-US" dirty="0"/>
              <a:t>Creating the Blade Profile at the Hub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0946" y="1491691"/>
            <a:ext cx="4765963" cy="231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4970" y="1560305"/>
            <a:ext cx="3834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The shape of the spline curve could be modified by selecting any point and dragging it to a new position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20834" y="1967364"/>
            <a:ext cx="2050472" cy="374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298206" y="673607"/>
            <a:ext cx="4471721" cy="1335302"/>
            <a:chOff x="4298206" y="673607"/>
            <a:chExt cx="4471721" cy="1335302"/>
          </a:xfrm>
        </p:grpSpPr>
        <p:sp>
          <p:nvSpPr>
            <p:cNvPr id="13" name="TextBox 12"/>
            <p:cNvSpPr txBox="1"/>
            <p:nvPr/>
          </p:nvSpPr>
          <p:spPr>
            <a:xfrm>
              <a:off x="4298206" y="673607"/>
              <a:ext cx="44717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Make sure the curve does not protrude beyond the surface of the hub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650182" y="1316182"/>
              <a:ext cx="789709" cy="69272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13870" y="4339771"/>
            <a:ext cx="8688178" cy="1654629"/>
            <a:chOff x="513870" y="4339771"/>
            <a:chExt cx="8688178" cy="1654629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3870" y="4339771"/>
              <a:ext cx="5233788" cy="1654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846608" y="4775220"/>
              <a:ext cx="33554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Delete all construction lines before exiting the sketch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98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0215" y="841829"/>
            <a:ext cx="531178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48"/>
            <a:ext cx="8229600" cy="806017"/>
          </a:xfrm>
        </p:spPr>
        <p:txBody>
          <a:bodyPr/>
          <a:lstStyle/>
          <a:p>
            <a:r>
              <a:rPr lang="en-US" dirty="0"/>
              <a:t>Creating the Blade Profile at the </a:t>
            </a:r>
            <a:r>
              <a:rPr lang="en-US" dirty="0" smtClean="0"/>
              <a:t>Tip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Ken Youssefi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670" y="1586017"/>
            <a:ext cx="1917865" cy="126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7808" y="701984"/>
            <a:ext cx="335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Create the second reference plane to draw the tip profile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41489" y="5448816"/>
            <a:ext cx="4502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This arrangement will create a blade sweep area of 6 inch in diameter. It is the maximum blade size allowed.</a:t>
            </a: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5771" y="1756229"/>
            <a:ext cx="8316686" cy="4354285"/>
            <a:chOff x="275771" y="1756229"/>
            <a:chExt cx="8316686" cy="4354285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4937497" y="2012868"/>
              <a:ext cx="2313709" cy="113607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275771" y="1756229"/>
              <a:ext cx="8316686" cy="4354285"/>
              <a:chOff x="275771" y="1756229"/>
              <a:chExt cx="8316686" cy="4354285"/>
            </a:xfrm>
          </p:grpSpPr>
          <p:pic>
            <p:nvPicPr>
              <p:cNvPr id="6150" name="Picture 6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75771" y="3033485"/>
                <a:ext cx="1915886" cy="30770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0" name="Group 29"/>
              <p:cNvGrpSpPr/>
              <p:nvPr/>
            </p:nvGrpSpPr>
            <p:grpSpPr>
              <a:xfrm>
                <a:off x="872836" y="1756229"/>
                <a:ext cx="7719621" cy="4064000"/>
                <a:chOff x="872836" y="1756229"/>
                <a:chExt cx="7719621" cy="4064000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3649672" y="3113335"/>
                  <a:ext cx="433318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Select reference plane option, select the first reference plane and enter the distance between the tow planes, 2.75 inch.</a:t>
                  </a:r>
                  <a:endParaRPr lang="en-US" dirty="0"/>
                </a:p>
              </p:txBody>
            </p:sp>
            <p:cxnSp>
              <p:nvCxnSpPr>
                <p:cNvPr id="9" name="Straight Arrow Connector 8"/>
                <p:cNvCxnSpPr/>
                <p:nvPr/>
              </p:nvCxnSpPr>
              <p:spPr>
                <a:xfrm flipH="1" flipV="1">
                  <a:off x="872836" y="1773382"/>
                  <a:ext cx="3408878" cy="137621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 flipH="1">
                  <a:off x="1146629" y="4049486"/>
                  <a:ext cx="5021943" cy="177074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>
                  <a:off x="5370286" y="1756229"/>
                  <a:ext cx="3222171" cy="161108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6836229" y="2032000"/>
                  <a:ext cx="134982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/>
                    <a:t>2.75 in.</a:t>
                  </a:r>
                  <a:endParaRPr lang="en-US" sz="1600" dirty="0"/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6342742" y="3918857"/>
            <a:ext cx="2206172" cy="1430103"/>
            <a:chOff x="6342742" y="3918857"/>
            <a:chExt cx="2206172" cy="1430103"/>
          </a:xfrm>
        </p:grpSpPr>
        <p:sp>
          <p:nvSpPr>
            <p:cNvPr id="25" name="TextBox 24"/>
            <p:cNvSpPr txBox="1"/>
            <p:nvPr/>
          </p:nvSpPr>
          <p:spPr>
            <a:xfrm>
              <a:off x="6342742" y="4702629"/>
              <a:ext cx="22061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Reference plane to draw the tip profile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5" idx="0"/>
            </p:cNvCxnSpPr>
            <p:nvPr/>
          </p:nvCxnSpPr>
          <p:spPr>
            <a:xfrm flipV="1">
              <a:off x="7445828" y="3918857"/>
              <a:ext cx="754743" cy="78377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908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48"/>
            <a:ext cx="8229600" cy="833726"/>
          </a:xfrm>
        </p:spPr>
        <p:txBody>
          <a:bodyPr/>
          <a:lstStyle/>
          <a:p>
            <a:r>
              <a:rPr lang="en-US" dirty="0"/>
              <a:t>Creating the Blade Profile at the Tip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38073" y="841169"/>
            <a:ext cx="4310743" cy="18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9016" y="709548"/>
            <a:ext cx="3763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</a:t>
            </a:r>
            <a:r>
              <a:rPr lang="en-US" sz="2000" b="1" i="1" dirty="0" smtClean="0">
                <a:solidFill>
                  <a:srgbClr val="FFFF00"/>
                </a:solidFill>
              </a:rPr>
              <a:t>Sketch</a:t>
            </a:r>
            <a:r>
              <a:rPr lang="en-US" sz="2000" dirty="0" smtClean="0">
                <a:solidFill>
                  <a:srgbClr val="FFFF00"/>
                </a:solidFill>
              </a:rPr>
              <a:t> and choose the second reference plane to draw the tip blade profile. 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580" y="1790202"/>
            <a:ext cx="3347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From the </a:t>
            </a:r>
            <a:r>
              <a:rPr lang="en-US" sz="2000" b="1" i="1" dirty="0" smtClean="0">
                <a:solidFill>
                  <a:srgbClr val="FFFF00"/>
                </a:solidFill>
              </a:rPr>
              <a:t>View Orientation </a:t>
            </a:r>
            <a:r>
              <a:rPr lang="en-US" sz="2000" dirty="0" smtClean="0">
                <a:solidFill>
                  <a:srgbClr val="FFFF00"/>
                </a:solidFill>
              </a:rPr>
              <a:t>menu choose the </a:t>
            </a:r>
            <a:r>
              <a:rPr lang="en-US" sz="2000" b="1" i="1" dirty="0" smtClean="0">
                <a:solidFill>
                  <a:srgbClr val="FFFF00"/>
                </a:solidFill>
              </a:rPr>
              <a:t>Normal To </a:t>
            </a:r>
            <a:r>
              <a:rPr lang="en-US" sz="2000" dirty="0" smtClean="0">
                <a:solidFill>
                  <a:srgbClr val="FFFF00"/>
                </a:solidFill>
              </a:rPr>
              <a:t>option.</a:t>
            </a: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37688" y="3181926"/>
            <a:ext cx="8347693" cy="3420084"/>
            <a:chOff x="537688" y="3181926"/>
            <a:chExt cx="8347693" cy="3420084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7688" y="3181926"/>
              <a:ext cx="2648858" cy="1037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205344" y="5586347"/>
              <a:ext cx="56200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Project the blade profile at the hub and the bottom surface into the current sketch plane. This is used as a reference to draw the tip profile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2673927" y="3948545"/>
              <a:ext cx="1136073" cy="173181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267199" y="3268354"/>
              <a:ext cx="4618182" cy="1877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63600" y="4364182"/>
              <a:ext cx="1944914" cy="2231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22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48"/>
            <a:ext cx="8229600" cy="681326"/>
          </a:xfrm>
        </p:spPr>
        <p:txBody>
          <a:bodyPr/>
          <a:lstStyle/>
          <a:p>
            <a:r>
              <a:rPr lang="en-US" dirty="0"/>
              <a:t>Creating the Blade Profile at the Tip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9600" y="867558"/>
            <a:ext cx="4294909" cy="138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6472" y="1160152"/>
            <a:ext cx="3546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Draw a vertical line from the midpoints of the projected diagonal line. </a:t>
            </a:r>
            <a:endParaRPr lang="en-US" sz="2000" dirty="0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6472" y="2563091"/>
            <a:ext cx="8188037" cy="1416309"/>
            <a:chOff x="526472" y="2563091"/>
            <a:chExt cx="8188037" cy="141630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47309" y="2563091"/>
              <a:ext cx="4267200" cy="1416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26472" y="2886033"/>
              <a:ext cx="35467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Draw two more vertical lines on either side of the previous line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6472" y="4311731"/>
            <a:ext cx="8257307" cy="2246769"/>
            <a:chOff x="526472" y="4311731"/>
            <a:chExt cx="8257307" cy="224676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61161" y="4405751"/>
              <a:ext cx="4322618" cy="1869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26472" y="4311731"/>
              <a:ext cx="381000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Dimension both lines with respect to the middle line, 0.175 inch. The 0.35  inch represents the width of the blade at the tip, half of the width at the hub. </a:t>
              </a:r>
              <a:r>
                <a:rPr lang="en-US" sz="2000" dirty="0" smtClean="0">
                  <a:solidFill>
                    <a:schemeClr val="accent6">
                      <a:lumMod val="75000"/>
                    </a:schemeClr>
                  </a:solidFill>
                </a:rPr>
                <a:t>This is also a design variable; you may choose a different value </a:t>
              </a:r>
              <a:endParaRPr lang="en-US" sz="2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6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393"/>
            <a:ext cx="8229600" cy="847580"/>
          </a:xfrm>
        </p:spPr>
        <p:txBody>
          <a:bodyPr/>
          <a:lstStyle/>
          <a:p>
            <a:r>
              <a:rPr lang="en-US" dirty="0"/>
              <a:t>Creating the Blade Profile at the Tip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0646" y="817401"/>
            <a:ext cx="4557486" cy="197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9380" y="647534"/>
            <a:ext cx="3782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Use the </a:t>
            </a:r>
            <a:r>
              <a:rPr lang="en-US" sz="2000" b="1" i="1" dirty="0">
                <a:solidFill>
                  <a:srgbClr val="FFFF00"/>
                </a:solidFill>
              </a:rPr>
              <a:t>S</a:t>
            </a:r>
            <a:r>
              <a:rPr lang="en-US" sz="2000" b="1" i="1" dirty="0" smtClean="0">
                <a:solidFill>
                  <a:srgbClr val="FFFF00"/>
                </a:solidFill>
              </a:rPr>
              <a:t>pline</a:t>
            </a:r>
            <a:r>
              <a:rPr lang="en-US" sz="2000" dirty="0" smtClean="0">
                <a:solidFill>
                  <a:srgbClr val="FFFF00"/>
                </a:solidFill>
              </a:rPr>
              <a:t> and </a:t>
            </a:r>
            <a:r>
              <a:rPr lang="en-US" sz="2000" b="1" i="1" dirty="0" smtClean="0">
                <a:solidFill>
                  <a:srgbClr val="FFFF00"/>
                </a:solidFill>
              </a:rPr>
              <a:t>line</a:t>
            </a:r>
            <a:r>
              <a:rPr lang="en-US" sz="2000" dirty="0" smtClean="0">
                <a:solidFill>
                  <a:srgbClr val="FFFF00"/>
                </a:solidFill>
              </a:rPr>
              <a:t> commands to construct the tip profile. Follow the same procedure as the profile at the hub.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>
            <a:off x="4031673" y="1309254"/>
            <a:ext cx="2078193" cy="4918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4031673" y="1309254"/>
            <a:ext cx="2036631" cy="7273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01772" y="2958244"/>
            <a:ext cx="8395866" cy="1478306"/>
            <a:chOff x="401772" y="2958244"/>
            <a:chExt cx="8395866" cy="147830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93029" y="2958244"/>
              <a:ext cx="4704609" cy="1478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01772" y="3362024"/>
              <a:ext cx="33554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Delete all construction lines before exiting the sketch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6463" y="4542867"/>
            <a:ext cx="8104924" cy="2135405"/>
            <a:chOff x="526463" y="4542867"/>
            <a:chExt cx="8104924" cy="213540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226300" y="4542867"/>
              <a:ext cx="4405087" cy="2135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526463" y="5204679"/>
              <a:ext cx="33554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This shows the two blade profiles, at the hub and at the tip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799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393"/>
            <a:ext cx="8229600" cy="806017"/>
          </a:xfrm>
        </p:spPr>
        <p:txBody>
          <a:bodyPr/>
          <a:lstStyle/>
          <a:p>
            <a:r>
              <a:rPr lang="en-US" dirty="0" smtClean="0"/>
              <a:t>Creating the Blade - Loft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914" y="2236520"/>
            <a:ext cx="1973943" cy="409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3200" y="2770908"/>
            <a:ext cx="5777346" cy="336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757239"/>
            <a:ext cx="2646650" cy="121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03408" y="937479"/>
            <a:ext cx="335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the </a:t>
            </a:r>
            <a:r>
              <a:rPr lang="en-US" sz="2000" b="1" i="1" dirty="0" smtClean="0">
                <a:solidFill>
                  <a:srgbClr val="FFFF00"/>
                </a:solidFill>
              </a:rPr>
              <a:t>Loft</a:t>
            </a:r>
            <a:r>
              <a:rPr lang="en-US" sz="2000" dirty="0" smtClean="0">
                <a:solidFill>
                  <a:srgbClr val="FFFF00"/>
                </a:solidFill>
              </a:rPr>
              <a:t> command and choose the two profile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3890" y="3144982"/>
            <a:ext cx="13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Hub profile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4475018" y="3314259"/>
            <a:ext cx="678872" cy="3156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41121" y="4530439"/>
            <a:ext cx="135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Tip profile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384473" y="4849091"/>
            <a:ext cx="332509" cy="8035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1"/>
          </p:cNvCxnSpPr>
          <p:nvPr/>
        </p:nvCxnSpPr>
        <p:spPr>
          <a:xfrm flipH="1">
            <a:off x="2521527" y="1291422"/>
            <a:ext cx="581881" cy="940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4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79811" y="-173222"/>
            <a:ext cx="739090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Various Blade designs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65"/>
            <a:ext cx="30956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1" y="2797585"/>
            <a:ext cx="51149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66" y="781663"/>
            <a:ext cx="4205134" cy="242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414" y="1122721"/>
            <a:ext cx="23717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09" y="3635017"/>
            <a:ext cx="29718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6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393"/>
            <a:ext cx="8229600" cy="778307"/>
          </a:xfrm>
        </p:spPr>
        <p:txBody>
          <a:bodyPr/>
          <a:lstStyle/>
          <a:p>
            <a:r>
              <a:rPr lang="en-US" dirty="0" smtClean="0"/>
              <a:t>Rounding the Blade Edges – Fillet Command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4155" y="748147"/>
            <a:ext cx="4223656" cy="238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86809" y="4736275"/>
            <a:ext cx="2673250" cy="98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2607" y="840498"/>
            <a:ext cx="3879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T</a:t>
            </a:r>
            <a:r>
              <a:rPr lang="en-US" sz="2000" dirty="0" smtClean="0">
                <a:solidFill>
                  <a:srgbClr val="FFFF00"/>
                </a:solidFill>
              </a:rPr>
              <a:t>he blade edges should be rounded in order to obtain a model with </a:t>
            </a:r>
            <a:r>
              <a:rPr lang="en-US" sz="2000" dirty="0">
                <a:solidFill>
                  <a:srgbClr val="FFFF00"/>
                </a:solidFill>
              </a:rPr>
              <a:t>clean </a:t>
            </a:r>
            <a:r>
              <a:rPr lang="en-US" sz="2000" dirty="0" smtClean="0">
                <a:solidFill>
                  <a:srgbClr val="FFFF00"/>
                </a:solidFill>
              </a:rPr>
              <a:t>edges. The 3D printer is not capable of modeling sharp edges.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009" y="3459006"/>
            <a:ext cx="3355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the </a:t>
            </a:r>
            <a:r>
              <a:rPr lang="en-US" sz="2000" b="1" i="1" dirty="0" smtClean="0">
                <a:solidFill>
                  <a:srgbClr val="FFFF00"/>
                </a:solidFill>
              </a:rPr>
              <a:t>Fillet</a:t>
            </a:r>
            <a:r>
              <a:rPr lang="en-US" sz="2000" dirty="0" smtClean="0">
                <a:solidFill>
                  <a:srgbClr val="FFFF00"/>
                </a:solidFill>
              </a:rPr>
              <a:t> command, choose the edges and provide a radius for the fillet.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94364" y="4308764"/>
            <a:ext cx="872836" cy="5957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5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248"/>
            <a:ext cx="8229600" cy="792162"/>
          </a:xfrm>
        </p:spPr>
        <p:txBody>
          <a:bodyPr/>
          <a:lstStyle/>
          <a:p>
            <a:r>
              <a:rPr lang="en-US" dirty="0" smtClean="0"/>
              <a:t>Fillet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086" y="614215"/>
            <a:ext cx="1901371" cy="445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2040" y="672936"/>
            <a:ext cx="4835248" cy="288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16717" y="3528279"/>
            <a:ext cx="335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the front edge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782291" y="2008909"/>
            <a:ext cx="1620981" cy="13300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191494" y="3352801"/>
            <a:ext cx="1122216" cy="4433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17562" y="2025121"/>
            <a:ext cx="1633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Assign </a:t>
            </a:r>
            <a:r>
              <a:rPr lang="en-US" dirty="0">
                <a:solidFill>
                  <a:srgbClr val="FFFF00"/>
                </a:solidFill>
              </a:rPr>
              <a:t>a value of </a:t>
            </a:r>
            <a:r>
              <a:rPr lang="en-US" b="1" dirty="0" smtClean="0">
                <a:solidFill>
                  <a:srgbClr val="FFFF00"/>
                </a:solidFill>
              </a:rPr>
              <a:t>0.015 inch </a:t>
            </a:r>
            <a:r>
              <a:rPr lang="en-US" dirty="0" smtClean="0">
                <a:solidFill>
                  <a:srgbClr val="FFFF00"/>
                </a:solidFill>
              </a:rPr>
              <a:t>to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the</a:t>
            </a:r>
            <a:r>
              <a:rPr lang="en-US" b="1" dirty="0" smtClean="0">
                <a:solidFill>
                  <a:srgbClr val="FFFF00"/>
                </a:solidFill>
              </a:rPr>
              <a:t> front edge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18" name="Straight Arrow Connector 17"/>
          <p:cNvCxnSpPr>
            <a:stCxn id="15" idx="1"/>
          </p:cNvCxnSpPr>
          <p:nvPr/>
        </p:nvCxnSpPr>
        <p:spPr>
          <a:xfrm flipH="1">
            <a:off x="1108364" y="2625286"/>
            <a:ext cx="1109198" cy="2426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8796" y="3962400"/>
            <a:ext cx="4484914" cy="262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75844" y="5426352"/>
            <a:ext cx="3355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</a:t>
            </a:r>
            <a:r>
              <a:rPr lang="en-US" sz="2000" b="1" i="1" dirty="0" smtClean="0">
                <a:solidFill>
                  <a:srgbClr val="FFFF00"/>
                </a:solidFill>
              </a:rPr>
              <a:t>Fillet</a:t>
            </a:r>
            <a:r>
              <a:rPr lang="en-US" sz="2000" dirty="0" smtClean="0">
                <a:solidFill>
                  <a:srgbClr val="FFFF00"/>
                </a:solidFill>
              </a:rPr>
              <a:t> again and choose the </a:t>
            </a:r>
            <a:r>
              <a:rPr lang="en-US" sz="2000" b="1" dirty="0" smtClean="0">
                <a:solidFill>
                  <a:srgbClr val="FFFF00"/>
                </a:solidFill>
              </a:rPr>
              <a:t>back edge </a:t>
            </a:r>
            <a:r>
              <a:rPr lang="en-US" sz="2000" dirty="0" smtClean="0">
                <a:solidFill>
                  <a:srgbClr val="FFFF00"/>
                </a:solidFill>
              </a:rPr>
              <a:t>and assign a value of </a:t>
            </a:r>
            <a:r>
              <a:rPr lang="en-US" sz="2000" b="1" dirty="0" smtClean="0">
                <a:solidFill>
                  <a:srgbClr val="FFFF00"/>
                </a:solidFill>
              </a:rPr>
              <a:t>0.01 inch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19657" r="69610" b="16028"/>
          <a:stretch/>
        </p:blipFill>
        <p:spPr bwMode="auto">
          <a:xfrm>
            <a:off x="2221599" y="1248206"/>
            <a:ext cx="1873045" cy="470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393"/>
            <a:ext cx="8229600" cy="806017"/>
          </a:xfrm>
        </p:spPr>
        <p:txBody>
          <a:bodyPr/>
          <a:lstStyle/>
          <a:p>
            <a:r>
              <a:rPr lang="en-US" dirty="0" smtClean="0"/>
              <a:t>Completing the Rotor – Pattern Command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303" y="875804"/>
            <a:ext cx="3355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the </a:t>
            </a:r>
            <a:r>
              <a:rPr lang="en-US" sz="2000" b="1" i="1" dirty="0" smtClean="0">
                <a:solidFill>
                  <a:srgbClr val="FFFF00"/>
                </a:solidFill>
              </a:rPr>
              <a:t>Circular Pattern</a:t>
            </a:r>
            <a:r>
              <a:rPr lang="en-US" sz="2000" dirty="0" smtClean="0">
                <a:solidFill>
                  <a:srgbClr val="FFFF00"/>
                </a:solidFill>
              </a:rPr>
              <a:t> command 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042" y="1860509"/>
            <a:ext cx="1828800" cy="210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536038" y="305244"/>
            <a:ext cx="1911927" cy="44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421626" y="689007"/>
            <a:ext cx="4480331" cy="1788722"/>
            <a:chOff x="3421626" y="689007"/>
            <a:chExt cx="4480331" cy="1788722"/>
          </a:xfrm>
        </p:grpSpPr>
        <p:sp>
          <p:nvSpPr>
            <p:cNvPr id="12" name="TextBox 11"/>
            <p:cNvSpPr txBox="1"/>
            <p:nvPr/>
          </p:nvSpPr>
          <p:spPr>
            <a:xfrm>
              <a:off x="4546517" y="689007"/>
              <a:ext cx="33554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Select the axis of the circular pattern, choose the circle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3421626" y="1150374"/>
              <a:ext cx="1076632" cy="132735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436374" y="1544413"/>
            <a:ext cx="5191432" cy="1523252"/>
            <a:chOff x="3436374" y="1544413"/>
            <a:chExt cx="5191432" cy="1523252"/>
          </a:xfrm>
        </p:grpSpPr>
        <p:sp>
          <p:nvSpPr>
            <p:cNvPr id="13" name="TextBox 12"/>
            <p:cNvSpPr txBox="1"/>
            <p:nvPr/>
          </p:nvSpPr>
          <p:spPr>
            <a:xfrm>
              <a:off x="4576012" y="1544413"/>
              <a:ext cx="4051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Choose the number of the blades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3" idx="1"/>
            </p:cNvCxnSpPr>
            <p:nvPr/>
          </p:nvCxnSpPr>
          <p:spPr>
            <a:xfrm flipH="1">
              <a:off x="3436374" y="1744468"/>
              <a:ext cx="1139638" cy="132319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288890" y="2124516"/>
            <a:ext cx="5314336" cy="1238116"/>
            <a:chOff x="3288890" y="2124516"/>
            <a:chExt cx="5314336" cy="1238116"/>
          </a:xfrm>
        </p:grpSpPr>
        <p:sp>
          <p:nvSpPr>
            <p:cNvPr id="14" name="TextBox 13"/>
            <p:cNvSpPr txBox="1"/>
            <p:nvPr/>
          </p:nvSpPr>
          <p:spPr>
            <a:xfrm>
              <a:off x="4551432" y="2124516"/>
              <a:ext cx="40517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Check the Equal spacing box for full 360 deg.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3288890" y="2610465"/>
              <a:ext cx="1179871" cy="75216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 flipH="1">
            <a:off x="1032387" y="1460090"/>
            <a:ext cx="840658" cy="13863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075531" y="2960258"/>
            <a:ext cx="6068469" cy="3396297"/>
            <a:chOff x="3075531" y="2960258"/>
            <a:chExt cx="6068469" cy="3396297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65522" y="3524865"/>
              <a:ext cx="4778478" cy="2831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3075531" y="2960258"/>
              <a:ext cx="5581772" cy="2709022"/>
              <a:chOff x="3075531" y="2960258"/>
              <a:chExt cx="5581772" cy="270902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4605509" y="2960258"/>
                <a:ext cx="40517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00"/>
                    </a:solidFill>
                  </a:rPr>
                  <a:t>Select the blade and the fillets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6135329" y="3333135"/>
                <a:ext cx="1240831" cy="200086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7595420" y="3362632"/>
                <a:ext cx="253180" cy="213900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5" idx="1"/>
              </p:cNvCxnSpPr>
              <p:nvPr/>
            </p:nvCxnSpPr>
            <p:spPr>
              <a:xfrm flipH="1">
                <a:off x="3075531" y="3160313"/>
                <a:ext cx="1529978" cy="84239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7574280" y="3429000"/>
                <a:ext cx="30480" cy="224028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41675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922"/>
            <a:ext cx="8229600" cy="816743"/>
          </a:xfrm>
        </p:spPr>
        <p:txBody>
          <a:bodyPr/>
          <a:lstStyle/>
          <a:p>
            <a:r>
              <a:rPr lang="en-US" dirty="0" smtClean="0"/>
              <a:t>Embossing the Hub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2960" y="586500"/>
            <a:ext cx="7421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In order to identify your blade it has to be embossed with your group number and lab. section.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959" y="1672464"/>
            <a:ext cx="50026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</a:t>
            </a:r>
            <a:r>
              <a:rPr lang="en-US" sz="2000" b="1" i="1" dirty="0" smtClean="0">
                <a:solidFill>
                  <a:srgbClr val="FFFF00"/>
                </a:solidFill>
              </a:rPr>
              <a:t>Sketch</a:t>
            </a:r>
            <a:r>
              <a:rPr lang="en-US" sz="2000" dirty="0" smtClean="0">
                <a:solidFill>
                  <a:srgbClr val="FFFF00"/>
                </a:solidFill>
              </a:rPr>
              <a:t> and choose the top surface of the hub. Use the </a:t>
            </a:r>
            <a:r>
              <a:rPr lang="en-US" sz="2000" b="1" i="1" dirty="0" smtClean="0">
                <a:solidFill>
                  <a:srgbClr val="FFFF00"/>
                </a:solidFill>
              </a:rPr>
              <a:t>Text</a:t>
            </a:r>
            <a:r>
              <a:rPr lang="en-US" sz="2000" dirty="0" smtClean="0">
                <a:solidFill>
                  <a:srgbClr val="FFFF00"/>
                </a:solidFill>
              </a:rPr>
              <a:t> command and write your group number (G4) and lab. section number (S8). Make sure the text is not too close to the hole. 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74542" y="2123751"/>
            <a:ext cx="1905000" cy="471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8142" y="3451122"/>
            <a:ext cx="4513006" cy="310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14479" y="1098751"/>
            <a:ext cx="2392680" cy="97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8200104" y="1548581"/>
            <a:ext cx="412955" cy="339213"/>
          </a:xfrm>
          <a:prstGeom prst="ellipse">
            <a:avLst/>
          </a:prstGeom>
          <a:solidFill>
            <a:srgbClr val="FF0000">
              <a:alpha val="30196"/>
            </a:srgb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8670"/>
            <a:ext cx="8229600" cy="772497"/>
          </a:xfrm>
        </p:spPr>
        <p:txBody>
          <a:bodyPr/>
          <a:lstStyle/>
          <a:p>
            <a:r>
              <a:rPr lang="en-US" dirty="0"/>
              <a:t>Embossing the Hub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2234" y="1548582"/>
            <a:ext cx="2109020" cy="480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9716" y="678425"/>
            <a:ext cx="4159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Select the text and right click to modify, move, scale,….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755" y="5279927"/>
            <a:ext cx="2079522" cy="1002890"/>
          </a:xfrm>
          <a:prstGeom prst="rect">
            <a:avLst/>
          </a:prstGeom>
          <a:solidFill>
            <a:srgbClr val="C0504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9015" y="2138517"/>
            <a:ext cx="4203753" cy="341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2" t="23186" r="69429" b="29167"/>
          <a:stretch/>
        </p:blipFill>
        <p:spPr bwMode="auto">
          <a:xfrm>
            <a:off x="2352367" y="1563330"/>
            <a:ext cx="1920240" cy="348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846439" y="1651819"/>
            <a:ext cx="1917290" cy="14453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81716" y="1327355"/>
            <a:ext cx="333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Make sure the Keep relations is </a:t>
            </a:r>
            <a:r>
              <a:rPr lang="en-US" b="1" dirty="0" smtClean="0">
                <a:solidFill>
                  <a:srgbClr val="FFFF00"/>
                </a:solidFill>
              </a:rPr>
              <a:t>checked off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1626" y="5825613"/>
            <a:ext cx="435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Select the From and To </a:t>
            </a:r>
            <a:r>
              <a:rPr lang="en-US" dirty="0" err="1" smtClean="0">
                <a:solidFill>
                  <a:srgbClr val="FFFF00"/>
                </a:solidFill>
              </a:rPr>
              <a:t>to</a:t>
            </a:r>
            <a:r>
              <a:rPr lang="en-US" dirty="0" smtClean="0">
                <a:solidFill>
                  <a:srgbClr val="FFFF00"/>
                </a:solidFill>
              </a:rPr>
              <a:t> move the text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922"/>
            <a:ext cx="8229600" cy="728252"/>
          </a:xfrm>
        </p:spPr>
        <p:txBody>
          <a:bodyPr/>
          <a:lstStyle/>
          <a:p>
            <a:r>
              <a:rPr lang="en-US" dirty="0"/>
              <a:t>Embossing the Hub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3285" y="766918"/>
            <a:ext cx="4835232" cy="331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0814" y="3787871"/>
            <a:ext cx="3398028" cy="28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56502" y="1312606"/>
            <a:ext cx="1591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Extrude the text by 0.025 to 0.03 inch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444" y="538807"/>
            <a:ext cx="1917291" cy="368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1504335" y="2079523"/>
            <a:ext cx="722671" cy="6194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8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22169" y="237630"/>
            <a:ext cx="19928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 smtClean="0">
                <a:solidFill>
                  <a:srgbClr val="FFFF00"/>
                </a:solidFill>
                <a:latin typeface="Algerian" pitchFamily="82" charset="0"/>
              </a:rPr>
              <a:t>The Rotor </a:t>
            </a:r>
            <a:endParaRPr lang="en-US" sz="2600" b="1" i="1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5399" y="1203959"/>
            <a:ext cx="6431281" cy="464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8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7320" y="0"/>
            <a:ext cx="3916680" cy="409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4660491" cy="354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92826" y="3002140"/>
            <a:ext cx="6331974" cy="385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1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21" y="207092"/>
            <a:ext cx="3127706" cy="318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94" y="298655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816942"/>
            <a:ext cx="3583857" cy="35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6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174"/>
            <a:ext cx="8229600" cy="757749"/>
          </a:xfrm>
        </p:spPr>
        <p:txBody>
          <a:bodyPr/>
          <a:lstStyle/>
          <a:p>
            <a:r>
              <a:rPr lang="en-US" dirty="0" smtClean="0"/>
              <a:t>The Blade Shape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744129" y="698348"/>
            <a:ext cx="8229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</a:rPr>
              <a:t>Design groups should conduct a thorough search of the </a:t>
            </a:r>
            <a:r>
              <a:rPr lang="en-US" dirty="0" smtClean="0">
                <a:solidFill>
                  <a:srgbClr val="FFFF00"/>
                </a:solidFill>
              </a:rPr>
              <a:t>Internet </a:t>
            </a:r>
            <a:r>
              <a:rPr lang="en-US" dirty="0">
                <a:solidFill>
                  <a:srgbClr val="FFFF00"/>
                </a:solidFill>
              </a:rPr>
              <a:t>to obtain information on </a:t>
            </a:r>
            <a:r>
              <a:rPr lang="en-US" dirty="0" smtClean="0">
                <a:solidFill>
                  <a:srgbClr val="FFFF00"/>
                </a:solidFill>
              </a:rPr>
              <a:t>wind turbine </a:t>
            </a:r>
            <a:r>
              <a:rPr lang="en-US" dirty="0">
                <a:solidFill>
                  <a:srgbClr val="FFFF00"/>
                </a:solidFill>
              </a:rPr>
              <a:t>blade design and efficiency. Based on your research, decide on the number and general shape of the blade.</a:t>
            </a:r>
            <a:endParaRPr lang="en-US" dirty="0"/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668338" y="1759508"/>
            <a:ext cx="3138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FFCC"/>
                </a:solidFill>
              </a:rPr>
              <a:t>Constraints: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1154113" y="2205595"/>
            <a:ext cx="7451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dirty="0">
                <a:solidFill>
                  <a:srgbClr val="FFFF00"/>
                </a:solidFill>
              </a:rPr>
              <a:t>Total </a:t>
            </a:r>
            <a:r>
              <a:rPr lang="en-US" dirty="0" smtClean="0">
                <a:solidFill>
                  <a:srgbClr val="FFFF00"/>
                </a:solidFill>
              </a:rPr>
              <a:t>dimension </a:t>
            </a:r>
            <a:r>
              <a:rPr lang="en-US" dirty="0">
                <a:solidFill>
                  <a:srgbClr val="FFFF00"/>
                </a:solidFill>
              </a:rPr>
              <a:t>of </a:t>
            </a:r>
            <a:r>
              <a:rPr lang="en-US">
                <a:solidFill>
                  <a:srgbClr val="FFFF00"/>
                </a:solidFill>
              </a:rPr>
              <a:t>the </a:t>
            </a:r>
            <a:r>
              <a:rPr lang="en-US" smtClean="0">
                <a:solidFill>
                  <a:srgbClr val="FFFF00"/>
                </a:solidFill>
              </a:rPr>
              <a:t>turbine </a:t>
            </a:r>
            <a:r>
              <a:rPr lang="en-US" dirty="0" smtClean="0">
                <a:solidFill>
                  <a:srgbClr val="FFFF00"/>
                </a:solidFill>
              </a:rPr>
              <a:t>blade assembly </a:t>
            </a:r>
            <a:r>
              <a:rPr lang="en-US" dirty="0">
                <a:solidFill>
                  <a:srgbClr val="FFFF00"/>
                </a:solidFill>
              </a:rPr>
              <a:t>(diameter of the swept area) should not exceed 6 </a:t>
            </a:r>
            <a:r>
              <a:rPr lang="en-US" dirty="0" smtClean="0">
                <a:solidFill>
                  <a:srgbClr val="FFFF00"/>
                </a:solidFill>
              </a:rPr>
              <a:t>inches.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29000" y="3032760"/>
            <a:ext cx="4145280" cy="357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11480" y="3657600"/>
            <a:ext cx="2423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The propeller must fit within the 6 inch diameter circle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40" name="Straight Arrow Connector 39"/>
          <p:cNvCxnSpPr>
            <a:stCxn id="38" idx="3"/>
          </p:cNvCxnSpPr>
          <p:nvPr/>
        </p:nvCxnSpPr>
        <p:spPr>
          <a:xfrm>
            <a:off x="2834640" y="4165432"/>
            <a:ext cx="899160" cy="391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751320" y="3246120"/>
            <a:ext cx="518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858000" y="6370320"/>
            <a:ext cx="5181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040880" y="3261360"/>
            <a:ext cx="30480" cy="313944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025640" y="4480560"/>
            <a:ext cx="67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in.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5530645" y="2580968"/>
            <a:ext cx="1165123" cy="12536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5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2410"/>
            <a:ext cx="8229600" cy="757749"/>
          </a:xfrm>
        </p:spPr>
        <p:txBody>
          <a:bodyPr/>
          <a:lstStyle/>
          <a:p>
            <a:r>
              <a:rPr lang="en-US" dirty="0"/>
              <a:t>The Blade Shape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6506496"/>
            <a:ext cx="2133600" cy="244475"/>
          </a:xfrm>
        </p:spPr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6496"/>
            <a:ext cx="2895600" cy="244475"/>
          </a:xfrm>
        </p:spPr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30296"/>
            <a:ext cx="2133600" cy="32067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664944" y="801086"/>
            <a:ext cx="773440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Blade </a:t>
            </a:r>
            <a:r>
              <a:rPr lang="en-US" b="1" dirty="0" smtClean="0">
                <a:solidFill>
                  <a:srgbClr val="FFFF00"/>
                </a:solidFill>
              </a:rPr>
              <a:t>length,</a:t>
            </a:r>
            <a:r>
              <a:rPr lang="en-US" dirty="0" smtClean="0">
                <a:solidFill>
                  <a:srgbClr val="FFFF00"/>
                </a:solidFill>
              </a:rPr>
              <a:t> measured from the edge of the hub, </a:t>
            </a:r>
            <a:r>
              <a:rPr lang="en-US" dirty="0" smtClean="0">
                <a:solidFill>
                  <a:schemeClr val="bg1"/>
                </a:solidFill>
              </a:rPr>
              <a:t>should not exceed </a:t>
            </a:r>
            <a:r>
              <a:rPr lang="en-US" b="1" dirty="0" smtClean="0">
                <a:solidFill>
                  <a:schemeClr val="bg1"/>
                </a:solidFill>
              </a:rPr>
              <a:t>2.5 inch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dirty="0" smtClean="0">
                <a:solidFill>
                  <a:srgbClr val="FFFF00"/>
                </a:solidFill>
              </a:rPr>
              <a:t>Blade </a:t>
            </a:r>
            <a:r>
              <a:rPr lang="en-US" b="1" dirty="0" smtClean="0">
                <a:solidFill>
                  <a:srgbClr val="FFFFCC"/>
                </a:solidFill>
              </a:rPr>
              <a:t>height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is limited by the </a:t>
            </a:r>
            <a:r>
              <a:rPr lang="en-US" dirty="0" smtClean="0">
                <a:solidFill>
                  <a:srgbClr val="FFFF00"/>
                </a:solidFill>
              </a:rPr>
              <a:t>thickness </a:t>
            </a:r>
            <a:r>
              <a:rPr lang="en-US" dirty="0">
                <a:solidFill>
                  <a:srgbClr val="FFFF00"/>
                </a:solidFill>
              </a:rPr>
              <a:t>of the </a:t>
            </a:r>
            <a:r>
              <a:rPr lang="en-US" dirty="0" smtClean="0">
                <a:solidFill>
                  <a:srgbClr val="FFFF00"/>
                </a:solidFill>
              </a:rPr>
              <a:t>hub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en-US" dirty="0">
                <a:solidFill>
                  <a:schemeClr val="bg1"/>
                </a:solidFill>
              </a:rPr>
              <a:t>It should not exceed </a:t>
            </a:r>
            <a:r>
              <a:rPr lang="en-US" b="1" dirty="0" smtClean="0">
                <a:solidFill>
                  <a:schemeClr val="bg1"/>
                </a:solidFill>
              </a:rPr>
              <a:t>0.25 inch.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There are no constraints on blade width (.7 dimension)</a:t>
            </a:r>
            <a:endParaRPr lang="en-US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75187" y="5563267"/>
            <a:ext cx="8183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FFCC"/>
                </a:solidFill>
              </a:rPr>
              <a:t>The tutorial in the following slides is based on the blade geometry and shape shown </a:t>
            </a:r>
            <a:r>
              <a:rPr lang="en-US" dirty="0" smtClean="0">
                <a:solidFill>
                  <a:srgbClr val="FFFFCC"/>
                </a:solidFill>
              </a:rPr>
              <a:t>above. 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63748" y="2653094"/>
            <a:ext cx="9486900" cy="2878744"/>
            <a:chOff x="381000" y="2420181"/>
            <a:chExt cx="9486900" cy="2878744"/>
          </a:xfrm>
        </p:grpSpPr>
        <p:grpSp>
          <p:nvGrpSpPr>
            <p:cNvPr id="18" name="Group 27"/>
            <p:cNvGrpSpPr>
              <a:grpSpLocks/>
            </p:cNvGrpSpPr>
            <p:nvPr/>
          </p:nvGrpSpPr>
          <p:grpSpPr bwMode="auto">
            <a:xfrm>
              <a:off x="381000" y="2654336"/>
              <a:ext cx="9486900" cy="2593975"/>
              <a:chOff x="240" y="2106"/>
              <a:chExt cx="5976" cy="1634"/>
            </a:xfrm>
          </p:grpSpPr>
          <p:pic>
            <p:nvPicPr>
              <p:cNvPr id="19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2106"/>
                <a:ext cx="5424" cy="1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flipV="1">
                <a:off x="5280" y="3056"/>
                <a:ext cx="182" cy="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5329" y="3201"/>
                <a:ext cx="202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4744" y="3594"/>
                <a:ext cx="202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flipH="1">
                <a:off x="5204" y="3220"/>
                <a:ext cx="202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V="1">
                <a:off x="4820" y="3470"/>
                <a:ext cx="202" cy="1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 Box 20"/>
              <p:cNvSpPr txBox="1">
                <a:spLocks noChangeArrowheads="1"/>
              </p:cNvSpPr>
              <p:nvPr/>
            </p:nvSpPr>
            <p:spPr bwMode="auto">
              <a:xfrm>
                <a:off x="4998" y="3306"/>
                <a:ext cx="57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dirty="0"/>
                  <a:t>.7 in </a:t>
                </a:r>
              </a:p>
            </p:txBody>
          </p:sp>
          <p:sp>
            <p:nvSpPr>
              <p:cNvPr id="26" name="Text Box 21"/>
              <p:cNvSpPr txBox="1">
                <a:spLocks noChangeArrowheads="1"/>
              </p:cNvSpPr>
              <p:nvPr/>
            </p:nvSpPr>
            <p:spPr bwMode="auto">
              <a:xfrm>
                <a:off x="4608" y="2505"/>
                <a:ext cx="160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400" dirty="0"/>
                  <a:t>.</a:t>
                </a:r>
                <a:r>
                  <a:rPr lang="en-US" sz="1400" dirty="0" smtClean="0"/>
                  <a:t>25 (hub thickness) </a:t>
                </a:r>
                <a:endParaRPr lang="en-US" sz="1400" dirty="0"/>
              </a:p>
            </p:txBody>
          </p:sp>
          <p:sp>
            <p:nvSpPr>
              <p:cNvPr id="27" name="Line 14"/>
              <p:cNvSpPr>
                <a:spLocks noChangeShapeType="1"/>
              </p:cNvSpPr>
              <p:nvPr/>
            </p:nvSpPr>
            <p:spPr bwMode="auto">
              <a:xfrm flipV="1">
                <a:off x="5232" y="2730"/>
                <a:ext cx="182" cy="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>
                <a:off x="1123" y="2278"/>
                <a:ext cx="3830" cy="54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8"/>
              <p:cNvSpPr>
                <a:spLocks noChangeShapeType="1"/>
              </p:cNvSpPr>
              <p:nvPr/>
            </p:nvSpPr>
            <p:spPr bwMode="auto">
              <a:xfrm flipV="1">
                <a:off x="1171" y="2134"/>
                <a:ext cx="182" cy="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9"/>
              <p:cNvSpPr>
                <a:spLocks noChangeShapeType="1"/>
              </p:cNvSpPr>
              <p:nvPr/>
            </p:nvSpPr>
            <p:spPr bwMode="auto">
              <a:xfrm>
                <a:off x="1240" y="2202"/>
                <a:ext cx="1374" cy="1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0"/>
              <p:cNvSpPr>
                <a:spLocks noChangeShapeType="1"/>
              </p:cNvSpPr>
              <p:nvPr/>
            </p:nvSpPr>
            <p:spPr bwMode="auto">
              <a:xfrm>
                <a:off x="4020" y="2604"/>
                <a:ext cx="1305" cy="1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Arc 24"/>
              <p:cNvSpPr>
                <a:spLocks/>
              </p:cNvSpPr>
              <p:nvPr/>
            </p:nvSpPr>
            <p:spPr bwMode="auto">
              <a:xfrm rot="2109028">
                <a:off x="5376" y="2730"/>
                <a:ext cx="192" cy="175"/>
              </a:xfrm>
              <a:custGeom>
                <a:avLst/>
                <a:gdLst>
                  <a:gd name="T0" fmla="*/ 3 w 21600"/>
                  <a:gd name="T1" fmla="*/ 0 h 39174"/>
                  <a:gd name="T2" fmla="*/ 112 w 21600"/>
                  <a:gd name="T3" fmla="*/ 175 h 39174"/>
                  <a:gd name="T4" fmla="*/ 0 w 21600"/>
                  <a:gd name="T5" fmla="*/ 96 h 3917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9174"/>
                  <a:gd name="T11" fmla="*/ 21600 w 21600"/>
                  <a:gd name="T12" fmla="*/ 39174 h 391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9174" fill="none" extrusionOk="0">
                    <a:moveTo>
                      <a:pt x="361" y="0"/>
                    </a:moveTo>
                    <a:cubicBezTo>
                      <a:pt x="12148" y="197"/>
                      <a:pt x="21600" y="9808"/>
                      <a:pt x="21600" y="21597"/>
                    </a:cubicBezTo>
                    <a:cubicBezTo>
                      <a:pt x="21600" y="28572"/>
                      <a:pt x="18231" y="35119"/>
                      <a:pt x="12554" y="39173"/>
                    </a:cubicBezTo>
                  </a:path>
                  <a:path w="21600" h="39174" stroke="0" extrusionOk="0">
                    <a:moveTo>
                      <a:pt x="361" y="0"/>
                    </a:moveTo>
                    <a:cubicBezTo>
                      <a:pt x="12148" y="197"/>
                      <a:pt x="21600" y="9808"/>
                      <a:pt x="21600" y="21597"/>
                    </a:cubicBezTo>
                    <a:cubicBezTo>
                      <a:pt x="21600" y="28572"/>
                      <a:pt x="18231" y="35119"/>
                      <a:pt x="12554" y="39173"/>
                    </a:cubicBezTo>
                    <a:lnTo>
                      <a:pt x="0" y="21597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>
              <a:off x="1692275" y="2895636"/>
              <a:ext cx="6597650" cy="96043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>
              <a:off x="1203325" y="3246474"/>
              <a:ext cx="6157913" cy="17684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 rot="21300322" flipV="1">
              <a:off x="1219200" y="2911511"/>
              <a:ext cx="488950" cy="3048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rc 34"/>
            <p:cNvSpPr>
              <a:spLocks/>
            </p:cNvSpPr>
            <p:nvPr/>
          </p:nvSpPr>
          <p:spPr bwMode="auto">
            <a:xfrm rot="5805291">
              <a:off x="928688" y="2455899"/>
              <a:ext cx="869950" cy="798513"/>
            </a:xfrm>
            <a:custGeom>
              <a:avLst/>
              <a:gdLst>
                <a:gd name="T0" fmla="*/ 273 w 19883"/>
                <a:gd name="T1" fmla="*/ 0 h 19187"/>
                <a:gd name="T2" fmla="*/ 548 w 19883"/>
                <a:gd name="T3" fmla="*/ 282 h 19187"/>
                <a:gd name="T4" fmla="*/ 0 w 19883"/>
                <a:gd name="T5" fmla="*/ 503 h 19187"/>
                <a:gd name="T6" fmla="*/ 0 60000 65536"/>
                <a:gd name="T7" fmla="*/ 0 60000 65536"/>
                <a:gd name="T8" fmla="*/ 0 60000 65536"/>
                <a:gd name="T9" fmla="*/ 0 w 19883"/>
                <a:gd name="T10" fmla="*/ 0 h 19187"/>
                <a:gd name="T11" fmla="*/ 19883 w 19883"/>
                <a:gd name="T12" fmla="*/ 19187 h 191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83" h="19187" fill="none" extrusionOk="0">
                  <a:moveTo>
                    <a:pt x="9920" y="0"/>
                  </a:moveTo>
                  <a:cubicBezTo>
                    <a:pt x="14392" y="2312"/>
                    <a:pt x="17916" y="6113"/>
                    <a:pt x="19883" y="10747"/>
                  </a:cubicBezTo>
                </a:path>
                <a:path w="19883" h="19187" stroke="0" extrusionOk="0">
                  <a:moveTo>
                    <a:pt x="9920" y="0"/>
                  </a:moveTo>
                  <a:cubicBezTo>
                    <a:pt x="14392" y="2312"/>
                    <a:pt x="17916" y="6113"/>
                    <a:pt x="19883" y="10747"/>
                  </a:cubicBezTo>
                  <a:lnTo>
                    <a:pt x="0" y="19187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 flipH="1">
              <a:off x="7361238" y="3840199"/>
              <a:ext cx="944563" cy="11588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rc 38"/>
            <p:cNvSpPr>
              <a:spLocks/>
            </p:cNvSpPr>
            <p:nvPr/>
          </p:nvSpPr>
          <p:spPr bwMode="auto">
            <a:xfrm rot="3557400">
              <a:off x="7486650" y="3821609"/>
              <a:ext cx="488950" cy="1323975"/>
            </a:xfrm>
            <a:custGeom>
              <a:avLst/>
              <a:gdLst>
                <a:gd name="T0" fmla="*/ 96 w 21600"/>
                <a:gd name="T1" fmla="*/ 0 h 26109"/>
                <a:gd name="T2" fmla="*/ 298 w 21600"/>
                <a:gd name="T3" fmla="*/ 834 h 26109"/>
                <a:gd name="T4" fmla="*/ 0 w 21600"/>
                <a:gd name="T5" fmla="*/ 656 h 2610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6109"/>
                <a:gd name="T11" fmla="*/ 21600 w 21600"/>
                <a:gd name="T12" fmla="*/ 26109 h 261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6109" fill="none" extrusionOk="0">
                  <a:moveTo>
                    <a:pt x="6699" y="0"/>
                  </a:moveTo>
                  <a:cubicBezTo>
                    <a:pt x="15586" y="2899"/>
                    <a:pt x="21600" y="11187"/>
                    <a:pt x="21600" y="20535"/>
                  </a:cubicBezTo>
                  <a:cubicBezTo>
                    <a:pt x="21600" y="22416"/>
                    <a:pt x="21354" y="24290"/>
                    <a:pt x="20868" y="26109"/>
                  </a:cubicBezTo>
                </a:path>
                <a:path w="21600" h="26109" stroke="0" extrusionOk="0">
                  <a:moveTo>
                    <a:pt x="6699" y="0"/>
                  </a:moveTo>
                  <a:cubicBezTo>
                    <a:pt x="15586" y="2899"/>
                    <a:pt x="21600" y="11187"/>
                    <a:pt x="21600" y="20535"/>
                  </a:cubicBezTo>
                  <a:cubicBezTo>
                    <a:pt x="21600" y="22416"/>
                    <a:pt x="21354" y="24290"/>
                    <a:pt x="20868" y="26109"/>
                  </a:cubicBezTo>
                  <a:lnTo>
                    <a:pt x="0" y="20535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08367" y="3008668"/>
              <a:ext cx="943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Height</a:t>
              </a:r>
              <a:endParaRPr lang="en-US" sz="1600" dirty="0"/>
            </a:p>
          </p:txBody>
        </p:sp>
        <p:sp>
          <p:nvSpPr>
            <p:cNvPr id="35" name="TextBox 34"/>
            <p:cNvSpPr txBox="1"/>
            <p:nvPr/>
          </p:nvSpPr>
          <p:spPr>
            <a:xfrm rot="501622">
              <a:off x="4096415" y="3071946"/>
              <a:ext cx="25582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Length  2.5 in. max allowed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23370" y="4960371"/>
              <a:ext cx="20033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Width (up to you)</a:t>
              </a:r>
              <a:endParaRPr lang="en-US" sz="1600" dirty="0"/>
            </a:p>
          </p:txBody>
        </p:sp>
        <p:pic>
          <p:nvPicPr>
            <p:cNvPr id="38" name="Picture 1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243975" y="2651881"/>
              <a:ext cx="1307198" cy="637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3214738" y="2602717"/>
              <a:ext cx="320675" cy="46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2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94947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Modeling the Wind Turbine Blade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1213" y="1563329"/>
            <a:ext cx="3710975" cy="289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942" y="1755058"/>
            <a:ext cx="37313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The hub for the wind turbine blade has been modeled using SolidWorks. </a:t>
            </a:r>
            <a:r>
              <a:rPr lang="en-US" sz="2200" dirty="0">
                <a:solidFill>
                  <a:srgbClr val="FFFF00"/>
                </a:solidFill>
              </a:rPr>
              <a:t>Use the following link to download the file </a:t>
            </a:r>
            <a:r>
              <a:rPr lang="en-US" sz="2200" b="1" dirty="0">
                <a:solidFill>
                  <a:srgbClr val="FFFF00"/>
                </a:solidFill>
              </a:rPr>
              <a:t>“Hub”  </a:t>
            </a:r>
            <a:r>
              <a:rPr lang="en-US" sz="2200" dirty="0" smtClean="0">
                <a:solidFill>
                  <a:srgbClr val="FFFF00"/>
                </a:solidFill>
              </a:rPr>
              <a:t>from Canvas in Wind Turbine Module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6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942" y="1089592"/>
            <a:ext cx="8152554" cy="475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3644" y="217204"/>
            <a:ext cx="4478199" cy="2525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5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b="1" i="1" dirty="0" smtClean="0"/>
              <a:t>Create the first Reference Plane</a:t>
            </a:r>
            <a:endParaRPr lang="en-US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5334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Select Sketch and choose the top surface of the hub to draw.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0919" y="1046020"/>
            <a:ext cx="2057400" cy="123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2486905" y="893620"/>
            <a:ext cx="6858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98984" y="533400"/>
            <a:ext cx="244501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105400" y="914400"/>
            <a:ext cx="21336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08708" y="5248042"/>
            <a:ext cx="4523524" cy="1022574"/>
            <a:chOff x="408708" y="5248042"/>
            <a:chExt cx="4523524" cy="1022574"/>
          </a:xfrm>
        </p:grpSpPr>
        <p:sp>
          <p:nvSpPr>
            <p:cNvPr id="11" name="TextBox 10"/>
            <p:cNvSpPr txBox="1"/>
            <p:nvPr/>
          </p:nvSpPr>
          <p:spPr>
            <a:xfrm>
              <a:off x="408708" y="5333992"/>
              <a:ext cx="2362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 startAt="4"/>
              </a:pPr>
              <a:r>
                <a:rPr lang="en-US" sz="2000" dirty="0" smtClean="0">
                  <a:solidFill>
                    <a:srgbClr val="FFFF00"/>
                  </a:solidFill>
                </a:rPr>
                <a:t>Exit the sketch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770920" y="5248042"/>
              <a:ext cx="2161312" cy="10225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2" name="Straight Arrow Connector 21"/>
            <p:cNvCxnSpPr/>
            <p:nvPr/>
          </p:nvCxnSpPr>
          <p:spPr>
            <a:xfrm>
              <a:off x="2355273" y="5749636"/>
              <a:ext cx="623454" cy="13854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80999" y="2521522"/>
            <a:ext cx="8560890" cy="3422078"/>
            <a:chOff x="380999" y="2521522"/>
            <a:chExt cx="8560890" cy="342207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57800" y="2971800"/>
              <a:ext cx="3684089" cy="297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380999" y="2521522"/>
              <a:ext cx="7031183" cy="1842660"/>
              <a:chOff x="380999" y="2521522"/>
              <a:chExt cx="7031183" cy="184266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80999" y="2583875"/>
                <a:ext cx="23760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000" dirty="0" smtClean="0">
                    <a:solidFill>
                      <a:srgbClr val="FFFF00"/>
                    </a:solidFill>
                  </a:rPr>
                  <a:t>Draw a line from the center 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770919" y="2521522"/>
                <a:ext cx="2147455" cy="10424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7" name="Straight Arrow Connector 16"/>
              <p:cNvCxnSpPr/>
              <p:nvPr/>
            </p:nvCxnSpPr>
            <p:spPr>
              <a:xfrm flipV="1">
                <a:off x="2438400" y="2937164"/>
                <a:ext cx="1343891" cy="22167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3920836" y="2978727"/>
                <a:ext cx="3491346" cy="138545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/>
          <p:cNvGrpSpPr/>
          <p:nvPr/>
        </p:nvGrpSpPr>
        <p:grpSpPr>
          <a:xfrm>
            <a:off x="450275" y="3844615"/>
            <a:ext cx="6366161" cy="1134679"/>
            <a:chOff x="450275" y="3844615"/>
            <a:chExt cx="6366161" cy="113467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770919" y="3844615"/>
              <a:ext cx="2161313" cy="1134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450275" y="3955455"/>
              <a:ext cx="21543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 startAt="3"/>
              </a:pPr>
              <a:r>
                <a:rPr lang="en-US" sz="2000" dirty="0" smtClean="0">
                  <a:solidFill>
                    <a:srgbClr val="FFFF00"/>
                  </a:solidFill>
                </a:rPr>
                <a:t>Dimension the line 0.25 inch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493818" y="4322618"/>
              <a:ext cx="831273" cy="20781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685309" y="4336473"/>
              <a:ext cx="3131127" cy="48490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407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393"/>
            <a:ext cx="8229600" cy="806017"/>
          </a:xfrm>
        </p:spPr>
        <p:txBody>
          <a:bodyPr/>
          <a:lstStyle/>
          <a:p>
            <a:r>
              <a:rPr lang="en-US" b="1" i="1" dirty="0"/>
              <a:t>Create the first </a:t>
            </a:r>
            <a:r>
              <a:rPr lang="en-US" b="1" i="1" dirty="0" smtClean="0"/>
              <a:t>Reference </a:t>
            </a:r>
            <a:r>
              <a:rPr lang="en-US" b="1" i="1" dirty="0"/>
              <a:t>Plane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Ken Youssefi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Introduction to Engineering – E10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278" y="1287153"/>
            <a:ext cx="2365829" cy="316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82452" y="2953657"/>
            <a:ext cx="2137890" cy="359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533400"/>
            <a:ext cx="3803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Click on the icon to create the reference plane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48145" y="1191491"/>
            <a:ext cx="1219200" cy="20643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7" name="Group 3076"/>
          <p:cNvGrpSpPr/>
          <p:nvPr/>
        </p:nvGrpSpPr>
        <p:grpSpPr>
          <a:xfrm>
            <a:off x="2734289" y="701836"/>
            <a:ext cx="6168289" cy="2517041"/>
            <a:chOff x="2734289" y="701836"/>
            <a:chExt cx="6168289" cy="25170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950208" y="701836"/>
              <a:ext cx="2952370" cy="2517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073" name="Group 3072"/>
            <p:cNvGrpSpPr/>
            <p:nvPr/>
          </p:nvGrpSpPr>
          <p:grpSpPr>
            <a:xfrm>
              <a:off x="2734289" y="1388421"/>
              <a:ext cx="5016340" cy="1015663"/>
              <a:chOff x="2734289" y="1388421"/>
              <a:chExt cx="5016340" cy="1015663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734289" y="1388421"/>
                <a:ext cx="334719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00"/>
                    </a:solidFill>
                  </a:rPr>
                  <a:t>The reference plane passes through the point and is perpendicular to the line</a:t>
                </a:r>
                <a:endParaRPr lang="en-US" sz="20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>
                <a:off x="5733143" y="2046514"/>
                <a:ext cx="2017486" cy="31931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30"/>
          <p:cNvGrpSpPr/>
          <p:nvPr/>
        </p:nvGrpSpPr>
        <p:grpSpPr>
          <a:xfrm>
            <a:off x="230578" y="4103582"/>
            <a:ext cx="7828810" cy="2386320"/>
            <a:chOff x="230578" y="4103582"/>
            <a:chExt cx="7828810" cy="2386320"/>
          </a:xfrm>
        </p:grpSpPr>
        <p:sp>
          <p:nvSpPr>
            <p:cNvPr id="14" name="TextBox 13"/>
            <p:cNvSpPr txBox="1"/>
            <p:nvPr/>
          </p:nvSpPr>
          <p:spPr>
            <a:xfrm>
              <a:off x="230578" y="4501740"/>
              <a:ext cx="27303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 startAt="2"/>
              </a:pPr>
              <a:r>
                <a:rPr lang="en-US" sz="2000" dirty="0" smtClean="0">
                  <a:solidFill>
                    <a:srgbClr val="FFFF00"/>
                  </a:solidFill>
                </a:rPr>
                <a:t>Select the end of the line as the first reference.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60378" y="4103582"/>
              <a:ext cx="2699010" cy="2386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4455886" y="4847771"/>
              <a:ext cx="2728686" cy="5515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2685143" y="4731657"/>
              <a:ext cx="812800" cy="15965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" name="Group 3071"/>
          <p:cNvGrpSpPr/>
          <p:nvPr/>
        </p:nvGrpSpPr>
        <p:grpSpPr>
          <a:xfrm>
            <a:off x="275773" y="5254171"/>
            <a:ext cx="6662056" cy="1333962"/>
            <a:chOff x="275773" y="5254171"/>
            <a:chExt cx="6662056" cy="1333962"/>
          </a:xfrm>
        </p:grpSpPr>
        <p:sp>
          <p:nvSpPr>
            <p:cNvPr id="15" name="TextBox 14"/>
            <p:cNvSpPr txBox="1"/>
            <p:nvPr/>
          </p:nvSpPr>
          <p:spPr>
            <a:xfrm>
              <a:off x="275773" y="5572470"/>
              <a:ext cx="2336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+mj-lt"/>
                <a:buAutoNum type="arabicPeriod" startAt="3"/>
              </a:pPr>
              <a:r>
                <a:rPr lang="en-US" sz="2000" dirty="0" smtClean="0">
                  <a:solidFill>
                    <a:srgbClr val="FFFF00"/>
                  </a:solidFill>
                </a:rPr>
                <a:t>Select the line as the second reference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4194629" y="5254171"/>
              <a:ext cx="2743200" cy="8563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423886" y="6037943"/>
              <a:ext cx="1045028" cy="13062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250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1337</Words>
  <Application>Microsoft Office PowerPoint</Application>
  <PresentationFormat>On-screen Show (4:3)</PresentationFormat>
  <Paragraphs>185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Various Blade designs</vt:lpstr>
      <vt:lpstr>PowerPoint Presentation</vt:lpstr>
      <vt:lpstr>The Blade Shape</vt:lpstr>
      <vt:lpstr>The Blade Shape</vt:lpstr>
      <vt:lpstr>Modeling the Wind Turbine Blade</vt:lpstr>
      <vt:lpstr>PowerPoint Presentation</vt:lpstr>
      <vt:lpstr>Create the first Reference Plane</vt:lpstr>
      <vt:lpstr>Create the first Reference Plane</vt:lpstr>
      <vt:lpstr>Creating the Blade Profile at the Hub</vt:lpstr>
      <vt:lpstr>Creating the Blade Profile at the Hub</vt:lpstr>
      <vt:lpstr>Creating the Blade Profile at the Hub</vt:lpstr>
      <vt:lpstr>Creating the Blade Profile at the Hub</vt:lpstr>
      <vt:lpstr>Creating the Blade Profile at the Hub</vt:lpstr>
      <vt:lpstr>Creating the Blade Profile at the Tip</vt:lpstr>
      <vt:lpstr>Creating the Blade Profile at the Tip</vt:lpstr>
      <vt:lpstr>Creating the Blade Profile at the Tip</vt:lpstr>
      <vt:lpstr>Creating the Blade Profile at the Tip</vt:lpstr>
      <vt:lpstr>Creating the Blade - Loft</vt:lpstr>
      <vt:lpstr>Rounding the Blade Edges – Fillet Command</vt:lpstr>
      <vt:lpstr>Fillet</vt:lpstr>
      <vt:lpstr>Completing the Rotor – Pattern Command</vt:lpstr>
      <vt:lpstr>Embossing the Hub</vt:lpstr>
      <vt:lpstr>Embossing the Hub</vt:lpstr>
      <vt:lpstr>Embossing the Hub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kyoussefi</dc:creator>
  <cp:lastModifiedBy>kyoussefi</cp:lastModifiedBy>
  <cp:revision>86</cp:revision>
  <dcterms:created xsi:type="dcterms:W3CDTF">2006-08-16T00:00:00Z</dcterms:created>
  <dcterms:modified xsi:type="dcterms:W3CDTF">2015-09-16T06:54:46Z</dcterms:modified>
</cp:coreProperties>
</file>