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839" r:id="rId2"/>
  </p:sldMasterIdLst>
  <p:notesMasterIdLst>
    <p:notesMasterId r:id="rId61"/>
  </p:notesMasterIdLst>
  <p:sldIdLst>
    <p:sldId id="266" r:id="rId3"/>
    <p:sldId id="284" r:id="rId4"/>
    <p:sldId id="342" r:id="rId5"/>
    <p:sldId id="261" r:id="rId6"/>
    <p:sldId id="344" r:id="rId7"/>
    <p:sldId id="381" r:id="rId8"/>
    <p:sldId id="343" r:id="rId9"/>
    <p:sldId id="366" r:id="rId10"/>
    <p:sldId id="388" r:id="rId11"/>
    <p:sldId id="367" r:id="rId12"/>
    <p:sldId id="387" r:id="rId13"/>
    <p:sldId id="368" r:id="rId14"/>
    <p:sldId id="369" r:id="rId15"/>
    <p:sldId id="370" r:id="rId16"/>
    <p:sldId id="295" r:id="rId17"/>
    <p:sldId id="265" r:id="rId18"/>
    <p:sldId id="262" r:id="rId19"/>
    <p:sldId id="260" r:id="rId20"/>
    <p:sldId id="335" r:id="rId21"/>
    <p:sldId id="282" r:id="rId22"/>
    <p:sldId id="341" r:id="rId23"/>
    <p:sldId id="385" r:id="rId24"/>
    <p:sldId id="351" r:id="rId25"/>
    <p:sldId id="286" r:id="rId26"/>
    <p:sldId id="378" r:id="rId27"/>
    <p:sldId id="376" r:id="rId28"/>
    <p:sldId id="377" r:id="rId29"/>
    <p:sldId id="267" r:id="rId30"/>
    <p:sldId id="268" r:id="rId31"/>
    <p:sldId id="362" r:id="rId32"/>
    <p:sldId id="271" r:id="rId33"/>
    <p:sldId id="373" r:id="rId34"/>
    <p:sldId id="316" r:id="rId35"/>
    <p:sldId id="383" r:id="rId36"/>
    <p:sldId id="354" r:id="rId37"/>
    <p:sldId id="355" r:id="rId38"/>
    <p:sldId id="356" r:id="rId39"/>
    <p:sldId id="263" r:id="rId40"/>
    <p:sldId id="289" r:id="rId41"/>
    <p:sldId id="273" r:id="rId42"/>
    <p:sldId id="274" r:id="rId43"/>
    <p:sldId id="379" r:id="rId44"/>
    <p:sldId id="380" r:id="rId45"/>
    <p:sldId id="258" r:id="rId46"/>
    <p:sldId id="372" r:id="rId47"/>
    <p:sldId id="337" r:id="rId48"/>
    <p:sldId id="257" r:id="rId49"/>
    <p:sldId id="276" r:id="rId50"/>
    <p:sldId id="325" r:id="rId51"/>
    <p:sldId id="386" r:id="rId52"/>
    <p:sldId id="259" r:id="rId53"/>
    <p:sldId id="338" r:id="rId54"/>
    <p:sldId id="371" r:id="rId55"/>
    <p:sldId id="365" r:id="rId56"/>
    <p:sldId id="330" r:id="rId57"/>
    <p:sldId id="331" r:id="rId58"/>
    <p:sldId id="332" r:id="rId59"/>
    <p:sldId id="333" r:id="rId6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99FF33"/>
    <a:srgbClr val="CCCC00"/>
    <a:srgbClr val="684522"/>
    <a:srgbClr val="5958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408" autoAdjust="0"/>
  </p:normalViewPr>
  <p:slideViewPr>
    <p:cSldViewPr>
      <p:cViewPr varScale="1">
        <p:scale>
          <a:sx n="100" d="100"/>
          <a:sy n="100" d="100"/>
        </p:scale>
        <p:origin x="-186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938B3F1-10BF-4C76-AD24-4644FADC255E}" type="datetimeFigureOut">
              <a:rPr lang="en-US"/>
              <a:pPr>
                <a:defRPr/>
              </a:pPr>
              <a:t>12/2/2016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7F261A5-668E-4531-87EF-72311AEB6985}" type="slidenum">
              <a:rPr lang="en-US"/>
              <a:pPr>
                <a:defRPr/>
              </a:pPr>
              <a:t>‹#›</a:t>
            </a:fld>
            <a:endParaRPr lang="en-US"/>
          </a:p>
        </p:txBody>
      </p:sp>
    </p:spTree>
    <p:extLst>
      <p:ext uri="{BB962C8B-B14F-4D97-AF65-F5344CB8AC3E}">
        <p14:creationId xmlns:p14="http://schemas.microsoft.com/office/powerpoint/2010/main" val="20834496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epa.gov/osw/education/pdfs/toolkit/tools-m.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eb-japan.org/trends/09_sci-tech/sci100107.htm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Traditional engineering focused on solving problems, relatively short term solutions without</a:t>
            </a:r>
            <a:r>
              <a:rPr lang="en-US" sz="1200" baseline="0" dirty="0" smtClean="0"/>
              <a:t> much consideration to adverse or long term consequences</a:t>
            </a:r>
            <a:endParaRPr lang="en-US" dirty="0"/>
          </a:p>
        </p:txBody>
      </p:sp>
      <p:sp>
        <p:nvSpPr>
          <p:cNvPr id="4" name="Slide Number Placeholder 3"/>
          <p:cNvSpPr>
            <a:spLocks noGrp="1"/>
          </p:cNvSpPr>
          <p:nvPr>
            <p:ph type="sldNum" sz="quarter" idx="10"/>
          </p:nvPr>
        </p:nvSpPr>
        <p:spPr/>
        <p:txBody>
          <a:bodyPr/>
          <a:lstStyle/>
          <a:p>
            <a:pPr>
              <a:defRPr/>
            </a:pPr>
            <a:fld id="{17F261A5-668E-4531-87EF-72311AEB6985}" type="slidenum">
              <a:rPr lang="en-US" smtClean="0"/>
              <a:pPr>
                <a:defRPr/>
              </a:pPr>
              <a:t>3</a:t>
            </a:fld>
            <a:endParaRPr lang="en-US"/>
          </a:p>
        </p:txBody>
      </p:sp>
    </p:spTree>
    <p:extLst>
      <p:ext uri="{BB962C8B-B14F-4D97-AF65-F5344CB8AC3E}">
        <p14:creationId xmlns:p14="http://schemas.microsoft.com/office/powerpoint/2010/main" val="2953545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Or the pillars are:</a:t>
            </a:r>
            <a:r>
              <a:rPr lang="en-US" baseline="0" dirty="0" smtClean="0"/>
              <a:t> People, Planet and Profit.   Fair practices for ALL people.  Manage planets renewable and non-renewable resources while reducing waste.  Financially beneficial for most people.</a:t>
            </a:r>
            <a:endParaRPr lang="en-US" dirty="0"/>
          </a:p>
        </p:txBody>
      </p:sp>
      <p:sp>
        <p:nvSpPr>
          <p:cNvPr id="4" name="Slide Number Placeholder 3"/>
          <p:cNvSpPr>
            <a:spLocks noGrp="1"/>
          </p:cNvSpPr>
          <p:nvPr>
            <p:ph type="sldNum" sz="quarter" idx="10"/>
          </p:nvPr>
        </p:nvSpPr>
        <p:spPr/>
        <p:txBody>
          <a:bodyPr/>
          <a:lstStyle/>
          <a:p>
            <a:pPr>
              <a:defRPr/>
            </a:pPr>
            <a:fld id="{17F261A5-668E-4531-87EF-72311AEB6985}" type="slidenum">
              <a:rPr lang="en-US" smtClean="0"/>
              <a:pPr>
                <a:defRPr/>
              </a:pPr>
              <a:t>18</a:t>
            </a:fld>
            <a:endParaRPr lang="en-US"/>
          </a:p>
        </p:txBody>
      </p:sp>
    </p:spTree>
    <p:extLst>
      <p:ext uri="{BB962C8B-B14F-4D97-AF65-F5344CB8AC3E}">
        <p14:creationId xmlns:p14="http://schemas.microsoft.com/office/powerpoint/2010/main" val="3878605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Five 2-liter recycled PET bottles produce enough fiberfill to make a ski jacket  (source: </a:t>
            </a:r>
            <a:r>
              <a:rPr lang="en-US" dirty="0" smtClean="0">
                <a:hlinkClick r:id="rId3"/>
              </a:rPr>
              <a:t>http://www.epa.gov/osw/education/pdfs/toolkit/tools-m.pdf</a:t>
            </a:r>
            <a:r>
              <a:rPr lang="en-US" dirty="0" smtClean="0"/>
              <a:t>)</a:t>
            </a:r>
          </a:p>
          <a:p>
            <a:endParaRPr lang="en-US" dirty="0" smtClean="0"/>
          </a:p>
          <a:p>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F58507-5222-46C8-B7A5-68D86388DA1C}" type="slidenum">
              <a:rPr lang="en-US" smtClean="0"/>
              <a:pPr/>
              <a:t>24</a:t>
            </a:fld>
            <a:endParaRPr lang="en-US" smtClean="0"/>
          </a:p>
        </p:txBody>
      </p:sp>
    </p:spTree>
    <p:extLst>
      <p:ext uri="{BB962C8B-B14F-4D97-AF65-F5344CB8AC3E}">
        <p14:creationId xmlns:p14="http://schemas.microsoft.com/office/powerpoint/2010/main" val="2132663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Process of comparing sustainability indicators for various engineering designs.  Just</a:t>
            </a:r>
            <a:r>
              <a:rPr lang="en-US" baseline="0" dirty="0" smtClean="0"/>
              <a:t> one way to judge, there are others – LEEDS.</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17F261A5-668E-4531-87EF-72311AEB6985}" type="slidenum">
              <a:rPr lang="en-US" smtClean="0"/>
              <a:pPr>
                <a:defRPr/>
              </a:pPr>
              <a:t>29</a:t>
            </a:fld>
            <a:endParaRPr lang="en-US"/>
          </a:p>
        </p:txBody>
      </p:sp>
    </p:spTree>
    <p:extLst>
      <p:ext uri="{BB962C8B-B14F-4D97-AF65-F5344CB8AC3E}">
        <p14:creationId xmlns:p14="http://schemas.microsoft.com/office/powerpoint/2010/main" val="819465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80C425-0200-424C-8664-FB0BC39F35E1}" type="slidenum">
              <a:rPr lang="en-US" smtClean="0"/>
              <a:pPr/>
              <a:t>31</a:t>
            </a:fld>
            <a:endParaRPr lang="en-US" smtClean="0"/>
          </a:p>
        </p:txBody>
      </p:sp>
    </p:spTree>
    <p:extLst>
      <p:ext uri="{BB962C8B-B14F-4D97-AF65-F5344CB8AC3E}">
        <p14:creationId xmlns:p14="http://schemas.microsoft.com/office/powerpoint/2010/main" val="1994550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From Apple http://www.apple.com/environment/reports/ /</a:t>
            </a:r>
          </a:p>
          <a:p>
            <a:r>
              <a:rPr lang="en-US" dirty="0" smtClean="0"/>
              <a:t>:</a:t>
            </a:r>
          </a:p>
          <a:p>
            <a:r>
              <a:rPr lang="en-US" sz="1200" kern="1200" dirty="0" smtClean="0">
                <a:solidFill>
                  <a:schemeClr val="tx1"/>
                </a:solidFill>
                <a:latin typeface="+mn-lt"/>
                <a:ea typeface="+mn-ea"/>
                <a:cs typeface="+mn-cs"/>
              </a:rPr>
              <a:t>How our carbon footprint informs our thinking.</a:t>
            </a:r>
          </a:p>
          <a:p>
            <a:r>
              <a:rPr lang="en-US" sz="1200" kern="1200" dirty="0" smtClean="0">
                <a:solidFill>
                  <a:schemeClr val="tx1"/>
                </a:solidFill>
                <a:latin typeface="+mn-lt"/>
                <a:ea typeface="+mn-ea"/>
                <a:cs typeface="+mn-cs"/>
              </a:rPr>
              <a:t>We’re always trying to improve the way we conduct our greenhouse gas life cycle </a:t>
            </a:r>
          </a:p>
          <a:p>
            <a:r>
              <a:rPr lang="en-US" sz="1200" kern="1200" dirty="0" smtClean="0">
                <a:solidFill>
                  <a:schemeClr val="tx1"/>
                </a:solidFill>
                <a:latin typeface="+mn-lt"/>
                <a:ea typeface="+mn-ea"/>
                <a:cs typeface="+mn-cs"/>
              </a:rPr>
              <a:t>analysis. And when our assessments reveal a material, process, or system that’s making </a:t>
            </a:r>
          </a:p>
          <a:p>
            <a:r>
              <a:rPr lang="en-US" sz="1200" kern="1200" dirty="0" smtClean="0">
                <a:solidFill>
                  <a:schemeClr val="tx1"/>
                </a:solidFill>
                <a:latin typeface="+mn-lt"/>
                <a:ea typeface="+mn-ea"/>
                <a:cs typeface="+mn-cs"/>
              </a:rPr>
              <a:t>a significant negative impact on our carbon footprint, we reexamine how we design </a:t>
            </a:r>
          </a:p>
          <a:p>
            <a:r>
              <a:rPr lang="en-US" sz="1200" kern="1200" dirty="0" smtClean="0">
                <a:solidFill>
                  <a:schemeClr val="tx1"/>
                </a:solidFill>
                <a:latin typeface="+mn-lt"/>
                <a:ea typeface="+mn-ea"/>
                <a:cs typeface="+mn-cs"/>
              </a:rPr>
              <a:t>that product, process, or facility. For example, we were using industry</a:t>
            </a: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standard methods </a:t>
            </a:r>
          </a:p>
          <a:p>
            <a:r>
              <a:rPr lang="en-US" sz="1200" kern="1200" dirty="0" smtClean="0">
                <a:solidFill>
                  <a:schemeClr val="tx1"/>
                </a:solidFill>
                <a:latin typeface="+mn-lt"/>
                <a:ea typeface="+mn-ea"/>
                <a:cs typeface="+mn-cs"/>
              </a:rPr>
              <a:t>to account for our emissions from aluminum, but because we use aluminum in so </a:t>
            </a:r>
          </a:p>
          <a:p>
            <a:r>
              <a:rPr lang="en-US" sz="1200" kern="1200" dirty="0" smtClean="0">
                <a:solidFill>
                  <a:schemeClr val="tx1"/>
                </a:solidFill>
                <a:latin typeface="+mn-lt"/>
                <a:ea typeface="+mn-ea"/>
                <a:cs typeface="+mn-cs"/>
              </a:rPr>
              <a:t>many of our products, we decided to undertake an extensive survey of our aluminum </a:t>
            </a:r>
          </a:p>
          <a:p>
            <a:r>
              <a:rPr lang="en-US" sz="1200" kern="1200" dirty="0" smtClean="0">
                <a:solidFill>
                  <a:schemeClr val="tx1"/>
                </a:solidFill>
                <a:latin typeface="+mn-lt"/>
                <a:ea typeface="+mn-ea"/>
                <a:cs typeface="+mn-cs"/>
              </a:rPr>
              <a:t>suppliers. Our study revealed that emissions associated with manufacturing our </a:t>
            </a:r>
          </a:p>
          <a:p>
            <a:r>
              <a:rPr lang="en-US" sz="1200" kern="1200" dirty="0" smtClean="0">
                <a:solidFill>
                  <a:schemeClr val="tx1"/>
                </a:solidFill>
                <a:latin typeface="+mn-lt"/>
                <a:ea typeface="+mn-ea"/>
                <a:cs typeface="+mn-cs"/>
              </a:rPr>
              <a:t>aluminum housings were nearly four times higher than we believed, so we’ve updated </a:t>
            </a:r>
          </a:p>
          <a:p>
            <a:r>
              <a:rPr lang="en-US" sz="1200" kern="1200" dirty="0" smtClean="0">
                <a:solidFill>
                  <a:schemeClr val="tx1"/>
                </a:solidFill>
                <a:latin typeface="+mn-lt"/>
                <a:ea typeface="+mn-ea"/>
                <a:cs typeface="+mn-cs"/>
              </a:rPr>
              <a:t>our 2013 life cycle analysis data to be more accurate. As a result, the carbon emissions </a:t>
            </a:r>
          </a:p>
          <a:p>
            <a:r>
              <a:rPr lang="en-US" sz="1200" kern="1200" dirty="0" smtClean="0">
                <a:solidFill>
                  <a:schemeClr val="tx1"/>
                </a:solidFill>
                <a:latin typeface="+mn-lt"/>
                <a:ea typeface="+mn-ea"/>
                <a:cs typeface="+mn-cs"/>
              </a:rPr>
              <a:t>we reported for 2013 are 9 percent higher than the carbon emissions we reported for </a:t>
            </a:r>
          </a:p>
          <a:p>
            <a:r>
              <a:rPr lang="en-US" sz="1200" kern="1200" dirty="0" smtClean="0">
                <a:solidFill>
                  <a:schemeClr val="tx1"/>
                </a:solidFill>
                <a:latin typeface="+mn-lt"/>
                <a:ea typeface="+mn-ea"/>
                <a:cs typeface="+mn-cs"/>
              </a:rPr>
              <a:t>2012. However, this increase is due to previously underestimating our emissions, not </a:t>
            </a:r>
          </a:p>
          <a:p>
            <a:r>
              <a:rPr lang="en-US" sz="1200" kern="1200" dirty="0" smtClean="0">
                <a:solidFill>
                  <a:schemeClr val="tx1"/>
                </a:solidFill>
                <a:latin typeface="+mn-lt"/>
                <a:ea typeface="+mn-ea"/>
                <a:cs typeface="+mn-cs"/>
              </a:rPr>
              <a:t>because our emissions increased. In fact, when we recalculated the 2012 data using </a:t>
            </a:r>
          </a:p>
          <a:p>
            <a:r>
              <a:rPr lang="en-US" sz="1200" kern="1200" dirty="0" smtClean="0">
                <a:solidFill>
                  <a:schemeClr val="tx1"/>
                </a:solidFill>
                <a:latin typeface="+mn-lt"/>
                <a:ea typeface="+mn-ea"/>
                <a:cs typeface="+mn-cs"/>
              </a:rPr>
              <a:t>the new methodology, our carbon emissions actually dropped by 3 percent year over </a:t>
            </a:r>
          </a:p>
          <a:p>
            <a:r>
              <a:rPr lang="en-US" sz="1200" kern="1200" dirty="0" smtClean="0">
                <a:solidFill>
                  <a:schemeClr val="tx1"/>
                </a:solidFill>
                <a:latin typeface="+mn-lt"/>
                <a:ea typeface="+mn-ea"/>
                <a:cs typeface="+mn-cs"/>
              </a:rPr>
              <a:t>year. We’re committed to continuing to reduce our greenhouse gas emissions and </a:t>
            </a:r>
          </a:p>
          <a:p>
            <a:r>
              <a:rPr lang="en-US" sz="1200" kern="1200" dirty="0" smtClean="0">
                <a:solidFill>
                  <a:schemeClr val="tx1"/>
                </a:solidFill>
                <a:latin typeface="+mn-lt"/>
                <a:ea typeface="+mn-ea"/>
                <a:cs typeface="+mn-cs"/>
              </a:rPr>
              <a:t>using our life cycle analysis to drive that change.</a:t>
            </a:r>
          </a:p>
          <a:p>
            <a:endParaRPr lang="en-US" dirty="0"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365E18-E104-4CA1-87DD-E56064FD3556}" type="slidenum">
              <a:rPr lang="en-US" smtClean="0"/>
              <a:pPr/>
              <a:t>33</a:t>
            </a:fld>
            <a:endParaRPr lang="en-US" smtClean="0"/>
          </a:p>
        </p:txBody>
      </p:sp>
    </p:spTree>
    <p:extLst>
      <p:ext uri="{BB962C8B-B14F-4D97-AF65-F5344CB8AC3E}">
        <p14:creationId xmlns:p14="http://schemas.microsoft.com/office/powerpoint/2010/main" val="70548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Ten vibration-power generators have been installed on the Goshiki-zakura Ohashi Bridge on the Tokyo Metropolitan Expressway, each containing a piezoelectric device fitted with a pendulum. Vibrations from passing vehicles cause the pendulums to swing, creating electricity that helps power the bridge's lights after dark. </a:t>
            </a:r>
            <a:r>
              <a:rPr lang="en-US" smtClean="0">
                <a:hlinkClick r:id="rId3"/>
              </a:rPr>
              <a:t>http://web-japan.org/trends/09_sci-tech/sci100107.html</a:t>
            </a:r>
            <a:endParaRPr lang="en-US"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C0599E-064B-47B6-B463-6FBAEA7AF77F}" type="slidenum">
              <a:rPr lang="en-US" smtClean="0"/>
              <a:pPr/>
              <a:t>35</a:t>
            </a:fld>
            <a:endParaRPr lang="en-US" smtClean="0"/>
          </a:p>
        </p:txBody>
      </p:sp>
    </p:spTree>
    <p:extLst>
      <p:ext uri="{BB962C8B-B14F-4D97-AF65-F5344CB8AC3E}">
        <p14:creationId xmlns:p14="http://schemas.microsoft.com/office/powerpoint/2010/main" val="1292577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Coca-Cola is partnering with JBF to build the world’s largest facility to produce bio-glycol—the key ingredient used to make PlantBottle packaging. The facility, which will be located in Araraquara, Sao Paulo, Brazil, will produce the ingredient using locally sourced sugarcane and sugarcane processing waste. The Brazil plant is part of Coke's plan to have plant-based resin in all of its plastic bottles by 2020 </a:t>
            </a:r>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69B63C-2777-4AB7-83E3-6DC072DABA70}" type="slidenum">
              <a:rPr lang="en-US" smtClean="0"/>
              <a:pPr/>
              <a:t>37</a:t>
            </a:fld>
            <a:endParaRPr lang="en-US" smtClean="0"/>
          </a:p>
        </p:txBody>
      </p:sp>
    </p:spTree>
    <p:extLst>
      <p:ext uri="{BB962C8B-B14F-4D97-AF65-F5344CB8AC3E}">
        <p14:creationId xmlns:p14="http://schemas.microsoft.com/office/powerpoint/2010/main" val="1344367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7F261A5-668E-4531-87EF-72311AEB6985}" type="slidenum">
              <a:rPr lang="en-US" smtClean="0"/>
              <a:pPr>
                <a:defRPr/>
              </a:pPr>
              <a:t>38</a:t>
            </a:fld>
            <a:endParaRPr lang="en-US"/>
          </a:p>
        </p:txBody>
      </p:sp>
    </p:spTree>
    <p:extLst>
      <p:ext uri="{BB962C8B-B14F-4D97-AF65-F5344CB8AC3E}">
        <p14:creationId xmlns:p14="http://schemas.microsoft.com/office/powerpoint/2010/main" val="696010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Tracy </a:t>
            </a:r>
            <a:r>
              <a:rPr lang="en-US" dirty="0" err="1" smtClean="0"/>
              <a:t>Staedter</a:t>
            </a:r>
            <a:r>
              <a:rPr lang="en-US" dirty="0" smtClean="0"/>
              <a:t>, Technology Review </a:t>
            </a:r>
            <a:br>
              <a:rPr lang="en-US" dirty="0" smtClean="0"/>
            </a:br>
            <a:r>
              <a:rPr lang="en-US" dirty="0" smtClean="0"/>
              <a:t>August 1, 2006 </a:t>
            </a:r>
          </a:p>
          <a:p>
            <a:r>
              <a:rPr lang="en-US" b="1" dirty="0" smtClean="0"/>
              <a:t>Comment</a:t>
            </a:r>
          </a:p>
          <a:p>
            <a:r>
              <a:rPr lang="en-US" dirty="0" smtClean="0"/>
              <a:t>In the future, homeowners may grow their houses instead of building them.</a:t>
            </a:r>
          </a:p>
          <a:p>
            <a:r>
              <a:rPr lang="en-US" dirty="0" smtClean="0"/>
              <a:t>That's the vision of MIT architect Mitchell Joachim of the Media Lab's Smart Cities group. He and his colleagues -- environmental engineer Lara </a:t>
            </a:r>
            <a:r>
              <a:rPr lang="en-US" dirty="0" err="1" smtClean="0"/>
              <a:t>Greden</a:t>
            </a:r>
            <a:r>
              <a:rPr lang="en-US" dirty="0" smtClean="0"/>
              <a:t> (S.M. 2001, Ph.D. 2005) and architect Javier </a:t>
            </a:r>
            <a:r>
              <a:rPr lang="en-US" dirty="0" err="1" smtClean="0"/>
              <a:t>Arbona-Homar</a:t>
            </a:r>
            <a:r>
              <a:rPr lang="en-US" dirty="0" smtClean="0"/>
              <a:t> (S.M. 2004) -- have conceived a home that doesn't just use "green" design but is itself a living ecosystem. They call it the </a:t>
            </a:r>
            <a:r>
              <a:rPr lang="en-US" dirty="0" err="1" smtClean="0"/>
              <a:t>Fab</a:t>
            </a:r>
            <a:r>
              <a:rPr lang="en-US" dirty="0" smtClean="0"/>
              <a:t> Tree Hab.</a:t>
            </a:r>
          </a:p>
          <a:p>
            <a:r>
              <a:rPr lang="en-US" dirty="0" smtClean="0"/>
              <a:t>The basic framework of the house would be created using a gardening method known as </a:t>
            </a:r>
            <a:r>
              <a:rPr lang="en-US" dirty="0" err="1" smtClean="0"/>
              <a:t>pleaching</a:t>
            </a:r>
            <a:r>
              <a:rPr lang="en-US" dirty="0" smtClean="0"/>
              <a:t>, in which young trees are woven together into a shape such as an archway, lattice, or screen and then encouraged to maintain that form over the years.</a:t>
            </a:r>
          </a:p>
          <a:p>
            <a:endParaRPr lang="en-US" dirty="0"/>
          </a:p>
        </p:txBody>
      </p:sp>
      <p:sp>
        <p:nvSpPr>
          <p:cNvPr id="4" name="Slide Number Placeholder 3"/>
          <p:cNvSpPr>
            <a:spLocks noGrp="1"/>
          </p:cNvSpPr>
          <p:nvPr>
            <p:ph type="sldNum" sz="quarter" idx="10"/>
          </p:nvPr>
        </p:nvSpPr>
        <p:spPr/>
        <p:txBody>
          <a:bodyPr/>
          <a:lstStyle/>
          <a:p>
            <a:pPr>
              <a:defRPr/>
            </a:pPr>
            <a:fld id="{17F261A5-668E-4531-87EF-72311AEB6985}" type="slidenum">
              <a:rPr lang="en-US" smtClean="0"/>
              <a:pPr>
                <a:defRPr/>
              </a:pPr>
              <a:t>46</a:t>
            </a:fld>
            <a:endParaRPr lang="en-US"/>
          </a:p>
        </p:txBody>
      </p:sp>
    </p:spTree>
    <p:extLst>
      <p:ext uri="{BB962C8B-B14F-4D97-AF65-F5344CB8AC3E}">
        <p14:creationId xmlns:p14="http://schemas.microsoft.com/office/powerpoint/2010/main" val="572560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F7D51B-4893-4CFE-AB8C-F1580CE1DFEE}" type="slidenum">
              <a:rPr lang="en-US"/>
              <a:pPr/>
              <a:t>56</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xfrm>
            <a:off x="914400" y="4343400"/>
            <a:ext cx="5029200" cy="4114800"/>
          </a:xfrm>
        </p:spPr>
        <p:txBody>
          <a:bodyPr/>
          <a:lstStyle/>
          <a:p>
            <a:pPr>
              <a:buFontTx/>
              <a:buChar char="•"/>
            </a:pPr>
            <a:endParaRPr lang="en-US"/>
          </a:p>
        </p:txBody>
      </p:sp>
    </p:spTree>
    <p:extLst>
      <p:ext uri="{BB962C8B-B14F-4D97-AF65-F5344CB8AC3E}">
        <p14:creationId xmlns:p14="http://schemas.microsoft.com/office/powerpoint/2010/main" val="161696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i="0" dirty="0" smtClean="0">
                <a:solidFill>
                  <a:srgbClr val="006666"/>
                </a:solidFill>
                <a:latin typeface="+mj-lt"/>
              </a:rPr>
              <a:t>In 1987, the World Commission on Environment and Development developed a definition of sustainability that was included in its findings, which became known as the </a:t>
            </a:r>
            <a:r>
              <a:rPr lang="en-US" b="0" i="0" dirty="0" err="1" smtClean="0">
                <a:solidFill>
                  <a:srgbClr val="006666"/>
                </a:solidFill>
                <a:latin typeface="+mj-lt"/>
              </a:rPr>
              <a:t>Brundtland</a:t>
            </a:r>
            <a:r>
              <a:rPr lang="en-US" b="0" i="0" dirty="0" smtClean="0">
                <a:solidFill>
                  <a:srgbClr val="006666"/>
                </a:solidFill>
                <a:latin typeface="+mj-lt"/>
              </a:rPr>
              <a:t> Report.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i="0" dirty="0" smtClean="0">
              <a:solidFill>
                <a:srgbClr val="006666"/>
              </a:solidFill>
              <a:latin typeface="+mj-lt"/>
            </a:endParaRPr>
          </a:p>
          <a:p>
            <a:r>
              <a:rPr lang="en-US" dirty="0" smtClean="0"/>
              <a:t>From Center</a:t>
            </a:r>
            <a:r>
              <a:rPr lang="en-US" baseline="0" dirty="0" smtClean="0"/>
              <a:t> for Engineering Sustainability</a:t>
            </a:r>
          </a:p>
        </p:txBody>
      </p:sp>
      <p:sp>
        <p:nvSpPr>
          <p:cNvPr id="4" name="Slide Number Placeholder 3"/>
          <p:cNvSpPr>
            <a:spLocks noGrp="1"/>
          </p:cNvSpPr>
          <p:nvPr>
            <p:ph type="sldNum" sz="quarter" idx="10"/>
          </p:nvPr>
        </p:nvSpPr>
        <p:spPr/>
        <p:txBody>
          <a:bodyPr/>
          <a:lstStyle/>
          <a:p>
            <a:pPr>
              <a:defRPr/>
            </a:pPr>
            <a:fld id="{17F261A5-668E-4531-87EF-72311AEB6985}" type="slidenum">
              <a:rPr lang="en-US" smtClean="0"/>
              <a:pPr>
                <a:defRPr/>
              </a:pPr>
              <a:t>4</a:t>
            </a:fld>
            <a:endParaRPr lang="en-US"/>
          </a:p>
        </p:txBody>
      </p:sp>
    </p:spTree>
    <p:extLst>
      <p:ext uri="{BB962C8B-B14F-4D97-AF65-F5344CB8AC3E}">
        <p14:creationId xmlns:p14="http://schemas.microsoft.com/office/powerpoint/2010/main" val="26376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1EBC26-7F55-46B5-9FF4-1D6A77064624}" type="slidenum">
              <a:rPr lang="en-US"/>
              <a:pPr/>
              <a:t>58</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2645612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17F261A5-668E-4531-87EF-72311AEB6985}" type="slidenum">
              <a:rPr lang="en-US" smtClean="0"/>
              <a:pPr>
                <a:defRPr/>
              </a:pPr>
              <a:t>5</a:t>
            </a:fld>
            <a:endParaRPr lang="en-US"/>
          </a:p>
        </p:txBody>
      </p:sp>
    </p:spTree>
    <p:extLst>
      <p:ext uri="{BB962C8B-B14F-4D97-AF65-F5344CB8AC3E}">
        <p14:creationId xmlns:p14="http://schemas.microsoft.com/office/powerpoint/2010/main" val="659000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Earth Planet</a:t>
            </a:r>
            <a:r>
              <a:rPr lang="en-US" baseline="0" dirty="0" smtClean="0"/>
              <a:t> = </a:t>
            </a:r>
            <a:r>
              <a:rPr lang="en-US" dirty="0" smtClean="0"/>
              <a:t> “the amount of biologically productive land and sea area necessary to supply the resources a human population</a:t>
            </a:r>
            <a:r>
              <a:rPr lang="en-US" baseline="0" dirty="0" smtClean="0"/>
              <a:t> </a:t>
            </a:r>
            <a:r>
              <a:rPr lang="en-US" dirty="0" smtClean="0"/>
              <a:t>consumes, and to assimilate associated waste.”  http://en.wikipedia.org/wiki/Ecological_footprint</a:t>
            </a:r>
          </a:p>
          <a:p>
            <a:endParaRPr lang="en-US" dirty="0"/>
          </a:p>
        </p:txBody>
      </p:sp>
      <p:sp>
        <p:nvSpPr>
          <p:cNvPr id="4" name="Slide Number Placeholder 3"/>
          <p:cNvSpPr>
            <a:spLocks noGrp="1"/>
          </p:cNvSpPr>
          <p:nvPr>
            <p:ph type="sldNum" sz="quarter" idx="10"/>
          </p:nvPr>
        </p:nvSpPr>
        <p:spPr/>
        <p:txBody>
          <a:bodyPr/>
          <a:lstStyle/>
          <a:p>
            <a:pPr>
              <a:defRPr/>
            </a:pPr>
            <a:fld id="{17F261A5-668E-4531-87EF-72311AEB6985}" type="slidenum">
              <a:rPr lang="en-US" smtClean="0"/>
              <a:pPr>
                <a:defRPr/>
              </a:pPr>
              <a:t>8</a:t>
            </a:fld>
            <a:endParaRPr lang="en-US"/>
          </a:p>
        </p:txBody>
      </p:sp>
    </p:spTree>
    <p:extLst>
      <p:ext uri="{BB962C8B-B14F-4D97-AF65-F5344CB8AC3E}">
        <p14:creationId xmlns:p14="http://schemas.microsoft.com/office/powerpoint/2010/main" val="308751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the current population of 7.1B people.</a:t>
            </a:r>
            <a:endParaRPr lang="en-US" dirty="0"/>
          </a:p>
        </p:txBody>
      </p:sp>
      <p:sp>
        <p:nvSpPr>
          <p:cNvPr id="4" name="Slide Number Placeholder 3"/>
          <p:cNvSpPr>
            <a:spLocks noGrp="1"/>
          </p:cNvSpPr>
          <p:nvPr>
            <p:ph type="sldNum" sz="quarter" idx="10"/>
          </p:nvPr>
        </p:nvSpPr>
        <p:spPr/>
        <p:txBody>
          <a:bodyPr/>
          <a:lstStyle/>
          <a:p>
            <a:pPr>
              <a:defRPr/>
            </a:pPr>
            <a:fld id="{17F261A5-668E-4531-87EF-72311AEB6985}" type="slidenum">
              <a:rPr lang="en-US" smtClean="0"/>
              <a:pPr>
                <a:defRPr/>
              </a:pPr>
              <a:t>10</a:t>
            </a:fld>
            <a:endParaRPr lang="en-US"/>
          </a:p>
        </p:txBody>
      </p:sp>
    </p:spTree>
    <p:extLst>
      <p:ext uri="{BB962C8B-B14F-4D97-AF65-F5344CB8AC3E}">
        <p14:creationId xmlns:p14="http://schemas.microsoft.com/office/powerpoint/2010/main" val="4094535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7F261A5-668E-4531-87EF-72311AEB6985}" type="slidenum">
              <a:rPr lang="en-US" smtClean="0"/>
              <a:pPr>
                <a:defRPr/>
              </a:pPr>
              <a:t>12</a:t>
            </a:fld>
            <a:endParaRPr lang="en-US"/>
          </a:p>
        </p:txBody>
      </p:sp>
    </p:spTree>
    <p:extLst>
      <p:ext uri="{BB962C8B-B14F-4D97-AF65-F5344CB8AC3E}">
        <p14:creationId xmlns:p14="http://schemas.microsoft.com/office/powerpoint/2010/main" val="1208972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7F261A5-668E-4531-87EF-72311AEB6985}" type="slidenum">
              <a:rPr lang="en-US" smtClean="0"/>
              <a:pPr>
                <a:defRPr/>
              </a:pPr>
              <a:t>13</a:t>
            </a:fld>
            <a:endParaRPr lang="en-US"/>
          </a:p>
        </p:txBody>
      </p:sp>
    </p:spTree>
    <p:extLst>
      <p:ext uri="{BB962C8B-B14F-4D97-AF65-F5344CB8AC3E}">
        <p14:creationId xmlns:p14="http://schemas.microsoft.com/office/powerpoint/2010/main" val="2537254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Care instructions</a:t>
            </a:r>
          </a:p>
          <a:p>
            <a:pPr marL="228600" indent="-228600">
              <a:buFontTx/>
              <a:buAutoNum type="arabicParenR"/>
              <a:defRPr/>
            </a:pPr>
            <a:r>
              <a:rPr lang="en-US" dirty="0" smtClean="0"/>
              <a:t>Reduce dependence on fossil fuels and heavy metals</a:t>
            </a:r>
          </a:p>
          <a:p>
            <a:pPr marL="228600" indent="-228600">
              <a:buFontTx/>
              <a:buAutoNum type="arabicParenR"/>
              <a:defRPr/>
            </a:pPr>
            <a:r>
              <a:rPr lang="en-US" dirty="0" smtClean="0"/>
              <a:t>Reduce dependence on synthetic chemicals that persist in nature</a:t>
            </a:r>
          </a:p>
          <a:p>
            <a:pPr marL="228600" indent="-228600">
              <a:buFontTx/>
              <a:buAutoNum type="arabicParenR"/>
              <a:defRPr/>
            </a:pPr>
            <a:r>
              <a:rPr lang="en-US" dirty="0" smtClean="0"/>
              <a:t>Reduce destruction of nature</a:t>
            </a:r>
          </a:p>
          <a:p>
            <a:pPr marL="228600" indent="-228600">
              <a:buFontTx/>
              <a:buAutoNum type="arabicParenR"/>
              <a:defRPr/>
            </a:pPr>
            <a:r>
              <a:rPr lang="en-US" dirty="0" smtClean="0"/>
              <a:t>Ensure we are not stopping people globally from meeting their needs</a:t>
            </a:r>
            <a:endParaRPr lang="en-US" dirty="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44B43E-96DC-4769-8D8B-EE7D8C772FD3}" type="slidenum">
              <a:rPr lang="en-US" smtClean="0"/>
              <a:pPr/>
              <a:t>15</a:t>
            </a:fld>
            <a:endParaRPr lang="en-US" smtClean="0"/>
          </a:p>
        </p:txBody>
      </p:sp>
    </p:spTree>
    <p:extLst>
      <p:ext uri="{BB962C8B-B14F-4D97-AF65-F5344CB8AC3E}">
        <p14:creationId xmlns:p14="http://schemas.microsoft.com/office/powerpoint/2010/main" val="61119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EFBB7E-AE45-4706-8727-BAEA3F034997}" type="slidenum">
              <a:rPr lang="en-US" smtClean="0"/>
              <a:pPr/>
              <a:t>16</a:t>
            </a:fld>
            <a:endParaRPr lang="en-US" smtClean="0"/>
          </a:p>
        </p:txBody>
      </p:sp>
    </p:spTree>
    <p:extLst>
      <p:ext uri="{BB962C8B-B14F-4D97-AF65-F5344CB8AC3E}">
        <p14:creationId xmlns:p14="http://schemas.microsoft.com/office/powerpoint/2010/main" val="3362318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990600"/>
            <a:ext cx="76200" cy="5105400"/>
          </a:xfrm>
          <a:prstGeom prst="rect">
            <a:avLst/>
          </a:prstGeom>
          <a:solidFill>
            <a:schemeClr val="bg2"/>
          </a:solidFill>
          <a:ln w="12700">
            <a:noFill/>
            <a:miter lim="800000"/>
            <a:headEnd/>
            <a:tailEnd/>
          </a:ln>
          <a:effectLst/>
        </p:spPr>
        <p:txBody>
          <a:bodyPr wrap="none" anchor="ctr"/>
          <a:lstStyle/>
          <a:p>
            <a:pPr algn="ctr">
              <a:defRPr/>
            </a:pPr>
            <a:endParaRPr lang="en-US" sz="2400"/>
          </a:p>
        </p:txBody>
      </p:sp>
      <p:grpSp>
        <p:nvGrpSpPr>
          <p:cNvPr id="5" name="Group 8"/>
          <p:cNvGrpSpPr>
            <a:grpSpLocks/>
          </p:cNvGrpSpPr>
          <p:nvPr/>
        </p:nvGrpSpPr>
        <p:grpSpPr bwMode="auto">
          <a:xfrm>
            <a:off x="381000" y="304800"/>
            <a:ext cx="8391525" cy="5791200"/>
            <a:chOff x="240" y="192"/>
            <a:chExt cx="5286" cy="3648"/>
          </a:xfrm>
        </p:grpSpPr>
        <p:sp>
          <p:nvSpPr>
            <p:cNvPr id="6"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p:spPr>
          <p:txBody>
            <a:bodyPr rot="10800000" wrap="none" anchor="ctr"/>
            <a:lstStyle/>
            <a:p>
              <a:pPr algn="ctr">
                <a:defRPr/>
              </a:pPr>
              <a:endParaRPr lang="en-US" sz="2400"/>
            </a:p>
          </p:txBody>
        </p:sp>
        <p:sp>
          <p:nvSpPr>
            <p:cNvPr id="7"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p:spPr>
          <p:txBody>
            <a:bodyPr wrap="none" anchor="ctr"/>
            <a:lstStyle/>
            <a:p>
              <a:pPr algn="ctr">
                <a:defRPr/>
              </a:pPr>
              <a:endParaRPr lang="en-US" sz="2400"/>
            </a:p>
          </p:txBody>
        </p:sp>
        <p:sp>
          <p:nvSpPr>
            <p:cNvPr id="8"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p:spPr>
          <p:txBody>
            <a:bodyPr rot="10800000" wrap="none" anchor="ctr"/>
            <a:lstStyle/>
            <a:p>
              <a:pPr algn="ctr">
                <a:defRPr/>
              </a:pPr>
              <a:endParaRPr lang="en-US" sz="2400"/>
            </a:p>
          </p:txBody>
        </p:sp>
        <p:sp>
          <p:nvSpPr>
            <p:cNvPr id="9"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p:spPr>
          <p:txBody>
            <a:bodyPr wrap="none" anchor="ctr"/>
            <a:lstStyle/>
            <a:p>
              <a:pPr algn="ctr">
                <a:defRPr/>
              </a:pPr>
              <a:endParaRPr lang="en-US" sz="2400"/>
            </a:p>
          </p:txBody>
        </p:sp>
        <p:sp>
          <p:nvSpPr>
            <p:cNvPr id="10" name="Line 13"/>
            <p:cNvSpPr>
              <a:spLocks noChangeShapeType="1"/>
            </p:cNvSpPr>
            <p:nvPr/>
          </p:nvSpPr>
          <p:spPr bwMode="auto">
            <a:xfrm flipH="1">
              <a:off x="480" y="2256"/>
              <a:ext cx="4848" cy="0"/>
            </a:xfrm>
            <a:prstGeom prst="line">
              <a:avLst/>
            </a:prstGeom>
            <a:noFill/>
            <a:ln w="12700">
              <a:solidFill>
                <a:schemeClr val="tx1"/>
              </a:solidFill>
              <a:round/>
              <a:headEnd/>
              <a:tailEnd/>
            </a:ln>
            <a:effectLst/>
          </p:spPr>
          <p:txBody>
            <a:bodyPr/>
            <a:lstStyle/>
            <a:p>
              <a:pPr>
                <a:defRPr/>
              </a:pPr>
              <a:endParaRPr lang="en-US"/>
            </a:p>
          </p:txBody>
        </p:sp>
        <p:sp>
          <p:nvSpPr>
            <p:cNvPr id="11"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p:spPr>
          <p:txBody>
            <a:bodyPr wrap="none" anchor="ctr"/>
            <a:lstStyle/>
            <a:p>
              <a:pPr algn="ctr">
                <a:defRPr/>
              </a:pPr>
              <a:endParaRPr lang="en-US" sz="2400"/>
            </a:p>
          </p:txBody>
        </p:sp>
      </p:grpSp>
      <p:sp>
        <p:nvSpPr>
          <p:cNvPr id="39939" name="Rectangle 3"/>
          <p:cNvSpPr>
            <a:spLocks noGrp="1" noChangeArrowheads="1"/>
          </p:cNvSpPr>
          <p:nvPr>
            <p:ph type="ctrTitle"/>
          </p:nvPr>
        </p:nvSpPr>
        <p:spPr>
          <a:xfrm>
            <a:off x="762000" y="1371600"/>
            <a:ext cx="7696200" cy="2057400"/>
          </a:xfrm>
        </p:spPr>
        <p:txBody>
          <a:bodyPr/>
          <a:lstStyle>
            <a:lvl1pPr>
              <a:defRPr sz="5400"/>
            </a:lvl1pPr>
          </a:lstStyle>
          <a:p>
            <a:r>
              <a:rPr lang="en-US"/>
              <a:t>Click to edit Master title style</a:t>
            </a:r>
          </a:p>
        </p:txBody>
      </p:sp>
      <p:sp>
        <p:nvSpPr>
          <p:cNvPr id="39940"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charset="0"/>
              </a:defRPr>
            </a:lvl1pPr>
          </a:lstStyle>
          <a:p>
            <a:r>
              <a:rPr lang="en-US"/>
              <a:t>Click to edit Master subtitle style</a:t>
            </a:r>
          </a:p>
        </p:txBody>
      </p:sp>
      <p:sp>
        <p:nvSpPr>
          <p:cNvPr id="12" name="Rectangle 5"/>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3" name="Rectangle 6"/>
          <p:cNvSpPr>
            <a:spLocks noGrp="1" noChangeArrowheads="1"/>
          </p:cNvSpPr>
          <p:nvPr>
            <p:ph type="ftr" sz="quarter" idx="11"/>
          </p:nvPr>
        </p:nvSpPr>
        <p:spPr/>
        <p:txBody>
          <a:bodyPr/>
          <a:lstStyle>
            <a:lvl1pPr>
              <a:defRPr/>
            </a:lvl1pPr>
          </a:lstStyle>
          <a:p>
            <a:pPr>
              <a:defRPr/>
            </a:pPr>
            <a:endParaRPr lang="en-US"/>
          </a:p>
        </p:txBody>
      </p:sp>
      <p:sp>
        <p:nvSpPr>
          <p:cNvPr id="14" name="Rectangle 7"/>
          <p:cNvSpPr>
            <a:spLocks noGrp="1" noChangeArrowheads="1"/>
          </p:cNvSpPr>
          <p:nvPr>
            <p:ph type="sldNum" sz="quarter" idx="12"/>
          </p:nvPr>
        </p:nvSpPr>
        <p:spPr>
          <a:xfrm>
            <a:off x="6553200" y="6248400"/>
            <a:ext cx="2133600" cy="457200"/>
          </a:xfrm>
        </p:spPr>
        <p:txBody>
          <a:bodyPr/>
          <a:lstStyle>
            <a:lvl1pPr>
              <a:defRPr b="1"/>
            </a:lvl1pPr>
          </a:lstStyle>
          <a:p>
            <a:pPr>
              <a:defRPr/>
            </a:pPr>
            <a:fld id="{44E0B9B2-7C67-4F1B-974D-A2B03585560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B61BE7-2BB9-4E61-956D-EE4EB3C0E8C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D06AE6-84E8-425B-A0B4-7565C24D586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828800"/>
            <a:ext cx="4038600" cy="207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56063"/>
            <a:ext cx="4038600" cy="2074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25D6C4B-B034-400C-9C12-7E5655E3793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3400"/>
            <a:ext cx="8229600" cy="5597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7789986-3284-46A8-BE3B-ED29BA132B7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BB767F-350B-4F2D-85E8-2E6F00D42D8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5334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828800"/>
            <a:ext cx="4038600" cy="207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828800"/>
            <a:ext cx="4038600" cy="207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56063"/>
            <a:ext cx="4038600" cy="2074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56063"/>
            <a:ext cx="4038600" cy="2074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E59739D-0479-4684-80B9-ED01FEBF3BB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3F2358-10B2-494E-B651-81AC5CBE2168}"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98B27D-98FF-4AB8-9C3A-DF792F8A0D2B}"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053569-B0D1-4A6A-A6FA-FE240EC2A202}"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5AA1F3-EB60-4874-BE85-592F1DAEEFD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854C35-4808-47AB-BE17-4F66D5E1B63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596AFE8-879E-41FB-AB93-87B7DEE5477D}"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FF76361-3CF8-4A61-9B31-1A5BE7A84E14}"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4BCD917-155F-40C4-ACCA-91688D132FB6}"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D6618B-A790-450D-B98E-5F8C15A26514}"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8F7EAF4-E316-42DF-926D-F34294D72C7B}"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C7331B-B698-4F01-B845-222E7D3B0041}"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76200"/>
            <a:ext cx="20574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76200"/>
            <a:ext cx="60198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858AC4E-4985-4FF8-9595-8584BC009D9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BC7E49-4A11-4213-AE61-97E1C8FAD03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C76394-511F-4617-83E6-B15B885B823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8DDD35-1679-4D3D-B703-3854B9EF4A0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CF20467-6C87-4827-B453-1BF01A62BE9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CE5465C-832C-4DF2-9F4D-18904C46890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2A1332-DCC4-4CBB-BAEE-9890910445F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7B3E89-9C50-44CB-9E5D-D45E893E70F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33400"/>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828800"/>
            <a:ext cx="8229600" cy="4302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6" name="Rectangle 4"/>
          <p:cNvSpPr>
            <a:spLocks noGrp="1" noChangeArrowheads="1"/>
          </p:cNvSpPr>
          <p:nvPr>
            <p:ph type="dt" sz="half" idx="2"/>
          </p:nvPr>
        </p:nvSpPr>
        <p:spPr bwMode="auto">
          <a:xfrm>
            <a:off x="45720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endParaRPr lang="en-US"/>
          </a:p>
        </p:txBody>
      </p:sp>
      <p:sp>
        <p:nvSpPr>
          <p:cNvPr id="389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US"/>
          </a:p>
        </p:txBody>
      </p:sp>
      <p:sp>
        <p:nvSpPr>
          <p:cNvPr id="38918"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BD728ABB-ACD0-47AC-BE59-5C00099AE269}" type="slidenum">
              <a:rPr lang="en-US"/>
              <a:pPr>
                <a:defRPr/>
              </a:pPr>
              <a:t>‹#›</a:t>
            </a:fld>
            <a:endParaRPr lang="en-US"/>
          </a:p>
        </p:txBody>
      </p:sp>
      <p:grpSp>
        <p:nvGrpSpPr>
          <p:cNvPr id="1031" name="Group 7"/>
          <p:cNvGrpSpPr>
            <a:grpSpLocks/>
          </p:cNvGrpSpPr>
          <p:nvPr/>
        </p:nvGrpSpPr>
        <p:grpSpPr bwMode="auto">
          <a:xfrm>
            <a:off x="279400" y="152400"/>
            <a:ext cx="8686800" cy="1600200"/>
            <a:chOff x="176" y="96"/>
            <a:chExt cx="5472" cy="1008"/>
          </a:xfrm>
        </p:grpSpPr>
        <p:sp>
          <p:nvSpPr>
            <p:cNvPr id="38920" name="Line 8"/>
            <p:cNvSpPr>
              <a:spLocks noChangeShapeType="1"/>
            </p:cNvSpPr>
            <p:nvPr/>
          </p:nvSpPr>
          <p:spPr bwMode="auto">
            <a:xfrm flipH="1">
              <a:off x="288" y="1104"/>
              <a:ext cx="5232" cy="0"/>
            </a:xfrm>
            <a:prstGeom prst="line">
              <a:avLst/>
            </a:prstGeom>
            <a:noFill/>
            <a:ln w="12700">
              <a:solidFill>
                <a:schemeClr val="tx1"/>
              </a:solidFill>
              <a:round/>
              <a:headEnd/>
              <a:tailEnd/>
            </a:ln>
            <a:effectLst/>
          </p:spPr>
          <p:txBody>
            <a:bodyPr/>
            <a:lstStyle/>
            <a:p>
              <a:pPr>
                <a:defRPr/>
              </a:pPr>
              <a:endParaRPr lang="en-US"/>
            </a:p>
          </p:txBody>
        </p:sp>
        <p:sp>
          <p:nvSpPr>
            <p:cNvPr id="38921"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p:spPr>
          <p:txBody>
            <a:bodyPr wrap="none" anchor="ctr"/>
            <a:lstStyle/>
            <a:p>
              <a:pPr algn="ctr">
                <a:defRPr/>
              </a:pPr>
              <a:endParaRPr lang="en-US" sz="2400"/>
            </a:p>
          </p:txBody>
        </p:sp>
        <p:sp>
          <p:nvSpPr>
            <p:cNvPr id="38922"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p:spPr>
          <p:txBody>
            <a:bodyPr wrap="none" anchor="ctr"/>
            <a:lstStyle/>
            <a:p>
              <a:pPr algn="ctr">
                <a:defRPr/>
              </a:pPr>
              <a:endParaRPr lang="en-US" sz="2400"/>
            </a:p>
          </p:txBody>
        </p:sp>
        <p:sp>
          <p:nvSpPr>
            <p:cNvPr id="38923"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p:spPr>
          <p:txBody>
            <a:bodyPr wrap="none" anchor="ctr"/>
            <a:lstStyle/>
            <a:p>
              <a:pPr algn="ctr">
                <a:defRPr/>
              </a:pPr>
              <a:endParaRPr lang="en-US" sz="2400"/>
            </a:p>
          </p:txBody>
        </p:sp>
        <p:sp>
          <p:nvSpPr>
            <p:cNvPr id="38924"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p:spPr>
          <p:txBody>
            <a:bodyPr wrap="none" anchor="ctr"/>
            <a:lstStyle/>
            <a:p>
              <a:pPr algn="ctr">
                <a:defRPr/>
              </a:pPr>
              <a:endParaRPr lang="en-US" sz="2400"/>
            </a:p>
          </p:txBody>
        </p:sp>
      </p:grpSp>
    </p:spTree>
  </p:cSld>
  <p:clrMap bg1="lt1" tx1="dk1" bg2="lt2" tx2="dk2" accent1="accent1" accent2="accent2" accent3="accent3" accent4="accent4" accent5="accent5" accent6="accent6" hlink="hlink" folHlink="folHlink"/>
  <p:sldLayoutIdLst>
    <p:sldLayoutId id="2147483838"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cs typeface="Arial" charset="0"/>
        </a:defRPr>
      </a:lvl2pPr>
      <a:lvl3pPr algn="l" rtl="0" eaLnBrk="0" fontAlgn="base" hangingPunct="0">
        <a:spcBef>
          <a:spcPct val="0"/>
        </a:spcBef>
        <a:spcAft>
          <a:spcPct val="0"/>
        </a:spcAft>
        <a:defRPr sz="4400">
          <a:solidFill>
            <a:schemeClr val="tx2"/>
          </a:solidFill>
          <a:latin typeface="Times New Roman" pitchFamily="18" charset="0"/>
          <a:cs typeface="Arial" charset="0"/>
        </a:defRPr>
      </a:lvl3pPr>
      <a:lvl4pPr algn="l" rtl="0" eaLnBrk="0" fontAlgn="base" hangingPunct="0">
        <a:spcBef>
          <a:spcPct val="0"/>
        </a:spcBef>
        <a:spcAft>
          <a:spcPct val="0"/>
        </a:spcAft>
        <a:defRPr sz="4400">
          <a:solidFill>
            <a:schemeClr val="tx2"/>
          </a:solidFill>
          <a:latin typeface="Times New Roman" pitchFamily="18" charset="0"/>
          <a:cs typeface="Arial" charset="0"/>
        </a:defRPr>
      </a:lvl4pPr>
      <a:lvl5pPr algn="l" rtl="0" eaLnBrk="0" fontAlgn="base" hangingPunct="0">
        <a:spcBef>
          <a:spcPct val="0"/>
        </a:spcBef>
        <a:spcAft>
          <a:spcPct val="0"/>
        </a:spcAft>
        <a:defRPr sz="4400">
          <a:solidFill>
            <a:schemeClr val="tx2"/>
          </a:solidFill>
          <a:latin typeface="Times New Roman" pitchFamily="18" charset="0"/>
          <a:cs typeface="Arial" charset="0"/>
        </a:defRPr>
      </a:lvl5pPr>
      <a:lvl6pPr marL="457200" algn="l" rtl="0" fontAlgn="base">
        <a:spcBef>
          <a:spcPct val="0"/>
        </a:spcBef>
        <a:spcAft>
          <a:spcPct val="0"/>
        </a:spcAft>
        <a:defRPr sz="4400">
          <a:solidFill>
            <a:schemeClr val="tx2"/>
          </a:solidFill>
          <a:latin typeface="Times New Roman" pitchFamily="18" charset="0"/>
          <a:cs typeface="Arial" charset="0"/>
        </a:defRPr>
      </a:lvl6pPr>
      <a:lvl7pPr marL="914400" algn="l" rtl="0" fontAlgn="base">
        <a:spcBef>
          <a:spcPct val="0"/>
        </a:spcBef>
        <a:spcAft>
          <a:spcPct val="0"/>
        </a:spcAft>
        <a:defRPr sz="4400">
          <a:solidFill>
            <a:schemeClr val="tx2"/>
          </a:solidFill>
          <a:latin typeface="Times New Roman" pitchFamily="18" charset="0"/>
          <a:cs typeface="Arial" charset="0"/>
        </a:defRPr>
      </a:lvl7pPr>
      <a:lvl8pPr marL="1371600" algn="l" rtl="0" fontAlgn="base">
        <a:spcBef>
          <a:spcPct val="0"/>
        </a:spcBef>
        <a:spcAft>
          <a:spcPct val="0"/>
        </a:spcAft>
        <a:defRPr sz="4400">
          <a:solidFill>
            <a:schemeClr val="tx2"/>
          </a:solidFill>
          <a:latin typeface="Times New Roman" pitchFamily="18" charset="0"/>
          <a:cs typeface="Arial" charset="0"/>
        </a:defRPr>
      </a:lvl8pPr>
      <a:lvl9pPr marL="1828800" algn="l" rtl="0" fontAlgn="base">
        <a:spcBef>
          <a:spcPct val="0"/>
        </a:spcBef>
        <a:spcAft>
          <a:spcPct val="0"/>
        </a:spcAft>
        <a:defRPr sz="4400">
          <a:solidFill>
            <a:schemeClr val="tx2"/>
          </a:solidFill>
          <a:latin typeface="Times New Roman" pitchFamily="18" charset="0"/>
          <a:cs typeface="Arial"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cs typeface="+mn-cs"/>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cs typeface="+mn-cs"/>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cs typeface="+mn-cs"/>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0114" name="Picture 1026" descr="slide_full01_DARK"/>
          <p:cNvPicPr>
            <a:picLocks noChangeAspect="1" noChangeArrowheads="1"/>
          </p:cNvPicPr>
          <p:nvPr userDrawn="1"/>
        </p:nvPicPr>
        <p:blipFill>
          <a:blip r:embed="rId13"/>
          <a:srcRect/>
          <a:stretch>
            <a:fillRect/>
          </a:stretch>
        </p:blipFill>
        <p:spPr bwMode="ltGray">
          <a:xfrm>
            <a:off x="0" y="0"/>
            <a:ext cx="9144000" cy="6858000"/>
          </a:xfrm>
          <a:prstGeom prst="rect">
            <a:avLst/>
          </a:prstGeom>
          <a:noFill/>
        </p:spPr>
      </p:pic>
      <p:sp>
        <p:nvSpPr>
          <p:cNvPr id="90115" name="Rectangle 1027"/>
          <p:cNvSpPr>
            <a:spLocks noGrp="1" noChangeArrowheads="1"/>
          </p:cNvSpPr>
          <p:nvPr>
            <p:ph type="title"/>
          </p:nvPr>
        </p:nvSpPr>
        <p:spPr bwMode="auto">
          <a:xfrm>
            <a:off x="304800" y="76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0116" name="Rectangle 1028"/>
          <p:cNvSpPr>
            <a:spLocks noGrp="1" noChangeArrowheads="1"/>
          </p:cNvSpPr>
          <p:nvPr>
            <p:ph type="body" idx="1"/>
          </p:nvPr>
        </p:nvSpPr>
        <p:spPr bwMode="auto">
          <a:xfrm>
            <a:off x="609600" y="15240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102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a:solidFill>
                  <a:schemeClr val="folHlink"/>
                </a:solidFill>
              </a:defRPr>
            </a:lvl1pPr>
          </a:lstStyle>
          <a:p>
            <a:endParaRPr lang="en-US"/>
          </a:p>
        </p:txBody>
      </p:sp>
      <p:sp>
        <p:nvSpPr>
          <p:cNvPr id="90118" name="Rectangle 103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900">
                <a:solidFill>
                  <a:schemeClr val="folHlink"/>
                </a:solidFill>
              </a:defRPr>
            </a:lvl1pPr>
          </a:lstStyle>
          <a:p>
            <a:endParaRPr lang="en-US"/>
          </a:p>
        </p:txBody>
      </p:sp>
      <p:sp>
        <p:nvSpPr>
          <p:cNvPr id="90119" name="Rectangle 103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chemeClr val="folHlink"/>
                </a:solidFill>
              </a:defRPr>
            </a:lvl1pPr>
          </a:lstStyle>
          <a:p>
            <a:fld id="{2DA3710C-0217-4FD4-BDF7-15CD61C49D04}"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l" rtl="0" fontAlgn="base">
        <a:spcBef>
          <a:spcPct val="0"/>
        </a:spcBef>
        <a:spcAft>
          <a:spcPct val="0"/>
        </a:spcAft>
        <a:defRPr sz="3500" b="1">
          <a:solidFill>
            <a:schemeClr val="tx1"/>
          </a:solidFill>
          <a:latin typeface="+mj-lt"/>
          <a:ea typeface="+mj-ea"/>
          <a:cs typeface="+mj-cs"/>
        </a:defRPr>
      </a:lvl1pPr>
      <a:lvl2pPr algn="l" rtl="0" fontAlgn="base">
        <a:spcBef>
          <a:spcPct val="0"/>
        </a:spcBef>
        <a:spcAft>
          <a:spcPct val="0"/>
        </a:spcAft>
        <a:defRPr sz="3500" b="1">
          <a:solidFill>
            <a:schemeClr val="tx1"/>
          </a:solidFill>
          <a:latin typeface="Arial" charset="0"/>
        </a:defRPr>
      </a:lvl2pPr>
      <a:lvl3pPr algn="l" rtl="0" fontAlgn="base">
        <a:spcBef>
          <a:spcPct val="0"/>
        </a:spcBef>
        <a:spcAft>
          <a:spcPct val="0"/>
        </a:spcAft>
        <a:defRPr sz="3500" b="1">
          <a:solidFill>
            <a:schemeClr val="tx1"/>
          </a:solidFill>
          <a:latin typeface="Arial" charset="0"/>
        </a:defRPr>
      </a:lvl3pPr>
      <a:lvl4pPr algn="l" rtl="0" fontAlgn="base">
        <a:spcBef>
          <a:spcPct val="0"/>
        </a:spcBef>
        <a:spcAft>
          <a:spcPct val="0"/>
        </a:spcAft>
        <a:defRPr sz="3500" b="1">
          <a:solidFill>
            <a:schemeClr val="tx1"/>
          </a:solidFill>
          <a:latin typeface="Arial" charset="0"/>
        </a:defRPr>
      </a:lvl4pPr>
      <a:lvl5pPr algn="l" rtl="0" fontAlgn="base">
        <a:spcBef>
          <a:spcPct val="0"/>
        </a:spcBef>
        <a:spcAft>
          <a:spcPct val="0"/>
        </a:spcAft>
        <a:defRPr sz="3500" b="1">
          <a:solidFill>
            <a:schemeClr val="tx1"/>
          </a:solidFill>
          <a:latin typeface="Arial" charset="0"/>
        </a:defRPr>
      </a:lvl5pPr>
      <a:lvl6pPr marL="457200" algn="l" rtl="0" fontAlgn="base">
        <a:spcBef>
          <a:spcPct val="0"/>
        </a:spcBef>
        <a:spcAft>
          <a:spcPct val="0"/>
        </a:spcAft>
        <a:defRPr sz="3500" b="1">
          <a:solidFill>
            <a:schemeClr val="tx1"/>
          </a:solidFill>
          <a:latin typeface="Arial" charset="0"/>
        </a:defRPr>
      </a:lvl6pPr>
      <a:lvl7pPr marL="914400" algn="l" rtl="0" fontAlgn="base">
        <a:spcBef>
          <a:spcPct val="0"/>
        </a:spcBef>
        <a:spcAft>
          <a:spcPct val="0"/>
        </a:spcAft>
        <a:defRPr sz="3500" b="1">
          <a:solidFill>
            <a:schemeClr val="tx1"/>
          </a:solidFill>
          <a:latin typeface="Arial" charset="0"/>
        </a:defRPr>
      </a:lvl7pPr>
      <a:lvl8pPr marL="1371600" algn="l" rtl="0" fontAlgn="base">
        <a:spcBef>
          <a:spcPct val="0"/>
        </a:spcBef>
        <a:spcAft>
          <a:spcPct val="0"/>
        </a:spcAft>
        <a:defRPr sz="3500" b="1">
          <a:solidFill>
            <a:schemeClr val="tx1"/>
          </a:solidFill>
          <a:latin typeface="Arial" charset="0"/>
        </a:defRPr>
      </a:lvl8pPr>
      <a:lvl9pPr marL="1828800" algn="l" rtl="0" fontAlgn="base">
        <a:spcBef>
          <a:spcPct val="0"/>
        </a:spcBef>
        <a:spcAft>
          <a:spcPct val="0"/>
        </a:spcAft>
        <a:defRPr sz="3500" b="1">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SzPct val="80000"/>
        <a:buChar char="•"/>
        <a:defRPr sz="2800">
          <a:solidFill>
            <a:srgbClr val="B0EFFE"/>
          </a:solidFill>
          <a:latin typeface="+mn-lt"/>
        </a:defRPr>
      </a:lvl2pPr>
      <a:lvl3pPr marL="1143000" indent="-228600" algn="l" rtl="0" fontAlgn="base">
        <a:spcBef>
          <a:spcPct val="20000"/>
        </a:spcBef>
        <a:spcAft>
          <a:spcPct val="0"/>
        </a:spcAft>
        <a:buSzPct val="80000"/>
        <a:buChar char="•"/>
        <a:defRPr sz="2400">
          <a:solidFill>
            <a:srgbClr val="B0EFFE"/>
          </a:solidFill>
          <a:latin typeface="+mn-lt"/>
        </a:defRPr>
      </a:lvl3pPr>
      <a:lvl4pPr marL="1600200" indent="-228600" algn="l" rtl="0" fontAlgn="base">
        <a:spcBef>
          <a:spcPct val="20000"/>
        </a:spcBef>
        <a:spcAft>
          <a:spcPct val="0"/>
        </a:spcAft>
        <a:buSzPct val="80000"/>
        <a:buChar char="•"/>
        <a:defRPr sz="2000">
          <a:solidFill>
            <a:srgbClr val="B0EFFE"/>
          </a:solidFill>
          <a:latin typeface="+mn-lt"/>
        </a:defRPr>
      </a:lvl4pPr>
      <a:lvl5pPr marL="2057400" indent="-228600" algn="l" rtl="0" fontAlgn="base">
        <a:spcBef>
          <a:spcPct val="20000"/>
        </a:spcBef>
        <a:spcAft>
          <a:spcPct val="0"/>
        </a:spcAft>
        <a:buSzPct val="80000"/>
        <a:buChar char="•"/>
        <a:defRPr sz="2000">
          <a:solidFill>
            <a:srgbClr val="B0EFFE"/>
          </a:solidFill>
          <a:latin typeface="+mn-lt"/>
        </a:defRPr>
      </a:lvl5pPr>
      <a:lvl6pPr marL="2514600" indent="-228600" algn="l" rtl="0" fontAlgn="base">
        <a:spcBef>
          <a:spcPct val="20000"/>
        </a:spcBef>
        <a:spcAft>
          <a:spcPct val="0"/>
        </a:spcAft>
        <a:buSzPct val="80000"/>
        <a:buChar char="•"/>
        <a:defRPr sz="2000">
          <a:solidFill>
            <a:srgbClr val="B0EFFE"/>
          </a:solidFill>
          <a:latin typeface="+mn-lt"/>
        </a:defRPr>
      </a:lvl6pPr>
      <a:lvl7pPr marL="2971800" indent="-228600" algn="l" rtl="0" fontAlgn="base">
        <a:spcBef>
          <a:spcPct val="20000"/>
        </a:spcBef>
        <a:spcAft>
          <a:spcPct val="0"/>
        </a:spcAft>
        <a:buSzPct val="80000"/>
        <a:buChar char="•"/>
        <a:defRPr sz="2000">
          <a:solidFill>
            <a:srgbClr val="B0EFFE"/>
          </a:solidFill>
          <a:latin typeface="+mn-lt"/>
        </a:defRPr>
      </a:lvl7pPr>
      <a:lvl8pPr marL="3429000" indent="-228600" algn="l" rtl="0" fontAlgn="base">
        <a:spcBef>
          <a:spcPct val="20000"/>
        </a:spcBef>
        <a:spcAft>
          <a:spcPct val="0"/>
        </a:spcAft>
        <a:buSzPct val="80000"/>
        <a:buChar char="•"/>
        <a:defRPr sz="2000">
          <a:solidFill>
            <a:srgbClr val="B0EFFE"/>
          </a:solidFill>
          <a:latin typeface="+mn-lt"/>
        </a:defRPr>
      </a:lvl8pPr>
      <a:lvl9pPr marL="3886200" indent="-228600" algn="l" rtl="0" fontAlgn="base">
        <a:spcBef>
          <a:spcPct val="20000"/>
        </a:spcBef>
        <a:spcAft>
          <a:spcPct val="0"/>
        </a:spcAft>
        <a:buSzPct val="80000"/>
        <a:buChar char="•"/>
        <a:defRPr sz="2000">
          <a:solidFill>
            <a:srgbClr val="B0EFF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patagonia.com/us/patagonia.go?assetid=2791" TargetMode="Externa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storyofstuff.org/blog/movies/the-story-of-solution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31.jpeg"/><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c1.inspiredeconomist.com/files/2011/03/Green_Bottle_Logo_Hi-Res_FINAL1.jpg"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hyperlink" Target="http://www.time.com/time/health/article/0,8599,1809506,00.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epa.gov/sustainability/basicinfo.htm" TargetMode="External"/><Relationship Id="rId2" Type="http://schemas.openxmlformats.org/officeDocument/2006/relationships/hyperlink" Target="http://en.wikipedia.org/w/index.php?title=Dashboard_of_Sustainability&amp;oldid=261419740" TargetMode="External"/><Relationship Id="rId1" Type="http://schemas.openxmlformats.org/officeDocument/2006/relationships/slideLayout" Target="../slideLayouts/slideLayout2.xml"/><Relationship Id="rId5" Type="http://schemas.openxmlformats.org/officeDocument/2006/relationships/hyperlink" Target="http://www.time.com/time/health/article/0,8599,1809506,00.html" TargetMode="External"/><Relationship Id="rId4" Type="http://schemas.openxmlformats.org/officeDocument/2006/relationships/hyperlink" Target="http://www.scienceinthebox.com/en_UK/sustainability/lifecycleassessment_en.html"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47.jpeg"/></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4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smtClean="0"/>
              <a:t>Sustainability in Engineering Design</a:t>
            </a:r>
          </a:p>
        </p:txBody>
      </p:sp>
      <p:sp>
        <p:nvSpPr>
          <p:cNvPr id="3075" name="Rectangle 5"/>
          <p:cNvSpPr>
            <a:spLocks noGrp="1" noChangeArrowheads="1"/>
          </p:cNvSpPr>
          <p:nvPr>
            <p:ph type="subTitle" idx="1"/>
          </p:nvPr>
        </p:nvSpPr>
        <p:spPr/>
        <p:txBody>
          <a:bodyPr/>
          <a:lstStyle/>
          <a:p>
            <a:pPr eaLnBrk="1" hangingPunct="1"/>
            <a:r>
              <a:rPr lang="en-US" smtClean="0"/>
              <a:t>ENGR 10</a:t>
            </a:r>
          </a:p>
          <a:p>
            <a:pPr eaLnBrk="1" hangingPunct="1"/>
            <a:r>
              <a:rPr lang="en-US" smtClean="0"/>
              <a:t>Introduction to Engineering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 Resources Consumption</a:t>
            </a:r>
            <a:endParaRPr lang="en-US" dirty="0"/>
          </a:p>
        </p:txBody>
      </p:sp>
      <p:sp>
        <p:nvSpPr>
          <p:cNvPr id="3" name="Down Arrow 2"/>
          <p:cNvSpPr/>
          <p:nvPr/>
        </p:nvSpPr>
        <p:spPr>
          <a:xfrm>
            <a:off x="2235343" y="2349772"/>
            <a:ext cx="845744" cy="990600"/>
          </a:xfrm>
          <a:prstGeom prst="downArrow">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Manual Operation 3"/>
          <p:cNvSpPr/>
          <p:nvPr/>
        </p:nvSpPr>
        <p:spPr>
          <a:xfrm>
            <a:off x="914400" y="3505200"/>
            <a:ext cx="3276600" cy="1752600"/>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Direct Access Storage 4"/>
          <p:cNvSpPr/>
          <p:nvPr/>
        </p:nvSpPr>
        <p:spPr>
          <a:xfrm>
            <a:off x="3422432" y="4689764"/>
            <a:ext cx="530431" cy="568036"/>
          </a:xfrm>
          <a:prstGeom prst="flowChartMagneticDrum">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65714" y="2198741"/>
            <a:ext cx="3683252" cy="830997"/>
          </a:xfrm>
          <a:prstGeom prst="rect">
            <a:avLst/>
          </a:prstGeom>
          <a:noFill/>
        </p:spPr>
        <p:txBody>
          <a:bodyPr wrap="none" rtlCol="0">
            <a:spAutoFit/>
          </a:bodyPr>
          <a:lstStyle/>
          <a:p>
            <a:r>
              <a:rPr lang="en-US" sz="2400" b="1" dirty="0" smtClean="0">
                <a:solidFill>
                  <a:srgbClr val="009900"/>
                </a:solidFill>
              </a:rPr>
              <a:t>Regeneration of Resources</a:t>
            </a:r>
          </a:p>
          <a:p>
            <a:pPr algn="ctr"/>
            <a:r>
              <a:rPr lang="en-US" sz="2400" b="1" dirty="0" smtClean="0">
                <a:solidFill>
                  <a:srgbClr val="009900"/>
                </a:solidFill>
              </a:rPr>
              <a:t> 1 Earth/</a:t>
            </a:r>
            <a:r>
              <a:rPr lang="en-US" sz="2400" b="1" dirty="0" err="1" smtClean="0">
                <a:solidFill>
                  <a:srgbClr val="009900"/>
                </a:solidFill>
              </a:rPr>
              <a:t>yr</a:t>
            </a:r>
            <a:endParaRPr lang="en-US" sz="2400" b="1" dirty="0">
              <a:solidFill>
                <a:srgbClr val="009900"/>
              </a:solidFill>
            </a:endParaRPr>
          </a:p>
        </p:txBody>
      </p:sp>
      <p:sp>
        <p:nvSpPr>
          <p:cNvPr id="7" name="TextBox 6"/>
          <p:cNvSpPr txBox="1"/>
          <p:nvPr/>
        </p:nvSpPr>
        <p:spPr>
          <a:xfrm>
            <a:off x="6248400" y="4671398"/>
            <a:ext cx="2854308" cy="830997"/>
          </a:xfrm>
          <a:prstGeom prst="rect">
            <a:avLst/>
          </a:prstGeom>
          <a:noFill/>
        </p:spPr>
        <p:txBody>
          <a:bodyPr wrap="none" rtlCol="0">
            <a:spAutoFit/>
          </a:bodyPr>
          <a:lstStyle/>
          <a:p>
            <a:r>
              <a:rPr lang="en-US" sz="2400" b="1" dirty="0" smtClean="0">
                <a:solidFill>
                  <a:schemeClr val="bg2">
                    <a:lumMod val="60000"/>
                    <a:lumOff val="40000"/>
                  </a:schemeClr>
                </a:solidFill>
              </a:rPr>
              <a:t>Consumption/Waste</a:t>
            </a:r>
          </a:p>
          <a:p>
            <a:pPr algn="ctr"/>
            <a:r>
              <a:rPr lang="en-US" sz="2400" b="1" dirty="0" smtClean="0">
                <a:solidFill>
                  <a:schemeClr val="bg2">
                    <a:lumMod val="60000"/>
                    <a:lumOff val="40000"/>
                  </a:schemeClr>
                </a:solidFill>
              </a:rPr>
              <a:t> 1.5 Earths/</a:t>
            </a:r>
            <a:r>
              <a:rPr lang="en-US" sz="2400" b="1" dirty="0" err="1" smtClean="0">
                <a:solidFill>
                  <a:schemeClr val="bg2">
                    <a:lumMod val="60000"/>
                    <a:lumOff val="40000"/>
                  </a:schemeClr>
                </a:solidFill>
              </a:rPr>
              <a:t>yr</a:t>
            </a:r>
            <a:endParaRPr lang="en-US" sz="2400" b="1" dirty="0">
              <a:solidFill>
                <a:schemeClr val="bg2">
                  <a:lumMod val="60000"/>
                  <a:lumOff val="40000"/>
                </a:schemeClr>
              </a:solidFill>
            </a:endParaRPr>
          </a:p>
        </p:txBody>
      </p:sp>
      <p:sp>
        <p:nvSpPr>
          <p:cNvPr id="8" name="TextBox 7"/>
          <p:cNvSpPr txBox="1"/>
          <p:nvPr/>
        </p:nvSpPr>
        <p:spPr>
          <a:xfrm>
            <a:off x="1723377" y="3581400"/>
            <a:ext cx="1691489" cy="1200329"/>
          </a:xfrm>
          <a:prstGeom prst="rect">
            <a:avLst/>
          </a:prstGeom>
          <a:solidFill>
            <a:schemeClr val="bg1"/>
          </a:solidFill>
        </p:spPr>
        <p:txBody>
          <a:bodyPr wrap="none" rtlCol="0">
            <a:spAutoFit/>
          </a:bodyPr>
          <a:lstStyle/>
          <a:p>
            <a:r>
              <a:rPr lang="en-US" dirty="0" smtClean="0"/>
              <a:t>Earth Resources</a:t>
            </a:r>
          </a:p>
          <a:p>
            <a:r>
              <a:rPr lang="en-US" dirty="0"/>
              <a:t> </a:t>
            </a:r>
            <a:r>
              <a:rPr lang="en-US" dirty="0" smtClean="0"/>
              <a:t> - Fisheries</a:t>
            </a:r>
          </a:p>
          <a:p>
            <a:r>
              <a:rPr lang="en-US" dirty="0"/>
              <a:t> </a:t>
            </a:r>
            <a:r>
              <a:rPr lang="en-US" dirty="0" smtClean="0"/>
              <a:t> - Forests</a:t>
            </a:r>
          </a:p>
          <a:p>
            <a:r>
              <a:rPr lang="en-US" dirty="0"/>
              <a:t> </a:t>
            </a:r>
            <a:r>
              <a:rPr lang="en-US" dirty="0" smtClean="0"/>
              <a:t> - Land</a:t>
            </a:r>
          </a:p>
        </p:txBody>
      </p:sp>
      <p:sp>
        <p:nvSpPr>
          <p:cNvPr id="9" name="Right Arrow 8"/>
          <p:cNvSpPr/>
          <p:nvPr/>
        </p:nvSpPr>
        <p:spPr>
          <a:xfrm>
            <a:off x="3885004" y="4435594"/>
            <a:ext cx="1587262" cy="1066801"/>
          </a:xfrm>
          <a:prstGeom prst="right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33400" y="5856514"/>
            <a:ext cx="8552278" cy="461665"/>
          </a:xfrm>
          <a:prstGeom prst="rect">
            <a:avLst/>
          </a:prstGeom>
          <a:noFill/>
        </p:spPr>
        <p:txBody>
          <a:bodyPr wrap="none" rtlCol="0">
            <a:spAutoFit/>
          </a:bodyPr>
          <a:lstStyle/>
          <a:p>
            <a:r>
              <a:rPr lang="en-US" sz="2400" b="1" dirty="0" smtClean="0"/>
              <a:t>We are consuming/wasting faster than the earth can regenerate.</a:t>
            </a:r>
            <a:endParaRPr lang="en-US" sz="2400" b="1" dirty="0"/>
          </a:p>
        </p:txBody>
      </p:sp>
      <p:sp>
        <p:nvSpPr>
          <p:cNvPr id="11" name="TextBox 10"/>
          <p:cNvSpPr txBox="1"/>
          <p:nvPr/>
        </p:nvSpPr>
        <p:spPr>
          <a:xfrm>
            <a:off x="4416545" y="3481594"/>
            <a:ext cx="4306628" cy="461665"/>
          </a:xfrm>
          <a:prstGeom prst="rect">
            <a:avLst/>
          </a:prstGeom>
          <a:noFill/>
        </p:spPr>
        <p:txBody>
          <a:bodyPr wrap="none" rtlCol="0">
            <a:spAutoFit/>
          </a:bodyPr>
          <a:lstStyle/>
          <a:p>
            <a:r>
              <a:rPr lang="en-US" sz="2400" b="1" dirty="0" smtClean="0">
                <a:solidFill>
                  <a:schemeClr val="bg2">
                    <a:lumMod val="60000"/>
                    <a:lumOff val="40000"/>
                  </a:schemeClr>
                </a:solidFill>
              </a:rPr>
              <a:t>“Overshoot Day” – Aug </a:t>
            </a:r>
            <a:r>
              <a:rPr lang="en-US" sz="2400" b="1" dirty="0">
                <a:solidFill>
                  <a:schemeClr val="bg2">
                    <a:lumMod val="60000"/>
                    <a:lumOff val="40000"/>
                  </a:schemeClr>
                </a:solidFill>
              </a:rPr>
              <a:t>8</a:t>
            </a:r>
            <a:r>
              <a:rPr lang="en-US" sz="2400" b="1" dirty="0" smtClean="0">
                <a:solidFill>
                  <a:schemeClr val="bg2">
                    <a:lumMod val="60000"/>
                    <a:lumOff val="40000"/>
                  </a:schemeClr>
                </a:solidFill>
              </a:rPr>
              <a:t>, 2016</a:t>
            </a:r>
            <a:endParaRPr lang="en-US" sz="2400" b="1" dirty="0">
              <a:solidFill>
                <a:schemeClr val="bg2">
                  <a:lumMod val="60000"/>
                  <a:lumOff val="40000"/>
                </a:schemeClr>
              </a:solidFill>
            </a:endParaRPr>
          </a:p>
        </p:txBody>
      </p:sp>
    </p:spTree>
    <p:extLst>
      <p:ext uri="{BB962C8B-B14F-4D97-AF65-F5344CB8AC3E}">
        <p14:creationId xmlns:p14="http://schemas.microsoft.com/office/powerpoint/2010/main" val="347079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P spid="9" grpId="0" animBg="1"/>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Overshoot Days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1905000"/>
            <a:ext cx="8877300"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066800" y="6336268"/>
            <a:ext cx="7467600" cy="338554"/>
          </a:xfrm>
          <a:prstGeom prst="rect">
            <a:avLst/>
          </a:prstGeom>
        </p:spPr>
        <p:txBody>
          <a:bodyPr wrap="square">
            <a:spAutoFit/>
          </a:bodyPr>
          <a:lstStyle/>
          <a:p>
            <a:r>
              <a:rPr lang="en-US" sz="1600" dirty="0"/>
              <a:t>http://www.overshootday.org/newsroom/past-earth-overshoot-days/</a:t>
            </a:r>
          </a:p>
        </p:txBody>
      </p:sp>
    </p:spTree>
    <p:extLst>
      <p:ext uri="{BB962C8B-B14F-4D97-AF65-F5344CB8AC3E}">
        <p14:creationId xmlns:p14="http://schemas.microsoft.com/office/powerpoint/2010/main" val="757985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image"/>
          <p:cNvPicPr>
            <a:picLocks noChangeAspect="1" noChangeArrowheads="1"/>
          </p:cNvPicPr>
          <p:nvPr/>
        </p:nvPicPr>
        <p:blipFill>
          <a:blip r:embed="rId3"/>
          <a:srcRect/>
          <a:stretch>
            <a:fillRect/>
          </a:stretch>
        </p:blipFill>
        <p:spPr bwMode="auto">
          <a:xfrm>
            <a:off x="263466" y="325395"/>
            <a:ext cx="8311096" cy="5915106"/>
          </a:xfrm>
          <a:prstGeom prst="rect">
            <a:avLst/>
          </a:prstGeom>
          <a:noFill/>
        </p:spPr>
      </p:pic>
      <p:sp>
        <p:nvSpPr>
          <p:cNvPr id="5" name="TextBox 4"/>
          <p:cNvSpPr txBox="1"/>
          <p:nvPr/>
        </p:nvSpPr>
        <p:spPr>
          <a:xfrm>
            <a:off x="2531002" y="6277014"/>
            <a:ext cx="5546198" cy="307777"/>
          </a:xfrm>
          <a:prstGeom prst="rect">
            <a:avLst/>
          </a:prstGeom>
          <a:noFill/>
        </p:spPr>
        <p:txBody>
          <a:bodyPr wrap="none" rtlCol="0">
            <a:spAutoFit/>
          </a:bodyPr>
          <a:lstStyle/>
          <a:p>
            <a:r>
              <a:rPr lang="en-US" sz="1400" dirty="0" smtClean="0"/>
              <a:t>http://www.footprintnetwork.org/en/index.php/GFN/page/world_footprint/</a:t>
            </a:r>
            <a:endParaRPr lang="en-US" sz="1400" dirty="0"/>
          </a:p>
        </p:txBody>
      </p:sp>
    </p:spTree>
    <p:extLst>
      <p:ext uri="{BB962C8B-B14F-4D97-AF65-F5344CB8AC3E}">
        <p14:creationId xmlns:p14="http://schemas.microsoft.com/office/powerpoint/2010/main" val="2397783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What do you think?</a:t>
            </a:r>
          </a:p>
        </p:txBody>
      </p:sp>
      <p:sp>
        <p:nvSpPr>
          <p:cNvPr id="8195" name="Rectangle 3"/>
          <p:cNvSpPr>
            <a:spLocks noGrp="1" noChangeArrowheads="1"/>
          </p:cNvSpPr>
          <p:nvPr>
            <p:ph type="body" idx="1"/>
          </p:nvPr>
        </p:nvSpPr>
        <p:spPr>
          <a:xfrm>
            <a:off x="152400" y="1828800"/>
            <a:ext cx="8534400" cy="4302125"/>
          </a:xfrm>
        </p:spPr>
        <p:txBody>
          <a:bodyPr/>
          <a:lstStyle/>
          <a:p>
            <a:pPr marL="609600" indent="-609600" eaLnBrk="1" hangingPunct="1">
              <a:buFont typeface="Wingdings" pitchFamily="2" charset="2"/>
              <a:buNone/>
            </a:pPr>
            <a:r>
              <a:rPr lang="en-US" dirty="0" smtClean="0"/>
              <a:t>	If all people on Earth had the same consumption habits as Americans do, how many Earths would be needed to provide what the world’s population would consume?</a:t>
            </a:r>
          </a:p>
          <a:p>
            <a:pPr marL="1903413" lvl="3" indent="-514350" eaLnBrk="1" hangingPunct="1">
              <a:buClr>
                <a:schemeClr val="bg2"/>
              </a:buClr>
              <a:buSzTx/>
              <a:buFont typeface="+mj-lt"/>
              <a:buAutoNum type="alphaUcPeriod"/>
            </a:pPr>
            <a:r>
              <a:rPr lang="en-US" sz="3200" dirty="0" smtClean="0">
                <a:solidFill>
                  <a:schemeClr val="bg2"/>
                </a:solidFill>
              </a:rPr>
              <a:t>1 Earth</a:t>
            </a:r>
          </a:p>
          <a:p>
            <a:pPr marL="1903413" lvl="3" indent="-514350" eaLnBrk="1" hangingPunct="1">
              <a:buClr>
                <a:schemeClr val="bg2"/>
              </a:buClr>
              <a:buSzTx/>
              <a:buFont typeface="+mj-lt"/>
              <a:buAutoNum type="alphaUcPeriod"/>
            </a:pPr>
            <a:r>
              <a:rPr lang="en-US" sz="3200" dirty="0" smtClean="0">
                <a:solidFill>
                  <a:schemeClr val="bg2"/>
                </a:solidFill>
              </a:rPr>
              <a:t>2 Earths</a:t>
            </a:r>
          </a:p>
          <a:p>
            <a:pPr marL="1903413" lvl="3" indent="-514350" eaLnBrk="1" hangingPunct="1">
              <a:buClr>
                <a:schemeClr val="bg2"/>
              </a:buClr>
              <a:buSzTx/>
              <a:buFont typeface="+mj-lt"/>
              <a:buAutoNum type="alphaUcPeriod"/>
            </a:pPr>
            <a:r>
              <a:rPr lang="en-US" sz="3200" dirty="0" smtClean="0">
                <a:solidFill>
                  <a:schemeClr val="bg2"/>
                </a:solidFill>
              </a:rPr>
              <a:t>6 Earths</a:t>
            </a:r>
          </a:p>
          <a:p>
            <a:pPr marL="1903413" lvl="3" indent="-514350" eaLnBrk="1" hangingPunct="1">
              <a:buClr>
                <a:schemeClr val="bg2"/>
              </a:buClr>
              <a:buSzTx/>
              <a:buFont typeface="+mj-lt"/>
              <a:buAutoNum type="alphaUcPeriod"/>
            </a:pPr>
            <a:r>
              <a:rPr lang="en-US" sz="3200" dirty="0" smtClean="0">
                <a:solidFill>
                  <a:schemeClr val="bg2"/>
                </a:solidFill>
              </a:rPr>
              <a:t>20 Earths</a:t>
            </a:r>
            <a:r>
              <a:rPr lang="en-US" sz="2800" dirty="0" smtClean="0">
                <a:solidFill>
                  <a:schemeClr val="folHlink"/>
                </a:solidFill>
              </a:rPr>
              <a:t> </a:t>
            </a:r>
          </a:p>
        </p:txBody>
      </p:sp>
    </p:spTree>
    <p:extLst>
      <p:ext uri="{BB962C8B-B14F-4D97-AF65-F5344CB8AC3E}">
        <p14:creationId xmlns:p14="http://schemas.microsoft.com/office/powerpoint/2010/main" val="1211102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aphic showing how many Earths would be required to support the world's population"/>
          <p:cNvPicPr>
            <a:picLocks noChangeAspect="1" noChangeArrowheads="1"/>
          </p:cNvPicPr>
          <p:nvPr/>
        </p:nvPicPr>
        <p:blipFill rotWithShape="1">
          <a:blip r:embed="rId2">
            <a:extLst>
              <a:ext uri="{28A0092B-C50C-407E-A947-70E740481C1C}">
                <a14:useLocalDpi xmlns:a14="http://schemas.microsoft.com/office/drawing/2010/main" val="0"/>
              </a:ext>
            </a:extLst>
          </a:blip>
          <a:srcRect b="63355"/>
          <a:stretch/>
        </p:blipFill>
        <p:spPr bwMode="auto">
          <a:xfrm>
            <a:off x="381000" y="685800"/>
            <a:ext cx="4114800" cy="403367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raphic showing how many Earths would be required to support the world's population"/>
          <p:cNvPicPr>
            <a:picLocks noChangeAspect="1" noChangeArrowheads="1"/>
          </p:cNvPicPr>
          <p:nvPr/>
        </p:nvPicPr>
        <p:blipFill rotWithShape="1">
          <a:blip r:embed="rId2">
            <a:extLst>
              <a:ext uri="{28A0092B-C50C-407E-A947-70E740481C1C}">
                <a14:useLocalDpi xmlns:a14="http://schemas.microsoft.com/office/drawing/2010/main" val="0"/>
              </a:ext>
            </a:extLst>
          </a:blip>
          <a:srcRect t="39226"/>
          <a:stretch/>
        </p:blipFill>
        <p:spPr bwMode="auto">
          <a:xfrm>
            <a:off x="4495800" y="1028163"/>
            <a:ext cx="4191000" cy="56012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5706070"/>
            <a:ext cx="4572000" cy="646331"/>
          </a:xfrm>
          <a:prstGeom prst="rect">
            <a:avLst/>
          </a:prstGeom>
        </p:spPr>
        <p:txBody>
          <a:bodyPr>
            <a:spAutoFit/>
          </a:bodyPr>
          <a:lstStyle/>
          <a:p>
            <a:r>
              <a:rPr lang="en-US" sz="1200" b="1" dirty="0"/>
              <a:t>How many Earths do we need?</a:t>
            </a:r>
          </a:p>
          <a:p>
            <a:r>
              <a:rPr lang="en-US" sz="1200" dirty="0"/>
              <a:t>By Charlotte McDonald BBC News </a:t>
            </a:r>
          </a:p>
          <a:p>
            <a:pPr>
              <a:buFont typeface="Arial" panose="020B0604020202020204" pitchFamily="34" charset="0"/>
              <a:buChar char="•"/>
            </a:pPr>
            <a:r>
              <a:rPr lang="en-US" sz="1200" dirty="0"/>
              <a:t>16 June 2015</a:t>
            </a:r>
          </a:p>
        </p:txBody>
      </p:sp>
    </p:spTree>
    <p:extLst>
      <p:ext uri="{BB962C8B-B14F-4D97-AF65-F5344CB8AC3E}">
        <p14:creationId xmlns:p14="http://schemas.microsoft.com/office/powerpoint/2010/main" val="64104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82563" y="1198563"/>
            <a:ext cx="8596312" cy="1143000"/>
          </a:xfrm>
          <a:solidFill>
            <a:schemeClr val="bg1"/>
          </a:solidFill>
        </p:spPr>
        <p:txBody>
          <a:bodyPr/>
          <a:lstStyle/>
          <a:p>
            <a:pPr algn="ctr" eaLnBrk="1" hangingPunct="1"/>
            <a:r>
              <a:rPr lang="en-US" sz="3600" dirty="0" smtClean="0"/>
              <a:t>Watch the video </a:t>
            </a:r>
            <a:br>
              <a:rPr lang="en-US" sz="3600" dirty="0" smtClean="0"/>
            </a:br>
            <a:r>
              <a:rPr lang="en-US" sz="3600" b="1" i="1" dirty="0" smtClean="0"/>
              <a:t>Sustainability explained through animation</a:t>
            </a:r>
            <a:r>
              <a:rPr lang="en-US" sz="4000" b="1" dirty="0" smtClean="0"/>
              <a:t/>
            </a:r>
            <a:br>
              <a:rPr lang="en-US" sz="4000" b="1" dirty="0" smtClean="0"/>
            </a:br>
            <a:r>
              <a:rPr lang="en-US" sz="2400" dirty="0" smtClean="0"/>
              <a:t>http://www.youtube.com/watch?v=B5NiTN0chj0</a:t>
            </a:r>
            <a:endParaRPr lang="en-US" sz="4000" dirty="0" smtClean="0"/>
          </a:p>
        </p:txBody>
      </p:sp>
      <p:sp>
        <p:nvSpPr>
          <p:cNvPr id="6147" name="Rectangle 3"/>
          <p:cNvSpPr>
            <a:spLocks noGrp="1" noChangeArrowheads="1"/>
          </p:cNvSpPr>
          <p:nvPr>
            <p:ph type="body" sz="half" idx="1"/>
          </p:nvPr>
        </p:nvSpPr>
        <p:spPr>
          <a:xfrm>
            <a:off x="438150" y="4965700"/>
            <a:ext cx="8305800" cy="1190625"/>
          </a:xfrm>
        </p:spPr>
        <p:txBody>
          <a:bodyPr/>
          <a:lstStyle/>
          <a:p>
            <a:pPr marL="12700" indent="-12700" eaLnBrk="1" hangingPunct="1">
              <a:buFont typeface="Wingdings" pitchFamily="2" charset="2"/>
              <a:buNone/>
            </a:pPr>
            <a:r>
              <a:rPr lang="en-US" sz="2800" dirty="0" smtClean="0"/>
              <a:t>What are the four “Care Instructions” discussed in the video?</a:t>
            </a:r>
          </a:p>
        </p:txBody>
      </p:sp>
      <p:pic>
        <p:nvPicPr>
          <p:cNvPr id="4103" name="Picture 7"/>
          <p:cNvPicPr>
            <a:picLocks noChangeAspect="1" noChangeArrowheads="1"/>
          </p:cNvPicPr>
          <p:nvPr/>
        </p:nvPicPr>
        <p:blipFill>
          <a:blip r:embed="rId3"/>
          <a:srcRect/>
          <a:stretch>
            <a:fillRect/>
          </a:stretch>
        </p:blipFill>
        <p:spPr bwMode="auto">
          <a:xfrm>
            <a:off x="2524125" y="2405063"/>
            <a:ext cx="4071938" cy="2486025"/>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sz="half" idx="1"/>
          </p:nvPr>
        </p:nvSpPr>
        <p:spPr>
          <a:xfrm>
            <a:off x="476250" y="649288"/>
            <a:ext cx="8305800" cy="1143000"/>
          </a:xfrm>
        </p:spPr>
        <p:txBody>
          <a:bodyPr/>
          <a:lstStyle/>
          <a:p>
            <a:pPr eaLnBrk="1" hangingPunct="1"/>
            <a:r>
              <a:rPr lang="en-US" sz="2800" dirty="0" smtClean="0"/>
              <a:t>What sustainability principles might affect something you design.</a:t>
            </a:r>
          </a:p>
        </p:txBody>
      </p:sp>
      <p:pic>
        <p:nvPicPr>
          <p:cNvPr id="7171" name="Picture 6" descr="honda green cars 1"/>
          <p:cNvPicPr>
            <a:picLocks noChangeAspect="1" noChangeArrowheads="1"/>
          </p:cNvPicPr>
          <p:nvPr/>
        </p:nvPicPr>
        <p:blipFill>
          <a:blip r:embed="rId3"/>
          <a:srcRect b="13860"/>
          <a:stretch>
            <a:fillRect/>
          </a:stretch>
        </p:blipFill>
        <p:spPr bwMode="auto">
          <a:xfrm>
            <a:off x="182563" y="1855788"/>
            <a:ext cx="3913187" cy="2232025"/>
          </a:xfrm>
          <a:prstGeom prst="rect">
            <a:avLst/>
          </a:prstGeom>
          <a:noFill/>
          <a:ln w="9525">
            <a:noFill/>
            <a:miter lim="800000"/>
            <a:headEnd/>
            <a:tailEnd/>
          </a:ln>
        </p:spPr>
      </p:pic>
      <p:pic>
        <p:nvPicPr>
          <p:cNvPr id="7172" name="Picture 8" descr="Energizer e2 AA Rechargeable NiMH Battery Retail Pack, 2500mAh - 8 Pack image"/>
          <p:cNvPicPr>
            <a:picLocks noChangeAspect="1" noChangeArrowheads="1"/>
          </p:cNvPicPr>
          <p:nvPr/>
        </p:nvPicPr>
        <p:blipFill>
          <a:blip r:embed="rId4"/>
          <a:srcRect/>
          <a:stretch>
            <a:fillRect/>
          </a:stretch>
        </p:blipFill>
        <p:spPr bwMode="auto">
          <a:xfrm>
            <a:off x="6035675" y="1819275"/>
            <a:ext cx="2706688" cy="2706688"/>
          </a:xfrm>
          <a:prstGeom prst="rect">
            <a:avLst/>
          </a:prstGeom>
          <a:noFill/>
          <a:ln w="9525">
            <a:noFill/>
            <a:miter lim="800000"/>
            <a:headEnd/>
            <a:tailEnd/>
          </a:ln>
        </p:spPr>
      </p:pic>
      <p:sp>
        <p:nvSpPr>
          <p:cNvPr id="7173" name="TextBox 6"/>
          <p:cNvSpPr txBox="1">
            <a:spLocks noChangeArrowheads="1"/>
          </p:cNvSpPr>
          <p:nvPr/>
        </p:nvSpPr>
        <p:spPr bwMode="auto">
          <a:xfrm>
            <a:off x="0" y="4051300"/>
            <a:ext cx="4572000" cy="246063"/>
          </a:xfrm>
          <a:prstGeom prst="rect">
            <a:avLst/>
          </a:prstGeom>
          <a:noFill/>
          <a:ln w="9525">
            <a:noFill/>
            <a:miter lim="800000"/>
            <a:headEnd/>
            <a:tailEnd/>
          </a:ln>
        </p:spPr>
        <p:txBody>
          <a:bodyPr>
            <a:spAutoFit/>
          </a:bodyPr>
          <a:lstStyle/>
          <a:p>
            <a:r>
              <a:rPr lang="en-US" sz="1000"/>
              <a:t>www.greendiary.com/honda-promises-to-stay-competitive-in-green-car-market.html</a:t>
            </a:r>
          </a:p>
        </p:txBody>
      </p:sp>
      <p:sp>
        <p:nvSpPr>
          <p:cNvPr id="7174" name="TextBox 8"/>
          <p:cNvSpPr txBox="1">
            <a:spLocks noChangeArrowheads="1"/>
          </p:cNvSpPr>
          <p:nvPr/>
        </p:nvSpPr>
        <p:spPr bwMode="auto">
          <a:xfrm>
            <a:off x="6181725" y="4489450"/>
            <a:ext cx="2214563" cy="261938"/>
          </a:xfrm>
          <a:prstGeom prst="rect">
            <a:avLst/>
          </a:prstGeom>
          <a:noFill/>
          <a:ln w="9525">
            <a:noFill/>
            <a:miter lim="800000"/>
            <a:headEnd/>
            <a:tailEnd/>
          </a:ln>
        </p:spPr>
        <p:txBody>
          <a:bodyPr wrap="none">
            <a:spAutoFit/>
          </a:bodyPr>
          <a:lstStyle/>
          <a:p>
            <a:r>
              <a:rPr lang="en-US" sz="1100"/>
              <a:t>http://www.greenstoreandmore.com</a:t>
            </a:r>
          </a:p>
        </p:txBody>
      </p:sp>
      <p:pic>
        <p:nvPicPr>
          <p:cNvPr id="7175" name="Picture 10" descr="Active House, USA"/>
          <p:cNvPicPr>
            <a:picLocks noChangeAspect="1" noChangeArrowheads="1"/>
          </p:cNvPicPr>
          <p:nvPr/>
        </p:nvPicPr>
        <p:blipFill>
          <a:blip r:embed="rId5"/>
          <a:srcRect/>
          <a:stretch>
            <a:fillRect/>
          </a:stretch>
        </p:blipFill>
        <p:spPr bwMode="auto">
          <a:xfrm>
            <a:off x="2230438" y="4452938"/>
            <a:ext cx="3905250" cy="2095500"/>
          </a:xfrm>
          <a:prstGeom prst="rect">
            <a:avLst/>
          </a:prstGeom>
          <a:noFill/>
          <a:ln w="9525">
            <a:noFill/>
            <a:miter lim="800000"/>
            <a:headEnd/>
            <a:tailEnd/>
          </a:ln>
        </p:spPr>
      </p:pic>
      <p:sp>
        <p:nvSpPr>
          <p:cNvPr id="7176" name="TextBox 10"/>
          <p:cNvSpPr txBox="1">
            <a:spLocks noChangeArrowheads="1"/>
          </p:cNvSpPr>
          <p:nvPr/>
        </p:nvSpPr>
        <p:spPr bwMode="auto">
          <a:xfrm>
            <a:off x="2305050" y="6488113"/>
            <a:ext cx="2692400" cy="277812"/>
          </a:xfrm>
          <a:prstGeom prst="rect">
            <a:avLst/>
          </a:prstGeom>
          <a:noFill/>
          <a:ln w="9525">
            <a:noFill/>
            <a:miter lim="800000"/>
            <a:headEnd/>
            <a:tailEnd/>
          </a:ln>
        </p:spPr>
        <p:txBody>
          <a:bodyPr wrap="none">
            <a:spAutoFit/>
          </a:bodyPr>
          <a:lstStyle/>
          <a:p>
            <a:r>
              <a:rPr lang="en-US" sz="1200"/>
              <a:t>http://jeffdayllc.com/green-construction/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Sustainability is not a new concept</a:t>
            </a:r>
          </a:p>
        </p:txBody>
      </p:sp>
      <p:sp>
        <p:nvSpPr>
          <p:cNvPr id="10243" name="Rectangle 3"/>
          <p:cNvSpPr>
            <a:spLocks noGrp="1" noChangeArrowheads="1"/>
          </p:cNvSpPr>
          <p:nvPr>
            <p:ph type="body" idx="1"/>
          </p:nvPr>
        </p:nvSpPr>
        <p:spPr/>
        <p:txBody>
          <a:bodyPr/>
          <a:lstStyle/>
          <a:p>
            <a:pPr eaLnBrk="1" hangingPunct="1"/>
            <a:r>
              <a:rPr lang="en-US" b="1" dirty="0" smtClean="0"/>
              <a:t>U.S. National Environmental Policy Act </a:t>
            </a:r>
            <a:r>
              <a:rPr lang="en-US" dirty="0" smtClean="0"/>
              <a:t>of 1969   →  its goal a national policy to </a:t>
            </a:r>
          </a:p>
          <a:p>
            <a:pPr eaLnBrk="1" hangingPunct="1"/>
            <a:endParaRPr lang="en-US" sz="2000" dirty="0" smtClean="0"/>
          </a:p>
          <a:p>
            <a:pPr marL="465138" indent="0" eaLnBrk="1" hangingPunct="1">
              <a:buNone/>
            </a:pPr>
            <a:r>
              <a:rPr lang="en-US" dirty="0" smtClean="0"/>
              <a:t>"</a:t>
            </a:r>
            <a:r>
              <a:rPr lang="en-US" dirty="0" smtClean="0">
                <a:solidFill>
                  <a:srgbClr val="0070C0"/>
                </a:solidFill>
              </a:rPr>
              <a:t>create and maintain conditions under which [humans] and nature can exist in productive harmony, and fulfill the social, economic and other requirements of present and future generations of Americans." </a:t>
            </a:r>
          </a:p>
          <a:p>
            <a:pPr eaLnBrk="1" hangingPunct="1"/>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p:cNvPicPr>
            <a:picLocks noGrp="1" noChangeAspect="1" noChangeArrowheads="1"/>
          </p:cNvPicPr>
          <p:nvPr>
            <p:ph/>
          </p:nvPr>
        </p:nvPicPr>
        <p:blipFill>
          <a:blip r:embed="rId3"/>
          <a:srcRect/>
          <a:stretch>
            <a:fillRect/>
          </a:stretch>
        </p:blipFill>
        <p:spPr>
          <a:xfrm>
            <a:off x="457200" y="1260475"/>
            <a:ext cx="8116888" cy="5597525"/>
          </a:xfrm>
          <a:noFill/>
        </p:spPr>
      </p:pic>
      <p:sp>
        <p:nvSpPr>
          <p:cNvPr id="11267" name="Text Box 10"/>
          <p:cNvSpPr txBox="1">
            <a:spLocks noChangeArrowheads="1"/>
          </p:cNvSpPr>
          <p:nvPr/>
        </p:nvSpPr>
        <p:spPr bwMode="auto">
          <a:xfrm>
            <a:off x="990600" y="533400"/>
            <a:ext cx="6858000" cy="457200"/>
          </a:xfrm>
          <a:prstGeom prst="rect">
            <a:avLst/>
          </a:prstGeom>
          <a:noFill/>
          <a:ln w="9525">
            <a:noFill/>
            <a:miter lim="800000"/>
            <a:headEnd/>
            <a:tailEnd/>
          </a:ln>
        </p:spPr>
        <p:txBody>
          <a:bodyPr>
            <a:spAutoFit/>
          </a:bodyPr>
          <a:lstStyle/>
          <a:p>
            <a:pPr algn="ctr">
              <a:spcBef>
                <a:spcPct val="50000"/>
              </a:spcBef>
            </a:pPr>
            <a:r>
              <a:rPr lang="en-US" sz="2400"/>
              <a:t>Three models of the three dimensions of sustainability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99978" y="142830"/>
            <a:ext cx="8215425" cy="6161569"/>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066752" y="6359571"/>
            <a:ext cx="4886325" cy="428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76250" y="1700213"/>
            <a:ext cx="8412163" cy="1143000"/>
          </a:xfrm>
          <a:solidFill>
            <a:schemeClr val="bg1"/>
          </a:solidFill>
        </p:spPr>
        <p:txBody>
          <a:bodyPr/>
          <a:lstStyle/>
          <a:p>
            <a:pPr algn="ctr" eaLnBrk="1" hangingPunct="1"/>
            <a:r>
              <a:rPr lang="en-US" sz="14200" dirty="0" smtClean="0">
                <a:solidFill>
                  <a:schemeClr val="folHlink"/>
                </a:solidFill>
              </a:rPr>
              <a:t>?</a:t>
            </a:r>
          </a:p>
        </p:txBody>
      </p:sp>
      <p:sp>
        <p:nvSpPr>
          <p:cNvPr id="5123" name="Rectangle 3"/>
          <p:cNvSpPr>
            <a:spLocks noGrp="1" noChangeArrowheads="1"/>
          </p:cNvSpPr>
          <p:nvPr>
            <p:ph type="body" idx="1"/>
          </p:nvPr>
        </p:nvSpPr>
        <p:spPr>
          <a:xfrm>
            <a:off x="304800" y="3141663"/>
            <a:ext cx="8229600" cy="3030537"/>
          </a:xfrm>
        </p:spPr>
        <p:txBody>
          <a:bodyPr/>
          <a:lstStyle/>
          <a:p>
            <a:pPr algn="ctr" eaLnBrk="1" hangingPunct="1">
              <a:buFont typeface="Wingdings" pitchFamily="2" charset="2"/>
              <a:buNone/>
            </a:pPr>
            <a:r>
              <a:rPr lang="en-US" sz="4800" dirty="0" smtClean="0"/>
              <a:t>What is Sustainability in Engineering  Design?</a:t>
            </a:r>
          </a:p>
        </p:txBody>
      </p:sp>
      <p:sp>
        <p:nvSpPr>
          <p:cNvPr id="4" name="TextBox 3"/>
          <p:cNvSpPr txBox="1"/>
          <p:nvPr/>
        </p:nvSpPr>
        <p:spPr>
          <a:xfrm>
            <a:off x="1219200" y="5171182"/>
            <a:ext cx="6629400" cy="1077218"/>
          </a:xfrm>
          <a:prstGeom prst="rect">
            <a:avLst/>
          </a:prstGeom>
          <a:noFill/>
        </p:spPr>
        <p:txBody>
          <a:bodyPr wrap="square" rtlCol="0">
            <a:spAutoFit/>
          </a:bodyPr>
          <a:lstStyle/>
          <a:p>
            <a:pPr algn="ctr"/>
            <a:r>
              <a:rPr lang="en-US" sz="3200" dirty="0" smtClean="0"/>
              <a:t>Some say, it is Engineering with a Conscience!</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Elements of Sustainability</a:t>
            </a:r>
          </a:p>
        </p:txBody>
      </p:sp>
      <p:sp>
        <p:nvSpPr>
          <p:cNvPr id="12291" name="Rectangle 3"/>
          <p:cNvSpPr>
            <a:spLocks noGrp="1" noChangeArrowheads="1"/>
          </p:cNvSpPr>
          <p:nvPr>
            <p:ph type="body" idx="1"/>
          </p:nvPr>
        </p:nvSpPr>
        <p:spPr/>
        <p:txBody>
          <a:bodyPr/>
          <a:lstStyle/>
          <a:p>
            <a:pPr eaLnBrk="1" hangingPunct="1"/>
            <a:r>
              <a:rPr lang="en-US" b="1" dirty="0" smtClean="0">
                <a:solidFill>
                  <a:schemeClr val="folHlink"/>
                </a:solidFill>
              </a:rPr>
              <a:t>Economic</a:t>
            </a:r>
            <a:r>
              <a:rPr lang="en-US" dirty="0" smtClean="0"/>
              <a:t> – example: develop a process to use industrial waste rather than have to pay to get rid of it</a:t>
            </a:r>
          </a:p>
          <a:p>
            <a:pPr eaLnBrk="1" hangingPunct="1"/>
            <a:r>
              <a:rPr lang="en-US" b="1" dirty="0" smtClean="0">
                <a:solidFill>
                  <a:schemeClr val="folHlink"/>
                </a:solidFill>
              </a:rPr>
              <a:t>Social</a:t>
            </a:r>
            <a:r>
              <a:rPr lang="en-US" dirty="0" smtClean="0"/>
              <a:t> – develop products that don’t disproportionally affect one population</a:t>
            </a:r>
          </a:p>
          <a:p>
            <a:pPr eaLnBrk="1" hangingPunct="1"/>
            <a:r>
              <a:rPr lang="en-US" b="1" dirty="0" smtClean="0">
                <a:solidFill>
                  <a:schemeClr val="folHlink"/>
                </a:solidFill>
              </a:rPr>
              <a:t>Environmental</a:t>
            </a:r>
            <a:r>
              <a:rPr lang="en-US" dirty="0" smtClean="0"/>
              <a:t> – example: develop processes and products that minimize pollution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Show of hands</a:t>
            </a:r>
          </a:p>
        </p:txBody>
      </p:sp>
      <p:sp>
        <p:nvSpPr>
          <p:cNvPr id="9219" name="Rectangle 3"/>
          <p:cNvSpPr>
            <a:spLocks noGrp="1" noChangeArrowheads="1"/>
          </p:cNvSpPr>
          <p:nvPr>
            <p:ph type="body" idx="1"/>
          </p:nvPr>
        </p:nvSpPr>
        <p:spPr>
          <a:xfrm>
            <a:off x="381000" y="2794000"/>
            <a:ext cx="8229600" cy="3292475"/>
          </a:xfrm>
        </p:spPr>
        <p:txBody>
          <a:bodyPr/>
          <a:lstStyle/>
          <a:p>
            <a:pPr marL="0" indent="0" eaLnBrk="1" hangingPunct="1">
              <a:lnSpc>
                <a:spcPct val="90000"/>
              </a:lnSpc>
              <a:buFont typeface="Wingdings" pitchFamily="2" charset="2"/>
              <a:buNone/>
            </a:pPr>
            <a:r>
              <a:rPr lang="en-US" sz="4000" dirty="0" smtClean="0"/>
              <a:t>When you put your plastics on the curb for recycling, what happens to them?</a:t>
            </a:r>
          </a:p>
          <a:p>
            <a:pPr eaLnBrk="1" hangingPunct="1">
              <a:lnSpc>
                <a:spcPct val="90000"/>
              </a:lnSpc>
              <a:buFont typeface="Wingdings" pitchFamily="2" charset="2"/>
              <a:buNone/>
            </a:pPr>
            <a:endParaRPr lang="en-US" sz="4000" dirty="0" smtClean="0"/>
          </a:p>
          <a:p>
            <a:pPr eaLnBrk="1" hangingPunct="1">
              <a:lnSpc>
                <a:spcPct val="90000"/>
              </a:lnSpc>
              <a:buFont typeface="Wingdings" pitchFamily="2" charset="2"/>
              <a:buNone/>
            </a:pPr>
            <a:r>
              <a:rPr lang="en-US" sz="4000" dirty="0" smtClean="0">
                <a:solidFill>
                  <a:schemeClr val="folHlink"/>
                </a:solidFill>
              </a:rPr>
              <a:t>1. They all get recycled</a:t>
            </a:r>
          </a:p>
          <a:p>
            <a:pPr eaLnBrk="1" hangingPunct="1">
              <a:lnSpc>
                <a:spcPct val="90000"/>
              </a:lnSpc>
              <a:buFont typeface="Wingdings" pitchFamily="2" charset="2"/>
              <a:buNone/>
            </a:pPr>
            <a:r>
              <a:rPr lang="en-US" sz="4000" dirty="0" smtClean="0">
                <a:solidFill>
                  <a:schemeClr val="folHlink"/>
                </a:solidFill>
              </a:rPr>
              <a:t>2. Many of them get thrown away</a:t>
            </a:r>
          </a:p>
        </p:txBody>
      </p:sp>
      <p:pic>
        <p:nvPicPr>
          <p:cNvPr id="9220" name="Picture 4" descr="MCj04281230000[1]"/>
          <p:cNvPicPr>
            <a:picLocks noChangeAspect="1" noChangeArrowheads="1"/>
          </p:cNvPicPr>
          <p:nvPr/>
        </p:nvPicPr>
        <p:blipFill>
          <a:blip r:embed="rId2"/>
          <a:srcRect/>
          <a:stretch>
            <a:fillRect/>
          </a:stretch>
        </p:blipFill>
        <p:spPr bwMode="auto">
          <a:xfrm>
            <a:off x="7096125" y="533400"/>
            <a:ext cx="1676400" cy="210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boonslick.org/wp-content/uploads/2011/04/Recycling-Cen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6479513" cy="30723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g.timeinc.net/time/photoessays/2009/recycle/recycle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743200"/>
            <a:ext cx="5819775" cy="3848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2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econdhandtips.com/wp-content/uploads/2012/09/PlasticRecyclingCode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4740"/>
            <a:ext cx="8629650" cy="66770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0" y="6412468"/>
            <a:ext cx="7391400" cy="369332"/>
          </a:xfrm>
          <a:prstGeom prst="rect">
            <a:avLst/>
          </a:prstGeom>
        </p:spPr>
        <p:txBody>
          <a:bodyPr wrap="square">
            <a:spAutoFit/>
          </a:bodyPr>
          <a:lstStyle/>
          <a:p>
            <a:r>
              <a:rPr lang="en-US" dirty="0"/>
              <a:t>http://secondhandtips.com/plastic-recycling-codes/</a:t>
            </a:r>
          </a:p>
        </p:txBody>
      </p:sp>
    </p:spTree>
    <p:extLst>
      <p:ext uri="{BB962C8B-B14F-4D97-AF65-F5344CB8AC3E}">
        <p14:creationId xmlns:p14="http://schemas.microsoft.com/office/powerpoint/2010/main" val="35332244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What happened to my soda bottle?</a:t>
            </a:r>
          </a:p>
        </p:txBody>
      </p:sp>
      <p:pic>
        <p:nvPicPr>
          <p:cNvPr id="14339" name="Picture 2" descr="http://ny-image0.etsy.com/il_fullxfull.99457148.jpg"/>
          <p:cNvPicPr>
            <a:picLocks noChangeAspect="1" noChangeArrowheads="1"/>
          </p:cNvPicPr>
          <p:nvPr/>
        </p:nvPicPr>
        <p:blipFill>
          <a:blip r:embed="rId3"/>
          <a:srcRect/>
          <a:stretch>
            <a:fillRect/>
          </a:stretch>
        </p:blipFill>
        <p:spPr bwMode="auto">
          <a:xfrm>
            <a:off x="5595938" y="2990850"/>
            <a:ext cx="3133725" cy="3133725"/>
          </a:xfrm>
          <a:prstGeom prst="rect">
            <a:avLst/>
          </a:prstGeom>
          <a:noFill/>
          <a:ln w="9525">
            <a:noFill/>
            <a:miter lim="800000"/>
            <a:headEnd/>
            <a:tailEnd/>
          </a:ln>
        </p:spPr>
      </p:pic>
      <p:pic>
        <p:nvPicPr>
          <p:cNvPr id="14340" name="Picture 4" descr="http://www.magicalurbanism.com/wp-images/postimg/baplastic.jpg"/>
          <p:cNvPicPr>
            <a:picLocks noChangeAspect="1" noChangeArrowheads="1"/>
          </p:cNvPicPr>
          <p:nvPr/>
        </p:nvPicPr>
        <p:blipFill>
          <a:blip r:embed="rId4"/>
          <a:srcRect/>
          <a:stretch>
            <a:fillRect/>
          </a:stretch>
        </p:blipFill>
        <p:spPr bwMode="auto">
          <a:xfrm>
            <a:off x="328613" y="2405063"/>
            <a:ext cx="3706812" cy="2779712"/>
          </a:xfrm>
          <a:prstGeom prst="rect">
            <a:avLst/>
          </a:prstGeom>
          <a:noFill/>
          <a:ln w="9525">
            <a:noFill/>
            <a:miter lim="800000"/>
            <a:headEnd/>
            <a:tailEnd/>
          </a:ln>
        </p:spPr>
      </p:pic>
      <p:sp>
        <p:nvSpPr>
          <p:cNvPr id="6" name="Right Arrow 5"/>
          <p:cNvSpPr/>
          <p:nvPr/>
        </p:nvSpPr>
        <p:spPr>
          <a:xfrm>
            <a:off x="4316413" y="4124325"/>
            <a:ext cx="1169987" cy="849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42" name="TextBox 6"/>
          <p:cNvSpPr txBox="1">
            <a:spLocks noChangeArrowheads="1"/>
          </p:cNvSpPr>
          <p:nvPr/>
        </p:nvSpPr>
        <p:spPr bwMode="auto">
          <a:xfrm>
            <a:off x="219075" y="5989638"/>
            <a:ext cx="4902200" cy="676275"/>
          </a:xfrm>
          <a:prstGeom prst="rect">
            <a:avLst/>
          </a:prstGeom>
          <a:noFill/>
          <a:ln w="9525">
            <a:noFill/>
            <a:miter lim="800000"/>
            <a:headEnd/>
            <a:tailEnd/>
          </a:ln>
        </p:spPr>
        <p:txBody>
          <a:bodyPr>
            <a:spAutoFit/>
          </a:bodyPr>
          <a:lstStyle/>
          <a:p>
            <a:r>
              <a:rPr lang="en-US" sz="2400"/>
              <a:t>Patagonia developed fleece in 1993</a:t>
            </a:r>
          </a:p>
          <a:p>
            <a:r>
              <a:rPr lang="en-US" sz="1400">
                <a:hlinkClick r:id="rId5"/>
              </a:rPr>
              <a:t>http://www.patagonia.com/us/patagonia.go?assetid=2791</a:t>
            </a:r>
            <a:endParaRPr lang="en-US" sz="14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886" y="1718877"/>
            <a:ext cx="7924800" cy="4832092"/>
          </a:xfrm>
          <a:prstGeom prst="rect">
            <a:avLst/>
          </a:prstGeom>
        </p:spPr>
        <p:txBody>
          <a:bodyPr wrap="square">
            <a:spAutoFit/>
          </a:bodyPr>
          <a:lstStyle/>
          <a:p>
            <a:r>
              <a:rPr lang="en-US" sz="2800" b="1" dirty="0" smtClean="0"/>
              <a:t>Aluminum Cans</a:t>
            </a:r>
            <a:r>
              <a:rPr lang="en-US" sz="2800" b="1" dirty="0"/>
              <a:t>:</a:t>
            </a:r>
          </a:p>
          <a:p>
            <a:pPr marL="231775" indent="-231775">
              <a:buFont typeface="Arial" panose="020B0604020202020204" pitchFamily="34" charset="0"/>
              <a:buChar char="•"/>
            </a:pPr>
            <a:r>
              <a:rPr lang="en-US" sz="2800" dirty="0" smtClean="0"/>
              <a:t>A used aluminum can is recycled and back on grocery shelf in 60 days.</a:t>
            </a:r>
          </a:p>
          <a:p>
            <a:pPr marL="231775" indent="-231775">
              <a:buFont typeface="Arial" panose="020B0604020202020204" pitchFamily="34" charset="0"/>
              <a:buChar char="•"/>
            </a:pPr>
            <a:r>
              <a:rPr lang="en-US" sz="2800" dirty="0"/>
              <a:t>It requires 95% less energy and water to recycle a can than it does to create a can from raw </a:t>
            </a:r>
            <a:r>
              <a:rPr lang="en-US" sz="2800" dirty="0" smtClean="0"/>
              <a:t>resources</a:t>
            </a:r>
            <a:endParaRPr lang="en-US" sz="2800" dirty="0"/>
          </a:p>
          <a:p>
            <a:pPr marL="231775" indent="-231775">
              <a:buFont typeface="Arial" panose="020B0604020202020204" pitchFamily="34" charset="0"/>
              <a:buChar char="•"/>
            </a:pPr>
            <a:r>
              <a:rPr lang="en-US" sz="2800" dirty="0" smtClean="0">
                <a:solidFill>
                  <a:srgbClr val="FF0000"/>
                </a:solidFill>
              </a:rPr>
              <a:t>Recycling </a:t>
            </a:r>
            <a:r>
              <a:rPr lang="en-US" sz="2800" dirty="0">
                <a:solidFill>
                  <a:srgbClr val="FF0000"/>
                </a:solidFill>
              </a:rPr>
              <a:t>a single aluminum can </a:t>
            </a:r>
            <a:r>
              <a:rPr lang="en-US" sz="2800" dirty="0" smtClean="0">
                <a:solidFill>
                  <a:srgbClr val="FF0000"/>
                </a:solidFill>
              </a:rPr>
              <a:t>save </a:t>
            </a:r>
            <a:r>
              <a:rPr lang="en-US" sz="2800" dirty="0">
                <a:solidFill>
                  <a:srgbClr val="FF0000"/>
                </a:solidFill>
              </a:rPr>
              <a:t>enough energy to power a TV for three hours.</a:t>
            </a:r>
          </a:p>
          <a:p>
            <a:pPr marL="231775" indent="-231775">
              <a:buFont typeface="Arial" panose="020B0604020202020204" pitchFamily="34" charset="0"/>
              <a:buChar char="•"/>
            </a:pPr>
            <a:r>
              <a:rPr lang="en-US" sz="2800" dirty="0" smtClean="0"/>
              <a:t>Two-thirds </a:t>
            </a:r>
            <a:r>
              <a:rPr lang="en-US" sz="2800" dirty="0"/>
              <a:t>of the aluminum ever produced is in use </a:t>
            </a:r>
            <a:r>
              <a:rPr lang="en-US" sz="2800" dirty="0" smtClean="0"/>
              <a:t>today.</a:t>
            </a:r>
          </a:p>
          <a:p>
            <a:pPr marL="231775" indent="-231775">
              <a:buFont typeface="Arial" panose="020B0604020202020204" pitchFamily="34" charset="0"/>
              <a:buChar char="•"/>
            </a:pPr>
            <a:r>
              <a:rPr lang="en-US" sz="2800" dirty="0" smtClean="0"/>
              <a:t>There is no limit on how many times an aluminum can be recycled.</a:t>
            </a:r>
            <a:endParaRPr lang="en-US" sz="2800" dirty="0"/>
          </a:p>
        </p:txBody>
      </p:sp>
      <p:sp>
        <p:nvSpPr>
          <p:cNvPr id="4" name="Rectangle 2"/>
          <p:cNvSpPr txBox="1">
            <a:spLocks noChangeArrowheads="1"/>
          </p:cNvSpPr>
          <p:nvPr/>
        </p:nvSpPr>
        <p:spPr>
          <a:xfrm>
            <a:off x="457200" y="639763"/>
            <a:ext cx="8229600" cy="1216025"/>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cs typeface="Arial" charset="0"/>
              </a:defRPr>
            </a:lvl2pPr>
            <a:lvl3pPr algn="l" rtl="0" eaLnBrk="0" fontAlgn="base" hangingPunct="0">
              <a:spcBef>
                <a:spcPct val="0"/>
              </a:spcBef>
              <a:spcAft>
                <a:spcPct val="0"/>
              </a:spcAft>
              <a:defRPr sz="4400">
                <a:solidFill>
                  <a:schemeClr val="tx2"/>
                </a:solidFill>
                <a:latin typeface="Times New Roman" pitchFamily="18" charset="0"/>
                <a:cs typeface="Arial" charset="0"/>
              </a:defRPr>
            </a:lvl3pPr>
            <a:lvl4pPr algn="l" rtl="0" eaLnBrk="0" fontAlgn="base" hangingPunct="0">
              <a:spcBef>
                <a:spcPct val="0"/>
              </a:spcBef>
              <a:spcAft>
                <a:spcPct val="0"/>
              </a:spcAft>
              <a:defRPr sz="4400">
                <a:solidFill>
                  <a:schemeClr val="tx2"/>
                </a:solidFill>
                <a:latin typeface="Times New Roman" pitchFamily="18" charset="0"/>
                <a:cs typeface="Arial" charset="0"/>
              </a:defRPr>
            </a:lvl4pPr>
            <a:lvl5pPr algn="l" rtl="0" eaLnBrk="0" fontAlgn="base" hangingPunct="0">
              <a:spcBef>
                <a:spcPct val="0"/>
              </a:spcBef>
              <a:spcAft>
                <a:spcPct val="0"/>
              </a:spcAft>
              <a:defRPr sz="4400">
                <a:solidFill>
                  <a:schemeClr val="tx2"/>
                </a:solidFill>
                <a:latin typeface="Times New Roman" pitchFamily="18" charset="0"/>
                <a:cs typeface="Arial" charset="0"/>
              </a:defRPr>
            </a:lvl5pPr>
            <a:lvl6pPr marL="457200" algn="l" rtl="0" fontAlgn="base">
              <a:spcBef>
                <a:spcPct val="0"/>
              </a:spcBef>
              <a:spcAft>
                <a:spcPct val="0"/>
              </a:spcAft>
              <a:defRPr sz="4400">
                <a:solidFill>
                  <a:schemeClr val="tx2"/>
                </a:solidFill>
                <a:latin typeface="Times New Roman" pitchFamily="18" charset="0"/>
                <a:cs typeface="Arial" charset="0"/>
              </a:defRPr>
            </a:lvl6pPr>
            <a:lvl7pPr marL="914400" algn="l" rtl="0" fontAlgn="base">
              <a:spcBef>
                <a:spcPct val="0"/>
              </a:spcBef>
              <a:spcAft>
                <a:spcPct val="0"/>
              </a:spcAft>
              <a:defRPr sz="4400">
                <a:solidFill>
                  <a:schemeClr val="tx2"/>
                </a:solidFill>
                <a:latin typeface="Times New Roman" pitchFamily="18" charset="0"/>
                <a:cs typeface="Arial" charset="0"/>
              </a:defRPr>
            </a:lvl7pPr>
            <a:lvl8pPr marL="1371600" algn="l" rtl="0" fontAlgn="base">
              <a:spcBef>
                <a:spcPct val="0"/>
              </a:spcBef>
              <a:spcAft>
                <a:spcPct val="0"/>
              </a:spcAft>
              <a:defRPr sz="4400">
                <a:solidFill>
                  <a:schemeClr val="tx2"/>
                </a:solidFill>
                <a:latin typeface="Times New Roman" pitchFamily="18" charset="0"/>
                <a:cs typeface="Arial" charset="0"/>
              </a:defRPr>
            </a:lvl8pPr>
            <a:lvl9pPr marL="1828800" algn="l" rtl="0" fontAlgn="base">
              <a:spcBef>
                <a:spcPct val="0"/>
              </a:spcBef>
              <a:spcAft>
                <a:spcPct val="0"/>
              </a:spcAft>
              <a:defRPr sz="4400">
                <a:solidFill>
                  <a:schemeClr val="tx2"/>
                </a:solidFill>
                <a:latin typeface="Times New Roman" pitchFamily="18" charset="0"/>
                <a:cs typeface="Arial" charset="0"/>
              </a:defRPr>
            </a:lvl9pPr>
          </a:lstStyle>
          <a:p>
            <a:pPr eaLnBrk="1" hangingPunct="1"/>
            <a:r>
              <a:rPr lang="en-US" kern="0" dirty="0" smtClean="0"/>
              <a:t>Recycling Facts</a:t>
            </a:r>
          </a:p>
        </p:txBody>
      </p:sp>
      <p:sp>
        <p:nvSpPr>
          <p:cNvPr id="5" name="Rectangle 4"/>
          <p:cNvSpPr/>
          <p:nvPr/>
        </p:nvSpPr>
        <p:spPr>
          <a:xfrm>
            <a:off x="4032889" y="6366303"/>
            <a:ext cx="4628511" cy="369332"/>
          </a:xfrm>
          <a:prstGeom prst="rect">
            <a:avLst/>
          </a:prstGeom>
        </p:spPr>
        <p:txBody>
          <a:bodyPr wrap="none">
            <a:spAutoFit/>
          </a:bodyPr>
          <a:lstStyle/>
          <a:p>
            <a:r>
              <a:rPr lang="en-US" dirty="0" smtClean="0"/>
              <a:t>National Recycling Coalition, EPA, Earth91.org</a:t>
            </a:r>
            <a:endParaRPr lang="en-US" dirty="0"/>
          </a:p>
        </p:txBody>
      </p:sp>
    </p:spTree>
    <p:extLst>
      <p:ext uri="{BB962C8B-B14F-4D97-AF65-F5344CB8AC3E}">
        <p14:creationId xmlns:p14="http://schemas.microsoft.com/office/powerpoint/2010/main" val="334929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905000"/>
            <a:ext cx="8744857" cy="4401205"/>
          </a:xfrm>
          <a:prstGeom prst="rect">
            <a:avLst/>
          </a:prstGeom>
        </p:spPr>
        <p:txBody>
          <a:bodyPr wrap="square">
            <a:spAutoFit/>
          </a:bodyPr>
          <a:lstStyle/>
          <a:p>
            <a:r>
              <a:rPr lang="en-US" sz="2800" b="1" dirty="0"/>
              <a:t>Glass:</a:t>
            </a:r>
          </a:p>
          <a:p>
            <a:pPr marL="231775" indent="-231775">
              <a:buFont typeface="Arial" panose="020B0604020202020204" pitchFamily="34" charset="0"/>
              <a:buChar char="•"/>
            </a:pPr>
            <a:r>
              <a:rPr lang="en-US" sz="2800" dirty="0"/>
              <a:t>Glass can be recycled and re-manufactured an infinite amount of times and never wear out.</a:t>
            </a:r>
          </a:p>
          <a:p>
            <a:pPr marL="231775" indent="-231775">
              <a:buFont typeface="Arial" panose="020B0604020202020204" pitchFamily="34" charset="0"/>
              <a:buChar char="•"/>
            </a:pPr>
            <a:r>
              <a:rPr lang="en-US" sz="2800" dirty="0"/>
              <a:t>Making glass from recycled material cuts related water pollution by 50%.</a:t>
            </a:r>
          </a:p>
          <a:p>
            <a:pPr marL="231775" indent="-231775">
              <a:buFont typeface="Arial" panose="020B0604020202020204" pitchFamily="34" charset="0"/>
              <a:buChar char="•"/>
            </a:pPr>
            <a:r>
              <a:rPr lang="en-US" sz="2800" dirty="0"/>
              <a:t>Recycling just one glass jar saves enough electricity to light an 11 watt CFL bulb for 20 hours.</a:t>
            </a:r>
          </a:p>
          <a:p>
            <a:pPr marL="231775" indent="-231775">
              <a:buFont typeface="Arial" panose="020B0604020202020204" pitchFamily="34" charset="0"/>
              <a:buChar char="•"/>
            </a:pPr>
            <a:r>
              <a:rPr lang="en-US" sz="2800" dirty="0"/>
              <a:t>More than 28 billion glass bottles and jars end up in landfills every year -- that is the equivalent of filling up two Empire State Buildings every three weeks.</a:t>
            </a:r>
          </a:p>
        </p:txBody>
      </p:sp>
      <p:sp>
        <p:nvSpPr>
          <p:cNvPr id="3" name="Rectangle 2"/>
          <p:cNvSpPr txBox="1">
            <a:spLocks noChangeArrowheads="1"/>
          </p:cNvSpPr>
          <p:nvPr/>
        </p:nvSpPr>
        <p:spPr>
          <a:xfrm>
            <a:off x="457200" y="639763"/>
            <a:ext cx="8229600" cy="1216025"/>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cs typeface="Arial" charset="0"/>
              </a:defRPr>
            </a:lvl2pPr>
            <a:lvl3pPr algn="l" rtl="0" eaLnBrk="0" fontAlgn="base" hangingPunct="0">
              <a:spcBef>
                <a:spcPct val="0"/>
              </a:spcBef>
              <a:spcAft>
                <a:spcPct val="0"/>
              </a:spcAft>
              <a:defRPr sz="4400">
                <a:solidFill>
                  <a:schemeClr val="tx2"/>
                </a:solidFill>
                <a:latin typeface="Times New Roman" pitchFamily="18" charset="0"/>
                <a:cs typeface="Arial" charset="0"/>
              </a:defRPr>
            </a:lvl3pPr>
            <a:lvl4pPr algn="l" rtl="0" eaLnBrk="0" fontAlgn="base" hangingPunct="0">
              <a:spcBef>
                <a:spcPct val="0"/>
              </a:spcBef>
              <a:spcAft>
                <a:spcPct val="0"/>
              </a:spcAft>
              <a:defRPr sz="4400">
                <a:solidFill>
                  <a:schemeClr val="tx2"/>
                </a:solidFill>
                <a:latin typeface="Times New Roman" pitchFamily="18" charset="0"/>
                <a:cs typeface="Arial" charset="0"/>
              </a:defRPr>
            </a:lvl4pPr>
            <a:lvl5pPr algn="l" rtl="0" eaLnBrk="0" fontAlgn="base" hangingPunct="0">
              <a:spcBef>
                <a:spcPct val="0"/>
              </a:spcBef>
              <a:spcAft>
                <a:spcPct val="0"/>
              </a:spcAft>
              <a:defRPr sz="4400">
                <a:solidFill>
                  <a:schemeClr val="tx2"/>
                </a:solidFill>
                <a:latin typeface="Times New Roman" pitchFamily="18" charset="0"/>
                <a:cs typeface="Arial" charset="0"/>
              </a:defRPr>
            </a:lvl5pPr>
            <a:lvl6pPr marL="457200" algn="l" rtl="0" fontAlgn="base">
              <a:spcBef>
                <a:spcPct val="0"/>
              </a:spcBef>
              <a:spcAft>
                <a:spcPct val="0"/>
              </a:spcAft>
              <a:defRPr sz="4400">
                <a:solidFill>
                  <a:schemeClr val="tx2"/>
                </a:solidFill>
                <a:latin typeface="Times New Roman" pitchFamily="18" charset="0"/>
                <a:cs typeface="Arial" charset="0"/>
              </a:defRPr>
            </a:lvl6pPr>
            <a:lvl7pPr marL="914400" algn="l" rtl="0" fontAlgn="base">
              <a:spcBef>
                <a:spcPct val="0"/>
              </a:spcBef>
              <a:spcAft>
                <a:spcPct val="0"/>
              </a:spcAft>
              <a:defRPr sz="4400">
                <a:solidFill>
                  <a:schemeClr val="tx2"/>
                </a:solidFill>
                <a:latin typeface="Times New Roman" pitchFamily="18" charset="0"/>
                <a:cs typeface="Arial" charset="0"/>
              </a:defRPr>
            </a:lvl7pPr>
            <a:lvl8pPr marL="1371600" algn="l" rtl="0" fontAlgn="base">
              <a:spcBef>
                <a:spcPct val="0"/>
              </a:spcBef>
              <a:spcAft>
                <a:spcPct val="0"/>
              </a:spcAft>
              <a:defRPr sz="4400">
                <a:solidFill>
                  <a:schemeClr val="tx2"/>
                </a:solidFill>
                <a:latin typeface="Times New Roman" pitchFamily="18" charset="0"/>
                <a:cs typeface="Arial" charset="0"/>
              </a:defRPr>
            </a:lvl8pPr>
            <a:lvl9pPr marL="1828800" algn="l" rtl="0" fontAlgn="base">
              <a:spcBef>
                <a:spcPct val="0"/>
              </a:spcBef>
              <a:spcAft>
                <a:spcPct val="0"/>
              </a:spcAft>
              <a:defRPr sz="4400">
                <a:solidFill>
                  <a:schemeClr val="tx2"/>
                </a:solidFill>
                <a:latin typeface="Times New Roman" pitchFamily="18" charset="0"/>
                <a:cs typeface="Arial" charset="0"/>
              </a:defRPr>
            </a:lvl9pPr>
          </a:lstStyle>
          <a:p>
            <a:pPr eaLnBrk="1" hangingPunct="1"/>
            <a:r>
              <a:rPr lang="en-US" kern="0" dirty="0" smtClean="0"/>
              <a:t>Recycling Facts</a:t>
            </a:r>
          </a:p>
        </p:txBody>
      </p:sp>
      <p:sp>
        <p:nvSpPr>
          <p:cNvPr id="4" name="Rectangle 3"/>
          <p:cNvSpPr/>
          <p:nvPr/>
        </p:nvSpPr>
        <p:spPr>
          <a:xfrm>
            <a:off x="3962400" y="6452130"/>
            <a:ext cx="4508607" cy="369332"/>
          </a:xfrm>
          <a:prstGeom prst="rect">
            <a:avLst/>
          </a:prstGeom>
        </p:spPr>
        <p:txBody>
          <a:bodyPr wrap="none">
            <a:spAutoFit/>
          </a:bodyPr>
          <a:lstStyle/>
          <a:p>
            <a:r>
              <a:rPr lang="en-US" dirty="0"/>
              <a:t>http://recycleacrossamerica.org/recycling-facts</a:t>
            </a:r>
          </a:p>
        </p:txBody>
      </p:sp>
    </p:spTree>
    <p:extLst>
      <p:ext uri="{BB962C8B-B14F-4D97-AF65-F5344CB8AC3E}">
        <p14:creationId xmlns:p14="http://schemas.microsoft.com/office/powerpoint/2010/main" val="31046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981200"/>
            <a:ext cx="7848600" cy="4401205"/>
          </a:xfrm>
          <a:prstGeom prst="rect">
            <a:avLst/>
          </a:prstGeom>
        </p:spPr>
        <p:txBody>
          <a:bodyPr wrap="square">
            <a:spAutoFit/>
          </a:bodyPr>
          <a:lstStyle/>
          <a:p>
            <a:r>
              <a:rPr lang="en-US" sz="2800" b="1" dirty="0"/>
              <a:t>Papers:</a:t>
            </a:r>
          </a:p>
          <a:p>
            <a:pPr marL="231775" indent="-231775">
              <a:buFont typeface="Arial" panose="020B0604020202020204" pitchFamily="34" charset="0"/>
              <a:buChar char="•"/>
            </a:pPr>
            <a:r>
              <a:rPr lang="en-US" sz="2800" dirty="0"/>
              <a:t>Americans throw away enough office paper each year to build a 12 foot high wall from Seattle to NY (a new wall every year).</a:t>
            </a:r>
          </a:p>
          <a:p>
            <a:pPr marL="231775" indent="-231775">
              <a:buFont typeface="Arial" panose="020B0604020202020204" pitchFamily="34" charset="0"/>
              <a:buChar char="•"/>
            </a:pPr>
            <a:r>
              <a:rPr lang="en-US" sz="2800" dirty="0"/>
              <a:t>Making paper from recycled paper reduces the related contribution to air pollution 95%.</a:t>
            </a:r>
          </a:p>
          <a:p>
            <a:pPr marL="231775" indent="-231775">
              <a:buFont typeface="Arial" panose="020B0604020202020204" pitchFamily="34" charset="0"/>
              <a:buChar char="•"/>
            </a:pPr>
            <a:r>
              <a:rPr lang="en-US" sz="2800" dirty="0"/>
              <a:t>Recycling a stack of newspaper just 3 feet high saves one tree.</a:t>
            </a:r>
          </a:p>
          <a:p>
            <a:pPr marL="231775" indent="-231775">
              <a:buFont typeface="Arial" panose="020B0604020202020204" pitchFamily="34" charset="0"/>
              <a:buChar char="•"/>
            </a:pPr>
            <a:r>
              <a:rPr lang="en-US" sz="2800" dirty="0"/>
              <a:t>More than 37% of the fiber used to make new paper products in the U.S. comes from recycled sources.</a:t>
            </a:r>
          </a:p>
        </p:txBody>
      </p:sp>
      <p:sp>
        <p:nvSpPr>
          <p:cNvPr id="3" name="Rectangle 2"/>
          <p:cNvSpPr txBox="1">
            <a:spLocks noChangeArrowheads="1"/>
          </p:cNvSpPr>
          <p:nvPr/>
        </p:nvSpPr>
        <p:spPr>
          <a:xfrm>
            <a:off x="457200" y="639763"/>
            <a:ext cx="8229600" cy="1216025"/>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cs typeface="Arial" charset="0"/>
              </a:defRPr>
            </a:lvl2pPr>
            <a:lvl3pPr algn="l" rtl="0" eaLnBrk="0" fontAlgn="base" hangingPunct="0">
              <a:spcBef>
                <a:spcPct val="0"/>
              </a:spcBef>
              <a:spcAft>
                <a:spcPct val="0"/>
              </a:spcAft>
              <a:defRPr sz="4400">
                <a:solidFill>
                  <a:schemeClr val="tx2"/>
                </a:solidFill>
                <a:latin typeface="Times New Roman" pitchFamily="18" charset="0"/>
                <a:cs typeface="Arial" charset="0"/>
              </a:defRPr>
            </a:lvl3pPr>
            <a:lvl4pPr algn="l" rtl="0" eaLnBrk="0" fontAlgn="base" hangingPunct="0">
              <a:spcBef>
                <a:spcPct val="0"/>
              </a:spcBef>
              <a:spcAft>
                <a:spcPct val="0"/>
              </a:spcAft>
              <a:defRPr sz="4400">
                <a:solidFill>
                  <a:schemeClr val="tx2"/>
                </a:solidFill>
                <a:latin typeface="Times New Roman" pitchFamily="18" charset="0"/>
                <a:cs typeface="Arial" charset="0"/>
              </a:defRPr>
            </a:lvl4pPr>
            <a:lvl5pPr algn="l" rtl="0" eaLnBrk="0" fontAlgn="base" hangingPunct="0">
              <a:spcBef>
                <a:spcPct val="0"/>
              </a:spcBef>
              <a:spcAft>
                <a:spcPct val="0"/>
              </a:spcAft>
              <a:defRPr sz="4400">
                <a:solidFill>
                  <a:schemeClr val="tx2"/>
                </a:solidFill>
                <a:latin typeface="Times New Roman" pitchFamily="18" charset="0"/>
                <a:cs typeface="Arial" charset="0"/>
              </a:defRPr>
            </a:lvl5pPr>
            <a:lvl6pPr marL="457200" algn="l" rtl="0" fontAlgn="base">
              <a:spcBef>
                <a:spcPct val="0"/>
              </a:spcBef>
              <a:spcAft>
                <a:spcPct val="0"/>
              </a:spcAft>
              <a:defRPr sz="4400">
                <a:solidFill>
                  <a:schemeClr val="tx2"/>
                </a:solidFill>
                <a:latin typeface="Times New Roman" pitchFamily="18" charset="0"/>
                <a:cs typeface="Arial" charset="0"/>
              </a:defRPr>
            </a:lvl6pPr>
            <a:lvl7pPr marL="914400" algn="l" rtl="0" fontAlgn="base">
              <a:spcBef>
                <a:spcPct val="0"/>
              </a:spcBef>
              <a:spcAft>
                <a:spcPct val="0"/>
              </a:spcAft>
              <a:defRPr sz="4400">
                <a:solidFill>
                  <a:schemeClr val="tx2"/>
                </a:solidFill>
                <a:latin typeface="Times New Roman" pitchFamily="18" charset="0"/>
                <a:cs typeface="Arial" charset="0"/>
              </a:defRPr>
            </a:lvl7pPr>
            <a:lvl8pPr marL="1371600" algn="l" rtl="0" fontAlgn="base">
              <a:spcBef>
                <a:spcPct val="0"/>
              </a:spcBef>
              <a:spcAft>
                <a:spcPct val="0"/>
              </a:spcAft>
              <a:defRPr sz="4400">
                <a:solidFill>
                  <a:schemeClr val="tx2"/>
                </a:solidFill>
                <a:latin typeface="Times New Roman" pitchFamily="18" charset="0"/>
                <a:cs typeface="Arial" charset="0"/>
              </a:defRPr>
            </a:lvl8pPr>
            <a:lvl9pPr marL="1828800" algn="l" rtl="0" fontAlgn="base">
              <a:spcBef>
                <a:spcPct val="0"/>
              </a:spcBef>
              <a:spcAft>
                <a:spcPct val="0"/>
              </a:spcAft>
              <a:defRPr sz="4400">
                <a:solidFill>
                  <a:schemeClr val="tx2"/>
                </a:solidFill>
                <a:latin typeface="Times New Roman" pitchFamily="18" charset="0"/>
                <a:cs typeface="Arial" charset="0"/>
              </a:defRPr>
            </a:lvl9pPr>
          </a:lstStyle>
          <a:p>
            <a:pPr eaLnBrk="1" hangingPunct="1"/>
            <a:r>
              <a:rPr lang="en-US" kern="0" dirty="0" smtClean="0"/>
              <a:t>Recycling Facts</a:t>
            </a:r>
          </a:p>
        </p:txBody>
      </p:sp>
      <p:sp>
        <p:nvSpPr>
          <p:cNvPr id="4" name="Rectangle 3"/>
          <p:cNvSpPr/>
          <p:nvPr/>
        </p:nvSpPr>
        <p:spPr>
          <a:xfrm>
            <a:off x="4568371" y="6488668"/>
            <a:ext cx="4508607" cy="369332"/>
          </a:xfrm>
          <a:prstGeom prst="rect">
            <a:avLst/>
          </a:prstGeom>
        </p:spPr>
        <p:txBody>
          <a:bodyPr wrap="none">
            <a:spAutoFit/>
          </a:bodyPr>
          <a:lstStyle/>
          <a:p>
            <a:r>
              <a:rPr lang="en-US" dirty="0"/>
              <a:t>http://recycleacrossamerica.org/recycling-facts</a:t>
            </a:r>
          </a:p>
        </p:txBody>
      </p:sp>
    </p:spTree>
    <p:extLst>
      <p:ext uri="{BB962C8B-B14F-4D97-AF65-F5344CB8AC3E}">
        <p14:creationId xmlns:p14="http://schemas.microsoft.com/office/powerpoint/2010/main" val="75251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38150" y="676275"/>
            <a:ext cx="8229600" cy="1400175"/>
          </a:xfrm>
        </p:spPr>
        <p:txBody>
          <a:bodyPr/>
          <a:lstStyle/>
          <a:p>
            <a:pPr eaLnBrk="1" hangingPunct="1"/>
            <a:r>
              <a:rPr lang="en-US" sz="4000" dirty="0" smtClean="0"/>
              <a:t>Watch YouTube Video: </a:t>
            </a:r>
            <a:br>
              <a:rPr lang="en-US" sz="4000" dirty="0" smtClean="0"/>
            </a:br>
            <a:r>
              <a:rPr lang="en-US" sz="3600" dirty="0" smtClean="0"/>
              <a:t>Going Green with Robotics &amp; Automation</a:t>
            </a:r>
            <a:r>
              <a:rPr lang="en-US" dirty="0" smtClean="0"/>
              <a:t/>
            </a:r>
            <a:br>
              <a:rPr lang="en-US" dirty="0" smtClean="0"/>
            </a:br>
            <a:r>
              <a:rPr lang="en-US" sz="1800" dirty="0" smtClean="0"/>
              <a:t>http://www.youtube.com/watch?v=LatqW98SMXU</a:t>
            </a:r>
            <a:endParaRPr lang="en-US" dirty="0" smtClean="0"/>
          </a:p>
        </p:txBody>
      </p:sp>
      <p:sp>
        <p:nvSpPr>
          <p:cNvPr id="17411" name="Rectangle 3"/>
          <p:cNvSpPr>
            <a:spLocks noGrp="1" noChangeArrowheads="1"/>
          </p:cNvSpPr>
          <p:nvPr>
            <p:ph type="body" idx="1"/>
          </p:nvPr>
        </p:nvSpPr>
        <p:spPr>
          <a:xfrm>
            <a:off x="457200" y="2405063"/>
            <a:ext cx="8229600" cy="3725862"/>
          </a:xfrm>
        </p:spPr>
        <p:txBody>
          <a:bodyPr/>
          <a:lstStyle/>
          <a:p>
            <a:pPr eaLnBrk="1" hangingPunct="1"/>
            <a:r>
              <a:rPr lang="en-US" dirty="0" smtClean="0"/>
              <a:t>As you watch, think about how this applies to design and manufacturing</a:t>
            </a:r>
          </a:p>
          <a:p>
            <a:pPr eaLnBrk="1" hangingPunct="1"/>
            <a:endParaRPr lang="en-US" dirty="0" smtClean="0"/>
          </a:p>
          <a:p>
            <a:pPr eaLnBrk="1" hangingPunct="1"/>
            <a:r>
              <a:rPr lang="en-US" dirty="0" smtClean="0"/>
              <a:t>Another take on sustainability: The Story of Solutions </a:t>
            </a:r>
            <a:r>
              <a:rPr lang="en-US" dirty="0" smtClean="0">
                <a:hlinkClick r:id="rId2"/>
              </a:rPr>
              <a:t>http://storyofstuff.org/blog/movies/the-story-of-solutions/</a:t>
            </a:r>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609600"/>
            <a:ext cx="8229600" cy="1143000"/>
          </a:xfrm>
        </p:spPr>
        <p:txBody>
          <a:bodyPr/>
          <a:lstStyle/>
          <a:p>
            <a:pPr eaLnBrk="1" hangingPunct="1"/>
            <a:r>
              <a:rPr lang="en-US" sz="4000" dirty="0" smtClean="0"/>
              <a:t>How do we judge if a product or service is sustainable?</a:t>
            </a:r>
          </a:p>
        </p:txBody>
      </p:sp>
      <p:sp>
        <p:nvSpPr>
          <p:cNvPr id="18435" name="Rectangle 3"/>
          <p:cNvSpPr>
            <a:spLocks noGrp="1" noChangeArrowheads="1"/>
          </p:cNvSpPr>
          <p:nvPr>
            <p:ph type="body" sz="half" idx="1"/>
          </p:nvPr>
        </p:nvSpPr>
        <p:spPr>
          <a:xfrm>
            <a:off x="457200" y="1870075"/>
            <a:ext cx="8534400" cy="4302125"/>
          </a:xfrm>
        </p:spPr>
        <p:txBody>
          <a:bodyPr/>
          <a:lstStyle/>
          <a:p>
            <a:pPr marL="609600" indent="-609600" eaLnBrk="1" hangingPunct="1">
              <a:lnSpc>
                <a:spcPct val="90000"/>
              </a:lnSpc>
              <a:buFont typeface="Wingdings" pitchFamily="2" charset="2"/>
              <a:buNone/>
            </a:pPr>
            <a:r>
              <a:rPr lang="en-US" b="1" dirty="0" smtClean="0"/>
              <a:t>Life Cycle Assessment  (LCA)</a:t>
            </a:r>
          </a:p>
          <a:p>
            <a:pPr marL="609600" indent="-609600" eaLnBrk="1" hangingPunct="1">
              <a:lnSpc>
                <a:spcPct val="90000"/>
              </a:lnSpc>
              <a:buFont typeface="Wingdings" pitchFamily="2" charset="2"/>
              <a:buNone/>
            </a:pPr>
            <a:endParaRPr lang="en-US" sz="2400" b="1" dirty="0" smtClean="0">
              <a:solidFill>
                <a:schemeClr val="accent2"/>
              </a:solidFill>
            </a:endParaRPr>
          </a:p>
          <a:p>
            <a:pPr marL="609600" indent="-609600" eaLnBrk="1" hangingPunct="1">
              <a:lnSpc>
                <a:spcPct val="90000"/>
              </a:lnSpc>
            </a:pPr>
            <a:r>
              <a:rPr lang="en-US" sz="2800" dirty="0" smtClean="0"/>
              <a:t>Audit the total impact of the product’s or service’s</a:t>
            </a:r>
          </a:p>
          <a:p>
            <a:pPr lvl="2" eaLnBrk="1" hangingPunct="1">
              <a:lnSpc>
                <a:spcPct val="90000"/>
              </a:lnSpc>
              <a:buSzTx/>
              <a:buFont typeface="Wingdings" pitchFamily="2" charset="2"/>
              <a:buAutoNum type="arabicPeriod"/>
            </a:pPr>
            <a:r>
              <a:rPr lang="en-US" b="1" dirty="0">
                <a:solidFill>
                  <a:schemeClr val="bg2"/>
                </a:solidFill>
              </a:rPr>
              <a:t>M</a:t>
            </a:r>
            <a:r>
              <a:rPr lang="en-US" b="1" dirty="0" smtClean="0">
                <a:solidFill>
                  <a:schemeClr val="bg2"/>
                </a:solidFill>
              </a:rPr>
              <a:t>aterials</a:t>
            </a:r>
          </a:p>
          <a:p>
            <a:pPr lvl="2" eaLnBrk="1" hangingPunct="1">
              <a:lnSpc>
                <a:spcPct val="90000"/>
              </a:lnSpc>
              <a:buSzTx/>
              <a:buFont typeface="Wingdings" pitchFamily="2" charset="2"/>
              <a:buAutoNum type="arabicPeriod"/>
            </a:pPr>
            <a:r>
              <a:rPr lang="en-US" b="1" dirty="0" smtClean="0">
                <a:solidFill>
                  <a:schemeClr val="bg2"/>
                </a:solidFill>
              </a:rPr>
              <a:t>Manufacturing </a:t>
            </a:r>
          </a:p>
          <a:p>
            <a:pPr lvl="2" eaLnBrk="1" hangingPunct="1">
              <a:lnSpc>
                <a:spcPct val="90000"/>
              </a:lnSpc>
              <a:buSzTx/>
              <a:buFont typeface="Wingdings" pitchFamily="2" charset="2"/>
              <a:buAutoNum type="arabicPeriod"/>
            </a:pPr>
            <a:r>
              <a:rPr lang="en-US" b="1" dirty="0" smtClean="0">
                <a:solidFill>
                  <a:schemeClr val="bg2"/>
                </a:solidFill>
              </a:rPr>
              <a:t>Packaging</a:t>
            </a:r>
          </a:p>
          <a:p>
            <a:pPr lvl="2" eaLnBrk="1" hangingPunct="1">
              <a:lnSpc>
                <a:spcPct val="90000"/>
              </a:lnSpc>
              <a:buSzTx/>
              <a:buFont typeface="Wingdings" pitchFamily="2" charset="2"/>
              <a:buAutoNum type="arabicPeriod"/>
            </a:pPr>
            <a:r>
              <a:rPr lang="en-US" b="1" dirty="0" smtClean="0">
                <a:solidFill>
                  <a:schemeClr val="bg2"/>
                </a:solidFill>
              </a:rPr>
              <a:t>Use </a:t>
            </a:r>
          </a:p>
          <a:p>
            <a:pPr lvl="2" eaLnBrk="1" hangingPunct="1">
              <a:lnSpc>
                <a:spcPct val="90000"/>
              </a:lnSpc>
              <a:buSzTx/>
              <a:buFont typeface="Wingdings" pitchFamily="2" charset="2"/>
              <a:buAutoNum type="arabicPeriod"/>
            </a:pPr>
            <a:r>
              <a:rPr lang="en-US" b="1" dirty="0" smtClean="0">
                <a:solidFill>
                  <a:schemeClr val="bg2"/>
                </a:solidFill>
              </a:rPr>
              <a:t>Disposal</a:t>
            </a:r>
          </a:p>
          <a:p>
            <a:pPr marL="909637" lvl="2" indent="0" eaLnBrk="1" hangingPunct="1">
              <a:lnSpc>
                <a:spcPct val="90000"/>
              </a:lnSpc>
              <a:buSzTx/>
              <a:buNone/>
            </a:pPr>
            <a:r>
              <a:rPr lang="en-US" b="1" dirty="0" smtClean="0">
                <a:solidFill>
                  <a:schemeClr val="bg2"/>
                </a:solidFill>
              </a:rPr>
              <a:t>Transportation</a:t>
            </a:r>
          </a:p>
        </p:txBody>
      </p:sp>
      <p:pic>
        <p:nvPicPr>
          <p:cNvPr id="18436" name="Picture 4" descr="lifecycle1"/>
          <p:cNvPicPr>
            <a:picLocks noGrp="1" noChangeAspect="1" noChangeArrowheads="1"/>
          </p:cNvPicPr>
          <p:nvPr>
            <p:ph sz="half" idx="2"/>
          </p:nvPr>
        </p:nvPicPr>
        <p:blipFill>
          <a:blip r:embed="rId3"/>
          <a:srcRect/>
          <a:stretch>
            <a:fillRect/>
          </a:stretch>
        </p:blipFill>
        <p:spPr>
          <a:xfrm>
            <a:off x="4343400" y="3255962"/>
            <a:ext cx="4038600" cy="3297238"/>
          </a:xfrm>
          <a:noFill/>
        </p:spPr>
      </p:pic>
      <p:sp>
        <p:nvSpPr>
          <p:cNvPr id="18437" name="Text Box 6"/>
          <p:cNvSpPr txBox="1">
            <a:spLocks noChangeArrowheads="1"/>
          </p:cNvSpPr>
          <p:nvPr/>
        </p:nvSpPr>
        <p:spPr bwMode="auto">
          <a:xfrm>
            <a:off x="5638800" y="6521450"/>
            <a:ext cx="3505200" cy="336550"/>
          </a:xfrm>
          <a:prstGeom prst="rect">
            <a:avLst/>
          </a:prstGeom>
          <a:noFill/>
          <a:ln w="9525">
            <a:noFill/>
            <a:miter lim="800000"/>
            <a:headEnd/>
            <a:tailEnd/>
          </a:ln>
        </p:spPr>
        <p:txBody>
          <a:bodyPr>
            <a:spAutoFit/>
          </a:bodyPr>
          <a:lstStyle/>
          <a:p>
            <a:pPr algn="r">
              <a:spcBef>
                <a:spcPct val="50000"/>
              </a:spcBef>
            </a:pPr>
            <a:r>
              <a:rPr lang="en-US" sz="1600"/>
              <a:t>(“Life Cycle Assessment,” n.d.)</a:t>
            </a:r>
          </a:p>
        </p:txBody>
      </p:sp>
      <p:sp>
        <p:nvSpPr>
          <p:cNvPr id="6" name="Circular Arrow 5"/>
          <p:cNvSpPr/>
          <p:nvPr/>
        </p:nvSpPr>
        <p:spPr>
          <a:xfrm rot="18639133">
            <a:off x="4568032" y="3796506"/>
            <a:ext cx="719138" cy="511175"/>
          </a:xfrm>
          <a:prstGeom prst="circularArrow">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 name="TextBox 6"/>
          <p:cNvSpPr txBox="1">
            <a:spLocks noChangeArrowheads="1"/>
          </p:cNvSpPr>
          <p:nvPr/>
        </p:nvSpPr>
        <p:spPr bwMode="auto">
          <a:xfrm rot="-2373836">
            <a:off x="3867150" y="3642618"/>
            <a:ext cx="1663700" cy="307777"/>
          </a:xfrm>
          <a:prstGeom prst="rect">
            <a:avLst/>
          </a:prstGeom>
          <a:noFill/>
          <a:ln w="9525">
            <a:noFill/>
            <a:miter lim="800000"/>
            <a:headEnd/>
            <a:tailEnd/>
          </a:ln>
        </p:spPr>
        <p:txBody>
          <a:bodyPr>
            <a:spAutoFit/>
          </a:bodyPr>
          <a:lstStyle/>
          <a:p>
            <a:r>
              <a:rPr lang="en-US" sz="1400" dirty="0" smtClean="0"/>
              <a:t>Cradle </a:t>
            </a:r>
            <a:r>
              <a:rPr lang="en-US" sz="1400" dirty="0"/>
              <a:t>to </a:t>
            </a:r>
            <a:r>
              <a:rPr lang="en-US" sz="1400" dirty="0" smtClean="0"/>
              <a:t>Cradle</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43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Engineering Without Conscience?</a:t>
            </a:r>
            <a:endParaRPr lang="en-US" dirty="0"/>
          </a:p>
        </p:txBody>
      </p:sp>
      <p:pic>
        <p:nvPicPr>
          <p:cNvPr id="1026" name="Picture 2" descr="Image result for pollution"/>
          <p:cNvPicPr>
            <a:picLocks noChangeAspect="1" noChangeArrowheads="1"/>
          </p:cNvPicPr>
          <p:nvPr/>
        </p:nvPicPr>
        <p:blipFill>
          <a:blip r:embed="rId3"/>
          <a:srcRect/>
          <a:stretch>
            <a:fillRect/>
          </a:stretch>
        </p:blipFill>
        <p:spPr bwMode="auto">
          <a:xfrm>
            <a:off x="304800" y="2057400"/>
            <a:ext cx="2981325" cy="1533526"/>
          </a:xfrm>
          <a:prstGeom prst="rect">
            <a:avLst/>
          </a:prstGeom>
          <a:noFill/>
        </p:spPr>
      </p:pic>
      <p:pic>
        <p:nvPicPr>
          <p:cNvPr id="1030" name="Picture 6" descr="Image result for pollution"/>
          <p:cNvPicPr>
            <a:picLocks noChangeAspect="1" noChangeArrowheads="1"/>
          </p:cNvPicPr>
          <p:nvPr/>
        </p:nvPicPr>
        <p:blipFill>
          <a:blip r:embed="rId4"/>
          <a:srcRect/>
          <a:stretch>
            <a:fillRect/>
          </a:stretch>
        </p:blipFill>
        <p:spPr bwMode="auto">
          <a:xfrm>
            <a:off x="304800" y="3962400"/>
            <a:ext cx="3357119" cy="2514600"/>
          </a:xfrm>
          <a:prstGeom prst="rect">
            <a:avLst/>
          </a:prstGeom>
          <a:noFill/>
        </p:spPr>
      </p:pic>
      <p:pic>
        <p:nvPicPr>
          <p:cNvPr id="1032" name="Picture 8" descr="https://encrypted-tbn0.gstatic.com/images?q=tbn:ANd9GcSvPVSIm4VDh4DzpO7OC0vQoEajF2dYaw3aDbX-WMnNFrmUcQwh6Q"/>
          <p:cNvPicPr>
            <a:picLocks noChangeAspect="1" noChangeArrowheads="1"/>
          </p:cNvPicPr>
          <p:nvPr/>
        </p:nvPicPr>
        <p:blipFill>
          <a:blip r:embed="rId5"/>
          <a:srcRect/>
          <a:stretch>
            <a:fillRect/>
          </a:stretch>
        </p:blipFill>
        <p:spPr bwMode="auto">
          <a:xfrm>
            <a:off x="4343400" y="2209800"/>
            <a:ext cx="3952875" cy="374332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981200"/>
            <a:ext cx="7620000" cy="1384995"/>
          </a:xfrm>
          <a:prstGeom prst="rect">
            <a:avLst/>
          </a:prstGeom>
        </p:spPr>
        <p:txBody>
          <a:bodyPr wrap="square">
            <a:spAutoFit/>
          </a:bodyPr>
          <a:lstStyle/>
          <a:p>
            <a:pPr marL="609600" indent="-609600" eaLnBrk="1" hangingPunct="1">
              <a:lnSpc>
                <a:spcPct val="90000"/>
              </a:lnSpc>
              <a:buFont typeface="Wingdings" pitchFamily="2" charset="2"/>
              <a:buNone/>
            </a:pPr>
            <a:r>
              <a:rPr lang="en-US" sz="3200" b="1" dirty="0"/>
              <a:t>Life Cycle Assessment </a:t>
            </a:r>
          </a:p>
          <a:p>
            <a:pPr marL="609600" indent="-609600" eaLnBrk="1" hangingPunct="1">
              <a:lnSpc>
                <a:spcPct val="90000"/>
              </a:lnSpc>
              <a:buFont typeface="Wingdings" pitchFamily="2" charset="2"/>
              <a:buNone/>
            </a:pPr>
            <a:endParaRPr lang="en-US" sz="3200" b="1" dirty="0">
              <a:solidFill>
                <a:schemeClr val="accent2"/>
              </a:solidFill>
            </a:endParaRPr>
          </a:p>
          <a:p>
            <a:pPr marL="609600" lvl="0" indent="-609600">
              <a:lnSpc>
                <a:spcPct val="90000"/>
              </a:lnSpc>
              <a:spcBef>
                <a:spcPct val="20000"/>
              </a:spcBef>
              <a:buClr>
                <a:srgbClr val="660000"/>
              </a:buClr>
              <a:buSzPct val="70000"/>
            </a:pPr>
            <a:endParaRPr lang="en-US" sz="2400" b="1" kern="0" dirty="0">
              <a:solidFill>
                <a:srgbClr val="999966"/>
              </a:solidFill>
              <a:latin typeface="Times New Roman"/>
              <a:cs typeface="Arial"/>
            </a:endParaRPr>
          </a:p>
        </p:txBody>
      </p:sp>
      <p:sp>
        <p:nvSpPr>
          <p:cNvPr id="7" name="Rectangle 6"/>
          <p:cNvSpPr/>
          <p:nvPr/>
        </p:nvSpPr>
        <p:spPr>
          <a:xfrm>
            <a:off x="609600" y="2302502"/>
            <a:ext cx="7086600" cy="898708"/>
          </a:xfrm>
          <a:prstGeom prst="rect">
            <a:avLst/>
          </a:prstGeom>
        </p:spPr>
        <p:txBody>
          <a:bodyPr wrap="square">
            <a:spAutoFit/>
          </a:bodyPr>
          <a:lstStyle/>
          <a:p>
            <a:pPr marL="609600" lvl="0" indent="-609600">
              <a:lnSpc>
                <a:spcPct val="90000"/>
              </a:lnSpc>
              <a:spcBef>
                <a:spcPct val="20000"/>
              </a:spcBef>
              <a:buClr>
                <a:srgbClr val="660000"/>
              </a:buClr>
              <a:buSzPct val="70000"/>
            </a:pPr>
            <a:endParaRPr lang="en-US" sz="2400" b="1" kern="0" dirty="0">
              <a:solidFill>
                <a:srgbClr val="999966"/>
              </a:solidFill>
              <a:latin typeface="Times New Roman"/>
              <a:cs typeface="Arial"/>
            </a:endParaRPr>
          </a:p>
          <a:p>
            <a:pPr marL="609600" lvl="0" indent="-609600">
              <a:lnSpc>
                <a:spcPct val="90000"/>
              </a:lnSpc>
              <a:spcBef>
                <a:spcPct val="20000"/>
              </a:spcBef>
              <a:buClr>
                <a:srgbClr val="660000"/>
              </a:buClr>
              <a:buSzPct val="70000"/>
              <a:buFont typeface="Wingdings" pitchFamily="2" charset="2"/>
              <a:buChar char="o"/>
            </a:pPr>
            <a:r>
              <a:rPr lang="en-US" sz="2800" kern="0" dirty="0" smtClean="0">
                <a:solidFill>
                  <a:srgbClr val="000000"/>
                </a:solidFill>
                <a:latin typeface="Times New Roman"/>
                <a:cs typeface="Arial"/>
              </a:rPr>
              <a:t>Audit in Terms of  Energy and Resources</a:t>
            </a:r>
            <a:endParaRPr lang="en-US" sz="2800" kern="0" dirty="0">
              <a:solidFill>
                <a:srgbClr val="000000"/>
              </a:solidFill>
              <a:latin typeface="Times New Roman"/>
              <a:cs typeface="Arial"/>
            </a:endParaRPr>
          </a:p>
        </p:txBody>
      </p:sp>
      <p:sp>
        <p:nvSpPr>
          <p:cNvPr id="8" name="Rectangle 2"/>
          <p:cNvSpPr txBox="1">
            <a:spLocks noChangeArrowheads="1"/>
          </p:cNvSpPr>
          <p:nvPr/>
        </p:nvSpPr>
        <p:spPr>
          <a:xfrm>
            <a:off x="457200" y="533400"/>
            <a:ext cx="8229600" cy="1143000"/>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cs typeface="Arial" charset="0"/>
              </a:defRPr>
            </a:lvl2pPr>
            <a:lvl3pPr algn="l" rtl="0" eaLnBrk="0" fontAlgn="base" hangingPunct="0">
              <a:spcBef>
                <a:spcPct val="0"/>
              </a:spcBef>
              <a:spcAft>
                <a:spcPct val="0"/>
              </a:spcAft>
              <a:defRPr sz="4400">
                <a:solidFill>
                  <a:schemeClr val="tx2"/>
                </a:solidFill>
                <a:latin typeface="Times New Roman" pitchFamily="18" charset="0"/>
                <a:cs typeface="Arial" charset="0"/>
              </a:defRPr>
            </a:lvl3pPr>
            <a:lvl4pPr algn="l" rtl="0" eaLnBrk="0" fontAlgn="base" hangingPunct="0">
              <a:spcBef>
                <a:spcPct val="0"/>
              </a:spcBef>
              <a:spcAft>
                <a:spcPct val="0"/>
              </a:spcAft>
              <a:defRPr sz="4400">
                <a:solidFill>
                  <a:schemeClr val="tx2"/>
                </a:solidFill>
                <a:latin typeface="Times New Roman" pitchFamily="18" charset="0"/>
                <a:cs typeface="Arial" charset="0"/>
              </a:defRPr>
            </a:lvl4pPr>
            <a:lvl5pPr algn="l" rtl="0" eaLnBrk="0" fontAlgn="base" hangingPunct="0">
              <a:spcBef>
                <a:spcPct val="0"/>
              </a:spcBef>
              <a:spcAft>
                <a:spcPct val="0"/>
              </a:spcAft>
              <a:defRPr sz="4400">
                <a:solidFill>
                  <a:schemeClr val="tx2"/>
                </a:solidFill>
                <a:latin typeface="Times New Roman" pitchFamily="18" charset="0"/>
                <a:cs typeface="Arial" charset="0"/>
              </a:defRPr>
            </a:lvl5pPr>
            <a:lvl6pPr marL="457200" algn="l" rtl="0" fontAlgn="base">
              <a:spcBef>
                <a:spcPct val="0"/>
              </a:spcBef>
              <a:spcAft>
                <a:spcPct val="0"/>
              </a:spcAft>
              <a:defRPr sz="4400">
                <a:solidFill>
                  <a:schemeClr val="tx2"/>
                </a:solidFill>
                <a:latin typeface="Times New Roman" pitchFamily="18" charset="0"/>
                <a:cs typeface="Arial" charset="0"/>
              </a:defRPr>
            </a:lvl6pPr>
            <a:lvl7pPr marL="914400" algn="l" rtl="0" fontAlgn="base">
              <a:spcBef>
                <a:spcPct val="0"/>
              </a:spcBef>
              <a:spcAft>
                <a:spcPct val="0"/>
              </a:spcAft>
              <a:defRPr sz="4400">
                <a:solidFill>
                  <a:schemeClr val="tx2"/>
                </a:solidFill>
                <a:latin typeface="Times New Roman" pitchFamily="18" charset="0"/>
                <a:cs typeface="Arial" charset="0"/>
              </a:defRPr>
            </a:lvl7pPr>
            <a:lvl8pPr marL="1371600" algn="l" rtl="0" fontAlgn="base">
              <a:spcBef>
                <a:spcPct val="0"/>
              </a:spcBef>
              <a:spcAft>
                <a:spcPct val="0"/>
              </a:spcAft>
              <a:defRPr sz="4400">
                <a:solidFill>
                  <a:schemeClr val="tx2"/>
                </a:solidFill>
                <a:latin typeface="Times New Roman" pitchFamily="18" charset="0"/>
                <a:cs typeface="Arial" charset="0"/>
              </a:defRPr>
            </a:lvl8pPr>
            <a:lvl9pPr marL="1828800" algn="l" rtl="0" fontAlgn="base">
              <a:spcBef>
                <a:spcPct val="0"/>
              </a:spcBef>
              <a:spcAft>
                <a:spcPct val="0"/>
              </a:spcAft>
              <a:defRPr sz="4400">
                <a:solidFill>
                  <a:schemeClr val="tx2"/>
                </a:solidFill>
                <a:latin typeface="Times New Roman" pitchFamily="18" charset="0"/>
                <a:cs typeface="Arial" charset="0"/>
              </a:defRPr>
            </a:lvl9pPr>
          </a:lstStyle>
          <a:p>
            <a:pPr eaLnBrk="1" hangingPunct="1"/>
            <a:r>
              <a:rPr lang="en-US" sz="4000" kern="0" smtClean="0"/>
              <a:t>How do we judge if a product or service is sustainable?</a:t>
            </a:r>
            <a:endParaRPr lang="en-US" sz="4000" kern="0" dirty="0" smtClean="0"/>
          </a:p>
        </p:txBody>
      </p:sp>
      <p:sp>
        <p:nvSpPr>
          <p:cNvPr id="10" name="Rounded Rectangle 9"/>
          <p:cNvSpPr/>
          <p:nvPr/>
        </p:nvSpPr>
        <p:spPr>
          <a:xfrm>
            <a:off x="2743200" y="3581400"/>
            <a:ext cx="3505200" cy="2057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693821" y="3772718"/>
            <a:ext cx="1913021" cy="911199"/>
            <a:chOff x="693821" y="3772718"/>
            <a:chExt cx="1913021" cy="911199"/>
          </a:xfrm>
        </p:grpSpPr>
        <p:sp>
          <p:nvSpPr>
            <p:cNvPr id="11" name="Right Arrow 10"/>
            <p:cNvSpPr/>
            <p:nvPr/>
          </p:nvSpPr>
          <p:spPr>
            <a:xfrm>
              <a:off x="693821" y="3772718"/>
              <a:ext cx="1913021" cy="911199"/>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999956" y="4060304"/>
              <a:ext cx="847348" cy="369332"/>
            </a:xfrm>
            <a:prstGeom prst="rect">
              <a:avLst/>
            </a:prstGeom>
            <a:solidFill>
              <a:schemeClr val="bg1"/>
            </a:solidFill>
          </p:spPr>
          <p:txBody>
            <a:bodyPr wrap="none" rtlCol="0">
              <a:spAutoFit/>
            </a:bodyPr>
            <a:lstStyle/>
            <a:p>
              <a:r>
                <a:rPr lang="en-US" dirty="0" smtClean="0"/>
                <a:t>Energy</a:t>
              </a:r>
              <a:endParaRPr lang="en-US" dirty="0"/>
            </a:p>
          </p:txBody>
        </p:sp>
      </p:grpSp>
      <p:grpSp>
        <p:nvGrpSpPr>
          <p:cNvPr id="25" name="Group 24"/>
          <p:cNvGrpSpPr/>
          <p:nvPr/>
        </p:nvGrpSpPr>
        <p:grpSpPr>
          <a:xfrm>
            <a:off x="685800" y="4537919"/>
            <a:ext cx="1913021" cy="911199"/>
            <a:chOff x="685800" y="4537919"/>
            <a:chExt cx="1913021" cy="911199"/>
          </a:xfrm>
        </p:grpSpPr>
        <p:sp>
          <p:nvSpPr>
            <p:cNvPr id="12" name="Right Arrow 11"/>
            <p:cNvSpPr/>
            <p:nvPr/>
          </p:nvSpPr>
          <p:spPr>
            <a:xfrm>
              <a:off x="685800" y="4537919"/>
              <a:ext cx="1913021" cy="911199"/>
            </a:xfrm>
            <a:prstGeom prst="rightArrow">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38200" y="4812268"/>
              <a:ext cx="1133644" cy="369332"/>
            </a:xfrm>
            <a:prstGeom prst="rect">
              <a:avLst/>
            </a:prstGeom>
            <a:solidFill>
              <a:schemeClr val="bg1"/>
            </a:solidFill>
          </p:spPr>
          <p:txBody>
            <a:bodyPr wrap="none" rtlCol="0">
              <a:spAutoFit/>
            </a:bodyPr>
            <a:lstStyle/>
            <a:p>
              <a:r>
                <a:rPr lang="en-US" dirty="0" smtClean="0"/>
                <a:t>Resources</a:t>
              </a:r>
              <a:endParaRPr lang="en-US" dirty="0"/>
            </a:p>
          </p:txBody>
        </p:sp>
      </p:grpSp>
      <p:grpSp>
        <p:nvGrpSpPr>
          <p:cNvPr id="21" name="Group 20"/>
          <p:cNvGrpSpPr/>
          <p:nvPr/>
        </p:nvGrpSpPr>
        <p:grpSpPr>
          <a:xfrm>
            <a:off x="6485021" y="3276600"/>
            <a:ext cx="2125579" cy="911199"/>
            <a:chOff x="6485021" y="3429000"/>
            <a:chExt cx="2125579" cy="911199"/>
          </a:xfrm>
        </p:grpSpPr>
        <p:sp>
          <p:nvSpPr>
            <p:cNvPr id="15" name="Right Arrow 14"/>
            <p:cNvSpPr/>
            <p:nvPr/>
          </p:nvSpPr>
          <p:spPr>
            <a:xfrm>
              <a:off x="6485021" y="3429000"/>
              <a:ext cx="2125579" cy="911199"/>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571247" y="3710365"/>
              <a:ext cx="1499128" cy="369332"/>
            </a:xfrm>
            <a:prstGeom prst="rect">
              <a:avLst/>
            </a:prstGeom>
            <a:solidFill>
              <a:schemeClr val="bg1"/>
            </a:solidFill>
          </p:spPr>
          <p:txBody>
            <a:bodyPr wrap="none" rtlCol="0">
              <a:spAutoFit/>
            </a:bodyPr>
            <a:lstStyle/>
            <a:p>
              <a:r>
                <a:rPr lang="en-US" dirty="0" smtClean="0"/>
                <a:t>Air Emissions</a:t>
              </a:r>
            </a:p>
          </p:txBody>
        </p:sp>
      </p:grpSp>
      <p:grpSp>
        <p:nvGrpSpPr>
          <p:cNvPr id="22" name="Group 21"/>
          <p:cNvGrpSpPr/>
          <p:nvPr/>
        </p:nvGrpSpPr>
        <p:grpSpPr>
          <a:xfrm>
            <a:off x="6485021" y="4122821"/>
            <a:ext cx="2125579" cy="911199"/>
            <a:chOff x="6485021" y="4122821"/>
            <a:chExt cx="2125579" cy="911199"/>
          </a:xfrm>
        </p:grpSpPr>
        <p:sp>
          <p:nvSpPr>
            <p:cNvPr id="14" name="Right Arrow 13"/>
            <p:cNvSpPr/>
            <p:nvPr/>
          </p:nvSpPr>
          <p:spPr>
            <a:xfrm>
              <a:off x="6485021" y="4122821"/>
              <a:ext cx="2125579" cy="911199"/>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591863" y="4393754"/>
              <a:ext cx="1634550" cy="369332"/>
            </a:xfrm>
            <a:prstGeom prst="rect">
              <a:avLst/>
            </a:prstGeom>
            <a:solidFill>
              <a:schemeClr val="bg1"/>
            </a:solidFill>
          </p:spPr>
          <p:txBody>
            <a:bodyPr wrap="none" rtlCol="0">
              <a:spAutoFit/>
            </a:bodyPr>
            <a:lstStyle/>
            <a:p>
              <a:r>
                <a:rPr lang="en-US" dirty="0" smtClean="0"/>
                <a:t>Water Pollution</a:t>
              </a:r>
              <a:endParaRPr lang="en-US" dirty="0"/>
            </a:p>
          </p:txBody>
        </p:sp>
      </p:grpSp>
      <p:grpSp>
        <p:nvGrpSpPr>
          <p:cNvPr id="23" name="Group 22"/>
          <p:cNvGrpSpPr/>
          <p:nvPr/>
        </p:nvGrpSpPr>
        <p:grpSpPr>
          <a:xfrm>
            <a:off x="6485021" y="4956201"/>
            <a:ext cx="2125579" cy="911199"/>
            <a:chOff x="6485021" y="4839518"/>
            <a:chExt cx="2125579" cy="911199"/>
          </a:xfrm>
        </p:grpSpPr>
        <p:sp>
          <p:nvSpPr>
            <p:cNvPr id="13" name="Right Arrow 12"/>
            <p:cNvSpPr/>
            <p:nvPr/>
          </p:nvSpPr>
          <p:spPr>
            <a:xfrm>
              <a:off x="6485021" y="4839518"/>
              <a:ext cx="2125579" cy="911199"/>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858000" y="5110451"/>
              <a:ext cx="743280" cy="369332"/>
            </a:xfrm>
            <a:prstGeom prst="rect">
              <a:avLst/>
            </a:prstGeom>
            <a:solidFill>
              <a:schemeClr val="bg1"/>
            </a:solidFill>
          </p:spPr>
          <p:txBody>
            <a:bodyPr wrap="none" rtlCol="0">
              <a:spAutoFit/>
            </a:bodyPr>
            <a:lstStyle/>
            <a:p>
              <a:r>
                <a:rPr lang="en-US" dirty="0" smtClean="0"/>
                <a:t>Waste</a:t>
              </a:r>
              <a:endParaRPr lang="en-US" dirty="0"/>
            </a:p>
          </p:txBody>
        </p:sp>
      </p:grpSp>
      <p:sp>
        <p:nvSpPr>
          <p:cNvPr id="26" name="TextBox 25"/>
          <p:cNvSpPr txBox="1"/>
          <p:nvPr/>
        </p:nvSpPr>
        <p:spPr>
          <a:xfrm>
            <a:off x="3352800" y="3810000"/>
            <a:ext cx="2362200" cy="1569660"/>
          </a:xfrm>
          <a:prstGeom prst="rect">
            <a:avLst/>
          </a:prstGeom>
          <a:solidFill>
            <a:schemeClr val="bg1"/>
          </a:solidFill>
        </p:spPr>
        <p:txBody>
          <a:bodyPr wrap="square" rtlCol="0">
            <a:spAutoFit/>
          </a:bodyPr>
          <a:lstStyle/>
          <a:p>
            <a:pPr algn="ctr"/>
            <a:r>
              <a:rPr lang="en-US" sz="3200" dirty="0" smtClean="0"/>
              <a:t>Raw Material/ Processing</a:t>
            </a:r>
            <a:endParaRPr lang="en-US" sz="3200" dirty="0"/>
          </a:p>
        </p:txBody>
      </p:sp>
      <p:sp>
        <p:nvSpPr>
          <p:cNvPr id="27" name="TextBox 26"/>
          <p:cNvSpPr txBox="1"/>
          <p:nvPr/>
        </p:nvSpPr>
        <p:spPr>
          <a:xfrm>
            <a:off x="3129212" y="3916740"/>
            <a:ext cx="2814387" cy="1077218"/>
          </a:xfrm>
          <a:prstGeom prst="rect">
            <a:avLst/>
          </a:prstGeom>
          <a:solidFill>
            <a:schemeClr val="bg1"/>
          </a:solidFill>
        </p:spPr>
        <p:txBody>
          <a:bodyPr wrap="square" rtlCol="0">
            <a:spAutoFit/>
          </a:bodyPr>
          <a:lstStyle/>
          <a:p>
            <a:pPr algn="ctr"/>
            <a:r>
              <a:rPr lang="en-US" sz="3200" dirty="0" smtClean="0"/>
              <a:t>Manufacturing/Assembly</a:t>
            </a:r>
          </a:p>
        </p:txBody>
      </p:sp>
      <p:sp>
        <p:nvSpPr>
          <p:cNvPr id="28" name="TextBox 27"/>
          <p:cNvSpPr txBox="1"/>
          <p:nvPr/>
        </p:nvSpPr>
        <p:spPr>
          <a:xfrm>
            <a:off x="3219270" y="4309647"/>
            <a:ext cx="2733174" cy="584775"/>
          </a:xfrm>
          <a:prstGeom prst="rect">
            <a:avLst/>
          </a:prstGeom>
          <a:solidFill>
            <a:schemeClr val="bg1"/>
          </a:solidFill>
        </p:spPr>
        <p:txBody>
          <a:bodyPr wrap="square" rtlCol="0">
            <a:spAutoFit/>
          </a:bodyPr>
          <a:lstStyle/>
          <a:p>
            <a:pPr algn="ctr"/>
            <a:r>
              <a:rPr lang="en-US" sz="3200" dirty="0" smtClean="0"/>
              <a:t>Packaging</a:t>
            </a:r>
            <a:endParaRPr lang="en-US" sz="3200" dirty="0"/>
          </a:p>
        </p:txBody>
      </p:sp>
      <p:sp>
        <p:nvSpPr>
          <p:cNvPr id="29" name="TextBox 28"/>
          <p:cNvSpPr txBox="1"/>
          <p:nvPr/>
        </p:nvSpPr>
        <p:spPr>
          <a:xfrm>
            <a:off x="3300483" y="4174935"/>
            <a:ext cx="2733174" cy="584775"/>
          </a:xfrm>
          <a:prstGeom prst="rect">
            <a:avLst/>
          </a:prstGeom>
          <a:solidFill>
            <a:schemeClr val="bg1"/>
          </a:solidFill>
        </p:spPr>
        <p:txBody>
          <a:bodyPr wrap="square" rtlCol="0">
            <a:spAutoFit/>
          </a:bodyPr>
          <a:lstStyle/>
          <a:p>
            <a:pPr algn="ctr"/>
            <a:r>
              <a:rPr lang="en-US" sz="3200" dirty="0" smtClean="0"/>
              <a:t>Use</a:t>
            </a:r>
            <a:endParaRPr lang="en-US" sz="3200" dirty="0"/>
          </a:p>
        </p:txBody>
      </p:sp>
      <p:sp>
        <p:nvSpPr>
          <p:cNvPr id="30" name="TextBox 29"/>
          <p:cNvSpPr txBox="1"/>
          <p:nvPr/>
        </p:nvSpPr>
        <p:spPr>
          <a:xfrm>
            <a:off x="3210425" y="4228317"/>
            <a:ext cx="2733174" cy="584775"/>
          </a:xfrm>
          <a:prstGeom prst="rect">
            <a:avLst/>
          </a:prstGeom>
          <a:solidFill>
            <a:schemeClr val="bg1"/>
          </a:solidFill>
        </p:spPr>
        <p:txBody>
          <a:bodyPr wrap="square" rtlCol="0">
            <a:spAutoFit/>
          </a:bodyPr>
          <a:lstStyle/>
          <a:p>
            <a:pPr algn="ctr"/>
            <a:r>
              <a:rPr lang="en-US" sz="3200" dirty="0" smtClean="0"/>
              <a:t>Disposal</a:t>
            </a:r>
            <a:endParaRPr lang="en-US" sz="3200" dirty="0"/>
          </a:p>
        </p:txBody>
      </p:sp>
      <p:sp>
        <p:nvSpPr>
          <p:cNvPr id="31" name="TextBox 30"/>
          <p:cNvSpPr txBox="1"/>
          <p:nvPr/>
        </p:nvSpPr>
        <p:spPr>
          <a:xfrm>
            <a:off x="3201580" y="4265945"/>
            <a:ext cx="2733174" cy="584775"/>
          </a:xfrm>
          <a:prstGeom prst="rect">
            <a:avLst/>
          </a:prstGeom>
          <a:solidFill>
            <a:schemeClr val="bg1"/>
          </a:solidFill>
        </p:spPr>
        <p:txBody>
          <a:bodyPr wrap="square" rtlCol="0">
            <a:spAutoFit/>
          </a:bodyPr>
          <a:lstStyle/>
          <a:p>
            <a:pPr algn="ctr"/>
            <a:r>
              <a:rPr lang="en-US" sz="3200" dirty="0" smtClean="0"/>
              <a:t>Transportation</a:t>
            </a:r>
            <a:endParaRPr lang="en-US" sz="3200" dirty="0"/>
          </a:p>
        </p:txBody>
      </p:sp>
    </p:spTree>
    <p:extLst>
      <p:ext uri="{BB962C8B-B14F-4D97-AF65-F5344CB8AC3E}">
        <p14:creationId xmlns:p14="http://schemas.microsoft.com/office/powerpoint/2010/main" val="264951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2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2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30"/>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Life Cycle Assessment</a:t>
            </a:r>
          </a:p>
        </p:txBody>
      </p:sp>
      <p:sp>
        <p:nvSpPr>
          <p:cNvPr id="19459"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dirty="0" smtClean="0"/>
              <a:t>Categories of assessed damages</a:t>
            </a:r>
          </a:p>
          <a:p>
            <a:pPr lvl="1" eaLnBrk="1" hangingPunct="1">
              <a:lnSpc>
                <a:spcPct val="90000"/>
              </a:lnSpc>
            </a:pPr>
            <a:r>
              <a:rPr lang="en-US" dirty="0" smtClean="0"/>
              <a:t>Greenhouse gases (CO</a:t>
            </a:r>
            <a:r>
              <a:rPr lang="en-US" baseline="-25000" dirty="0" smtClean="0"/>
              <a:t>2</a:t>
            </a:r>
            <a:r>
              <a:rPr lang="en-US" dirty="0" smtClean="0"/>
              <a:t>, CH</a:t>
            </a:r>
            <a:r>
              <a:rPr lang="en-US" baseline="-25000" dirty="0" smtClean="0"/>
              <a:t>4</a:t>
            </a:r>
            <a:r>
              <a:rPr lang="en-US" dirty="0" smtClean="0"/>
              <a:t>, N</a:t>
            </a:r>
            <a:r>
              <a:rPr lang="en-US" baseline="-25000" dirty="0" smtClean="0"/>
              <a:t>2</a:t>
            </a:r>
            <a:r>
              <a:rPr lang="en-US" dirty="0" smtClean="0"/>
              <a:t>O, H</a:t>
            </a:r>
            <a:r>
              <a:rPr lang="en-US" baseline="-25000" dirty="0" smtClean="0"/>
              <a:t>2</a:t>
            </a:r>
            <a:r>
              <a:rPr lang="en-US" dirty="0" smtClean="0"/>
              <a:t>O, etc.)</a:t>
            </a:r>
          </a:p>
          <a:p>
            <a:pPr lvl="1" eaLnBrk="1" hangingPunct="1">
              <a:lnSpc>
                <a:spcPct val="90000"/>
              </a:lnSpc>
            </a:pPr>
            <a:r>
              <a:rPr lang="en-US" dirty="0" smtClean="0"/>
              <a:t>Ozone layer depletion</a:t>
            </a:r>
          </a:p>
          <a:p>
            <a:pPr lvl="1" eaLnBrk="1" hangingPunct="1">
              <a:lnSpc>
                <a:spcPct val="90000"/>
              </a:lnSpc>
            </a:pPr>
            <a:r>
              <a:rPr lang="en-US" dirty="0" smtClean="0"/>
              <a:t>Smog</a:t>
            </a:r>
          </a:p>
          <a:p>
            <a:pPr lvl="1" eaLnBrk="1" hangingPunct="1">
              <a:lnSpc>
                <a:spcPct val="90000"/>
              </a:lnSpc>
            </a:pPr>
            <a:r>
              <a:rPr lang="en-US" dirty="0" smtClean="0"/>
              <a:t>Habitat destruction</a:t>
            </a:r>
          </a:p>
          <a:p>
            <a:pPr lvl="1" eaLnBrk="1" hangingPunct="1">
              <a:lnSpc>
                <a:spcPct val="90000"/>
              </a:lnSpc>
            </a:pPr>
            <a:r>
              <a:rPr lang="en-US" dirty="0" err="1" smtClean="0"/>
              <a:t>Eutrophication</a:t>
            </a:r>
            <a:r>
              <a:rPr lang="en-US" dirty="0" smtClean="0"/>
              <a:t> (excessive nutrients)</a:t>
            </a:r>
          </a:p>
          <a:p>
            <a:pPr lvl="1" eaLnBrk="1" hangingPunct="1">
              <a:lnSpc>
                <a:spcPct val="90000"/>
              </a:lnSpc>
            </a:pPr>
            <a:r>
              <a:rPr lang="en-US" dirty="0" smtClean="0"/>
              <a:t>Pollutants</a:t>
            </a:r>
          </a:p>
          <a:p>
            <a:pPr lvl="1" eaLnBrk="1" hangingPunct="1">
              <a:lnSpc>
                <a:spcPct val="90000"/>
              </a:lnSpc>
            </a:pPr>
            <a:r>
              <a:rPr lang="en-US" dirty="0" smtClean="0"/>
              <a:t>Desertification</a:t>
            </a:r>
          </a:p>
          <a:p>
            <a:pPr lvl="1" eaLnBrk="1" hangingPunct="1">
              <a:lnSpc>
                <a:spcPct val="90000"/>
              </a:lnSpc>
            </a:pPr>
            <a:r>
              <a:rPr lang="en-US" dirty="0" smtClean="0"/>
              <a:t>Mineral &amp; fossil fuel depletion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neric Smartphone L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05403"/>
            <a:ext cx="6779142" cy="35285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oduction L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048000"/>
            <a:ext cx="6626225" cy="34425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6490532"/>
            <a:ext cx="7772400" cy="369332"/>
          </a:xfrm>
          <a:prstGeom prst="rect">
            <a:avLst/>
          </a:prstGeom>
        </p:spPr>
        <p:txBody>
          <a:bodyPr wrap="square">
            <a:spAutoFit/>
          </a:bodyPr>
          <a:lstStyle/>
          <a:p>
            <a:r>
              <a:rPr lang="en-US" dirty="0"/>
              <a:t>https://www.fairphone.com/2013/08/01/whats-in-a-life-cycle-assessment/</a:t>
            </a:r>
          </a:p>
        </p:txBody>
      </p:sp>
      <p:sp>
        <p:nvSpPr>
          <p:cNvPr id="5" name="Rectangle 2"/>
          <p:cNvSpPr txBox="1">
            <a:spLocks noChangeArrowheads="1"/>
          </p:cNvSpPr>
          <p:nvPr/>
        </p:nvSpPr>
        <p:spPr>
          <a:xfrm>
            <a:off x="457200" y="533400"/>
            <a:ext cx="8229600" cy="1143000"/>
          </a:xfrm>
          <a:prstGeom prst="rect">
            <a:avLst/>
          </a:prstGeom>
        </p:spPr>
        <p:txBody>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cs typeface="Arial" charset="0"/>
              </a:defRPr>
            </a:lvl2pPr>
            <a:lvl3pPr algn="l" rtl="0" eaLnBrk="0" fontAlgn="base" hangingPunct="0">
              <a:spcBef>
                <a:spcPct val="0"/>
              </a:spcBef>
              <a:spcAft>
                <a:spcPct val="0"/>
              </a:spcAft>
              <a:defRPr sz="4400">
                <a:solidFill>
                  <a:schemeClr val="tx2"/>
                </a:solidFill>
                <a:latin typeface="Times New Roman" pitchFamily="18" charset="0"/>
                <a:cs typeface="Arial" charset="0"/>
              </a:defRPr>
            </a:lvl3pPr>
            <a:lvl4pPr algn="l" rtl="0" eaLnBrk="0" fontAlgn="base" hangingPunct="0">
              <a:spcBef>
                <a:spcPct val="0"/>
              </a:spcBef>
              <a:spcAft>
                <a:spcPct val="0"/>
              </a:spcAft>
              <a:defRPr sz="4400">
                <a:solidFill>
                  <a:schemeClr val="tx2"/>
                </a:solidFill>
                <a:latin typeface="Times New Roman" pitchFamily="18" charset="0"/>
                <a:cs typeface="Arial" charset="0"/>
              </a:defRPr>
            </a:lvl4pPr>
            <a:lvl5pPr algn="l" rtl="0" eaLnBrk="0" fontAlgn="base" hangingPunct="0">
              <a:spcBef>
                <a:spcPct val="0"/>
              </a:spcBef>
              <a:spcAft>
                <a:spcPct val="0"/>
              </a:spcAft>
              <a:defRPr sz="4400">
                <a:solidFill>
                  <a:schemeClr val="tx2"/>
                </a:solidFill>
                <a:latin typeface="Times New Roman" pitchFamily="18" charset="0"/>
                <a:cs typeface="Arial" charset="0"/>
              </a:defRPr>
            </a:lvl5pPr>
            <a:lvl6pPr marL="457200" algn="l" rtl="0" fontAlgn="base">
              <a:spcBef>
                <a:spcPct val="0"/>
              </a:spcBef>
              <a:spcAft>
                <a:spcPct val="0"/>
              </a:spcAft>
              <a:defRPr sz="4400">
                <a:solidFill>
                  <a:schemeClr val="tx2"/>
                </a:solidFill>
                <a:latin typeface="Times New Roman" pitchFamily="18" charset="0"/>
                <a:cs typeface="Arial" charset="0"/>
              </a:defRPr>
            </a:lvl6pPr>
            <a:lvl7pPr marL="914400" algn="l" rtl="0" fontAlgn="base">
              <a:spcBef>
                <a:spcPct val="0"/>
              </a:spcBef>
              <a:spcAft>
                <a:spcPct val="0"/>
              </a:spcAft>
              <a:defRPr sz="4400">
                <a:solidFill>
                  <a:schemeClr val="tx2"/>
                </a:solidFill>
                <a:latin typeface="Times New Roman" pitchFamily="18" charset="0"/>
                <a:cs typeface="Arial" charset="0"/>
              </a:defRPr>
            </a:lvl7pPr>
            <a:lvl8pPr marL="1371600" algn="l" rtl="0" fontAlgn="base">
              <a:spcBef>
                <a:spcPct val="0"/>
              </a:spcBef>
              <a:spcAft>
                <a:spcPct val="0"/>
              </a:spcAft>
              <a:defRPr sz="4400">
                <a:solidFill>
                  <a:schemeClr val="tx2"/>
                </a:solidFill>
                <a:latin typeface="Times New Roman" pitchFamily="18" charset="0"/>
                <a:cs typeface="Arial" charset="0"/>
              </a:defRPr>
            </a:lvl8pPr>
            <a:lvl9pPr marL="1828800" algn="l" rtl="0" fontAlgn="base">
              <a:spcBef>
                <a:spcPct val="0"/>
              </a:spcBef>
              <a:spcAft>
                <a:spcPct val="0"/>
              </a:spcAft>
              <a:defRPr sz="4400">
                <a:solidFill>
                  <a:schemeClr val="tx2"/>
                </a:solidFill>
                <a:latin typeface="Times New Roman" pitchFamily="18" charset="0"/>
                <a:cs typeface="Arial" charset="0"/>
              </a:defRPr>
            </a:lvl9pPr>
          </a:lstStyle>
          <a:p>
            <a:pPr eaLnBrk="1" hangingPunct="1"/>
            <a:r>
              <a:rPr lang="en-US" sz="4000" kern="0" dirty="0" smtClean="0"/>
              <a:t>Life Cycle Assessment - Smartphone</a:t>
            </a:r>
          </a:p>
        </p:txBody>
      </p:sp>
    </p:spTree>
    <p:extLst>
      <p:ext uri="{BB962C8B-B14F-4D97-AF65-F5344CB8AC3E}">
        <p14:creationId xmlns:p14="http://schemas.microsoft.com/office/powerpoint/2010/main" val="345354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7"/>
          <p:cNvSpPr txBox="1">
            <a:spLocks noChangeArrowheads="1"/>
          </p:cNvSpPr>
          <p:nvPr/>
        </p:nvSpPr>
        <p:spPr bwMode="auto">
          <a:xfrm>
            <a:off x="847674" y="5583267"/>
            <a:ext cx="4356705" cy="369332"/>
          </a:xfrm>
          <a:prstGeom prst="rect">
            <a:avLst/>
          </a:prstGeom>
          <a:noFill/>
          <a:ln w="9525">
            <a:noFill/>
            <a:miter lim="800000"/>
            <a:headEnd/>
            <a:tailEnd/>
          </a:ln>
        </p:spPr>
        <p:txBody>
          <a:bodyPr wrap="none">
            <a:spAutoFit/>
          </a:bodyPr>
          <a:lstStyle/>
          <a:p>
            <a:r>
              <a:rPr lang="en-US" dirty="0" smtClean="0"/>
              <a:t>http://www.apple.com/environment/reports/ /</a:t>
            </a:r>
            <a:endParaRPr lang="en-US" dirty="0"/>
          </a:p>
        </p:txBody>
      </p:sp>
      <p:sp>
        <p:nvSpPr>
          <p:cNvPr id="23558" name="Rectangle 5"/>
          <p:cNvSpPr>
            <a:spLocks noGrp="1" noChangeArrowheads="1"/>
          </p:cNvSpPr>
          <p:nvPr>
            <p:ph type="title"/>
          </p:nvPr>
        </p:nvSpPr>
        <p:spPr>
          <a:xfrm>
            <a:off x="190440" y="2954331"/>
            <a:ext cx="1517650" cy="661987"/>
          </a:xfrm>
        </p:spPr>
        <p:txBody>
          <a:bodyPr/>
          <a:lstStyle/>
          <a:p>
            <a:pPr eaLnBrk="1" hangingPunct="1"/>
            <a:r>
              <a:rPr lang="en-US" dirty="0" smtClean="0">
                <a:solidFill>
                  <a:srgbClr val="C00000"/>
                </a:solidFill>
              </a:rPr>
              <a:t>2013</a:t>
            </a:r>
          </a:p>
        </p:txBody>
      </p:sp>
      <p:sp>
        <p:nvSpPr>
          <p:cNvPr id="23560" name="TextBox 7"/>
          <p:cNvSpPr txBox="1">
            <a:spLocks noChangeArrowheads="1"/>
          </p:cNvSpPr>
          <p:nvPr/>
        </p:nvSpPr>
        <p:spPr bwMode="auto">
          <a:xfrm>
            <a:off x="6324624" y="5218137"/>
            <a:ext cx="2451100" cy="1323439"/>
          </a:xfrm>
          <a:prstGeom prst="rect">
            <a:avLst/>
          </a:prstGeom>
          <a:noFill/>
          <a:ln w="9525">
            <a:noFill/>
            <a:miter lim="800000"/>
            <a:headEnd/>
            <a:tailEnd/>
          </a:ln>
        </p:spPr>
        <p:txBody>
          <a:bodyPr>
            <a:spAutoFit/>
          </a:bodyPr>
          <a:lstStyle/>
          <a:p>
            <a:pPr algn="ctr"/>
            <a:r>
              <a:rPr lang="en-US" sz="2000" b="1" dirty="0">
                <a:latin typeface="Arial Narrow" pitchFamily="34" charset="0"/>
              </a:rPr>
              <a:t>Total Footprint </a:t>
            </a:r>
            <a:r>
              <a:rPr lang="en-US" sz="2000" b="1" dirty="0" smtClean="0">
                <a:latin typeface="Arial Narrow" pitchFamily="34" charset="0"/>
              </a:rPr>
              <a:t>2013</a:t>
            </a:r>
            <a:endParaRPr lang="en-US" sz="2000" b="1" dirty="0">
              <a:latin typeface="Arial Narrow" pitchFamily="34" charset="0"/>
            </a:endParaRPr>
          </a:p>
          <a:p>
            <a:pPr algn="ctr"/>
            <a:r>
              <a:rPr lang="en-US" sz="2000" dirty="0">
                <a:latin typeface="Arial Narrow" pitchFamily="34" charset="0"/>
              </a:rPr>
              <a:t>Apple responsible for </a:t>
            </a:r>
            <a:r>
              <a:rPr lang="en-US" sz="2000" dirty="0" smtClean="0">
                <a:latin typeface="Arial Narrow" pitchFamily="34" charset="0"/>
              </a:rPr>
              <a:t>33.8 </a:t>
            </a:r>
            <a:r>
              <a:rPr lang="en-US" sz="2000" dirty="0">
                <a:latin typeface="Arial Narrow" pitchFamily="34" charset="0"/>
              </a:rPr>
              <a:t>million metric tons GHG emissions</a:t>
            </a:r>
          </a:p>
        </p:txBody>
      </p:sp>
      <p:pic>
        <p:nvPicPr>
          <p:cNvPr id="23557" name="Picture 6"/>
          <p:cNvPicPr>
            <a:picLocks noChangeAspect="1" noChangeArrowheads="1"/>
          </p:cNvPicPr>
          <p:nvPr/>
        </p:nvPicPr>
        <p:blipFill>
          <a:blip r:embed="rId3"/>
          <a:srcRect/>
          <a:stretch>
            <a:fillRect/>
          </a:stretch>
        </p:blipFill>
        <p:spPr bwMode="auto">
          <a:xfrm>
            <a:off x="263466" y="580986"/>
            <a:ext cx="7923321" cy="44910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Apple’s Carbon Footprint 2015</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729" y="2057400"/>
            <a:ext cx="8218671"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85800" y="6059269"/>
            <a:ext cx="7848600" cy="307777"/>
          </a:xfrm>
          <a:prstGeom prst="rect">
            <a:avLst/>
          </a:prstGeom>
        </p:spPr>
        <p:txBody>
          <a:bodyPr wrap="square">
            <a:spAutoFit/>
          </a:bodyPr>
          <a:lstStyle/>
          <a:p>
            <a:r>
              <a:rPr lang="en-US" sz="1400" dirty="0"/>
              <a:t>http://images.apple.com/environment/pdf/Apple_Environmental_Responsibility_Report_2016.pdf</a:t>
            </a:r>
          </a:p>
        </p:txBody>
      </p:sp>
    </p:spTree>
    <p:extLst>
      <p:ext uri="{BB962C8B-B14F-4D97-AF65-F5344CB8AC3E}">
        <p14:creationId xmlns:p14="http://schemas.microsoft.com/office/powerpoint/2010/main" val="25970378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smtClean="0"/>
              <a:t>Sustainability Examples</a:t>
            </a:r>
          </a:p>
        </p:txBody>
      </p:sp>
      <p:sp>
        <p:nvSpPr>
          <p:cNvPr id="20483" name="Rectangle 3"/>
          <p:cNvSpPr>
            <a:spLocks noGrp="1" noChangeArrowheads="1"/>
          </p:cNvSpPr>
          <p:nvPr>
            <p:ph type="body" sz="half" idx="1"/>
          </p:nvPr>
        </p:nvSpPr>
        <p:spPr>
          <a:xfrm>
            <a:off x="228600" y="1981200"/>
            <a:ext cx="8534400" cy="4302125"/>
          </a:xfrm>
        </p:spPr>
        <p:txBody>
          <a:bodyPr/>
          <a:lstStyle/>
          <a:p>
            <a:pPr eaLnBrk="1" hangingPunct="1"/>
            <a:r>
              <a:rPr lang="en-US" sz="2800" dirty="0" smtClean="0"/>
              <a:t>Dell </a:t>
            </a:r>
            <a:r>
              <a:rPr lang="en-US" sz="2800" dirty="0" err="1" smtClean="0"/>
              <a:t>netbooks</a:t>
            </a:r>
            <a:r>
              <a:rPr lang="en-US" sz="2800" dirty="0" smtClean="0"/>
              <a:t> shipped in bamboo packaging </a:t>
            </a:r>
          </a:p>
          <a:p>
            <a:pPr lvl="1" eaLnBrk="1" hangingPunct="1"/>
            <a:r>
              <a:rPr lang="en-US" sz="2000" dirty="0" smtClean="0"/>
              <a:t>Bamboo - highly renewable material as alternative to molded paper pulp, foams and corrugated cardboard</a:t>
            </a:r>
          </a:p>
          <a:p>
            <a:pPr eaLnBrk="1" hangingPunct="1"/>
            <a:r>
              <a:rPr lang="en-US" sz="2800" dirty="0" smtClean="0"/>
              <a:t>CA Academy of Sciences</a:t>
            </a:r>
          </a:p>
          <a:p>
            <a:pPr lvl="1" eaLnBrk="1" hangingPunct="1"/>
            <a:r>
              <a:rPr lang="en-US" sz="2000" dirty="0" smtClean="0"/>
              <a:t>Green roof – natural insulation</a:t>
            </a:r>
          </a:p>
          <a:p>
            <a:pPr lvl="1" eaLnBrk="1" hangingPunct="1"/>
            <a:r>
              <a:rPr lang="en-US" sz="2000" dirty="0" smtClean="0"/>
              <a:t>Insulation from recycled jeans</a:t>
            </a:r>
          </a:p>
          <a:p>
            <a:pPr lvl="1" eaLnBrk="1" hangingPunct="1"/>
            <a:r>
              <a:rPr lang="en-US" sz="2000" dirty="0" err="1" smtClean="0"/>
              <a:t>Photovoltaics</a:t>
            </a:r>
            <a:endParaRPr lang="en-US" sz="2000" dirty="0" smtClean="0"/>
          </a:p>
          <a:p>
            <a:pPr eaLnBrk="1" hangingPunct="1"/>
            <a:r>
              <a:rPr lang="en-US" sz="2800" dirty="0" err="1" smtClean="0"/>
              <a:t>Shuto</a:t>
            </a:r>
            <a:r>
              <a:rPr lang="en-US" sz="2800" dirty="0" smtClean="0"/>
              <a:t> Expressway- Japan</a:t>
            </a:r>
          </a:p>
          <a:p>
            <a:pPr lvl="1" eaLnBrk="1" hangingPunct="1"/>
            <a:r>
              <a:rPr lang="en-US" sz="2000" dirty="0" smtClean="0"/>
              <a:t>Bridge lights powered using electricity</a:t>
            </a:r>
            <a:br>
              <a:rPr lang="en-US" sz="2000" dirty="0" smtClean="0"/>
            </a:br>
            <a:r>
              <a:rPr lang="en-US" sz="2000" dirty="0" smtClean="0"/>
              <a:t>generated from vibration caused by autos</a:t>
            </a:r>
          </a:p>
        </p:txBody>
      </p:sp>
      <p:pic>
        <p:nvPicPr>
          <p:cNvPr id="20484" name="Picture 6" descr="CA_Academy_Sciences"/>
          <p:cNvPicPr>
            <a:picLocks noGrp="1" noChangeAspect="1" noChangeArrowheads="1"/>
          </p:cNvPicPr>
          <p:nvPr>
            <p:ph sz="quarter" idx="3"/>
          </p:nvPr>
        </p:nvPicPr>
        <p:blipFill>
          <a:blip r:embed="rId3"/>
          <a:srcRect/>
          <a:stretch>
            <a:fillRect/>
          </a:stretch>
        </p:blipFill>
        <p:spPr>
          <a:xfrm>
            <a:off x="4953000" y="3124200"/>
            <a:ext cx="2667000" cy="1866900"/>
          </a:xfrm>
          <a:noFill/>
        </p:spPr>
      </p:pic>
      <p:pic>
        <p:nvPicPr>
          <p:cNvPr id="20485" name="Picture 9" descr="Shuto_Expressway"/>
          <p:cNvPicPr>
            <a:picLocks noGrp="1" noChangeAspect="1" noChangeArrowheads="1"/>
          </p:cNvPicPr>
          <p:nvPr>
            <p:ph sz="quarter" idx="2"/>
          </p:nvPr>
        </p:nvPicPr>
        <p:blipFill>
          <a:blip r:embed="rId4"/>
          <a:srcRect/>
          <a:stretch>
            <a:fillRect/>
          </a:stretch>
        </p:blipFill>
        <p:spPr>
          <a:xfrm>
            <a:off x="5638800" y="5181600"/>
            <a:ext cx="3352800" cy="1676400"/>
          </a:xfrm>
          <a:noFill/>
        </p:spPr>
      </p:pic>
      <p:pic>
        <p:nvPicPr>
          <p:cNvPr id="20486" name="Picture 11" descr="dell-bamboo-packaging"/>
          <p:cNvPicPr>
            <a:picLocks noChangeAspect="1" noChangeArrowheads="1"/>
          </p:cNvPicPr>
          <p:nvPr/>
        </p:nvPicPr>
        <p:blipFill>
          <a:blip r:embed="rId5"/>
          <a:srcRect/>
          <a:stretch>
            <a:fillRect/>
          </a:stretch>
        </p:blipFill>
        <p:spPr bwMode="auto">
          <a:xfrm>
            <a:off x="7239000" y="990600"/>
            <a:ext cx="1600200" cy="1363663"/>
          </a:xfrm>
          <a:prstGeom prst="rect">
            <a:avLst/>
          </a:prstGeom>
          <a:noFill/>
          <a:ln w="9525">
            <a:noFill/>
            <a:miter lim="800000"/>
            <a:headEnd/>
            <a:tailEnd/>
          </a:ln>
        </p:spPr>
      </p:pic>
    </p:spTree>
    <p:extLst>
      <p:ext uri="{BB962C8B-B14F-4D97-AF65-F5344CB8AC3E}">
        <p14:creationId xmlns:p14="http://schemas.microsoft.com/office/powerpoint/2010/main" val="15745870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upload.wikimedia.org/wikipedia/commons/thumb/6/6e/Ombri%C3%A8re_SUDI_-_Sustainable_Urban_Design_%26_Innovation.jpg/300px-Ombri%C3%A8re_SUDI_-_Sustainable_Urban_Design_%26_Innovation.jpg"/>
          <p:cNvPicPr>
            <a:picLocks noChangeAspect="1" noChangeArrowheads="1"/>
          </p:cNvPicPr>
          <p:nvPr/>
        </p:nvPicPr>
        <p:blipFill>
          <a:blip r:embed="rId2"/>
          <a:srcRect/>
          <a:stretch>
            <a:fillRect/>
          </a:stretch>
        </p:blipFill>
        <p:spPr bwMode="auto">
          <a:xfrm>
            <a:off x="336492" y="2004993"/>
            <a:ext cx="5184846" cy="4061465"/>
          </a:xfrm>
          <a:prstGeom prst="rect">
            <a:avLst/>
          </a:prstGeom>
          <a:noFill/>
        </p:spPr>
      </p:pic>
      <p:sp>
        <p:nvSpPr>
          <p:cNvPr id="3" name="Rectangle 2"/>
          <p:cNvSpPr/>
          <p:nvPr/>
        </p:nvSpPr>
        <p:spPr>
          <a:xfrm>
            <a:off x="446030" y="6211669"/>
            <a:ext cx="5075307" cy="338554"/>
          </a:xfrm>
          <a:prstGeom prst="rect">
            <a:avLst/>
          </a:prstGeom>
        </p:spPr>
        <p:txBody>
          <a:bodyPr wrap="square">
            <a:spAutoFit/>
          </a:bodyPr>
          <a:lstStyle/>
          <a:p>
            <a:r>
              <a:rPr lang="en-US" sz="1600" dirty="0" smtClean="0"/>
              <a:t>http://en.wikipedia.org/wiki/Sustainable_engineering</a:t>
            </a:r>
            <a:endParaRPr lang="en-US" sz="1600" dirty="0"/>
          </a:p>
        </p:txBody>
      </p:sp>
      <p:sp>
        <p:nvSpPr>
          <p:cNvPr id="4" name="TextBox 3"/>
          <p:cNvSpPr txBox="1"/>
          <p:nvPr/>
        </p:nvSpPr>
        <p:spPr>
          <a:xfrm>
            <a:off x="5721372" y="3081618"/>
            <a:ext cx="2965428" cy="1077218"/>
          </a:xfrm>
          <a:prstGeom prst="rect">
            <a:avLst/>
          </a:prstGeom>
          <a:noFill/>
        </p:spPr>
        <p:txBody>
          <a:bodyPr wrap="square" rtlCol="0">
            <a:spAutoFit/>
          </a:bodyPr>
          <a:lstStyle/>
          <a:p>
            <a:r>
              <a:rPr lang="en-US" sz="3200" dirty="0" smtClean="0"/>
              <a:t>Energy efficient parking garages</a:t>
            </a:r>
            <a:endParaRPr lang="en-US" sz="3200" dirty="0"/>
          </a:p>
        </p:txBody>
      </p:sp>
      <p:sp>
        <p:nvSpPr>
          <p:cNvPr id="5" name="Rectangle 2"/>
          <p:cNvSpPr txBox="1">
            <a:spLocks noChangeArrowheads="1"/>
          </p:cNvSpPr>
          <p:nvPr/>
        </p:nvSpPr>
        <p:spPr>
          <a:xfrm>
            <a:off x="457200" y="788967"/>
            <a:ext cx="8229600"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smtClean="0">
                <a:ln>
                  <a:noFill/>
                </a:ln>
                <a:solidFill>
                  <a:schemeClr val="tx2"/>
                </a:solidFill>
                <a:effectLst/>
                <a:uLnTx/>
                <a:uFillTx/>
                <a:latin typeface="+mj-lt"/>
                <a:ea typeface="+mj-ea"/>
                <a:cs typeface="+mj-cs"/>
              </a:rPr>
              <a:t>Sustainability Examples</a:t>
            </a:r>
            <a:endParaRPr kumimoji="0" lang="en-US" sz="4400" b="0" i="0" u="none" strike="noStrike" kern="0" cap="none" spc="0" normalizeH="0" baseline="0" noProof="0" dirty="0" smtClean="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24602212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Bio-Based Bottles</a:t>
            </a:r>
          </a:p>
        </p:txBody>
      </p:sp>
      <p:sp>
        <p:nvSpPr>
          <p:cNvPr id="21507" name="Content Placeholder 3"/>
          <p:cNvSpPr>
            <a:spLocks noGrp="1"/>
          </p:cNvSpPr>
          <p:nvPr>
            <p:ph sz="quarter" idx="2"/>
          </p:nvPr>
        </p:nvSpPr>
        <p:spPr>
          <a:xfrm>
            <a:off x="4681538" y="1782763"/>
            <a:ext cx="4038600" cy="2074862"/>
          </a:xfrm>
        </p:spPr>
        <p:txBody>
          <a:bodyPr/>
          <a:lstStyle/>
          <a:p>
            <a:r>
              <a:rPr lang="en-US" smtClean="0"/>
              <a:t>100% Sugar cane</a:t>
            </a:r>
          </a:p>
        </p:txBody>
      </p:sp>
      <p:pic>
        <p:nvPicPr>
          <p:cNvPr id="21508" name="Picture 2" descr="http://c1.inspiredeconomist.com/files/2011/03/Green_Bottle_Logo_Hi-Res_FINAL1-225x300.jpg">
            <a:hlinkClick r:id="rId3"/>
          </p:cNvPr>
          <p:cNvPicPr>
            <a:picLocks noChangeAspect="1" noChangeArrowheads="1"/>
          </p:cNvPicPr>
          <p:nvPr/>
        </p:nvPicPr>
        <p:blipFill>
          <a:blip r:embed="rId4"/>
          <a:srcRect/>
          <a:stretch>
            <a:fillRect/>
          </a:stretch>
        </p:blipFill>
        <p:spPr bwMode="auto">
          <a:xfrm>
            <a:off x="401638" y="3611563"/>
            <a:ext cx="3511550" cy="2925762"/>
          </a:xfrm>
          <a:prstGeom prst="rect">
            <a:avLst/>
          </a:prstGeom>
          <a:noFill/>
          <a:ln w="9525">
            <a:noFill/>
            <a:miter lim="800000"/>
            <a:headEnd/>
            <a:tailEnd/>
          </a:ln>
        </p:spPr>
      </p:pic>
      <p:sp>
        <p:nvSpPr>
          <p:cNvPr id="6" name="Content Placeholder 3"/>
          <p:cNvSpPr txBox="1">
            <a:spLocks/>
          </p:cNvSpPr>
          <p:nvPr/>
        </p:nvSpPr>
        <p:spPr bwMode="auto">
          <a:xfrm>
            <a:off x="401638" y="1782763"/>
            <a:ext cx="4038600" cy="2074862"/>
          </a:xfrm>
          <a:prstGeom prst="rect">
            <a:avLst/>
          </a:prstGeom>
          <a:noFill/>
          <a:ln w="9525">
            <a:noFill/>
            <a:miter lim="800000"/>
            <a:headEnd/>
            <a:tailEnd/>
          </a:ln>
        </p:spPr>
        <p:txBody>
          <a:bodyPr/>
          <a:lstStyle/>
          <a:p>
            <a:pPr marL="469900" indent="-469900" eaLnBrk="0" hangingPunct="0">
              <a:spcBef>
                <a:spcPct val="20000"/>
              </a:spcBef>
              <a:buClr>
                <a:schemeClr val="bg2"/>
              </a:buClr>
              <a:buSzPct val="70000"/>
              <a:buFont typeface="Wingdings" pitchFamily="2" charset="2"/>
              <a:buChar char="o"/>
              <a:defRPr/>
            </a:pPr>
            <a:r>
              <a:rPr lang="en-US" sz="3200" kern="0">
                <a:latin typeface="+mn-lt"/>
                <a:cs typeface="+mn-cs"/>
              </a:rPr>
              <a:t>Corn husks</a:t>
            </a:r>
          </a:p>
          <a:p>
            <a:pPr marL="469900" indent="-469900" eaLnBrk="0" hangingPunct="0">
              <a:spcBef>
                <a:spcPct val="20000"/>
              </a:spcBef>
              <a:buClr>
                <a:schemeClr val="bg2"/>
              </a:buClr>
              <a:buSzPct val="70000"/>
              <a:buFont typeface="Wingdings" pitchFamily="2" charset="2"/>
              <a:buChar char="o"/>
              <a:defRPr/>
            </a:pPr>
            <a:r>
              <a:rPr lang="en-US" sz="3200" kern="0">
                <a:latin typeface="+mn-lt"/>
                <a:cs typeface="+mn-cs"/>
              </a:rPr>
              <a:t>Pine bark</a:t>
            </a:r>
          </a:p>
          <a:p>
            <a:pPr marL="469900" indent="-469900" eaLnBrk="0" hangingPunct="0">
              <a:spcBef>
                <a:spcPct val="20000"/>
              </a:spcBef>
              <a:buClr>
                <a:schemeClr val="bg2"/>
              </a:buClr>
              <a:buSzPct val="70000"/>
              <a:buFont typeface="Wingdings" pitchFamily="2" charset="2"/>
              <a:buChar char="o"/>
              <a:defRPr/>
            </a:pPr>
            <a:r>
              <a:rPr lang="en-US" sz="3200" kern="0">
                <a:latin typeface="+mn-lt"/>
                <a:cs typeface="+mn-cs"/>
              </a:rPr>
              <a:t>Switch grass</a:t>
            </a:r>
            <a:endParaRPr lang="en-US" sz="3200" kern="0" dirty="0">
              <a:latin typeface="+mn-lt"/>
              <a:cs typeface="+mn-cs"/>
            </a:endParaRPr>
          </a:p>
        </p:txBody>
      </p:sp>
      <p:pic>
        <p:nvPicPr>
          <p:cNvPr id="21510" name="Picture 8" descr="Pantene.jpg"/>
          <p:cNvPicPr>
            <a:picLocks noChangeAspect="1" noChangeArrowheads="1"/>
          </p:cNvPicPr>
          <p:nvPr/>
        </p:nvPicPr>
        <p:blipFill>
          <a:blip r:embed="rId5"/>
          <a:srcRect/>
          <a:stretch>
            <a:fillRect/>
          </a:stretch>
        </p:blipFill>
        <p:spPr bwMode="auto">
          <a:xfrm>
            <a:off x="6327775" y="3465513"/>
            <a:ext cx="2451100" cy="3133725"/>
          </a:xfrm>
          <a:prstGeom prst="rect">
            <a:avLst/>
          </a:prstGeom>
          <a:noFill/>
          <a:ln w="9525">
            <a:noFill/>
            <a:miter lim="800000"/>
            <a:headEnd/>
            <a:tailEnd/>
          </a:ln>
        </p:spPr>
      </p:pic>
      <p:pic>
        <p:nvPicPr>
          <p:cNvPr id="21511" name="Picture 7" descr="Orange Juice"/>
          <p:cNvPicPr>
            <a:picLocks noChangeAspect="1" noChangeArrowheads="1"/>
          </p:cNvPicPr>
          <p:nvPr/>
        </p:nvPicPr>
        <p:blipFill>
          <a:blip r:embed="rId6"/>
          <a:srcRect/>
          <a:stretch>
            <a:fillRect/>
          </a:stretch>
        </p:blipFill>
        <p:spPr bwMode="auto">
          <a:xfrm>
            <a:off x="4316413" y="2405063"/>
            <a:ext cx="2095500" cy="2633662"/>
          </a:xfrm>
          <a:prstGeom prst="rect">
            <a:avLst/>
          </a:prstGeom>
          <a:noFill/>
          <a:ln w="9525">
            <a:noFill/>
            <a:miter lim="800000"/>
            <a:headEnd/>
            <a:tailEnd/>
          </a:ln>
        </p:spPr>
      </p:pic>
      <p:sp>
        <p:nvSpPr>
          <p:cNvPr id="21512" name="TextBox 8"/>
          <p:cNvSpPr txBox="1">
            <a:spLocks noChangeArrowheads="1"/>
          </p:cNvSpPr>
          <p:nvPr/>
        </p:nvSpPr>
        <p:spPr bwMode="auto">
          <a:xfrm>
            <a:off x="7023100" y="2295525"/>
            <a:ext cx="2120900" cy="1200150"/>
          </a:xfrm>
          <a:prstGeom prst="rect">
            <a:avLst/>
          </a:prstGeom>
          <a:noFill/>
          <a:ln w="9525">
            <a:noFill/>
            <a:miter lim="800000"/>
            <a:headEnd/>
            <a:tailEnd/>
          </a:ln>
        </p:spPr>
        <p:txBody>
          <a:bodyPr>
            <a:spAutoFit/>
          </a:bodyPr>
          <a:lstStyle/>
          <a:p>
            <a:r>
              <a:rPr lang="en-US"/>
              <a:t>70% less fossil fuels &amp; 170% less greenhouse gases per ton</a:t>
            </a:r>
          </a:p>
        </p:txBody>
      </p:sp>
      <p:sp>
        <p:nvSpPr>
          <p:cNvPr id="21513" name="TextBox 9"/>
          <p:cNvSpPr txBox="1">
            <a:spLocks noChangeArrowheads="1"/>
          </p:cNvSpPr>
          <p:nvPr/>
        </p:nvSpPr>
        <p:spPr bwMode="auto">
          <a:xfrm>
            <a:off x="1096963" y="6281738"/>
            <a:ext cx="2524125" cy="369887"/>
          </a:xfrm>
          <a:prstGeom prst="rect">
            <a:avLst/>
          </a:prstGeom>
          <a:noFill/>
          <a:ln w="9525">
            <a:noFill/>
            <a:miter lim="800000"/>
            <a:headEnd/>
            <a:tailEnd/>
          </a:ln>
        </p:spPr>
        <p:txBody>
          <a:bodyPr>
            <a:spAutoFit/>
          </a:bodyPr>
          <a:lstStyle/>
          <a:p>
            <a:r>
              <a:rPr lang="en-US"/>
              <a:t>Released March 2011</a:t>
            </a:r>
          </a:p>
        </p:txBody>
      </p:sp>
    </p:spTree>
    <p:extLst>
      <p:ext uri="{BB962C8B-B14F-4D97-AF65-F5344CB8AC3E}">
        <p14:creationId xmlns:p14="http://schemas.microsoft.com/office/powerpoint/2010/main" val="26283316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What is SJSU Doing?</a:t>
            </a:r>
          </a:p>
        </p:txBody>
      </p:sp>
      <p:sp>
        <p:nvSpPr>
          <p:cNvPr id="26627" name="Rectangle 3"/>
          <p:cNvSpPr>
            <a:spLocks noGrp="1" noChangeArrowheads="1"/>
          </p:cNvSpPr>
          <p:nvPr>
            <p:ph type="body" idx="1"/>
          </p:nvPr>
        </p:nvSpPr>
        <p:spPr>
          <a:xfrm>
            <a:off x="228600" y="1819275"/>
            <a:ext cx="8534400" cy="4159250"/>
          </a:xfrm>
        </p:spPr>
        <p:txBody>
          <a:bodyPr/>
          <a:lstStyle/>
          <a:p>
            <a:pPr eaLnBrk="1" hangingPunct="1">
              <a:lnSpc>
                <a:spcPct val="90000"/>
              </a:lnSpc>
            </a:pPr>
            <a:r>
              <a:rPr lang="en-US" sz="2800" smtClean="0"/>
              <a:t>Reduce consumption by 15% by the end of FY 2009/10, as compared to 2003/04. (EO 987)</a:t>
            </a:r>
          </a:p>
          <a:p>
            <a:pPr eaLnBrk="1" hangingPunct="1">
              <a:lnSpc>
                <a:spcPct val="90000"/>
              </a:lnSpc>
            </a:pPr>
            <a:r>
              <a:rPr lang="en-US" sz="2800" smtClean="0"/>
              <a:t>Extensive recycling:  SJSU 2009 waste diversion rate was 91% (compared to 59% in 2006)</a:t>
            </a:r>
          </a:p>
          <a:p>
            <a:pPr eaLnBrk="1" hangingPunct="1">
              <a:lnSpc>
                <a:spcPct val="90000"/>
              </a:lnSpc>
            </a:pPr>
            <a:r>
              <a:rPr lang="en-US" sz="2800" smtClean="0"/>
              <a:t>Facilities Development &amp; Operations has “green fleet” of 68 electric maintenance carts</a:t>
            </a:r>
          </a:p>
          <a:p>
            <a:pPr eaLnBrk="1" hangingPunct="1">
              <a:lnSpc>
                <a:spcPct val="90000"/>
              </a:lnSpc>
            </a:pPr>
            <a:r>
              <a:rPr lang="en-US" sz="2800" smtClean="0"/>
              <a:t>Remodeled and new buildings - LEED* Certification</a:t>
            </a:r>
          </a:p>
          <a:p>
            <a:pPr eaLnBrk="1" hangingPunct="1">
              <a:lnSpc>
                <a:spcPct val="90000"/>
              </a:lnSpc>
            </a:pPr>
            <a:r>
              <a:rPr lang="en-US" sz="2800" smtClean="0"/>
              <a:t>Artificial turf at stadium (1 million gallons water annually)</a:t>
            </a:r>
          </a:p>
          <a:p>
            <a:pPr eaLnBrk="1" hangingPunct="1">
              <a:lnSpc>
                <a:spcPct val="90000"/>
              </a:lnSpc>
            </a:pPr>
            <a:r>
              <a:rPr lang="en-US" sz="2800" smtClean="0"/>
              <a:t>Other projects: see www.sjsu.edu/sustainability</a:t>
            </a:r>
          </a:p>
        </p:txBody>
      </p:sp>
      <p:sp>
        <p:nvSpPr>
          <p:cNvPr id="26628" name="Text Box 4"/>
          <p:cNvSpPr txBox="1">
            <a:spLocks noChangeArrowheads="1"/>
          </p:cNvSpPr>
          <p:nvPr/>
        </p:nvSpPr>
        <p:spPr bwMode="auto">
          <a:xfrm>
            <a:off x="3657600" y="6324600"/>
            <a:ext cx="5486400" cy="366713"/>
          </a:xfrm>
          <a:prstGeom prst="rect">
            <a:avLst/>
          </a:prstGeom>
          <a:noFill/>
          <a:ln w="9525">
            <a:noFill/>
            <a:miter lim="800000"/>
            <a:headEnd/>
            <a:tailEnd/>
          </a:ln>
        </p:spPr>
        <p:txBody>
          <a:bodyPr>
            <a:spAutoFit/>
          </a:bodyPr>
          <a:lstStyle/>
          <a:p>
            <a:pPr>
              <a:spcBef>
                <a:spcPct val="50000"/>
              </a:spcBef>
            </a:pPr>
            <a:r>
              <a:rPr lang="en-US"/>
              <a:t>*Leadership in Energy and Environmental Design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t>Actions on Campus - Examples</a:t>
            </a:r>
          </a:p>
        </p:txBody>
      </p:sp>
      <p:sp>
        <p:nvSpPr>
          <p:cNvPr id="27651" name="Content Placeholder 2"/>
          <p:cNvSpPr>
            <a:spLocks noGrp="1"/>
          </p:cNvSpPr>
          <p:nvPr>
            <p:ph idx="1"/>
          </p:nvPr>
        </p:nvSpPr>
        <p:spPr>
          <a:xfrm>
            <a:off x="438150" y="1746250"/>
            <a:ext cx="8229600" cy="4302125"/>
          </a:xfrm>
        </p:spPr>
        <p:txBody>
          <a:bodyPr/>
          <a:lstStyle/>
          <a:p>
            <a:r>
              <a:rPr lang="en-US" sz="2800" smtClean="0"/>
              <a:t>Spartan Shops</a:t>
            </a:r>
          </a:p>
          <a:p>
            <a:pPr lvl="1"/>
            <a:r>
              <a:rPr lang="en-US" sz="2400" smtClean="0"/>
              <a:t>100% of used cooking oil recycled to create  biodiesel for vehicles like school buses and  trucks</a:t>
            </a:r>
          </a:p>
          <a:p>
            <a:pPr lvl="1"/>
            <a:r>
              <a:rPr lang="en-US" sz="2400" smtClean="0"/>
              <a:t>Compostable/biodegradable cups, lids, and straws</a:t>
            </a:r>
          </a:p>
          <a:p>
            <a:pPr lvl="1"/>
            <a:r>
              <a:rPr lang="en-US" sz="2400" smtClean="0"/>
              <a:t>Tableware composed of 100% post-industrial recycled fiber products</a:t>
            </a:r>
          </a:p>
          <a:p>
            <a:pPr lvl="1"/>
            <a:r>
              <a:rPr lang="en-US" sz="2400" smtClean="0"/>
              <a:t>Use locally grown produce when available</a:t>
            </a:r>
          </a:p>
          <a:p>
            <a:r>
              <a:rPr lang="en-US" sz="2800" smtClean="0"/>
              <a:t>AS Computer Service Center in Student Union Computer Lab has e-waste drop off site</a:t>
            </a:r>
          </a:p>
          <a:p>
            <a:r>
              <a:rPr lang="en-US" sz="2800" smtClean="0"/>
              <a:t>Converting landscaping to low water plants</a:t>
            </a:r>
          </a:p>
          <a:p>
            <a:r>
              <a:rPr lang="en-US" sz="2800" smtClean="0"/>
              <a:t>Recycled water for toilets and landscaping</a:t>
            </a:r>
          </a:p>
          <a:p>
            <a:endParaRPr lang="en-US" sz="2800" smtClean="0"/>
          </a:p>
          <a:p>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Sustainability – A Definition</a:t>
            </a:r>
          </a:p>
        </p:txBody>
      </p:sp>
      <p:sp>
        <p:nvSpPr>
          <p:cNvPr id="5123" name="Rectangle 3"/>
          <p:cNvSpPr>
            <a:spLocks noGrp="1" noChangeArrowheads="1"/>
          </p:cNvSpPr>
          <p:nvPr>
            <p:ph type="body" idx="1"/>
          </p:nvPr>
        </p:nvSpPr>
        <p:spPr/>
        <p:txBody>
          <a:bodyPr/>
          <a:lstStyle/>
          <a:p>
            <a:pPr marL="57150" indent="-12700" eaLnBrk="1" hangingPunct="1">
              <a:buFont typeface="Wingdings" pitchFamily="2" charset="2"/>
              <a:buNone/>
              <a:defRPr/>
            </a:pPr>
            <a:r>
              <a:rPr lang="en-US" dirty="0" smtClean="0"/>
              <a:t>"sustainable development is development that meets the needs of the present without compromising the ability of future generations to meet their own needs." </a:t>
            </a:r>
          </a:p>
          <a:p>
            <a:pPr marL="57150" indent="-12700" eaLnBrk="1" hangingPunct="1">
              <a:buFont typeface="Wingdings" pitchFamily="2" charset="2"/>
              <a:buNone/>
              <a:defRPr/>
            </a:pPr>
            <a:endParaRPr lang="en-US" dirty="0" smtClean="0"/>
          </a:p>
          <a:p>
            <a:pPr marL="2740025" indent="-12700" eaLnBrk="1" hangingPunct="1">
              <a:buFont typeface="Wingdings" pitchFamily="2" charset="2"/>
              <a:buNone/>
              <a:defRPr/>
            </a:pPr>
            <a:r>
              <a:rPr lang="en-US" sz="2400" dirty="0" smtClean="0"/>
              <a:t>(</a:t>
            </a:r>
            <a:r>
              <a:rPr lang="en-US" sz="2400" i="1" dirty="0" smtClean="0"/>
              <a:t>Our Common Future</a:t>
            </a:r>
            <a:r>
              <a:rPr lang="en-US" sz="2400" dirty="0" smtClean="0"/>
              <a:t>, </a:t>
            </a:r>
            <a:r>
              <a:rPr lang="en-US" sz="2400" dirty="0" err="1" smtClean="0"/>
              <a:t>Brundtland</a:t>
            </a:r>
            <a:r>
              <a:rPr lang="en-US" sz="2400" dirty="0" smtClean="0"/>
              <a:t> Commission of the United Nations, 1987)</a:t>
            </a:r>
            <a:r>
              <a:rPr lang="en-US" dirty="0" smtClean="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title"/>
          </p:nvPr>
        </p:nvSpPr>
        <p:spPr/>
        <p:txBody>
          <a:bodyPr/>
          <a:lstStyle/>
          <a:p>
            <a:pPr eaLnBrk="1" hangingPunct="1"/>
            <a:endParaRPr lang="en-US" smtClean="0"/>
          </a:p>
        </p:txBody>
      </p:sp>
      <p:pic>
        <p:nvPicPr>
          <p:cNvPr id="28675" name="Picture 4"/>
          <p:cNvPicPr>
            <a:picLocks noGrp="1" noChangeAspect="1" noChangeArrowheads="1"/>
          </p:cNvPicPr>
          <p:nvPr>
            <p:ph idx="1"/>
          </p:nvPr>
        </p:nvPicPr>
        <p:blipFill>
          <a:blip r:embed="rId2"/>
          <a:srcRect/>
          <a:stretch>
            <a:fillRect/>
          </a:stretch>
        </p:blipFill>
        <p:spPr>
          <a:xfrm>
            <a:off x="0" y="0"/>
            <a:ext cx="9144000" cy="6796088"/>
          </a:xfrm>
          <a:noFill/>
        </p:spPr>
      </p:pic>
      <p:sp>
        <p:nvSpPr>
          <p:cNvPr id="28676" name="Text Box 7"/>
          <p:cNvSpPr txBox="1">
            <a:spLocks noChangeArrowheads="1"/>
          </p:cNvSpPr>
          <p:nvPr/>
        </p:nvSpPr>
        <p:spPr bwMode="auto">
          <a:xfrm>
            <a:off x="3343275" y="6553200"/>
            <a:ext cx="5800725" cy="304800"/>
          </a:xfrm>
          <a:prstGeom prst="rect">
            <a:avLst/>
          </a:prstGeom>
          <a:solidFill>
            <a:srgbClr val="99FF33"/>
          </a:solidFill>
          <a:ln w="9525">
            <a:noFill/>
            <a:miter lim="800000"/>
            <a:headEnd/>
            <a:tailEnd/>
          </a:ln>
        </p:spPr>
        <p:txBody>
          <a:bodyPr wrap="none">
            <a:spAutoFit/>
          </a:bodyPr>
          <a:lstStyle/>
          <a:p>
            <a:r>
              <a:rPr lang="en-US" sz="1400"/>
              <a:t>(http://www.sjsu.edu/fdo/docs/sustainability_at_fdo_presentation_102109.pdf)</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title"/>
          </p:nvPr>
        </p:nvSpPr>
        <p:spPr/>
        <p:txBody>
          <a:bodyPr/>
          <a:lstStyle/>
          <a:p>
            <a:pPr eaLnBrk="1" hangingPunct="1"/>
            <a:endParaRPr lang="en-US" smtClean="0"/>
          </a:p>
        </p:txBody>
      </p:sp>
      <p:pic>
        <p:nvPicPr>
          <p:cNvPr id="29699" name="Picture 4"/>
          <p:cNvPicPr>
            <a:picLocks noGrp="1" noChangeAspect="1" noChangeArrowheads="1"/>
          </p:cNvPicPr>
          <p:nvPr>
            <p:ph idx="1"/>
          </p:nvPr>
        </p:nvPicPr>
        <p:blipFill>
          <a:blip r:embed="rId2"/>
          <a:srcRect/>
          <a:stretch>
            <a:fillRect/>
          </a:stretch>
        </p:blipFill>
        <p:spPr>
          <a:xfrm>
            <a:off x="0" y="0"/>
            <a:ext cx="9144000" cy="6711950"/>
          </a:xfrm>
          <a:noFill/>
        </p:spPr>
      </p:pic>
      <p:sp>
        <p:nvSpPr>
          <p:cNvPr id="29700" name="Text Box 7"/>
          <p:cNvSpPr txBox="1">
            <a:spLocks noChangeArrowheads="1"/>
          </p:cNvSpPr>
          <p:nvPr/>
        </p:nvSpPr>
        <p:spPr bwMode="auto">
          <a:xfrm>
            <a:off x="3343275" y="6553200"/>
            <a:ext cx="5800725" cy="304800"/>
          </a:xfrm>
          <a:prstGeom prst="rect">
            <a:avLst/>
          </a:prstGeom>
          <a:solidFill>
            <a:srgbClr val="99FF33"/>
          </a:solidFill>
          <a:ln w="9525">
            <a:noFill/>
            <a:miter lim="800000"/>
            <a:headEnd/>
            <a:tailEnd/>
          </a:ln>
        </p:spPr>
        <p:txBody>
          <a:bodyPr wrap="none">
            <a:spAutoFit/>
          </a:bodyPr>
          <a:lstStyle/>
          <a:p>
            <a:r>
              <a:rPr lang="en-US" sz="1400"/>
              <a:t>(http://www.sjsu.edu/fdo/docs/sustainability_at_fdo_presentation_102109.pdf)</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Engineering for the future….</a:t>
            </a:r>
            <a:endParaRPr lang="en-US" dirty="0"/>
          </a:p>
        </p:txBody>
      </p:sp>
      <p:sp>
        <p:nvSpPr>
          <p:cNvPr id="3" name="Rectangle 3"/>
          <p:cNvSpPr txBox="1">
            <a:spLocks noChangeArrowheads="1"/>
          </p:cNvSpPr>
          <p:nvPr/>
        </p:nvSpPr>
        <p:spPr>
          <a:xfrm>
            <a:off x="685800" y="2098675"/>
            <a:ext cx="8229600" cy="4302125"/>
          </a:xfrm>
          <a:prstGeom prst="rect">
            <a:avLst/>
          </a:prstGeom>
        </p:spPr>
        <p:txBody>
          <a:bodyPr/>
          <a:lst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cs typeface="+mn-cs"/>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cs typeface="+mn-cs"/>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cs typeface="+mn-cs"/>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cs typeface="+mn-cs"/>
              </a:defRPr>
            </a:lvl9pPr>
          </a:lstStyle>
          <a:p>
            <a:pPr eaLnBrk="1" hangingPunct="1">
              <a:lnSpc>
                <a:spcPct val="90000"/>
              </a:lnSpc>
            </a:pPr>
            <a:r>
              <a:rPr lang="en-US" sz="2800" kern="0" dirty="0" smtClean="0"/>
              <a:t>Traditional Engineer Focus:</a:t>
            </a:r>
          </a:p>
          <a:p>
            <a:pPr lvl="1" eaLnBrk="1" hangingPunct="1">
              <a:lnSpc>
                <a:spcPct val="90000"/>
              </a:lnSpc>
            </a:pPr>
            <a:r>
              <a:rPr lang="en-US" sz="2400" kern="0" dirty="0" smtClean="0"/>
              <a:t>Technical solution</a:t>
            </a:r>
          </a:p>
          <a:p>
            <a:pPr lvl="1" eaLnBrk="1" hangingPunct="1">
              <a:lnSpc>
                <a:spcPct val="90000"/>
              </a:lnSpc>
            </a:pPr>
            <a:r>
              <a:rPr lang="en-US" sz="2400" kern="0" dirty="0" smtClean="0"/>
              <a:t>Solve the problem now</a:t>
            </a:r>
          </a:p>
          <a:p>
            <a:pPr lvl="1" eaLnBrk="1" hangingPunct="1">
              <a:lnSpc>
                <a:spcPct val="90000"/>
              </a:lnSpc>
            </a:pPr>
            <a:r>
              <a:rPr lang="en-US" sz="2400" kern="0" dirty="0" smtClean="0"/>
              <a:t>Minimal concern for environment </a:t>
            </a:r>
          </a:p>
          <a:p>
            <a:pPr marL="471487" lvl="1" indent="0" eaLnBrk="1" hangingPunct="1">
              <a:lnSpc>
                <a:spcPct val="90000"/>
              </a:lnSpc>
              <a:buNone/>
            </a:pPr>
            <a:endParaRPr lang="en-US" sz="2400" kern="0" dirty="0" smtClean="0"/>
          </a:p>
          <a:p>
            <a:pPr eaLnBrk="1" hangingPunct="1">
              <a:lnSpc>
                <a:spcPct val="90000"/>
              </a:lnSpc>
            </a:pPr>
            <a:r>
              <a:rPr lang="en-US" sz="2800" kern="0" dirty="0" smtClean="0"/>
              <a:t>Today’s Engineer will need to:</a:t>
            </a:r>
          </a:p>
          <a:p>
            <a:pPr lvl="1" eaLnBrk="1" hangingPunct="1">
              <a:lnSpc>
                <a:spcPct val="90000"/>
              </a:lnSpc>
            </a:pPr>
            <a:r>
              <a:rPr lang="en-US" sz="2400" kern="0" dirty="0" smtClean="0"/>
              <a:t>Evaluate technical </a:t>
            </a:r>
            <a:r>
              <a:rPr lang="en-US" sz="2400" u="sng" kern="0" dirty="0" smtClean="0"/>
              <a:t>and</a:t>
            </a:r>
            <a:r>
              <a:rPr lang="en-US" sz="2400" kern="0" dirty="0" smtClean="0"/>
              <a:t> non-technical solutions</a:t>
            </a:r>
          </a:p>
          <a:p>
            <a:pPr lvl="1" eaLnBrk="1" hangingPunct="1">
              <a:lnSpc>
                <a:spcPct val="90000"/>
              </a:lnSpc>
            </a:pPr>
            <a:r>
              <a:rPr lang="en-US" sz="2400" kern="0" dirty="0" smtClean="0"/>
              <a:t>Solve problems for today </a:t>
            </a:r>
            <a:r>
              <a:rPr lang="en-US" sz="2400" u="sng" kern="0" dirty="0" smtClean="0"/>
              <a:t>and</a:t>
            </a:r>
            <a:r>
              <a:rPr lang="en-US" sz="2400" kern="0" dirty="0" smtClean="0"/>
              <a:t> the future</a:t>
            </a:r>
          </a:p>
          <a:p>
            <a:pPr lvl="1" eaLnBrk="1" hangingPunct="1">
              <a:lnSpc>
                <a:spcPct val="90000"/>
              </a:lnSpc>
            </a:pPr>
            <a:r>
              <a:rPr lang="en-US" sz="2400" kern="0" dirty="0" smtClean="0"/>
              <a:t>Interact with other disciplines to solve problems</a:t>
            </a:r>
          </a:p>
          <a:p>
            <a:pPr lvl="1" eaLnBrk="1" hangingPunct="1">
              <a:lnSpc>
                <a:spcPct val="90000"/>
              </a:lnSpc>
            </a:pPr>
            <a:endParaRPr lang="en-US" sz="2400" kern="0" dirty="0" smtClean="0"/>
          </a:p>
          <a:p>
            <a:pPr lvl="1" eaLnBrk="1" hangingPunct="1">
              <a:lnSpc>
                <a:spcPct val="90000"/>
              </a:lnSpc>
            </a:pPr>
            <a:endParaRPr lang="en-US" sz="2400" kern="0" dirty="0" smtClean="0"/>
          </a:p>
          <a:p>
            <a:pPr lvl="1" eaLnBrk="1" hangingPunct="1">
              <a:lnSpc>
                <a:spcPct val="90000"/>
              </a:lnSpc>
            </a:pPr>
            <a:endParaRPr lang="en-US" sz="2400" kern="0" dirty="0" smtClean="0"/>
          </a:p>
        </p:txBody>
      </p:sp>
    </p:spTree>
    <p:extLst>
      <p:ext uri="{BB962C8B-B14F-4D97-AF65-F5344CB8AC3E}">
        <p14:creationId xmlns:p14="http://schemas.microsoft.com/office/powerpoint/2010/main" val="23991054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 vs Future Engineering</a:t>
            </a:r>
            <a:endParaRPr lang="en-US" dirty="0"/>
          </a:p>
        </p:txBody>
      </p:sp>
      <p:pic>
        <p:nvPicPr>
          <p:cNvPr id="3" name="Picture 4" descr="Chevy Malib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57400"/>
            <a:ext cx="37338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honda-fc-hydrogen-ca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590800"/>
            <a:ext cx="47625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611519" y="4709349"/>
            <a:ext cx="2244525" cy="461665"/>
          </a:xfrm>
          <a:prstGeom prst="rect">
            <a:avLst/>
          </a:prstGeom>
          <a:noFill/>
        </p:spPr>
        <p:txBody>
          <a:bodyPr wrap="none" rtlCol="0">
            <a:spAutoFit/>
          </a:bodyPr>
          <a:lstStyle/>
          <a:p>
            <a:r>
              <a:rPr lang="en-US" sz="2400" dirty="0" smtClean="0"/>
              <a:t>Gas Combustion</a:t>
            </a:r>
            <a:endParaRPr lang="en-US" sz="2400" dirty="0"/>
          </a:p>
        </p:txBody>
      </p:sp>
      <p:sp>
        <p:nvSpPr>
          <p:cNvPr id="6" name="TextBox 5"/>
          <p:cNvSpPr txBox="1"/>
          <p:nvPr/>
        </p:nvSpPr>
        <p:spPr>
          <a:xfrm>
            <a:off x="4992787" y="5943600"/>
            <a:ext cx="2627642" cy="461665"/>
          </a:xfrm>
          <a:prstGeom prst="rect">
            <a:avLst/>
          </a:prstGeom>
          <a:noFill/>
        </p:spPr>
        <p:txBody>
          <a:bodyPr wrap="none" rtlCol="0">
            <a:spAutoFit/>
          </a:bodyPr>
          <a:lstStyle/>
          <a:p>
            <a:r>
              <a:rPr lang="en-US" sz="2400" dirty="0" smtClean="0"/>
              <a:t>Hydrogen Fuel Cell</a:t>
            </a:r>
            <a:endParaRPr lang="en-US" sz="2400" dirty="0"/>
          </a:p>
        </p:txBody>
      </p:sp>
    </p:spTree>
    <p:extLst>
      <p:ext uri="{BB962C8B-B14F-4D97-AF65-F5344CB8AC3E}">
        <p14:creationId xmlns:p14="http://schemas.microsoft.com/office/powerpoint/2010/main" val="343103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Sustainability in our future</a:t>
            </a:r>
          </a:p>
        </p:txBody>
      </p:sp>
      <p:sp>
        <p:nvSpPr>
          <p:cNvPr id="30723" name="Rectangle 3"/>
          <p:cNvSpPr>
            <a:spLocks noGrp="1" noChangeArrowheads="1"/>
          </p:cNvSpPr>
          <p:nvPr>
            <p:ph type="body" idx="1"/>
          </p:nvPr>
        </p:nvSpPr>
        <p:spPr/>
        <p:txBody>
          <a:bodyPr/>
          <a:lstStyle/>
          <a:p>
            <a:pPr eaLnBrk="1" hangingPunct="1"/>
            <a:r>
              <a:rPr lang="en-US" smtClean="0"/>
              <a:t>Phil Angelides (former CA State Treasurer):  “between now and 2030, 75% of the buildings in the U.S. will either be new or substantially rehabilitated” (“What is,” 2008). </a:t>
            </a:r>
            <a:br>
              <a:rPr lang="en-US" smtClean="0"/>
            </a:br>
            <a:r>
              <a:rPr lang="en-US" smtClean="0"/>
              <a:t/>
            </a:r>
            <a:br>
              <a:rPr lang="en-US" smtClean="0"/>
            </a:br>
            <a:r>
              <a:rPr lang="en-US" smtClean="0"/>
              <a:t>Read more: </a:t>
            </a:r>
            <a:r>
              <a:rPr lang="en-US" sz="1600" smtClean="0">
                <a:hlinkClick r:id="rId2"/>
              </a:rPr>
              <a:t>http://www.time.com/time/health/article/0,8599,1809506,00.html#ixzz0WiKqMFHL</a:t>
            </a:r>
            <a:r>
              <a:rPr lang="en-US" smtClean="0"/>
              <a:t/>
            </a:r>
            <a:br>
              <a:rPr lang="en-US" smtClean="0"/>
            </a:br>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762298"/>
            <a:ext cx="2819400" cy="5338864"/>
          </a:xfrm>
          <a:prstGeom prst="rect">
            <a:avLst/>
          </a:prstGeom>
        </p:spPr>
      </p:pic>
      <p:pic>
        <p:nvPicPr>
          <p:cNvPr id="3" name="Picture 2"/>
          <p:cNvPicPr>
            <a:picLocks noChangeAspect="1"/>
          </p:cNvPicPr>
          <p:nvPr/>
        </p:nvPicPr>
        <p:blipFill>
          <a:blip r:embed="rId3"/>
          <a:stretch>
            <a:fillRect/>
          </a:stretch>
        </p:blipFill>
        <p:spPr>
          <a:xfrm>
            <a:off x="4240415" y="2038290"/>
            <a:ext cx="4370185" cy="2923847"/>
          </a:xfrm>
          <a:prstGeom prst="rect">
            <a:avLst/>
          </a:prstGeom>
        </p:spPr>
      </p:pic>
      <p:sp>
        <p:nvSpPr>
          <p:cNvPr id="4" name="TextBox 3"/>
          <p:cNvSpPr txBox="1"/>
          <p:nvPr/>
        </p:nvSpPr>
        <p:spPr>
          <a:xfrm>
            <a:off x="4088015" y="5162490"/>
            <a:ext cx="4249497" cy="400110"/>
          </a:xfrm>
          <a:prstGeom prst="rect">
            <a:avLst/>
          </a:prstGeom>
          <a:noFill/>
        </p:spPr>
        <p:txBody>
          <a:bodyPr wrap="none" rtlCol="0">
            <a:spAutoFit/>
          </a:bodyPr>
          <a:lstStyle/>
          <a:p>
            <a:r>
              <a:rPr lang="en-US" sz="2000" dirty="0" smtClean="0"/>
              <a:t>Zero-emissions city: </a:t>
            </a:r>
            <a:r>
              <a:rPr lang="en-US" sz="2000" dirty="0" err="1" smtClean="0"/>
              <a:t>Madar</a:t>
            </a:r>
            <a:r>
              <a:rPr lang="en-US" sz="2000" dirty="0" smtClean="0"/>
              <a:t>, Abu Dhabi</a:t>
            </a:r>
            <a:endParaRPr lang="en-US" sz="2000" dirty="0"/>
          </a:p>
        </p:txBody>
      </p:sp>
      <p:sp>
        <p:nvSpPr>
          <p:cNvPr id="5" name="TextBox 4"/>
          <p:cNvSpPr txBox="1"/>
          <p:nvPr/>
        </p:nvSpPr>
        <p:spPr>
          <a:xfrm>
            <a:off x="457200" y="6101162"/>
            <a:ext cx="5054269" cy="400110"/>
          </a:xfrm>
          <a:prstGeom prst="rect">
            <a:avLst/>
          </a:prstGeom>
          <a:noFill/>
        </p:spPr>
        <p:txBody>
          <a:bodyPr wrap="none" rtlCol="0">
            <a:spAutoFit/>
          </a:bodyPr>
          <a:lstStyle/>
          <a:p>
            <a:r>
              <a:rPr lang="en-US" sz="2000" dirty="0" smtClean="0"/>
              <a:t>Bahrain World Trade Center: Manama, Bahrain</a:t>
            </a:r>
            <a:endParaRPr lang="en-US" sz="2000" dirty="0"/>
          </a:p>
        </p:txBody>
      </p:sp>
    </p:spTree>
    <p:extLst>
      <p:ext uri="{BB962C8B-B14F-4D97-AF65-F5344CB8AC3E}">
        <p14:creationId xmlns:p14="http://schemas.microsoft.com/office/powerpoint/2010/main" val="28673395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This artist's rendering shows the Fab Tree Hab, a home made of living plants."/>
          <p:cNvPicPr>
            <a:picLocks noChangeAspect="1" noChangeArrowheads="1"/>
          </p:cNvPicPr>
          <p:nvPr/>
        </p:nvPicPr>
        <p:blipFill>
          <a:blip r:embed="rId3"/>
          <a:srcRect/>
          <a:stretch>
            <a:fillRect/>
          </a:stretch>
        </p:blipFill>
        <p:spPr bwMode="auto">
          <a:xfrm>
            <a:off x="1541421" y="1420785"/>
            <a:ext cx="6535827" cy="4901872"/>
          </a:xfrm>
          <a:prstGeom prst="rect">
            <a:avLst/>
          </a:prstGeom>
          <a:noFill/>
        </p:spPr>
      </p:pic>
      <p:sp>
        <p:nvSpPr>
          <p:cNvPr id="3" name="TextBox 2"/>
          <p:cNvSpPr txBox="1"/>
          <p:nvPr/>
        </p:nvSpPr>
        <p:spPr>
          <a:xfrm>
            <a:off x="2819376" y="6488668"/>
            <a:ext cx="3630161" cy="369332"/>
          </a:xfrm>
          <a:prstGeom prst="rect">
            <a:avLst/>
          </a:prstGeom>
          <a:noFill/>
        </p:spPr>
        <p:txBody>
          <a:bodyPr wrap="none" rtlCol="0">
            <a:spAutoFit/>
          </a:bodyPr>
          <a:lstStyle/>
          <a:p>
            <a:r>
              <a:rPr lang="en-US" dirty="0" smtClean="0"/>
              <a:t>http://newsoffice.mit.edu/2006/house</a:t>
            </a:r>
            <a:endParaRPr lang="en-US" dirty="0"/>
          </a:p>
        </p:txBody>
      </p:sp>
      <p:sp>
        <p:nvSpPr>
          <p:cNvPr id="4" name="Title 1"/>
          <p:cNvSpPr txBox="1">
            <a:spLocks/>
          </p:cNvSpPr>
          <p:nvPr/>
        </p:nvSpPr>
        <p:spPr>
          <a:xfrm>
            <a:off x="457200" y="533400"/>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Home “Grown”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Green Collar Jobs</a:t>
            </a:r>
          </a:p>
        </p:txBody>
      </p:sp>
      <p:sp>
        <p:nvSpPr>
          <p:cNvPr id="31747" name="Rectangle 3"/>
          <p:cNvSpPr>
            <a:spLocks noGrp="1" noChangeArrowheads="1"/>
          </p:cNvSpPr>
          <p:nvPr>
            <p:ph type="body" idx="1"/>
          </p:nvPr>
        </p:nvSpPr>
        <p:spPr/>
        <p:txBody>
          <a:bodyPr/>
          <a:lstStyle/>
          <a:p>
            <a:pPr eaLnBrk="1" hangingPunct="1">
              <a:lnSpc>
                <a:spcPct val="90000"/>
              </a:lnSpc>
            </a:pPr>
            <a:r>
              <a:rPr lang="en-US" sz="2800" dirty="0" smtClean="0"/>
              <a:t>Solar energy</a:t>
            </a:r>
          </a:p>
          <a:p>
            <a:pPr eaLnBrk="1" hangingPunct="1">
              <a:lnSpc>
                <a:spcPct val="90000"/>
              </a:lnSpc>
            </a:pPr>
            <a:r>
              <a:rPr lang="en-US" sz="2800" dirty="0" smtClean="0"/>
              <a:t>Wind energy </a:t>
            </a:r>
          </a:p>
          <a:p>
            <a:pPr eaLnBrk="1" hangingPunct="1">
              <a:lnSpc>
                <a:spcPct val="90000"/>
              </a:lnSpc>
            </a:pPr>
            <a:r>
              <a:rPr lang="en-US" sz="2800" dirty="0" smtClean="0"/>
              <a:t>Public transit </a:t>
            </a:r>
          </a:p>
          <a:p>
            <a:pPr eaLnBrk="1" hangingPunct="1">
              <a:lnSpc>
                <a:spcPct val="90000"/>
              </a:lnSpc>
            </a:pPr>
            <a:r>
              <a:rPr lang="en-US" sz="2800" dirty="0" smtClean="0"/>
              <a:t>Green Building design and construction</a:t>
            </a:r>
          </a:p>
          <a:p>
            <a:pPr eaLnBrk="1" hangingPunct="1">
              <a:lnSpc>
                <a:spcPct val="90000"/>
              </a:lnSpc>
            </a:pPr>
            <a:r>
              <a:rPr lang="en-US" sz="2800" dirty="0" smtClean="0"/>
              <a:t>Design/manufacturing of sustainable products</a:t>
            </a:r>
          </a:p>
          <a:p>
            <a:pPr eaLnBrk="1" hangingPunct="1">
              <a:lnSpc>
                <a:spcPct val="90000"/>
              </a:lnSpc>
            </a:pPr>
            <a:r>
              <a:rPr lang="en-US" sz="2800" dirty="0" smtClean="0"/>
              <a:t>Recycling and material reuse</a:t>
            </a:r>
          </a:p>
          <a:p>
            <a:pPr eaLnBrk="1" hangingPunct="1">
              <a:lnSpc>
                <a:spcPct val="90000"/>
              </a:lnSpc>
            </a:pPr>
            <a:r>
              <a:rPr lang="en-US" sz="2800" dirty="0" smtClean="0"/>
              <a:t>Energy efficient automobiles</a:t>
            </a:r>
          </a:p>
          <a:p>
            <a:pPr eaLnBrk="1" hangingPunct="1">
              <a:lnSpc>
                <a:spcPct val="90000"/>
              </a:lnSpc>
            </a:pPr>
            <a:r>
              <a:rPr lang="en-US" sz="2800" dirty="0" smtClean="0"/>
              <a:t>Environmental compliance specialist</a:t>
            </a:r>
          </a:p>
          <a:p>
            <a:pPr eaLnBrk="1" hangingPunct="1">
              <a:lnSpc>
                <a:spcPct val="90000"/>
              </a:lnSpc>
            </a:pPr>
            <a:r>
              <a:rPr lang="en-US" sz="2800" dirty="0" smtClean="0">
                <a:solidFill>
                  <a:schemeClr val="bg2"/>
                </a:solidFill>
              </a:rPr>
              <a:t>Many more</a:t>
            </a:r>
            <a:r>
              <a:rPr lang="en-US" sz="2800" dirty="0" smtClean="0"/>
              <a:t> . . .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smtClean="0"/>
              <a:t>Green in Your Education</a:t>
            </a:r>
          </a:p>
        </p:txBody>
      </p:sp>
      <p:sp>
        <p:nvSpPr>
          <p:cNvPr id="32771" name="Rectangle 3"/>
          <p:cNvSpPr>
            <a:spLocks noGrp="1" noChangeArrowheads="1"/>
          </p:cNvSpPr>
          <p:nvPr>
            <p:ph type="body" idx="1"/>
          </p:nvPr>
        </p:nvSpPr>
        <p:spPr/>
        <p:txBody>
          <a:bodyPr/>
          <a:lstStyle/>
          <a:p>
            <a:pPr eaLnBrk="1" hangingPunct="1">
              <a:lnSpc>
                <a:spcPct val="80000"/>
              </a:lnSpc>
            </a:pPr>
            <a:r>
              <a:rPr lang="en-US" sz="2000" smtClean="0"/>
              <a:t>SJSU College of Engineering has a </a:t>
            </a:r>
            <a:r>
              <a:rPr lang="en-US" sz="2000" u="sng" smtClean="0"/>
              <a:t>Green Engineering Minor</a:t>
            </a:r>
          </a:p>
          <a:p>
            <a:pPr eaLnBrk="1" hangingPunct="1">
              <a:lnSpc>
                <a:spcPct val="80000"/>
              </a:lnSpc>
            </a:pPr>
            <a:r>
              <a:rPr lang="en-US" sz="2000" smtClean="0"/>
              <a:t>12 units total</a:t>
            </a:r>
          </a:p>
          <a:p>
            <a:pPr eaLnBrk="1" hangingPunct="1">
              <a:lnSpc>
                <a:spcPct val="80000"/>
              </a:lnSpc>
            </a:pPr>
            <a:r>
              <a:rPr lang="en-US" sz="2000" b="1" smtClean="0"/>
              <a:t>Program goals </a:t>
            </a:r>
          </a:p>
          <a:p>
            <a:pPr lvl="1" eaLnBrk="1" hangingPunct="1">
              <a:lnSpc>
                <a:spcPct val="80000"/>
              </a:lnSpc>
            </a:pPr>
            <a:r>
              <a:rPr lang="en-US" sz="2000" smtClean="0">
                <a:solidFill>
                  <a:srgbClr val="684522"/>
                </a:solidFill>
              </a:rPr>
              <a:t>Apply principles of green and sustainable engineering to engineering problems. </a:t>
            </a:r>
          </a:p>
          <a:p>
            <a:pPr lvl="1" eaLnBrk="1" hangingPunct="1">
              <a:lnSpc>
                <a:spcPct val="80000"/>
              </a:lnSpc>
            </a:pPr>
            <a:r>
              <a:rPr lang="en-US" sz="2000" smtClean="0">
                <a:solidFill>
                  <a:srgbClr val="684522"/>
                </a:solidFill>
              </a:rPr>
              <a:t>Analyze economic and environmental impact of biofuels, photovoltaics, rechargeable batteries, and fuel cells. </a:t>
            </a:r>
          </a:p>
          <a:p>
            <a:pPr lvl="1" eaLnBrk="1" hangingPunct="1">
              <a:lnSpc>
                <a:spcPct val="80000"/>
              </a:lnSpc>
            </a:pPr>
            <a:r>
              <a:rPr lang="en-US" sz="2000" smtClean="0">
                <a:solidFill>
                  <a:srgbClr val="684522"/>
                </a:solidFill>
              </a:rPr>
              <a:t>Use life cycle thinking in engineering activities. </a:t>
            </a:r>
          </a:p>
          <a:p>
            <a:pPr lvl="1" eaLnBrk="1" hangingPunct="1">
              <a:lnSpc>
                <a:spcPct val="80000"/>
              </a:lnSpc>
            </a:pPr>
            <a:r>
              <a:rPr lang="en-US" sz="2000" smtClean="0">
                <a:solidFill>
                  <a:srgbClr val="684522"/>
                </a:solidFill>
              </a:rPr>
              <a:t>Participate in student research projects that apply new, sustainable and environmentally sound technologies and methods to real world problems.</a:t>
            </a:r>
          </a:p>
          <a:p>
            <a:pPr eaLnBrk="1" hangingPunct="1">
              <a:lnSpc>
                <a:spcPct val="80000"/>
              </a:lnSpc>
            </a:pPr>
            <a:endParaRPr lang="en-US" sz="2400" smtClean="0">
              <a:solidFill>
                <a:srgbClr val="684522"/>
              </a:solidFill>
            </a:endParaRPr>
          </a:p>
          <a:p>
            <a:pPr eaLnBrk="1" hangingPunct="1">
              <a:lnSpc>
                <a:spcPct val="80000"/>
              </a:lnSpc>
            </a:pPr>
            <a:r>
              <a:rPr lang="en-US" sz="2000" smtClean="0">
                <a:solidFill>
                  <a:schemeClr val="bg2"/>
                </a:solidFill>
              </a:rPr>
              <a:t>More info: www.engr.sjsu.edu/gen/greenengr</a:t>
            </a:r>
          </a:p>
          <a:p>
            <a:pPr eaLnBrk="1" hangingPunct="1">
              <a:lnSpc>
                <a:spcPct val="80000"/>
              </a:lnSpc>
            </a:pPr>
            <a:endParaRPr lang="en-US" sz="20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of Sustainable Engineering</a:t>
            </a:r>
            <a:endParaRPr lang="en-US" dirty="0"/>
          </a:p>
        </p:txBody>
      </p:sp>
      <p:sp>
        <p:nvSpPr>
          <p:cNvPr id="3" name="TextBox 2"/>
          <p:cNvSpPr txBox="1"/>
          <p:nvPr/>
        </p:nvSpPr>
        <p:spPr>
          <a:xfrm>
            <a:off x="774647" y="2224071"/>
            <a:ext cx="7558191" cy="2246769"/>
          </a:xfrm>
          <a:prstGeom prst="rect">
            <a:avLst/>
          </a:prstGeom>
          <a:noFill/>
        </p:spPr>
        <p:txBody>
          <a:bodyPr wrap="square" rtlCol="0">
            <a:spAutoFit/>
          </a:bodyPr>
          <a:lstStyle/>
          <a:p>
            <a:r>
              <a:rPr lang="en-US" sz="2800" dirty="0" smtClean="0"/>
              <a:t>“…it is recognized that engineers of the future must be trained to make decisions in such a way that our environment is preserved, social justice is promoted, and the needs of all people are provided through the global economy.”</a:t>
            </a:r>
            <a:endParaRPr lang="en-US" sz="2800" dirty="0"/>
          </a:p>
        </p:txBody>
      </p:sp>
      <p:sp>
        <p:nvSpPr>
          <p:cNvPr id="4" name="TextBox 3"/>
          <p:cNvSpPr txBox="1"/>
          <p:nvPr/>
        </p:nvSpPr>
        <p:spPr>
          <a:xfrm>
            <a:off x="1103265" y="5656293"/>
            <a:ext cx="6654450" cy="369332"/>
          </a:xfrm>
          <a:prstGeom prst="rect">
            <a:avLst/>
          </a:prstGeom>
          <a:noFill/>
        </p:spPr>
        <p:txBody>
          <a:bodyPr wrap="none" rtlCol="0">
            <a:spAutoFit/>
          </a:bodyPr>
          <a:lstStyle/>
          <a:p>
            <a:r>
              <a:rPr lang="en-US" dirty="0" smtClean="0"/>
              <a:t>Center for Sustainable Engineering: http://www.csengin.org/csengine/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Or….</a:t>
            </a:r>
          </a:p>
        </p:txBody>
      </p:sp>
      <p:sp>
        <p:nvSpPr>
          <p:cNvPr id="5123" name="Rectangle 3"/>
          <p:cNvSpPr>
            <a:spLocks noGrp="1" noChangeArrowheads="1"/>
          </p:cNvSpPr>
          <p:nvPr>
            <p:ph type="body" idx="1"/>
          </p:nvPr>
        </p:nvSpPr>
        <p:spPr/>
        <p:txBody>
          <a:bodyPr/>
          <a:lstStyle/>
          <a:p>
            <a:pPr marL="57150" indent="-12700" eaLnBrk="1" hangingPunct="1">
              <a:buFont typeface="Wingdings" pitchFamily="2" charset="2"/>
              <a:buNone/>
              <a:defRPr/>
            </a:pPr>
            <a:r>
              <a:rPr lang="en-US" sz="4000" dirty="0" smtClean="0"/>
              <a:t>It’s sustainable development, if it is good for:</a:t>
            </a:r>
          </a:p>
          <a:p>
            <a:pPr marL="57150" indent="-12700" eaLnBrk="1" hangingPunct="1">
              <a:defRPr/>
            </a:pPr>
            <a:r>
              <a:rPr lang="en-US" sz="4000" b="1" dirty="0" smtClean="0"/>
              <a:t> </a:t>
            </a:r>
            <a:r>
              <a:rPr lang="en-US" sz="4000" dirty="0" smtClean="0"/>
              <a:t>The environment</a:t>
            </a:r>
          </a:p>
          <a:p>
            <a:pPr marL="57150" indent="-12700" eaLnBrk="1" hangingPunct="1">
              <a:defRPr/>
            </a:pPr>
            <a:r>
              <a:rPr lang="en-US" sz="4000" dirty="0" smtClean="0"/>
              <a:t> The economy</a:t>
            </a:r>
          </a:p>
          <a:p>
            <a:pPr marL="57150" indent="-12700" eaLnBrk="1" hangingPunct="1">
              <a:defRPr/>
            </a:pPr>
            <a:r>
              <a:rPr lang="en-US" sz="4000" dirty="0" smtClean="0"/>
              <a:t> And it’s good for society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600" y="6076951"/>
            <a:ext cx="3048000" cy="609600"/>
          </a:xfrm>
        </p:spPr>
        <p:txBody>
          <a:bodyPr>
            <a:normAutofit/>
          </a:bodyPr>
          <a:lstStyle/>
          <a:p>
            <a:pPr>
              <a:buNone/>
            </a:pPr>
            <a:r>
              <a:rPr lang="en-US" sz="1200" dirty="0" smtClean="0"/>
              <a:t>Source: http://www.robaid.com/</a:t>
            </a:r>
            <a:endParaRPr lang="en-US" sz="1200" dirty="0"/>
          </a:p>
        </p:txBody>
      </p:sp>
      <p:pic>
        <p:nvPicPr>
          <p:cNvPr id="34818" name="Picture 2" descr="http://www.robaid.com/wp-content/gallery/el-e/el-e-robot-butler.jpg"/>
          <p:cNvPicPr>
            <a:picLocks noChangeAspect="1" noChangeArrowheads="1"/>
          </p:cNvPicPr>
          <p:nvPr/>
        </p:nvPicPr>
        <p:blipFill>
          <a:blip r:embed="rId2" cstate="print"/>
          <a:srcRect/>
          <a:stretch>
            <a:fillRect/>
          </a:stretch>
        </p:blipFill>
        <p:spPr bwMode="auto">
          <a:xfrm>
            <a:off x="4876800" y="2286000"/>
            <a:ext cx="3810000" cy="3638551"/>
          </a:xfrm>
          <a:prstGeom prst="rect">
            <a:avLst/>
          </a:prstGeom>
          <a:noFill/>
        </p:spPr>
      </p:pic>
      <p:sp>
        <p:nvSpPr>
          <p:cNvPr id="5" name="Rectangle 2"/>
          <p:cNvSpPr txBox="1">
            <a:spLocks noChangeArrowheads="1"/>
          </p:cNvSpPr>
          <p:nvPr/>
        </p:nvSpPr>
        <p:spPr bwMode="auto">
          <a:xfrm>
            <a:off x="457200" y="457200"/>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cs typeface="Arial" charset="0"/>
              </a:defRPr>
            </a:lvl2pPr>
            <a:lvl3pPr algn="l" rtl="0" eaLnBrk="0" fontAlgn="base" hangingPunct="0">
              <a:spcBef>
                <a:spcPct val="0"/>
              </a:spcBef>
              <a:spcAft>
                <a:spcPct val="0"/>
              </a:spcAft>
              <a:defRPr sz="4400">
                <a:solidFill>
                  <a:schemeClr val="tx2"/>
                </a:solidFill>
                <a:latin typeface="Times New Roman" pitchFamily="18" charset="0"/>
                <a:cs typeface="Arial" charset="0"/>
              </a:defRPr>
            </a:lvl3pPr>
            <a:lvl4pPr algn="l" rtl="0" eaLnBrk="0" fontAlgn="base" hangingPunct="0">
              <a:spcBef>
                <a:spcPct val="0"/>
              </a:spcBef>
              <a:spcAft>
                <a:spcPct val="0"/>
              </a:spcAft>
              <a:defRPr sz="4400">
                <a:solidFill>
                  <a:schemeClr val="tx2"/>
                </a:solidFill>
                <a:latin typeface="Times New Roman" pitchFamily="18" charset="0"/>
                <a:cs typeface="Arial" charset="0"/>
              </a:defRPr>
            </a:lvl4pPr>
            <a:lvl5pPr algn="l" rtl="0" eaLnBrk="0" fontAlgn="base" hangingPunct="0">
              <a:spcBef>
                <a:spcPct val="0"/>
              </a:spcBef>
              <a:spcAft>
                <a:spcPct val="0"/>
              </a:spcAft>
              <a:defRPr sz="4400">
                <a:solidFill>
                  <a:schemeClr val="tx2"/>
                </a:solidFill>
                <a:latin typeface="Times New Roman" pitchFamily="18" charset="0"/>
                <a:cs typeface="Arial" charset="0"/>
              </a:defRPr>
            </a:lvl5pPr>
            <a:lvl6pPr marL="457200" algn="l" rtl="0" fontAlgn="base">
              <a:spcBef>
                <a:spcPct val="0"/>
              </a:spcBef>
              <a:spcAft>
                <a:spcPct val="0"/>
              </a:spcAft>
              <a:defRPr sz="4400">
                <a:solidFill>
                  <a:schemeClr val="tx2"/>
                </a:solidFill>
                <a:latin typeface="Times New Roman" pitchFamily="18" charset="0"/>
                <a:cs typeface="Arial" charset="0"/>
              </a:defRPr>
            </a:lvl6pPr>
            <a:lvl7pPr marL="914400" algn="l" rtl="0" fontAlgn="base">
              <a:spcBef>
                <a:spcPct val="0"/>
              </a:spcBef>
              <a:spcAft>
                <a:spcPct val="0"/>
              </a:spcAft>
              <a:defRPr sz="4400">
                <a:solidFill>
                  <a:schemeClr val="tx2"/>
                </a:solidFill>
                <a:latin typeface="Times New Roman" pitchFamily="18" charset="0"/>
                <a:cs typeface="Arial" charset="0"/>
              </a:defRPr>
            </a:lvl7pPr>
            <a:lvl8pPr marL="1371600" algn="l" rtl="0" fontAlgn="base">
              <a:spcBef>
                <a:spcPct val="0"/>
              </a:spcBef>
              <a:spcAft>
                <a:spcPct val="0"/>
              </a:spcAft>
              <a:defRPr sz="4400">
                <a:solidFill>
                  <a:schemeClr val="tx2"/>
                </a:solidFill>
                <a:latin typeface="Times New Roman" pitchFamily="18" charset="0"/>
                <a:cs typeface="Arial" charset="0"/>
              </a:defRPr>
            </a:lvl8pPr>
            <a:lvl9pPr marL="1828800" algn="l" rtl="0" fontAlgn="base">
              <a:spcBef>
                <a:spcPct val="0"/>
              </a:spcBef>
              <a:spcAft>
                <a:spcPct val="0"/>
              </a:spcAft>
              <a:defRPr sz="4400">
                <a:solidFill>
                  <a:schemeClr val="tx2"/>
                </a:solidFill>
                <a:latin typeface="Times New Roman" pitchFamily="18" charset="0"/>
                <a:cs typeface="Arial" charset="0"/>
              </a:defRPr>
            </a:lvl9pPr>
          </a:lstStyle>
          <a:p>
            <a:pPr eaLnBrk="1" hangingPunct="1"/>
            <a:r>
              <a:rPr lang="en-US" kern="0" dirty="0" smtClean="0"/>
              <a:t>Designing Across Lifespan Paper</a:t>
            </a:r>
          </a:p>
        </p:txBody>
      </p:sp>
      <p:sp>
        <p:nvSpPr>
          <p:cNvPr id="6" name="TextBox 5"/>
          <p:cNvSpPr txBox="1"/>
          <p:nvPr/>
        </p:nvSpPr>
        <p:spPr>
          <a:xfrm>
            <a:off x="381000" y="1905000"/>
            <a:ext cx="4114800"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Lab Assignment</a:t>
            </a:r>
          </a:p>
          <a:p>
            <a:pPr marL="742950" lvl="1" indent="-285750">
              <a:buFont typeface="Arial" panose="020B0604020202020204" pitchFamily="34" charset="0"/>
              <a:buChar char="•"/>
            </a:pPr>
            <a:r>
              <a:rPr lang="en-US" sz="2800" dirty="0" smtClean="0"/>
              <a:t>See Guidelines</a:t>
            </a:r>
          </a:p>
          <a:p>
            <a:pPr marL="742950" lvl="1" indent="-285750">
              <a:buFont typeface="Arial" panose="020B0604020202020204" pitchFamily="34" charset="0"/>
              <a:buChar char="•"/>
            </a:pPr>
            <a:r>
              <a:rPr lang="en-US" sz="2800" dirty="0" smtClean="0"/>
              <a:t>Check with Lab Instructor for submitting</a:t>
            </a:r>
          </a:p>
          <a:p>
            <a:pPr marL="742950" lvl="1"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Discuss some ways you might modify an assistive robot for the two audiences</a:t>
            </a: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25429411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References</a:t>
            </a:r>
          </a:p>
        </p:txBody>
      </p:sp>
      <p:sp>
        <p:nvSpPr>
          <p:cNvPr id="33795" name="Rectangle 3"/>
          <p:cNvSpPr>
            <a:spLocks noGrp="1" noChangeArrowheads="1"/>
          </p:cNvSpPr>
          <p:nvPr>
            <p:ph type="body" idx="1"/>
          </p:nvPr>
        </p:nvSpPr>
        <p:spPr/>
        <p:txBody>
          <a:bodyPr/>
          <a:lstStyle/>
          <a:p>
            <a:pPr eaLnBrk="1" hangingPunct="1">
              <a:spcBef>
                <a:spcPct val="0"/>
              </a:spcBef>
            </a:pPr>
            <a:r>
              <a:rPr lang="en-US" sz="1600" smtClean="0"/>
              <a:t>Dashboard of Sustainability. (2009, January 2). In </a:t>
            </a:r>
            <a:r>
              <a:rPr lang="en-US" sz="1600" i="1" smtClean="0"/>
              <a:t>Wikipedia, The Free Encyclopedia</a:t>
            </a:r>
            <a:r>
              <a:rPr lang="en-US" sz="1600" smtClean="0"/>
              <a:t>. Retrieved 14:55, November 24, 2009, from    </a:t>
            </a:r>
            <a:r>
              <a:rPr lang="en-US" sz="1600" smtClean="0">
                <a:hlinkClick r:id="rId2"/>
              </a:rPr>
              <a:t>http://en.wikipedia.org/w/index.php?title=Dashboard_of_Sustainability&amp;oldid=261419740</a:t>
            </a:r>
            <a:r>
              <a:rPr lang="en-US" sz="1600" smtClean="0"/>
              <a:t> </a:t>
            </a:r>
          </a:p>
          <a:p>
            <a:pPr eaLnBrk="1" hangingPunct="1"/>
            <a:r>
              <a:rPr lang="en-US" sz="1600" smtClean="0"/>
              <a:t>EPA. 2009. </a:t>
            </a:r>
            <a:r>
              <a:rPr lang="en-US" sz="1600" i="1" smtClean="0"/>
              <a:t>Sustainability: Basic Information</a:t>
            </a:r>
            <a:r>
              <a:rPr lang="en-US" sz="1600" smtClean="0"/>
              <a:t>. Retrieved Nov 1, 2009 from  </a:t>
            </a:r>
            <a:r>
              <a:rPr lang="en-US" sz="1600" smtClean="0">
                <a:hlinkClick r:id="rId3"/>
              </a:rPr>
              <a:t>http://www.epa.gov/sustainability/basicinfo.htm</a:t>
            </a:r>
            <a:endParaRPr lang="en-US" sz="1600" smtClean="0"/>
          </a:p>
          <a:p>
            <a:pPr eaLnBrk="1" hangingPunct="1"/>
            <a:r>
              <a:rPr lang="en-US" sz="1600" smtClean="0"/>
              <a:t>Life Cycle Assessment. (n.d.) Retrieved Nov 11, 2009 from </a:t>
            </a:r>
            <a:r>
              <a:rPr lang="en-US" sz="1600" smtClean="0">
                <a:hlinkClick r:id="rId4"/>
              </a:rPr>
              <a:t>http://www.scienceinthebox.com/en_UK/sustainability/lifecycleassessment_en.html</a:t>
            </a:r>
            <a:endParaRPr lang="en-US" sz="1600" smtClean="0"/>
          </a:p>
          <a:p>
            <a:pPr eaLnBrk="1" hangingPunct="1"/>
            <a:r>
              <a:rPr lang="en-US" sz="1600" smtClean="0"/>
              <a:t>What is a Green Collar Job, Exactly? May 26, 2008. </a:t>
            </a:r>
            <a:r>
              <a:rPr lang="en-US" sz="1600" i="1" smtClean="0"/>
              <a:t>Time</a:t>
            </a:r>
            <a:r>
              <a:rPr lang="en-US" sz="1600" smtClean="0"/>
              <a:t>. Retrieved Nov 10, 2009 from </a:t>
            </a:r>
            <a:r>
              <a:rPr lang="en-US" sz="1600" smtClean="0">
                <a:hlinkClick r:id="rId5"/>
              </a:rPr>
              <a:t>http://www.time.com/time/health/article/0,8599,1809506,00.html</a:t>
            </a:r>
            <a:endParaRPr lang="en-US" sz="1600" smtClean="0"/>
          </a:p>
          <a:p>
            <a:pPr eaLnBrk="1" hangingPunct="1"/>
            <a:endParaRPr lang="en-US" sz="16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544" y="2625714"/>
            <a:ext cx="8229600" cy="1143000"/>
          </a:xfrm>
        </p:spPr>
        <p:txBody>
          <a:bodyPr/>
          <a:lstStyle/>
          <a:p>
            <a:pPr algn="ctr"/>
            <a:r>
              <a:rPr lang="en-US" dirty="0" smtClean="0"/>
              <a:t>Back Up</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5337" y="1000125"/>
            <a:ext cx="7553325" cy="5629275"/>
          </a:xfrm>
          <a:prstGeom prst="rect">
            <a:avLst/>
          </a:prstGeom>
        </p:spPr>
      </p:pic>
    </p:spTree>
    <p:extLst>
      <p:ext uri="{BB962C8B-B14F-4D97-AF65-F5344CB8AC3E}">
        <p14:creationId xmlns:p14="http://schemas.microsoft.com/office/powerpoint/2010/main" val="41667719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09600" y="438150"/>
            <a:ext cx="7924800" cy="5981700"/>
          </a:xfrm>
          <a:prstGeom prst="rect">
            <a:avLst/>
          </a:prstGeom>
        </p:spPr>
      </p:pic>
    </p:spTree>
    <p:extLst>
      <p:ext uri="{BB962C8B-B14F-4D97-AF65-F5344CB8AC3E}">
        <p14:creationId xmlns:p14="http://schemas.microsoft.com/office/powerpoint/2010/main" val="29302592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519057" y="215856"/>
            <a:ext cx="8229600" cy="1143000"/>
          </a:xfrm>
          <a:prstGeom prst="rect">
            <a:avLst/>
          </a:prstGeom>
        </p:spPr>
        <p:txBody>
          <a:bodyPr>
            <a:normAutofit fontScale="97500"/>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i="0" u="none" strike="noStrike" kern="0" cap="none" spc="0" normalizeH="0" baseline="0" noProof="0" dirty="0" smtClean="0">
                <a:ln>
                  <a:noFill/>
                </a:ln>
                <a:solidFill>
                  <a:srgbClr val="002060"/>
                </a:solidFill>
                <a:effectLst/>
                <a:uLnTx/>
                <a:uFillTx/>
                <a:latin typeface="+mj-lt"/>
                <a:ea typeface="+mj-ea"/>
                <a:cs typeface="+mj-cs"/>
              </a:rPr>
              <a:t>The Twelve Principles of Green Engineering</a:t>
            </a:r>
          </a:p>
        </p:txBody>
      </p:sp>
      <p:sp>
        <p:nvSpPr>
          <p:cNvPr id="3" name="Rectangle 4"/>
          <p:cNvSpPr txBox="1">
            <a:spLocks noChangeArrowheads="1"/>
          </p:cNvSpPr>
          <p:nvPr/>
        </p:nvSpPr>
        <p:spPr>
          <a:xfrm>
            <a:off x="457200" y="890583"/>
            <a:ext cx="8305800" cy="4800600"/>
          </a:xfrm>
          <a:prstGeom prst="rect">
            <a:avLst/>
          </a:prstGeom>
        </p:spPr>
        <p:txBody>
          <a:bodyPr>
            <a:noAutofit/>
          </a:bodyPr>
          <a:lstStyle/>
          <a:p>
            <a:pPr marL="347663" marR="0" lvl="0" indent="-347663" algn="l" defTabSz="914400" rtl="0" eaLnBrk="1" fontAlgn="base" latinLnBrk="0" hangingPunct="1">
              <a:lnSpc>
                <a:spcPct val="80000"/>
              </a:lnSpc>
              <a:spcBef>
                <a:spcPct val="20000"/>
              </a:spcBef>
              <a:spcAft>
                <a:spcPct val="0"/>
              </a:spcAft>
              <a:buClr>
                <a:schemeClr val="bg2"/>
              </a:buClr>
              <a:buSzPct val="70000"/>
              <a:buFontTx/>
              <a:buAutoNum type="arabicPeriod"/>
              <a:tabLst/>
              <a:defRPr/>
            </a:pPr>
            <a:r>
              <a:rPr kumimoji="0" lang="en-US" sz="1600" b="1" i="0" u="none" strike="noStrike" kern="0" cap="none" spc="0" normalizeH="0" baseline="0" noProof="0" dirty="0" smtClean="0">
                <a:ln>
                  <a:noFill/>
                </a:ln>
                <a:solidFill>
                  <a:srgbClr val="006600"/>
                </a:solidFill>
                <a:effectLst/>
                <a:uLnTx/>
                <a:uFillTx/>
                <a:latin typeface="+mn-lt"/>
                <a:ea typeface="+mn-ea"/>
                <a:cs typeface="Times New Roman" pitchFamily="18" charset="0"/>
              </a:rPr>
              <a:t>Inherent Rather Than Circumstantial.</a:t>
            </a:r>
            <a:r>
              <a:rPr kumimoji="0" lang="en-US" sz="1600" b="0" i="0" u="none" strike="noStrike" kern="0" cap="none" spc="0" normalizeH="0" baseline="0" noProof="0" dirty="0" smtClean="0">
                <a:ln>
                  <a:noFill/>
                </a:ln>
                <a:solidFill>
                  <a:srgbClr val="006600"/>
                </a:solidFill>
                <a:effectLst/>
                <a:uLnTx/>
                <a:uFillTx/>
                <a:latin typeface="+mn-lt"/>
                <a:ea typeface="+mn-ea"/>
                <a:cs typeface="Times New Roman" pitchFamily="18" charset="0"/>
              </a:rPr>
              <a:t> </a:t>
            </a:r>
            <a:r>
              <a:rPr kumimoji="0" lang="en-US" sz="1600" b="0" i="0" u="none" strike="noStrike" kern="0" cap="none" spc="0" normalizeH="0" baseline="0" noProof="0" dirty="0" smtClean="0">
                <a:ln>
                  <a:noFill/>
                </a:ln>
                <a:solidFill>
                  <a:srgbClr val="002060"/>
                </a:solidFill>
                <a:effectLst/>
                <a:uLnTx/>
                <a:uFillTx/>
                <a:latin typeface="+mn-lt"/>
                <a:ea typeface="+mn-ea"/>
                <a:cs typeface="Times New Roman" pitchFamily="18" charset="0"/>
              </a:rPr>
              <a:t>Designers need to strive to ensure that all materials and energy inputs and outputs are as inherently nonhazardous as possible.</a:t>
            </a:r>
            <a:endParaRPr kumimoji="0" lang="en-US" sz="1600" b="1" i="0" u="none" strike="noStrike" kern="0" cap="none" spc="0" normalizeH="0" baseline="0" noProof="0" dirty="0" smtClean="0">
              <a:ln>
                <a:noFill/>
              </a:ln>
              <a:solidFill>
                <a:srgbClr val="002060"/>
              </a:solidFill>
              <a:effectLst/>
              <a:uLnTx/>
              <a:uFillTx/>
              <a:latin typeface="+mn-lt"/>
              <a:ea typeface="+mn-ea"/>
              <a:cs typeface="Times New Roman" pitchFamily="18" charset="0"/>
            </a:endParaRPr>
          </a:p>
          <a:p>
            <a:pPr marL="347663" marR="0" lvl="0" indent="-347663" algn="l" defTabSz="914400" rtl="0" eaLnBrk="1" fontAlgn="base" latinLnBrk="0" hangingPunct="1">
              <a:lnSpc>
                <a:spcPct val="80000"/>
              </a:lnSpc>
              <a:spcBef>
                <a:spcPct val="20000"/>
              </a:spcBef>
              <a:spcAft>
                <a:spcPct val="0"/>
              </a:spcAft>
              <a:buClr>
                <a:schemeClr val="bg2"/>
              </a:buClr>
              <a:buSzPct val="70000"/>
              <a:buFontTx/>
              <a:buAutoNum type="arabicPeriod"/>
              <a:tabLst/>
              <a:defRPr/>
            </a:pPr>
            <a:r>
              <a:rPr kumimoji="0" lang="en-US" sz="1600" b="1" i="0" u="none" strike="noStrike" kern="0" cap="none" spc="0" normalizeH="0" baseline="0" noProof="0" dirty="0" smtClean="0">
                <a:ln>
                  <a:noFill/>
                </a:ln>
                <a:solidFill>
                  <a:srgbClr val="006600"/>
                </a:solidFill>
                <a:effectLst/>
                <a:uLnTx/>
                <a:uFillTx/>
                <a:latin typeface="+mn-lt"/>
                <a:ea typeface="+mn-ea"/>
                <a:cs typeface="Times New Roman" pitchFamily="18" charset="0"/>
              </a:rPr>
              <a:t>Prevention Instead of Treatment</a:t>
            </a:r>
            <a:r>
              <a:rPr kumimoji="0" lang="en-US" sz="1600" b="1" i="0" u="none" strike="noStrike" kern="0" cap="none" spc="0" normalizeH="0" baseline="0" noProof="0" dirty="0" smtClean="0">
                <a:ln>
                  <a:noFill/>
                </a:ln>
                <a:solidFill>
                  <a:srgbClr val="002060"/>
                </a:solidFill>
                <a:effectLst/>
                <a:uLnTx/>
                <a:uFillTx/>
                <a:latin typeface="+mn-lt"/>
                <a:ea typeface="+mn-ea"/>
                <a:cs typeface="Times New Roman" pitchFamily="18" charset="0"/>
              </a:rPr>
              <a:t>.</a:t>
            </a:r>
            <a:r>
              <a:rPr kumimoji="0" lang="en-US" sz="1600" b="0" i="0" u="none" strike="noStrike" kern="0" cap="none" spc="0" normalizeH="0" baseline="0" noProof="0" dirty="0" smtClean="0">
                <a:ln>
                  <a:noFill/>
                </a:ln>
                <a:solidFill>
                  <a:srgbClr val="002060"/>
                </a:solidFill>
                <a:effectLst/>
                <a:uLnTx/>
                <a:uFillTx/>
                <a:latin typeface="+mn-lt"/>
                <a:ea typeface="+mn-ea"/>
                <a:cs typeface="Times New Roman" pitchFamily="18" charset="0"/>
              </a:rPr>
              <a:t> It is better to prevent waste than to treat or clean up waste after it is formed.</a:t>
            </a:r>
            <a:endParaRPr kumimoji="0" lang="en-US" sz="1600" b="1" i="0" u="none" strike="noStrike" kern="0" cap="none" spc="0" normalizeH="0" baseline="0" noProof="0" dirty="0" smtClean="0">
              <a:ln>
                <a:noFill/>
              </a:ln>
              <a:solidFill>
                <a:srgbClr val="002060"/>
              </a:solidFill>
              <a:effectLst/>
              <a:uLnTx/>
              <a:uFillTx/>
              <a:latin typeface="+mn-lt"/>
              <a:ea typeface="+mn-ea"/>
              <a:cs typeface="Times New Roman" pitchFamily="18" charset="0"/>
            </a:endParaRPr>
          </a:p>
          <a:p>
            <a:pPr marL="347663" marR="0" lvl="0" indent="-347663" algn="l" defTabSz="914400" rtl="0" eaLnBrk="1" fontAlgn="base" latinLnBrk="0" hangingPunct="1">
              <a:lnSpc>
                <a:spcPct val="80000"/>
              </a:lnSpc>
              <a:spcBef>
                <a:spcPct val="20000"/>
              </a:spcBef>
              <a:spcAft>
                <a:spcPct val="0"/>
              </a:spcAft>
              <a:buClr>
                <a:schemeClr val="bg2"/>
              </a:buClr>
              <a:buSzPct val="70000"/>
              <a:buFontTx/>
              <a:buAutoNum type="arabicPeriod"/>
              <a:tabLst/>
              <a:defRPr/>
            </a:pPr>
            <a:r>
              <a:rPr kumimoji="0" lang="en-US" sz="1600" b="1" i="0" u="none" strike="noStrike" kern="0" cap="none" spc="0" normalizeH="0" baseline="0" noProof="0" dirty="0" smtClean="0">
                <a:ln>
                  <a:noFill/>
                </a:ln>
                <a:solidFill>
                  <a:srgbClr val="006600"/>
                </a:solidFill>
                <a:effectLst/>
                <a:uLnTx/>
                <a:uFillTx/>
                <a:latin typeface="+mn-lt"/>
                <a:ea typeface="+mn-ea"/>
                <a:cs typeface="Times New Roman" pitchFamily="18" charset="0"/>
              </a:rPr>
              <a:t>Design for Separation.</a:t>
            </a:r>
            <a:r>
              <a:rPr kumimoji="0" lang="en-US" sz="1600" b="0" i="0" u="none" strike="noStrike" kern="0" cap="none" spc="0" normalizeH="0" baseline="0" noProof="0" dirty="0" smtClean="0">
                <a:ln>
                  <a:noFill/>
                </a:ln>
                <a:solidFill>
                  <a:srgbClr val="006600"/>
                </a:solidFill>
                <a:effectLst/>
                <a:uLnTx/>
                <a:uFillTx/>
                <a:latin typeface="+mn-lt"/>
                <a:ea typeface="+mn-ea"/>
                <a:cs typeface="Times New Roman" pitchFamily="18" charset="0"/>
              </a:rPr>
              <a:t> </a:t>
            </a:r>
            <a:r>
              <a:rPr kumimoji="0" lang="en-US" sz="1600" b="0" i="0" u="none" strike="noStrike" kern="0" cap="none" spc="0" normalizeH="0" baseline="0" noProof="0" dirty="0" smtClean="0">
                <a:ln>
                  <a:noFill/>
                </a:ln>
                <a:solidFill>
                  <a:srgbClr val="002060"/>
                </a:solidFill>
                <a:effectLst/>
                <a:uLnTx/>
                <a:uFillTx/>
                <a:latin typeface="+mn-lt"/>
                <a:ea typeface="+mn-ea"/>
                <a:cs typeface="Times New Roman" pitchFamily="18" charset="0"/>
              </a:rPr>
              <a:t>Separation and purification operations should be designed to minimize energy consumption and materials use.</a:t>
            </a:r>
            <a:endParaRPr kumimoji="0" lang="en-US" sz="1600" b="1" i="0" u="none" strike="noStrike" kern="0" cap="none" spc="0" normalizeH="0" baseline="0" noProof="0" dirty="0" smtClean="0">
              <a:ln>
                <a:noFill/>
              </a:ln>
              <a:solidFill>
                <a:srgbClr val="002060"/>
              </a:solidFill>
              <a:effectLst/>
              <a:uLnTx/>
              <a:uFillTx/>
              <a:latin typeface="+mn-lt"/>
              <a:ea typeface="+mn-ea"/>
              <a:cs typeface="Times New Roman" pitchFamily="18" charset="0"/>
            </a:endParaRPr>
          </a:p>
          <a:p>
            <a:pPr marL="347663" marR="0" lvl="0" indent="-347663" algn="l" defTabSz="914400" rtl="0" eaLnBrk="1" fontAlgn="base" latinLnBrk="0" hangingPunct="1">
              <a:lnSpc>
                <a:spcPct val="80000"/>
              </a:lnSpc>
              <a:spcBef>
                <a:spcPct val="20000"/>
              </a:spcBef>
              <a:spcAft>
                <a:spcPct val="0"/>
              </a:spcAft>
              <a:buClr>
                <a:schemeClr val="bg2"/>
              </a:buClr>
              <a:buSzPct val="70000"/>
              <a:buFontTx/>
              <a:buAutoNum type="arabicPeriod"/>
              <a:tabLst/>
              <a:defRPr/>
            </a:pPr>
            <a:r>
              <a:rPr kumimoji="0" lang="en-US" sz="1600" b="1" i="0" u="none" strike="noStrike" kern="0" cap="none" spc="0" normalizeH="0" baseline="0" noProof="0" dirty="0" smtClean="0">
                <a:ln>
                  <a:noFill/>
                </a:ln>
                <a:solidFill>
                  <a:srgbClr val="006600"/>
                </a:solidFill>
                <a:effectLst/>
                <a:uLnTx/>
                <a:uFillTx/>
                <a:latin typeface="+mn-lt"/>
                <a:ea typeface="+mn-ea"/>
                <a:cs typeface="Times New Roman" pitchFamily="18" charset="0"/>
              </a:rPr>
              <a:t>Maximize Efficiency.</a:t>
            </a:r>
            <a:r>
              <a:rPr kumimoji="0" lang="en-US" sz="1600" b="0" i="0" u="none" strike="noStrike" kern="0" cap="none" spc="0" normalizeH="0" baseline="0" noProof="0" dirty="0" smtClean="0">
                <a:ln>
                  <a:noFill/>
                </a:ln>
                <a:solidFill>
                  <a:srgbClr val="006600"/>
                </a:solidFill>
                <a:effectLst/>
                <a:uLnTx/>
                <a:uFillTx/>
                <a:latin typeface="+mn-lt"/>
                <a:ea typeface="+mn-ea"/>
                <a:cs typeface="Times New Roman" pitchFamily="18" charset="0"/>
              </a:rPr>
              <a:t> </a:t>
            </a:r>
            <a:r>
              <a:rPr kumimoji="0" lang="en-US" sz="1600" b="0" i="0" u="none" strike="noStrike" kern="0" cap="none" spc="0" normalizeH="0" baseline="0" noProof="0" dirty="0" smtClean="0">
                <a:ln>
                  <a:noFill/>
                </a:ln>
                <a:solidFill>
                  <a:srgbClr val="002060"/>
                </a:solidFill>
                <a:effectLst/>
                <a:uLnTx/>
                <a:uFillTx/>
                <a:latin typeface="+mn-lt"/>
                <a:ea typeface="+mn-ea"/>
                <a:cs typeface="Times New Roman" pitchFamily="18" charset="0"/>
              </a:rPr>
              <a:t>Products, processes, and systems should be designed to maximize mass, energy, space, and time efficiency.</a:t>
            </a:r>
            <a:endParaRPr kumimoji="0" lang="en-US" sz="1600" b="1" i="0" u="none" strike="noStrike" kern="0" cap="none" spc="0" normalizeH="0" baseline="0" noProof="0" dirty="0" smtClean="0">
              <a:ln>
                <a:noFill/>
              </a:ln>
              <a:solidFill>
                <a:srgbClr val="002060"/>
              </a:solidFill>
              <a:effectLst/>
              <a:uLnTx/>
              <a:uFillTx/>
              <a:latin typeface="+mn-lt"/>
              <a:ea typeface="+mn-ea"/>
              <a:cs typeface="Times New Roman" pitchFamily="18" charset="0"/>
            </a:endParaRPr>
          </a:p>
          <a:p>
            <a:pPr marL="347663" marR="0" lvl="0" indent="-347663" algn="l" defTabSz="914400" rtl="0" eaLnBrk="1" fontAlgn="base" latinLnBrk="0" hangingPunct="1">
              <a:lnSpc>
                <a:spcPct val="80000"/>
              </a:lnSpc>
              <a:spcBef>
                <a:spcPct val="20000"/>
              </a:spcBef>
              <a:spcAft>
                <a:spcPct val="0"/>
              </a:spcAft>
              <a:buClr>
                <a:schemeClr val="bg2"/>
              </a:buClr>
              <a:buSzPct val="70000"/>
              <a:buFontTx/>
              <a:buAutoNum type="arabicPeriod"/>
              <a:tabLst/>
              <a:defRPr/>
            </a:pPr>
            <a:r>
              <a:rPr kumimoji="0" lang="en-US" sz="1600" b="1" i="0" u="none" strike="noStrike" kern="0" cap="none" spc="0" normalizeH="0" baseline="0" noProof="0" dirty="0" smtClean="0">
                <a:ln>
                  <a:noFill/>
                </a:ln>
                <a:solidFill>
                  <a:srgbClr val="006600"/>
                </a:solidFill>
                <a:effectLst/>
                <a:uLnTx/>
                <a:uFillTx/>
                <a:latin typeface="+mn-lt"/>
                <a:ea typeface="+mn-ea"/>
                <a:cs typeface="Times New Roman" pitchFamily="18" charset="0"/>
              </a:rPr>
              <a:t>Output-Pulled Versus Input-Pushed.</a:t>
            </a:r>
            <a:r>
              <a:rPr kumimoji="0" lang="en-US" sz="1600" b="0" i="0" u="none" strike="noStrike" kern="0" cap="none" spc="0" normalizeH="0" baseline="0" noProof="0" dirty="0" smtClean="0">
                <a:ln>
                  <a:noFill/>
                </a:ln>
                <a:solidFill>
                  <a:srgbClr val="006600"/>
                </a:solidFill>
                <a:effectLst/>
                <a:uLnTx/>
                <a:uFillTx/>
                <a:latin typeface="+mn-lt"/>
                <a:ea typeface="+mn-ea"/>
                <a:cs typeface="Times New Roman" pitchFamily="18" charset="0"/>
              </a:rPr>
              <a:t> </a:t>
            </a:r>
            <a:r>
              <a:rPr kumimoji="0" lang="en-US" sz="1600" b="0" i="0" u="none" strike="noStrike" kern="0" cap="none" spc="0" normalizeH="0" baseline="0" noProof="0" dirty="0" smtClean="0">
                <a:ln>
                  <a:noFill/>
                </a:ln>
                <a:solidFill>
                  <a:srgbClr val="002060"/>
                </a:solidFill>
                <a:effectLst/>
                <a:uLnTx/>
                <a:uFillTx/>
                <a:latin typeface="+mn-lt"/>
                <a:ea typeface="+mn-ea"/>
                <a:cs typeface="Times New Roman" pitchFamily="18" charset="0"/>
              </a:rPr>
              <a:t>Products, processes, and systems should be "output pulled" rather than "input pushed" through the use of energy and materials.</a:t>
            </a:r>
            <a:endParaRPr kumimoji="0" lang="en-US" sz="1600" b="1" i="0" u="none" strike="noStrike" kern="0" cap="none" spc="0" normalizeH="0" baseline="0" noProof="0" dirty="0" smtClean="0">
              <a:ln>
                <a:noFill/>
              </a:ln>
              <a:solidFill>
                <a:srgbClr val="002060"/>
              </a:solidFill>
              <a:effectLst/>
              <a:uLnTx/>
              <a:uFillTx/>
              <a:latin typeface="+mn-lt"/>
              <a:ea typeface="+mn-ea"/>
              <a:cs typeface="Times New Roman" pitchFamily="18" charset="0"/>
            </a:endParaRPr>
          </a:p>
          <a:p>
            <a:pPr marL="347663" marR="0" lvl="0" indent="-347663" algn="l" defTabSz="914400" rtl="0" eaLnBrk="1" fontAlgn="base" latinLnBrk="0" hangingPunct="1">
              <a:lnSpc>
                <a:spcPct val="80000"/>
              </a:lnSpc>
              <a:spcBef>
                <a:spcPct val="20000"/>
              </a:spcBef>
              <a:spcAft>
                <a:spcPct val="0"/>
              </a:spcAft>
              <a:buClr>
                <a:schemeClr val="bg2"/>
              </a:buClr>
              <a:buSzPct val="70000"/>
              <a:buFontTx/>
              <a:buAutoNum type="arabicPeriod"/>
              <a:tabLst/>
              <a:defRPr/>
            </a:pPr>
            <a:r>
              <a:rPr kumimoji="0" lang="en-US" sz="1600" b="1" i="0" u="none" strike="noStrike" kern="0" cap="none" spc="0" normalizeH="0" baseline="0" noProof="0" dirty="0" smtClean="0">
                <a:ln>
                  <a:noFill/>
                </a:ln>
                <a:solidFill>
                  <a:srgbClr val="006600"/>
                </a:solidFill>
                <a:effectLst/>
                <a:uLnTx/>
                <a:uFillTx/>
                <a:latin typeface="+mn-lt"/>
                <a:ea typeface="+mn-ea"/>
                <a:cs typeface="Times New Roman" pitchFamily="18" charset="0"/>
              </a:rPr>
              <a:t>Conserve Complexity.</a:t>
            </a:r>
            <a:r>
              <a:rPr kumimoji="0" lang="en-US" sz="1600" b="0" i="0" u="none" strike="noStrike" kern="0" cap="none" spc="0" normalizeH="0" baseline="0" noProof="0" dirty="0" smtClean="0">
                <a:ln>
                  <a:noFill/>
                </a:ln>
                <a:solidFill>
                  <a:srgbClr val="006600"/>
                </a:solidFill>
                <a:effectLst/>
                <a:uLnTx/>
                <a:uFillTx/>
                <a:latin typeface="+mn-lt"/>
                <a:ea typeface="+mn-ea"/>
                <a:cs typeface="Times New Roman" pitchFamily="18" charset="0"/>
              </a:rPr>
              <a:t> </a:t>
            </a:r>
            <a:r>
              <a:rPr kumimoji="0" lang="en-US" sz="1600" b="0" i="0" u="none" strike="noStrike" kern="0" cap="none" spc="0" normalizeH="0" baseline="0" noProof="0" dirty="0" smtClean="0">
                <a:ln>
                  <a:noFill/>
                </a:ln>
                <a:solidFill>
                  <a:srgbClr val="002060"/>
                </a:solidFill>
                <a:effectLst/>
                <a:uLnTx/>
                <a:uFillTx/>
                <a:latin typeface="+mn-lt"/>
                <a:ea typeface="+mn-ea"/>
                <a:cs typeface="Times New Roman" pitchFamily="18" charset="0"/>
              </a:rPr>
              <a:t>Embedded entropy and complexity must be viewed as an investment when making design choices on recycle, reuse, or beneficial disposition.</a:t>
            </a:r>
            <a:endParaRPr kumimoji="0" lang="en-US" sz="1600" b="1" i="0" u="none" strike="noStrike" kern="0" cap="none" spc="0" normalizeH="0" baseline="0" noProof="0" dirty="0" smtClean="0">
              <a:ln>
                <a:noFill/>
              </a:ln>
              <a:solidFill>
                <a:srgbClr val="002060"/>
              </a:solidFill>
              <a:effectLst/>
              <a:uLnTx/>
              <a:uFillTx/>
              <a:latin typeface="+mn-lt"/>
              <a:ea typeface="+mn-ea"/>
              <a:cs typeface="Times New Roman" pitchFamily="18" charset="0"/>
            </a:endParaRPr>
          </a:p>
          <a:p>
            <a:pPr marL="347663" marR="0" lvl="0" indent="-347663" algn="l" defTabSz="914400" rtl="0" eaLnBrk="1" fontAlgn="base" latinLnBrk="0" hangingPunct="1">
              <a:lnSpc>
                <a:spcPct val="80000"/>
              </a:lnSpc>
              <a:spcBef>
                <a:spcPct val="20000"/>
              </a:spcBef>
              <a:spcAft>
                <a:spcPct val="0"/>
              </a:spcAft>
              <a:buClr>
                <a:schemeClr val="bg2"/>
              </a:buClr>
              <a:buSzPct val="70000"/>
              <a:buFontTx/>
              <a:buAutoNum type="arabicPeriod"/>
              <a:tabLst/>
              <a:defRPr/>
            </a:pPr>
            <a:r>
              <a:rPr kumimoji="0" lang="en-US" sz="1600" b="1" i="0" u="none" strike="noStrike" kern="0" cap="none" spc="0" normalizeH="0" baseline="0" noProof="0" dirty="0" smtClean="0">
                <a:ln>
                  <a:noFill/>
                </a:ln>
                <a:solidFill>
                  <a:srgbClr val="006600"/>
                </a:solidFill>
                <a:effectLst/>
                <a:uLnTx/>
                <a:uFillTx/>
                <a:latin typeface="+mn-lt"/>
                <a:ea typeface="+mn-ea"/>
                <a:cs typeface="Times New Roman" pitchFamily="18" charset="0"/>
              </a:rPr>
              <a:t>Durability Rather Than Immortality.</a:t>
            </a:r>
            <a:r>
              <a:rPr kumimoji="0" lang="en-US" sz="1600" b="0" i="0" u="none" strike="noStrike" kern="0" cap="none" spc="0" normalizeH="0" baseline="0" noProof="0" dirty="0" smtClean="0">
                <a:ln>
                  <a:noFill/>
                </a:ln>
                <a:solidFill>
                  <a:srgbClr val="006600"/>
                </a:solidFill>
                <a:effectLst/>
                <a:uLnTx/>
                <a:uFillTx/>
                <a:latin typeface="+mn-lt"/>
                <a:ea typeface="+mn-ea"/>
                <a:cs typeface="Times New Roman" pitchFamily="18" charset="0"/>
              </a:rPr>
              <a:t> </a:t>
            </a:r>
            <a:r>
              <a:rPr kumimoji="0" lang="en-US" sz="1600" b="0" i="0" u="none" strike="noStrike" kern="0" cap="none" spc="0" normalizeH="0" baseline="0" noProof="0" dirty="0" smtClean="0">
                <a:ln>
                  <a:noFill/>
                </a:ln>
                <a:solidFill>
                  <a:srgbClr val="002060"/>
                </a:solidFill>
                <a:effectLst/>
                <a:uLnTx/>
                <a:uFillTx/>
                <a:latin typeface="+mn-lt"/>
                <a:ea typeface="+mn-ea"/>
                <a:cs typeface="Times New Roman" pitchFamily="18" charset="0"/>
              </a:rPr>
              <a:t>Targeted durability, not immortality, should be a design goal.</a:t>
            </a:r>
            <a:endParaRPr kumimoji="0" lang="en-US" sz="1600" b="1" i="0" u="none" strike="noStrike" kern="0" cap="none" spc="0" normalizeH="0" baseline="0" noProof="0" dirty="0" smtClean="0">
              <a:ln>
                <a:noFill/>
              </a:ln>
              <a:solidFill>
                <a:srgbClr val="002060"/>
              </a:solidFill>
              <a:effectLst/>
              <a:uLnTx/>
              <a:uFillTx/>
              <a:latin typeface="+mn-lt"/>
              <a:ea typeface="+mn-ea"/>
              <a:cs typeface="Times New Roman" pitchFamily="18" charset="0"/>
            </a:endParaRPr>
          </a:p>
          <a:p>
            <a:pPr marL="347663" marR="0" lvl="0" indent="-347663" algn="l" defTabSz="914400" rtl="0" eaLnBrk="1" fontAlgn="base" latinLnBrk="0" hangingPunct="1">
              <a:lnSpc>
                <a:spcPct val="80000"/>
              </a:lnSpc>
              <a:spcBef>
                <a:spcPct val="20000"/>
              </a:spcBef>
              <a:spcAft>
                <a:spcPct val="0"/>
              </a:spcAft>
              <a:buClr>
                <a:schemeClr val="bg2"/>
              </a:buClr>
              <a:buSzPct val="70000"/>
              <a:buFontTx/>
              <a:buAutoNum type="arabicPeriod"/>
              <a:tabLst/>
              <a:defRPr/>
            </a:pPr>
            <a:r>
              <a:rPr kumimoji="0" lang="en-US" sz="1600" b="1" i="0" u="none" strike="noStrike" kern="0" cap="none" spc="0" normalizeH="0" baseline="0" noProof="0" dirty="0" smtClean="0">
                <a:ln>
                  <a:noFill/>
                </a:ln>
                <a:solidFill>
                  <a:srgbClr val="006600"/>
                </a:solidFill>
                <a:effectLst/>
                <a:uLnTx/>
                <a:uFillTx/>
                <a:latin typeface="+mn-lt"/>
                <a:ea typeface="+mn-ea"/>
                <a:cs typeface="Times New Roman" pitchFamily="18" charset="0"/>
              </a:rPr>
              <a:t>Meet Need, Minimize Excess.</a:t>
            </a:r>
            <a:r>
              <a:rPr kumimoji="0" lang="en-US" sz="1600" b="0" i="0" u="none" strike="noStrike" kern="0" cap="none" spc="0" normalizeH="0" baseline="0" noProof="0" dirty="0" smtClean="0">
                <a:ln>
                  <a:noFill/>
                </a:ln>
                <a:solidFill>
                  <a:srgbClr val="006600"/>
                </a:solidFill>
                <a:effectLst/>
                <a:uLnTx/>
                <a:uFillTx/>
                <a:latin typeface="+mn-lt"/>
                <a:ea typeface="+mn-ea"/>
                <a:cs typeface="Times New Roman" pitchFamily="18" charset="0"/>
              </a:rPr>
              <a:t> </a:t>
            </a:r>
            <a:r>
              <a:rPr kumimoji="0" lang="en-US" sz="1600" b="0" i="0" u="none" strike="noStrike" kern="0" cap="none" spc="0" normalizeH="0" baseline="0" noProof="0" dirty="0" smtClean="0">
                <a:ln>
                  <a:noFill/>
                </a:ln>
                <a:solidFill>
                  <a:srgbClr val="002060"/>
                </a:solidFill>
                <a:effectLst/>
                <a:uLnTx/>
                <a:uFillTx/>
                <a:latin typeface="+mn-lt"/>
                <a:ea typeface="+mn-ea"/>
                <a:cs typeface="Times New Roman" pitchFamily="18" charset="0"/>
              </a:rPr>
              <a:t>Design for unnecessary capacity or capability (e.g., "one size fits all") solutions should be considered a design flaw.</a:t>
            </a:r>
            <a:endParaRPr kumimoji="0" lang="en-US" sz="1600" b="1" i="0" u="none" strike="noStrike" kern="0" cap="none" spc="0" normalizeH="0" baseline="0" noProof="0" dirty="0" smtClean="0">
              <a:ln>
                <a:noFill/>
              </a:ln>
              <a:solidFill>
                <a:srgbClr val="002060"/>
              </a:solidFill>
              <a:effectLst/>
              <a:uLnTx/>
              <a:uFillTx/>
              <a:latin typeface="+mn-lt"/>
              <a:ea typeface="+mn-ea"/>
              <a:cs typeface="Times New Roman" pitchFamily="18" charset="0"/>
            </a:endParaRPr>
          </a:p>
          <a:p>
            <a:pPr marL="347663" marR="0" lvl="0" indent="-347663" algn="l" defTabSz="914400" rtl="0" eaLnBrk="1" fontAlgn="base" latinLnBrk="0" hangingPunct="1">
              <a:lnSpc>
                <a:spcPct val="80000"/>
              </a:lnSpc>
              <a:spcBef>
                <a:spcPct val="20000"/>
              </a:spcBef>
              <a:spcAft>
                <a:spcPct val="0"/>
              </a:spcAft>
              <a:buClr>
                <a:schemeClr val="bg2"/>
              </a:buClr>
              <a:buSzPct val="70000"/>
              <a:buFontTx/>
              <a:buAutoNum type="arabicPeriod"/>
              <a:tabLst/>
              <a:defRPr/>
            </a:pPr>
            <a:r>
              <a:rPr kumimoji="0" lang="en-US" sz="1600" b="1" i="0" u="none" strike="noStrike" kern="0" cap="none" spc="0" normalizeH="0" baseline="0" noProof="0" dirty="0" smtClean="0">
                <a:ln>
                  <a:noFill/>
                </a:ln>
                <a:solidFill>
                  <a:srgbClr val="006600"/>
                </a:solidFill>
                <a:effectLst/>
                <a:uLnTx/>
                <a:uFillTx/>
                <a:latin typeface="+mn-lt"/>
                <a:ea typeface="+mn-ea"/>
                <a:cs typeface="Times New Roman" pitchFamily="18" charset="0"/>
              </a:rPr>
              <a:t>Minimize Material Diversity.</a:t>
            </a:r>
            <a:r>
              <a:rPr kumimoji="0" lang="en-US" sz="1600" b="0" i="0" u="none" strike="noStrike" kern="0" cap="none" spc="0" normalizeH="0" baseline="0" noProof="0" dirty="0" smtClean="0">
                <a:ln>
                  <a:noFill/>
                </a:ln>
                <a:solidFill>
                  <a:srgbClr val="006600"/>
                </a:solidFill>
                <a:effectLst/>
                <a:uLnTx/>
                <a:uFillTx/>
                <a:latin typeface="+mn-lt"/>
                <a:ea typeface="+mn-ea"/>
                <a:cs typeface="Times New Roman" pitchFamily="18" charset="0"/>
              </a:rPr>
              <a:t> </a:t>
            </a:r>
            <a:r>
              <a:rPr kumimoji="0" lang="en-US" sz="1600" b="0" i="0" u="none" strike="noStrike" kern="0" cap="none" spc="0" normalizeH="0" baseline="0" noProof="0" dirty="0" smtClean="0">
                <a:ln>
                  <a:noFill/>
                </a:ln>
                <a:solidFill>
                  <a:srgbClr val="002060"/>
                </a:solidFill>
                <a:effectLst/>
                <a:uLnTx/>
                <a:uFillTx/>
                <a:latin typeface="+mn-lt"/>
                <a:ea typeface="+mn-ea"/>
                <a:cs typeface="Times New Roman" pitchFamily="18" charset="0"/>
              </a:rPr>
              <a:t>Material diversity in </a:t>
            </a:r>
            <a:r>
              <a:rPr kumimoji="0" lang="en-US" sz="1600" b="0" i="0" u="none" strike="noStrike" kern="0" cap="none" spc="0" normalizeH="0" baseline="0" noProof="0" dirty="0" err="1" smtClean="0">
                <a:ln>
                  <a:noFill/>
                </a:ln>
                <a:solidFill>
                  <a:srgbClr val="002060"/>
                </a:solidFill>
                <a:effectLst/>
                <a:uLnTx/>
                <a:uFillTx/>
                <a:latin typeface="+mn-lt"/>
                <a:ea typeface="+mn-ea"/>
                <a:cs typeface="Times New Roman" pitchFamily="18" charset="0"/>
              </a:rPr>
              <a:t>multicomponent</a:t>
            </a:r>
            <a:r>
              <a:rPr kumimoji="0" lang="en-US" sz="1600" b="0" i="0" u="none" strike="noStrike" kern="0" cap="none" spc="0" normalizeH="0" baseline="0" noProof="0" dirty="0" smtClean="0">
                <a:ln>
                  <a:noFill/>
                </a:ln>
                <a:solidFill>
                  <a:srgbClr val="002060"/>
                </a:solidFill>
                <a:effectLst/>
                <a:uLnTx/>
                <a:uFillTx/>
                <a:latin typeface="+mn-lt"/>
                <a:ea typeface="+mn-ea"/>
                <a:cs typeface="Times New Roman" pitchFamily="18" charset="0"/>
              </a:rPr>
              <a:t> products should be minimized to promote disassembly and value retention.</a:t>
            </a:r>
            <a:endParaRPr kumimoji="0" lang="en-US" sz="1600" b="1" i="0" u="none" strike="noStrike" kern="0" cap="none" spc="0" normalizeH="0" baseline="0" noProof="0" dirty="0" smtClean="0">
              <a:ln>
                <a:noFill/>
              </a:ln>
              <a:solidFill>
                <a:srgbClr val="002060"/>
              </a:solidFill>
              <a:effectLst/>
              <a:uLnTx/>
              <a:uFillTx/>
              <a:latin typeface="+mn-lt"/>
              <a:ea typeface="+mn-ea"/>
              <a:cs typeface="Times New Roman" pitchFamily="18" charset="0"/>
            </a:endParaRPr>
          </a:p>
          <a:p>
            <a:pPr marL="347663" marR="0" lvl="0" indent="-347663" algn="l" defTabSz="914400" rtl="0" eaLnBrk="1" fontAlgn="base" latinLnBrk="0" hangingPunct="1">
              <a:lnSpc>
                <a:spcPct val="80000"/>
              </a:lnSpc>
              <a:spcBef>
                <a:spcPct val="20000"/>
              </a:spcBef>
              <a:spcAft>
                <a:spcPct val="0"/>
              </a:spcAft>
              <a:buClr>
                <a:schemeClr val="bg2"/>
              </a:buClr>
              <a:buSzPct val="70000"/>
              <a:buFontTx/>
              <a:buAutoNum type="arabicPeriod"/>
              <a:tabLst/>
              <a:defRPr/>
            </a:pPr>
            <a:r>
              <a:rPr kumimoji="0" lang="en-US" sz="1600" b="1" i="0" u="none" strike="noStrike" kern="0" cap="none" spc="0" normalizeH="0" baseline="0" noProof="0" dirty="0" smtClean="0">
                <a:ln>
                  <a:noFill/>
                </a:ln>
                <a:solidFill>
                  <a:srgbClr val="006600"/>
                </a:solidFill>
                <a:effectLst/>
                <a:uLnTx/>
                <a:uFillTx/>
                <a:latin typeface="+mn-lt"/>
                <a:ea typeface="+mn-ea"/>
                <a:cs typeface="Times New Roman" pitchFamily="18" charset="0"/>
              </a:rPr>
              <a:t>Integrate Material and Energy Flows.</a:t>
            </a:r>
            <a:r>
              <a:rPr kumimoji="0" lang="en-US" sz="1600" b="0" i="0" u="none" strike="noStrike" kern="0" cap="none" spc="0" normalizeH="0" baseline="0" noProof="0" dirty="0" smtClean="0">
                <a:ln>
                  <a:noFill/>
                </a:ln>
                <a:solidFill>
                  <a:srgbClr val="006600"/>
                </a:solidFill>
                <a:effectLst/>
                <a:uLnTx/>
                <a:uFillTx/>
                <a:latin typeface="+mn-lt"/>
                <a:ea typeface="+mn-ea"/>
                <a:cs typeface="Times New Roman" pitchFamily="18" charset="0"/>
              </a:rPr>
              <a:t> </a:t>
            </a:r>
            <a:r>
              <a:rPr kumimoji="0" lang="en-US" sz="1600" b="0" i="0" u="none" strike="noStrike" kern="0" cap="none" spc="0" normalizeH="0" baseline="0" noProof="0" dirty="0" smtClean="0">
                <a:ln>
                  <a:noFill/>
                </a:ln>
                <a:solidFill>
                  <a:srgbClr val="002060"/>
                </a:solidFill>
                <a:effectLst/>
                <a:uLnTx/>
                <a:uFillTx/>
                <a:latin typeface="+mn-lt"/>
                <a:ea typeface="+mn-ea"/>
                <a:cs typeface="Times New Roman" pitchFamily="18" charset="0"/>
              </a:rPr>
              <a:t>Design of products, processes, and systems must include integration and interconnectivity with available energy and materials flows.</a:t>
            </a:r>
            <a:endParaRPr kumimoji="0" lang="en-US" sz="1600" b="1" i="0" u="none" strike="noStrike" kern="0" cap="none" spc="0" normalizeH="0" baseline="0" noProof="0" dirty="0" smtClean="0">
              <a:ln>
                <a:noFill/>
              </a:ln>
              <a:solidFill>
                <a:srgbClr val="002060"/>
              </a:solidFill>
              <a:effectLst/>
              <a:uLnTx/>
              <a:uFillTx/>
              <a:latin typeface="+mn-lt"/>
              <a:ea typeface="+mn-ea"/>
              <a:cs typeface="Times New Roman" pitchFamily="18" charset="0"/>
            </a:endParaRPr>
          </a:p>
          <a:p>
            <a:pPr marL="347663" marR="0" lvl="0" indent="-347663" algn="l" defTabSz="914400" rtl="0" eaLnBrk="1" fontAlgn="base" latinLnBrk="0" hangingPunct="1">
              <a:lnSpc>
                <a:spcPct val="80000"/>
              </a:lnSpc>
              <a:spcBef>
                <a:spcPct val="20000"/>
              </a:spcBef>
              <a:spcAft>
                <a:spcPct val="0"/>
              </a:spcAft>
              <a:buClr>
                <a:schemeClr val="bg2"/>
              </a:buClr>
              <a:buSzPct val="70000"/>
              <a:buFontTx/>
              <a:buAutoNum type="arabicPeriod"/>
              <a:tabLst/>
              <a:defRPr/>
            </a:pPr>
            <a:r>
              <a:rPr kumimoji="0" lang="en-US" sz="1600" b="1" i="0" u="none" strike="noStrike" kern="0" cap="none" spc="0" normalizeH="0" baseline="0" noProof="0" dirty="0" smtClean="0">
                <a:ln>
                  <a:noFill/>
                </a:ln>
                <a:solidFill>
                  <a:srgbClr val="006600"/>
                </a:solidFill>
                <a:effectLst/>
                <a:uLnTx/>
                <a:uFillTx/>
                <a:latin typeface="+mn-lt"/>
                <a:ea typeface="+mn-ea"/>
                <a:cs typeface="Times New Roman" pitchFamily="18" charset="0"/>
              </a:rPr>
              <a:t>Design for Commercial "Afterlife".</a:t>
            </a:r>
            <a:r>
              <a:rPr kumimoji="0" lang="en-US" sz="1600" b="0" i="0" u="none" strike="noStrike" kern="0" cap="none" spc="0" normalizeH="0" baseline="0" noProof="0" dirty="0" smtClean="0">
                <a:ln>
                  <a:noFill/>
                </a:ln>
                <a:solidFill>
                  <a:srgbClr val="006600"/>
                </a:solidFill>
                <a:effectLst/>
                <a:uLnTx/>
                <a:uFillTx/>
                <a:latin typeface="+mn-lt"/>
                <a:ea typeface="+mn-ea"/>
                <a:cs typeface="Times New Roman" pitchFamily="18" charset="0"/>
              </a:rPr>
              <a:t> </a:t>
            </a:r>
            <a:r>
              <a:rPr kumimoji="0" lang="en-US" sz="1600" b="0" i="0" u="none" strike="noStrike" kern="0" cap="none" spc="0" normalizeH="0" baseline="0" noProof="0" dirty="0" smtClean="0">
                <a:ln>
                  <a:noFill/>
                </a:ln>
                <a:solidFill>
                  <a:srgbClr val="002060"/>
                </a:solidFill>
                <a:effectLst/>
                <a:uLnTx/>
                <a:uFillTx/>
                <a:latin typeface="+mn-lt"/>
                <a:ea typeface="+mn-ea"/>
                <a:cs typeface="Times New Roman" pitchFamily="18" charset="0"/>
              </a:rPr>
              <a:t>Products, processes, and systems should be designed for performance in a commercial "afterlife."</a:t>
            </a:r>
            <a:endParaRPr kumimoji="0" lang="en-US" sz="1600" b="1" i="0" u="none" strike="noStrike" kern="0" cap="none" spc="0" normalizeH="0" baseline="0" noProof="0" dirty="0" smtClean="0">
              <a:ln>
                <a:noFill/>
              </a:ln>
              <a:solidFill>
                <a:srgbClr val="002060"/>
              </a:solidFill>
              <a:effectLst/>
              <a:uLnTx/>
              <a:uFillTx/>
              <a:latin typeface="+mn-lt"/>
              <a:ea typeface="+mn-ea"/>
              <a:cs typeface="Times New Roman" pitchFamily="18" charset="0"/>
            </a:endParaRPr>
          </a:p>
          <a:p>
            <a:pPr marL="347663" marR="0" lvl="0" indent="-347663" algn="l" defTabSz="914400" rtl="0" eaLnBrk="1" fontAlgn="base" latinLnBrk="0" hangingPunct="1">
              <a:lnSpc>
                <a:spcPct val="80000"/>
              </a:lnSpc>
              <a:spcBef>
                <a:spcPct val="20000"/>
              </a:spcBef>
              <a:spcAft>
                <a:spcPct val="0"/>
              </a:spcAft>
              <a:buClr>
                <a:schemeClr val="bg2"/>
              </a:buClr>
              <a:buSzPct val="70000"/>
              <a:buFontTx/>
              <a:buAutoNum type="arabicPeriod"/>
              <a:tabLst/>
              <a:defRPr/>
            </a:pPr>
            <a:r>
              <a:rPr kumimoji="0" lang="en-US" sz="1600" b="1" i="0" u="none" strike="noStrike" kern="0" cap="none" spc="0" normalizeH="0" baseline="0" noProof="0" dirty="0" smtClean="0">
                <a:ln>
                  <a:noFill/>
                </a:ln>
                <a:solidFill>
                  <a:srgbClr val="006600"/>
                </a:solidFill>
                <a:effectLst/>
                <a:uLnTx/>
                <a:uFillTx/>
                <a:latin typeface="+mn-lt"/>
                <a:ea typeface="+mn-ea"/>
                <a:cs typeface="Times New Roman" pitchFamily="18" charset="0"/>
              </a:rPr>
              <a:t>Renewable Rather Than Depleting.</a:t>
            </a:r>
            <a:r>
              <a:rPr kumimoji="0" lang="en-US" sz="1600" b="0" i="0" u="none" strike="noStrike" kern="0" cap="none" spc="0" normalizeH="0" baseline="0" noProof="0" dirty="0" smtClean="0">
                <a:ln>
                  <a:noFill/>
                </a:ln>
                <a:solidFill>
                  <a:srgbClr val="006600"/>
                </a:solidFill>
                <a:effectLst/>
                <a:uLnTx/>
                <a:uFillTx/>
                <a:latin typeface="+mn-lt"/>
                <a:ea typeface="+mn-ea"/>
                <a:cs typeface="Times New Roman" pitchFamily="18" charset="0"/>
              </a:rPr>
              <a:t> </a:t>
            </a:r>
            <a:r>
              <a:rPr kumimoji="0" lang="en-US" sz="1600" b="0" i="0" u="none" strike="noStrike" kern="0" cap="none" spc="0" normalizeH="0" baseline="0" noProof="0" dirty="0" smtClean="0">
                <a:ln>
                  <a:noFill/>
                </a:ln>
                <a:solidFill>
                  <a:srgbClr val="002060"/>
                </a:solidFill>
                <a:effectLst/>
                <a:uLnTx/>
                <a:uFillTx/>
                <a:latin typeface="+mn-lt"/>
                <a:ea typeface="+mn-ea"/>
                <a:cs typeface="Times New Roman" pitchFamily="18" charset="0"/>
              </a:rPr>
              <a:t>Material and energy inputs should be renewable rather than depleting.</a:t>
            </a:r>
          </a:p>
        </p:txBody>
      </p:sp>
      <p:sp>
        <p:nvSpPr>
          <p:cNvPr id="4" name="Rectangle 3"/>
          <p:cNvSpPr/>
          <p:nvPr/>
        </p:nvSpPr>
        <p:spPr>
          <a:xfrm>
            <a:off x="482544" y="6396335"/>
            <a:ext cx="8105886" cy="461665"/>
          </a:xfrm>
          <a:prstGeom prst="rect">
            <a:avLst/>
          </a:prstGeom>
        </p:spPr>
        <p:txBody>
          <a:bodyPr wrap="square">
            <a:spAutoFit/>
          </a:bodyPr>
          <a:lstStyle/>
          <a:p>
            <a:pPr marL="228577" indent="-228577"/>
            <a:r>
              <a:rPr lang="en-US" sz="1200" dirty="0" smtClean="0">
                <a:latin typeface="Arial" pitchFamily="34" charset="0"/>
                <a:cs typeface="Arial" pitchFamily="34" charset="0"/>
              </a:rPr>
              <a:t>* </a:t>
            </a:r>
            <a:r>
              <a:rPr lang="en-US" sz="1200" dirty="0" err="1" smtClean="0">
                <a:latin typeface="Arial" pitchFamily="34" charset="0"/>
                <a:cs typeface="Arial" pitchFamily="34" charset="0"/>
              </a:rPr>
              <a:t>Anastas</a:t>
            </a:r>
            <a:r>
              <a:rPr lang="en-US" sz="1200" dirty="0" smtClean="0">
                <a:latin typeface="Arial" pitchFamily="34" charset="0"/>
                <a:cs typeface="Arial" pitchFamily="34" charset="0"/>
              </a:rPr>
              <a:t>, P.T., and Zimmerman, J.B., "Design through the Twelve Principles of Green Engineering", </a:t>
            </a:r>
            <a:r>
              <a:rPr lang="en-US" sz="1200" dirty="0" err="1" smtClean="0">
                <a:latin typeface="Arial" pitchFamily="34" charset="0"/>
                <a:cs typeface="Arial" pitchFamily="34" charset="0"/>
              </a:rPr>
              <a:t>Env</a:t>
            </a:r>
            <a:r>
              <a:rPr lang="en-US" sz="1200" dirty="0" smtClean="0">
                <a:latin typeface="Arial" pitchFamily="34" charset="0"/>
                <a:cs typeface="Arial" pitchFamily="34" charset="0"/>
              </a:rPr>
              <a:t>. Sci. and Tech., 37, 5, 95 ? 101, 2003.</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304800" y="533400"/>
            <a:ext cx="8229600" cy="1143000"/>
          </a:xfrm>
        </p:spPr>
        <p:txBody>
          <a:bodyPr/>
          <a:lstStyle/>
          <a:p>
            <a:r>
              <a:rPr lang="en-US">
                <a:cs typeface="Times New Roman" pitchFamily="18" charset="0"/>
              </a:rPr>
              <a:t>LEED MISSION: </a:t>
            </a:r>
            <a:br>
              <a:rPr lang="en-US">
                <a:cs typeface="Times New Roman" pitchFamily="18" charset="0"/>
              </a:rPr>
            </a:br>
            <a:endParaRPr lang="en-US"/>
          </a:p>
        </p:txBody>
      </p:sp>
      <p:sp>
        <p:nvSpPr>
          <p:cNvPr id="100355" name="Rectangle 3"/>
          <p:cNvSpPr>
            <a:spLocks noGrp="1" noChangeArrowheads="1"/>
          </p:cNvSpPr>
          <p:nvPr>
            <p:ph type="body" idx="1"/>
          </p:nvPr>
        </p:nvSpPr>
        <p:spPr>
          <a:xfrm>
            <a:off x="468313" y="1412875"/>
            <a:ext cx="7994650" cy="3960813"/>
          </a:xfrm>
        </p:spPr>
        <p:txBody>
          <a:bodyPr/>
          <a:lstStyle/>
          <a:p>
            <a:r>
              <a:rPr lang="en-US" b="1">
                <a:solidFill>
                  <a:srgbClr val="00FF00"/>
                </a:solidFill>
              </a:rPr>
              <a:t>L</a:t>
            </a:r>
            <a:r>
              <a:rPr lang="en-US"/>
              <a:t>eadership in </a:t>
            </a:r>
            <a:r>
              <a:rPr lang="en-US" b="1">
                <a:solidFill>
                  <a:srgbClr val="00FF00"/>
                </a:solidFill>
              </a:rPr>
              <a:t>E</a:t>
            </a:r>
            <a:r>
              <a:rPr lang="en-US"/>
              <a:t>nergy and </a:t>
            </a:r>
            <a:r>
              <a:rPr lang="en-US" b="1">
                <a:solidFill>
                  <a:srgbClr val="00FF00"/>
                </a:solidFill>
              </a:rPr>
              <a:t>E</a:t>
            </a:r>
            <a:r>
              <a:rPr lang="en-US"/>
              <a:t>nvironmental </a:t>
            </a:r>
            <a:r>
              <a:rPr lang="en-US" b="1">
                <a:solidFill>
                  <a:srgbClr val="00FF00"/>
                </a:solidFill>
              </a:rPr>
              <a:t>D</a:t>
            </a:r>
            <a:r>
              <a:rPr lang="en-US"/>
              <a:t>esign</a:t>
            </a:r>
          </a:p>
          <a:p>
            <a:r>
              <a:rPr lang="en-US"/>
              <a:t>Promote and accelerate adaptation of green awareness</a:t>
            </a:r>
          </a:p>
          <a:p>
            <a:r>
              <a:rPr lang="en-US"/>
              <a:t>To create better buildings and communities: healthy places to live, work and play</a:t>
            </a:r>
            <a:endParaRPr lang="en-US" sz="2800"/>
          </a:p>
        </p:txBody>
      </p:sp>
      <p:pic>
        <p:nvPicPr>
          <p:cNvPr id="100358" name="Picture 6" descr="leed1"/>
          <p:cNvPicPr>
            <a:picLocks noChangeAspect="1" noChangeArrowheads="1"/>
          </p:cNvPicPr>
          <p:nvPr/>
        </p:nvPicPr>
        <p:blipFill>
          <a:blip r:embed="rId3"/>
          <a:srcRect/>
          <a:stretch>
            <a:fillRect/>
          </a:stretch>
        </p:blipFill>
        <p:spPr bwMode="auto">
          <a:xfrm>
            <a:off x="4648200" y="152400"/>
            <a:ext cx="3978275" cy="982663"/>
          </a:xfrm>
          <a:prstGeom prst="rect">
            <a:avLst/>
          </a:prstGeom>
          <a:noFill/>
        </p:spPr>
      </p:pic>
      <p:pic>
        <p:nvPicPr>
          <p:cNvPr id="100359" name="Picture 7" descr="CGBC_member_smlogo"/>
          <p:cNvPicPr>
            <a:picLocks noChangeAspect="1" noChangeArrowheads="1"/>
          </p:cNvPicPr>
          <p:nvPr/>
        </p:nvPicPr>
        <p:blipFill>
          <a:blip r:embed="rId4"/>
          <a:srcRect/>
          <a:stretch>
            <a:fillRect/>
          </a:stretch>
        </p:blipFill>
        <p:spPr bwMode="auto">
          <a:xfrm>
            <a:off x="4648200" y="152400"/>
            <a:ext cx="942975" cy="9906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body" idx="1"/>
          </p:nvPr>
        </p:nvSpPr>
        <p:spPr>
          <a:xfrm>
            <a:off x="304800" y="1295400"/>
            <a:ext cx="8077200" cy="533400"/>
          </a:xfrm>
        </p:spPr>
        <p:txBody>
          <a:bodyPr/>
          <a:lstStyle/>
          <a:p>
            <a:pPr marL="609600" indent="-609600">
              <a:lnSpc>
                <a:spcPct val="80000"/>
              </a:lnSpc>
              <a:buFontTx/>
              <a:buNone/>
            </a:pPr>
            <a:r>
              <a:rPr lang="en-US" sz="2400" b="1" u="sng"/>
              <a:t>LEED Certification Process</a:t>
            </a:r>
            <a:endParaRPr lang="en-US" sz="2400"/>
          </a:p>
        </p:txBody>
      </p:sp>
      <p:graphicFrame>
        <p:nvGraphicFramePr>
          <p:cNvPr id="103427" name="Group 3"/>
          <p:cNvGraphicFramePr>
            <a:graphicFrameLocks noGrp="1"/>
          </p:cNvGraphicFramePr>
          <p:nvPr/>
        </p:nvGraphicFramePr>
        <p:xfrm>
          <a:off x="877888" y="2133600"/>
          <a:ext cx="6934200" cy="3940175"/>
        </p:xfrm>
        <a:graphic>
          <a:graphicData uri="http://schemas.openxmlformats.org/drawingml/2006/table">
            <a:tbl>
              <a:tblPr/>
              <a:tblGrid>
                <a:gridCol w="3705225"/>
                <a:gridCol w="3228975"/>
              </a:tblGrid>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Certification Level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Points Required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8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LEED Certified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26 to 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LEED Silver Certified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33 to 38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LEED Gold Certified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39 to 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8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LEED Platinum Certified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52 or more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3453" name="Picture 29" descr="leed1"/>
          <p:cNvPicPr>
            <a:picLocks noChangeAspect="1" noChangeArrowheads="1"/>
          </p:cNvPicPr>
          <p:nvPr/>
        </p:nvPicPr>
        <p:blipFill>
          <a:blip r:embed="rId2"/>
          <a:srcRect/>
          <a:stretch>
            <a:fillRect/>
          </a:stretch>
        </p:blipFill>
        <p:spPr bwMode="auto">
          <a:xfrm>
            <a:off x="4648200" y="152400"/>
            <a:ext cx="3978275" cy="982663"/>
          </a:xfrm>
          <a:prstGeom prst="rect">
            <a:avLst/>
          </a:prstGeom>
          <a:noFill/>
        </p:spPr>
      </p:pic>
      <p:pic>
        <p:nvPicPr>
          <p:cNvPr id="103454" name="Picture 30" descr="CGBC_member_smlogo"/>
          <p:cNvPicPr>
            <a:picLocks noChangeAspect="1" noChangeArrowheads="1"/>
          </p:cNvPicPr>
          <p:nvPr/>
        </p:nvPicPr>
        <p:blipFill>
          <a:blip r:embed="rId3"/>
          <a:srcRect/>
          <a:stretch>
            <a:fillRect/>
          </a:stretch>
        </p:blipFill>
        <p:spPr bwMode="auto">
          <a:xfrm>
            <a:off x="4648200" y="152400"/>
            <a:ext cx="942975" cy="990600"/>
          </a:xfrm>
          <a:prstGeom prst="rect">
            <a:avLst/>
          </a:prstGeom>
          <a:noFill/>
        </p:spPr>
      </p:pic>
      <p:sp>
        <p:nvSpPr>
          <p:cNvPr id="103455" name="Rectangle 31"/>
          <p:cNvSpPr>
            <a:spLocks noChangeArrowheads="1"/>
          </p:cNvSpPr>
          <p:nvPr/>
        </p:nvSpPr>
        <p:spPr bwMode="auto">
          <a:xfrm>
            <a:off x="4271963" y="6208713"/>
            <a:ext cx="8077200" cy="533400"/>
          </a:xfrm>
          <a:prstGeom prst="rect">
            <a:avLst/>
          </a:prstGeom>
          <a:noFill/>
          <a:ln w="9525">
            <a:noFill/>
            <a:miter lim="800000"/>
            <a:headEnd/>
            <a:tailEnd/>
          </a:ln>
          <a:effectLst/>
        </p:spPr>
        <p:txBody>
          <a:bodyPr/>
          <a:lstStyle/>
          <a:p>
            <a:pPr marL="609600" indent="-609600">
              <a:lnSpc>
                <a:spcPct val="80000"/>
              </a:lnSpc>
              <a:spcBef>
                <a:spcPct val="20000"/>
              </a:spcBef>
            </a:pPr>
            <a:r>
              <a:rPr lang="en-US" b="1" i="1"/>
              <a:t>Possible  70 points total</a:t>
            </a:r>
            <a:endParaRPr lang="en-US" i="1"/>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04800" y="533400"/>
            <a:ext cx="8229600" cy="1143000"/>
          </a:xfrm>
        </p:spPr>
        <p:txBody>
          <a:bodyPr/>
          <a:lstStyle/>
          <a:p>
            <a:r>
              <a:rPr lang="en-US">
                <a:cs typeface="Times New Roman" pitchFamily="18" charset="0"/>
              </a:rPr>
              <a:t>LEED MISSION: </a:t>
            </a:r>
            <a:br>
              <a:rPr lang="en-US">
                <a:cs typeface="Times New Roman" pitchFamily="18" charset="0"/>
              </a:rPr>
            </a:br>
            <a:endParaRPr lang="en-US"/>
          </a:p>
        </p:txBody>
      </p:sp>
      <p:sp>
        <p:nvSpPr>
          <p:cNvPr id="104451" name="Rectangle 3"/>
          <p:cNvSpPr>
            <a:spLocks noGrp="1" noChangeArrowheads="1"/>
          </p:cNvSpPr>
          <p:nvPr>
            <p:ph type="body" idx="1"/>
          </p:nvPr>
        </p:nvSpPr>
        <p:spPr>
          <a:xfrm>
            <a:off x="468313" y="1628775"/>
            <a:ext cx="7994650" cy="581025"/>
          </a:xfrm>
        </p:spPr>
        <p:txBody>
          <a:bodyPr/>
          <a:lstStyle/>
          <a:p>
            <a:pPr>
              <a:buFontTx/>
              <a:buNone/>
            </a:pPr>
            <a:r>
              <a:rPr lang="en-US"/>
              <a:t>Credits are divided in 6 categories:</a:t>
            </a:r>
          </a:p>
        </p:txBody>
      </p:sp>
      <p:pic>
        <p:nvPicPr>
          <p:cNvPr id="104452" name="Picture 4" descr="leed1"/>
          <p:cNvPicPr>
            <a:picLocks noChangeAspect="1" noChangeArrowheads="1"/>
          </p:cNvPicPr>
          <p:nvPr/>
        </p:nvPicPr>
        <p:blipFill>
          <a:blip r:embed="rId3"/>
          <a:srcRect/>
          <a:stretch>
            <a:fillRect/>
          </a:stretch>
        </p:blipFill>
        <p:spPr bwMode="auto">
          <a:xfrm>
            <a:off x="4648200" y="152400"/>
            <a:ext cx="3978275" cy="982663"/>
          </a:xfrm>
          <a:prstGeom prst="rect">
            <a:avLst/>
          </a:prstGeom>
          <a:noFill/>
        </p:spPr>
      </p:pic>
      <p:pic>
        <p:nvPicPr>
          <p:cNvPr id="104453" name="Picture 5" descr="CGBC_member_smlogo"/>
          <p:cNvPicPr>
            <a:picLocks noChangeAspect="1" noChangeArrowheads="1"/>
          </p:cNvPicPr>
          <p:nvPr/>
        </p:nvPicPr>
        <p:blipFill>
          <a:blip r:embed="rId4"/>
          <a:srcRect/>
          <a:stretch>
            <a:fillRect/>
          </a:stretch>
        </p:blipFill>
        <p:spPr bwMode="auto">
          <a:xfrm>
            <a:off x="4648200" y="152400"/>
            <a:ext cx="942975" cy="990600"/>
          </a:xfrm>
          <a:prstGeom prst="rect">
            <a:avLst/>
          </a:prstGeom>
          <a:noFill/>
        </p:spPr>
      </p:pic>
      <p:sp>
        <p:nvSpPr>
          <p:cNvPr id="104454" name="Rectangle 6"/>
          <p:cNvSpPr>
            <a:spLocks noChangeArrowheads="1"/>
          </p:cNvSpPr>
          <p:nvPr/>
        </p:nvSpPr>
        <p:spPr bwMode="auto">
          <a:xfrm>
            <a:off x="533400" y="3733800"/>
            <a:ext cx="7848600" cy="579438"/>
          </a:xfrm>
          <a:prstGeom prst="rect">
            <a:avLst/>
          </a:prstGeom>
          <a:noFill/>
          <a:ln w="9525">
            <a:noFill/>
            <a:miter lim="800000"/>
            <a:headEnd/>
            <a:tailEnd/>
          </a:ln>
          <a:effectLst/>
        </p:spPr>
        <p:txBody>
          <a:bodyPr>
            <a:spAutoFit/>
          </a:bodyPr>
          <a:lstStyle/>
          <a:p>
            <a:pPr>
              <a:spcBef>
                <a:spcPct val="50000"/>
              </a:spcBef>
              <a:buFontTx/>
              <a:buChar char="•"/>
            </a:pPr>
            <a:r>
              <a:rPr lang="en-US" sz="3200">
                <a:solidFill>
                  <a:srgbClr val="B0EFFE"/>
                </a:solidFill>
              </a:rPr>
              <a:t>Energy and Atmosphere</a:t>
            </a:r>
          </a:p>
        </p:txBody>
      </p:sp>
      <p:sp>
        <p:nvSpPr>
          <p:cNvPr id="104455" name="Rectangle 7"/>
          <p:cNvSpPr>
            <a:spLocks noChangeArrowheads="1"/>
          </p:cNvSpPr>
          <p:nvPr/>
        </p:nvSpPr>
        <p:spPr bwMode="auto">
          <a:xfrm>
            <a:off x="533400" y="3124200"/>
            <a:ext cx="7848600" cy="579438"/>
          </a:xfrm>
          <a:prstGeom prst="rect">
            <a:avLst/>
          </a:prstGeom>
          <a:noFill/>
          <a:ln w="9525">
            <a:noFill/>
            <a:miter lim="800000"/>
            <a:headEnd/>
            <a:tailEnd/>
          </a:ln>
          <a:effectLst/>
        </p:spPr>
        <p:txBody>
          <a:bodyPr>
            <a:spAutoFit/>
          </a:bodyPr>
          <a:lstStyle/>
          <a:p>
            <a:pPr>
              <a:spcBef>
                <a:spcPct val="50000"/>
              </a:spcBef>
              <a:buFontTx/>
              <a:buChar char="•"/>
            </a:pPr>
            <a:r>
              <a:rPr lang="en-US" sz="3200">
                <a:solidFill>
                  <a:srgbClr val="B0EFFE"/>
                </a:solidFill>
              </a:rPr>
              <a:t>Water Efficiency</a:t>
            </a:r>
          </a:p>
        </p:txBody>
      </p:sp>
      <p:sp>
        <p:nvSpPr>
          <p:cNvPr id="104456" name="Rectangle 8"/>
          <p:cNvSpPr>
            <a:spLocks noChangeArrowheads="1"/>
          </p:cNvSpPr>
          <p:nvPr/>
        </p:nvSpPr>
        <p:spPr bwMode="auto">
          <a:xfrm>
            <a:off x="533400" y="2362200"/>
            <a:ext cx="7848600" cy="579438"/>
          </a:xfrm>
          <a:prstGeom prst="rect">
            <a:avLst/>
          </a:prstGeom>
          <a:noFill/>
          <a:ln w="9525">
            <a:noFill/>
            <a:miter lim="800000"/>
            <a:headEnd/>
            <a:tailEnd/>
          </a:ln>
          <a:effectLst/>
        </p:spPr>
        <p:txBody>
          <a:bodyPr>
            <a:spAutoFit/>
          </a:bodyPr>
          <a:lstStyle/>
          <a:p>
            <a:pPr>
              <a:spcBef>
                <a:spcPct val="50000"/>
              </a:spcBef>
              <a:buFontTx/>
              <a:buChar char="•"/>
            </a:pPr>
            <a:r>
              <a:rPr lang="en-US" sz="3200">
                <a:solidFill>
                  <a:srgbClr val="B0EFFE"/>
                </a:solidFill>
              </a:rPr>
              <a:t>Sustainable Sites</a:t>
            </a:r>
          </a:p>
        </p:txBody>
      </p:sp>
      <p:sp>
        <p:nvSpPr>
          <p:cNvPr id="104457" name="Rectangle 9"/>
          <p:cNvSpPr>
            <a:spLocks noChangeArrowheads="1"/>
          </p:cNvSpPr>
          <p:nvPr/>
        </p:nvSpPr>
        <p:spPr bwMode="auto">
          <a:xfrm>
            <a:off x="533400" y="4449763"/>
            <a:ext cx="7848600" cy="579437"/>
          </a:xfrm>
          <a:prstGeom prst="rect">
            <a:avLst/>
          </a:prstGeom>
          <a:noFill/>
          <a:ln w="9525">
            <a:noFill/>
            <a:miter lim="800000"/>
            <a:headEnd/>
            <a:tailEnd/>
          </a:ln>
          <a:effectLst/>
        </p:spPr>
        <p:txBody>
          <a:bodyPr>
            <a:spAutoFit/>
          </a:bodyPr>
          <a:lstStyle/>
          <a:p>
            <a:pPr>
              <a:spcBef>
                <a:spcPct val="50000"/>
              </a:spcBef>
              <a:buFontTx/>
              <a:buChar char="•"/>
            </a:pPr>
            <a:r>
              <a:rPr lang="en-US" sz="3200">
                <a:solidFill>
                  <a:srgbClr val="B0EFFE"/>
                </a:solidFill>
              </a:rPr>
              <a:t>Materials and Resources</a:t>
            </a:r>
          </a:p>
        </p:txBody>
      </p:sp>
      <p:sp>
        <p:nvSpPr>
          <p:cNvPr id="104458" name="Rectangle 10"/>
          <p:cNvSpPr>
            <a:spLocks noChangeArrowheads="1"/>
          </p:cNvSpPr>
          <p:nvPr/>
        </p:nvSpPr>
        <p:spPr bwMode="auto">
          <a:xfrm>
            <a:off x="533400" y="5089525"/>
            <a:ext cx="7848600" cy="1311275"/>
          </a:xfrm>
          <a:prstGeom prst="rect">
            <a:avLst/>
          </a:prstGeom>
          <a:noFill/>
          <a:ln w="9525">
            <a:noFill/>
            <a:miter lim="800000"/>
            <a:headEnd/>
            <a:tailEnd/>
          </a:ln>
          <a:effectLst/>
        </p:spPr>
        <p:txBody>
          <a:bodyPr>
            <a:spAutoFit/>
          </a:bodyPr>
          <a:lstStyle/>
          <a:p>
            <a:pPr>
              <a:spcBef>
                <a:spcPct val="50000"/>
              </a:spcBef>
              <a:buFontTx/>
              <a:buChar char="•"/>
            </a:pPr>
            <a:r>
              <a:rPr lang="en-US" sz="3200">
                <a:solidFill>
                  <a:srgbClr val="B0EFFE"/>
                </a:solidFill>
              </a:rPr>
              <a:t>Indoor Environmental Qualities</a:t>
            </a:r>
          </a:p>
          <a:p>
            <a:pPr>
              <a:spcBef>
                <a:spcPct val="50000"/>
              </a:spcBef>
              <a:buFontTx/>
              <a:buChar char="•"/>
            </a:pPr>
            <a:endParaRPr lang="en-US" sz="3200">
              <a:solidFill>
                <a:srgbClr val="B0EFFE"/>
              </a:solidFill>
            </a:endParaRPr>
          </a:p>
        </p:txBody>
      </p:sp>
      <p:sp>
        <p:nvSpPr>
          <p:cNvPr id="104459" name="Rectangle 11"/>
          <p:cNvSpPr>
            <a:spLocks noChangeArrowheads="1"/>
          </p:cNvSpPr>
          <p:nvPr/>
        </p:nvSpPr>
        <p:spPr bwMode="auto">
          <a:xfrm>
            <a:off x="533400" y="5745163"/>
            <a:ext cx="7848600" cy="579437"/>
          </a:xfrm>
          <a:prstGeom prst="rect">
            <a:avLst/>
          </a:prstGeom>
          <a:noFill/>
          <a:ln w="9525">
            <a:noFill/>
            <a:miter lim="800000"/>
            <a:headEnd/>
            <a:tailEnd/>
          </a:ln>
          <a:effectLst/>
        </p:spPr>
        <p:txBody>
          <a:bodyPr>
            <a:spAutoFit/>
          </a:bodyPr>
          <a:lstStyle/>
          <a:p>
            <a:pPr>
              <a:spcBef>
                <a:spcPct val="50000"/>
              </a:spcBef>
              <a:buFontTx/>
              <a:buChar char="•"/>
            </a:pPr>
            <a:r>
              <a:rPr lang="en-US" sz="3200">
                <a:solidFill>
                  <a:srgbClr val="B0EFFE"/>
                </a:solidFill>
              </a:rPr>
              <a:t>Innovation and Design Process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76250" y="1700213"/>
            <a:ext cx="8412163" cy="1143000"/>
          </a:xfrm>
          <a:solidFill>
            <a:schemeClr val="bg1"/>
          </a:solidFill>
        </p:spPr>
        <p:txBody>
          <a:bodyPr/>
          <a:lstStyle/>
          <a:p>
            <a:pPr algn="ctr" eaLnBrk="1" hangingPunct="1"/>
            <a:r>
              <a:rPr lang="en-US" sz="14200" dirty="0" smtClean="0">
                <a:solidFill>
                  <a:schemeClr val="folHlink"/>
                </a:solidFill>
              </a:rPr>
              <a:t>?</a:t>
            </a:r>
          </a:p>
        </p:txBody>
      </p:sp>
      <p:sp>
        <p:nvSpPr>
          <p:cNvPr id="5123" name="Rectangle 3"/>
          <p:cNvSpPr>
            <a:spLocks noGrp="1" noChangeArrowheads="1"/>
          </p:cNvSpPr>
          <p:nvPr>
            <p:ph type="body" idx="1"/>
          </p:nvPr>
        </p:nvSpPr>
        <p:spPr>
          <a:xfrm>
            <a:off x="228600" y="2667000"/>
            <a:ext cx="8229600" cy="3030537"/>
          </a:xfrm>
        </p:spPr>
        <p:txBody>
          <a:bodyPr/>
          <a:lstStyle/>
          <a:p>
            <a:pPr algn="ctr" eaLnBrk="1" hangingPunct="1">
              <a:buFont typeface="Wingdings" pitchFamily="2" charset="2"/>
              <a:buNone/>
            </a:pPr>
            <a:r>
              <a:rPr lang="en-US" sz="4800" dirty="0" smtClean="0"/>
              <a:t>What are the current issues driving engineers (and others) to think about sustainability?</a:t>
            </a:r>
          </a:p>
        </p:txBody>
      </p:sp>
    </p:spTree>
    <p:extLst>
      <p:ext uri="{BB962C8B-B14F-4D97-AF65-F5344CB8AC3E}">
        <p14:creationId xmlns:p14="http://schemas.microsoft.com/office/powerpoint/2010/main" val="3011239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228600" y="1676400"/>
            <a:ext cx="8686800" cy="3844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150" marR="0" lvl="0" indent="-12700" algn="l" defTabSz="914400" rtl="0" eaLnBrk="1" fontAlgn="base" latinLnBrk="0" hangingPunct="1">
              <a:lnSpc>
                <a:spcPct val="100000"/>
              </a:lnSpc>
              <a:spcBef>
                <a:spcPct val="20000"/>
              </a:spcBef>
              <a:spcAft>
                <a:spcPct val="0"/>
              </a:spcAft>
              <a:buClr>
                <a:schemeClr val="bg2"/>
              </a:buClr>
              <a:buSzPct val="70000"/>
              <a:tabLst/>
              <a:defRPr/>
            </a:pPr>
            <a:endParaRPr kumimoji="0" lang="en-US" sz="3600" b="0" i="0" u="none" strike="noStrike" kern="0" cap="none" spc="0" normalizeH="0" noProof="0" dirty="0" smtClean="0">
              <a:ln>
                <a:noFill/>
              </a:ln>
              <a:solidFill>
                <a:schemeClr val="tx1"/>
              </a:solidFill>
              <a:effectLst/>
              <a:uLnTx/>
              <a:uFillTx/>
              <a:latin typeface="+mn-lt"/>
              <a:ea typeface="+mn-ea"/>
              <a:cs typeface="+mn-cs"/>
            </a:endParaRPr>
          </a:p>
          <a:p>
            <a:pPr marL="57150" indent="-12700">
              <a:spcBef>
                <a:spcPct val="20000"/>
              </a:spcBef>
              <a:buClr>
                <a:schemeClr val="bg2"/>
              </a:buClr>
              <a:buSzPct val="70000"/>
              <a:buFont typeface="Wingdings" pitchFamily="2" charset="2"/>
              <a:buChar char="o"/>
              <a:defRPr/>
            </a:pPr>
            <a:r>
              <a:rPr lang="en-US" sz="3600" kern="0" dirty="0" smtClean="0">
                <a:latin typeface="+mn-lt"/>
                <a:cs typeface="+mn-cs"/>
              </a:rPr>
              <a:t>  </a:t>
            </a:r>
            <a:r>
              <a:rPr lang="en-US" sz="3600" kern="0" dirty="0" smtClean="0"/>
              <a:t>Depletion of non-renewable resources</a:t>
            </a:r>
          </a:p>
          <a:p>
            <a:pPr marL="57150" marR="0" lvl="0" indent="-12700" algn="l" defTabSz="914400" rtl="0" eaLnBrk="1" fontAlgn="base" latinLnBrk="0" hangingPunct="1">
              <a:lnSpc>
                <a:spcPct val="100000"/>
              </a:lnSpc>
              <a:spcBef>
                <a:spcPct val="20000"/>
              </a:spcBef>
              <a:spcAft>
                <a:spcPct val="0"/>
              </a:spcAft>
              <a:buClr>
                <a:schemeClr val="bg2"/>
              </a:buClr>
              <a:buSzPct val="70000"/>
              <a:buFont typeface="Wingdings" pitchFamily="2" charset="2"/>
              <a:buChar char="o"/>
              <a:tabLst/>
              <a:defRPr/>
            </a:pPr>
            <a:r>
              <a:rPr lang="en-US" sz="3600" kern="0" dirty="0" smtClean="0">
                <a:latin typeface="+mn-lt"/>
                <a:cs typeface="+mn-cs"/>
              </a:rPr>
              <a:t>  Human exposure to toxics</a:t>
            </a:r>
          </a:p>
          <a:p>
            <a:pPr marL="57150" marR="0" lvl="0" indent="-12700" algn="l" defTabSz="914400" rtl="0" eaLnBrk="1" fontAlgn="base" latinLnBrk="0" hangingPunct="1">
              <a:lnSpc>
                <a:spcPct val="100000"/>
              </a:lnSpc>
              <a:spcBef>
                <a:spcPct val="20000"/>
              </a:spcBef>
              <a:spcAft>
                <a:spcPct val="0"/>
              </a:spcAft>
              <a:buClr>
                <a:schemeClr val="bg2"/>
              </a:buClr>
              <a:buSzPct val="70000"/>
              <a:buFont typeface="Wingdings" pitchFamily="2" charset="2"/>
              <a:buChar char="o"/>
              <a:tabLst/>
              <a:defRPr/>
            </a:pPr>
            <a:r>
              <a:rPr kumimoji="0" lang="en-US" sz="3600" b="0" i="0" u="none" strike="noStrike" kern="0" cap="none" spc="0" normalizeH="0" noProof="0" dirty="0" smtClean="0">
                <a:ln>
                  <a:noFill/>
                </a:ln>
                <a:solidFill>
                  <a:schemeClr val="tx1"/>
                </a:solidFill>
                <a:effectLst/>
                <a:uLnTx/>
                <a:uFillTx/>
                <a:latin typeface="+mn-lt"/>
                <a:ea typeface="+mn-ea"/>
                <a:cs typeface="+mn-cs"/>
              </a:rPr>
              <a:t>  Excessive demand for water</a:t>
            </a:r>
          </a:p>
          <a:p>
            <a:pPr marL="57150" marR="0" lvl="0" indent="-12700" algn="l" defTabSz="914400" rtl="0" eaLnBrk="1" fontAlgn="base" latinLnBrk="0" hangingPunct="1">
              <a:lnSpc>
                <a:spcPct val="100000"/>
              </a:lnSpc>
              <a:spcBef>
                <a:spcPct val="20000"/>
              </a:spcBef>
              <a:spcAft>
                <a:spcPct val="0"/>
              </a:spcAft>
              <a:buClr>
                <a:schemeClr val="bg2"/>
              </a:buClr>
              <a:buSzPct val="70000"/>
              <a:buFont typeface="Wingdings" pitchFamily="2" charset="2"/>
              <a:buChar char="o"/>
              <a:tabLst/>
              <a:defRPr/>
            </a:pPr>
            <a:r>
              <a:rPr kumimoji="0" lang="en-US" sz="3600" b="0" i="0" u="none" strike="noStrike" kern="0" cap="none" spc="0" normalizeH="0" baseline="0" noProof="0" dirty="0" smtClean="0">
                <a:ln>
                  <a:noFill/>
                </a:ln>
                <a:solidFill>
                  <a:schemeClr val="tx1"/>
                </a:solidFill>
                <a:effectLst/>
                <a:uLnTx/>
                <a:uFillTx/>
                <a:latin typeface="+mn-lt"/>
                <a:ea typeface="+mn-ea"/>
                <a:cs typeface="+mn-cs"/>
              </a:rPr>
              <a:t>  Damage to</a:t>
            </a:r>
            <a:r>
              <a:rPr kumimoji="0" lang="en-US" sz="3600" b="0" i="0" u="none" strike="noStrike" kern="0" cap="none" spc="0" normalizeH="0" noProof="0" dirty="0" smtClean="0">
                <a:ln>
                  <a:noFill/>
                </a:ln>
                <a:solidFill>
                  <a:schemeClr val="tx1"/>
                </a:solidFill>
                <a:effectLst/>
                <a:uLnTx/>
                <a:uFillTx/>
                <a:latin typeface="+mn-lt"/>
                <a:ea typeface="+mn-ea"/>
                <a:cs typeface="+mn-cs"/>
              </a:rPr>
              <a:t> environment</a:t>
            </a: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a:p>
            <a:pPr marL="57150" marR="0" lvl="0" indent="-12700" algn="l" defTabSz="914400" rtl="0" eaLnBrk="1" fontAlgn="base" latinLnBrk="0" hangingPunct="1">
              <a:lnSpc>
                <a:spcPct val="100000"/>
              </a:lnSpc>
              <a:spcBef>
                <a:spcPct val="20000"/>
              </a:spcBef>
              <a:spcAft>
                <a:spcPct val="0"/>
              </a:spcAft>
              <a:buClr>
                <a:schemeClr val="bg2"/>
              </a:buClr>
              <a:buSzPct val="70000"/>
              <a:buFont typeface="Wingdings" pitchFamily="2" charset="2"/>
              <a:buChar char="o"/>
              <a:tabLst/>
              <a:defRPr/>
            </a:pPr>
            <a:r>
              <a:rPr lang="en-US" sz="3600" kern="0" dirty="0" smtClean="0">
                <a:latin typeface="+mn-lt"/>
                <a:cs typeface="+mn-cs"/>
              </a:rPr>
              <a:t>  Increase in number and size of landfills</a:t>
            </a:r>
          </a:p>
          <a:p>
            <a:pPr marL="57150" marR="0" lvl="0" indent="-12700" algn="l" defTabSz="914400" rtl="0" eaLnBrk="1" fontAlgn="base" latinLnBrk="0" hangingPunct="1">
              <a:lnSpc>
                <a:spcPct val="100000"/>
              </a:lnSpc>
              <a:spcBef>
                <a:spcPct val="20000"/>
              </a:spcBef>
              <a:spcAft>
                <a:spcPct val="0"/>
              </a:spcAft>
              <a:buClr>
                <a:schemeClr val="bg2"/>
              </a:buClr>
              <a:buSzPct val="70000"/>
              <a:buFont typeface="Wingdings" pitchFamily="2" charset="2"/>
              <a:buChar char="o"/>
              <a:tabLst/>
              <a:defRPr/>
            </a:pPr>
            <a:r>
              <a:rPr lang="en-US" sz="3600" kern="0" dirty="0" smtClean="0">
                <a:latin typeface="+mn-lt"/>
                <a:cs typeface="+mn-cs"/>
              </a:rPr>
              <a:t>  Impact on global climate (?)</a:t>
            </a:r>
          </a:p>
          <a:p>
            <a:pPr marL="57150" marR="0" lvl="0" indent="-12700" algn="l" defTabSz="914400" rtl="0" eaLnBrk="1" fontAlgn="base" latinLnBrk="0" hangingPunct="1">
              <a:lnSpc>
                <a:spcPct val="100000"/>
              </a:lnSpc>
              <a:spcBef>
                <a:spcPct val="20000"/>
              </a:spcBef>
              <a:spcAft>
                <a:spcPct val="0"/>
              </a:spcAft>
              <a:buClr>
                <a:schemeClr val="bg2"/>
              </a:buClr>
              <a:buSzPct val="70000"/>
              <a:buFont typeface="Wingdings" pitchFamily="2" charset="2"/>
              <a:buChar char="o"/>
              <a:tabLst/>
              <a:defRPr/>
            </a:pPr>
            <a:endParaRPr lang="en-US" sz="3600" kern="0" dirty="0" smtClean="0">
              <a:latin typeface="+mn-lt"/>
              <a:cs typeface="+mn-cs"/>
            </a:endParaRPr>
          </a:p>
        </p:txBody>
      </p:sp>
      <p:sp>
        <p:nvSpPr>
          <p:cNvPr id="4" name="Title 1"/>
          <p:cNvSpPr txBox="1">
            <a:spLocks/>
          </p:cNvSpPr>
          <p:nvPr/>
        </p:nvSpPr>
        <p:spPr bwMode="auto">
          <a:xfrm>
            <a:off x="457200" y="533400"/>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cs typeface="Arial" charset="0"/>
              </a:defRPr>
            </a:lvl2pPr>
            <a:lvl3pPr algn="l" rtl="0" eaLnBrk="0" fontAlgn="base" hangingPunct="0">
              <a:spcBef>
                <a:spcPct val="0"/>
              </a:spcBef>
              <a:spcAft>
                <a:spcPct val="0"/>
              </a:spcAft>
              <a:defRPr sz="4400">
                <a:solidFill>
                  <a:schemeClr val="tx2"/>
                </a:solidFill>
                <a:latin typeface="Times New Roman" pitchFamily="18" charset="0"/>
                <a:cs typeface="Arial" charset="0"/>
              </a:defRPr>
            </a:lvl3pPr>
            <a:lvl4pPr algn="l" rtl="0" eaLnBrk="0" fontAlgn="base" hangingPunct="0">
              <a:spcBef>
                <a:spcPct val="0"/>
              </a:spcBef>
              <a:spcAft>
                <a:spcPct val="0"/>
              </a:spcAft>
              <a:defRPr sz="4400">
                <a:solidFill>
                  <a:schemeClr val="tx2"/>
                </a:solidFill>
                <a:latin typeface="Times New Roman" pitchFamily="18" charset="0"/>
                <a:cs typeface="Arial" charset="0"/>
              </a:defRPr>
            </a:lvl4pPr>
            <a:lvl5pPr algn="l" rtl="0" eaLnBrk="0" fontAlgn="base" hangingPunct="0">
              <a:spcBef>
                <a:spcPct val="0"/>
              </a:spcBef>
              <a:spcAft>
                <a:spcPct val="0"/>
              </a:spcAft>
              <a:defRPr sz="4400">
                <a:solidFill>
                  <a:schemeClr val="tx2"/>
                </a:solidFill>
                <a:latin typeface="Times New Roman" pitchFamily="18" charset="0"/>
                <a:cs typeface="Arial" charset="0"/>
              </a:defRPr>
            </a:lvl5pPr>
            <a:lvl6pPr marL="457200" algn="l" rtl="0" fontAlgn="base">
              <a:spcBef>
                <a:spcPct val="0"/>
              </a:spcBef>
              <a:spcAft>
                <a:spcPct val="0"/>
              </a:spcAft>
              <a:defRPr sz="4400">
                <a:solidFill>
                  <a:schemeClr val="tx2"/>
                </a:solidFill>
                <a:latin typeface="Times New Roman" pitchFamily="18" charset="0"/>
                <a:cs typeface="Arial" charset="0"/>
              </a:defRPr>
            </a:lvl6pPr>
            <a:lvl7pPr marL="914400" algn="l" rtl="0" fontAlgn="base">
              <a:spcBef>
                <a:spcPct val="0"/>
              </a:spcBef>
              <a:spcAft>
                <a:spcPct val="0"/>
              </a:spcAft>
              <a:defRPr sz="4400">
                <a:solidFill>
                  <a:schemeClr val="tx2"/>
                </a:solidFill>
                <a:latin typeface="Times New Roman" pitchFamily="18" charset="0"/>
                <a:cs typeface="Arial" charset="0"/>
              </a:defRPr>
            </a:lvl7pPr>
            <a:lvl8pPr marL="1371600" algn="l" rtl="0" fontAlgn="base">
              <a:spcBef>
                <a:spcPct val="0"/>
              </a:spcBef>
              <a:spcAft>
                <a:spcPct val="0"/>
              </a:spcAft>
              <a:defRPr sz="4400">
                <a:solidFill>
                  <a:schemeClr val="tx2"/>
                </a:solidFill>
                <a:latin typeface="Times New Roman" pitchFamily="18" charset="0"/>
                <a:cs typeface="Arial" charset="0"/>
              </a:defRPr>
            </a:lvl8pPr>
            <a:lvl9pPr marL="1828800" algn="l" rtl="0" fontAlgn="base">
              <a:spcBef>
                <a:spcPct val="0"/>
              </a:spcBef>
              <a:spcAft>
                <a:spcPct val="0"/>
              </a:spcAft>
              <a:defRPr sz="4400">
                <a:solidFill>
                  <a:schemeClr val="tx2"/>
                </a:solidFill>
                <a:latin typeface="Times New Roman" pitchFamily="18" charset="0"/>
                <a:cs typeface="Arial" charset="0"/>
              </a:defRPr>
            </a:lvl9pPr>
          </a:lstStyle>
          <a:p>
            <a:r>
              <a:rPr lang="en-US" kern="0" dirty="0" smtClean="0"/>
              <a:t>Issues </a:t>
            </a:r>
            <a:r>
              <a:rPr lang="en-US" kern="0" smtClean="0"/>
              <a:t>Driving Sustainability</a:t>
            </a:r>
            <a:endParaRPr lang="en-US" kern="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04800" y="1981200"/>
            <a:ext cx="8534400" cy="4302125"/>
          </a:xfrm>
          <a:prstGeom prst="rect">
            <a:avLst/>
          </a:prstGeom>
        </p:spPr>
        <p:txBody>
          <a:bodyPr/>
          <a:lstStyle/>
          <a:p>
            <a:pPr lvl="0">
              <a:spcBef>
                <a:spcPct val="20000"/>
              </a:spcBef>
              <a:buClr>
                <a:schemeClr val="bg2"/>
              </a:buClr>
              <a:buSzPct val="70000"/>
              <a:defRPr/>
            </a:pPr>
            <a:r>
              <a:rPr lang="en-US" sz="2800" kern="0" noProof="0" dirty="0" smtClean="0">
                <a:latin typeface="+mn-lt"/>
                <a:cs typeface="+mn-cs"/>
              </a:rPr>
              <a:t>First, consider this measure:</a:t>
            </a:r>
          </a:p>
          <a:p>
            <a:pPr lvl="0">
              <a:spcBef>
                <a:spcPct val="20000"/>
              </a:spcBef>
              <a:buClr>
                <a:schemeClr val="bg2"/>
              </a:buClr>
              <a:buSzPct val="70000"/>
              <a:defRPr/>
            </a:pPr>
            <a:endParaRPr kumimoji="0" lang="en-US" sz="2800" b="0" i="0" u="none" strike="noStrike" kern="0" cap="none" spc="0" normalizeH="0" baseline="0" noProof="0" dirty="0" smtClean="0">
              <a:ln>
                <a:noFill/>
              </a:ln>
              <a:effectLst/>
              <a:uLnTx/>
              <a:uFillTx/>
              <a:latin typeface="+mn-lt"/>
              <a:cs typeface="+mn-cs"/>
            </a:endParaRPr>
          </a:p>
          <a:p>
            <a:pPr lvl="0">
              <a:spcBef>
                <a:spcPct val="20000"/>
              </a:spcBef>
              <a:buClr>
                <a:schemeClr val="bg2"/>
              </a:buClr>
              <a:buSzPct val="70000"/>
              <a:defRPr/>
            </a:pPr>
            <a:r>
              <a:rPr kumimoji="0" lang="en-US" sz="2800" b="0" i="0" u="none" strike="noStrike" kern="0" cap="none" spc="0" normalizeH="0" baseline="0" noProof="0" dirty="0" smtClean="0">
                <a:ln>
                  <a:noFill/>
                </a:ln>
                <a:solidFill>
                  <a:srgbClr val="00B050"/>
                </a:solidFill>
                <a:effectLst/>
                <a:uLnTx/>
                <a:uFillTx/>
                <a:latin typeface="+mn-lt"/>
                <a:cs typeface="+mn-cs"/>
              </a:rPr>
              <a:t>One</a:t>
            </a:r>
            <a:r>
              <a:rPr kumimoji="0" lang="en-US" sz="2800" b="0" i="0" u="none" strike="noStrike" kern="0" cap="none" spc="0" normalizeH="0" noProof="0" dirty="0" smtClean="0">
                <a:ln>
                  <a:noFill/>
                </a:ln>
                <a:solidFill>
                  <a:srgbClr val="00B050"/>
                </a:solidFill>
                <a:effectLst/>
                <a:uLnTx/>
                <a:uFillTx/>
                <a:latin typeface="+mn-lt"/>
                <a:cs typeface="+mn-cs"/>
              </a:rPr>
              <a:t> Earth </a:t>
            </a:r>
            <a:r>
              <a:rPr kumimoji="0" lang="en-US" sz="2800" b="0" i="0" u="none" strike="noStrike" kern="0" cap="none" spc="0" normalizeH="0" noProof="0" dirty="0" smtClean="0">
                <a:ln>
                  <a:noFill/>
                </a:ln>
                <a:solidFill>
                  <a:schemeClr val="tx1"/>
                </a:solidFill>
                <a:effectLst/>
                <a:uLnTx/>
                <a:uFillTx/>
                <a:latin typeface="+mn-lt"/>
                <a:cs typeface="+mn-cs"/>
              </a:rPr>
              <a:t>(or Earth Planet) is the amount of resources that the Earth </a:t>
            </a:r>
            <a:r>
              <a:rPr kumimoji="0" lang="en-US" sz="2800" b="0" i="0" u="sng" strike="noStrike" kern="0" cap="none" spc="0" normalizeH="0" noProof="0" dirty="0" smtClean="0">
                <a:ln>
                  <a:noFill/>
                </a:ln>
                <a:solidFill>
                  <a:schemeClr val="tx1"/>
                </a:solidFill>
                <a:effectLst/>
                <a:uLnTx/>
                <a:uFillTx/>
                <a:latin typeface="+mn-lt"/>
                <a:cs typeface="+mn-cs"/>
              </a:rPr>
              <a:t>regenerates</a:t>
            </a:r>
            <a:r>
              <a:rPr kumimoji="0" lang="en-US" sz="2800" b="0" i="0" u="none" strike="noStrike" kern="0" cap="none" spc="0" normalizeH="0" noProof="0" dirty="0" smtClean="0">
                <a:ln>
                  <a:noFill/>
                </a:ln>
                <a:solidFill>
                  <a:schemeClr val="tx1"/>
                </a:solidFill>
                <a:effectLst/>
                <a:uLnTx/>
                <a:uFillTx/>
                <a:latin typeface="+mn-lt"/>
                <a:cs typeface="+mn-cs"/>
              </a:rPr>
              <a:t> in one year.  </a:t>
            </a:r>
            <a:r>
              <a:rPr lang="en-US" sz="2800" kern="0" dirty="0" smtClean="0"/>
              <a:t>Resources </a:t>
            </a:r>
            <a:r>
              <a:rPr lang="en-US" sz="2800" kern="0" dirty="0"/>
              <a:t>coming from fisheries, forests and </a:t>
            </a:r>
            <a:r>
              <a:rPr lang="en-US" sz="2800" kern="0" dirty="0" smtClean="0"/>
              <a:t>soil</a:t>
            </a:r>
            <a:r>
              <a:rPr kumimoji="0" lang="en-US" sz="2800" b="0" i="0" u="none" strike="noStrike" kern="0" cap="none" spc="0" normalizeH="0" noProof="0" dirty="0" smtClean="0">
                <a:ln>
                  <a:noFill/>
                </a:ln>
                <a:solidFill>
                  <a:schemeClr val="tx1"/>
                </a:solidFill>
                <a:effectLst/>
                <a:uLnTx/>
                <a:uFillTx/>
                <a:latin typeface="+mn-lt"/>
                <a:cs typeface="+mn-cs"/>
              </a:rPr>
              <a:t> that are primarily used for food, power and transportation.</a:t>
            </a:r>
          </a:p>
          <a:p>
            <a:pPr lvl="0">
              <a:spcBef>
                <a:spcPct val="20000"/>
              </a:spcBef>
              <a:buClr>
                <a:schemeClr val="bg2"/>
              </a:buClr>
              <a:buSzPct val="70000"/>
              <a:defRPr/>
            </a:pPr>
            <a:endParaRPr kumimoji="0" lang="en-US" sz="2800" b="0" i="0" u="none" strike="noStrike" kern="0" cap="none" spc="0" normalizeH="0" noProof="0" dirty="0" smtClean="0">
              <a:ln>
                <a:noFill/>
              </a:ln>
              <a:solidFill>
                <a:schemeClr val="tx1"/>
              </a:solidFill>
              <a:effectLst/>
              <a:uLnTx/>
              <a:uFillTx/>
              <a:latin typeface="+mn-lt"/>
              <a:cs typeface="+mn-cs"/>
            </a:endParaRPr>
          </a:p>
          <a:p>
            <a:pPr marR="0" lvl="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defRPr/>
            </a:pPr>
            <a:r>
              <a:rPr kumimoji="0" lang="en-US" sz="2800" b="1" i="0" u="none" strike="noStrike" kern="0" cap="none" spc="0" normalizeH="0" noProof="0" dirty="0" smtClean="0">
                <a:ln>
                  <a:noFill/>
                </a:ln>
                <a:solidFill>
                  <a:schemeClr val="bg2">
                    <a:lumMod val="60000"/>
                    <a:lumOff val="40000"/>
                  </a:schemeClr>
                </a:solidFill>
                <a:effectLst/>
                <a:uLnTx/>
                <a:uFillTx/>
                <a:latin typeface="+mn-lt"/>
                <a:cs typeface="+mn-cs"/>
              </a:rPr>
              <a:t>Today, humanity is running at a rate of 1.5 Earths/</a:t>
            </a:r>
            <a:r>
              <a:rPr kumimoji="0" lang="en-US" sz="2800" b="1" i="0" u="none" strike="noStrike" kern="0" cap="none" spc="0" normalizeH="0" noProof="0" dirty="0" err="1" smtClean="0">
                <a:ln>
                  <a:noFill/>
                </a:ln>
                <a:solidFill>
                  <a:schemeClr val="bg2">
                    <a:lumMod val="60000"/>
                    <a:lumOff val="40000"/>
                  </a:schemeClr>
                </a:solidFill>
                <a:effectLst/>
                <a:uLnTx/>
                <a:uFillTx/>
                <a:latin typeface="+mn-lt"/>
                <a:cs typeface="+mn-cs"/>
              </a:rPr>
              <a:t>yr</a:t>
            </a:r>
            <a:r>
              <a:rPr kumimoji="0" lang="en-US" sz="2800" b="1" i="0" u="none" strike="noStrike" kern="0" cap="none" spc="0" normalizeH="0" noProof="0" dirty="0" smtClean="0">
                <a:ln>
                  <a:noFill/>
                </a:ln>
                <a:solidFill>
                  <a:schemeClr val="bg2">
                    <a:lumMod val="60000"/>
                    <a:lumOff val="40000"/>
                  </a:schemeClr>
                </a:solidFill>
                <a:effectLst/>
                <a:uLnTx/>
                <a:uFillTx/>
                <a:latin typeface="+mn-lt"/>
                <a:cs typeface="+mn-cs"/>
              </a:rPr>
              <a:t>!!</a:t>
            </a:r>
          </a:p>
          <a:p>
            <a:pPr marR="0" lvl="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defRPr/>
            </a:pPr>
            <a:endParaRPr kumimoji="0" lang="en-US" sz="2800" b="0" i="0" u="none" strike="noStrike" kern="0" cap="none" spc="0" normalizeH="0" noProof="0" dirty="0" smtClean="0">
              <a:ln>
                <a:noFill/>
              </a:ln>
              <a:solidFill>
                <a:schemeClr val="tx1"/>
              </a:solidFill>
              <a:effectLst/>
              <a:uLnTx/>
              <a:uFillTx/>
              <a:latin typeface="+mn-lt"/>
              <a:cs typeface="+mn-cs"/>
            </a:endParaRPr>
          </a:p>
          <a:p>
            <a:pPr marL="609600" marR="0" lvl="0" indent="-60960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defRPr/>
            </a:pPr>
            <a:endParaRPr kumimoji="0" lang="en-US" sz="2800" b="0" i="0" u="none" strike="noStrike" kern="0" cap="none" spc="0" normalizeH="0" baseline="0" noProof="0" dirty="0" smtClean="0">
              <a:ln>
                <a:noFill/>
              </a:ln>
              <a:solidFill>
                <a:schemeClr val="tx1"/>
              </a:solidFill>
              <a:effectLst/>
              <a:uLnTx/>
              <a:uFillTx/>
              <a:latin typeface="+mn-lt"/>
              <a:cs typeface="+mn-cs"/>
            </a:endParaRPr>
          </a:p>
        </p:txBody>
      </p:sp>
      <p:sp>
        <p:nvSpPr>
          <p:cNvPr id="5" name="Rectangle 2"/>
          <p:cNvSpPr>
            <a:spLocks noGrp="1" noChangeArrowheads="1"/>
          </p:cNvSpPr>
          <p:nvPr>
            <p:ph type="title"/>
          </p:nvPr>
        </p:nvSpPr>
        <p:spPr>
          <a:xfrm>
            <a:off x="304800" y="609600"/>
            <a:ext cx="8229600" cy="1143000"/>
          </a:xfrm>
        </p:spPr>
        <p:txBody>
          <a:bodyPr/>
          <a:lstStyle/>
          <a:p>
            <a:pPr eaLnBrk="1" hangingPunct="1"/>
            <a:r>
              <a:rPr lang="en-US" dirty="0" smtClean="0"/>
              <a:t>Other </a:t>
            </a:r>
            <a:r>
              <a:rPr lang="en-US" dirty="0"/>
              <a:t>I</a:t>
            </a:r>
            <a:r>
              <a:rPr lang="en-US" dirty="0" smtClean="0"/>
              <a:t>ssues…</a:t>
            </a:r>
          </a:p>
        </p:txBody>
      </p:sp>
    </p:spTree>
    <p:extLst>
      <p:ext uri="{BB962C8B-B14F-4D97-AF65-F5344CB8AC3E}">
        <p14:creationId xmlns:p14="http://schemas.microsoft.com/office/powerpoint/2010/main" val="396427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71600" y="1542515"/>
            <a:ext cx="7047228" cy="5054516"/>
            <a:chOff x="155575" y="685800"/>
            <a:chExt cx="7047228" cy="5054516"/>
          </a:xfrm>
        </p:grpSpPr>
        <p:pic>
          <p:nvPicPr>
            <p:cNvPr id="1026" name="Picture 2" descr="https://images.sciencedaily.com/2010/09/100914115246_1_540x3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685800"/>
              <a:ext cx="7047228" cy="4724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9600" y="5486400"/>
              <a:ext cx="5549900" cy="253916"/>
            </a:xfrm>
            <a:prstGeom prst="rect">
              <a:avLst/>
            </a:prstGeom>
          </p:spPr>
          <p:txBody>
            <a:bodyPr wrap="square">
              <a:spAutoFit/>
            </a:bodyPr>
            <a:lstStyle/>
            <a:p>
              <a:r>
                <a:rPr lang="en-US" sz="1050" i="1" dirty="0"/>
                <a:t>https://www.sciencedaily.com/releases/2010/09/100914115246.htmCredit: </a:t>
              </a:r>
              <a:r>
                <a:rPr lang="en-US" sz="1050" i="1" dirty="0" err="1"/>
                <a:t>iStockphoto</a:t>
              </a:r>
              <a:r>
                <a:rPr lang="en-US" sz="1050" i="1" dirty="0"/>
                <a:t>/Tom </a:t>
              </a:r>
              <a:r>
                <a:rPr lang="en-US" sz="1050" i="1" dirty="0" err="1"/>
                <a:t>Tietz</a:t>
              </a:r>
              <a:endParaRPr lang="en-US" sz="1050" dirty="0"/>
            </a:p>
          </p:txBody>
        </p:sp>
      </p:grpSp>
      <p:grpSp>
        <p:nvGrpSpPr>
          <p:cNvPr id="6" name="Group 5"/>
          <p:cNvGrpSpPr/>
          <p:nvPr/>
        </p:nvGrpSpPr>
        <p:grpSpPr>
          <a:xfrm>
            <a:off x="304800" y="1425147"/>
            <a:ext cx="8704500" cy="3967733"/>
            <a:chOff x="2286000" y="1218731"/>
            <a:chExt cx="8412163" cy="3782668"/>
          </a:xfrm>
        </p:grpSpPr>
        <p:pic>
          <p:nvPicPr>
            <p:cNvPr id="1028" name="Picture 4" descr="Forest, East Kalimantan, Born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218731"/>
              <a:ext cx="8412163" cy="31545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24200" y="4724400"/>
              <a:ext cx="3505200" cy="276999"/>
            </a:xfrm>
            <a:prstGeom prst="rect">
              <a:avLst/>
            </a:prstGeom>
          </p:spPr>
          <p:txBody>
            <a:bodyPr wrap="square">
              <a:spAutoFit/>
            </a:bodyPr>
            <a:lstStyle/>
            <a:p>
              <a:r>
                <a:rPr lang="en-US" sz="1200" dirty="0"/>
                <a:t>http://www.worldwildlife.org/habitats/forest-habitat</a:t>
              </a:r>
            </a:p>
          </p:txBody>
        </p:sp>
      </p:grpSp>
      <p:grpSp>
        <p:nvGrpSpPr>
          <p:cNvPr id="8" name="Group 7"/>
          <p:cNvGrpSpPr/>
          <p:nvPr/>
        </p:nvGrpSpPr>
        <p:grpSpPr>
          <a:xfrm>
            <a:off x="190500" y="321069"/>
            <a:ext cx="8820150" cy="6275962"/>
            <a:chOff x="175706" y="559543"/>
            <a:chExt cx="8820150" cy="6275962"/>
          </a:xfrm>
        </p:grpSpPr>
        <p:pic>
          <p:nvPicPr>
            <p:cNvPr id="1030" name="Picture 6" descr="Image result for farml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706" y="559543"/>
              <a:ext cx="8820150" cy="5876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 y="6573895"/>
              <a:ext cx="7997757" cy="261610"/>
            </a:xfrm>
            <a:prstGeom prst="rect">
              <a:avLst/>
            </a:prstGeom>
          </p:spPr>
          <p:txBody>
            <a:bodyPr wrap="square">
              <a:spAutoFit/>
            </a:bodyPr>
            <a:lstStyle/>
            <a:p>
              <a:r>
                <a:rPr lang="en-US" sz="1100" dirty="0"/>
                <a:t>http://www.smallcapnetwork.com/Whats-the-Best-Farmland-Stock-FPI-LAND-ALCO-LMNR/s/via/3414/article/view/p/mid/1/id/1776/</a:t>
              </a:r>
            </a:p>
          </p:txBody>
        </p:sp>
      </p:grpSp>
    </p:spTree>
    <p:extLst>
      <p:ext uri="{BB962C8B-B14F-4D97-AF65-F5344CB8AC3E}">
        <p14:creationId xmlns:p14="http://schemas.microsoft.com/office/powerpoint/2010/main" val="8551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Quadrant</Template>
  <TotalTime>4360</TotalTime>
  <Words>2590</Words>
  <Application>Microsoft Office PowerPoint</Application>
  <PresentationFormat>On-screen Show (4:3)</PresentationFormat>
  <Paragraphs>347</Paragraphs>
  <Slides>58</Slides>
  <Notes>20</Notes>
  <HiddenSlides>1</HiddenSlides>
  <MMClips>0</MMClips>
  <ScaleCrop>false</ScaleCrop>
  <HeadingPairs>
    <vt:vector size="4" baseType="variant">
      <vt:variant>
        <vt:lpstr>Theme</vt:lpstr>
      </vt:variant>
      <vt:variant>
        <vt:i4>2</vt:i4>
      </vt:variant>
      <vt:variant>
        <vt:lpstr>Slide Titles</vt:lpstr>
      </vt:variant>
      <vt:variant>
        <vt:i4>58</vt:i4>
      </vt:variant>
    </vt:vector>
  </HeadingPairs>
  <TitlesOfParts>
    <vt:vector size="60" baseType="lpstr">
      <vt:lpstr>Quadrant</vt:lpstr>
      <vt:lpstr>1_Default Design</vt:lpstr>
      <vt:lpstr>Sustainability in Engineering Design</vt:lpstr>
      <vt:lpstr>?</vt:lpstr>
      <vt:lpstr>Engineering Without Conscience?</vt:lpstr>
      <vt:lpstr>Sustainability – A Definition</vt:lpstr>
      <vt:lpstr>Or….</vt:lpstr>
      <vt:lpstr>?</vt:lpstr>
      <vt:lpstr>PowerPoint Presentation</vt:lpstr>
      <vt:lpstr>Other Issues…</vt:lpstr>
      <vt:lpstr>PowerPoint Presentation</vt:lpstr>
      <vt:lpstr>Earth Resources Consumption</vt:lpstr>
      <vt:lpstr>Past Overshoot Days</vt:lpstr>
      <vt:lpstr>PowerPoint Presentation</vt:lpstr>
      <vt:lpstr>What do you think?</vt:lpstr>
      <vt:lpstr>PowerPoint Presentation</vt:lpstr>
      <vt:lpstr>Watch the video  Sustainability explained through animation http://www.youtube.com/watch?v=B5NiTN0chj0</vt:lpstr>
      <vt:lpstr>PowerPoint Presentation</vt:lpstr>
      <vt:lpstr>Sustainability is not a new concept</vt:lpstr>
      <vt:lpstr>PowerPoint Presentation</vt:lpstr>
      <vt:lpstr>PowerPoint Presentation</vt:lpstr>
      <vt:lpstr>Elements of Sustainability</vt:lpstr>
      <vt:lpstr>Show of hands</vt:lpstr>
      <vt:lpstr>PowerPoint Presentation</vt:lpstr>
      <vt:lpstr>PowerPoint Presentation</vt:lpstr>
      <vt:lpstr>What happened to my soda bottle?</vt:lpstr>
      <vt:lpstr>PowerPoint Presentation</vt:lpstr>
      <vt:lpstr>PowerPoint Presentation</vt:lpstr>
      <vt:lpstr>PowerPoint Presentation</vt:lpstr>
      <vt:lpstr>Watch YouTube Video:  Going Green with Robotics &amp; Automation http://www.youtube.com/watch?v=LatqW98SMXU</vt:lpstr>
      <vt:lpstr>How do we judge if a product or service is sustainable?</vt:lpstr>
      <vt:lpstr>PowerPoint Presentation</vt:lpstr>
      <vt:lpstr>Life Cycle Assessment</vt:lpstr>
      <vt:lpstr>PowerPoint Presentation</vt:lpstr>
      <vt:lpstr>2013</vt:lpstr>
      <vt:lpstr>Apple’s Carbon Footprint 2015</vt:lpstr>
      <vt:lpstr>Sustainability Examples</vt:lpstr>
      <vt:lpstr>PowerPoint Presentation</vt:lpstr>
      <vt:lpstr>Bio-Based Bottles</vt:lpstr>
      <vt:lpstr>What is SJSU Doing?</vt:lpstr>
      <vt:lpstr>Actions on Campus - Examples</vt:lpstr>
      <vt:lpstr>PowerPoint Presentation</vt:lpstr>
      <vt:lpstr>PowerPoint Presentation</vt:lpstr>
      <vt:lpstr>Engineering for the future….</vt:lpstr>
      <vt:lpstr>Tradition vs Future Engineering</vt:lpstr>
      <vt:lpstr>Sustainability in our future</vt:lpstr>
      <vt:lpstr>PowerPoint Presentation</vt:lpstr>
      <vt:lpstr>PowerPoint Presentation</vt:lpstr>
      <vt:lpstr>Green Collar Jobs</vt:lpstr>
      <vt:lpstr>Green in Your Education</vt:lpstr>
      <vt:lpstr>Center of Sustainable Engineering</vt:lpstr>
      <vt:lpstr>PowerPoint Presentation</vt:lpstr>
      <vt:lpstr>References</vt:lpstr>
      <vt:lpstr>Back Up</vt:lpstr>
      <vt:lpstr>PowerPoint Presentation</vt:lpstr>
      <vt:lpstr>PowerPoint Presentation</vt:lpstr>
      <vt:lpstr>PowerPoint Presentation</vt:lpstr>
      <vt:lpstr>LEED MISSION:  </vt:lpstr>
      <vt:lpstr>PowerPoint Presentation</vt:lpstr>
      <vt:lpstr>LEED MISSION:  </vt:lpstr>
    </vt:vector>
  </TitlesOfParts>
  <Company>SJSU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Green Collar Job?</dc:title>
  <dc:creator>Thalia Anagnos</dc:creator>
  <cp:lastModifiedBy>Jack Warecki</cp:lastModifiedBy>
  <cp:revision>237</cp:revision>
  <cp:lastPrinted>2016-12-02T20:39:35Z</cp:lastPrinted>
  <dcterms:created xsi:type="dcterms:W3CDTF">2009-11-13T05:23:09Z</dcterms:created>
  <dcterms:modified xsi:type="dcterms:W3CDTF">2016-12-02T21:02:39Z</dcterms:modified>
</cp:coreProperties>
</file>