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9" r:id="rId2"/>
    <p:sldId id="297" r:id="rId3"/>
    <p:sldId id="300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2" r:id="rId16"/>
    <p:sldId id="293" r:id="rId17"/>
    <p:sldId id="290" r:id="rId18"/>
    <p:sldId id="291" r:id="rId19"/>
    <p:sldId id="294" r:id="rId20"/>
    <p:sldId id="295" r:id="rId21"/>
    <p:sldId id="29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3366FF"/>
    <a:srgbClr val="0099FF"/>
    <a:srgbClr val="0000FF"/>
    <a:srgbClr val="FFFF00"/>
    <a:srgbClr val="FFFF99"/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94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B7C805-88C2-4BA5-827C-2E6D6627B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03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ECDF-13C5-4C72-95B7-AF2CED44F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2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671F4-0E07-491E-90A5-AEB8363D4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5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6A84A-1C52-475D-8FC5-2AF953186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44B7-620A-4CE5-8391-9B345DA2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7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179D6-AB2A-4832-9B17-80FE02B1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3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495D6-A8AB-44E4-A388-20935158A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9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E7039-83AA-4BE3-8195-3D116FBA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0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Introduction to Engineering – E10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7CF4B-0568-435A-B16B-231FC63E2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4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E7BA-269F-4FD6-BD41-D6321914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8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AF8AC-5952-4C0F-B798-91990D493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2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A647A-F89F-4A52-BED5-80697D984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6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A58785D-F117-4D6C-AF1E-9B6613649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7CF4B-0568-435A-B16B-231FC63E27F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1865531"/>
            <a:ext cx="407352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1" y="4450887"/>
            <a:ext cx="39449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05410" y="210849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Sweep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456" y="856344"/>
            <a:ext cx="412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Creates a solid with uniform cross section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657" y="2090057"/>
            <a:ext cx="97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Profile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16000" y="2481943"/>
            <a:ext cx="275771" cy="29028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29542" y="3185886"/>
            <a:ext cx="97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Path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148114" y="2888343"/>
            <a:ext cx="232229" cy="29028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576782" y="174564"/>
            <a:ext cx="4451860" cy="6551287"/>
            <a:chOff x="4576782" y="174564"/>
            <a:chExt cx="4451860" cy="6551287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42581" y="1436910"/>
              <a:ext cx="3433763" cy="2595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384" y="3822468"/>
              <a:ext cx="3463472" cy="2903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576782" y="174564"/>
              <a:ext cx="44518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Loft</a:t>
              </a:r>
              <a:r>
                <a:rPr lang="en-US" sz="2400" b="1" i="1" dirty="0" smtClean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 (sweep and blend combined 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09884" y="689430"/>
              <a:ext cx="41220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Creates a solid with different cross sections, multiple paths could be used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8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6FC95C-FFBE-4E18-922A-FBDBB3152CF7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31763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Loft Command in SW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033963" y="1511300"/>
            <a:ext cx="4022725" cy="5000625"/>
            <a:chOff x="3226" y="824"/>
            <a:chExt cx="2534" cy="3150"/>
          </a:xfrm>
        </p:grpSpPr>
        <p:pic>
          <p:nvPicPr>
            <p:cNvPr id="8207" name="Picture 12" descr="Picture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" y="824"/>
              <a:ext cx="1071" cy="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14" descr="Picture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" y="1972"/>
              <a:ext cx="1635" cy="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3657600" y="785813"/>
            <a:ext cx="4786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FFFF00"/>
                </a:solidFill>
              </a:rPr>
              <a:t>Loft </a:t>
            </a:r>
            <a:r>
              <a:rPr lang="en-US">
                <a:solidFill>
                  <a:srgbClr val="FFFF00"/>
                </a:solidFill>
              </a:rPr>
              <a:t>command creates a surface or a solid by sweeping and blending using two or more different profiles.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95263" y="2008188"/>
            <a:ext cx="4933950" cy="4106862"/>
            <a:chOff x="123" y="1265"/>
            <a:chExt cx="3108" cy="2587"/>
          </a:xfrm>
        </p:grpSpPr>
        <p:pic>
          <p:nvPicPr>
            <p:cNvPr id="8203" name="Picture 11" descr="Picture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1536"/>
              <a:ext cx="2035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5" descr="Picture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" y="1265"/>
              <a:ext cx="887" cy="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 Box 17"/>
            <p:cNvSpPr txBox="1">
              <a:spLocks noChangeArrowheads="1"/>
            </p:cNvSpPr>
            <p:nvPr/>
          </p:nvSpPr>
          <p:spPr bwMode="auto">
            <a:xfrm>
              <a:off x="2502" y="1818"/>
              <a:ext cx="72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FF3300"/>
                  </a:solidFill>
                </a:rPr>
                <a:t>List of profiles</a:t>
              </a:r>
            </a:p>
          </p:txBody>
        </p:sp>
        <p:sp>
          <p:nvSpPr>
            <p:cNvPr id="8206" name="Text Box 18"/>
            <p:cNvSpPr txBox="1">
              <a:spLocks noChangeArrowheads="1"/>
            </p:cNvSpPr>
            <p:nvPr/>
          </p:nvSpPr>
          <p:spPr bwMode="auto">
            <a:xfrm>
              <a:off x="2517" y="3012"/>
              <a:ext cx="61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FF3300"/>
                  </a:solidFill>
                </a:rPr>
                <a:t>List of Guides</a:t>
              </a:r>
            </a:p>
          </p:txBody>
        </p:sp>
      </p:grpSp>
      <p:pic>
        <p:nvPicPr>
          <p:cNvPr id="8201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757238"/>
            <a:ext cx="3228975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4175" y="1408113"/>
            <a:ext cx="1524000" cy="304800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6A2B23-0529-400A-AB58-7C1367BB4548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4613"/>
            <a:ext cx="8229600" cy="603250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Loft Command in SW</a:t>
            </a:r>
          </a:p>
        </p:txBody>
      </p:sp>
      <p:pic>
        <p:nvPicPr>
          <p:cNvPr id="9222" name="Picture 12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76313"/>
            <a:ext cx="2773363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Picture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051175"/>
            <a:ext cx="20002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4" descr="Picture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3286125"/>
            <a:ext cx="2754312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3122613" y="5894388"/>
            <a:ext cx="2382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Profile normal to the plane at the end</a:t>
            </a:r>
          </a:p>
        </p:txBody>
      </p:sp>
      <p:sp>
        <p:nvSpPr>
          <p:cNvPr id="9226" name="Line 18"/>
          <p:cNvSpPr>
            <a:spLocks noChangeShapeType="1"/>
          </p:cNvSpPr>
          <p:nvPr/>
        </p:nvSpPr>
        <p:spPr bwMode="auto">
          <a:xfrm>
            <a:off x="3597275" y="4991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5292725" y="6224588"/>
            <a:ext cx="1169988" cy="255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6775450" y="3184525"/>
            <a:ext cx="1093788" cy="11684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940050" y="1411288"/>
            <a:ext cx="5229225" cy="3840162"/>
            <a:chOff x="2044" y="889"/>
            <a:chExt cx="3294" cy="2419"/>
          </a:xfrm>
        </p:grpSpPr>
        <p:pic>
          <p:nvPicPr>
            <p:cNvPr id="9232" name="Picture 11" descr="Picture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" y="889"/>
              <a:ext cx="1716" cy="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3" name="Text Box 16"/>
            <p:cNvSpPr txBox="1">
              <a:spLocks noChangeArrowheads="1"/>
            </p:cNvSpPr>
            <p:nvPr/>
          </p:nvSpPr>
          <p:spPr bwMode="auto">
            <a:xfrm>
              <a:off x="3837" y="1582"/>
              <a:ext cx="150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Profile normal to the plane at the start</a:t>
              </a:r>
            </a:p>
          </p:txBody>
        </p:sp>
        <p:sp>
          <p:nvSpPr>
            <p:cNvPr id="9234" name="Line 23"/>
            <p:cNvSpPr>
              <a:spLocks noChangeShapeType="1"/>
            </p:cNvSpPr>
            <p:nvPr/>
          </p:nvSpPr>
          <p:spPr bwMode="auto">
            <a:xfrm flipH="1">
              <a:off x="3324" y="1691"/>
              <a:ext cx="507" cy="8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0" name="Text Box 24"/>
          <p:cNvSpPr txBox="1">
            <a:spLocks noChangeArrowheads="1"/>
          </p:cNvSpPr>
          <p:nvPr/>
        </p:nvSpPr>
        <p:spPr bwMode="auto">
          <a:xfrm>
            <a:off x="334963" y="488950"/>
            <a:ext cx="478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FFFF00"/>
                </a:solidFill>
              </a:rPr>
              <a:t>Start</a:t>
            </a:r>
            <a:r>
              <a:rPr lang="en-US" sz="2000">
                <a:solidFill>
                  <a:srgbClr val="FFFF00"/>
                </a:solidFill>
              </a:rPr>
              <a:t> and </a:t>
            </a:r>
            <a:r>
              <a:rPr lang="en-US" sz="2000" b="1" i="1">
                <a:solidFill>
                  <a:srgbClr val="FFFF00"/>
                </a:solidFill>
              </a:rPr>
              <a:t>End</a:t>
            </a:r>
            <a:r>
              <a:rPr lang="en-US" sz="2000">
                <a:solidFill>
                  <a:srgbClr val="FFFF00"/>
                </a:solidFill>
              </a:rPr>
              <a:t> Constraints options</a:t>
            </a:r>
          </a:p>
        </p:txBody>
      </p:sp>
      <p:pic>
        <p:nvPicPr>
          <p:cNvPr id="9231" name="Picture 14" descr="Picture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203835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9" grpId="0"/>
      <p:bldP spid="57364" grpId="0" animBg="1"/>
      <p:bldP spid="573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33BBE7-3880-48BA-9274-2F04F8748933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4613"/>
            <a:ext cx="8229600" cy="768350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Loft Command in SW</a:t>
            </a:r>
          </a:p>
        </p:txBody>
      </p:sp>
      <p:pic>
        <p:nvPicPr>
          <p:cNvPr id="59400" name="Picture 8" descr="Pictur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2774950"/>
            <a:ext cx="2976562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Pic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082675"/>
            <a:ext cx="2951162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Pictur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1816100"/>
            <a:ext cx="18351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4003675" y="944563"/>
            <a:ext cx="4046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Loft using a single Guide Curve.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1019175" y="1438275"/>
            <a:ext cx="1319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Profile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1171575" y="4889500"/>
            <a:ext cx="1319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Profile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1562100" y="3360738"/>
            <a:ext cx="170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Guide, 3D sketch</a:t>
            </a:r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 flipH="1" flipV="1">
            <a:off x="1379538" y="4616450"/>
            <a:ext cx="179387" cy="3000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>
            <a:off x="1528763" y="1768475"/>
            <a:ext cx="539750" cy="3444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 flipH="1" flipV="1">
            <a:off x="1498600" y="3178175"/>
            <a:ext cx="374650" cy="209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139436-572F-4BDB-A786-4370BB86D76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603250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Loft Command in SW</a:t>
            </a:r>
          </a:p>
        </p:txBody>
      </p:sp>
      <p:pic>
        <p:nvPicPr>
          <p:cNvPr id="11270" name="Picture 10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646363"/>
            <a:ext cx="16891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908050"/>
            <a:ext cx="30416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5"/>
          <p:cNvSpPr txBox="1">
            <a:spLocks noChangeArrowheads="1"/>
          </p:cNvSpPr>
          <p:nvPr/>
        </p:nvSpPr>
        <p:spPr bwMode="auto">
          <a:xfrm>
            <a:off x="4003675" y="660400"/>
            <a:ext cx="4046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Loft using many Guide Curves.</a:t>
            </a:r>
          </a:p>
        </p:txBody>
      </p:sp>
      <p:sp>
        <p:nvSpPr>
          <p:cNvPr id="11273" name="Text Box 16"/>
          <p:cNvSpPr txBox="1">
            <a:spLocks noChangeArrowheads="1"/>
          </p:cNvSpPr>
          <p:nvPr/>
        </p:nvSpPr>
        <p:spPr bwMode="auto">
          <a:xfrm>
            <a:off x="1349375" y="3297238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</a:rPr>
              <a:t>Guide 1</a:t>
            </a:r>
          </a:p>
        </p:txBody>
      </p:sp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2101850" y="2865438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</a:rPr>
              <a:t>Guide 2</a:t>
            </a:r>
          </a:p>
        </p:txBody>
      </p:sp>
      <p:sp>
        <p:nvSpPr>
          <p:cNvPr id="11275" name="Text Box 18"/>
          <p:cNvSpPr txBox="1">
            <a:spLocks noChangeArrowheads="1"/>
          </p:cNvSpPr>
          <p:nvPr/>
        </p:nvSpPr>
        <p:spPr bwMode="auto">
          <a:xfrm>
            <a:off x="2178050" y="1130300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</a:rPr>
              <a:t>Guide 4</a:t>
            </a:r>
          </a:p>
        </p:txBody>
      </p:sp>
      <p:sp>
        <p:nvSpPr>
          <p:cNvPr id="11276" name="Text Box 19"/>
          <p:cNvSpPr txBox="1">
            <a:spLocks noChangeArrowheads="1"/>
          </p:cNvSpPr>
          <p:nvPr/>
        </p:nvSpPr>
        <p:spPr bwMode="auto">
          <a:xfrm>
            <a:off x="322263" y="1116013"/>
            <a:ext cx="92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</a:rPr>
              <a:t>Guide 3</a:t>
            </a:r>
          </a:p>
        </p:txBody>
      </p:sp>
      <p:sp>
        <p:nvSpPr>
          <p:cNvPr id="11277" name="Line 20"/>
          <p:cNvSpPr>
            <a:spLocks noChangeShapeType="1"/>
          </p:cNvSpPr>
          <p:nvPr/>
        </p:nvSpPr>
        <p:spPr bwMode="auto">
          <a:xfrm flipH="1" flipV="1">
            <a:off x="900113" y="2608263"/>
            <a:ext cx="823912" cy="6889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21"/>
          <p:cNvSpPr>
            <a:spLocks noChangeShapeType="1"/>
          </p:cNvSpPr>
          <p:nvPr/>
        </p:nvSpPr>
        <p:spPr bwMode="auto">
          <a:xfrm flipH="1" flipV="1">
            <a:off x="2098675" y="2413000"/>
            <a:ext cx="269875" cy="465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22"/>
          <p:cNvSpPr>
            <a:spLocks noChangeShapeType="1"/>
          </p:cNvSpPr>
          <p:nvPr/>
        </p:nvSpPr>
        <p:spPr bwMode="auto">
          <a:xfrm>
            <a:off x="704850" y="1454150"/>
            <a:ext cx="284163" cy="269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23"/>
          <p:cNvSpPr>
            <a:spLocks noChangeShapeType="1"/>
          </p:cNvSpPr>
          <p:nvPr/>
        </p:nvSpPr>
        <p:spPr bwMode="auto">
          <a:xfrm flipH="1">
            <a:off x="1679575" y="1468438"/>
            <a:ext cx="884238" cy="539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216275" y="1225550"/>
            <a:ext cx="2974975" cy="3144838"/>
            <a:chOff x="2026" y="772"/>
            <a:chExt cx="1874" cy="1981"/>
          </a:xfrm>
        </p:grpSpPr>
        <p:pic>
          <p:nvPicPr>
            <p:cNvPr id="11288" name="Picture 12" descr="Picture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772"/>
              <a:ext cx="1874" cy="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9" name="Text Box 24"/>
            <p:cNvSpPr txBox="1">
              <a:spLocks noChangeArrowheads="1"/>
            </p:cNvSpPr>
            <p:nvPr/>
          </p:nvSpPr>
          <p:spPr bwMode="auto">
            <a:xfrm>
              <a:off x="2124" y="812"/>
              <a:ext cx="10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0000FF"/>
                  </a:solidFill>
                </a:rPr>
                <a:t>Guides 1,2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181725" y="1616075"/>
            <a:ext cx="2962275" cy="3163888"/>
            <a:chOff x="3894" y="1018"/>
            <a:chExt cx="1866" cy="1993"/>
          </a:xfrm>
        </p:grpSpPr>
        <p:pic>
          <p:nvPicPr>
            <p:cNvPr id="11286" name="Picture 14" descr="Picture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" y="1018"/>
              <a:ext cx="1866" cy="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7" name="Text Box 25"/>
            <p:cNvSpPr txBox="1">
              <a:spLocks noChangeArrowheads="1"/>
            </p:cNvSpPr>
            <p:nvPr/>
          </p:nvSpPr>
          <p:spPr bwMode="auto">
            <a:xfrm>
              <a:off x="4776" y="1097"/>
              <a:ext cx="9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0000FF"/>
                  </a:solidFill>
                </a:rPr>
                <a:t>Guides 1,2,3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376738" y="4149725"/>
            <a:ext cx="2986087" cy="2614613"/>
            <a:chOff x="2757" y="2614"/>
            <a:chExt cx="1881" cy="1647"/>
          </a:xfrm>
        </p:grpSpPr>
        <p:pic>
          <p:nvPicPr>
            <p:cNvPr id="11284" name="Picture 13" descr="Picture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" y="2614"/>
              <a:ext cx="1874" cy="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5" name="Text Box 26"/>
            <p:cNvSpPr txBox="1">
              <a:spLocks noChangeArrowheads="1"/>
            </p:cNvSpPr>
            <p:nvPr/>
          </p:nvSpPr>
          <p:spPr bwMode="auto">
            <a:xfrm>
              <a:off x="2757" y="3883"/>
              <a:ext cx="10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0000FF"/>
                  </a:solidFill>
                </a:rPr>
                <a:t>Guides 1,2,3,4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AA9357-A631-474A-AA0E-367D7C0685C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Loft Command in SW</a:t>
            </a:r>
          </a:p>
        </p:txBody>
      </p:sp>
      <p:pic>
        <p:nvPicPr>
          <p:cNvPr id="63496" name="Picture 8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2309813"/>
            <a:ext cx="38989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239838"/>
            <a:ext cx="35671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4437063" y="1154113"/>
            <a:ext cx="3552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Merging a Loft with a feature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79C1E9-29A6-42B3-A921-AEE22DD4A4B9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pic>
        <p:nvPicPr>
          <p:cNvPr id="13317" name="Picture 4" descr="wheel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46088"/>
            <a:ext cx="7739063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B9EE4B-2314-4B10-BC46-F38F711361CD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62025" y="812800"/>
            <a:ext cx="7632700" cy="6635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FF00"/>
                </a:solidFill>
                <a:latin typeface="+mn-lt"/>
                <a:cs typeface="+mn-cs"/>
              </a:rPr>
              <a:t>	10 spline sketches on planes .3 inches apart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535113"/>
            <a:ext cx="49530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827088"/>
          </a:xfrm>
        </p:spPr>
        <p:txBody>
          <a:bodyPr/>
          <a:lstStyle/>
          <a:p>
            <a:r>
              <a:rPr lang="en-US" sz="2800" b="1" i="1" smtClean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718BFF-D0E7-4717-85CE-3EEA14DDD3DD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pic>
        <p:nvPicPr>
          <p:cNvPr id="15366" name="Content Placeholder 3" descr="Setuploft Spi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896938"/>
            <a:ext cx="7635875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FA8DD9-6E4D-4DF6-84F7-B106BD597A8E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pic>
        <p:nvPicPr>
          <p:cNvPr id="16390" name="Content Placeholder 3" descr="Loftinthemaking Spi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0"/>
            <a:ext cx="4645025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 descr="scan01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728788"/>
            <a:ext cx="458787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8E6557-94A8-4407-B94C-AE81BE6B89A9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pic>
        <p:nvPicPr>
          <p:cNvPr id="17414" name="Picture 3" descr="scan01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67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" descr="scan01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0"/>
            <a:ext cx="5722938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Picture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3181350"/>
            <a:ext cx="482758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253" y="1246903"/>
            <a:ext cx="8764623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 smtClean="0">
                <a:solidFill>
                  <a:srgbClr val="FF9900"/>
                </a:solidFill>
              </a:rPr>
              <a:t>Sweep Command</a:t>
            </a:r>
            <a:endParaRPr lang="en-US" sz="2800" b="1" i="1" dirty="0">
              <a:solidFill>
                <a:srgbClr val="FF99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7CF4B-0568-435A-B16B-231FC63E27F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14945" y="1717964"/>
            <a:ext cx="1302327" cy="30480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68087" y="3423390"/>
            <a:ext cx="1967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Creates a swept solid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3557" y="3355440"/>
            <a:ext cx="296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Removes material as it sweeps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067630" y="1983838"/>
            <a:ext cx="734291" cy="12884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454128" y="2024083"/>
            <a:ext cx="678978" cy="13300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84624" y="1717962"/>
            <a:ext cx="1302327" cy="30480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B5B63A-F84A-48AA-9C05-A106B847F5EF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pic>
        <p:nvPicPr>
          <p:cNvPr id="18438" name="Picture 1" descr="scan01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763"/>
            <a:ext cx="4575175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509838"/>
            <a:ext cx="5138737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4935538" y="3352800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Knife handle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67BC65-967D-4C29-865F-0E973F988653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9663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68563"/>
            <a:ext cx="54864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682625" y="1887538"/>
            <a:ext cx="1493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Knife blade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4572000" y="3875088"/>
            <a:ext cx="1465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Hand and wrist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FF9900"/>
                </a:solidFill>
              </a:rPr>
              <a:t>Sweep</a:t>
            </a:r>
            <a:endParaRPr lang="en-US" sz="2800" b="1" i="1" dirty="0">
              <a:solidFill>
                <a:srgbClr val="FF99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7CF4B-0568-435A-B16B-231FC63E27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11163" y="1073818"/>
            <a:ext cx="8048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Sweep command creates a solid by sweeping a profile along a specified path.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5053013" y="2496218"/>
            <a:ext cx="3810000" cy="4122737"/>
            <a:chOff x="3120" y="576"/>
            <a:chExt cx="2400" cy="259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576"/>
              <a:ext cx="2400" cy="2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4638" y="1530"/>
              <a:ext cx="249" cy="30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710" y="1281"/>
              <a:ext cx="6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Path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4493" y="2654"/>
              <a:ext cx="547" cy="31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504" y="2937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Profile (2D sketch)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34988" y="2726405"/>
            <a:ext cx="4181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A sweep feature requires two sketches; a </a:t>
            </a:r>
            <a:r>
              <a:rPr lang="en-US" b="1">
                <a:solidFill>
                  <a:srgbClr val="FFFF00"/>
                </a:solidFill>
              </a:rPr>
              <a:t>profile</a:t>
            </a:r>
            <a:r>
              <a:rPr lang="en-US">
                <a:solidFill>
                  <a:srgbClr val="FFFF00"/>
                </a:solidFill>
              </a:rPr>
              <a:t> and a </a:t>
            </a:r>
            <a:r>
              <a:rPr lang="en-US" b="1">
                <a:solidFill>
                  <a:srgbClr val="FFFF00"/>
                </a:solidFill>
              </a:rPr>
              <a:t>path</a:t>
            </a:r>
            <a:r>
              <a:rPr lang="en-US">
                <a:solidFill>
                  <a:srgbClr val="FFFF00"/>
                </a:solidFill>
              </a:rPr>
              <a:t>. These two sketches cannot lie on the same plane or be parallel.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41338" y="4177380"/>
            <a:ext cx="37925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The path can be either open or closed profile. It could lie on one plane or lie on multiple planes (3D sketch)</a:t>
            </a:r>
          </a:p>
        </p:txBody>
      </p:sp>
    </p:spTree>
    <p:extLst>
      <p:ext uri="{BB962C8B-B14F-4D97-AF65-F5344CB8AC3E}">
        <p14:creationId xmlns:p14="http://schemas.microsoft.com/office/powerpoint/2010/main" val="40165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20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C45B2E-01FF-45A7-B99E-382C9C5E746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531813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Sweep Command in SW</a:t>
            </a:r>
          </a:p>
        </p:txBody>
      </p:sp>
      <p:grpSp>
        <p:nvGrpSpPr>
          <p:cNvPr id="2055" name="Group 22"/>
          <p:cNvGrpSpPr>
            <a:grpSpLocks/>
          </p:cNvGrpSpPr>
          <p:nvPr/>
        </p:nvGrpSpPr>
        <p:grpSpPr bwMode="auto">
          <a:xfrm>
            <a:off x="223838" y="2633663"/>
            <a:ext cx="4432300" cy="3395662"/>
            <a:chOff x="168" y="1366"/>
            <a:chExt cx="2792" cy="2139"/>
          </a:xfrm>
        </p:grpSpPr>
        <p:pic>
          <p:nvPicPr>
            <p:cNvPr id="2062" name="Picture 20" descr="Pictu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366"/>
              <a:ext cx="2792" cy="2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Text Box 11"/>
            <p:cNvSpPr txBox="1">
              <a:spLocks noChangeArrowheads="1"/>
            </p:cNvSpPr>
            <p:nvPr/>
          </p:nvSpPr>
          <p:spPr bwMode="auto">
            <a:xfrm>
              <a:off x="812" y="2266"/>
              <a:ext cx="4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Path</a:t>
              </a:r>
            </a:p>
          </p:txBody>
        </p:sp>
        <p:sp>
          <p:nvSpPr>
            <p:cNvPr id="2064" name="Text Box 12"/>
            <p:cNvSpPr txBox="1">
              <a:spLocks noChangeArrowheads="1"/>
            </p:cNvSpPr>
            <p:nvPr/>
          </p:nvSpPr>
          <p:spPr bwMode="auto">
            <a:xfrm>
              <a:off x="1786" y="3004"/>
              <a:ext cx="6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Profile</a:t>
              </a:r>
            </a:p>
          </p:txBody>
        </p:sp>
        <p:sp>
          <p:nvSpPr>
            <p:cNvPr id="2065" name="Line 13"/>
            <p:cNvSpPr>
              <a:spLocks noChangeShapeType="1"/>
            </p:cNvSpPr>
            <p:nvPr/>
          </p:nvSpPr>
          <p:spPr bwMode="auto">
            <a:xfrm flipV="1">
              <a:off x="1152" y="2096"/>
              <a:ext cx="302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14"/>
            <p:cNvSpPr>
              <a:spLocks noChangeShapeType="1"/>
            </p:cNvSpPr>
            <p:nvPr/>
          </p:nvSpPr>
          <p:spPr bwMode="auto">
            <a:xfrm flipV="1">
              <a:off x="2143" y="2644"/>
              <a:ext cx="312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7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830263"/>
            <a:ext cx="32289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5025" y="1204913"/>
            <a:ext cx="1566863" cy="290512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76775" y="658813"/>
            <a:ext cx="4181475" cy="5945188"/>
            <a:chOff x="4676775" y="658813"/>
            <a:chExt cx="4181475" cy="5945188"/>
          </a:xfrm>
        </p:grpSpPr>
        <p:grpSp>
          <p:nvGrpSpPr>
            <p:cNvPr id="5" name="Group 4"/>
            <p:cNvGrpSpPr/>
            <p:nvPr/>
          </p:nvGrpSpPr>
          <p:grpSpPr>
            <a:xfrm>
              <a:off x="4676775" y="658813"/>
              <a:ext cx="4181475" cy="5945188"/>
              <a:chOff x="4676775" y="658813"/>
              <a:chExt cx="4181475" cy="5945188"/>
            </a:xfrm>
          </p:grpSpPr>
          <p:sp>
            <p:nvSpPr>
              <p:cNvPr id="2054" name="Text Box 10"/>
              <p:cNvSpPr txBox="1">
                <a:spLocks noChangeArrowheads="1"/>
              </p:cNvSpPr>
              <p:nvPr/>
            </p:nvSpPr>
            <p:spPr bwMode="auto">
              <a:xfrm>
                <a:off x="4676775" y="658813"/>
                <a:ext cx="382270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FFFF00"/>
                    </a:solidFill>
                  </a:rPr>
                  <a:t>Sweep using a profile, path and </a:t>
                </a:r>
                <a:r>
                  <a:rPr lang="en-US" b="1" i="1">
                    <a:solidFill>
                      <a:srgbClr val="FFFF00"/>
                    </a:solidFill>
                  </a:rPr>
                  <a:t>Follow Path</a:t>
                </a:r>
                <a:r>
                  <a:rPr lang="en-US">
                    <a:solidFill>
                      <a:srgbClr val="FFFF00"/>
                    </a:solidFill>
                  </a:rPr>
                  <a:t> option</a:t>
                </a:r>
              </a:p>
            </p:txBody>
          </p:sp>
          <p:pic>
            <p:nvPicPr>
              <p:cNvPr id="2059" name="Picture 21" descr="Picture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2663" y="1315357"/>
                <a:ext cx="4065587" cy="268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978400" y="3599543"/>
                <a:ext cx="2090057" cy="3004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61" name="Oval 16"/>
            <p:cNvSpPr>
              <a:spLocks noChangeArrowheads="1"/>
            </p:cNvSpPr>
            <p:nvPr/>
          </p:nvSpPr>
          <p:spPr bwMode="auto">
            <a:xfrm>
              <a:off x="5266872" y="5363935"/>
              <a:ext cx="1454150" cy="298450"/>
            </a:xfrm>
            <a:prstGeom prst="ellipse">
              <a:avLst/>
            </a:prstGeom>
            <a:solidFill>
              <a:srgbClr val="FF3300">
                <a:alpha val="2509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30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D35A7A-94DE-44E2-8D7D-C6E74685BB8D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1038225" y="146050"/>
            <a:ext cx="8229600" cy="544513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Sweep Command in SW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3597275" y="1768475"/>
            <a:ext cx="139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3540125" y="644525"/>
            <a:ext cx="3687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Sweeps using different Options</a:t>
            </a:r>
          </a:p>
        </p:txBody>
      </p:sp>
      <p:grpSp>
        <p:nvGrpSpPr>
          <p:cNvPr id="3080" name="Group 4"/>
          <p:cNvGrpSpPr>
            <a:grpSpLocks/>
          </p:cNvGrpSpPr>
          <p:nvPr/>
        </p:nvGrpSpPr>
        <p:grpSpPr bwMode="auto">
          <a:xfrm>
            <a:off x="4452484" y="3722914"/>
            <a:ext cx="3597275" cy="2671763"/>
            <a:chOff x="4379913" y="1066800"/>
            <a:chExt cx="3597275" cy="2671763"/>
          </a:xfrm>
        </p:grpSpPr>
        <p:pic>
          <p:nvPicPr>
            <p:cNvPr id="3089" name="Picture 19" descr="Picture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3" y="1066800"/>
              <a:ext cx="359727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0" name="Text Box 14"/>
            <p:cNvSpPr txBox="1">
              <a:spLocks noChangeArrowheads="1"/>
            </p:cNvSpPr>
            <p:nvPr/>
          </p:nvSpPr>
          <p:spPr bwMode="auto">
            <a:xfrm>
              <a:off x="4413249" y="3157538"/>
              <a:ext cx="16192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0000FF"/>
                  </a:solidFill>
                </a:rPr>
                <a:t>Keep normal constant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85763" y="4251327"/>
            <a:ext cx="3883025" cy="2078038"/>
            <a:chOff x="243" y="2678"/>
            <a:chExt cx="2446" cy="1309"/>
          </a:xfrm>
        </p:grpSpPr>
        <p:pic>
          <p:nvPicPr>
            <p:cNvPr id="3086" name="Picture 22" descr="Picture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2678"/>
              <a:ext cx="2446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7" name="Text Box 12"/>
            <p:cNvSpPr txBox="1">
              <a:spLocks noChangeArrowheads="1"/>
            </p:cNvSpPr>
            <p:nvPr/>
          </p:nvSpPr>
          <p:spPr bwMode="auto">
            <a:xfrm>
              <a:off x="981" y="3702"/>
              <a:ext cx="10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0000FF"/>
                  </a:solidFill>
                </a:rPr>
                <a:t>Twisted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433207" y="1117146"/>
            <a:ext cx="3670300" cy="2395538"/>
            <a:chOff x="4984750" y="3889375"/>
            <a:chExt cx="3670300" cy="2395538"/>
          </a:xfrm>
        </p:grpSpPr>
        <p:pic>
          <p:nvPicPr>
            <p:cNvPr id="3084" name="Picture 21" descr="Picture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0" y="3889375"/>
              <a:ext cx="3670300" cy="239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5544684" y="5447167"/>
              <a:ext cx="1619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0000FF"/>
                  </a:solidFill>
                </a:rPr>
                <a:t>Follow Path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2800" y="769256"/>
            <a:ext cx="2467429" cy="326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04A06A-DC2C-43E5-A09E-22868E4154CB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4101" name="Picture 15" descr="Pict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517650"/>
            <a:ext cx="46450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663575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Sweep Command in SW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054225" y="719138"/>
            <a:ext cx="5170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Sweep using a profile, path and one guide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17738" y="259238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Path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179763" y="1920875"/>
            <a:ext cx="85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Profile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148013" y="3838575"/>
            <a:ext cx="164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Guide curve 1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2338388" y="4032250"/>
            <a:ext cx="795337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2578100" y="2938463"/>
            <a:ext cx="600075" cy="254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836988" y="2247900"/>
            <a:ext cx="239712" cy="3460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94" name="Picture 14" descr="Pict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314700"/>
            <a:ext cx="4224337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428D9F-B0BD-4A7C-8FF3-E47D53AD9B8E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3188"/>
            <a:ext cx="8229600" cy="617537"/>
          </a:xfrm>
        </p:spPr>
        <p:txBody>
          <a:bodyPr/>
          <a:lstStyle/>
          <a:p>
            <a:pPr eaLnBrk="1" hangingPunct="1"/>
            <a:r>
              <a:rPr lang="en-US" sz="3200" b="1" i="1" smtClean="0">
                <a:solidFill>
                  <a:srgbClr val="FF9900"/>
                </a:solidFill>
              </a:rPr>
              <a:t>Sweep Command in SW</a:t>
            </a:r>
          </a:p>
        </p:txBody>
      </p:sp>
      <p:pic>
        <p:nvPicPr>
          <p:cNvPr id="48138" name="Picture 10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800475"/>
            <a:ext cx="3311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75"/>
            <a:ext cx="3233737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159000" y="1141413"/>
            <a:ext cx="6748463" cy="5716587"/>
            <a:chOff x="1360" y="719"/>
            <a:chExt cx="4251" cy="3601"/>
          </a:xfrm>
        </p:grpSpPr>
        <p:pic>
          <p:nvPicPr>
            <p:cNvPr id="5130" name="Picture 9" descr="Picture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" y="719"/>
              <a:ext cx="3304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22" descr="Picture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1841"/>
              <a:ext cx="1171" cy="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9" name="Text Box 26"/>
          <p:cNvSpPr txBox="1">
            <a:spLocks noChangeArrowheads="1"/>
          </p:cNvSpPr>
          <p:nvPr/>
        </p:nvSpPr>
        <p:spPr bwMode="auto">
          <a:xfrm>
            <a:off x="2054225" y="604838"/>
            <a:ext cx="5170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Sweep using a profile, path and </a:t>
            </a:r>
            <a:r>
              <a:rPr lang="en-US" sz="2000" b="1">
                <a:solidFill>
                  <a:srgbClr val="FFFF00"/>
                </a:solidFill>
              </a:rPr>
              <a:t>two</a:t>
            </a:r>
            <a:r>
              <a:rPr lang="en-US" sz="2000">
                <a:solidFill>
                  <a:srgbClr val="FFFF00"/>
                </a:solidFill>
              </a:rPr>
              <a:t> guides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ED8385-8D16-4338-98B3-877D6BE56503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574675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Sweep Command in SW</a:t>
            </a:r>
          </a:p>
        </p:txBody>
      </p:sp>
      <p:pic>
        <p:nvPicPr>
          <p:cNvPr id="6150" name="Picture 8" descr="Pictur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3071813"/>
            <a:ext cx="546735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ictur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22325"/>
            <a:ext cx="35480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748088" y="1385888"/>
            <a:ext cx="5170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Sweep using Merge Smooth Faces option</a:t>
            </a:r>
          </a:p>
        </p:txBody>
      </p:sp>
      <p:pic>
        <p:nvPicPr>
          <p:cNvPr id="6153" name="Picture 12" descr="Picture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814763"/>
            <a:ext cx="30988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5276850" y="4752975"/>
            <a:ext cx="66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Path</a:t>
            </a:r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 flipV="1">
            <a:off x="5816600" y="4497388"/>
            <a:ext cx="58420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7902575" y="3135313"/>
            <a:ext cx="1050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Guide curve</a:t>
            </a:r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 flipH="1">
            <a:off x="7405688" y="3478213"/>
            <a:ext cx="47942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Ken Youssefi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Introduction to Engineering – E10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30F52F-70AA-48B0-BF57-1404A799551A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752475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Sweep Command in SW</a:t>
            </a:r>
          </a:p>
        </p:txBody>
      </p:sp>
      <p:pic>
        <p:nvPicPr>
          <p:cNvPr id="7174" name="Picture 12" descr="Picture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843338"/>
            <a:ext cx="3846512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 descr="Picture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831850"/>
            <a:ext cx="37909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767138" y="854075"/>
            <a:ext cx="5038725" cy="5699125"/>
            <a:chOff x="2373" y="538"/>
            <a:chExt cx="3174" cy="3590"/>
          </a:xfrm>
        </p:grpSpPr>
        <p:pic>
          <p:nvPicPr>
            <p:cNvPr id="7177" name="Picture 14" descr="Picture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" y="2339"/>
              <a:ext cx="2463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5" descr="Picture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" y="538"/>
              <a:ext cx="2455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1" descr="Picture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" y="1631"/>
              <a:ext cx="860" cy="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471</Words>
  <Application>Microsoft Office PowerPoint</Application>
  <PresentationFormat>On-screen Show (4:3)</PresentationFormat>
  <Paragraphs>128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Sweep Command</vt:lpstr>
      <vt:lpstr>Sweep</vt:lpstr>
      <vt:lpstr>Sweep Command in SW</vt:lpstr>
      <vt:lpstr>Sweep Command in SW</vt:lpstr>
      <vt:lpstr>Sweep Command in SW</vt:lpstr>
      <vt:lpstr>Sweep Command in SW</vt:lpstr>
      <vt:lpstr>Sweep Command in SW</vt:lpstr>
      <vt:lpstr>Sweep Command in SW</vt:lpstr>
      <vt:lpstr>Loft Command in SW</vt:lpstr>
      <vt:lpstr>Loft Command in SW</vt:lpstr>
      <vt:lpstr>Loft Command in SW</vt:lpstr>
      <vt:lpstr>Loft Command in SW</vt:lpstr>
      <vt:lpstr>Loft Command in SW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kyoussefi</dc:creator>
  <cp:lastModifiedBy>kyoussefi</cp:lastModifiedBy>
  <cp:revision>77</cp:revision>
  <cp:lastPrinted>1601-01-01T00:00:00Z</cp:lastPrinted>
  <dcterms:created xsi:type="dcterms:W3CDTF">1601-01-01T00:00:00Z</dcterms:created>
  <dcterms:modified xsi:type="dcterms:W3CDTF">2012-08-11T02:46:55Z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