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3" r:id="rId2"/>
    <p:sldId id="334" r:id="rId3"/>
    <p:sldId id="335" r:id="rId4"/>
    <p:sldId id="256" r:id="rId5"/>
    <p:sldId id="306" r:id="rId6"/>
    <p:sldId id="323" r:id="rId7"/>
    <p:sldId id="286" r:id="rId8"/>
    <p:sldId id="308" r:id="rId9"/>
    <p:sldId id="325" r:id="rId10"/>
    <p:sldId id="288" r:id="rId11"/>
    <p:sldId id="324" r:id="rId12"/>
    <p:sldId id="291" r:id="rId13"/>
    <p:sldId id="289" r:id="rId14"/>
    <p:sldId id="290" r:id="rId15"/>
    <p:sldId id="296" r:id="rId16"/>
    <p:sldId id="312" r:id="rId17"/>
    <p:sldId id="319" r:id="rId18"/>
    <p:sldId id="313" r:id="rId19"/>
    <p:sldId id="314" r:id="rId20"/>
    <p:sldId id="311" r:id="rId21"/>
    <p:sldId id="315" r:id="rId22"/>
    <p:sldId id="321" r:id="rId23"/>
    <p:sldId id="320" r:id="rId24"/>
    <p:sldId id="301" r:id="rId25"/>
    <p:sldId id="300" r:id="rId26"/>
    <p:sldId id="276" r:id="rId27"/>
    <p:sldId id="316" r:id="rId28"/>
    <p:sldId id="278" r:id="rId29"/>
    <p:sldId id="326" r:id="rId30"/>
    <p:sldId id="327" r:id="rId31"/>
    <p:sldId id="280" r:id="rId32"/>
    <p:sldId id="281" r:id="rId33"/>
    <p:sldId id="317" r:id="rId34"/>
    <p:sldId id="318" r:id="rId35"/>
    <p:sldId id="283" r:id="rId36"/>
    <p:sldId id="331" r:id="rId37"/>
    <p:sldId id="332" r:id="rId38"/>
    <p:sldId id="322" r:id="rId39"/>
    <p:sldId id="328" r:id="rId40"/>
    <p:sldId id="261" r:id="rId41"/>
    <p:sldId id="329" r:id="rId42"/>
    <p:sldId id="330" r:id="rId43"/>
    <p:sldId id="262" r:id="rId44"/>
    <p:sldId id="266" r:id="rId45"/>
    <p:sldId id="267" r:id="rId46"/>
    <p:sldId id="270" r:id="rId47"/>
    <p:sldId id="269" r:id="rId48"/>
    <p:sldId id="271" r:id="rId49"/>
    <p:sldId id="272" r:id="rId50"/>
    <p:sldId id="304" r:id="rId51"/>
    <p:sldId id="303" r:id="rId52"/>
    <p:sldId id="258" r:id="rId53"/>
    <p:sldId id="25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6" autoAdjust="0"/>
  </p:normalViewPr>
  <p:slideViewPr>
    <p:cSldViewPr>
      <p:cViewPr>
        <p:scale>
          <a:sx n="80" d="100"/>
          <a:sy n="80" d="100"/>
        </p:scale>
        <p:origin x="-2418" y="-42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11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4A8EFE-FC6F-477F-81F7-747DD9B61C44}" type="datetimeFigureOut">
              <a:rPr lang="en-US" smtClean="0"/>
              <a:pPr/>
              <a:t>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E0B03-2A4C-4C4A-BD88-FA3F86327FFF}" type="slidenum">
              <a:rPr lang="en-US" smtClean="0"/>
              <a:pPr/>
              <a:t>‹#›</a:t>
            </a:fld>
            <a:endParaRPr lang="en-US"/>
          </a:p>
        </p:txBody>
      </p:sp>
    </p:spTree>
    <p:extLst>
      <p:ext uri="{BB962C8B-B14F-4D97-AF65-F5344CB8AC3E}">
        <p14:creationId xmlns="" xmlns:p14="http://schemas.microsoft.com/office/powerpoint/2010/main" val="314804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E0B03-2A4C-4C4A-BD88-FA3F86327FFF}"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Waterborne</a:t>
            </a:r>
            <a:r>
              <a:rPr lang="en-US" baseline="0" dirty="0" smtClean="0"/>
              <a:t> diseases: Cholera, </a:t>
            </a:r>
            <a:r>
              <a:rPr lang="en-US" baseline="0" dirty="0" err="1" smtClean="0"/>
              <a:t>giardia</a:t>
            </a:r>
            <a:r>
              <a:rPr lang="en-US" baseline="0" dirty="0" smtClean="0"/>
              <a:t>, typhoid, dysentery, polio, </a:t>
            </a:r>
            <a:r>
              <a:rPr lang="en-US" baseline="0" dirty="0" err="1" smtClean="0"/>
              <a:t>e.coli</a:t>
            </a:r>
            <a:r>
              <a:rPr lang="en-US" baseline="0" dirty="0" smtClean="0"/>
              <a:t>, tape worm, </a:t>
            </a:r>
            <a:endParaRPr lang="en-US" dirty="0"/>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a:t>
            </a:r>
            <a:r>
              <a:rPr lang="en-US" baseline="0" dirty="0" smtClean="0"/>
              <a:t> use trends.  We are trying hard to conserve water resources; but rapidly growing population and climate change is a challenge to adapt to changing environment. </a:t>
            </a:r>
            <a:endParaRPr lang="en-US" dirty="0"/>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temperature</a:t>
            </a:r>
            <a:r>
              <a:rPr lang="en-US" baseline="0" dirty="0" smtClean="0"/>
              <a:t> precip changes – which has direct impacts on water resources</a:t>
            </a:r>
            <a:endParaRPr lang="en-US" dirty="0"/>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supply sustainability index – look at CA</a:t>
            </a:r>
            <a:r>
              <a:rPr lang="en-US" baseline="0" dirty="0" smtClean="0"/>
              <a:t> and AZ.  They are highly susceptible!</a:t>
            </a:r>
          </a:p>
          <a:p>
            <a:r>
              <a:rPr lang="en-US" sz="1200" i="1" kern="1200" dirty="0" smtClean="0">
                <a:solidFill>
                  <a:schemeClr val="tx1"/>
                </a:solidFill>
                <a:latin typeface="+mn-lt"/>
                <a:ea typeface="+mn-ea"/>
                <a:cs typeface="+mn-cs"/>
              </a:rPr>
              <a:t>more than 1,100 counties -- one-third of all counties in the lower 48 -- will face higher risks of water shortages by mid-century as the result of global warming</a:t>
            </a:r>
            <a:endParaRPr lang="en-US" dirty="0"/>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AECB6C-0F4F-4D41-8110-3C3926904C3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a:t>
            </a:r>
            <a:r>
              <a:rPr lang="en-US" baseline="0" dirty="0" smtClean="0"/>
              <a:t> change affects the watershed!  For example, Sierra Nevada mountains</a:t>
            </a:r>
            <a:endParaRPr lang="en-US" dirty="0"/>
          </a:p>
        </p:txBody>
      </p:sp>
      <p:sp>
        <p:nvSpPr>
          <p:cNvPr id="4" name="Slide Number Placeholder 3"/>
          <p:cNvSpPr>
            <a:spLocks noGrp="1"/>
          </p:cNvSpPr>
          <p:nvPr>
            <p:ph type="sldNum" sz="quarter" idx="10"/>
          </p:nvPr>
        </p:nvSpPr>
        <p:spPr/>
        <p:txBody>
          <a:bodyPr/>
          <a:lstStyle/>
          <a:p>
            <a:fld id="{33AECB6C-0F4F-4D41-8110-3C3926904C3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Models indicate that warmer temperatures will raise the snowline in mountainous regions, causing more precipitation to fall as rain rather than snow, thereby increasing the likelihood of winter floods. The higher temperatures mean that what does fall as snow will melt faster and earlier. By the end of this century, scientists forecast that as much as 70% of California’s snowpack will be lost due to warming </a:t>
            </a:r>
            <a:endParaRPr lang="en-US" dirty="0"/>
          </a:p>
        </p:txBody>
      </p:sp>
      <p:sp>
        <p:nvSpPr>
          <p:cNvPr id="4" name="Slide Number Placeholder 3"/>
          <p:cNvSpPr>
            <a:spLocks noGrp="1"/>
          </p:cNvSpPr>
          <p:nvPr>
            <p:ph type="sldNum" sz="quarter" idx="10"/>
          </p:nvPr>
        </p:nvSpPr>
        <p:spPr/>
        <p:txBody>
          <a:bodyPr/>
          <a:lstStyle/>
          <a:p>
            <a:fld id="{1D1E0B03-2A4C-4C4A-BD88-FA3F86327FFF}"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Soon, many countries will be classified as water scarcity and stress</a:t>
            </a:r>
            <a:r>
              <a:rPr lang="en-US" baseline="0" dirty="0" smtClean="0"/>
              <a:t> countries. </a:t>
            </a:r>
            <a:endParaRPr lang="en-US" dirty="0"/>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cities are urbanized – this has significant impact on water resources. </a:t>
            </a:r>
            <a:endParaRPr lang="en-US" dirty="0"/>
          </a:p>
        </p:txBody>
      </p:sp>
      <p:sp>
        <p:nvSpPr>
          <p:cNvPr id="4" name="Slide Number Placeholder 3"/>
          <p:cNvSpPr>
            <a:spLocks noGrp="1"/>
          </p:cNvSpPr>
          <p:nvPr>
            <p:ph type="sldNum" sz="quarter" idx="10"/>
          </p:nvPr>
        </p:nvSpPr>
        <p:spPr/>
        <p:txBody>
          <a:bodyPr/>
          <a:lstStyle/>
          <a:p>
            <a:fld id="{33AECB6C-0F4F-4D41-8110-3C3926904C3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AECB6C-0F4F-4D41-8110-3C3926904C3D}"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AECB6C-0F4F-4D41-8110-3C3926904C3D}"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ea typeface="ＭＳ Ｐゴシック" pitchFamily="-11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012C9C5-4358-44F3-B826-B16B49B3B4A8}" type="slidenum">
              <a:rPr lang="de-CH">
                <a:latin typeface="Arial" charset="0"/>
              </a:rPr>
              <a:pPr/>
              <a:t>30</a:t>
            </a:fld>
            <a:endParaRPr lang="de-CH">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spcBef>
                <a:spcPct val="0"/>
              </a:spcBef>
            </a:pPr>
            <a:endParaRPr lang="en-US" smtClean="0">
              <a:latin typeface="Arial" charset="0"/>
              <a:ea typeface="ＭＳ Ｐゴシック" pitchFamily="-11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how much water is required to have 1 hamburger!</a:t>
            </a:r>
            <a:endParaRPr lang="en-US" dirty="0"/>
          </a:p>
        </p:txBody>
      </p:sp>
      <p:sp>
        <p:nvSpPr>
          <p:cNvPr id="4" name="Slide Number Placeholder 3"/>
          <p:cNvSpPr>
            <a:spLocks noGrp="1"/>
          </p:cNvSpPr>
          <p:nvPr>
            <p:ph type="sldNum" sz="quarter" idx="10"/>
          </p:nvPr>
        </p:nvSpPr>
        <p:spPr/>
        <p:txBody>
          <a:bodyPr/>
          <a:lstStyle/>
          <a:p>
            <a:fld id="{33AECB6C-0F4F-4D41-8110-3C3926904C3D}"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AECB6C-0F4F-4D41-8110-3C3926904C3D}"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dirty="0" smtClean="0">
                <a:ea typeface="ＭＳ Ｐゴシック" pitchFamily="-110" charset="-128"/>
              </a:rPr>
              <a:t>Technically water is replenished through the hydrologic cycle. </a:t>
            </a:r>
          </a:p>
          <a:p>
            <a:r>
              <a:rPr lang="en-US" dirty="0" smtClean="0">
                <a:ea typeface="ＭＳ Ｐゴシック" pitchFamily="-110" charset="-128"/>
              </a:rPr>
              <a:t>Water is finite</a:t>
            </a:r>
            <a:r>
              <a:rPr lang="en-US" baseline="0" dirty="0" smtClean="0">
                <a:ea typeface="ＭＳ Ｐゴシック" pitchFamily="-110" charset="-128"/>
              </a:rPr>
              <a:t> in the sense that the cost to get more and more fresh, high quality water is prohibitive. Much of our water is in salt water, other is in ice caps or glaciers, or in groundwater</a:t>
            </a:r>
            <a:endParaRPr lang="en-US" dirty="0" smtClean="0">
              <a:ea typeface="ＭＳ Ｐゴシック" pitchFamily="-11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AECB6C-0F4F-4D41-8110-3C3926904C3D}"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772A23E-6366-416F-9CAE-0A89B794A757}" type="slidenum">
              <a:rPr lang="de-CH">
                <a:latin typeface="Arial" charset="0"/>
              </a:rPr>
              <a:pPr/>
              <a:t>36</a:t>
            </a:fld>
            <a:endParaRPr lang="de-CH">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11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441ADF6-F0E7-4C60-91AF-48D598A1ED68}" type="slidenum">
              <a:rPr lang="en-US">
                <a:latin typeface="Arial" charset="0"/>
              </a:rPr>
              <a:pPr/>
              <a:t>37</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latin typeface="Arial" charset="0"/>
                <a:ea typeface="ＭＳ Ｐゴシック" pitchFamily="-110" charset="-128"/>
              </a:rPr>
              <a:t>Australia is</a:t>
            </a:r>
            <a:r>
              <a:rPr lang="en-US" baseline="0" dirty="0" smtClean="0">
                <a:latin typeface="Arial" charset="0"/>
                <a:ea typeface="ＭＳ Ｐゴシック" pitchFamily="-110" charset="-128"/>
              </a:rPr>
              <a:t> a net exporter, Germany is a net importer of virtual water.  Germany imports lots of food and that is the reason they are a net importer.</a:t>
            </a:r>
            <a:endParaRPr lang="en-US" dirty="0" smtClean="0">
              <a:latin typeface="Arial" charset="0"/>
              <a:ea typeface="ＭＳ Ｐゴシック" pitchFamily="-11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30473-641C-4A3E-A034-D892908FD1D3}" type="slidenum">
              <a:rPr lang="en-US"/>
              <a:pPr/>
              <a:t>38</a:t>
            </a:fld>
            <a:endParaRPr lang="en-US"/>
          </a:p>
        </p:txBody>
      </p:sp>
      <p:sp>
        <p:nvSpPr>
          <p:cNvPr id="779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9267" name="Rectangle 3"/>
          <p:cNvSpPr>
            <a:spLocks noGrp="1" noChangeArrowheads="1"/>
          </p:cNvSpPr>
          <p:nvPr>
            <p:ph type="body" idx="1"/>
          </p:nvPr>
        </p:nvSpPr>
        <p:spPr bwMode="auto">
          <a:xfrm>
            <a:off x="914815" y="4343400"/>
            <a:ext cx="5028370" cy="4114800"/>
          </a:xfrm>
          <a:prstGeom prst="rect">
            <a:avLst/>
          </a:prstGeom>
          <a:solidFill>
            <a:srgbClr val="FFFFFF"/>
          </a:solidFill>
          <a:ln>
            <a:solidFill>
              <a:srgbClr val="000000"/>
            </a:solidFill>
            <a:miter lim="800000"/>
            <a:headEnd/>
            <a:tailEnd/>
          </a:ln>
        </p:spPr>
        <p:txBody>
          <a:bodyPr lIns="91433" tIns="45717" rIns="91433" bIns="45717"/>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4C3F13C-2833-452C-8BD7-6D328EB74008}" type="slidenum">
              <a:rPr lang="en-US"/>
              <a:pPr/>
              <a:t>39</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914815" y="4343400"/>
            <a:ext cx="5028370" cy="4114800"/>
          </a:xfrm>
          <a:solidFill>
            <a:srgbClr val="FFFFFF"/>
          </a:solidFill>
          <a:ln>
            <a:solidFill>
              <a:srgbClr val="000000"/>
            </a:solidFill>
          </a:ln>
        </p:spPr>
        <p:txBody>
          <a:bodyPr lIns="91433" tIns="45717" rIns="91433" bIns="45717"/>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US" baseline="0" dirty="0" smtClean="0"/>
              <a:t>he relationship between water – energy; so called, water-energy nexus.  We need significant amount of energy to deliver, treat water.  For example CA is spending more than 20% of electricity for water industry.  Likewise, we need huge amounts of water to create energy. </a:t>
            </a:r>
            <a:endParaRPr lang="en-US" dirty="0"/>
          </a:p>
        </p:txBody>
      </p:sp>
      <p:sp>
        <p:nvSpPr>
          <p:cNvPr id="4" name="Date Placeholder 3"/>
          <p:cNvSpPr>
            <a:spLocks noGrp="1"/>
          </p:cNvSpPr>
          <p:nvPr>
            <p:ph type="dt" idx="10"/>
          </p:nvPr>
        </p:nvSpPr>
        <p:spPr/>
        <p:txBody>
          <a:bodyPr/>
          <a:lstStyle/>
          <a:p>
            <a:fld id="{9A4D7F05-E953-4348-819A-A4BCACBCF756}"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CE154- Hydraulic Design</a:t>
            </a:r>
            <a:endParaRPr lang="en-US"/>
          </a:p>
        </p:txBody>
      </p:sp>
      <p:sp>
        <p:nvSpPr>
          <p:cNvPr id="6" name="Slide Number Placeholder 5"/>
          <p:cNvSpPr>
            <a:spLocks noGrp="1"/>
          </p:cNvSpPr>
          <p:nvPr>
            <p:ph type="sldNum" sz="quarter" idx="12"/>
          </p:nvPr>
        </p:nvSpPr>
        <p:spPr/>
        <p:txBody>
          <a:bodyPr/>
          <a:lstStyle/>
          <a:p>
            <a:fld id="{5053A3AC-A433-4AE3-A1F9-6D65141A570A}"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US" baseline="0" dirty="0" smtClean="0"/>
              <a:t>he relationship between water – energy; so called, water-energy nexus.  We need significant amount of energy to deliver, treat water.  For example CA is spending more than 20% of electricity for water industry.  Likewise, we need huge amounts of water to create energy. </a:t>
            </a:r>
            <a:endParaRPr lang="en-US" dirty="0"/>
          </a:p>
        </p:txBody>
      </p:sp>
      <p:sp>
        <p:nvSpPr>
          <p:cNvPr id="4" name="Date Placeholder 3"/>
          <p:cNvSpPr>
            <a:spLocks noGrp="1"/>
          </p:cNvSpPr>
          <p:nvPr>
            <p:ph type="dt" idx="10"/>
          </p:nvPr>
        </p:nvSpPr>
        <p:spPr/>
        <p:txBody>
          <a:bodyPr/>
          <a:lstStyle/>
          <a:p>
            <a:fld id="{9A4D7F05-E953-4348-819A-A4BCACBCF756}"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CE154- Hydraulic Design</a:t>
            </a:r>
            <a:endParaRPr lang="en-US"/>
          </a:p>
        </p:txBody>
      </p:sp>
      <p:sp>
        <p:nvSpPr>
          <p:cNvPr id="6" name="Slide Number Placeholder 5"/>
          <p:cNvSpPr>
            <a:spLocks noGrp="1"/>
          </p:cNvSpPr>
          <p:nvPr>
            <p:ph type="sldNum" sz="quarter" idx="12"/>
          </p:nvPr>
        </p:nvSpPr>
        <p:spPr/>
        <p:txBody>
          <a:bodyPr/>
          <a:lstStyle/>
          <a:p>
            <a:fld id="{5053A3AC-A433-4AE3-A1F9-6D65141A570A}"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742D64B-5767-4E77-8227-4C4E683AF674}"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CE154- Hydraulic Design</a:t>
            </a:r>
            <a:endParaRPr lang="en-US"/>
          </a:p>
        </p:txBody>
      </p:sp>
      <p:sp>
        <p:nvSpPr>
          <p:cNvPr id="6" name="Slide Number Placeholder 5"/>
          <p:cNvSpPr>
            <a:spLocks noGrp="1"/>
          </p:cNvSpPr>
          <p:nvPr>
            <p:ph type="sldNum" sz="quarter" idx="12"/>
          </p:nvPr>
        </p:nvSpPr>
        <p:spPr/>
        <p:txBody>
          <a:bodyPr/>
          <a:lstStyle/>
          <a:p>
            <a:fld id="{5053A3AC-A433-4AE3-A1F9-6D65141A570A}"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F6A1D53-C2A2-4FBD-A4A0-D935522EB51C}"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CE154- Hydraulic Design</a:t>
            </a:r>
            <a:endParaRPr lang="en-US"/>
          </a:p>
        </p:txBody>
      </p:sp>
      <p:sp>
        <p:nvSpPr>
          <p:cNvPr id="6" name="Slide Number Placeholder 5"/>
          <p:cNvSpPr>
            <a:spLocks noGrp="1"/>
          </p:cNvSpPr>
          <p:nvPr>
            <p:ph type="sldNum" sz="quarter" idx="12"/>
          </p:nvPr>
        </p:nvSpPr>
        <p:spPr/>
        <p:txBody>
          <a:bodyPr/>
          <a:lstStyle/>
          <a:p>
            <a:fld id="{5053A3AC-A433-4AE3-A1F9-6D65141A570A}"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ADCBEE3-4FEE-472F-8B46-66932BBB8F73}"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CE154- Hydraulic Design</a:t>
            </a:r>
            <a:endParaRPr lang="en-US"/>
          </a:p>
        </p:txBody>
      </p:sp>
      <p:sp>
        <p:nvSpPr>
          <p:cNvPr id="6" name="Slide Number Placeholder 5"/>
          <p:cNvSpPr>
            <a:spLocks noGrp="1"/>
          </p:cNvSpPr>
          <p:nvPr>
            <p:ph type="sldNum" sz="quarter" idx="12"/>
          </p:nvPr>
        </p:nvSpPr>
        <p:spPr/>
        <p:txBody>
          <a:bodyPr/>
          <a:lstStyle/>
          <a:p>
            <a:fld id="{5053A3AC-A433-4AE3-A1F9-6D65141A570A}"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picture shows the water cycle on Earth.  Surface water </a:t>
            </a:r>
            <a:r>
              <a:rPr lang="en-US" baseline="0" dirty="0" smtClean="0">
                <a:solidFill>
                  <a:schemeClr val="tx2">
                    <a:lumMod val="60000"/>
                    <a:lumOff val="40000"/>
                  </a:schemeClr>
                </a:solidFill>
              </a:rPr>
              <a:t>evaporates </a:t>
            </a:r>
            <a:r>
              <a:rPr lang="en-US" baseline="0" dirty="0" smtClean="0"/>
              <a:t>and water vapor is stored in the atmosphere.   Water vapor condenses and falls to the ground in the form of precipitation (rain or snow).  We have surface runoff (e.g. river, streams) or ground water discharge through infiltration.   These are the core components of the water cycle on Earth!</a:t>
            </a:r>
          </a:p>
          <a:p>
            <a:endParaRPr lang="en-US" dirty="0"/>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37F2CC3-14D5-4194-B6D6-275D30503779}"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CE154- Hydraulic Design</a:t>
            </a:r>
            <a:endParaRPr lang="en-US"/>
          </a:p>
        </p:txBody>
      </p:sp>
      <p:sp>
        <p:nvSpPr>
          <p:cNvPr id="6" name="Slide Number Placeholder 5"/>
          <p:cNvSpPr>
            <a:spLocks noGrp="1"/>
          </p:cNvSpPr>
          <p:nvPr>
            <p:ph type="sldNum" sz="quarter" idx="12"/>
          </p:nvPr>
        </p:nvSpPr>
        <p:spPr/>
        <p:txBody>
          <a:bodyPr/>
          <a:lstStyle/>
          <a:p>
            <a:fld id="{5053A3AC-A433-4AE3-A1F9-6D65141A570A}"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D4BF7B5-57A1-4667-B73B-332C6FED10D7}" type="datetime1">
              <a:rPr lang="en-US" smtClean="0"/>
              <a:pPr/>
              <a:t>2/6/2012</a:t>
            </a:fld>
            <a:endParaRPr lang="en-US"/>
          </a:p>
        </p:txBody>
      </p:sp>
      <p:sp>
        <p:nvSpPr>
          <p:cNvPr id="5" name="Footer Placeholder 4"/>
          <p:cNvSpPr>
            <a:spLocks noGrp="1"/>
          </p:cNvSpPr>
          <p:nvPr>
            <p:ph type="ftr" sz="quarter" idx="11"/>
          </p:nvPr>
        </p:nvSpPr>
        <p:spPr/>
        <p:txBody>
          <a:bodyPr/>
          <a:lstStyle/>
          <a:p>
            <a:r>
              <a:rPr lang="en-US" smtClean="0"/>
              <a:t>CE154- Hydraulic Design</a:t>
            </a:r>
            <a:endParaRPr lang="en-US"/>
          </a:p>
        </p:txBody>
      </p:sp>
      <p:sp>
        <p:nvSpPr>
          <p:cNvPr id="6" name="Slide Number Placeholder 5"/>
          <p:cNvSpPr>
            <a:spLocks noGrp="1"/>
          </p:cNvSpPr>
          <p:nvPr>
            <p:ph type="sldNum" sz="quarter" idx="12"/>
          </p:nvPr>
        </p:nvSpPr>
        <p:spPr/>
        <p:txBody>
          <a:bodyPr/>
          <a:lstStyle/>
          <a:p>
            <a:fld id="{5053A3AC-A433-4AE3-A1F9-6D65141A570A}"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7401A-8B2F-4B57-A3A4-87FDC55495A0}"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97401A-8B2F-4B57-A3A4-87FDC55495A0}" type="slidenum">
              <a:rPr lang="en-US" smtClean="0"/>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1E0B03-2A4C-4C4A-BD88-FA3F86327FFF}"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1E0B03-2A4C-4C4A-BD88-FA3F86327FFF}"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1E0B03-2A4C-4C4A-BD88-FA3F86327FFF}" type="slidenum">
              <a:rPr lang="en-US" smtClean="0"/>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E0B03-2A4C-4C4A-BD88-FA3F86327FFF}"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shows the global saltwater and freshwater estimation.  Less than 1 % of water is readily available for our use. </a:t>
            </a:r>
            <a:endParaRPr lang="en-US" dirty="0"/>
          </a:p>
        </p:txBody>
      </p:sp>
      <p:sp>
        <p:nvSpPr>
          <p:cNvPr id="4" name="Slide Number Placeholder 3"/>
          <p:cNvSpPr>
            <a:spLocks noGrp="1"/>
          </p:cNvSpPr>
          <p:nvPr>
            <p:ph type="sldNum" sz="quarter" idx="10"/>
          </p:nvPr>
        </p:nvSpPr>
        <p:spPr/>
        <p:txBody>
          <a:bodyPr/>
          <a:lstStyle/>
          <a:p>
            <a:pPr>
              <a:defRPr/>
            </a:pPr>
            <a:fld id="{74CE162D-5757-4CD2-A582-18E8A6ED5122}"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dirty="0" smtClean="0">
                <a:ea typeface="ＭＳ Ｐゴシック" pitchFamily="-110" charset="-128"/>
              </a:rPr>
              <a:t>Oil can be transported long distances because the cost of oil is high.  On the other hand,</a:t>
            </a:r>
            <a:r>
              <a:rPr lang="en-US" baseline="0" dirty="0" smtClean="0">
                <a:ea typeface="ＭＳ Ｐゴシック" pitchFamily="-110" charset="-128"/>
              </a:rPr>
              <a:t> except for specialized cases such as fancy bottled waters, it is not economically viable to transport large quantities of water long distances.</a:t>
            </a:r>
            <a:endParaRPr lang="en-US" dirty="0" smtClean="0">
              <a:ea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water cycle in our community.  Water flows in open channels (rivers,</a:t>
            </a:r>
            <a:r>
              <a:rPr lang="en-US" baseline="0" dirty="0" smtClean="0"/>
              <a:t> streams)</a:t>
            </a:r>
            <a:r>
              <a:rPr lang="en-US" dirty="0" smtClean="0"/>
              <a:t>; water is delivered</a:t>
            </a:r>
            <a:r>
              <a:rPr lang="en-US" baseline="0" dirty="0" smtClean="0"/>
              <a:t> to our houses through pipes, pump stations, and water treatment.  After we use the water, it is transported to wastewater treatment plants.  Then, treated water goes back to the source water and cycles. </a:t>
            </a:r>
            <a:endParaRPr lang="en-US" dirty="0"/>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ea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E609A0-F45D-43EF-92C6-624996864B63}"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A1E89-1D7E-445A-9A24-34095110C7AB}"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1EA6E-7BDA-479E-A945-6670C1F3E1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A1E89-1D7E-445A-9A24-34095110C7AB}"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A1E89-1D7E-445A-9A24-34095110C7AB}"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029200" cy="1417638"/>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676400"/>
            <a:ext cx="8229600" cy="4525963"/>
          </a:xfrm>
          <a:prstGeom prst="rect">
            <a:avLst/>
          </a:prstGeom>
        </p:spPr>
        <p:txBody>
          <a:bodyPr/>
          <a:lstStyle/>
          <a:p>
            <a:pPr lvl="0"/>
            <a:endParaRPr lang="en-US" noProof="0" smtClean="0"/>
          </a:p>
        </p:txBody>
      </p:sp>
      <p:sp>
        <p:nvSpPr>
          <p:cNvPr id="4" name="Footer Placeholder 3"/>
          <p:cNvSpPr>
            <a:spLocks noGrp="1"/>
          </p:cNvSpPr>
          <p:nvPr>
            <p:ph type="ftr" sz="quarter" idx="10"/>
          </p:nvPr>
        </p:nvSpPr>
        <p:spPr>
          <a:xfrm>
            <a:off x="1562100" y="6248400"/>
            <a:ext cx="60198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r>
              <a:rPr lang="en-US"/>
              <a:t>© Woods Institute for the Environment 2006 Confidential </a:t>
            </a:r>
          </a:p>
        </p:txBody>
      </p:sp>
      <p:sp>
        <p:nvSpPr>
          <p:cNvPr id="5" name="Slide Number Placeholder 4"/>
          <p:cNvSpPr>
            <a:spLocks noGrp="1"/>
          </p:cNvSpPr>
          <p:nvPr>
            <p:ph type="sldNum" sz="quarter" idx="11"/>
          </p:nvPr>
        </p:nvSpPr>
        <p:spPr>
          <a:xfrm>
            <a:off x="457200" y="6248400"/>
            <a:ext cx="1066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Page </a:t>
            </a:r>
            <a:fld id="{6C747F64-502B-4FF4-81A4-EA2C83BD989E}"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A1E89-1D7E-445A-9A24-34095110C7AB}"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1EA6E-7BDA-479E-A945-6670C1F3E1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A1E89-1D7E-445A-9A24-34095110C7AB}" type="datetimeFigureOut">
              <a:rPr lang="en-US" smtClean="0"/>
              <a:pPr/>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A1E89-1D7E-445A-9A24-34095110C7AB}" type="datetimeFigureOut">
              <a:rPr lang="en-US" smtClean="0"/>
              <a:pPr/>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A1E89-1D7E-445A-9A24-34095110C7AB}" type="datetimeFigureOut">
              <a:rPr lang="en-US" smtClean="0"/>
              <a:pPr/>
              <a:t>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A1E89-1D7E-445A-9A24-34095110C7AB}" type="datetimeFigureOut">
              <a:rPr lang="en-US" smtClean="0"/>
              <a:pPr/>
              <a:t>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A1E89-1D7E-445A-9A24-34095110C7AB}" type="datetimeFigureOut">
              <a:rPr lang="en-US" smtClean="0"/>
              <a:pPr/>
              <a:t>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A1E89-1D7E-445A-9A24-34095110C7AB}" type="datetimeFigureOut">
              <a:rPr lang="en-US" smtClean="0"/>
              <a:pPr/>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A1E89-1D7E-445A-9A24-34095110C7AB}" type="datetimeFigureOut">
              <a:rPr lang="en-US" smtClean="0"/>
              <a:pPr/>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1EA6E-7BDA-479E-A945-6670C1F3E1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A1E89-1D7E-445A-9A24-34095110C7AB}" type="datetimeFigureOut">
              <a:rPr lang="en-US" smtClean="0"/>
              <a:pPr/>
              <a:t>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1EA6E-7BDA-479E-A945-6670C1F3E1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log.nature.org/2010/07/climate-change-water-supply/us-water_sustainability_inde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0.jpeg"/><Relationship Id="rId5" Type="http://schemas.openxmlformats.org/officeDocument/2006/relationships/notesSlide" Target="../notesSlides/notesSlide42.xml"/><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1.jpeg"/><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Clicker Question #1</a:t>
            </a:r>
            <a:endParaRPr lang="en-US" dirty="0"/>
          </a:p>
        </p:txBody>
      </p:sp>
      <p:sp>
        <p:nvSpPr>
          <p:cNvPr id="5" name="Content Placeholder 4"/>
          <p:cNvSpPr>
            <a:spLocks noGrp="1"/>
          </p:cNvSpPr>
          <p:nvPr>
            <p:ph idx="1"/>
          </p:nvPr>
        </p:nvSpPr>
        <p:spPr/>
        <p:txBody>
          <a:bodyPr/>
          <a:lstStyle/>
          <a:p>
            <a:pPr marL="0" indent="1588">
              <a:buNone/>
            </a:pPr>
            <a:r>
              <a:rPr lang="en-US" dirty="0" smtClean="0"/>
              <a:t>Have you logged onto D2L and taken the Excel Quiz?</a:t>
            </a:r>
          </a:p>
          <a:p>
            <a:pPr marL="514350" indent="-514350">
              <a:buFont typeface="+mj-lt"/>
              <a:buAutoNum type="alphaUcPeriod"/>
            </a:pPr>
            <a:r>
              <a:rPr lang="en-US" dirty="0" smtClean="0">
                <a:solidFill>
                  <a:srgbClr val="FF0000"/>
                </a:solidFill>
              </a:rPr>
              <a:t>Yes</a:t>
            </a:r>
            <a:r>
              <a:rPr lang="en-US" dirty="0" smtClean="0"/>
              <a:t> – I am totally on top of this</a:t>
            </a:r>
          </a:p>
          <a:p>
            <a:pPr marL="514350" indent="-514350">
              <a:buFont typeface="+mj-lt"/>
              <a:buAutoNum type="alphaUcPeriod"/>
            </a:pPr>
            <a:r>
              <a:rPr lang="en-US" dirty="0" smtClean="0">
                <a:solidFill>
                  <a:schemeClr val="accent3">
                    <a:lumMod val="75000"/>
                  </a:schemeClr>
                </a:solidFill>
              </a:rPr>
              <a:t>No</a:t>
            </a:r>
            <a:r>
              <a:rPr lang="en-US" dirty="0" smtClean="0"/>
              <a:t> – If I am not careful I will miss the 2/7 deadline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nSpc>
                <a:spcPct val="80000"/>
              </a:lnSpc>
            </a:pPr>
            <a:r>
              <a:rPr lang="en-US" sz="3100" dirty="0" smtClean="0"/>
              <a:t>Our water gets to us through rivers, pipes, pumps and water treatment plants</a:t>
            </a:r>
            <a:endParaRPr lang="en-US" dirty="0" smtClean="0"/>
          </a:p>
        </p:txBody>
      </p:sp>
      <p:pic>
        <p:nvPicPr>
          <p:cNvPr id="14339" name="Content Placeholder 5" descr="WATER.bmp"/>
          <p:cNvPicPr>
            <a:picLocks noGrp="1" noChangeAspect="1"/>
          </p:cNvPicPr>
          <p:nvPr>
            <p:ph idx="1"/>
          </p:nvPr>
        </p:nvPicPr>
        <p:blipFill>
          <a:blip r:embed="rId3" cstate="email"/>
          <a:srcRect/>
          <a:stretch>
            <a:fillRect/>
          </a:stretch>
        </p:blipFill>
        <p:spPr>
          <a:xfrm>
            <a:off x="762000" y="1219200"/>
            <a:ext cx="7620000" cy="5087066"/>
          </a:xfrm>
        </p:spPr>
      </p:pic>
      <p:sp>
        <p:nvSpPr>
          <p:cNvPr id="4" name="TextBox 3"/>
          <p:cNvSpPr txBox="1"/>
          <p:nvPr/>
        </p:nvSpPr>
        <p:spPr>
          <a:xfrm>
            <a:off x="838200" y="6324600"/>
            <a:ext cx="5260864" cy="276999"/>
          </a:xfrm>
          <a:prstGeom prst="rect">
            <a:avLst/>
          </a:prstGeom>
          <a:noFill/>
        </p:spPr>
        <p:txBody>
          <a:bodyPr wrap="none" rtlCol="0">
            <a:spAutoFit/>
          </a:bodyPr>
          <a:lstStyle/>
          <a:p>
            <a:r>
              <a:rPr lang="en-US" sz="1200" dirty="0" smtClean="0"/>
              <a:t>From: http://www.actewagl.com.au/education/_lib/Flash/Water_cycle/water.swf</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bwMode="auto">
          <a:xfrm>
            <a:off x="685800" y="381000"/>
            <a:ext cx="7772400" cy="609600"/>
          </a:xfrm>
          <a:noFill/>
          <a:ln>
            <a:miter lim="800000"/>
            <a:headEnd/>
            <a:tailEnd/>
          </a:ln>
        </p:spPr>
        <p:txBody>
          <a:bodyPr vert="horz" wrap="square" lIns="91440" tIns="45720" rIns="91440" bIns="45720" numCol="1" anchorCtr="0" compatLnSpc="1">
            <a:prstTxWarp prst="textNoShape">
              <a:avLst/>
            </a:prstTxWarp>
            <a:normAutofit fontScale="90000"/>
          </a:bodyPr>
          <a:lstStyle/>
          <a:p>
            <a:pPr algn="ctr"/>
            <a:r>
              <a:rPr lang="en-US" dirty="0" smtClean="0"/>
              <a:t>Water has no substitute!</a:t>
            </a:r>
          </a:p>
        </p:txBody>
      </p:sp>
      <p:graphicFrame>
        <p:nvGraphicFramePr>
          <p:cNvPr id="43010" name="Object 2"/>
          <p:cNvGraphicFramePr>
            <a:graphicFrameLocks noChangeAspect="1"/>
          </p:cNvGraphicFramePr>
          <p:nvPr/>
        </p:nvGraphicFramePr>
        <p:xfrm>
          <a:off x="696913" y="1066800"/>
          <a:ext cx="7685087" cy="4684713"/>
        </p:xfrm>
        <a:graphic>
          <a:graphicData uri="http://schemas.openxmlformats.org/presentationml/2006/ole">
            <p:oleObj spid="_x0000_s3074" name="Document" r:id="rId4" imgW="16880656" imgH="10288436" progId="Word.Document.8">
              <p:embed/>
            </p:oleObj>
          </a:graphicData>
        </a:graphic>
      </p:graphicFrame>
      <p:sp>
        <p:nvSpPr>
          <p:cNvPr id="43012" name="TextBox 4"/>
          <p:cNvSpPr txBox="1">
            <a:spLocks noChangeArrowheads="1"/>
          </p:cNvSpPr>
          <p:nvPr/>
        </p:nvSpPr>
        <p:spPr bwMode="auto">
          <a:xfrm>
            <a:off x="685800" y="5943600"/>
            <a:ext cx="4221163" cy="639763"/>
          </a:xfrm>
          <a:prstGeom prst="rect">
            <a:avLst/>
          </a:prstGeom>
          <a:noFill/>
          <a:ln w="9525">
            <a:noFill/>
            <a:miter lim="800000"/>
            <a:headEnd/>
            <a:tailEnd/>
          </a:ln>
        </p:spPr>
        <p:txBody>
          <a:bodyPr>
            <a:spAutoFit/>
          </a:bodyPr>
          <a:lstStyle/>
          <a:p>
            <a:r>
              <a:rPr lang="en-US" sz="1200">
                <a:solidFill>
                  <a:srgbClr val="800000"/>
                </a:solidFill>
              </a:rPr>
              <a:t>Adapted from Peak Water by Palaniappan and Gleick,2009 </a:t>
            </a:r>
          </a:p>
          <a:p>
            <a:endParaRPr lang="en-US"/>
          </a:p>
        </p:txBody>
      </p:sp>
      <p:sp>
        <p:nvSpPr>
          <p:cNvPr id="43014" name="Rectangle 6"/>
          <p:cNvSpPr>
            <a:spLocks noChangeArrowheads="1"/>
          </p:cNvSpPr>
          <p:nvPr/>
        </p:nvSpPr>
        <p:spPr bwMode="auto">
          <a:xfrm>
            <a:off x="5791200" y="1905000"/>
            <a:ext cx="2590800" cy="1066800"/>
          </a:xfrm>
          <a:prstGeom prst="rect">
            <a:avLst/>
          </a:prstGeom>
          <a:solidFill>
            <a:srgbClr val="9ED3D7">
              <a:alpha val="43137"/>
            </a:srgbClr>
          </a:solidFill>
          <a:ln w="38100">
            <a:solidFill>
              <a:srgbClr val="87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Current Issues and Challenges </a:t>
            </a:r>
          </a:p>
        </p:txBody>
      </p:sp>
      <p:sp>
        <p:nvSpPr>
          <p:cNvPr id="24579" name="Content Placeholder 2"/>
          <p:cNvSpPr>
            <a:spLocks noGrp="1"/>
          </p:cNvSpPr>
          <p:nvPr>
            <p:ph idx="1"/>
          </p:nvPr>
        </p:nvSpPr>
        <p:spPr>
          <a:xfrm>
            <a:off x="457200" y="1295400"/>
            <a:ext cx="8229600" cy="4525963"/>
          </a:xfrm>
        </p:spPr>
        <p:txBody>
          <a:bodyPr>
            <a:normAutofit/>
          </a:bodyPr>
          <a:lstStyle/>
          <a:p>
            <a:endParaRPr lang="en-US" sz="2800" dirty="0" smtClean="0"/>
          </a:p>
          <a:p>
            <a:r>
              <a:rPr lang="en-US" dirty="0" smtClean="0"/>
              <a:t>Rapidly </a:t>
            </a:r>
            <a:r>
              <a:rPr lang="en-US" b="1" dirty="0" smtClean="0">
                <a:solidFill>
                  <a:srgbClr val="C00000"/>
                </a:solidFill>
              </a:rPr>
              <a:t>growing population </a:t>
            </a:r>
            <a:r>
              <a:rPr lang="en-US" dirty="0" smtClean="0"/>
              <a:t>and</a:t>
            </a:r>
            <a:r>
              <a:rPr lang="en-US" b="1" dirty="0" smtClean="0">
                <a:solidFill>
                  <a:srgbClr val="C00000"/>
                </a:solidFill>
              </a:rPr>
              <a:t> scarce resources </a:t>
            </a:r>
          </a:p>
          <a:p>
            <a:r>
              <a:rPr lang="en-US" dirty="0" smtClean="0">
                <a:solidFill>
                  <a:srgbClr val="757575"/>
                </a:solidFill>
              </a:rPr>
              <a:t>Uncertain impacts of global </a:t>
            </a:r>
            <a:r>
              <a:rPr lang="en-US" b="1" dirty="0" smtClean="0">
                <a:solidFill>
                  <a:srgbClr val="757575"/>
                </a:solidFill>
              </a:rPr>
              <a:t>climate change</a:t>
            </a:r>
            <a:r>
              <a:rPr lang="en-US" dirty="0" smtClean="0">
                <a:solidFill>
                  <a:srgbClr val="757575"/>
                </a:solidFill>
              </a:rPr>
              <a:t> </a:t>
            </a:r>
          </a:p>
          <a:p>
            <a:r>
              <a:rPr lang="en-US" dirty="0" smtClean="0">
                <a:solidFill>
                  <a:srgbClr val="757575"/>
                </a:solidFill>
              </a:rPr>
              <a:t>Increased hydrologic, environmental, and economic </a:t>
            </a:r>
            <a:r>
              <a:rPr lang="en-US" b="1" dirty="0" smtClean="0">
                <a:solidFill>
                  <a:srgbClr val="757575"/>
                </a:solidFill>
              </a:rPr>
              <a:t>constraints</a:t>
            </a:r>
            <a:r>
              <a:rPr lang="en-US" dirty="0" smtClean="0">
                <a:solidFill>
                  <a:srgbClr val="757575"/>
                </a:solidFill>
              </a:rPr>
              <a:t> on developing additional water supplies</a:t>
            </a:r>
          </a:p>
          <a:p>
            <a:pPr marL="0" indent="0">
              <a:buNone/>
            </a:pPr>
            <a:endParaRPr lang="en-US" sz="2800" dirty="0" smtClean="0"/>
          </a:p>
          <a:p>
            <a:endParaRPr lang="en-US" sz="2800" dirty="0" smtClean="0"/>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tatic.water.org/images/waterfacts/4.jpg"/>
          <p:cNvPicPr>
            <a:picLocks noChangeAspect="1" noChangeArrowheads="1"/>
          </p:cNvPicPr>
          <p:nvPr/>
        </p:nvPicPr>
        <p:blipFill>
          <a:blip r:embed="rId3" cstate="email"/>
          <a:srcRect/>
          <a:stretch>
            <a:fillRect/>
          </a:stretch>
        </p:blipFill>
        <p:spPr bwMode="auto">
          <a:xfrm>
            <a:off x="152400" y="457200"/>
            <a:ext cx="7680960" cy="3200400"/>
          </a:xfrm>
          <a:prstGeom prst="rect">
            <a:avLst/>
          </a:prstGeom>
          <a:noFill/>
        </p:spPr>
      </p:pic>
      <p:sp>
        <p:nvSpPr>
          <p:cNvPr id="6" name="TextBox 5"/>
          <p:cNvSpPr txBox="1"/>
          <p:nvPr/>
        </p:nvSpPr>
        <p:spPr>
          <a:xfrm>
            <a:off x="5791200" y="6596390"/>
            <a:ext cx="3352800" cy="261610"/>
          </a:xfrm>
          <a:prstGeom prst="rect">
            <a:avLst/>
          </a:prstGeom>
          <a:noFill/>
        </p:spPr>
        <p:txBody>
          <a:bodyPr wrap="square" rtlCol="0">
            <a:spAutoFit/>
          </a:bodyPr>
          <a:lstStyle/>
          <a:p>
            <a:r>
              <a:rPr lang="en-US" sz="1100" dirty="0" smtClean="0"/>
              <a:t>http://water.org/learn-about-the-water-crisis/facts/</a:t>
            </a:r>
            <a:endParaRPr lang="en-US" sz="1100" dirty="0"/>
          </a:p>
        </p:txBody>
      </p:sp>
      <p:pic>
        <p:nvPicPr>
          <p:cNvPr id="7" name="Picture 5" descr="6.jpg"/>
          <p:cNvPicPr>
            <a:picLocks noChangeAspect="1"/>
          </p:cNvPicPr>
          <p:nvPr/>
        </p:nvPicPr>
        <p:blipFill>
          <a:blip r:embed="rId4" cstate="email"/>
          <a:srcRect/>
          <a:stretch>
            <a:fillRect/>
          </a:stretch>
        </p:blipFill>
        <p:spPr bwMode="auto">
          <a:xfrm>
            <a:off x="330200" y="3733800"/>
            <a:ext cx="8813800" cy="2644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3" descr="1.jpg"/>
          <p:cNvPicPr>
            <a:picLocks noGrp="1" noChangeAspect="1"/>
          </p:cNvPicPr>
          <p:nvPr>
            <p:ph idx="1"/>
          </p:nvPr>
        </p:nvPicPr>
        <p:blipFill>
          <a:blip r:embed="rId3" cstate="email"/>
          <a:srcRect/>
          <a:stretch>
            <a:fillRect/>
          </a:stretch>
        </p:blipFill>
        <p:spPr>
          <a:xfrm>
            <a:off x="381000" y="152768"/>
            <a:ext cx="8170863" cy="3276232"/>
          </a:xfrm>
        </p:spPr>
      </p:pic>
      <p:pic>
        <p:nvPicPr>
          <p:cNvPr id="23556" name="Picture 4" descr="2.jpg"/>
          <p:cNvPicPr>
            <a:picLocks noChangeAspect="1"/>
          </p:cNvPicPr>
          <p:nvPr/>
        </p:nvPicPr>
        <p:blipFill>
          <a:blip r:embed="rId4" cstate="email"/>
          <a:srcRect/>
          <a:stretch>
            <a:fillRect/>
          </a:stretch>
        </p:blipFill>
        <p:spPr bwMode="auto">
          <a:xfrm>
            <a:off x="990600" y="3555951"/>
            <a:ext cx="7927975" cy="3302049"/>
          </a:xfrm>
          <a:prstGeom prst="rect">
            <a:avLst/>
          </a:prstGeom>
          <a:noFill/>
          <a:ln w="9525">
            <a:noFill/>
            <a:miter lim="800000"/>
            <a:headEnd/>
            <a:tailEnd/>
          </a:ln>
        </p:spPr>
      </p:pic>
      <p:sp>
        <p:nvSpPr>
          <p:cNvPr id="5" name="TextBox 4"/>
          <p:cNvSpPr txBox="1"/>
          <p:nvPr/>
        </p:nvSpPr>
        <p:spPr>
          <a:xfrm>
            <a:off x="5638800" y="6596390"/>
            <a:ext cx="3352800" cy="261610"/>
          </a:xfrm>
          <a:prstGeom prst="rect">
            <a:avLst/>
          </a:prstGeom>
          <a:noFill/>
        </p:spPr>
        <p:txBody>
          <a:bodyPr wrap="square" rtlCol="0">
            <a:spAutoFit/>
          </a:bodyPr>
          <a:lstStyle/>
          <a:p>
            <a:r>
              <a:rPr lang="en-US" sz="1100" dirty="0" smtClean="0">
                <a:solidFill>
                  <a:schemeClr val="bg1"/>
                </a:solidFill>
              </a:rPr>
              <a:t>http://water.org/learn-about-the-water-crisis/facts/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Content Placeholder 3" descr="4.jpg"/>
          <p:cNvPicPr>
            <a:picLocks noGrp="1" noChangeAspect="1"/>
          </p:cNvPicPr>
          <p:nvPr>
            <p:ph idx="1"/>
          </p:nvPr>
        </p:nvPicPr>
        <p:blipFill>
          <a:blip r:embed="rId3" cstate="email"/>
          <a:srcRect/>
          <a:stretch>
            <a:fillRect/>
          </a:stretch>
        </p:blipFill>
        <p:spPr>
          <a:xfrm>
            <a:off x="0" y="0"/>
            <a:ext cx="8116888" cy="3276600"/>
          </a:xfrm>
        </p:spPr>
      </p:pic>
      <p:sp>
        <p:nvSpPr>
          <p:cNvPr id="5" name="TextBox 4"/>
          <p:cNvSpPr txBox="1"/>
          <p:nvPr/>
        </p:nvSpPr>
        <p:spPr>
          <a:xfrm>
            <a:off x="5486400" y="6324600"/>
            <a:ext cx="3352800" cy="261610"/>
          </a:xfrm>
          <a:prstGeom prst="rect">
            <a:avLst/>
          </a:prstGeom>
          <a:noFill/>
        </p:spPr>
        <p:txBody>
          <a:bodyPr wrap="square" rtlCol="0">
            <a:spAutoFit/>
          </a:bodyPr>
          <a:lstStyle/>
          <a:p>
            <a:r>
              <a:rPr lang="en-US" sz="1100" dirty="0" smtClean="0"/>
              <a:t>http://water.org/learn-about-the-water-crisis/facts/</a:t>
            </a:r>
            <a:endParaRPr lang="en-US" sz="1100" dirty="0"/>
          </a:p>
        </p:txBody>
      </p:sp>
      <p:pic>
        <p:nvPicPr>
          <p:cNvPr id="6" name="Picture 4" descr="5.jpg"/>
          <p:cNvPicPr>
            <a:picLocks noChangeAspect="1"/>
          </p:cNvPicPr>
          <p:nvPr/>
        </p:nvPicPr>
        <p:blipFill>
          <a:blip r:embed="rId4" cstate="email"/>
          <a:srcRect/>
          <a:stretch>
            <a:fillRect/>
          </a:stretch>
        </p:blipFill>
        <p:spPr bwMode="auto">
          <a:xfrm>
            <a:off x="1524000" y="3352800"/>
            <a:ext cx="739140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1143000"/>
            <a:ext cx="8229600" cy="487362"/>
          </a:xfrm>
        </p:spPr>
        <p:txBody>
          <a:bodyPr>
            <a:normAutofit fontScale="90000"/>
          </a:bodyPr>
          <a:lstStyle/>
          <a:p>
            <a:pPr>
              <a:lnSpc>
                <a:spcPct val="80000"/>
              </a:lnSpc>
            </a:pPr>
            <a:r>
              <a:rPr lang="en-US" dirty="0" smtClean="0"/>
              <a:t>Demand increases with population - </a:t>
            </a:r>
            <a:br>
              <a:rPr lang="en-US" dirty="0" smtClean="0"/>
            </a:br>
            <a:r>
              <a:rPr lang="en-US" sz="3100" dirty="0" smtClean="0"/>
              <a:t>even with our efforts at conservation</a:t>
            </a:r>
            <a:endParaRPr lang="en-US" dirty="0" smtClean="0"/>
          </a:p>
        </p:txBody>
      </p:sp>
      <p:sp>
        <p:nvSpPr>
          <p:cNvPr id="5" name="Content Placeholder 4"/>
          <p:cNvSpPr>
            <a:spLocks noGrp="1"/>
          </p:cNvSpPr>
          <p:nvPr>
            <p:ph idx="1"/>
          </p:nvPr>
        </p:nvSpPr>
        <p:spPr>
          <a:xfrm>
            <a:off x="457200" y="5791200"/>
            <a:ext cx="8229600" cy="334963"/>
          </a:xfrm>
        </p:spPr>
        <p:txBody>
          <a:bodyPr>
            <a:normAutofit fontScale="55000" lnSpcReduction="20000"/>
          </a:bodyPr>
          <a:lstStyle/>
          <a:p>
            <a:pPr>
              <a:buNone/>
            </a:pPr>
            <a:r>
              <a:rPr lang="en-US" dirty="0" smtClean="0"/>
              <a:t>U.S. public supply withdrawals </a:t>
            </a:r>
            <a:r>
              <a:rPr lang="en-US" sz="2500" dirty="0" smtClean="0"/>
              <a:t>(source: http://ga.water.usgs.gov/edu/wups.html)</a:t>
            </a:r>
            <a:endParaRPr lang="en-US" sz="2500" dirty="0"/>
          </a:p>
        </p:txBody>
      </p:sp>
      <p:pic>
        <p:nvPicPr>
          <p:cNvPr id="71682" name="Picture 2" descr="http://ga.water.usgs.gov/edu/graphics/wateruse/wutrends-bar-ps.gif"/>
          <p:cNvPicPr>
            <a:picLocks noChangeAspect="1" noChangeArrowheads="1"/>
          </p:cNvPicPr>
          <p:nvPr/>
        </p:nvPicPr>
        <p:blipFill>
          <a:blip r:embed="rId3" cstate="email"/>
          <a:srcRect/>
          <a:stretch>
            <a:fillRect/>
          </a:stretch>
        </p:blipFill>
        <p:spPr bwMode="auto">
          <a:xfrm>
            <a:off x="381000" y="1905000"/>
            <a:ext cx="8188374" cy="35052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Current Issues and Challenges </a:t>
            </a:r>
          </a:p>
        </p:txBody>
      </p:sp>
      <p:sp>
        <p:nvSpPr>
          <p:cNvPr id="24579" name="Content Placeholder 2"/>
          <p:cNvSpPr>
            <a:spLocks noGrp="1"/>
          </p:cNvSpPr>
          <p:nvPr>
            <p:ph idx="1"/>
          </p:nvPr>
        </p:nvSpPr>
        <p:spPr>
          <a:xfrm>
            <a:off x="457200" y="1295400"/>
            <a:ext cx="8229600" cy="4525963"/>
          </a:xfrm>
        </p:spPr>
        <p:txBody>
          <a:bodyPr>
            <a:normAutofit/>
          </a:bodyPr>
          <a:lstStyle/>
          <a:p>
            <a:endParaRPr lang="en-US" sz="2800" dirty="0" smtClean="0"/>
          </a:p>
          <a:p>
            <a:r>
              <a:rPr lang="en-US" dirty="0" smtClean="0">
                <a:solidFill>
                  <a:srgbClr val="686868"/>
                </a:solidFill>
              </a:rPr>
              <a:t>Rapidly </a:t>
            </a:r>
            <a:r>
              <a:rPr lang="en-US" b="1" dirty="0" smtClean="0">
                <a:solidFill>
                  <a:srgbClr val="686868"/>
                </a:solidFill>
              </a:rPr>
              <a:t>growing population </a:t>
            </a:r>
            <a:r>
              <a:rPr lang="en-US" dirty="0" smtClean="0">
                <a:solidFill>
                  <a:srgbClr val="686868"/>
                </a:solidFill>
              </a:rPr>
              <a:t>and</a:t>
            </a:r>
            <a:r>
              <a:rPr lang="en-US" b="1" dirty="0" smtClean="0">
                <a:solidFill>
                  <a:srgbClr val="686868"/>
                </a:solidFill>
              </a:rPr>
              <a:t> scarce resources</a:t>
            </a:r>
          </a:p>
          <a:p>
            <a:r>
              <a:rPr lang="en-US" dirty="0" smtClean="0"/>
              <a:t>Uncertain impacts of global </a:t>
            </a:r>
            <a:r>
              <a:rPr lang="en-US" b="1" dirty="0" smtClean="0">
                <a:solidFill>
                  <a:srgbClr val="C00000"/>
                </a:solidFill>
              </a:rPr>
              <a:t>climate change</a:t>
            </a:r>
            <a:r>
              <a:rPr lang="en-US" dirty="0" smtClean="0"/>
              <a:t> </a:t>
            </a:r>
          </a:p>
          <a:p>
            <a:r>
              <a:rPr lang="en-US" dirty="0" smtClean="0">
                <a:solidFill>
                  <a:srgbClr val="777777"/>
                </a:solidFill>
              </a:rPr>
              <a:t>Increased hydrologic, environmental, and economic constraints on developing additional water supplies</a:t>
            </a:r>
          </a:p>
          <a:p>
            <a:pPr marL="0" indent="0">
              <a:buNone/>
            </a:pPr>
            <a:endParaRPr lang="en-US" sz="2800" dirty="0" smtClean="0"/>
          </a:p>
          <a:p>
            <a:endParaRPr lang="en-US" sz="2800" dirty="0" smtClean="0"/>
          </a:p>
          <a:p>
            <a:endParaRPr lang="en-US" sz="2800" dirty="0" smtClean="0"/>
          </a:p>
          <a:p>
            <a:endParaRPr lang="en-US" sz="2800" dirty="0" smtClean="0"/>
          </a:p>
        </p:txBody>
      </p:sp>
    </p:spTree>
    <p:extLst>
      <p:ext uri="{BB962C8B-B14F-4D97-AF65-F5344CB8AC3E}">
        <p14:creationId xmlns="" xmlns:p14="http://schemas.microsoft.com/office/powerpoint/2010/main" val="319425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pic>
        <p:nvPicPr>
          <p:cNvPr id="34819" name="Content Placeholder 5" descr="temp_precip_trends_1990-present.bmp"/>
          <p:cNvPicPr>
            <a:picLocks noGrp="1" noChangeAspect="1"/>
          </p:cNvPicPr>
          <p:nvPr>
            <p:ph idx="1"/>
          </p:nvPr>
        </p:nvPicPr>
        <p:blipFill>
          <a:blip r:embed="rId3" cstate="email"/>
          <a:srcRect/>
          <a:stretch>
            <a:fillRect/>
          </a:stretch>
        </p:blipFill>
        <p:spPr>
          <a:xfrm>
            <a:off x="287670" y="304800"/>
            <a:ext cx="8670260" cy="6248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dirty="0" smtClean="0"/>
          </a:p>
        </p:txBody>
      </p:sp>
      <p:sp>
        <p:nvSpPr>
          <p:cNvPr id="36867" name="Content Placeholder 2"/>
          <p:cNvSpPr>
            <a:spLocks noGrp="1"/>
          </p:cNvSpPr>
          <p:nvPr>
            <p:ph idx="1"/>
          </p:nvPr>
        </p:nvSpPr>
        <p:spPr>
          <a:xfrm>
            <a:off x="457200" y="4419600"/>
            <a:ext cx="8229600" cy="2133600"/>
          </a:xfrm>
        </p:spPr>
        <p:txBody>
          <a:bodyPr>
            <a:normAutofit fontScale="70000" lnSpcReduction="20000"/>
          </a:bodyPr>
          <a:lstStyle/>
          <a:p>
            <a:pPr marL="514350" indent="-514350">
              <a:buAutoNum type="arabicParenR"/>
            </a:pPr>
            <a:r>
              <a:rPr lang="en-US" dirty="0" smtClean="0"/>
              <a:t>use of renewable water</a:t>
            </a:r>
          </a:p>
          <a:p>
            <a:pPr marL="514350" indent="-514350">
              <a:buAutoNum type="arabicParenR"/>
            </a:pPr>
            <a:r>
              <a:rPr lang="en-US" dirty="0" smtClean="0"/>
              <a:t>sustainable groundwater use</a:t>
            </a:r>
          </a:p>
          <a:p>
            <a:pPr marL="514350" indent="-514350">
              <a:buAutoNum type="arabicParenR"/>
            </a:pPr>
            <a:r>
              <a:rPr lang="en-US" dirty="0" smtClean="0"/>
              <a:t>susceptibility to drought</a:t>
            </a:r>
          </a:p>
          <a:p>
            <a:pPr marL="514350" indent="-514350">
              <a:buAutoNum type="arabicParenR"/>
            </a:pPr>
            <a:r>
              <a:rPr lang="en-US" dirty="0" smtClean="0"/>
              <a:t> growth in water demand</a:t>
            </a:r>
          </a:p>
          <a:p>
            <a:pPr marL="514350" indent="-514350">
              <a:buAutoNum type="arabicParenR"/>
            </a:pPr>
            <a:r>
              <a:rPr lang="en-US" dirty="0" smtClean="0"/>
              <a:t>future increased need for water storage</a:t>
            </a:r>
          </a:p>
          <a:p>
            <a:pPr marL="514350" indent="-514350" algn="r">
              <a:lnSpc>
                <a:spcPct val="120000"/>
              </a:lnSpc>
              <a:spcBef>
                <a:spcPts val="700"/>
              </a:spcBef>
              <a:buNone/>
            </a:pPr>
            <a:r>
              <a:rPr lang="en-US" sz="2500" dirty="0" smtClean="0"/>
              <a:t>http://www.nrdc.org/globalWarming/watersustainability/</a:t>
            </a:r>
          </a:p>
          <a:p>
            <a:endParaRPr lang="en-US" dirty="0" smtClean="0"/>
          </a:p>
        </p:txBody>
      </p:sp>
      <p:pic>
        <p:nvPicPr>
          <p:cNvPr id="174082" name="Picture 2" descr="http://blog.nature.org/wp-content/uploads/2010/07/US-Water_sustainability_index.jpg">
            <a:hlinkClick r:id="rId3"/>
          </p:cNvPr>
          <p:cNvPicPr>
            <a:picLocks noChangeAspect="1" noChangeArrowheads="1"/>
          </p:cNvPicPr>
          <p:nvPr/>
        </p:nvPicPr>
        <p:blipFill>
          <a:blip r:embed="rId4" cstate="print"/>
          <a:srcRect/>
          <a:stretch>
            <a:fillRect/>
          </a:stretch>
        </p:blipFill>
        <p:spPr bwMode="auto">
          <a:xfrm>
            <a:off x="1" y="228600"/>
            <a:ext cx="9143999" cy="40843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 #2</a:t>
            </a:r>
            <a:endParaRPr lang="en-US" dirty="0"/>
          </a:p>
        </p:txBody>
      </p:sp>
      <p:sp>
        <p:nvSpPr>
          <p:cNvPr id="3" name="Content Placeholder 2"/>
          <p:cNvSpPr>
            <a:spLocks noGrp="1"/>
          </p:cNvSpPr>
          <p:nvPr>
            <p:ph idx="1"/>
          </p:nvPr>
        </p:nvSpPr>
        <p:spPr/>
        <p:txBody>
          <a:bodyPr/>
          <a:lstStyle/>
          <a:p>
            <a:pPr marL="0" indent="1588">
              <a:buNone/>
            </a:pPr>
            <a:r>
              <a:rPr lang="en-US" dirty="0" smtClean="0"/>
              <a:t>I have logged into D2L and registered my clicker in the clicker survey</a:t>
            </a:r>
          </a:p>
          <a:p>
            <a:pPr marL="0" indent="1588">
              <a:buNone/>
            </a:pPr>
            <a:endParaRPr lang="en-US" dirty="0" smtClean="0"/>
          </a:p>
          <a:p>
            <a:pPr marL="0" indent="1588">
              <a:buNone/>
            </a:pPr>
            <a:endParaRPr lang="en-US" dirty="0" smtClean="0"/>
          </a:p>
          <a:p>
            <a:pPr marL="0" indent="1588">
              <a:buFont typeface="+mj-lt"/>
              <a:buAutoNum type="alphaUcPeriod"/>
            </a:pPr>
            <a:r>
              <a:rPr lang="en-US" dirty="0" smtClean="0">
                <a:solidFill>
                  <a:schemeClr val="accent2">
                    <a:lumMod val="75000"/>
                  </a:schemeClr>
                </a:solidFill>
              </a:rPr>
              <a:t> Yes – of course</a:t>
            </a:r>
          </a:p>
          <a:p>
            <a:pPr marL="0" indent="1588">
              <a:buFont typeface="+mj-lt"/>
              <a:buAutoNum type="alphaUcPeriod"/>
            </a:pPr>
            <a:r>
              <a:rPr lang="en-US" dirty="0" smtClean="0">
                <a:solidFill>
                  <a:schemeClr val="accent5">
                    <a:lumMod val="50000"/>
                  </a:schemeClr>
                </a:solidFill>
              </a:rPr>
              <a:t> </a:t>
            </a:r>
            <a:r>
              <a:rPr lang="en-US" dirty="0" smtClean="0">
                <a:solidFill>
                  <a:schemeClr val="accent5">
                    <a:lumMod val="50000"/>
                  </a:schemeClr>
                </a:solidFill>
              </a:rPr>
              <a:t>No – I really need to do that</a:t>
            </a:r>
          </a:p>
          <a:p>
            <a:pPr marL="0" indent="1588">
              <a:buNone/>
            </a:pPr>
            <a:endParaRPr lang="en-US" dirty="0" smtClean="0"/>
          </a:p>
          <a:p>
            <a:endParaRPr lang="en-US" dirty="0"/>
          </a:p>
        </p:txBody>
      </p:sp>
      <p:pic>
        <p:nvPicPr>
          <p:cNvPr id="4" name="Picture 3"/>
          <p:cNvPicPr>
            <a:picLocks noChangeAspect="1" noChangeArrowheads="1"/>
          </p:cNvPicPr>
          <p:nvPr/>
        </p:nvPicPr>
        <p:blipFill>
          <a:blip r:embed="rId2" cstate="print"/>
          <a:srcRect r="62022" b="68966"/>
          <a:stretch>
            <a:fillRect/>
          </a:stretch>
        </p:blipFill>
        <p:spPr bwMode="auto">
          <a:xfrm>
            <a:off x="4419600" y="2209800"/>
            <a:ext cx="4419600" cy="1752600"/>
          </a:xfrm>
          <a:prstGeom prst="rect">
            <a:avLst/>
          </a:prstGeom>
          <a:noFill/>
          <a:ln w="9525">
            <a:noFill/>
            <a:miter lim="800000"/>
            <a:headEnd/>
            <a:tailEnd/>
          </a:ln>
        </p:spPr>
      </p:pic>
      <p:sp>
        <p:nvSpPr>
          <p:cNvPr id="5" name="Oval 4"/>
          <p:cNvSpPr/>
          <p:nvPr/>
        </p:nvSpPr>
        <p:spPr>
          <a:xfrm>
            <a:off x="6553200" y="2743200"/>
            <a:ext cx="4572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fig_02_001.jpg"/>
          <p:cNvPicPr>
            <a:picLocks noChangeAspect="1"/>
          </p:cNvPicPr>
          <p:nvPr>
            <p:custDataLst>
              <p:tags r:id="rId1"/>
            </p:custDataLst>
          </p:nvPr>
        </p:nvPicPr>
        <p:blipFill>
          <a:blip r:embed="rId4" cstate="email"/>
          <a:srcRect/>
          <a:stretch>
            <a:fillRect/>
          </a:stretch>
        </p:blipFill>
        <p:spPr bwMode="auto">
          <a:xfrm>
            <a:off x="609599" y="0"/>
            <a:ext cx="75302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affects the watershed </a:t>
            </a:r>
            <a:r>
              <a:rPr lang="en-US" sz="3600" dirty="0" smtClean="0"/>
              <a:t>(e.g. Sierra Nevada watershed)</a:t>
            </a:r>
            <a:endParaRPr lang="en-US" dirty="0"/>
          </a:p>
        </p:txBody>
      </p:sp>
      <p:sp>
        <p:nvSpPr>
          <p:cNvPr id="3" name="Content Placeholder 2"/>
          <p:cNvSpPr>
            <a:spLocks noGrp="1"/>
          </p:cNvSpPr>
          <p:nvPr>
            <p:ph idx="1"/>
          </p:nvPr>
        </p:nvSpPr>
        <p:spPr/>
        <p:txBody>
          <a:bodyPr/>
          <a:lstStyle/>
          <a:p>
            <a:r>
              <a:rPr lang="en-US" dirty="0" smtClean="0"/>
              <a:t>Future projections indicate a strong likelihood of a </a:t>
            </a:r>
            <a:r>
              <a:rPr lang="en-US" dirty="0" smtClean="0">
                <a:solidFill>
                  <a:srgbClr val="0000FF"/>
                </a:solidFill>
              </a:rPr>
              <a:t>warmer future climate in Sierra Nevada. </a:t>
            </a:r>
          </a:p>
          <a:p>
            <a:pPr lvl="1"/>
            <a:r>
              <a:rPr lang="en-US" dirty="0" smtClean="0"/>
              <a:t>More winter precipitation will fall as </a:t>
            </a:r>
            <a:r>
              <a:rPr lang="en-US" dirty="0" smtClean="0">
                <a:solidFill>
                  <a:srgbClr val="C00000"/>
                </a:solidFill>
              </a:rPr>
              <a:t>rain rather than snow</a:t>
            </a:r>
          </a:p>
          <a:p>
            <a:pPr lvl="1"/>
            <a:r>
              <a:rPr lang="en-US" dirty="0" smtClean="0">
                <a:solidFill>
                  <a:srgbClr val="C00000"/>
                </a:solidFill>
              </a:rPr>
              <a:t>Shorter seasons of snow accumulation </a:t>
            </a:r>
            <a:r>
              <a:rPr lang="en-US" dirty="0" smtClean="0"/>
              <a:t>at a given elevation;</a:t>
            </a:r>
          </a:p>
          <a:p>
            <a:pPr lvl="1"/>
            <a:r>
              <a:rPr lang="en-US" dirty="0" smtClean="0">
                <a:solidFill>
                  <a:srgbClr val="C00000"/>
                </a:solidFill>
              </a:rPr>
              <a:t>Less snowpack accumulation </a:t>
            </a:r>
            <a:r>
              <a:rPr lang="en-US" dirty="0" smtClean="0"/>
              <a:t>as compared to the present</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229600" cy="655638"/>
          </a:xfrm>
        </p:spPr>
        <p:txBody>
          <a:bodyPr>
            <a:noAutofit/>
          </a:bodyPr>
          <a:lstStyle/>
          <a:p>
            <a:r>
              <a:rPr lang="en-US" sz="3200" b="1" dirty="0" smtClean="0">
                <a:solidFill>
                  <a:srgbClr val="9E0004"/>
                </a:solidFill>
                <a:latin typeface="Times New Roman" pitchFamily="-64" charset="0"/>
                <a:cs typeface="Arial" charset="0"/>
              </a:rPr>
              <a:t>Percentage Remaining, Relative to 1961-1990</a:t>
            </a:r>
            <a:br>
              <a:rPr lang="en-US" sz="3200" b="1" dirty="0" smtClean="0">
                <a:solidFill>
                  <a:srgbClr val="9E0004"/>
                </a:solidFill>
                <a:latin typeface="Times New Roman" pitchFamily="-64" charset="0"/>
                <a:cs typeface="Arial" charset="0"/>
              </a:rPr>
            </a:br>
            <a:r>
              <a:rPr lang="en-US" sz="2000" dirty="0" smtClean="0">
                <a:solidFill>
                  <a:schemeClr val="accent2">
                    <a:lumMod val="75000"/>
                  </a:schemeClr>
                </a:solidFill>
              </a:rPr>
              <a:t>Currently the Sierra Nevada provides over 65% of California's water supply</a:t>
            </a:r>
            <a:r>
              <a:rPr lang="en-US" sz="3200" b="1" dirty="0" smtClean="0">
                <a:solidFill>
                  <a:schemeClr val="accent2">
                    <a:lumMod val="75000"/>
                  </a:schemeClr>
                </a:solidFill>
                <a:latin typeface="Times New Roman" pitchFamily="-64" charset="0"/>
                <a:cs typeface="Arial" charset="0"/>
              </a:rPr>
              <a:t/>
            </a:r>
            <a:br>
              <a:rPr lang="en-US" sz="3200" b="1" dirty="0" smtClean="0">
                <a:solidFill>
                  <a:schemeClr val="accent2">
                    <a:lumMod val="75000"/>
                  </a:schemeClr>
                </a:solidFill>
                <a:latin typeface="Times New Roman" pitchFamily="-64" charset="0"/>
                <a:cs typeface="Arial" charset="0"/>
              </a:rPr>
            </a:br>
            <a:r>
              <a:rPr lang="en-US" sz="1400" b="1" dirty="0" smtClean="0">
                <a:solidFill>
                  <a:srgbClr val="FFFF00"/>
                </a:solidFill>
                <a:cs typeface="Arial" charset="0"/>
              </a:rPr>
              <a:t/>
            </a:r>
            <a:br>
              <a:rPr lang="en-US" sz="1400" b="1" dirty="0" smtClean="0">
                <a:solidFill>
                  <a:srgbClr val="FFFF00"/>
                </a:solidFill>
                <a:cs typeface="Arial" charset="0"/>
              </a:rPr>
            </a:br>
            <a:endParaRPr lang="en-US" sz="1800" dirty="0"/>
          </a:p>
        </p:txBody>
      </p:sp>
      <p:pic>
        <p:nvPicPr>
          <p:cNvPr id="4" name="Picture 2"/>
          <p:cNvPicPr>
            <a:picLocks noGrp="1" noChangeAspect="1" noChangeArrowheads="1"/>
          </p:cNvPicPr>
          <p:nvPr>
            <p:ph idx="1"/>
          </p:nvPr>
        </p:nvPicPr>
        <p:blipFill>
          <a:blip r:embed="rId3" cstate="email"/>
          <a:stretch>
            <a:fillRect/>
          </a:stretch>
        </p:blipFill>
        <p:spPr bwMode="auto">
          <a:xfrm>
            <a:off x="457200" y="1708814"/>
            <a:ext cx="8229600" cy="4308735"/>
          </a:xfrm>
          <a:prstGeom prst="rect">
            <a:avLst/>
          </a:prstGeom>
          <a:noFill/>
          <a:ln w="19050">
            <a:solidFill>
              <a:srgbClr val="9E0004"/>
            </a:solidFill>
            <a:miter lim="800000"/>
            <a:headEnd/>
            <a:tailEnd/>
          </a:ln>
          <a:effectLst/>
        </p:spPr>
      </p:pic>
      <p:sp>
        <p:nvSpPr>
          <p:cNvPr id="5" name="TextBox 4"/>
          <p:cNvSpPr txBox="1"/>
          <p:nvPr/>
        </p:nvSpPr>
        <p:spPr>
          <a:xfrm>
            <a:off x="1752600" y="6172200"/>
            <a:ext cx="5201167" cy="646331"/>
          </a:xfrm>
          <a:prstGeom prst="rect">
            <a:avLst/>
          </a:prstGeom>
          <a:noFill/>
        </p:spPr>
        <p:txBody>
          <a:bodyPr wrap="none" rtlCol="0">
            <a:spAutoFit/>
          </a:bodyPr>
          <a:lstStyle/>
          <a:p>
            <a:r>
              <a:rPr lang="en-US" b="1" dirty="0" smtClean="0">
                <a:solidFill>
                  <a:srgbClr val="9E0004"/>
                </a:solidFill>
                <a:latin typeface="Times New Roman" pitchFamily="-64" charset="0"/>
                <a:cs typeface="Arial" charset="0"/>
              </a:rPr>
              <a:t>Proceedings of National Academy of Sciences, 2004</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Current Issues and Challenges </a:t>
            </a:r>
          </a:p>
        </p:txBody>
      </p:sp>
      <p:sp>
        <p:nvSpPr>
          <p:cNvPr id="24579" name="Content Placeholder 2"/>
          <p:cNvSpPr>
            <a:spLocks noGrp="1"/>
          </p:cNvSpPr>
          <p:nvPr>
            <p:ph idx="1"/>
          </p:nvPr>
        </p:nvSpPr>
        <p:spPr>
          <a:xfrm>
            <a:off x="457200" y="1295400"/>
            <a:ext cx="8229600" cy="4525963"/>
          </a:xfrm>
        </p:spPr>
        <p:txBody>
          <a:bodyPr>
            <a:normAutofit/>
          </a:bodyPr>
          <a:lstStyle/>
          <a:p>
            <a:endParaRPr lang="en-US" sz="2800" dirty="0" smtClean="0"/>
          </a:p>
          <a:p>
            <a:r>
              <a:rPr lang="en-US" dirty="0" smtClean="0">
                <a:solidFill>
                  <a:srgbClr val="737373"/>
                </a:solidFill>
              </a:rPr>
              <a:t>Rapidly </a:t>
            </a:r>
            <a:r>
              <a:rPr lang="en-US" b="1" dirty="0" smtClean="0">
                <a:solidFill>
                  <a:srgbClr val="737373"/>
                </a:solidFill>
              </a:rPr>
              <a:t>growing population </a:t>
            </a:r>
            <a:r>
              <a:rPr lang="en-US" dirty="0" smtClean="0">
                <a:solidFill>
                  <a:srgbClr val="737373"/>
                </a:solidFill>
              </a:rPr>
              <a:t>and</a:t>
            </a:r>
            <a:r>
              <a:rPr lang="en-US" b="1" dirty="0" smtClean="0">
                <a:solidFill>
                  <a:srgbClr val="737373"/>
                </a:solidFill>
              </a:rPr>
              <a:t> scarce resources </a:t>
            </a:r>
          </a:p>
          <a:p>
            <a:r>
              <a:rPr lang="en-US" dirty="0" smtClean="0">
                <a:solidFill>
                  <a:srgbClr val="737373"/>
                </a:solidFill>
              </a:rPr>
              <a:t>Uncertain impacts of global </a:t>
            </a:r>
            <a:r>
              <a:rPr lang="en-US" b="1" dirty="0" smtClean="0">
                <a:solidFill>
                  <a:srgbClr val="737373"/>
                </a:solidFill>
              </a:rPr>
              <a:t>climate change</a:t>
            </a:r>
            <a:r>
              <a:rPr lang="en-US" dirty="0" smtClean="0">
                <a:solidFill>
                  <a:srgbClr val="737373"/>
                </a:solidFill>
              </a:rPr>
              <a:t>; </a:t>
            </a:r>
          </a:p>
          <a:p>
            <a:r>
              <a:rPr lang="en-US" dirty="0" smtClean="0"/>
              <a:t>Increased hydrologic, environmental, and economic </a:t>
            </a:r>
            <a:r>
              <a:rPr lang="en-US" b="1" dirty="0" smtClean="0">
                <a:solidFill>
                  <a:schemeClr val="accent2">
                    <a:lumMod val="75000"/>
                  </a:schemeClr>
                </a:solidFill>
              </a:rPr>
              <a:t>constraints</a:t>
            </a:r>
            <a:r>
              <a:rPr lang="en-US" dirty="0" smtClean="0"/>
              <a:t> on developing additional water supplies</a:t>
            </a:r>
          </a:p>
          <a:p>
            <a:pPr marL="0" indent="0">
              <a:buNone/>
            </a:pPr>
            <a:endParaRPr lang="en-US" sz="2800" dirty="0" smtClean="0"/>
          </a:p>
          <a:p>
            <a:endParaRPr lang="en-US" sz="2800" dirty="0" smtClean="0"/>
          </a:p>
          <a:p>
            <a:endParaRPr lang="en-US" sz="2800" dirty="0" smtClean="0"/>
          </a:p>
          <a:p>
            <a:endParaRPr lang="en-US" sz="2800" dirty="0" smtClean="0"/>
          </a:p>
        </p:txBody>
      </p:sp>
    </p:spTree>
    <p:extLst>
      <p:ext uri="{BB962C8B-B14F-4D97-AF65-F5344CB8AC3E}">
        <p14:creationId xmlns="" xmlns:p14="http://schemas.microsoft.com/office/powerpoint/2010/main" val="4133474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81000"/>
            <a:ext cx="8229600" cy="1143000"/>
          </a:xfrm>
        </p:spPr>
        <p:txBody>
          <a:bodyPr>
            <a:normAutofit/>
          </a:bodyPr>
          <a:lstStyle/>
          <a:p>
            <a:r>
              <a:rPr lang="en-US" sz="3100" dirty="0" smtClean="0"/>
              <a:t>By 2025, more than </a:t>
            </a:r>
            <a:r>
              <a:rPr lang="en-US" sz="3100" dirty="0" smtClean="0">
                <a:solidFill>
                  <a:srgbClr val="C00000"/>
                </a:solidFill>
              </a:rPr>
              <a:t>2.8 billion people </a:t>
            </a:r>
            <a:r>
              <a:rPr lang="en-US" sz="3100" dirty="0" smtClean="0"/>
              <a:t>will live in </a:t>
            </a:r>
            <a:r>
              <a:rPr lang="en-US" sz="3100" dirty="0" smtClean="0">
                <a:solidFill>
                  <a:srgbClr val="C00000"/>
                </a:solidFill>
              </a:rPr>
              <a:t>48 countries </a:t>
            </a:r>
            <a:r>
              <a:rPr lang="en-US" sz="3100" dirty="0" smtClean="0"/>
              <a:t>facing water stress </a:t>
            </a:r>
            <a:r>
              <a:rPr lang="en-US" sz="3200" dirty="0" smtClean="0"/>
              <a:t>or water scarcity</a:t>
            </a:r>
            <a:endParaRPr lang="en-US" dirty="0" smtClean="0"/>
          </a:p>
        </p:txBody>
      </p:sp>
      <p:pic>
        <p:nvPicPr>
          <p:cNvPr id="33795" name="Content Placeholder 5" descr="waterstress.bmp"/>
          <p:cNvPicPr>
            <a:picLocks noGrp="1" noChangeAspect="1"/>
          </p:cNvPicPr>
          <p:nvPr>
            <p:ph idx="1"/>
          </p:nvPr>
        </p:nvPicPr>
        <p:blipFill>
          <a:blip r:embed="rId3" cstate="email"/>
          <a:srcRect/>
          <a:stretch>
            <a:fillRect/>
          </a:stretch>
        </p:blipFill>
        <p:spPr>
          <a:xfrm>
            <a:off x="990600" y="1447800"/>
            <a:ext cx="7086600" cy="521081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dirty="0" smtClean="0">
                <a:solidFill>
                  <a:schemeClr val="accent2">
                    <a:lumMod val="75000"/>
                  </a:schemeClr>
                </a:solidFill>
              </a:rPr>
              <a:t>The situation will continue to worsen</a:t>
            </a:r>
          </a:p>
        </p:txBody>
      </p:sp>
      <p:pic>
        <p:nvPicPr>
          <p:cNvPr id="32771" name="Content Placeholder 5" descr="waterscarcity.bmp"/>
          <p:cNvPicPr>
            <a:picLocks noGrp="1" noChangeAspect="1"/>
          </p:cNvPicPr>
          <p:nvPr>
            <p:ph idx="1"/>
          </p:nvPr>
        </p:nvPicPr>
        <p:blipFill>
          <a:blip r:embed="rId3" cstate="email"/>
          <a:srcRect/>
          <a:stretch>
            <a:fillRect/>
          </a:stretch>
        </p:blipFill>
        <p:spPr>
          <a:xfrm>
            <a:off x="1447800" y="1219200"/>
            <a:ext cx="6559550" cy="5257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Urbanization – </a:t>
            </a:r>
            <a:br>
              <a:rPr lang="en-US" dirty="0" smtClean="0"/>
            </a:br>
            <a:r>
              <a:rPr lang="en-US" dirty="0" smtClean="0"/>
              <a:t>Impact on Water Resources</a:t>
            </a:r>
            <a:endParaRPr lang="en-US" dirty="0"/>
          </a:p>
        </p:txBody>
      </p:sp>
      <p:sp>
        <p:nvSpPr>
          <p:cNvPr id="3" name="Content Placeholder 2"/>
          <p:cNvSpPr>
            <a:spLocks noGrp="1"/>
          </p:cNvSpPr>
          <p:nvPr>
            <p:ph idx="1"/>
          </p:nvPr>
        </p:nvSpPr>
        <p:spPr/>
        <p:txBody>
          <a:bodyPr>
            <a:normAutofit/>
          </a:bodyPr>
          <a:lstStyle/>
          <a:p>
            <a:endParaRPr lang="en-US" dirty="0" smtClean="0"/>
          </a:p>
          <a:p>
            <a:pPr>
              <a:spcBef>
                <a:spcPts val="1000"/>
              </a:spcBef>
            </a:pPr>
            <a:r>
              <a:rPr lang="en-US" dirty="0" smtClean="0"/>
              <a:t>Transformation of </a:t>
            </a:r>
            <a:r>
              <a:rPr lang="en-US" dirty="0" smtClean="0">
                <a:solidFill>
                  <a:srgbClr val="C00000"/>
                </a:solidFill>
              </a:rPr>
              <a:t>undeveloped land into urban land </a:t>
            </a:r>
            <a:r>
              <a:rPr lang="en-US" dirty="0" smtClean="0"/>
              <a:t>(including transportation corridors)</a:t>
            </a:r>
          </a:p>
          <a:p>
            <a:pPr>
              <a:spcBef>
                <a:spcPts val="1000"/>
              </a:spcBef>
            </a:pPr>
            <a:r>
              <a:rPr lang="en-US" dirty="0" smtClean="0"/>
              <a:t>Increased </a:t>
            </a:r>
            <a:r>
              <a:rPr lang="en-US" dirty="0" smtClean="0">
                <a:solidFill>
                  <a:srgbClr val="0000FF"/>
                </a:solidFill>
              </a:rPr>
              <a:t>energy release (i.e. greenhouse gases, waste heat, heated surface runoff</a:t>
            </a:r>
            <a:r>
              <a:rPr lang="en-US" dirty="0" smtClean="0"/>
              <a:t>)</a:t>
            </a:r>
          </a:p>
          <a:p>
            <a:pPr>
              <a:spcBef>
                <a:spcPts val="1000"/>
              </a:spcBef>
            </a:pPr>
            <a:r>
              <a:rPr lang="en-US" dirty="0" smtClean="0">
                <a:solidFill>
                  <a:srgbClr val="C00000"/>
                </a:solidFill>
              </a:rPr>
              <a:t>Increased demand on water supply </a:t>
            </a:r>
            <a:r>
              <a:rPr lang="en-US" dirty="0" smtClean="0"/>
              <a:t>(municipal and industrial)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Water Resources Sustainability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ability to use water </a:t>
            </a:r>
            <a:r>
              <a:rPr lang="en-US" dirty="0" smtClean="0">
                <a:solidFill>
                  <a:schemeClr val="accent1">
                    <a:lumMod val="75000"/>
                  </a:schemeClr>
                </a:solidFill>
              </a:rPr>
              <a:t>in sufficient quantities and quality</a:t>
            </a:r>
            <a:r>
              <a:rPr lang="en-US" dirty="0" smtClean="0"/>
              <a:t> </a:t>
            </a:r>
            <a:r>
              <a:rPr lang="en-US" dirty="0" smtClean="0">
                <a:solidFill>
                  <a:schemeClr val="tx2"/>
                </a:solidFill>
              </a:rPr>
              <a:t>from the local to the global scale </a:t>
            </a:r>
            <a:r>
              <a:rPr lang="en-US" dirty="0" smtClean="0"/>
              <a:t>to meet the needs of </a:t>
            </a:r>
            <a:r>
              <a:rPr lang="en-US" dirty="0" smtClean="0">
                <a:solidFill>
                  <a:srgbClr val="C00000"/>
                </a:solidFill>
              </a:rPr>
              <a:t>humans and ecosystems </a:t>
            </a:r>
            <a:r>
              <a:rPr lang="en-US" dirty="0" smtClean="0"/>
              <a:t>for the </a:t>
            </a:r>
            <a:r>
              <a:rPr lang="en-US" dirty="0" smtClean="0">
                <a:solidFill>
                  <a:srgbClr val="C00000"/>
                </a:solidFill>
              </a:rPr>
              <a:t>present and the future </a:t>
            </a:r>
            <a:r>
              <a:rPr lang="en-US" dirty="0" smtClean="0">
                <a:solidFill>
                  <a:schemeClr val="accent1">
                    <a:lumMod val="75000"/>
                  </a:schemeClr>
                </a:solidFill>
              </a:rPr>
              <a:t>to sustain life</a:t>
            </a:r>
            <a:r>
              <a:rPr lang="en-US" dirty="0" smtClean="0"/>
              <a:t>, and to</a:t>
            </a:r>
            <a:r>
              <a:rPr lang="en-US" dirty="0" smtClean="0">
                <a:solidFill>
                  <a:srgbClr val="C00000"/>
                </a:solidFill>
              </a:rPr>
              <a:t> protect humans </a:t>
            </a:r>
            <a:r>
              <a:rPr lang="en-US" dirty="0" smtClean="0">
                <a:solidFill>
                  <a:schemeClr val="accent1">
                    <a:lumMod val="75000"/>
                  </a:schemeClr>
                </a:solidFill>
              </a:rPr>
              <a:t>from the damages brought about by</a:t>
            </a:r>
            <a:r>
              <a:rPr lang="en-US" dirty="0" smtClean="0"/>
              <a:t> </a:t>
            </a:r>
            <a:r>
              <a:rPr lang="en-US" dirty="0" smtClean="0">
                <a:solidFill>
                  <a:schemeClr val="tx2"/>
                </a:solidFill>
              </a:rPr>
              <a:t>natural and human-caused disasters </a:t>
            </a:r>
            <a:r>
              <a:rPr lang="en-US" dirty="0" smtClean="0"/>
              <a:t>that affect sustaining life. </a:t>
            </a:r>
          </a:p>
          <a:p>
            <a:pPr marL="0" indent="0">
              <a:buNone/>
            </a:pPr>
            <a:endParaRPr lang="en-US" dirty="0" smtClean="0"/>
          </a:p>
          <a:p>
            <a:pPr algn="r">
              <a:buNone/>
            </a:pPr>
            <a:r>
              <a:rPr lang="en-US" sz="2200" dirty="0" smtClean="0"/>
              <a:t>(Larry W. Mays, </a:t>
            </a:r>
            <a:r>
              <a:rPr lang="en-US" sz="2200" i="1" dirty="0" smtClean="0"/>
              <a:t>Water Resources Engineering</a:t>
            </a:r>
            <a:r>
              <a:rPr lang="en-US" sz="2200" dirty="0" smtClean="0"/>
              <a:t>, 2009)</a:t>
            </a:r>
            <a:endParaRPr 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Measure of Water Sustainability</a:t>
            </a:r>
            <a:endParaRPr lang="en-US" dirty="0"/>
          </a:p>
        </p:txBody>
      </p:sp>
      <p:sp>
        <p:nvSpPr>
          <p:cNvPr id="3" name="Content Placeholder 2"/>
          <p:cNvSpPr>
            <a:spLocks noGrp="1"/>
          </p:cNvSpPr>
          <p:nvPr>
            <p:ph idx="1"/>
          </p:nvPr>
        </p:nvSpPr>
        <p:spPr/>
        <p:txBody>
          <a:bodyPr>
            <a:normAutofit/>
          </a:bodyPr>
          <a:lstStyle/>
          <a:p>
            <a:endParaRPr lang="en-US" dirty="0" smtClean="0">
              <a:solidFill>
                <a:srgbClr val="C00000"/>
              </a:solidFill>
            </a:endParaRPr>
          </a:p>
          <a:p>
            <a:r>
              <a:rPr lang="en-US" dirty="0" smtClean="0">
                <a:solidFill>
                  <a:srgbClr val="C00000"/>
                </a:solidFill>
              </a:rPr>
              <a:t>Water footprint</a:t>
            </a:r>
          </a:p>
          <a:p>
            <a:pPr marL="628650" lvl="1" indent="-171450">
              <a:buNone/>
            </a:pPr>
            <a:r>
              <a:rPr lang="en-US" sz="3200" dirty="0" smtClean="0"/>
              <a:t>Water required to sustain a population</a:t>
            </a:r>
          </a:p>
          <a:p>
            <a:endParaRPr lang="en-US" dirty="0" smtClean="0"/>
          </a:p>
          <a:p>
            <a:r>
              <a:rPr lang="en-US" dirty="0" smtClean="0">
                <a:solidFill>
                  <a:srgbClr val="C00000"/>
                </a:solidFill>
              </a:rPr>
              <a:t>Virtual Water</a:t>
            </a:r>
            <a:r>
              <a:rPr lang="en-US" dirty="0" smtClean="0"/>
              <a:t> </a:t>
            </a:r>
          </a:p>
          <a:p>
            <a:pPr marL="793750">
              <a:buNone/>
            </a:pPr>
            <a:r>
              <a:rPr lang="en-US" dirty="0" smtClean="0"/>
              <a:t>Volume of water required to produce a commodity or service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609600" y="457200"/>
            <a:ext cx="7772400" cy="533400"/>
          </a:xfrm>
          <a:noFill/>
          <a:ln>
            <a:miter lim="800000"/>
            <a:headEnd/>
            <a:tailEnd/>
          </a:ln>
        </p:spPr>
        <p:txBody>
          <a:bodyPr vert="horz" wrap="square" lIns="91440" tIns="45720" rIns="91440" bIns="45720" numCol="1" anchorCtr="0" compatLnSpc="1">
            <a:prstTxWarp prst="textNoShape">
              <a:avLst/>
            </a:prstTxWarp>
            <a:normAutofit fontScale="90000"/>
          </a:bodyPr>
          <a:lstStyle/>
          <a:p>
            <a:r>
              <a:rPr lang="en-US" sz="3200" b="1" dirty="0" smtClean="0">
                <a:solidFill>
                  <a:schemeClr val="accent2">
                    <a:lumMod val="75000"/>
                  </a:schemeClr>
                </a:solidFill>
              </a:rPr>
              <a:t>Our Water Footprint</a:t>
            </a:r>
          </a:p>
        </p:txBody>
      </p:sp>
      <p:pic>
        <p:nvPicPr>
          <p:cNvPr id="7" name="Picture 6"/>
          <p:cNvPicPr>
            <a:picLocks noChangeAspect="1"/>
          </p:cNvPicPr>
          <p:nvPr/>
        </p:nvPicPr>
        <p:blipFill>
          <a:blip r:embed="rId3" cstate="email">
            <a:lum bright="-8000"/>
          </a:blip>
          <a:stretch>
            <a:fillRect/>
          </a:stretch>
        </p:blipFill>
        <p:spPr>
          <a:xfrm>
            <a:off x="762000" y="1143000"/>
            <a:ext cx="7620000" cy="476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a:spLocks noChangeArrowheads="1"/>
          </p:cNvSpPr>
          <p:nvPr/>
        </p:nvSpPr>
        <p:spPr bwMode="auto">
          <a:xfrm>
            <a:off x="914400" y="4038600"/>
            <a:ext cx="7162800" cy="1569660"/>
          </a:xfrm>
          <a:prstGeom prst="rect">
            <a:avLst/>
          </a:prstGeom>
          <a:noFill/>
          <a:ln w="9525">
            <a:noFill/>
            <a:miter lim="800000"/>
            <a:headEnd/>
            <a:tailEnd/>
          </a:ln>
        </p:spPr>
        <p:txBody>
          <a:bodyPr>
            <a:spAutoFit/>
          </a:bodyPr>
          <a:lstStyle/>
          <a:p>
            <a:pPr>
              <a:tabLst>
                <a:tab pos="4124325" algn="l"/>
                <a:tab pos="4486275" algn="l"/>
              </a:tabLst>
            </a:pPr>
            <a:r>
              <a:rPr lang="en-US" sz="2400" b="1" dirty="0"/>
              <a:t>  Sufficient	      &gt; 1700 </a:t>
            </a:r>
            <a:r>
              <a:rPr lang="en-US" sz="2400" b="1" dirty="0" smtClean="0"/>
              <a:t>m</a:t>
            </a:r>
            <a:r>
              <a:rPr lang="en-US" sz="2400" b="1" baseline="30000" dirty="0" smtClean="0"/>
              <a:t>3 </a:t>
            </a:r>
            <a:r>
              <a:rPr lang="en-US" sz="2400" b="1" dirty="0" smtClean="0"/>
              <a:t>per year</a:t>
            </a:r>
            <a:endParaRPr lang="en-US" sz="2400" b="1" dirty="0"/>
          </a:p>
          <a:p>
            <a:pPr>
              <a:tabLst>
                <a:tab pos="4124325" algn="l"/>
                <a:tab pos="4486275" algn="l"/>
              </a:tabLst>
            </a:pPr>
            <a:r>
              <a:rPr lang="en-US" sz="2400" b="1" dirty="0"/>
              <a:t>  Water stress		 1000 - 1700 m</a:t>
            </a:r>
            <a:r>
              <a:rPr lang="en-US" sz="2400" b="1" baseline="30000" dirty="0"/>
              <a:t>3</a:t>
            </a:r>
            <a:endParaRPr lang="en-US" sz="2400" b="1" dirty="0"/>
          </a:p>
          <a:p>
            <a:pPr>
              <a:tabLst>
                <a:tab pos="4124325" algn="l"/>
                <a:tab pos="4486275" algn="l"/>
              </a:tabLst>
            </a:pPr>
            <a:r>
              <a:rPr lang="en-US" sz="2400" b="1" dirty="0"/>
              <a:t>  Scarcity	 	  500 - 1000 m</a:t>
            </a:r>
            <a:r>
              <a:rPr lang="en-US" sz="2400" b="1" baseline="30000" dirty="0"/>
              <a:t>3</a:t>
            </a:r>
            <a:endParaRPr lang="en-US" sz="2400" b="1" dirty="0"/>
          </a:p>
          <a:p>
            <a:pPr>
              <a:tabLst>
                <a:tab pos="4124325" algn="l"/>
                <a:tab pos="4486275" algn="l"/>
              </a:tabLst>
            </a:pPr>
            <a:r>
              <a:rPr lang="en-US" sz="2400" b="1" dirty="0"/>
              <a:t>  Extreme scarcity                       </a:t>
            </a:r>
            <a:r>
              <a:rPr lang="en-US" sz="2400" b="1" dirty="0" smtClean="0"/>
              <a:t>            </a:t>
            </a:r>
            <a:r>
              <a:rPr lang="en-US" sz="2400" b="1" dirty="0"/>
              <a:t>&lt; 500 m</a:t>
            </a:r>
            <a:r>
              <a:rPr lang="en-US" sz="2400" b="1" baseline="30000" dirty="0"/>
              <a:t>3</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 #3</a:t>
            </a:r>
            <a:endParaRPr lang="en-US" dirty="0"/>
          </a:p>
        </p:txBody>
      </p:sp>
      <p:sp>
        <p:nvSpPr>
          <p:cNvPr id="3" name="Content Placeholder 2"/>
          <p:cNvSpPr>
            <a:spLocks noGrp="1"/>
          </p:cNvSpPr>
          <p:nvPr>
            <p:ph idx="1"/>
          </p:nvPr>
        </p:nvSpPr>
        <p:spPr/>
        <p:txBody>
          <a:bodyPr/>
          <a:lstStyle/>
          <a:p>
            <a:pPr marL="0" indent="0">
              <a:buNone/>
            </a:pPr>
            <a:r>
              <a:rPr lang="en-US" dirty="0" smtClean="0"/>
              <a:t>If you </a:t>
            </a:r>
            <a:r>
              <a:rPr lang="en-US" dirty="0" smtClean="0"/>
              <a:t>could eat an ice </a:t>
            </a:r>
            <a:r>
              <a:rPr lang="en-US" dirty="0" smtClean="0"/>
              <a:t>cream </a:t>
            </a:r>
            <a:r>
              <a:rPr lang="en-US" dirty="0" smtClean="0"/>
              <a:t>right now, </a:t>
            </a:r>
            <a:r>
              <a:rPr lang="en-US" dirty="0" smtClean="0"/>
              <a:t>which </a:t>
            </a:r>
            <a:r>
              <a:rPr lang="en-US" dirty="0" smtClean="0"/>
              <a:t>of these </a:t>
            </a:r>
            <a:r>
              <a:rPr lang="en-US" dirty="0" smtClean="0"/>
              <a:t>would you </a:t>
            </a:r>
            <a:r>
              <a:rPr lang="en-US" dirty="0" smtClean="0"/>
              <a:t>order?</a:t>
            </a:r>
          </a:p>
          <a:p>
            <a:pPr marL="514350" indent="-514350">
              <a:buFont typeface="+mj-lt"/>
              <a:buAutoNum type="alphaUcPeriod"/>
            </a:pPr>
            <a:r>
              <a:rPr lang="en-US" dirty="0" smtClean="0"/>
              <a:t>Vanilla</a:t>
            </a:r>
          </a:p>
          <a:p>
            <a:pPr marL="514350" indent="-514350">
              <a:buFont typeface="+mj-lt"/>
              <a:buAutoNum type="alphaUcPeriod"/>
            </a:pPr>
            <a:r>
              <a:rPr lang="en-US" dirty="0" smtClean="0"/>
              <a:t>Chunky Monkey</a:t>
            </a:r>
          </a:p>
          <a:p>
            <a:pPr marL="514350" indent="-514350">
              <a:buFont typeface="+mj-lt"/>
              <a:buAutoNum type="alphaUcPeriod"/>
            </a:pPr>
            <a:r>
              <a:rPr lang="en-US" dirty="0" smtClean="0"/>
              <a:t>Chocolate</a:t>
            </a:r>
          </a:p>
          <a:p>
            <a:pPr marL="514350" indent="-514350">
              <a:buFont typeface="+mj-lt"/>
              <a:buAutoNum type="alphaUcPeriod"/>
            </a:pPr>
            <a:r>
              <a:rPr lang="en-US" dirty="0" smtClean="0"/>
              <a:t>Mint Chip</a:t>
            </a:r>
          </a:p>
          <a:p>
            <a:pPr marL="514350" indent="-514350">
              <a:buFont typeface="+mj-lt"/>
              <a:buAutoNum type="alphaUcPeriod"/>
            </a:pPr>
            <a:r>
              <a:rPr lang="en-US" dirty="0" smtClean="0"/>
              <a:t>Bubble gum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auto">
          <a:xfrm>
            <a:off x="685800" y="381000"/>
            <a:ext cx="7772400" cy="990600"/>
          </a:xfrm>
          <a:noFill/>
          <a:ln>
            <a:miter lim="800000"/>
            <a:headEnd/>
            <a:tailEnd/>
          </a:ln>
        </p:spPr>
        <p:txBody>
          <a:bodyPr vert="horz" wrap="square" lIns="91440" tIns="45720" rIns="91440" bIns="45720" numCol="1" anchorCtr="0" compatLnSpc="1">
            <a:prstTxWarp prst="textNoShape">
              <a:avLst/>
            </a:prstTxWarp>
            <a:noAutofit/>
          </a:bodyPr>
          <a:lstStyle/>
          <a:p>
            <a:pPr algn="ctr" eaLnBrk="1" hangingPunct="1"/>
            <a:r>
              <a:rPr lang="en-US" sz="3200" b="1" dirty="0" smtClean="0">
                <a:solidFill>
                  <a:schemeClr val="accent2">
                    <a:lumMod val="75000"/>
                  </a:schemeClr>
                </a:solidFill>
              </a:rPr>
              <a:t>Annual per capita water needs for food</a:t>
            </a:r>
            <a:br>
              <a:rPr lang="en-US" sz="3200" b="1" dirty="0" smtClean="0">
                <a:solidFill>
                  <a:schemeClr val="accent2">
                    <a:lumMod val="75000"/>
                  </a:schemeClr>
                </a:solidFill>
              </a:rPr>
            </a:br>
            <a:r>
              <a:rPr lang="en-US" sz="3200" b="1" dirty="0" smtClean="0">
                <a:solidFill>
                  <a:schemeClr val="accent2">
                    <a:lumMod val="75000"/>
                  </a:schemeClr>
                </a:solidFill>
              </a:rPr>
              <a:t>to cover 2500 kcal a day</a:t>
            </a:r>
            <a:endParaRPr lang="de-CH" sz="3200" b="1" dirty="0" smtClean="0">
              <a:solidFill>
                <a:schemeClr val="accent2">
                  <a:lumMod val="75000"/>
                </a:schemeClr>
              </a:solidFill>
            </a:endParaRPr>
          </a:p>
        </p:txBody>
      </p:sp>
      <p:graphicFrame>
        <p:nvGraphicFramePr>
          <p:cNvPr id="34818" name="Object 9"/>
          <p:cNvGraphicFramePr>
            <a:graphicFrameLocks noChangeAspect="1"/>
          </p:cNvGraphicFramePr>
          <p:nvPr/>
        </p:nvGraphicFramePr>
        <p:xfrm>
          <a:off x="969963" y="1447800"/>
          <a:ext cx="7423150" cy="4267200"/>
        </p:xfrm>
        <a:graphic>
          <a:graphicData uri="http://schemas.openxmlformats.org/presentationml/2006/ole">
            <p:oleObj spid="_x0000_s6146" name="Clip" r:id="rId4" imgW="3886537" imgH="2598095" progId="">
              <p:embed/>
            </p:oleObj>
          </a:graphicData>
        </a:graphic>
      </p:graphicFrame>
      <p:sp>
        <p:nvSpPr>
          <p:cNvPr id="34820" name="Text Box 10"/>
          <p:cNvSpPr txBox="1">
            <a:spLocks noChangeArrowheads="1"/>
          </p:cNvSpPr>
          <p:nvPr/>
        </p:nvSpPr>
        <p:spPr bwMode="auto">
          <a:xfrm>
            <a:off x="914400" y="1600200"/>
            <a:ext cx="3244850" cy="1187450"/>
          </a:xfrm>
          <a:prstGeom prst="rect">
            <a:avLst/>
          </a:prstGeom>
          <a:noFill/>
          <a:ln w="9525">
            <a:noFill/>
            <a:miter lim="800000"/>
            <a:headEnd/>
            <a:tailEnd/>
          </a:ln>
        </p:spPr>
        <p:txBody>
          <a:bodyPr wrap="none">
            <a:spAutoFit/>
          </a:bodyPr>
          <a:lstStyle/>
          <a:p>
            <a:r>
              <a:rPr lang="en-US" b="1">
                <a:solidFill>
                  <a:schemeClr val="bg1"/>
                </a:solidFill>
                <a:latin typeface="Calibri" pitchFamily="-110" charset="0"/>
              </a:rPr>
              <a:t>20% meat:</a:t>
            </a:r>
          </a:p>
          <a:p>
            <a:r>
              <a:rPr lang="en-US" b="1">
                <a:solidFill>
                  <a:schemeClr val="bg1"/>
                </a:solidFill>
                <a:latin typeface="Calibri" pitchFamily="-110" charset="0"/>
              </a:rPr>
              <a:t>theoretical 680 m</a:t>
            </a:r>
            <a:r>
              <a:rPr lang="en-US" b="1" baseline="30000">
                <a:solidFill>
                  <a:schemeClr val="bg1"/>
                </a:solidFill>
                <a:latin typeface="Calibri" pitchFamily="-110" charset="0"/>
              </a:rPr>
              <a:t>3</a:t>
            </a:r>
            <a:endParaRPr lang="en-US" b="1">
              <a:solidFill>
                <a:schemeClr val="bg1"/>
              </a:solidFill>
              <a:latin typeface="Calibri" pitchFamily="-110" charset="0"/>
            </a:endParaRPr>
          </a:p>
          <a:p>
            <a:r>
              <a:rPr lang="en-US" b="1">
                <a:solidFill>
                  <a:schemeClr val="bg1"/>
                </a:solidFill>
                <a:latin typeface="Calibri" pitchFamily="-110" charset="0"/>
              </a:rPr>
              <a:t>actual 1200 - 1500 m</a:t>
            </a:r>
            <a:r>
              <a:rPr lang="en-US" b="1" baseline="30000">
                <a:solidFill>
                  <a:schemeClr val="bg1"/>
                </a:solidFill>
                <a:latin typeface="Calibri" pitchFamily="-110" charset="0"/>
              </a:rPr>
              <a:t>3</a:t>
            </a:r>
            <a:endParaRPr lang="en-US">
              <a:solidFill>
                <a:schemeClr val="bg1"/>
              </a:solidFill>
              <a:latin typeface="Calibri" pitchFamily="-110" charset="0"/>
            </a:endParaRPr>
          </a:p>
        </p:txBody>
      </p:sp>
      <p:sp>
        <p:nvSpPr>
          <p:cNvPr id="34821" name="Text Box 11"/>
          <p:cNvSpPr txBox="1">
            <a:spLocks noChangeArrowheads="1"/>
          </p:cNvSpPr>
          <p:nvPr/>
        </p:nvSpPr>
        <p:spPr bwMode="auto">
          <a:xfrm>
            <a:off x="5284788" y="4343400"/>
            <a:ext cx="3076575" cy="1187450"/>
          </a:xfrm>
          <a:prstGeom prst="rect">
            <a:avLst/>
          </a:prstGeom>
          <a:noFill/>
          <a:ln w="9525">
            <a:noFill/>
            <a:miter lim="800000"/>
            <a:headEnd/>
            <a:tailEnd/>
          </a:ln>
        </p:spPr>
        <p:txBody>
          <a:bodyPr wrap="none">
            <a:spAutoFit/>
          </a:bodyPr>
          <a:lstStyle/>
          <a:p>
            <a:pPr algn="r"/>
            <a:r>
              <a:rPr lang="en-US" b="1">
                <a:solidFill>
                  <a:schemeClr val="bg1"/>
                </a:solidFill>
                <a:latin typeface="Calibri" pitchFamily="-110" charset="0"/>
              </a:rPr>
              <a:t>Vegetarian:</a:t>
            </a:r>
          </a:p>
          <a:p>
            <a:pPr algn="r"/>
            <a:r>
              <a:rPr lang="en-US" b="1">
                <a:solidFill>
                  <a:schemeClr val="bg1"/>
                </a:solidFill>
                <a:latin typeface="Calibri" pitchFamily="-110" charset="0"/>
              </a:rPr>
              <a:t>theoretical 250 m</a:t>
            </a:r>
            <a:r>
              <a:rPr lang="en-US" b="1" baseline="30000">
                <a:solidFill>
                  <a:schemeClr val="bg1"/>
                </a:solidFill>
                <a:latin typeface="Calibri" pitchFamily="-110" charset="0"/>
              </a:rPr>
              <a:t>3</a:t>
            </a:r>
            <a:endParaRPr lang="en-US" b="1">
              <a:solidFill>
                <a:schemeClr val="bg1"/>
              </a:solidFill>
              <a:latin typeface="Calibri" pitchFamily="-110" charset="0"/>
            </a:endParaRPr>
          </a:p>
          <a:p>
            <a:pPr algn="r"/>
            <a:r>
              <a:rPr lang="en-US" b="1">
                <a:solidFill>
                  <a:schemeClr val="bg1"/>
                </a:solidFill>
                <a:latin typeface="Calibri" pitchFamily="-110" charset="0"/>
              </a:rPr>
              <a:t>actual 500 - 1000 m</a:t>
            </a:r>
            <a:r>
              <a:rPr lang="en-US" b="1" baseline="30000">
                <a:solidFill>
                  <a:schemeClr val="bg1"/>
                </a:solidFill>
                <a:latin typeface="Calibri" pitchFamily="-110" charset="0"/>
              </a:rPr>
              <a:t>3</a:t>
            </a:r>
          </a:p>
        </p:txBody>
      </p:sp>
      <p:sp>
        <p:nvSpPr>
          <p:cNvPr id="34822" name="Rectangle 6"/>
          <p:cNvSpPr>
            <a:spLocks noChangeArrowheads="1"/>
          </p:cNvSpPr>
          <p:nvPr/>
        </p:nvSpPr>
        <p:spPr bwMode="auto">
          <a:xfrm>
            <a:off x="1143000" y="5867400"/>
            <a:ext cx="1979613" cy="274638"/>
          </a:xfrm>
          <a:prstGeom prst="rect">
            <a:avLst/>
          </a:prstGeom>
          <a:noFill/>
          <a:ln w="9525">
            <a:noFill/>
            <a:miter lim="800000"/>
            <a:headEnd/>
            <a:tailEnd/>
          </a:ln>
        </p:spPr>
        <p:txBody>
          <a:bodyPr wrap="none">
            <a:spAutoFit/>
          </a:bodyPr>
          <a:lstStyle/>
          <a:p>
            <a:r>
              <a:rPr lang="en-US" sz="1200" b="1">
                <a:solidFill>
                  <a:srgbClr val="800000"/>
                </a:solidFill>
              </a:rPr>
              <a:t>From Zehnder </a:t>
            </a:r>
            <a:r>
              <a:rPr lang="en-US" sz="1200" b="1" i="1">
                <a:solidFill>
                  <a:srgbClr val="800000"/>
                </a:solidFill>
              </a:rPr>
              <a:t>et al.</a:t>
            </a:r>
            <a:r>
              <a:rPr lang="en-US" sz="1200" b="1">
                <a:solidFill>
                  <a:srgbClr val="800000"/>
                </a:solidFill>
              </a:rPr>
              <a:t> 2003</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table_02_03.jpg"/>
          <p:cNvPicPr>
            <a:picLocks noChangeAspect="1"/>
          </p:cNvPicPr>
          <p:nvPr>
            <p:custDataLst>
              <p:tags r:id="rId1"/>
            </p:custDataLst>
          </p:nvPr>
        </p:nvPicPr>
        <p:blipFill>
          <a:blip r:embed="rId4" cstate="email"/>
          <a:srcRect/>
          <a:stretch>
            <a:fillRect/>
          </a:stretch>
        </p:blipFill>
        <p:spPr bwMode="auto">
          <a:xfrm>
            <a:off x="1676400" y="152400"/>
            <a:ext cx="5638800" cy="6625307"/>
          </a:xfrm>
          <a:prstGeom prst="rect">
            <a:avLst/>
          </a:prstGeom>
          <a:noFill/>
          <a:ln w="9525">
            <a:noFill/>
            <a:miter lim="800000"/>
            <a:headEnd/>
            <a:tailEnd/>
          </a:ln>
        </p:spPr>
      </p:pic>
      <p:sp>
        <p:nvSpPr>
          <p:cNvPr id="4" name="Rectangle 3"/>
          <p:cNvSpPr/>
          <p:nvPr/>
        </p:nvSpPr>
        <p:spPr>
          <a:xfrm>
            <a:off x="1524000" y="5105400"/>
            <a:ext cx="57150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1000"/>
            <a:ext cx="7772400" cy="738664"/>
          </a:xfrm>
          <a:prstGeom prst="rect">
            <a:avLst/>
          </a:prstGeom>
          <a:noFill/>
        </p:spPr>
        <p:txBody>
          <a:bodyPr wrap="square" rtlCol="0">
            <a:spAutoFit/>
          </a:bodyPr>
          <a:lstStyle/>
          <a:p>
            <a:r>
              <a:rPr lang="en-US" sz="2400" b="1" dirty="0" smtClean="0">
                <a:solidFill>
                  <a:srgbClr val="C00000"/>
                </a:solidFill>
              </a:rPr>
              <a:t>Contribution of different crops global water footprint </a:t>
            </a:r>
            <a:br>
              <a:rPr lang="en-US" sz="2400" b="1" dirty="0" smtClean="0">
                <a:solidFill>
                  <a:srgbClr val="C00000"/>
                </a:solidFill>
              </a:rPr>
            </a:br>
            <a:r>
              <a:rPr lang="en-US" b="1" dirty="0" smtClean="0">
                <a:solidFill>
                  <a:srgbClr val="C00000"/>
                </a:solidFill>
              </a:rPr>
              <a:t>(Hoekstra and Chapagain, 2007)</a:t>
            </a:r>
            <a:endParaRPr lang="en-US" b="1" dirty="0">
              <a:solidFill>
                <a:srgbClr val="C00000"/>
              </a:solidFill>
            </a:endParaRPr>
          </a:p>
        </p:txBody>
      </p:sp>
      <p:grpSp>
        <p:nvGrpSpPr>
          <p:cNvPr id="7" name="Group 6"/>
          <p:cNvGrpSpPr/>
          <p:nvPr/>
        </p:nvGrpSpPr>
        <p:grpSpPr>
          <a:xfrm>
            <a:off x="304800" y="1143000"/>
            <a:ext cx="8534400" cy="4706175"/>
            <a:chOff x="304800" y="609600"/>
            <a:chExt cx="8534400" cy="4706175"/>
          </a:xfrm>
        </p:grpSpPr>
        <p:pic>
          <p:nvPicPr>
            <p:cNvPr id="11266" name="Picture 1" descr="fig_02_009.jpg"/>
            <p:cNvPicPr>
              <a:picLocks noChangeAspect="1"/>
            </p:cNvPicPr>
            <p:nvPr>
              <p:custDataLst>
                <p:tags r:id="rId1"/>
              </p:custDataLst>
            </p:nvPr>
          </p:nvPicPr>
          <p:blipFill>
            <a:blip r:embed="rId4" cstate="email"/>
            <a:srcRect/>
            <a:stretch>
              <a:fillRect/>
            </a:stretch>
          </p:blipFill>
          <p:spPr bwMode="auto">
            <a:xfrm>
              <a:off x="304800" y="609600"/>
              <a:ext cx="8534400" cy="4706175"/>
            </a:xfrm>
            <a:prstGeom prst="rect">
              <a:avLst/>
            </a:prstGeom>
            <a:noFill/>
            <a:ln w="9525">
              <a:noFill/>
              <a:miter lim="800000"/>
              <a:headEnd/>
              <a:tailEnd/>
            </a:ln>
          </p:spPr>
        </p:pic>
        <p:sp>
          <p:nvSpPr>
            <p:cNvPr id="5" name="TextBox 4"/>
            <p:cNvSpPr txBox="1"/>
            <p:nvPr/>
          </p:nvSpPr>
          <p:spPr>
            <a:xfrm>
              <a:off x="1143000" y="3200400"/>
              <a:ext cx="1371600" cy="646331"/>
            </a:xfrm>
            <a:prstGeom prst="rect">
              <a:avLst/>
            </a:prstGeom>
            <a:noFill/>
          </p:spPr>
          <p:txBody>
            <a:bodyPr wrap="square" rtlCol="0">
              <a:spAutoFit/>
            </a:bodyPr>
            <a:lstStyle/>
            <a:p>
              <a:pPr algn="ctr"/>
              <a:r>
                <a:rPr lang="en-US" dirty="0" smtClean="0"/>
                <a:t>VWC = 1334m</a:t>
              </a:r>
              <a:r>
                <a:rPr lang="en-US" baseline="30000" dirty="0" smtClean="0"/>
                <a:t>3</a:t>
              </a:r>
              <a:r>
                <a:rPr lang="en-US" dirty="0" smtClean="0"/>
                <a:t>/ton</a:t>
              </a:r>
              <a:endParaRPr lang="en-US" dirty="0"/>
            </a:p>
          </p:txBody>
        </p:sp>
        <p:sp>
          <p:nvSpPr>
            <p:cNvPr id="6" name="TextBox 5"/>
            <p:cNvSpPr txBox="1"/>
            <p:nvPr/>
          </p:nvSpPr>
          <p:spPr>
            <a:xfrm>
              <a:off x="1828800" y="4114800"/>
              <a:ext cx="1447800" cy="646331"/>
            </a:xfrm>
            <a:prstGeom prst="rect">
              <a:avLst/>
            </a:prstGeom>
            <a:noFill/>
          </p:spPr>
          <p:txBody>
            <a:bodyPr wrap="square" rtlCol="0">
              <a:spAutoFit/>
            </a:bodyPr>
            <a:lstStyle/>
            <a:p>
              <a:pPr algn="ctr"/>
              <a:r>
                <a:rPr lang="en-US" dirty="0" smtClean="0">
                  <a:solidFill>
                    <a:schemeClr val="bg1"/>
                  </a:solidFill>
                </a:rPr>
                <a:t>VWC  = 2291m</a:t>
              </a:r>
              <a:r>
                <a:rPr lang="en-US" baseline="30000" dirty="0" smtClean="0">
                  <a:solidFill>
                    <a:schemeClr val="bg1"/>
                  </a:solidFill>
                </a:rPr>
                <a:t>3</a:t>
              </a:r>
              <a:r>
                <a:rPr lang="en-US" dirty="0" smtClean="0">
                  <a:solidFill>
                    <a:schemeClr val="bg1"/>
                  </a:solidFill>
                </a:rPr>
                <a:t>/ton</a:t>
              </a:r>
              <a:endParaRPr lang="en-US" dirty="0">
                <a:solidFill>
                  <a:schemeClr val="bg1"/>
                </a:solidFill>
              </a:endParaRPr>
            </a:p>
          </p:txBody>
        </p:sp>
      </p:grpSp>
      <p:sp>
        <p:nvSpPr>
          <p:cNvPr id="8" name="TextBox 7"/>
          <p:cNvSpPr txBox="1"/>
          <p:nvPr/>
        </p:nvSpPr>
        <p:spPr>
          <a:xfrm>
            <a:off x="1828800" y="6172200"/>
            <a:ext cx="5334000" cy="400110"/>
          </a:xfrm>
          <a:prstGeom prst="rect">
            <a:avLst/>
          </a:prstGeom>
          <a:noFill/>
        </p:spPr>
        <p:txBody>
          <a:bodyPr wrap="square" rtlCol="0">
            <a:spAutoFit/>
          </a:bodyPr>
          <a:lstStyle/>
          <a:p>
            <a:r>
              <a:rPr lang="en-US" sz="2000" b="1" dirty="0" smtClean="0">
                <a:solidFill>
                  <a:srgbClr val="0070C0"/>
                </a:solidFill>
              </a:rPr>
              <a:t>Question: Why are we growing rice in California?</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email"/>
          <a:srcRect/>
          <a:stretch>
            <a:fillRect/>
          </a:stretch>
        </p:blipFill>
        <p:spPr bwMode="auto">
          <a:xfrm>
            <a:off x="838200" y="1981200"/>
            <a:ext cx="7334250" cy="3352800"/>
          </a:xfrm>
          <a:prstGeom prst="rect">
            <a:avLst/>
          </a:prstGeom>
          <a:noFill/>
          <a:ln w="9525">
            <a:noFill/>
            <a:miter lim="800000"/>
            <a:headEnd/>
            <a:tailEnd/>
          </a:ln>
        </p:spPr>
      </p:pic>
      <p:sp>
        <p:nvSpPr>
          <p:cNvPr id="3" name="TextBox 2"/>
          <p:cNvSpPr txBox="1"/>
          <p:nvPr/>
        </p:nvSpPr>
        <p:spPr>
          <a:xfrm>
            <a:off x="1676400" y="762000"/>
            <a:ext cx="5800114" cy="1107996"/>
          </a:xfrm>
          <a:prstGeom prst="rect">
            <a:avLst/>
          </a:prstGeom>
          <a:noFill/>
        </p:spPr>
        <p:txBody>
          <a:bodyPr wrap="none" rtlCol="0">
            <a:spAutoFit/>
          </a:bodyPr>
          <a:lstStyle/>
          <a:p>
            <a:pPr algn="ctr"/>
            <a:r>
              <a:rPr lang="en-US" sz="2400" dirty="0" smtClean="0">
                <a:solidFill>
                  <a:srgbClr val="C00000"/>
                </a:solidFill>
              </a:rPr>
              <a:t>Average National Water Footprint Per Capita </a:t>
            </a:r>
            <a:br>
              <a:rPr lang="en-US" sz="2400" dirty="0" smtClean="0">
                <a:solidFill>
                  <a:srgbClr val="C00000"/>
                </a:solidFill>
              </a:rPr>
            </a:br>
            <a:r>
              <a:rPr lang="en-US" sz="2400" dirty="0" smtClean="0">
                <a:solidFill>
                  <a:srgbClr val="C00000"/>
                </a:solidFill>
              </a:rPr>
              <a:t>(m</a:t>
            </a:r>
            <a:r>
              <a:rPr lang="en-US" sz="2400" baseline="30000" dirty="0" smtClean="0">
                <a:solidFill>
                  <a:srgbClr val="C00000"/>
                </a:solidFill>
              </a:rPr>
              <a:t>3</a:t>
            </a:r>
            <a:r>
              <a:rPr lang="en-US" sz="2400" dirty="0" smtClean="0">
                <a:solidFill>
                  <a:srgbClr val="C00000"/>
                </a:solidFill>
              </a:rPr>
              <a:t>/capita/yr)</a:t>
            </a:r>
          </a:p>
          <a:p>
            <a:r>
              <a:rPr lang="en-US" dirty="0" smtClean="0"/>
              <a:t> </a:t>
            </a:r>
            <a:endParaRPr lang="en-US" dirty="0"/>
          </a:p>
        </p:txBody>
      </p:sp>
      <p:sp>
        <p:nvSpPr>
          <p:cNvPr id="4" name="TextBox 3"/>
          <p:cNvSpPr txBox="1"/>
          <p:nvPr/>
        </p:nvSpPr>
        <p:spPr>
          <a:xfrm>
            <a:off x="838200" y="5410200"/>
            <a:ext cx="4672882" cy="830997"/>
          </a:xfrm>
          <a:prstGeom prst="rect">
            <a:avLst/>
          </a:prstGeom>
          <a:noFill/>
        </p:spPr>
        <p:txBody>
          <a:bodyPr wrap="none" rtlCol="0">
            <a:spAutoFit/>
          </a:bodyPr>
          <a:lstStyle/>
          <a:p>
            <a:r>
              <a:rPr lang="en-US" sz="2400" dirty="0" smtClean="0"/>
              <a:t>Green = smaller than global average</a:t>
            </a:r>
          </a:p>
          <a:p>
            <a:r>
              <a:rPr lang="en-US" sz="2400" dirty="0" smtClean="0"/>
              <a:t>Red = above global average</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Water Footprint</a:t>
            </a:r>
            <a:endParaRPr lang="en-US" dirty="0"/>
          </a:p>
        </p:txBody>
      </p:sp>
      <p:sp>
        <p:nvSpPr>
          <p:cNvPr id="3" name="Content Placeholder 2"/>
          <p:cNvSpPr>
            <a:spLocks noGrp="1"/>
          </p:cNvSpPr>
          <p:nvPr>
            <p:ph idx="1"/>
          </p:nvPr>
        </p:nvSpPr>
        <p:spPr/>
        <p:txBody>
          <a:bodyPr/>
          <a:lstStyle/>
          <a:p>
            <a:pPr>
              <a:buNone/>
            </a:pPr>
            <a:r>
              <a:rPr lang="en-US" dirty="0" smtClean="0"/>
              <a:t>United States</a:t>
            </a:r>
          </a:p>
          <a:p>
            <a:pPr lvl="1"/>
            <a:r>
              <a:rPr lang="en-US" dirty="0" smtClean="0"/>
              <a:t>Large meat consumption</a:t>
            </a:r>
          </a:p>
          <a:p>
            <a:pPr lvl="1"/>
            <a:r>
              <a:rPr lang="en-US" dirty="0" smtClean="0"/>
              <a:t>High consumption of industrial products</a:t>
            </a:r>
          </a:p>
          <a:p>
            <a:pPr lvl="1"/>
            <a:endParaRPr lang="en-US" dirty="0" smtClean="0"/>
          </a:p>
          <a:p>
            <a:pPr>
              <a:buNone/>
            </a:pPr>
            <a:r>
              <a:rPr lang="en-US" dirty="0" smtClean="0"/>
              <a:t>Iran</a:t>
            </a:r>
          </a:p>
          <a:p>
            <a:pPr lvl="1"/>
            <a:r>
              <a:rPr lang="en-US" dirty="0" smtClean="0"/>
              <a:t>Low crop production yields</a:t>
            </a:r>
          </a:p>
          <a:p>
            <a:pPr lvl="1"/>
            <a:r>
              <a:rPr lang="en-US" dirty="0" smtClean="0"/>
              <a:t>High </a:t>
            </a:r>
            <a:r>
              <a:rPr lang="en-US" dirty="0" err="1" smtClean="0"/>
              <a:t>evapotranspiration</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fig_02_011.jpg"/>
          <p:cNvPicPr>
            <a:picLocks noChangeAspect="1"/>
          </p:cNvPicPr>
          <p:nvPr>
            <p:custDataLst>
              <p:tags r:id="rId1"/>
            </p:custDataLst>
          </p:nvPr>
        </p:nvPicPr>
        <p:blipFill>
          <a:blip r:embed="rId4" cstate="email"/>
          <a:srcRect/>
          <a:stretch>
            <a:fillRect/>
          </a:stretch>
        </p:blipFill>
        <p:spPr bwMode="auto">
          <a:xfrm>
            <a:off x="228600" y="914400"/>
            <a:ext cx="8610600" cy="4434478"/>
          </a:xfrm>
          <a:prstGeom prst="rect">
            <a:avLst/>
          </a:prstGeom>
          <a:noFill/>
          <a:ln w="9525">
            <a:noFill/>
            <a:miter lim="800000"/>
            <a:headEnd/>
            <a:tailEnd/>
          </a:ln>
        </p:spPr>
      </p:pic>
      <p:sp>
        <p:nvSpPr>
          <p:cNvPr id="4" name="TextBox 3"/>
          <p:cNvSpPr txBox="1"/>
          <p:nvPr/>
        </p:nvSpPr>
        <p:spPr>
          <a:xfrm>
            <a:off x="609600" y="5943600"/>
            <a:ext cx="8077200" cy="369332"/>
          </a:xfrm>
          <a:prstGeom prst="rect">
            <a:avLst/>
          </a:prstGeom>
          <a:noFill/>
        </p:spPr>
        <p:txBody>
          <a:bodyPr wrap="square" rtlCol="0">
            <a:spAutoFit/>
          </a:bodyPr>
          <a:lstStyle/>
          <a:p>
            <a:r>
              <a:rPr lang="en-US" b="1" dirty="0" smtClean="0">
                <a:solidFill>
                  <a:srgbClr val="C00000"/>
                </a:solidFill>
              </a:rPr>
              <a:t>Water footprint of the US, 1997-2001 (Hoekstra and Chapagain, 2007)</a:t>
            </a:r>
            <a:endParaRPr lang="en-US" b="1" dirty="0">
              <a:solidFill>
                <a:srgbClr val="C00000"/>
              </a:solidFill>
            </a:endParaRPr>
          </a:p>
        </p:txBody>
      </p:sp>
      <p:sp>
        <p:nvSpPr>
          <p:cNvPr id="5" name="TextBox 4"/>
          <p:cNvSpPr txBox="1"/>
          <p:nvPr/>
        </p:nvSpPr>
        <p:spPr>
          <a:xfrm>
            <a:off x="4572000" y="1219200"/>
            <a:ext cx="1905000" cy="646331"/>
          </a:xfrm>
          <a:prstGeom prst="rect">
            <a:avLst/>
          </a:prstGeom>
          <a:noFill/>
        </p:spPr>
        <p:txBody>
          <a:bodyPr wrap="square" rtlCol="0">
            <a:spAutoFit/>
          </a:bodyPr>
          <a:lstStyle/>
          <a:p>
            <a:r>
              <a:rPr lang="en-US" dirty="0" smtClean="0"/>
              <a:t>From imported goods</a:t>
            </a:r>
            <a:endParaRPr lang="en-US" dirty="0"/>
          </a:p>
        </p:txBody>
      </p:sp>
      <p:cxnSp>
        <p:nvCxnSpPr>
          <p:cNvPr id="7" name="Straight Arrow Connector 6"/>
          <p:cNvCxnSpPr/>
          <p:nvPr/>
        </p:nvCxnSpPr>
        <p:spPr>
          <a:xfrm rot="5400000">
            <a:off x="4800600" y="1905000"/>
            <a:ext cx="990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371600"/>
            <a:ext cx="7848600" cy="4419600"/>
            <a:chOff x="-126" y="1018"/>
            <a:chExt cx="4416" cy="2404"/>
          </a:xfrm>
        </p:grpSpPr>
        <p:pic>
          <p:nvPicPr>
            <p:cNvPr id="40965" name="Picture 3"/>
            <p:cNvPicPr>
              <a:picLocks noChangeAspect="1" noChangeArrowheads="1"/>
            </p:cNvPicPr>
            <p:nvPr/>
          </p:nvPicPr>
          <p:blipFill>
            <a:blip r:embed="rId3" cstate="email"/>
            <a:srcRect/>
            <a:stretch>
              <a:fillRect/>
            </a:stretch>
          </p:blipFill>
          <p:spPr bwMode="auto">
            <a:xfrm>
              <a:off x="-126" y="1018"/>
              <a:ext cx="4416" cy="2404"/>
            </a:xfrm>
            <a:prstGeom prst="rect">
              <a:avLst/>
            </a:prstGeom>
            <a:noFill/>
            <a:ln w="9525">
              <a:noFill/>
              <a:miter lim="800000"/>
              <a:headEnd/>
              <a:tailEnd/>
            </a:ln>
          </p:spPr>
        </p:pic>
        <p:grpSp>
          <p:nvGrpSpPr>
            <p:cNvPr id="3" name="Group 4"/>
            <p:cNvGrpSpPr>
              <a:grpSpLocks/>
            </p:cNvGrpSpPr>
            <p:nvPr/>
          </p:nvGrpSpPr>
          <p:grpSpPr bwMode="auto">
            <a:xfrm>
              <a:off x="822" y="1092"/>
              <a:ext cx="3312" cy="1896"/>
              <a:chOff x="1000" y="1954"/>
              <a:chExt cx="3024" cy="1680"/>
            </a:xfrm>
          </p:grpSpPr>
          <p:sp>
            <p:nvSpPr>
              <p:cNvPr id="40967" name="AutoShape 5"/>
              <p:cNvSpPr>
                <a:spLocks noChangeArrowheads="1"/>
              </p:cNvSpPr>
              <p:nvPr/>
            </p:nvSpPr>
            <p:spPr bwMode="auto">
              <a:xfrm rot="11084191" flipH="1">
                <a:off x="1099" y="2386"/>
                <a:ext cx="1338" cy="3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4 w 21600"/>
                  <a:gd name="T19" fmla="*/ 3151 h 21600"/>
                  <a:gd name="T20" fmla="*/ 18436 w 21600"/>
                  <a:gd name="T21" fmla="*/ 1844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53" y="6517"/>
                    </a:moveTo>
                    <a:cubicBezTo>
                      <a:pt x="15025" y="4795"/>
                      <a:pt x="12974" y="3787"/>
                      <a:pt x="10800" y="3787"/>
                    </a:cubicBezTo>
                    <a:cubicBezTo>
                      <a:pt x="6926" y="3787"/>
                      <a:pt x="3787" y="6926"/>
                      <a:pt x="3787" y="10800"/>
                    </a:cubicBezTo>
                    <a:cubicBezTo>
                      <a:pt x="3786" y="11476"/>
                      <a:pt x="3884" y="12150"/>
                      <a:pt x="4077" y="12798"/>
                    </a:cubicBezTo>
                    <a:lnTo>
                      <a:pt x="447" y="13878"/>
                    </a:lnTo>
                    <a:cubicBezTo>
                      <a:pt x="150" y="12879"/>
                      <a:pt x="0" y="11842"/>
                      <a:pt x="0" y="10800"/>
                    </a:cubicBezTo>
                    <a:cubicBezTo>
                      <a:pt x="0" y="4835"/>
                      <a:pt x="4835" y="0"/>
                      <a:pt x="10800" y="0"/>
                    </a:cubicBezTo>
                    <a:cubicBezTo>
                      <a:pt x="14148" y="-1"/>
                      <a:pt x="17307" y="1553"/>
                      <a:pt x="19352" y="4204"/>
                    </a:cubicBezTo>
                    <a:lnTo>
                      <a:pt x="21490" y="2555"/>
                    </a:lnTo>
                    <a:lnTo>
                      <a:pt x="20659" y="8998"/>
                    </a:lnTo>
                    <a:lnTo>
                      <a:pt x="14215" y="8166"/>
                    </a:lnTo>
                    <a:lnTo>
                      <a:pt x="16353" y="6517"/>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68" name="AutoShape 6"/>
              <p:cNvSpPr>
                <a:spLocks noChangeArrowheads="1"/>
              </p:cNvSpPr>
              <p:nvPr/>
            </p:nvSpPr>
            <p:spPr bwMode="auto">
              <a:xfrm rot="4254650" flipV="1">
                <a:off x="952" y="2568"/>
                <a:ext cx="441" cy="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4 w 21600"/>
                  <a:gd name="T19" fmla="*/ 3197 h 21600"/>
                  <a:gd name="T20" fmla="*/ 18416 w 21600"/>
                  <a:gd name="T21" fmla="*/ 1840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16" y="10127"/>
                    </a:moveTo>
                    <a:cubicBezTo>
                      <a:pt x="15181" y="7779"/>
                      <a:pt x="13171" y="6036"/>
                      <a:pt x="10800" y="6036"/>
                    </a:cubicBezTo>
                    <a:cubicBezTo>
                      <a:pt x="8507" y="6035"/>
                      <a:pt x="6540" y="7668"/>
                      <a:pt x="6117" y="9920"/>
                    </a:cubicBezTo>
                    <a:lnTo>
                      <a:pt x="185" y="8806"/>
                    </a:lnTo>
                    <a:cubicBezTo>
                      <a:pt x="1144" y="3700"/>
                      <a:pt x="5603" y="-1"/>
                      <a:pt x="10800" y="0"/>
                    </a:cubicBezTo>
                    <a:cubicBezTo>
                      <a:pt x="16175" y="0"/>
                      <a:pt x="20732" y="3953"/>
                      <a:pt x="21491" y="9274"/>
                    </a:cubicBezTo>
                    <a:lnTo>
                      <a:pt x="24164" y="8893"/>
                    </a:lnTo>
                    <a:lnTo>
                      <a:pt x="19311" y="15360"/>
                    </a:lnTo>
                    <a:lnTo>
                      <a:pt x="12843" y="10508"/>
                    </a:lnTo>
                    <a:lnTo>
                      <a:pt x="15516" y="10127"/>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69" name="AutoShape 7"/>
              <p:cNvSpPr>
                <a:spLocks noChangeArrowheads="1"/>
              </p:cNvSpPr>
              <p:nvPr/>
            </p:nvSpPr>
            <p:spPr bwMode="auto">
              <a:xfrm flipV="1">
                <a:off x="1528" y="2434"/>
                <a:ext cx="2496" cy="12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68 h 21600"/>
                  <a:gd name="T20" fmla="*/ 18433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90" y="14331"/>
                    </a:moveTo>
                    <a:cubicBezTo>
                      <a:pt x="19946" y="13210"/>
                      <a:pt x="20181" y="12010"/>
                      <a:pt x="20181" y="10800"/>
                    </a:cubicBezTo>
                    <a:cubicBezTo>
                      <a:pt x="20181" y="5619"/>
                      <a:pt x="15980" y="1419"/>
                      <a:pt x="10800" y="1419"/>
                    </a:cubicBezTo>
                    <a:cubicBezTo>
                      <a:pt x="5619" y="1419"/>
                      <a:pt x="1419" y="5619"/>
                      <a:pt x="1419" y="10800"/>
                    </a:cubicBezTo>
                    <a:cubicBezTo>
                      <a:pt x="1418" y="10975"/>
                      <a:pt x="1423" y="11151"/>
                      <a:pt x="1433" y="11327"/>
                    </a:cubicBezTo>
                    <a:lnTo>
                      <a:pt x="17" y="11407"/>
                    </a:lnTo>
                    <a:cubicBezTo>
                      <a:pt x="5" y="11205"/>
                      <a:pt x="0" y="11002"/>
                      <a:pt x="0" y="10800"/>
                    </a:cubicBezTo>
                    <a:cubicBezTo>
                      <a:pt x="0" y="4835"/>
                      <a:pt x="4835" y="0"/>
                      <a:pt x="10800" y="0"/>
                    </a:cubicBezTo>
                    <a:cubicBezTo>
                      <a:pt x="16764" y="0"/>
                      <a:pt x="21600" y="4835"/>
                      <a:pt x="21600" y="10800"/>
                    </a:cubicBezTo>
                    <a:cubicBezTo>
                      <a:pt x="21600" y="12193"/>
                      <a:pt x="21330" y="13574"/>
                      <a:pt x="20805" y="14866"/>
                    </a:cubicBezTo>
                    <a:lnTo>
                      <a:pt x="23306" y="15882"/>
                    </a:lnTo>
                    <a:lnTo>
                      <a:pt x="18864" y="17758"/>
                    </a:lnTo>
                    <a:lnTo>
                      <a:pt x="16989" y="13315"/>
                    </a:lnTo>
                    <a:lnTo>
                      <a:pt x="19490" y="14331"/>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70" name="AutoShape 8"/>
              <p:cNvSpPr>
                <a:spLocks noChangeArrowheads="1"/>
              </p:cNvSpPr>
              <p:nvPr/>
            </p:nvSpPr>
            <p:spPr bwMode="auto">
              <a:xfrm rot="-478266">
                <a:off x="1000" y="1954"/>
                <a:ext cx="2736" cy="1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63 h 21600"/>
                  <a:gd name="T20" fmla="*/ 18434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61" y="10209"/>
                    </a:moveTo>
                    <a:cubicBezTo>
                      <a:pt x="18551" y="5985"/>
                      <a:pt x="15034" y="2717"/>
                      <a:pt x="10800" y="2717"/>
                    </a:cubicBezTo>
                    <a:cubicBezTo>
                      <a:pt x="7177" y="2716"/>
                      <a:pt x="3997" y="5127"/>
                      <a:pt x="3017" y="8614"/>
                    </a:cubicBezTo>
                    <a:lnTo>
                      <a:pt x="402" y="7880"/>
                    </a:lnTo>
                    <a:cubicBezTo>
                      <a:pt x="1710" y="3220"/>
                      <a:pt x="5959" y="-1"/>
                      <a:pt x="10800" y="0"/>
                    </a:cubicBezTo>
                    <a:cubicBezTo>
                      <a:pt x="16458" y="0"/>
                      <a:pt x="21157" y="4367"/>
                      <a:pt x="21571" y="10010"/>
                    </a:cubicBezTo>
                    <a:lnTo>
                      <a:pt x="24263" y="9813"/>
                    </a:lnTo>
                    <a:lnTo>
                      <a:pt x="20513" y="14157"/>
                    </a:lnTo>
                    <a:lnTo>
                      <a:pt x="16168" y="10406"/>
                    </a:lnTo>
                    <a:lnTo>
                      <a:pt x="18861" y="10209"/>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71" name="AutoShape 9"/>
              <p:cNvSpPr>
                <a:spLocks noChangeArrowheads="1"/>
              </p:cNvSpPr>
              <p:nvPr/>
            </p:nvSpPr>
            <p:spPr bwMode="auto">
              <a:xfrm rot="20726999" flipV="1">
                <a:off x="1495" y="2536"/>
                <a:ext cx="1215" cy="5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4 w 21600"/>
                  <a:gd name="T19" fmla="*/ 3148 h 21600"/>
                  <a:gd name="T20" fmla="*/ 18436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55" y="11665"/>
                    </a:moveTo>
                    <a:cubicBezTo>
                      <a:pt x="19583" y="11378"/>
                      <a:pt x="19598" y="11089"/>
                      <a:pt x="19598" y="10800"/>
                    </a:cubicBezTo>
                    <a:cubicBezTo>
                      <a:pt x="19598" y="5940"/>
                      <a:pt x="15659" y="2002"/>
                      <a:pt x="10800" y="2002"/>
                    </a:cubicBezTo>
                    <a:cubicBezTo>
                      <a:pt x="7074" y="2001"/>
                      <a:pt x="3752" y="4348"/>
                      <a:pt x="2507" y="7859"/>
                    </a:cubicBezTo>
                    <a:lnTo>
                      <a:pt x="621" y="7190"/>
                    </a:lnTo>
                    <a:cubicBezTo>
                      <a:pt x="2149" y="2880"/>
                      <a:pt x="6226" y="-1"/>
                      <a:pt x="10800" y="0"/>
                    </a:cubicBezTo>
                    <a:cubicBezTo>
                      <a:pt x="16764" y="0"/>
                      <a:pt x="21600" y="4835"/>
                      <a:pt x="21600" y="10800"/>
                    </a:cubicBezTo>
                    <a:cubicBezTo>
                      <a:pt x="21600" y="11154"/>
                      <a:pt x="21582" y="11509"/>
                      <a:pt x="21547" y="11862"/>
                    </a:cubicBezTo>
                    <a:lnTo>
                      <a:pt x="24234" y="12128"/>
                    </a:lnTo>
                    <a:lnTo>
                      <a:pt x="20187" y="15447"/>
                    </a:lnTo>
                    <a:lnTo>
                      <a:pt x="16868" y="11400"/>
                    </a:lnTo>
                    <a:lnTo>
                      <a:pt x="19555" y="11665"/>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72" name="AutoShape 10"/>
              <p:cNvSpPr>
                <a:spLocks noChangeArrowheads="1"/>
              </p:cNvSpPr>
              <p:nvPr/>
            </p:nvSpPr>
            <p:spPr bwMode="auto">
              <a:xfrm rot="-6914417">
                <a:off x="3164" y="2709"/>
                <a:ext cx="717" cy="6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47 h 21600"/>
                  <a:gd name="T20" fmla="*/ 18437 w 21600"/>
                  <a:gd name="T21" fmla="*/ 1845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29" y="8636"/>
                    </a:moveTo>
                    <a:cubicBezTo>
                      <a:pt x="18046" y="4897"/>
                      <a:pt x="14666" y="2291"/>
                      <a:pt x="10800" y="2291"/>
                    </a:cubicBezTo>
                    <a:cubicBezTo>
                      <a:pt x="6463" y="2290"/>
                      <a:pt x="2820" y="5552"/>
                      <a:pt x="2342" y="9862"/>
                    </a:cubicBezTo>
                    <a:lnTo>
                      <a:pt x="65" y="9610"/>
                    </a:lnTo>
                    <a:cubicBezTo>
                      <a:pt x="672" y="4139"/>
                      <a:pt x="5295" y="-1"/>
                      <a:pt x="10800" y="0"/>
                    </a:cubicBezTo>
                    <a:cubicBezTo>
                      <a:pt x="15706" y="0"/>
                      <a:pt x="19997" y="3307"/>
                      <a:pt x="21244" y="8053"/>
                    </a:cubicBezTo>
                    <a:lnTo>
                      <a:pt x="23856" y="7366"/>
                    </a:lnTo>
                    <a:lnTo>
                      <a:pt x="21115" y="12063"/>
                    </a:lnTo>
                    <a:lnTo>
                      <a:pt x="16418" y="9322"/>
                    </a:lnTo>
                    <a:lnTo>
                      <a:pt x="19029" y="8636"/>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73" name="AutoShape 11"/>
              <p:cNvSpPr>
                <a:spLocks noChangeArrowheads="1"/>
              </p:cNvSpPr>
              <p:nvPr/>
            </p:nvSpPr>
            <p:spPr bwMode="auto">
              <a:xfrm>
                <a:off x="1288" y="2194"/>
                <a:ext cx="1728"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0 h 21600"/>
                  <a:gd name="T20" fmla="*/ 18438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17" y="13628"/>
                    </a:moveTo>
                    <a:cubicBezTo>
                      <a:pt x="18850" y="12722"/>
                      <a:pt x="19020" y="11765"/>
                      <a:pt x="19020" y="10800"/>
                    </a:cubicBezTo>
                    <a:cubicBezTo>
                      <a:pt x="19020" y="6260"/>
                      <a:pt x="15339" y="2580"/>
                      <a:pt x="10800" y="2580"/>
                    </a:cubicBezTo>
                    <a:cubicBezTo>
                      <a:pt x="6260" y="2580"/>
                      <a:pt x="2580" y="6260"/>
                      <a:pt x="2580" y="10800"/>
                    </a:cubicBezTo>
                    <a:lnTo>
                      <a:pt x="0" y="10800"/>
                    </a:lnTo>
                    <a:cubicBezTo>
                      <a:pt x="0" y="4835"/>
                      <a:pt x="4835" y="0"/>
                      <a:pt x="10800" y="0"/>
                    </a:cubicBezTo>
                    <a:cubicBezTo>
                      <a:pt x="16764" y="0"/>
                      <a:pt x="21600" y="4835"/>
                      <a:pt x="21600" y="10800"/>
                    </a:cubicBezTo>
                    <a:cubicBezTo>
                      <a:pt x="21600" y="12068"/>
                      <a:pt x="21376" y="13326"/>
                      <a:pt x="20940" y="14516"/>
                    </a:cubicBezTo>
                    <a:lnTo>
                      <a:pt x="23475" y="15446"/>
                    </a:lnTo>
                    <a:lnTo>
                      <a:pt x="18356" y="17819"/>
                    </a:lnTo>
                    <a:lnTo>
                      <a:pt x="15982" y="12699"/>
                    </a:lnTo>
                    <a:lnTo>
                      <a:pt x="18517" y="13628"/>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74" name="AutoShape 12"/>
              <p:cNvSpPr>
                <a:spLocks noChangeArrowheads="1"/>
              </p:cNvSpPr>
              <p:nvPr/>
            </p:nvSpPr>
            <p:spPr bwMode="auto">
              <a:xfrm rot="-2679897">
                <a:off x="1336" y="2530"/>
                <a:ext cx="1006" cy="3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84 h 21600"/>
                  <a:gd name="T20" fmla="*/ 18444 w 21600"/>
                  <a:gd name="T21" fmla="*/ 1841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531"/>
                      <a:pt x="5548" y="12256"/>
                      <a:pt x="5837" y="12928"/>
                    </a:cubicBezTo>
                    <a:lnTo>
                      <a:pt x="874" y="15057"/>
                    </a:lnTo>
                    <a:cubicBezTo>
                      <a:pt x="297" y="13712"/>
                      <a:pt x="0" y="12263"/>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75" name="AutoShape 13"/>
              <p:cNvSpPr>
                <a:spLocks noChangeArrowheads="1"/>
              </p:cNvSpPr>
              <p:nvPr/>
            </p:nvSpPr>
            <p:spPr bwMode="auto">
              <a:xfrm rot="-567740">
                <a:off x="1624" y="2818"/>
                <a:ext cx="676" cy="145"/>
              </a:xfrm>
              <a:prstGeom prst="rightArrow">
                <a:avLst>
                  <a:gd name="adj1" fmla="val 50000"/>
                  <a:gd name="adj2" fmla="val 116552"/>
                </a:avLst>
              </a:pr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sp>
            <p:nvSpPr>
              <p:cNvPr id="40976" name="AutoShape 14"/>
              <p:cNvSpPr>
                <a:spLocks noChangeArrowheads="1"/>
              </p:cNvSpPr>
              <p:nvPr/>
            </p:nvSpPr>
            <p:spPr bwMode="auto">
              <a:xfrm>
                <a:off x="3496" y="3010"/>
                <a:ext cx="144" cy="240"/>
              </a:xfrm>
              <a:prstGeom prst="upArrow">
                <a:avLst>
                  <a:gd name="adj1" fmla="val 50000"/>
                  <a:gd name="adj2" fmla="val 41667"/>
                </a:avLst>
              </a:prstGeom>
              <a:solidFill>
                <a:schemeClr val="hlink"/>
              </a:solidFill>
              <a:ln w="9525">
                <a:solidFill>
                  <a:schemeClr val="tx2">
                    <a:lumMod val="40000"/>
                    <a:lumOff val="60000"/>
                  </a:schemeClr>
                </a:solidFill>
                <a:miter lim="800000"/>
                <a:headEnd/>
                <a:tailEnd/>
              </a:ln>
            </p:spPr>
            <p:txBody>
              <a:bodyPr wrap="none" anchor="ctr"/>
              <a:lstStyle/>
              <a:p>
                <a:endParaRPr lang="en-US"/>
              </a:p>
            </p:txBody>
          </p:sp>
          <p:sp>
            <p:nvSpPr>
              <p:cNvPr id="40977" name="AutoShape 15"/>
              <p:cNvSpPr>
                <a:spLocks noChangeArrowheads="1"/>
              </p:cNvSpPr>
              <p:nvPr/>
            </p:nvSpPr>
            <p:spPr bwMode="auto">
              <a:xfrm rot="1532893" flipH="1" flipV="1">
                <a:off x="2634" y="2700"/>
                <a:ext cx="1154"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0 h 21600"/>
                  <a:gd name="T20" fmla="*/ 18437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6" y="10314"/>
                    </a:moveTo>
                    <a:cubicBezTo>
                      <a:pt x="19208" y="5716"/>
                      <a:pt x="15405" y="2120"/>
                      <a:pt x="10800" y="2120"/>
                    </a:cubicBezTo>
                    <a:cubicBezTo>
                      <a:pt x="6945" y="2119"/>
                      <a:pt x="3552" y="4661"/>
                      <a:pt x="2469" y="8361"/>
                    </a:cubicBezTo>
                    <a:lnTo>
                      <a:pt x="435" y="7765"/>
                    </a:lnTo>
                    <a:cubicBezTo>
                      <a:pt x="1782" y="3162"/>
                      <a:pt x="6003" y="-1"/>
                      <a:pt x="10800" y="0"/>
                    </a:cubicBezTo>
                    <a:cubicBezTo>
                      <a:pt x="16529" y="0"/>
                      <a:pt x="21262" y="4474"/>
                      <a:pt x="21583" y="10195"/>
                    </a:cubicBezTo>
                    <a:lnTo>
                      <a:pt x="24278" y="10044"/>
                    </a:lnTo>
                    <a:lnTo>
                      <a:pt x="20735" y="14008"/>
                    </a:lnTo>
                    <a:lnTo>
                      <a:pt x="16770" y="10465"/>
                    </a:lnTo>
                    <a:lnTo>
                      <a:pt x="19466" y="10314"/>
                    </a:lnTo>
                    <a:close/>
                  </a:path>
                </a:pathLst>
              </a:custGeom>
              <a:solidFill>
                <a:schemeClr val="tx2">
                  <a:lumMod val="60000"/>
                  <a:lumOff val="40000"/>
                </a:schemeClr>
              </a:solidFill>
              <a:ln w="9525">
                <a:solidFill>
                  <a:schemeClr val="tx2">
                    <a:lumMod val="40000"/>
                    <a:lumOff val="60000"/>
                  </a:schemeClr>
                </a:solidFill>
                <a:miter lim="800000"/>
                <a:headEnd/>
                <a:tailEnd/>
              </a:ln>
            </p:spPr>
            <p:txBody>
              <a:bodyPr wrap="none" anchor="ctr"/>
              <a:lstStyle/>
              <a:p>
                <a:endParaRPr lang="en-US"/>
              </a:p>
            </p:txBody>
          </p:sp>
        </p:grpSp>
      </p:grpSp>
      <p:sp>
        <p:nvSpPr>
          <p:cNvPr id="40963" name="Rectangle 16"/>
          <p:cNvSpPr>
            <a:spLocks noGrp="1" noChangeArrowheads="1"/>
          </p:cNvSpPr>
          <p:nvPr>
            <p:ph type="title"/>
          </p:nvPr>
        </p:nvSpPr>
        <p:spPr bwMode="auto">
          <a:xfrm>
            <a:off x="1143000" y="381000"/>
            <a:ext cx="6934200" cy="914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200" dirty="0" smtClean="0">
                <a:solidFill>
                  <a:srgbClr val="800000"/>
                </a:solidFill>
              </a:rPr>
              <a:t>Global Transport of Virtual Water</a:t>
            </a:r>
            <a:br>
              <a:rPr lang="en-US" sz="3200" dirty="0" smtClean="0">
                <a:solidFill>
                  <a:srgbClr val="800000"/>
                </a:solidFill>
              </a:rPr>
            </a:br>
            <a:r>
              <a:rPr lang="en-US" sz="3200" dirty="0" smtClean="0">
                <a:solidFill>
                  <a:srgbClr val="800000"/>
                </a:solidFill>
              </a:rPr>
              <a:t>The U.S. is a net exporter</a:t>
            </a:r>
          </a:p>
        </p:txBody>
      </p:sp>
      <p:sp>
        <p:nvSpPr>
          <p:cNvPr id="40964" name="Text Box 17"/>
          <p:cNvSpPr txBox="1">
            <a:spLocks noChangeArrowheads="1"/>
          </p:cNvSpPr>
          <p:nvPr/>
        </p:nvSpPr>
        <p:spPr bwMode="auto">
          <a:xfrm>
            <a:off x="990600" y="5943600"/>
            <a:ext cx="2012950" cy="304800"/>
          </a:xfrm>
          <a:prstGeom prst="rect">
            <a:avLst/>
          </a:prstGeom>
          <a:noFill/>
          <a:ln w="9525">
            <a:noFill/>
            <a:miter lim="800000"/>
            <a:headEnd/>
            <a:tailEnd/>
          </a:ln>
        </p:spPr>
        <p:txBody>
          <a:bodyPr wrap="none">
            <a:spAutoFit/>
          </a:bodyPr>
          <a:lstStyle/>
          <a:p>
            <a:r>
              <a:rPr lang="en-US" sz="1400" b="1">
                <a:solidFill>
                  <a:srgbClr val="800000"/>
                </a:solidFill>
              </a:rPr>
              <a:t>From Yang </a:t>
            </a:r>
            <a:r>
              <a:rPr lang="en-US" sz="1400" b="1" i="1">
                <a:solidFill>
                  <a:srgbClr val="800000"/>
                </a:solidFill>
              </a:rPr>
              <a:t>et al.</a:t>
            </a:r>
            <a:r>
              <a:rPr lang="en-US" sz="1400" b="1">
                <a:solidFill>
                  <a:srgbClr val="800000"/>
                </a:solidFill>
              </a:rPr>
              <a:t> 2006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1295400" y="609600"/>
            <a:ext cx="6858000" cy="579438"/>
          </a:xfrm>
          <a:prstGeom prst="rect">
            <a:avLst/>
          </a:prstGeom>
          <a:noFill/>
          <a:ln w="9525">
            <a:noFill/>
            <a:miter lim="800000"/>
            <a:headEnd/>
            <a:tailEnd/>
          </a:ln>
        </p:spPr>
        <p:txBody>
          <a:bodyPr>
            <a:spAutoFit/>
          </a:bodyPr>
          <a:lstStyle/>
          <a:p>
            <a:r>
              <a:rPr lang="en-US" sz="3200" b="1">
                <a:solidFill>
                  <a:srgbClr val="800000"/>
                </a:solidFill>
              </a:rPr>
              <a:t>Global Transport of Virtual Water</a:t>
            </a:r>
            <a:endParaRPr lang="en-US" sz="3200">
              <a:solidFill>
                <a:srgbClr val="800000"/>
              </a:solidFill>
            </a:endParaRPr>
          </a:p>
        </p:txBody>
      </p:sp>
      <p:graphicFrame>
        <p:nvGraphicFramePr>
          <p:cNvPr id="38914" name="Object 2"/>
          <p:cNvGraphicFramePr>
            <a:graphicFrameLocks noChangeAspect="1"/>
          </p:cNvGraphicFramePr>
          <p:nvPr/>
        </p:nvGraphicFramePr>
        <p:xfrm>
          <a:off x="549275" y="1752600"/>
          <a:ext cx="8043863" cy="3557588"/>
        </p:xfrm>
        <a:graphic>
          <a:graphicData uri="http://schemas.openxmlformats.org/presentationml/2006/ole">
            <p:oleObj spid="_x0000_s122882" name="Document" r:id="rId4" imgW="16880656" imgH="7468642" progId="Word.Document.12">
              <p:link updateAutomatic="1"/>
            </p:oleObj>
          </a:graphicData>
        </a:graphic>
      </p:graphicFrame>
      <p:sp>
        <p:nvSpPr>
          <p:cNvPr id="38916" name="TextBox 6"/>
          <p:cNvSpPr txBox="1">
            <a:spLocks noChangeArrowheads="1"/>
          </p:cNvSpPr>
          <p:nvPr/>
        </p:nvSpPr>
        <p:spPr bwMode="auto">
          <a:xfrm>
            <a:off x="762000" y="5562600"/>
            <a:ext cx="2625725" cy="274638"/>
          </a:xfrm>
          <a:prstGeom prst="rect">
            <a:avLst/>
          </a:prstGeom>
          <a:noFill/>
          <a:ln w="9525">
            <a:noFill/>
            <a:miter lim="800000"/>
            <a:headEnd/>
            <a:tailEnd/>
          </a:ln>
        </p:spPr>
        <p:txBody>
          <a:bodyPr wrap="none">
            <a:spAutoFit/>
          </a:bodyPr>
          <a:lstStyle/>
          <a:p>
            <a:r>
              <a:rPr lang="en-US" sz="1200">
                <a:solidFill>
                  <a:srgbClr val="800000"/>
                </a:solidFill>
                <a:latin typeface="Times New Roman" pitchFamily="-110" charset="0"/>
                <a:cs typeface="Times New Roman" pitchFamily="-110" charset="0"/>
              </a:rPr>
              <a:t>A. Y. Hoekstra · A. K. Chapagain, 2007</a:t>
            </a:r>
          </a:p>
        </p:txBody>
      </p:sp>
      <p:sp>
        <p:nvSpPr>
          <p:cNvPr id="5" name="Up Arrow 4"/>
          <p:cNvSpPr>
            <a:spLocks noChangeArrowheads="1"/>
          </p:cNvSpPr>
          <p:nvPr/>
        </p:nvSpPr>
        <p:spPr bwMode="auto">
          <a:xfrm>
            <a:off x="5715000" y="4953000"/>
            <a:ext cx="484188" cy="977900"/>
          </a:xfrm>
          <a:prstGeom prst="upArrow">
            <a:avLst>
              <a:gd name="adj1" fmla="val 50000"/>
              <a:gd name="adj2" fmla="val 50024"/>
            </a:avLst>
          </a:prstGeom>
          <a:solidFill>
            <a:srgbClr val="800000"/>
          </a:solidFill>
          <a:ln w="9525">
            <a:solidFill>
              <a:srgbClr val="800000"/>
            </a:solidFill>
            <a:round/>
            <a:headEnd/>
            <a:tailEnd/>
          </a:ln>
        </p:spPr>
        <p:txBody>
          <a:bodyPr/>
          <a:lstStyle/>
          <a:p>
            <a:endParaRPr lang="en-US"/>
          </a:p>
        </p:txBody>
      </p:sp>
      <p:sp>
        <p:nvSpPr>
          <p:cNvPr id="6" name="Rectangle 5"/>
          <p:cNvSpPr>
            <a:spLocks noChangeArrowheads="1"/>
          </p:cNvSpPr>
          <p:nvPr/>
        </p:nvSpPr>
        <p:spPr bwMode="auto">
          <a:xfrm>
            <a:off x="533400" y="2514600"/>
            <a:ext cx="7848600" cy="533400"/>
          </a:xfrm>
          <a:prstGeom prst="rect">
            <a:avLst/>
          </a:prstGeom>
          <a:solidFill>
            <a:srgbClr val="FFFF00">
              <a:alpha val="27058"/>
            </a:srgbClr>
          </a:solid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3" name="Rectangle 3"/>
          <p:cNvSpPr>
            <a:spLocks noChangeArrowheads="1"/>
          </p:cNvSpPr>
          <p:nvPr/>
        </p:nvSpPr>
        <p:spPr bwMode="auto">
          <a:xfrm>
            <a:off x="533400" y="1447800"/>
            <a:ext cx="8610600" cy="4462760"/>
          </a:xfrm>
          <a:prstGeom prst="rect">
            <a:avLst/>
          </a:prstGeom>
          <a:noFill/>
          <a:ln w="9525">
            <a:noFill/>
            <a:miter lim="800000"/>
            <a:headEnd/>
            <a:tailEnd/>
          </a:ln>
        </p:spPr>
        <p:txBody>
          <a:bodyPr>
            <a:spAutoFit/>
          </a:bodyPr>
          <a:lstStyle/>
          <a:p>
            <a:pPr algn="l" eaLnBrk="0" hangingPunct="0">
              <a:buFont typeface="Arial" pitchFamily="34" charset="0"/>
              <a:buChar char="•"/>
            </a:pPr>
            <a:r>
              <a:rPr lang="en-US" sz="2400" dirty="0" smtClean="0">
                <a:latin typeface="Times New Roman" pitchFamily="-64" charset="0"/>
                <a:ea typeface="ＭＳ Ｐゴシック" pitchFamily="-64" charset="-128"/>
              </a:rPr>
              <a:t> 70</a:t>
            </a:r>
            <a:r>
              <a:rPr lang="en-US" sz="2400" dirty="0">
                <a:latin typeface="Times New Roman" pitchFamily="-64" charset="0"/>
                <a:ea typeface="ＭＳ Ｐゴシック" pitchFamily="-64" charset="-128"/>
              </a:rPr>
              <a:t>% of Precipitation in North</a:t>
            </a:r>
          </a:p>
          <a:p>
            <a:pPr algn="l" eaLnBrk="0" hangingPunct="0"/>
            <a:r>
              <a:rPr lang="en-US" sz="2400" dirty="0">
                <a:latin typeface="Times New Roman" pitchFamily="-64" charset="0"/>
                <a:ea typeface="ＭＳ Ｐゴシック" pitchFamily="-64" charset="-128"/>
              </a:rPr>
              <a:t>• 75% Demand in the South</a:t>
            </a:r>
            <a:endParaRPr lang="en-US" sz="2000" dirty="0">
              <a:latin typeface="Times New Roman" pitchFamily="-64" charset="0"/>
              <a:ea typeface="ＭＳ Ｐゴシック" pitchFamily="-64" charset="-128"/>
            </a:endParaRPr>
          </a:p>
          <a:p>
            <a:pPr algn="l" eaLnBrk="0" hangingPunct="0"/>
            <a:r>
              <a:rPr lang="en-US" sz="2400" dirty="0">
                <a:latin typeface="Times New Roman" pitchFamily="-64" charset="0"/>
                <a:ea typeface="ＭＳ Ｐゴシック" pitchFamily="-64" charset="-128"/>
              </a:rPr>
              <a:t>• Water Demand: 43 </a:t>
            </a:r>
            <a:r>
              <a:rPr lang="en-US" sz="2400" dirty="0" err="1">
                <a:latin typeface="Times New Roman" pitchFamily="-64" charset="0"/>
                <a:ea typeface="ＭＳ Ｐゴシック" pitchFamily="-64" charset="-128"/>
              </a:rPr>
              <a:t>maf</a:t>
            </a:r>
            <a:endParaRPr lang="en-US" sz="2000" dirty="0">
              <a:latin typeface="Times New Roman" pitchFamily="-64" charset="0"/>
              <a:ea typeface="ＭＳ Ｐゴシック" pitchFamily="-64" charset="-128"/>
            </a:endParaRPr>
          </a:p>
          <a:p>
            <a:pPr lvl="1" algn="l" eaLnBrk="0" hangingPunct="0"/>
            <a:r>
              <a:rPr lang="en-US" sz="2000" dirty="0">
                <a:latin typeface="Times New Roman" pitchFamily="-64" charset="0"/>
                <a:ea typeface="ＭＳ Ｐゴシック" pitchFamily="-64" charset="-128"/>
              </a:rPr>
              <a:t>9 </a:t>
            </a:r>
            <a:r>
              <a:rPr lang="en-US" sz="2000" dirty="0" err="1">
                <a:latin typeface="Times New Roman" pitchFamily="-64" charset="0"/>
                <a:ea typeface="ＭＳ Ｐゴシック" pitchFamily="-64" charset="-128"/>
              </a:rPr>
              <a:t>maf</a:t>
            </a:r>
            <a:r>
              <a:rPr lang="en-US" sz="2000" dirty="0">
                <a:latin typeface="Times New Roman" pitchFamily="-64" charset="0"/>
                <a:ea typeface="ＭＳ Ｐゴシック" pitchFamily="-64" charset="-128"/>
              </a:rPr>
              <a:t> Urban</a:t>
            </a:r>
          </a:p>
          <a:p>
            <a:pPr lvl="1" algn="l" eaLnBrk="0" hangingPunct="0"/>
            <a:r>
              <a:rPr lang="en-US" sz="2000" dirty="0">
                <a:latin typeface="Times New Roman" pitchFamily="-64" charset="0"/>
                <a:ea typeface="ＭＳ Ｐゴシック" pitchFamily="-64" charset="-128"/>
              </a:rPr>
              <a:t>34 </a:t>
            </a:r>
            <a:r>
              <a:rPr lang="en-US" sz="2000" dirty="0" err="1">
                <a:latin typeface="Times New Roman" pitchFamily="-64" charset="0"/>
                <a:ea typeface="ＭＳ Ｐゴシック" pitchFamily="-64" charset="-128"/>
              </a:rPr>
              <a:t>maf</a:t>
            </a:r>
            <a:r>
              <a:rPr lang="en-US" sz="2000" dirty="0">
                <a:latin typeface="Times New Roman" pitchFamily="-64" charset="0"/>
                <a:ea typeface="ＭＳ Ｐゴシック" pitchFamily="-64" charset="-128"/>
              </a:rPr>
              <a:t> Agricultural</a:t>
            </a:r>
          </a:p>
          <a:p>
            <a:pPr algn="l" eaLnBrk="0" hangingPunct="0"/>
            <a:r>
              <a:rPr lang="en-US" sz="2400" dirty="0">
                <a:latin typeface="Times New Roman" pitchFamily="-64" charset="0"/>
                <a:ea typeface="ＭＳ Ｐゴシック" pitchFamily="-64" charset="-128"/>
              </a:rPr>
              <a:t>• </a:t>
            </a:r>
            <a:r>
              <a:rPr lang="en-US" sz="2400" dirty="0" smtClean="0">
                <a:latin typeface="Times New Roman" pitchFamily="-64" charset="0"/>
                <a:ea typeface="ＭＳ Ｐゴシック" pitchFamily="-64" charset="-128"/>
              </a:rPr>
              <a:t>Water-related Energy </a:t>
            </a:r>
            <a:r>
              <a:rPr lang="en-US" sz="2400" dirty="0">
                <a:latin typeface="Times New Roman" pitchFamily="-64" charset="0"/>
                <a:ea typeface="ＭＳ Ｐゴシック" pitchFamily="-64" charset="-128"/>
              </a:rPr>
              <a:t>Use:</a:t>
            </a:r>
          </a:p>
          <a:p>
            <a:pPr lvl="1" algn="l" eaLnBrk="0" hangingPunct="0"/>
            <a:r>
              <a:rPr lang="en-US" sz="2000" dirty="0">
                <a:latin typeface="Times New Roman" pitchFamily="-64" charset="0"/>
                <a:ea typeface="ＭＳ Ｐゴシック" pitchFamily="-64" charset="-128"/>
              </a:rPr>
              <a:t>19% of Electricity</a:t>
            </a:r>
          </a:p>
          <a:p>
            <a:pPr lvl="1" algn="l" eaLnBrk="0" hangingPunct="0"/>
            <a:r>
              <a:rPr lang="en-US" sz="2000" dirty="0">
                <a:latin typeface="Times New Roman" pitchFamily="-64" charset="0"/>
                <a:ea typeface="ＭＳ Ｐゴシック" pitchFamily="-64" charset="-128"/>
              </a:rPr>
              <a:t>33% of Natural </a:t>
            </a:r>
            <a:r>
              <a:rPr lang="en-US" sz="2000" dirty="0" smtClean="0">
                <a:latin typeface="Times New Roman" pitchFamily="-64" charset="0"/>
                <a:ea typeface="ＭＳ Ｐゴシック" pitchFamily="-64" charset="-128"/>
              </a:rPr>
              <a:t>Gas</a:t>
            </a:r>
          </a:p>
          <a:p>
            <a:pPr lvl="1" algn="l" eaLnBrk="0" hangingPunct="0"/>
            <a:r>
              <a:rPr lang="en-US" sz="2000" dirty="0" smtClean="0">
                <a:latin typeface="Times New Roman" pitchFamily="-64" charset="0"/>
                <a:ea typeface="ＭＳ Ｐゴシック" pitchFamily="-64" charset="-128"/>
              </a:rPr>
              <a:t>88 billion gal diesel annually</a:t>
            </a:r>
            <a:endParaRPr lang="en-US" sz="2400" dirty="0">
              <a:latin typeface="Times New Roman" pitchFamily="-64" charset="0"/>
              <a:ea typeface="ＭＳ Ｐゴシック" pitchFamily="-64" charset="-128"/>
            </a:endParaRPr>
          </a:p>
          <a:p>
            <a:pPr algn="l" eaLnBrk="0" hangingPunct="0"/>
            <a:r>
              <a:rPr lang="en-US" sz="2400" dirty="0">
                <a:latin typeface="Times New Roman" pitchFamily="-64" charset="0"/>
                <a:ea typeface="ＭＳ Ｐゴシック" pitchFamily="-64" charset="-128"/>
              </a:rPr>
              <a:t>• Population by 2030:</a:t>
            </a:r>
          </a:p>
          <a:p>
            <a:pPr lvl="1" algn="l" eaLnBrk="0" hangingPunct="0"/>
            <a:r>
              <a:rPr lang="en-US" sz="2000" dirty="0">
                <a:latin typeface="Times New Roman" pitchFamily="-64" charset="0"/>
                <a:ea typeface="ＭＳ Ｐゴシック" pitchFamily="-64" charset="-128"/>
              </a:rPr>
              <a:t>48 million</a:t>
            </a:r>
            <a:endParaRPr lang="en-US" sz="2400" dirty="0">
              <a:latin typeface="Times New Roman" pitchFamily="-64" charset="0"/>
              <a:ea typeface="ＭＳ Ｐゴシック" pitchFamily="-64" charset="-128"/>
            </a:endParaRPr>
          </a:p>
          <a:p>
            <a:pPr algn="l" eaLnBrk="0" hangingPunct="0"/>
            <a:r>
              <a:rPr lang="en-US" sz="2400" dirty="0">
                <a:latin typeface="Times New Roman" pitchFamily="-64" charset="0"/>
                <a:ea typeface="ＭＳ Ｐゴシック" pitchFamily="-64" charset="-128"/>
              </a:rPr>
              <a:t>• 2030 Water Demand:</a:t>
            </a:r>
          </a:p>
          <a:p>
            <a:pPr lvl="1" algn="l" eaLnBrk="0" hangingPunct="0"/>
            <a:r>
              <a:rPr lang="en-US" sz="2000" dirty="0">
                <a:latin typeface="Times New Roman" pitchFamily="-64" charset="0"/>
                <a:ea typeface="ＭＳ Ｐゴシック" pitchFamily="-64" charset="-128"/>
              </a:rPr>
              <a:t>43-50 </a:t>
            </a:r>
            <a:r>
              <a:rPr lang="en-US" sz="2000" dirty="0" err="1">
                <a:latin typeface="Times New Roman" pitchFamily="-64" charset="0"/>
                <a:ea typeface="ＭＳ Ｐゴシック" pitchFamily="-64" charset="-128"/>
              </a:rPr>
              <a:t>maf</a:t>
            </a:r>
            <a:endParaRPr lang="en-US" sz="2000" dirty="0">
              <a:latin typeface="Times New Roman" pitchFamily="-64" charset="0"/>
              <a:ea typeface="ＭＳ Ｐゴシック" pitchFamily="-64" charset="-128"/>
            </a:endParaRPr>
          </a:p>
        </p:txBody>
      </p:sp>
      <p:pic>
        <p:nvPicPr>
          <p:cNvPr id="778244" name="Picture 4"/>
          <p:cNvPicPr>
            <a:picLocks noChangeArrowheads="1"/>
          </p:cNvPicPr>
          <p:nvPr/>
        </p:nvPicPr>
        <p:blipFill>
          <a:blip r:embed="rId3" cstate="email"/>
          <a:srcRect/>
          <a:stretch>
            <a:fillRect/>
          </a:stretch>
        </p:blipFill>
        <p:spPr bwMode="auto">
          <a:xfrm>
            <a:off x="4572000" y="1447800"/>
            <a:ext cx="4343400" cy="3733800"/>
          </a:xfrm>
          <a:prstGeom prst="rect">
            <a:avLst/>
          </a:prstGeom>
          <a:noFill/>
          <a:ln w="12700">
            <a:noFill/>
            <a:miter lim="800000"/>
            <a:headEnd/>
            <a:tailEnd/>
          </a:ln>
          <a:effectLst/>
        </p:spPr>
      </p:pic>
      <p:sp>
        <p:nvSpPr>
          <p:cNvPr id="778245" name="Text Box 5"/>
          <p:cNvSpPr txBox="1">
            <a:spLocks noChangeArrowheads="1"/>
          </p:cNvSpPr>
          <p:nvPr/>
        </p:nvSpPr>
        <p:spPr bwMode="auto">
          <a:xfrm flipH="1">
            <a:off x="533400" y="685800"/>
            <a:ext cx="7543800" cy="646331"/>
          </a:xfrm>
          <a:prstGeom prst="rect">
            <a:avLst/>
          </a:prstGeom>
          <a:noFill/>
          <a:ln w="9525">
            <a:noFill/>
            <a:miter lim="800000"/>
            <a:headEnd/>
            <a:tailEnd/>
          </a:ln>
          <a:effectLst/>
        </p:spPr>
        <p:txBody>
          <a:bodyPr wrap="square">
            <a:spAutoFit/>
          </a:bodyPr>
          <a:lstStyle/>
          <a:p>
            <a:pPr algn="ctr"/>
            <a:r>
              <a:rPr lang="en-US" sz="3600" b="1" dirty="0">
                <a:solidFill>
                  <a:schemeClr val="accent2">
                    <a:lumMod val="75000"/>
                  </a:schemeClr>
                </a:solidFill>
                <a:latin typeface="Times New Roman" pitchFamily="-64" charset="0"/>
                <a:ea typeface="ＭＳ Ｐゴシック" pitchFamily="-64" charset="-128"/>
              </a:rPr>
              <a:t>California’s </a:t>
            </a:r>
            <a:r>
              <a:rPr lang="en-US" sz="3600" b="1" dirty="0" smtClean="0">
                <a:solidFill>
                  <a:schemeClr val="accent2">
                    <a:lumMod val="75000"/>
                  </a:schemeClr>
                </a:solidFill>
                <a:latin typeface="Times New Roman" pitchFamily="-64" charset="0"/>
                <a:ea typeface="ＭＳ Ｐゴシック" pitchFamily="-64" charset="-128"/>
              </a:rPr>
              <a:t>Water-Energy Nexus</a:t>
            </a:r>
            <a:endParaRPr lang="en-US" sz="3600" b="1" dirty="0">
              <a:solidFill>
                <a:schemeClr val="accent2">
                  <a:lumMod val="75000"/>
                </a:schemeClr>
              </a:solidFill>
              <a:latin typeface="Times New Roman" pitchFamily="-64" charset="0"/>
              <a:ea typeface="ＭＳ Ｐゴシック" pitchFamily="-64" charset="-128"/>
            </a:endParaRPr>
          </a:p>
        </p:txBody>
      </p:sp>
      <p:sp>
        <p:nvSpPr>
          <p:cNvPr id="778246" name="Text Box 6"/>
          <p:cNvSpPr txBox="1">
            <a:spLocks noChangeArrowheads="1"/>
          </p:cNvSpPr>
          <p:nvPr/>
        </p:nvSpPr>
        <p:spPr bwMode="auto">
          <a:xfrm>
            <a:off x="914400" y="6172200"/>
            <a:ext cx="1354138" cy="304800"/>
          </a:xfrm>
          <a:prstGeom prst="rect">
            <a:avLst/>
          </a:prstGeom>
          <a:noFill/>
          <a:ln w="9525">
            <a:noFill/>
            <a:miter lim="800000"/>
            <a:headEnd/>
            <a:tailEnd/>
          </a:ln>
          <a:effectLst/>
        </p:spPr>
        <p:txBody>
          <a:bodyPr wrap="none">
            <a:spAutoFit/>
          </a:bodyPr>
          <a:lstStyle/>
          <a:p>
            <a:r>
              <a:rPr lang="en-US" sz="1400">
                <a:latin typeface="Times New Roman" pitchFamily="-64" charset="0"/>
              </a:rPr>
              <a:t>Krebs, Oct 2007</a:t>
            </a:r>
            <a:endParaRPr lang="en-US"/>
          </a:p>
        </p:txBody>
      </p:sp>
      <p:sp>
        <p:nvSpPr>
          <p:cNvPr id="7" name="Text Box 7"/>
          <p:cNvSpPr txBox="1">
            <a:spLocks noChangeArrowheads="1"/>
          </p:cNvSpPr>
          <p:nvPr/>
        </p:nvSpPr>
        <p:spPr bwMode="auto">
          <a:xfrm>
            <a:off x="6553200" y="6248400"/>
            <a:ext cx="2321469" cy="369332"/>
          </a:xfrm>
          <a:prstGeom prst="rect">
            <a:avLst/>
          </a:prstGeom>
          <a:noFill/>
          <a:ln w="9525">
            <a:noFill/>
            <a:miter lim="800000"/>
            <a:headEnd/>
            <a:tailEnd/>
          </a:ln>
          <a:effectLst/>
        </p:spPr>
        <p:txBody>
          <a:bodyPr wrap="none">
            <a:spAutoFit/>
          </a:bodyPr>
          <a:lstStyle/>
          <a:p>
            <a:r>
              <a:rPr lang="en-US" dirty="0" err="1" smtClean="0">
                <a:latin typeface="Times New Roman" pitchFamily="-64" charset="0"/>
              </a:rPr>
              <a:t>maf</a:t>
            </a:r>
            <a:r>
              <a:rPr lang="en-US" dirty="0" smtClean="0">
                <a:latin typeface="Times New Roman" pitchFamily="-64" charset="0"/>
              </a:rPr>
              <a:t> = million acre-feet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1600200" y="303213"/>
            <a:ext cx="6705600" cy="523220"/>
          </a:xfrm>
          <a:prstGeom prst="rect">
            <a:avLst/>
          </a:prstGeom>
          <a:noFill/>
          <a:ln w="9525">
            <a:noFill/>
            <a:miter lim="800000"/>
            <a:headEnd/>
            <a:tailEnd/>
          </a:ln>
        </p:spPr>
        <p:txBody>
          <a:bodyPr wrap="square">
            <a:spAutoFit/>
          </a:bodyPr>
          <a:lstStyle/>
          <a:p>
            <a:r>
              <a:rPr lang="en-US" sz="2800" b="1" dirty="0">
                <a:solidFill>
                  <a:schemeClr val="accent2">
                    <a:lumMod val="75000"/>
                  </a:schemeClr>
                </a:solidFill>
                <a:latin typeface="Times New Roman" pitchFamily="-110" charset="0"/>
              </a:rPr>
              <a:t>Supply and Conveyance Energy Demands</a:t>
            </a:r>
          </a:p>
        </p:txBody>
      </p:sp>
      <p:pic>
        <p:nvPicPr>
          <p:cNvPr id="8196" name="Picture 4" descr="Ira J. Chrisman Wind Gap Pumping Plant"/>
          <p:cNvPicPr>
            <a:picLocks noChangeAspect="1" noChangeArrowheads="1"/>
          </p:cNvPicPr>
          <p:nvPr/>
        </p:nvPicPr>
        <p:blipFill>
          <a:blip r:embed="rId3" cstate="email"/>
          <a:srcRect/>
          <a:stretch>
            <a:fillRect/>
          </a:stretch>
        </p:blipFill>
        <p:spPr bwMode="auto">
          <a:xfrm>
            <a:off x="228600" y="1752600"/>
            <a:ext cx="3838575" cy="3695700"/>
          </a:xfrm>
          <a:prstGeom prst="rect">
            <a:avLst/>
          </a:prstGeom>
          <a:noFill/>
        </p:spPr>
      </p:pic>
      <p:sp>
        <p:nvSpPr>
          <p:cNvPr id="8" name="TextBox 7"/>
          <p:cNvSpPr txBox="1"/>
          <p:nvPr/>
        </p:nvSpPr>
        <p:spPr>
          <a:xfrm>
            <a:off x="762000" y="5486400"/>
            <a:ext cx="2819400" cy="369332"/>
          </a:xfrm>
          <a:prstGeom prst="rect">
            <a:avLst/>
          </a:prstGeom>
          <a:noFill/>
        </p:spPr>
        <p:txBody>
          <a:bodyPr wrap="square" rtlCol="0">
            <a:spAutoFit/>
          </a:bodyPr>
          <a:lstStyle/>
          <a:p>
            <a:r>
              <a:rPr lang="en-US" dirty="0" err="1" smtClean="0"/>
              <a:t>Edmonston</a:t>
            </a:r>
            <a:r>
              <a:rPr lang="en-US" dirty="0" smtClean="0"/>
              <a:t> pumping plant</a:t>
            </a:r>
            <a:endParaRPr lang="en-US" dirty="0"/>
          </a:p>
        </p:txBody>
      </p:sp>
      <p:pic>
        <p:nvPicPr>
          <p:cNvPr id="8198" name="Picture 6" descr="Warne Power Plant"/>
          <p:cNvPicPr>
            <a:picLocks noChangeAspect="1" noChangeArrowheads="1"/>
          </p:cNvPicPr>
          <p:nvPr/>
        </p:nvPicPr>
        <p:blipFill>
          <a:blip r:embed="rId4" cstate="email"/>
          <a:srcRect/>
          <a:stretch>
            <a:fillRect/>
          </a:stretch>
        </p:blipFill>
        <p:spPr bwMode="auto">
          <a:xfrm>
            <a:off x="4191000" y="1828800"/>
            <a:ext cx="4762500" cy="3571875"/>
          </a:xfrm>
          <a:prstGeom prst="rect">
            <a:avLst/>
          </a:prstGeom>
          <a:noFill/>
        </p:spPr>
      </p:pic>
      <p:sp>
        <p:nvSpPr>
          <p:cNvPr id="10" name="TextBox 9"/>
          <p:cNvSpPr txBox="1"/>
          <p:nvPr/>
        </p:nvSpPr>
        <p:spPr>
          <a:xfrm>
            <a:off x="4343400" y="5562600"/>
            <a:ext cx="4572000" cy="646331"/>
          </a:xfrm>
          <a:prstGeom prst="rect">
            <a:avLst/>
          </a:prstGeom>
          <a:noFill/>
        </p:spPr>
        <p:txBody>
          <a:bodyPr wrap="square" rtlCol="0">
            <a:spAutoFit/>
          </a:bodyPr>
          <a:lstStyle/>
          <a:p>
            <a:r>
              <a:rPr lang="en-US" dirty="0" smtClean="0"/>
              <a:t>Power plant at Pyramid Lake captures 25% of energy used at </a:t>
            </a:r>
            <a:r>
              <a:rPr lang="en-US" dirty="0" err="1" smtClean="0"/>
              <a:t>Edmonston</a:t>
            </a:r>
            <a:endParaRPr lang="en-US" dirty="0"/>
          </a:p>
        </p:txBody>
      </p:sp>
      <p:pic>
        <p:nvPicPr>
          <p:cNvPr id="776194" name="Picture 2"/>
          <p:cNvPicPr>
            <a:picLocks noChangeAspect="1" noChangeArrowheads="1"/>
          </p:cNvPicPr>
          <p:nvPr/>
        </p:nvPicPr>
        <p:blipFill>
          <a:blip r:embed="rId5" cstate="email"/>
          <a:srcRect/>
          <a:stretch>
            <a:fillRect/>
          </a:stretch>
        </p:blipFill>
        <p:spPr bwMode="auto">
          <a:xfrm>
            <a:off x="990600" y="1143000"/>
            <a:ext cx="7512768" cy="5167487"/>
          </a:xfrm>
          <a:prstGeom prst="rect">
            <a:avLst/>
          </a:prstGeom>
          <a:noFill/>
          <a:ln w="9525">
            <a:solidFill>
              <a:schemeClr val="tx1"/>
            </a:solidFill>
            <a:miter lim="800000"/>
            <a:headEnd/>
            <a:tailEnd/>
          </a:ln>
        </p:spPr>
      </p:pic>
      <p:sp>
        <p:nvSpPr>
          <p:cNvPr id="11" name="Oval 10"/>
          <p:cNvSpPr/>
          <p:nvPr/>
        </p:nvSpPr>
        <p:spPr>
          <a:xfrm>
            <a:off x="3124200" y="1905000"/>
            <a:ext cx="1600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2590800"/>
            <a:ext cx="1600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76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776194"/>
                                        </p:tgtEl>
                                      </p:cBhvr>
                                    </p:animEffect>
                                    <p:set>
                                      <p:cBhvr>
                                        <p:cTn id="11" dur="1" fill="hold">
                                          <p:stCondLst>
                                            <p:cond delay="1999"/>
                                          </p:stCondLst>
                                        </p:cTn>
                                        <p:tgtEl>
                                          <p:spTgt spid="776194"/>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1000"/>
                                        <p:tgtEl>
                                          <p:spTgt spid="12"/>
                                        </p:tgtEl>
                                      </p:cBhvr>
                                    </p:animEffect>
                                    <p:set>
                                      <p:cBhvr>
                                        <p:cTn id="14" dur="1" fill="hold">
                                          <p:stCondLst>
                                            <p:cond delay="999"/>
                                          </p:stCondLst>
                                        </p:cTn>
                                        <p:tgtEl>
                                          <p:spTgt spid="12"/>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11"/>
                                        </p:tgtEl>
                                      </p:cBhvr>
                                    </p:animEffect>
                                    <p:set>
                                      <p:cBhvr>
                                        <p:cTn id="17" dur="1" fill="hold">
                                          <p:stCondLst>
                                            <p:cond delay="999"/>
                                          </p:stCondLst>
                                        </p:cTn>
                                        <p:tgtEl>
                                          <p:spTgt spid="11"/>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819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US" sz="6700" b="1" dirty="0" smtClean="0"/>
              <a:t>Water and Energy</a:t>
            </a:r>
            <a:r>
              <a:rPr lang="en-US" sz="5400" b="1" dirty="0" smtClean="0"/>
              <a:t/>
            </a:r>
            <a:br>
              <a:rPr lang="en-US" sz="5400" b="1" dirty="0" smtClean="0"/>
            </a:br>
            <a:r>
              <a:rPr lang="en-US" b="1" dirty="0" smtClean="0"/>
              <a:t>(The water-energy nexus)</a:t>
            </a:r>
            <a:endParaRPr lang="en-US" b="1" dirty="0"/>
          </a:p>
        </p:txBody>
      </p:sp>
      <p:sp>
        <p:nvSpPr>
          <p:cNvPr id="3" name="Subtitle 2"/>
          <p:cNvSpPr>
            <a:spLocks noGrp="1"/>
          </p:cNvSpPr>
          <p:nvPr>
            <p:ph type="subTitle" idx="1"/>
          </p:nvPr>
        </p:nvSpPr>
        <p:spPr>
          <a:xfrm>
            <a:off x="1447800" y="2667000"/>
            <a:ext cx="6400800" cy="1143000"/>
          </a:xfrm>
        </p:spPr>
        <p:txBody>
          <a:bodyPr/>
          <a:lstStyle/>
          <a:p>
            <a:pPr>
              <a:spcBef>
                <a:spcPts val="0"/>
              </a:spcBef>
            </a:pPr>
            <a:r>
              <a:rPr lang="en-US" dirty="0" smtClean="0">
                <a:solidFill>
                  <a:schemeClr val="tx1"/>
                </a:solidFill>
              </a:rPr>
              <a:t>ENGR </a:t>
            </a:r>
            <a:r>
              <a:rPr lang="en-US" dirty="0" smtClean="0">
                <a:solidFill>
                  <a:schemeClr val="tx1"/>
                </a:solidFill>
              </a:rPr>
              <a:t>10</a:t>
            </a:r>
            <a:endParaRPr lang="en-US" dirty="0" smtClean="0">
              <a:solidFill>
                <a:schemeClr val="tx1"/>
              </a:solidFill>
            </a:endParaRPr>
          </a:p>
        </p:txBody>
      </p:sp>
      <p:sp>
        <p:nvSpPr>
          <p:cNvPr id="4" name="TextBox 3"/>
          <p:cNvSpPr txBox="1"/>
          <p:nvPr/>
        </p:nvSpPr>
        <p:spPr>
          <a:xfrm>
            <a:off x="5639836" y="6400800"/>
            <a:ext cx="3504164" cy="307777"/>
          </a:xfrm>
          <a:prstGeom prst="rect">
            <a:avLst/>
          </a:prstGeom>
          <a:noFill/>
        </p:spPr>
        <p:txBody>
          <a:bodyPr wrap="none" rtlCol="0">
            <a:spAutoFit/>
          </a:bodyPr>
          <a:lstStyle/>
          <a:p>
            <a:r>
              <a:rPr lang="en-US" sz="1400" dirty="0" smtClean="0"/>
              <a:t>Developed by </a:t>
            </a:r>
            <a:r>
              <a:rPr lang="en-US" sz="1400" dirty="0" err="1" smtClean="0"/>
              <a:t>Juneseok</a:t>
            </a:r>
            <a:r>
              <a:rPr lang="en-US" sz="1400" dirty="0" smtClean="0"/>
              <a:t> Lee &amp; Thalia Anagnos</a:t>
            </a:r>
            <a:endParaRPr lang="en-US" sz="1400" dirty="0"/>
          </a:p>
        </p:txBody>
      </p:sp>
      <p:pic>
        <p:nvPicPr>
          <p:cNvPr id="88066" name="Picture 2" descr="http://upload.wikimedia.org/wikipedia/commons/f/ff/Glen_canyon_dam.jpg"/>
          <p:cNvPicPr>
            <a:picLocks noChangeAspect="1" noChangeArrowheads="1"/>
          </p:cNvPicPr>
          <p:nvPr/>
        </p:nvPicPr>
        <p:blipFill>
          <a:blip r:embed="rId3" cstate="email"/>
          <a:srcRect/>
          <a:stretch>
            <a:fillRect/>
          </a:stretch>
        </p:blipFill>
        <p:spPr bwMode="auto">
          <a:xfrm>
            <a:off x="152400" y="4191000"/>
            <a:ext cx="4965700" cy="1949037"/>
          </a:xfrm>
          <a:prstGeom prst="rect">
            <a:avLst/>
          </a:prstGeom>
          <a:noFill/>
        </p:spPr>
      </p:pic>
      <p:sp>
        <p:nvSpPr>
          <p:cNvPr id="6" name="TextBox 5"/>
          <p:cNvSpPr txBox="1"/>
          <p:nvPr/>
        </p:nvSpPr>
        <p:spPr>
          <a:xfrm>
            <a:off x="152400" y="6172200"/>
            <a:ext cx="5257800" cy="261610"/>
          </a:xfrm>
          <a:prstGeom prst="rect">
            <a:avLst/>
          </a:prstGeom>
          <a:noFill/>
        </p:spPr>
        <p:txBody>
          <a:bodyPr wrap="square" rtlCol="0">
            <a:spAutoFit/>
          </a:bodyPr>
          <a:lstStyle/>
          <a:p>
            <a:r>
              <a:rPr lang="en-US" sz="1100" dirty="0" smtClean="0"/>
              <a:t>http://www.aguntherphotography.com/usa_west/grand_canyon/photos/photo_2.html</a:t>
            </a:r>
            <a:endParaRPr lang="en-US" sz="11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Supplying water is </a:t>
            </a:r>
            <a:r>
              <a:rPr lang="en-US" dirty="0" smtClean="0">
                <a:solidFill>
                  <a:schemeClr val="accent2">
                    <a:lumMod val="75000"/>
                  </a:schemeClr>
                </a:solidFill>
              </a:rPr>
              <a:t>energy intensive</a:t>
            </a:r>
            <a:endParaRPr lang="en-US" dirty="0">
              <a:solidFill>
                <a:schemeClr val="accent2">
                  <a:lumMod val="75000"/>
                </a:schemeClr>
              </a:solidFill>
            </a:endParaRPr>
          </a:p>
        </p:txBody>
      </p:sp>
      <p:sp>
        <p:nvSpPr>
          <p:cNvPr id="3" name="Content Placeholder 2"/>
          <p:cNvSpPr>
            <a:spLocks noGrp="1"/>
          </p:cNvSpPr>
          <p:nvPr>
            <p:ph idx="1"/>
          </p:nvPr>
        </p:nvSpPr>
        <p:spPr>
          <a:xfrm>
            <a:off x="457200" y="6096000"/>
            <a:ext cx="8229600" cy="334963"/>
          </a:xfrm>
        </p:spPr>
        <p:txBody>
          <a:bodyPr>
            <a:noAutofit/>
          </a:bodyPr>
          <a:lstStyle/>
          <a:p>
            <a:pPr algn="r">
              <a:buNone/>
            </a:pPr>
            <a:r>
              <a:rPr lang="en-US" sz="1400" dirty="0" smtClean="0"/>
              <a:t>Santa Clara Valley Water District, </a:t>
            </a:r>
            <a:r>
              <a:rPr lang="en-US" sz="1400" i="1" dirty="0" smtClean="0"/>
              <a:t>From Watts to Water, </a:t>
            </a:r>
            <a:r>
              <a:rPr lang="en-US" sz="1400" dirty="0" smtClean="0"/>
              <a:t>2010</a:t>
            </a:r>
            <a:endParaRPr lang="en-US" sz="1400" dirty="0"/>
          </a:p>
        </p:txBody>
      </p:sp>
      <p:pic>
        <p:nvPicPr>
          <p:cNvPr id="47105" name="Picture 1"/>
          <p:cNvPicPr>
            <a:picLocks noChangeAspect="1" noChangeArrowheads="1"/>
          </p:cNvPicPr>
          <p:nvPr/>
        </p:nvPicPr>
        <p:blipFill>
          <a:blip r:embed="rId3" cstate="email"/>
          <a:srcRect r="1528"/>
          <a:stretch>
            <a:fillRect/>
          </a:stretch>
        </p:blipFill>
        <p:spPr bwMode="auto">
          <a:xfrm>
            <a:off x="1524000" y="1185852"/>
            <a:ext cx="6477000" cy="4686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Supplying energy is </a:t>
            </a:r>
            <a:r>
              <a:rPr lang="en-US" dirty="0" smtClean="0">
                <a:solidFill>
                  <a:schemeClr val="accent2">
                    <a:lumMod val="75000"/>
                  </a:schemeClr>
                </a:solidFill>
              </a:rPr>
              <a:t>water intensive</a:t>
            </a:r>
            <a:endParaRPr lang="en-US" dirty="0">
              <a:solidFill>
                <a:schemeClr val="accent2">
                  <a:lumMod val="75000"/>
                </a:schemeClr>
              </a:solidFill>
            </a:endParaRPr>
          </a:p>
        </p:txBody>
      </p:sp>
      <p:sp>
        <p:nvSpPr>
          <p:cNvPr id="3" name="Content Placeholder 2"/>
          <p:cNvSpPr>
            <a:spLocks noGrp="1"/>
          </p:cNvSpPr>
          <p:nvPr>
            <p:ph sz="half" idx="1"/>
          </p:nvPr>
        </p:nvSpPr>
        <p:spPr>
          <a:xfrm>
            <a:off x="228600" y="5715001"/>
            <a:ext cx="4953000" cy="380999"/>
          </a:xfrm>
        </p:spPr>
        <p:txBody>
          <a:bodyPr>
            <a:noAutofit/>
          </a:bodyPr>
          <a:lstStyle/>
          <a:p>
            <a:pPr>
              <a:buNone/>
            </a:pPr>
            <a:r>
              <a:rPr lang="en-US" sz="1400" dirty="0" smtClean="0"/>
              <a:t>Santa Clara Valley Water District, </a:t>
            </a:r>
            <a:r>
              <a:rPr lang="en-US" sz="1400" i="1" dirty="0" smtClean="0"/>
              <a:t>From Watts to Water, </a:t>
            </a:r>
            <a:r>
              <a:rPr lang="en-US" sz="1400" dirty="0" smtClean="0"/>
              <a:t>2010</a:t>
            </a:r>
            <a:endParaRPr lang="en-US" sz="1400" dirty="0"/>
          </a:p>
        </p:txBody>
      </p:sp>
      <p:sp>
        <p:nvSpPr>
          <p:cNvPr id="7" name="Content Placeholder 6"/>
          <p:cNvSpPr>
            <a:spLocks noGrp="1"/>
          </p:cNvSpPr>
          <p:nvPr>
            <p:ph sz="half" idx="2"/>
          </p:nvPr>
        </p:nvSpPr>
        <p:spPr>
          <a:xfrm>
            <a:off x="5791200" y="1371600"/>
            <a:ext cx="2819400" cy="4525963"/>
          </a:xfrm>
        </p:spPr>
        <p:txBody>
          <a:bodyPr>
            <a:normAutofit lnSpcReduction="10000"/>
          </a:bodyPr>
          <a:lstStyle/>
          <a:p>
            <a:r>
              <a:rPr lang="en-US" dirty="0" smtClean="0"/>
              <a:t>Mining fuels</a:t>
            </a:r>
          </a:p>
          <a:p>
            <a:r>
              <a:rPr lang="en-US" dirty="0" smtClean="0"/>
              <a:t>Refining fuels</a:t>
            </a:r>
          </a:p>
          <a:p>
            <a:r>
              <a:rPr lang="en-US" dirty="0" smtClean="0"/>
              <a:t>Farming (for </a:t>
            </a:r>
            <a:r>
              <a:rPr lang="en-US" dirty="0" err="1" smtClean="0"/>
              <a:t>biofuels</a:t>
            </a:r>
            <a:r>
              <a:rPr lang="en-US" dirty="0" smtClean="0"/>
              <a:t>)</a:t>
            </a:r>
          </a:p>
          <a:p>
            <a:r>
              <a:rPr lang="en-US" dirty="0" smtClean="0"/>
              <a:t>Transporting fuels</a:t>
            </a:r>
          </a:p>
          <a:p>
            <a:r>
              <a:rPr lang="en-US" dirty="0" smtClean="0"/>
              <a:t>Cooling in power plants</a:t>
            </a:r>
          </a:p>
          <a:p>
            <a:r>
              <a:rPr lang="en-US" dirty="0" smtClean="0"/>
              <a:t>Producing wind &amp; solar devices</a:t>
            </a:r>
          </a:p>
          <a:p>
            <a:endParaRPr lang="en-US" dirty="0"/>
          </a:p>
        </p:txBody>
      </p:sp>
      <p:pic>
        <p:nvPicPr>
          <p:cNvPr id="8" name="Picture 2"/>
          <p:cNvPicPr>
            <a:picLocks noChangeAspect="1" noChangeArrowheads="1"/>
          </p:cNvPicPr>
          <p:nvPr/>
        </p:nvPicPr>
        <p:blipFill>
          <a:blip r:embed="rId3" cstate="email"/>
          <a:srcRect l="1739" t="2638" r="2609" b="8851"/>
          <a:stretch>
            <a:fillRect/>
          </a:stretch>
        </p:blipFill>
        <p:spPr bwMode="auto">
          <a:xfrm>
            <a:off x="57150" y="1524000"/>
            <a:ext cx="56578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r>
              <a:rPr lang="en-US" sz="3200" b="1" dirty="0" smtClean="0">
                <a:solidFill>
                  <a:schemeClr val="accent2">
                    <a:lumMod val="75000"/>
                  </a:schemeClr>
                </a:solidFill>
              </a:rPr>
              <a:t>Water consumption varies with different fuels and cooling technologies</a:t>
            </a:r>
            <a:endParaRPr lang="en-US" sz="3200" b="1" dirty="0">
              <a:solidFill>
                <a:schemeClr val="accent2">
                  <a:lumMod val="75000"/>
                </a:schemeClr>
              </a:solidFill>
            </a:endParaRPr>
          </a:p>
        </p:txBody>
      </p:sp>
      <p:pic>
        <p:nvPicPr>
          <p:cNvPr id="121858" name="Picture 2"/>
          <p:cNvPicPr>
            <a:picLocks noGrp="1" noChangeAspect="1" noChangeArrowheads="1"/>
          </p:cNvPicPr>
          <p:nvPr>
            <p:ph idx="1"/>
          </p:nvPr>
        </p:nvPicPr>
        <p:blipFill>
          <a:blip r:embed="rId2" cstate="email"/>
          <a:srcRect/>
          <a:stretch>
            <a:fillRect/>
          </a:stretch>
        </p:blipFill>
        <p:spPr bwMode="auto">
          <a:xfrm>
            <a:off x="381001" y="1443404"/>
            <a:ext cx="8509462" cy="4500196"/>
          </a:xfrm>
          <a:prstGeom prst="rect">
            <a:avLst/>
          </a:prstGeom>
          <a:noFill/>
          <a:ln w="9525">
            <a:noFill/>
            <a:miter lim="800000"/>
            <a:headEnd/>
            <a:tailEnd/>
          </a:ln>
        </p:spPr>
      </p:pic>
      <p:sp>
        <p:nvSpPr>
          <p:cNvPr id="5" name="Content Placeholder 2"/>
          <p:cNvSpPr txBox="1">
            <a:spLocks/>
          </p:cNvSpPr>
          <p:nvPr/>
        </p:nvSpPr>
        <p:spPr>
          <a:xfrm>
            <a:off x="3962400" y="6248400"/>
            <a:ext cx="4953000" cy="3809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Santa Clara Valley Water District, </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From Watts to Water,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2010</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a:t>
            </a:r>
            <a:r>
              <a:rPr lang="en-US" dirty="0" smtClean="0"/>
              <a:t>of Hydropower</a:t>
            </a:r>
            <a:endParaRPr lang="en-US" dirty="0"/>
          </a:p>
        </p:txBody>
      </p:sp>
      <p:sp>
        <p:nvSpPr>
          <p:cNvPr id="3" name="Content Placeholder 2"/>
          <p:cNvSpPr>
            <a:spLocks noGrp="1"/>
          </p:cNvSpPr>
          <p:nvPr>
            <p:ph idx="1"/>
          </p:nvPr>
        </p:nvSpPr>
        <p:spPr>
          <a:xfrm>
            <a:off x="457200" y="1600200"/>
            <a:ext cx="8305800" cy="4525963"/>
          </a:xfrm>
        </p:spPr>
        <p:txBody>
          <a:bodyPr/>
          <a:lstStyle/>
          <a:p>
            <a:pPr marL="0" indent="0">
              <a:buNone/>
            </a:pPr>
            <a:r>
              <a:rPr lang="en-US" dirty="0" smtClean="0"/>
              <a:t>Hydroelectric power production is the most obvious use of water for the production of energy.  </a:t>
            </a:r>
          </a:p>
          <a:p>
            <a:pPr marL="0" indent="0">
              <a:buNone/>
            </a:pPr>
            <a:endParaRPr lang="en-US" dirty="0" smtClean="0"/>
          </a:p>
          <a:p>
            <a:pPr marL="0" indent="0">
              <a:buNone/>
            </a:pPr>
            <a:r>
              <a:rPr lang="en-US" dirty="0" smtClean="0"/>
              <a:t>The </a:t>
            </a:r>
            <a:r>
              <a:rPr lang="en-US" dirty="0" smtClean="0">
                <a:solidFill>
                  <a:srgbClr val="FF0000"/>
                </a:solidFill>
              </a:rPr>
              <a:t>energy in falling water </a:t>
            </a:r>
            <a:r>
              <a:rPr lang="en-US" dirty="0" smtClean="0"/>
              <a:t>is used directly to </a:t>
            </a:r>
            <a:r>
              <a:rPr lang="en-US" dirty="0" smtClean="0">
                <a:solidFill>
                  <a:srgbClr val="FF0000"/>
                </a:solidFill>
              </a:rPr>
              <a:t>turn turbines that generate electricity</a:t>
            </a: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1600200"/>
            <a:ext cx="3733800" cy="5029200"/>
          </a:xfrm>
        </p:spPr>
        <p:txBody>
          <a:bodyPr>
            <a:normAutofit/>
          </a:bodyPr>
          <a:lstStyle/>
          <a:p>
            <a:pPr>
              <a:buNone/>
            </a:pPr>
            <a:r>
              <a:rPr lang="en-US" sz="2400" b="1" dirty="0" smtClean="0"/>
              <a:t>Components of </a:t>
            </a:r>
            <a:br>
              <a:rPr lang="en-US" sz="2400" b="1" dirty="0" smtClean="0"/>
            </a:br>
            <a:r>
              <a:rPr lang="en-US" sz="2400" b="1" dirty="0" smtClean="0"/>
              <a:t>Hydroelectric Plants</a:t>
            </a:r>
          </a:p>
          <a:p>
            <a:pPr>
              <a:buNone/>
            </a:pPr>
            <a:r>
              <a:rPr lang="en-US" sz="2400" dirty="0" smtClean="0"/>
              <a:t>Dam has two major functions of </a:t>
            </a:r>
          </a:p>
          <a:p>
            <a:pPr marL="514350" indent="-514350">
              <a:buAutoNum type="romanLcParenR"/>
            </a:pPr>
            <a:r>
              <a:rPr lang="en-US" sz="2400" dirty="0" smtClean="0">
                <a:solidFill>
                  <a:srgbClr val="FF0000"/>
                </a:solidFill>
              </a:rPr>
              <a:t>creating the head (pressure) necessary to move the turbines and </a:t>
            </a:r>
          </a:p>
          <a:p>
            <a:pPr marL="514350" indent="-514350">
              <a:buAutoNum type="romanLcParenR"/>
            </a:pPr>
            <a:r>
              <a:rPr lang="en-US" sz="2400" dirty="0" smtClean="0">
                <a:solidFill>
                  <a:srgbClr val="FF0000"/>
                </a:solidFill>
              </a:rPr>
              <a:t>impounding the storage used to maintain the necessary flow release pattern.  </a:t>
            </a:r>
            <a:endParaRPr lang="en-US" sz="2400" dirty="0">
              <a:solidFill>
                <a:srgbClr val="FF0000"/>
              </a:solidFill>
            </a:endParaRPr>
          </a:p>
        </p:txBody>
      </p:sp>
      <p:pic>
        <p:nvPicPr>
          <p:cNvPr id="4" name="Picture 1" descr="fig_13_009.jpg"/>
          <p:cNvPicPr>
            <a:picLocks noChangeAspect="1"/>
          </p:cNvPicPr>
          <p:nvPr>
            <p:custDataLst>
              <p:tags r:id="rId1"/>
            </p:custDataLst>
          </p:nvPr>
        </p:nvPicPr>
        <p:blipFill>
          <a:blip r:embed="rId5" cstate="email"/>
          <a:srcRect/>
          <a:stretch>
            <a:fillRect/>
          </a:stretch>
        </p:blipFill>
        <p:spPr bwMode="auto">
          <a:xfrm>
            <a:off x="1" y="0"/>
            <a:ext cx="5257800" cy="3672347"/>
          </a:xfrm>
          <a:prstGeom prst="rect">
            <a:avLst/>
          </a:prstGeom>
          <a:ln>
            <a:noFill/>
          </a:ln>
          <a:effectLst>
            <a:outerShdw blurRad="292100" dist="139700" dir="2700000" algn="tl" rotWithShape="0">
              <a:srgbClr val="333333">
                <a:alpha val="65000"/>
              </a:srgbClr>
            </a:outerShdw>
          </a:effectLst>
        </p:spPr>
      </p:pic>
      <p:pic>
        <p:nvPicPr>
          <p:cNvPr id="5" name="Picture 1" descr="fig_13_023.jpg"/>
          <p:cNvPicPr>
            <a:picLocks noChangeAspect="1"/>
          </p:cNvPicPr>
          <p:nvPr>
            <p:custDataLst>
              <p:tags r:id="rId2"/>
            </p:custDataLst>
          </p:nvPr>
        </p:nvPicPr>
        <p:blipFill>
          <a:blip r:embed="rId6" cstate="email"/>
          <a:srcRect/>
          <a:stretch>
            <a:fillRect/>
          </a:stretch>
        </p:blipFill>
        <p:spPr bwMode="auto">
          <a:xfrm>
            <a:off x="304800" y="4267200"/>
            <a:ext cx="4724400" cy="22103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idx="1"/>
          </p:nvPr>
        </p:nvPicPr>
        <p:blipFill>
          <a:blip r:embed="rId3" cstate="email"/>
          <a:srcRect/>
          <a:stretch>
            <a:fillRect/>
          </a:stretch>
        </p:blipFill>
        <p:spPr>
          <a:xfrm>
            <a:off x="0" y="762000"/>
            <a:ext cx="9144000" cy="43434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Generator</a:t>
            </a:r>
            <a:endParaRPr lang="en-US" dirty="0"/>
          </a:p>
        </p:txBody>
      </p:sp>
      <p:sp>
        <p:nvSpPr>
          <p:cNvPr id="3" name="Content Placeholder 2"/>
          <p:cNvSpPr>
            <a:spLocks noGrp="1"/>
          </p:cNvSpPr>
          <p:nvPr>
            <p:ph idx="1"/>
          </p:nvPr>
        </p:nvSpPr>
        <p:spPr/>
        <p:txBody>
          <a:bodyPr>
            <a:noAutofit/>
          </a:bodyPr>
          <a:lstStyle/>
          <a:p>
            <a:r>
              <a:rPr lang="en-US" sz="2400" dirty="0" smtClean="0"/>
              <a:t>An electric generator is a device that converts </a:t>
            </a:r>
            <a:r>
              <a:rPr lang="en-US" sz="2400" dirty="0" smtClean="0">
                <a:solidFill>
                  <a:srgbClr val="C00000"/>
                </a:solidFill>
              </a:rPr>
              <a:t>mechanical energy to electrical energy</a:t>
            </a:r>
            <a:r>
              <a:rPr lang="en-US" sz="2400" dirty="0" smtClean="0"/>
              <a:t>.  The reverse conversion of electrical energy into mechanical energy is done by a </a:t>
            </a:r>
            <a:r>
              <a:rPr lang="en-US" sz="2400" dirty="0" smtClean="0">
                <a:solidFill>
                  <a:srgbClr val="C00000"/>
                </a:solidFill>
              </a:rPr>
              <a:t>motor</a:t>
            </a:r>
            <a:r>
              <a:rPr lang="en-US" sz="2400" dirty="0" smtClean="0"/>
              <a:t>; motors and generators have many similarities. </a:t>
            </a:r>
          </a:p>
          <a:p>
            <a:endParaRPr lang="en-US" sz="2400" dirty="0" smtClean="0"/>
          </a:p>
          <a:p>
            <a:r>
              <a:rPr lang="en-US" sz="2400" dirty="0" smtClean="0"/>
              <a:t>The source of mechanical energy may be a </a:t>
            </a:r>
            <a:r>
              <a:rPr lang="en-US" sz="2400" dirty="0" smtClean="0">
                <a:solidFill>
                  <a:srgbClr val="C00000"/>
                </a:solidFill>
              </a:rPr>
              <a:t>reciprocating or turbine steam engine, water falling through a turbine or waterwheel, an internal combustion engine, a wind turbine, a hand crank, compressed air or any other source of mechanical energy</a:t>
            </a:r>
            <a:r>
              <a:rPr lang="en-US" sz="2400" dirty="0" smtClean="0"/>
              <a:t> </a:t>
            </a:r>
          </a:p>
          <a:p>
            <a:pPr algn="r">
              <a:buNone/>
            </a:pPr>
            <a:r>
              <a:rPr lang="en-US" sz="2400" dirty="0" smtClean="0"/>
              <a:t>(all info from Wikipedia). </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jpg"/>
          <p:cNvPicPr>
            <a:picLocks noGrp="1" noChangeAspect="1"/>
          </p:cNvPicPr>
          <p:nvPr>
            <p:ph idx="1"/>
          </p:nvPr>
        </p:nvPicPr>
        <p:blipFill>
          <a:blip r:embed="rId3" cstate="email"/>
          <a:stretch>
            <a:fillRect/>
          </a:stretch>
        </p:blipFill>
        <p:spPr>
          <a:xfrm>
            <a:off x="-1" y="457200"/>
            <a:ext cx="9170291" cy="59436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fig_13_011.jpg"/>
          <p:cNvPicPr>
            <a:picLocks noChangeAspect="1"/>
          </p:cNvPicPr>
          <p:nvPr>
            <p:custDataLst>
              <p:tags r:id="rId1"/>
            </p:custDataLst>
          </p:nvPr>
        </p:nvPicPr>
        <p:blipFill>
          <a:blip r:embed="rId6" cstate="email"/>
          <a:srcRect/>
          <a:stretch>
            <a:fillRect/>
          </a:stretch>
        </p:blipFill>
        <p:spPr bwMode="auto">
          <a:xfrm>
            <a:off x="990600" y="0"/>
            <a:ext cx="7407275" cy="3824288"/>
          </a:xfrm>
          <a:prstGeom prst="rect">
            <a:avLst/>
          </a:prstGeom>
          <a:noFill/>
          <a:ln w="9525">
            <a:noFill/>
            <a:miter lim="800000"/>
            <a:headEnd/>
            <a:tailEnd/>
          </a:ln>
        </p:spPr>
      </p:pic>
      <p:sp>
        <p:nvSpPr>
          <p:cNvPr id="14339" name="TextBox 2"/>
          <p:cNvSpPr txBox="1">
            <a:spLocks noChangeArrowheads="1"/>
          </p:cNvSpPr>
          <p:nvPr>
            <p:custDataLst>
              <p:tags r:id="rId2"/>
            </p:custDataLst>
          </p:nvPr>
        </p:nvSpPr>
        <p:spPr bwMode="auto">
          <a:xfrm>
            <a:off x="2542655" y="4038600"/>
            <a:ext cx="3674532" cy="307777"/>
          </a:xfrm>
          <a:prstGeom prst="rect">
            <a:avLst/>
          </a:prstGeom>
          <a:noFill/>
          <a:ln w="9525">
            <a:noFill/>
            <a:miter lim="800000"/>
            <a:headEnd/>
            <a:tailEnd/>
          </a:ln>
        </p:spPr>
        <p:txBody>
          <a:bodyPr wrap="none">
            <a:spAutoFit/>
          </a:bodyPr>
          <a:lstStyle/>
          <a:p>
            <a:pPr algn="ctr"/>
            <a:r>
              <a:rPr lang="en-US" sz="1400" b="1" dirty="0" smtClean="0">
                <a:solidFill>
                  <a:srgbClr val="FF0000"/>
                </a:solidFill>
              </a:rPr>
              <a:t>Energy relations in a typical hydroelectric plant</a:t>
            </a:r>
            <a:endParaRPr lang="en-US" sz="1400" b="1" dirty="0">
              <a:solidFill>
                <a:srgbClr val="FF0000"/>
              </a:solidFill>
            </a:endParaRPr>
          </a:p>
        </p:txBody>
      </p:sp>
      <p:sp>
        <p:nvSpPr>
          <p:cNvPr id="4" name="TextBox 2"/>
          <p:cNvSpPr txBox="1">
            <a:spLocks noChangeArrowheads="1"/>
          </p:cNvSpPr>
          <p:nvPr>
            <p:custDataLst>
              <p:tags r:id="rId3"/>
            </p:custDataLst>
          </p:nvPr>
        </p:nvSpPr>
        <p:spPr bwMode="auto">
          <a:xfrm>
            <a:off x="838200" y="4876800"/>
            <a:ext cx="7391400" cy="1384995"/>
          </a:xfrm>
          <a:prstGeom prst="rect">
            <a:avLst/>
          </a:prstGeom>
          <a:noFill/>
          <a:ln w="9525">
            <a:noFill/>
            <a:miter lim="800000"/>
            <a:headEnd/>
            <a:tailEnd/>
          </a:ln>
        </p:spPr>
        <p:txBody>
          <a:bodyPr wrap="square">
            <a:spAutoFit/>
          </a:bodyPr>
          <a:lstStyle/>
          <a:p>
            <a:r>
              <a:rPr lang="en-US" sz="2000" b="1" dirty="0" smtClean="0">
                <a:solidFill>
                  <a:schemeClr val="tx2"/>
                </a:solidFill>
              </a:rPr>
              <a:t>Two types of turbines</a:t>
            </a:r>
          </a:p>
          <a:p>
            <a:pPr marL="342900" indent="-342900">
              <a:buAutoNum type="arabicParenBoth"/>
            </a:pPr>
            <a:r>
              <a:rPr lang="en-US" sz="1600" b="1" dirty="0" smtClean="0">
                <a:solidFill>
                  <a:schemeClr val="accent3">
                    <a:lumMod val="50000"/>
                  </a:schemeClr>
                </a:solidFill>
              </a:rPr>
              <a:t>Impulse turbines </a:t>
            </a:r>
            <a:r>
              <a:rPr lang="en-US" sz="1600" b="1" dirty="0" smtClean="0">
                <a:solidFill>
                  <a:schemeClr val="tx2"/>
                </a:solidFill>
              </a:rPr>
              <a:t>(or Pelton Wheel), a free jet of water impinges on a </a:t>
            </a:r>
          </a:p>
          <a:p>
            <a:pPr marL="342900" indent="-342900"/>
            <a:r>
              <a:rPr lang="en-US" sz="1600" b="1" dirty="0" smtClean="0">
                <a:solidFill>
                  <a:schemeClr val="tx2"/>
                </a:solidFill>
              </a:rPr>
              <a:t>revolving element of the machine that is exposed to the atmosphere</a:t>
            </a:r>
          </a:p>
          <a:p>
            <a:pPr marL="342900" indent="-342900"/>
            <a:endParaRPr lang="en-US" sz="1600" b="1" dirty="0" smtClean="0">
              <a:solidFill>
                <a:schemeClr val="tx2"/>
              </a:solidFill>
            </a:endParaRPr>
          </a:p>
          <a:p>
            <a:pPr marL="342900" indent="-342900"/>
            <a:r>
              <a:rPr lang="en-US" sz="1600" b="1" dirty="0" smtClean="0">
                <a:solidFill>
                  <a:schemeClr val="accent3">
                    <a:lumMod val="50000"/>
                  </a:schemeClr>
                </a:solidFill>
              </a:rPr>
              <a:t>(2)  Reaction turbines</a:t>
            </a:r>
            <a:r>
              <a:rPr lang="en-US" sz="1600" b="1" dirty="0" smtClean="0">
                <a:solidFill>
                  <a:schemeClr val="tx2"/>
                </a:solidFill>
              </a:rPr>
              <a:t>, the flow takes place under pressure in a closed chamber</a:t>
            </a:r>
            <a:endParaRPr lang="en-US" sz="1600" b="1" dirty="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fig_13_012.jpg"/>
          <p:cNvPicPr>
            <a:picLocks noChangeAspect="1"/>
          </p:cNvPicPr>
          <p:nvPr>
            <p:custDataLst>
              <p:tags r:id="rId1"/>
            </p:custDataLst>
          </p:nvPr>
        </p:nvPicPr>
        <p:blipFill>
          <a:blip r:embed="rId5" cstate="email"/>
          <a:srcRect/>
          <a:stretch>
            <a:fillRect/>
          </a:stretch>
        </p:blipFill>
        <p:spPr bwMode="auto">
          <a:xfrm>
            <a:off x="1727200" y="660400"/>
            <a:ext cx="5699125" cy="5554663"/>
          </a:xfrm>
          <a:prstGeom prst="rect">
            <a:avLst/>
          </a:prstGeom>
          <a:noFill/>
          <a:ln w="9525">
            <a:noFill/>
            <a:miter lim="800000"/>
            <a:headEnd/>
            <a:tailEnd/>
          </a:ln>
        </p:spPr>
      </p:pic>
      <p:sp>
        <p:nvSpPr>
          <p:cNvPr id="15363" name="TextBox 2"/>
          <p:cNvSpPr txBox="1">
            <a:spLocks noChangeArrowheads="1"/>
          </p:cNvSpPr>
          <p:nvPr>
            <p:custDataLst>
              <p:tags r:id="rId2"/>
            </p:custDataLst>
          </p:nvPr>
        </p:nvSpPr>
        <p:spPr bwMode="auto">
          <a:xfrm>
            <a:off x="3129672" y="6342063"/>
            <a:ext cx="2894190" cy="369332"/>
          </a:xfrm>
          <a:prstGeom prst="rect">
            <a:avLst/>
          </a:prstGeom>
          <a:noFill/>
          <a:ln w="9525">
            <a:noFill/>
            <a:miter lim="800000"/>
            <a:headEnd/>
            <a:tailEnd/>
          </a:ln>
        </p:spPr>
        <p:txBody>
          <a:bodyPr wrap="none">
            <a:spAutoFit/>
          </a:bodyPr>
          <a:lstStyle/>
          <a:p>
            <a:pPr algn="ctr"/>
            <a:r>
              <a:rPr lang="en-US" b="1" dirty="0" smtClean="0">
                <a:solidFill>
                  <a:srgbClr val="FF0000"/>
                </a:solidFill>
              </a:rPr>
              <a:t>Impulse Turbine installation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Water is </a:t>
            </a:r>
            <a:r>
              <a:rPr lang="en-US" dirty="0" smtClean="0">
                <a:solidFill>
                  <a:srgbClr val="FF0000"/>
                </a:solidFill>
              </a:rPr>
              <a:t>essential</a:t>
            </a:r>
            <a:r>
              <a:rPr lang="en-US" dirty="0" smtClean="0"/>
              <a:t> to all of us!</a:t>
            </a:r>
          </a:p>
        </p:txBody>
      </p:sp>
      <p:sp>
        <p:nvSpPr>
          <p:cNvPr id="16387" name="Content Placeholder 2"/>
          <p:cNvSpPr>
            <a:spLocks noGrp="1"/>
          </p:cNvSpPr>
          <p:nvPr>
            <p:ph idx="1"/>
          </p:nvPr>
        </p:nvSpPr>
        <p:spPr/>
        <p:txBody>
          <a:bodyPr/>
          <a:lstStyle/>
          <a:p>
            <a:endParaRPr lang="en-US" dirty="0" smtClean="0">
              <a:solidFill>
                <a:srgbClr val="0000FF"/>
              </a:solidFill>
            </a:endParaRPr>
          </a:p>
          <a:p>
            <a:r>
              <a:rPr lang="en-US" dirty="0" smtClean="0">
                <a:solidFill>
                  <a:srgbClr val="0000FF"/>
                </a:solidFill>
              </a:rPr>
              <a:t>Human health and socioeconomic welfare</a:t>
            </a:r>
            <a:r>
              <a:rPr lang="en-US" dirty="0" smtClean="0"/>
              <a:t> depends on supplying adequate </a:t>
            </a:r>
            <a:r>
              <a:rPr lang="en-US" dirty="0" smtClean="0">
                <a:solidFill>
                  <a:srgbClr val="FF0000"/>
                </a:solidFill>
              </a:rPr>
              <a:t>quantity</a:t>
            </a:r>
            <a:r>
              <a:rPr lang="en-US" dirty="0" smtClean="0"/>
              <a:t> and </a:t>
            </a:r>
            <a:r>
              <a:rPr lang="en-US" dirty="0" smtClean="0">
                <a:solidFill>
                  <a:srgbClr val="FF0000"/>
                </a:solidFill>
              </a:rPr>
              <a:t>quality</a:t>
            </a:r>
            <a:r>
              <a:rPr lang="en-US" dirty="0" smtClean="0"/>
              <a:t> of water. </a:t>
            </a:r>
          </a:p>
          <a:p>
            <a:r>
              <a:rPr lang="en-US" dirty="0" smtClean="0"/>
              <a:t>Conversely, </a:t>
            </a:r>
            <a:r>
              <a:rPr lang="en-US" dirty="0" smtClean="0">
                <a:solidFill>
                  <a:srgbClr val="FF0000"/>
                </a:solidFill>
              </a:rPr>
              <a:t>too much </a:t>
            </a:r>
            <a:r>
              <a:rPr lang="en-US" dirty="0" smtClean="0"/>
              <a:t>water results in </a:t>
            </a:r>
            <a:r>
              <a:rPr lang="en-US" dirty="0" smtClean="0">
                <a:solidFill>
                  <a:srgbClr val="0000FF"/>
                </a:solidFill>
              </a:rPr>
              <a:t>socioeconomic damages </a:t>
            </a:r>
            <a:r>
              <a:rPr lang="en-US" dirty="0" smtClean="0"/>
              <a:t>and </a:t>
            </a:r>
            <a:r>
              <a:rPr lang="en-US" dirty="0" smtClean="0">
                <a:solidFill>
                  <a:srgbClr val="0000FF"/>
                </a:solidFill>
              </a:rPr>
              <a:t>loss of life </a:t>
            </a:r>
            <a:r>
              <a:rPr lang="en-US" dirty="0" smtClean="0"/>
              <a:t>due to flooding.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0" y="228600"/>
            <a:ext cx="9103360" cy="6400800"/>
          </a:xfrm>
          <a:prstGeom prst="rect">
            <a:avLst/>
          </a:prstGeom>
          <a:noFill/>
          <a:ln w="9525">
            <a:noFill/>
            <a:miter lim="800000"/>
            <a:headEnd/>
            <a:tailEnd/>
          </a:ln>
        </p:spPr>
      </p:pic>
      <p:sp>
        <p:nvSpPr>
          <p:cNvPr id="3" name="TextBox 2"/>
          <p:cNvSpPr txBox="1"/>
          <p:nvPr/>
        </p:nvSpPr>
        <p:spPr>
          <a:xfrm>
            <a:off x="457200" y="1143000"/>
            <a:ext cx="7696200" cy="707886"/>
          </a:xfrm>
          <a:prstGeom prst="rect">
            <a:avLst/>
          </a:prstGeom>
          <a:noFill/>
        </p:spPr>
        <p:txBody>
          <a:bodyPr wrap="square" rtlCol="0">
            <a:spAutoFit/>
          </a:bodyPr>
          <a:lstStyle/>
          <a:p>
            <a:pPr algn="ctr"/>
            <a:r>
              <a:rPr lang="en-US" sz="4000" b="1" dirty="0" smtClean="0">
                <a:solidFill>
                  <a:srgbClr val="C00000"/>
                </a:solidFill>
              </a:rPr>
              <a:t>Water- Energy Laboratory Activities</a:t>
            </a:r>
            <a:endParaRPr lang="en-US" sz="4000" b="1" dirty="0">
              <a:solidFill>
                <a:srgbClr val="C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Screen shot 2010-12-15 at 4.17.31 PM.png"/>
          <p:cNvPicPr>
            <a:picLocks noChangeAspect="1"/>
          </p:cNvPicPr>
          <p:nvPr/>
        </p:nvPicPr>
        <p:blipFill>
          <a:blip r:embed="rId3" cstate="email"/>
          <a:stretch>
            <a:fillRect/>
          </a:stretch>
        </p:blipFill>
        <p:spPr>
          <a:xfrm>
            <a:off x="-34558" y="762001"/>
            <a:ext cx="9178558" cy="6096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pPr algn="r"/>
            <a:r>
              <a:rPr lang="en-US" dirty="0" smtClean="0"/>
              <a:t>Pipes in parallel produce good results (higher power)</a:t>
            </a:r>
            <a:br>
              <a:rPr lang="en-US" dirty="0" smtClean="0"/>
            </a:br>
            <a:endParaRPr lang="en-US" dirty="0"/>
          </a:p>
        </p:txBody>
      </p:sp>
      <p:pic>
        <p:nvPicPr>
          <p:cNvPr id="5" name="Content Placeholder 4" descr="image.jpeg"/>
          <p:cNvPicPr>
            <a:picLocks noGrp="1" noChangeAspect="1"/>
          </p:cNvPicPr>
          <p:nvPr>
            <p:ph idx="1"/>
          </p:nvPr>
        </p:nvPicPr>
        <p:blipFill>
          <a:blip r:embed="rId3" cstate="email"/>
          <a:stretch>
            <a:fillRect/>
          </a:stretch>
        </p:blipFill>
        <p:spPr>
          <a:xfrm>
            <a:off x="2093976" y="2013045"/>
            <a:ext cx="4956048" cy="3700272"/>
          </a:xfrm>
        </p:spPr>
      </p:pic>
      <p:pic>
        <p:nvPicPr>
          <p:cNvPr id="4" name="Picture 3" descr="image11.jpeg"/>
          <p:cNvPicPr>
            <a:picLocks noChangeAspect="1"/>
          </p:cNvPicPr>
          <p:nvPr/>
        </p:nvPicPr>
        <p:blipFill>
          <a:blip r:embed="rId4" cstate="email"/>
          <a:stretch>
            <a:fillRect/>
          </a:stretch>
        </p:blipFill>
        <p:spPr>
          <a:xfrm>
            <a:off x="0" y="1219200"/>
            <a:ext cx="4343400" cy="324414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Phase II of the experiment </a:t>
            </a:r>
            <a:br>
              <a:rPr lang="en-US" b="1" dirty="0" smtClean="0">
                <a:solidFill>
                  <a:srgbClr val="002060"/>
                </a:solidFill>
              </a:rPr>
            </a:br>
            <a:r>
              <a:rPr lang="en-US" b="1" dirty="0" smtClean="0">
                <a:solidFill>
                  <a:srgbClr val="002060"/>
                </a:solidFill>
              </a:rPr>
              <a:t>(student designed activities)</a:t>
            </a:r>
            <a:endParaRPr lang="en-US" b="1" dirty="0">
              <a:solidFill>
                <a:srgbClr val="002060"/>
              </a:solidFill>
            </a:endParaRPr>
          </a:p>
        </p:txBody>
      </p:sp>
      <p:sp>
        <p:nvSpPr>
          <p:cNvPr id="3" name="Content Placeholder 2"/>
          <p:cNvSpPr>
            <a:spLocks noGrp="1"/>
          </p:cNvSpPr>
          <p:nvPr>
            <p:ph idx="1"/>
          </p:nvPr>
        </p:nvSpPr>
        <p:spPr/>
        <p:txBody>
          <a:bodyPr>
            <a:normAutofit/>
          </a:bodyPr>
          <a:lstStyle/>
          <a:p>
            <a:r>
              <a:rPr lang="en-US" dirty="0" smtClean="0"/>
              <a:t>Students will set up the experiment with given conditions.</a:t>
            </a:r>
          </a:p>
          <a:p>
            <a:pPr>
              <a:buNone/>
            </a:pPr>
            <a:endParaRPr lang="en-US" b="1" dirty="0" smtClean="0">
              <a:solidFill>
                <a:srgbClr val="C00000"/>
              </a:solidFill>
            </a:endParaRPr>
          </a:p>
          <a:p>
            <a:pPr>
              <a:buNone/>
            </a:pPr>
            <a:r>
              <a:rPr lang="en-US" b="1" dirty="0" smtClean="0">
                <a:solidFill>
                  <a:srgbClr val="C00000"/>
                </a:solidFill>
              </a:rPr>
              <a:t>Objective –  Max { Power Output}</a:t>
            </a:r>
          </a:p>
          <a:p>
            <a:pPr>
              <a:buNone/>
            </a:pPr>
            <a:r>
              <a:rPr lang="en-US" b="1" dirty="0" smtClean="0">
                <a:solidFill>
                  <a:srgbClr val="C00000"/>
                </a:solidFill>
              </a:rPr>
              <a:t>Constraints – water volume (drought issues)</a:t>
            </a:r>
          </a:p>
          <a:p>
            <a:pPr>
              <a:buNone/>
            </a:pPr>
            <a:endParaRPr lang="en-US" dirty="0" smtClean="0">
              <a:solidFill>
                <a:srgbClr val="C00000"/>
              </a:solidFill>
            </a:endParaRPr>
          </a:p>
          <a:p>
            <a:pPr>
              <a:buNone/>
            </a:pPr>
            <a:r>
              <a:rPr lang="en-US" dirty="0" smtClean="0">
                <a:solidFill>
                  <a:srgbClr val="C00000"/>
                </a:solidFill>
              </a:rPr>
              <a:t>Students can </a:t>
            </a:r>
            <a:r>
              <a:rPr lang="en-US" smtClean="0">
                <a:solidFill>
                  <a:srgbClr val="C00000"/>
                </a:solidFill>
              </a:rPr>
              <a:t>collaborate among teams </a:t>
            </a:r>
            <a:r>
              <a:rPr lang="en-US" dirty="0" smtClean="0">
                <a:solidFill>
                  <a:srgbClr val="C00000"/>
                </a:solidFill>
              </a:rPr>
              <a:t>to use turbines in series &amp; pipes in parallel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bwMode="auto">
          <a:xfrm>
            <a:off x="685800" y="381000"/>
            <a:ext cx="7772400" cy="609600"/>
          </a:xfrm>
          <a:noFill/>
          <a:ln>
            <a:miter lim="800000"/>
            <a:headEnd/>
            <a:tailEnd/>
          </a:ln>
        </p:spPr>
        <p:txBody>
          <a:bodyPr vert="horz" wrap="square" lIns="91440" tIns="45720" rIns="91440" bIns="45720" numCol="1" anchorCtr="0" compatLnSpc="1">
            <a:prstTxWarp prst="textNoShape">
              <a:avLst/>
            </a:prstTxWarp>
            <a:normAutofit fontScale="90000"/>
          </a:bodyPr>
          <a:lstStyle/>
          <a:p>
            <a:pPr algn="ctr"/>
            <a:r>
              <a:rPr lang="en-US" dirty="0" smtClean="0"/>
              <a:t>Oil and Water: How Similar?</a:t>
            </a:r>
          </a:p>
        </p:txBody>
      </p:sp>
      <p:graphicFrame>
        <p:nvGraphicFramePr>
          <p:cNvPr id="22530" name="Object 2"/>
          <p:cNvGraphicFramePr>
            <a:graphicFrameLocks noChangeAspect="1"/>
          </p:cNvGraphicFramePr>
          <p:nvPr/>
        </p:nvGraphicFramePr>
        <p:xfrm>
          <a:off x="1295400" y="1254125"/>
          <a:ext cx="6862763" cy="4446588"/>
        </p:xfrm>
        <a:graphic>
          <a:graphicData uri="http://schemas.openxmlformats.org/presentationml/2006/ole">
            <p:oleObj spid="_x0000_s2050" name="Document" r:id="rId4" imgW="16880656" imgH="10936227" progId="Word.Document.8">
              <p:embed/>
            </p:oleObj>
          </a:graphicData>
        </a:graphic>
      </p:graphicFrame>
      <p:sp>
        <p:nvSpPr>
          <p:cNvPr id="22532" name="TextBox 13"/>
          <p:cNvSpPr txBox="1">
            <a:spLocks noChangeArrowheads="1"/>
          </p:cNvSpPr>
          <p:nvPr/>
        </p:nvSpPr>
        <p:spPr bwMode="auto">
          <a:xfrm>
            <a:off x="838200" y="5867400"/>
            <a:ext cx="4435475" cy="274638"/>
          </a:xfrm>
          <a:prstGeom prst="rect">
            <a:avLst/>
          </a:prstGeom>
          <a:noFill/>
          <a:ln w="9525">
            <a:noFill/>
            <a:miter lim="800000"/>
            <a:headEnd/>
            <a:tailEnd/>
          </a:ln>
        </p:spPr>
        <p:txBody>
          <a:bodyPr wrap="none">
            <a:spAutoFit/>
          </a:bodyPr>
          <a:lstStyle/>
          <a:p>
            <a:r>
              <a:rPr lang="en-US" sz="1200" b="1" dirty="0">
                <a:solidFill>
                  <a:srgbClr val="800000"/>
                </a:solidFill>
              </a:rPr>
              <a:t>Adapted from Peak Water by </a:t>
            </a:r>
            <a:r>
              <a:rPr lang="en-US" sz="1200" b="1" dirty="0" err="1">
                <a:solidFill>
                  <a:srgbClr val="800000"/>
                </a:solidFill>
              </a:rPr>
              <a:t>Palaniappan</a:t>
            </a:r>
            <a:r>
              <a:rPr lang="en-US" sz="1200" b="1" dirty="0">
                <a:solidFill>
                  <a:srgbClr val="800000"/>
                </a:solidFill>
              </a:rPr>
              <a:t> and Gleick,2009</a:t>
            </a:r>
            <a:r>
              <a:rPr lang="en-US" sz="1200" dirty="0">
                <a:solidFill>
                  <a:srgbClr val="800000"/>
                </a:solidFill>
              </a:rPr>
              <a:t> </a:t>
            </a:r>
          </a:p>
        </p:txBody>
      </p:sp>
      <p:sp>
        <p:nvSpPr>
          <p:cNvPr id="22533" name="Rectangle 14"/>
          <p:cNvSpPr>
            <a:spLocks noChangeArrowheads="1"/>
          </p:cNvSpPr>
          <p:nvPr/>
        </p:nvSpPr>
        <p:spPr bwMode="auto">
          <a:xfrm>
            <a:off x="5867400" y="3657600"/>
            <a:ext cx="2286000" cy="2057400"/>
          </a:xfrm>
          <a:prstGeom prst="rect">
            <a:avLst/>
          </a:prstGeom>
          <a:solidFill>
            <a:schemeClr val="bg1"/>
          </a:solidFill>
          <a:ln w="9525">
            <a:noFill/>
            <a:round/>
            <a:headEnd/>
            <a:tailEnd/>
          </a:ln>
        </p:spPr>
        <p:txBody>
          <a:bodyPr/>
          <a:lstStyle/>
          <a:p>
            <a:endParaRPr lang="en-US"/>
          </a:p>
        </p:txBody>
      </p:sp>
      <p:sp>
        <p:nvSpPr>
          <p:cNvPr id="22534" name="Rectangle 1031"/>
          <p:cNvSpPr>
            <a:spLocks noChangeArrowheads="1"/>
          </p:cNvSpPr>
          <p:nvPr/>
        </p:nvSpPr>
        <p:spPr bwMode="auto">
          <a:xfrm>
            <a:off x="5867400" y="1752600"/>
            <a:ext cx="2286000" cy="1905000"/>
          </a:xfrm>
          <a:prstGeom prst="rect">
            <a:avLst/>
          </a:prstGeom>
          <a:solidFill>
            <a:srgbClr val="9ED3D7">
              <a:alpha val="34117"/>
            </a:srgbClr>
          </a:solidFill>
          <a:ln w="57150">
            <a:solidFill>
              <a:srgbClr val="87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endParaRPr lang="en-US" smtClean="0"/>
          </a:p>
        </p:txBody>
      </p:sp>
      <p:pic>
        <p:nvPicPr>
          <p:cNvPr id="86018" name="Picture 2" descr="http://www.windows2universe.org/earth/Water/images/water_cycle_usgs_big.jpg"/>
          <p:cNvPicPr>
            <a:picLocks noChangeAspect="1" noChangeArrowheads="1"/>
          </p:cNvPicPr>
          <p:nvPr/>
        </p:nvPicPr>
        <p:blipFill>
          <a:blip r:embed="rId3" cstate="email"/>
          <a:srcRect/>
          <a:stretch>
            <a:fillRect/>
          </a:stretch>
        </p:blipFill>
        <p:spPr bwMode="auto">
          <a:xfrm>
            <a:off x="457200" y="533400"/>
            <a:ext cx="8234218" cy="57292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p:cNvPicPr>
            <a:picLocks noChangeAspect="1" noChangeArrowheads="1"/>
          </p:cNvPicPr>
          <p:nvPr/>
        </p:nvPicPr>
        <p:blipFill>
          <a:blip r:embed="rId3" cstate="email"/>
          <a:srcRect/>
          <a:stretch>
            <a:fillRect/>
          </a:stretch>
        </p:blipFill>
        <p:spPr bwMode="auto">
          <a:xfrm>
            <a:off x="1524000" y="152400"/>
            <a:ext cx="6145213" cy="6448057"/>
          </a:xfrm>
          <a:prstGeom prst="rect">
            <a:avLst/>
          </a:prstGeom>
          <a:noFill/>
          <a:ln w="9525">
            <a:noFill/>
            <a:miter lim="800000"/>
            <a:headEnd/>
            <a:tailEnd/>
          </a:ln>
        </p:spPr>
      </p:pic>
      <p:sp>
        <p:nvSpPr>
          <p:cNvPr id="5" name="Oval 4"/>
          <p:cNvSpPr/>
          <p:nvPr/>
        </p:nvSpPr>
        <p:spPr>
          <a:xfrm>
            <a:off x="5181600" y="990600"/>
            <a:ext cx="2590800" cy="9144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62800" y="457200"/>
            <a:ext cx="1524000" cy="400110"/>
          </a:xfrm>
          <a:prstGeom prst="rect">
            <a:avLst/>
          </a:prstGeom>
          <a:noFill/>
        </p:spPr>
        <p:txBody>
          <a:bodyPr wrap="square" rtlCol="0">
            <a:spAutoFit/>
          </a:bodyPr>
          <a:lstStyle/>
          <a:p>
            <a:r>
              <a:rPr lang="en-US" sz="2000" dirty="0" smtClean="0">
                <a:solidFill>
                  <a:schemeClr val="accent2">
                    <a:lumMod val="75000"/>
                  </a:schemeClr>
                </a:solidFill>
              </a:rPr>
              <a:t>&lt; 1% usable</a:t>
            </a:r>
            <a:endParaRPr lang="en-US" sz="2000" dirty="0">
              <a:solidFill>
                <a:schemeClr val="accent2">
                  <a:lumMod val="75000"/>
                </a:schemeClr>
              </a:solidFill>
            </a:endParaRPr>
          </a:p>
        </p:txBody>
      </p:sp>
      <p:cxnSp>
        <p:nvCxnSpPr>
          <p:cNvPr id="8" name="Straight Connector 7"/>
          <p:cNvCxnSpPr/>
          <p:nvPr/>
        </p:nvCxnSpPr>
        <p:spPr>
          <a:xfrm rot="5400000">
            <a:off x="7505700" y="876300"/>
            <a:ext cx="304800" cy="2286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bwMode="auto">
          <a:xfrm>
            <a:off x="685800" y="381000"/>
            <a:ext cx="7772400" cy="609600"/>
          </a:xfrm>
          <a:noFill/>
          <a:ln>
            <a:miter lim="800000"/>
            <a:headEnd/>
            <a:tailEnd/>
          </a:ln>
        </p:spPr>
        <p:txBody>
          <a:bodyPr vert="horz" wrap="square" lIns="91440" tIns="45720" rIns="91440" bIns="45720" numCol="1" anchorCtr="0" compatLnSpc="1">
            <a:prstTxWarp prst="textNoShape">
              <a:avLst/>
            </a:prstTxWarp>
            <a:normAutofit fontScale="90000"/>
          </a:bodyPr>
          <a:lstStyle/>
          <a:p>
            <a:pPr algn="ctr"/>
            <a:r>
              <a:rPr lang="en-US" dirty="0" smtClean="0"/>
              <a:t>Oil and Water: How Similar?</a:t>
            </a:r>
          </a:p>
        </p:txBody>
      </p:sp>
      <p:graphicFrame>
        <p:nvGraphicFramePr>
          <p:cNvPr id="28674" name="Object 2"/>
          <p:cNvGraphicFramePr>
            <a:graphicFrameLocks noChangeAspect="1"/>
          </p:cNvGraphicFramePr>
          <p:nvPr/>
        </p:nvGraphicFramePr>
        <p:xfrm>
          <a:off x="1295400" y="1254125"/>
          <a:ext cx="6862763" cy="4446588"/>
        </p:xfrm>
        <a:graphic>
          <a:graphicData uri="http://schemas.openxmlformats.org/presentationml/2006/ole">
            <p:oleObj spid="_x0000_s4098" name="Document" r:id="rId4" imgW="16880656" imgH="10936227" progId="Word.Document.8">
              <p:embed/>
            </p:oleObj>
          </a:graphicData>
        </a:graphic>
      </p:graphicFrame>
      <p:sp>
        <p:nvSpPr>
          <p:cNvPr id="28676" name="TextBox 13"/>
          <p:cNvSpPr txBox="1">
            <a:spLocks noChangeArrowheads="1"/>
          </p:cNvSpPr>
          <p:nvPr/>
        </p:nvSpPr>
        <p:spPr bwMode="auto">
          <a:xfrm>
            <a:off x="838200" y="5867400"/>
            <a:ext cx="4216400" cy="274638"/>
          </a:xfrm>
          <a:prstGeom prst="rect">
            <a:avLst/>
          </a:prstGeom>
          <a:noFill/>
          <a:ln w="9525">
            <a:noFill/>
            <a:miter lim="800000"/>
            <a:headEnd/>
            <a:tailEnd/>
          </a:ln>
        </p:spPr>
        <p:txBody>
          <a:bodyPr wrap="none">
            <a:spAutoFit/>
          </a:bodyPr>
          <a:lstStyle/>
          <a:p>
            <a:r>
              <a:rPr lang="en-US" sz="1200">
                <a:solidFill>
                  <a:srgbClr val="800000"/>
                </a:solidFill>
              </a:rPr>
              <a:t>Adapted from Peak Water by Palaniappan and Gleick,2009 </a:t>
            </a:r>
          </a:p>
        </p:txBody>
      </p:sp>
      <p:sp>
        <p:nvSpPr>
          <p:cNvPr id="28677" name="Rectangle 14"/>
          <p:cNvSpPr>
            <a:spLocks noChangeArrowheads="1"/>
          </p:cNvSpPr>
          <p:nvPr/>
        </p:nvSpPr>
        <p:spPr bwMode="auto">
          <a:xfrm>
            <a:off x="5867400" y="4267200"/>
            <a:ext cx="2286000" cy="1447800"/>
          </a:xfrm>
          <a:prstGeom prst="rect">
            <a:avLst/>
          </a:prstGeom>
          <a:solidFill>
            <a:schemeClr val="bg1"/>
          </a:solidFill>
          <a:ln w="9525">
            <a:noFill/>
            <a:round/>
            <a:headEnd/>
            <a:tailEnd/>
          </a:ln>
        </p:spPr>
        <p:txBody>
          <a:bodyPr/>
          <a:lstStyle/>
          <a:p>
            <a:endParaRPr lang="en-US"/>
          </a:p>
        </p:txBody>
      </p:sp>
      <p:sp>
        <p:nvSpPr>
          <p:cNvPr id="28678" name="Rectangle 6"/>
          <p:cNvSpPr>
            <a:spLocks noChangeArrowheads="1"/>
          </p:cNvSpPr>
          <p:nvPr/>
        </p:nvSpPr>
        <p:spPr bwMode="auto">
          <a:xfrm>
            <a:off x="5867400" y="3657600"/>
            <a:ext cx="2286000" cy="609600"/>
          </a:xfrm>
          <a:prstGeom prst="rect">
            <a:avLst/>
          </a:prstGeom>
          <a:solidFill>
            <a:srgbClr val="9ED3D7">
              <a:alpha val="43137"/>
            </a:srgbClr>
          </a:solidFill>
          <a:ln w="38100">
            <a:solidFill>
              <a:srgbClr val="87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0.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1.xml><?xml version="1.0" encoding="utf-8"?>
<p:tagLst xmlns:a="http://schemas.openxmlformats.org/drawingml/2006/main" xmlns:r="http://schemas.openxmlformats.org/officeDocument/2006/relationships" xmlns:p="http://schemas.openxmlformats.org/presentationml/2006/main">
  <p:tag name="IIW_TYPE_CAPTION" val="Picture 1"/>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5.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6.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7.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8.xml><?xml version="1.0" encoding="utf-8"?>
<p:tagLst xmlns:a="http://schemas.openxmlformats.org/drawingml/2006/main" xmlns:r="http://schemas.openxmlformats.org/officeDocument/2006/relationships" xmlns:p="http://schemas.openxmlformats.org/presentationml/2006/main">
  <p:tag name="IIW_TYPE_CAPTION" val="Picture 1"/>
</p:tagLst>
</file>

<file path=ppt/tags/tag9.xml><?xml version="1.0" encoding="utf-8"?>
<p:tagLst xmlns:a="http://schemas.openxmlformats.org/drawingml/2006/main" xmlns:r="http://schemas.openxmlformats.org/officeDocument/2006/relationships" xmlns:p="http://schemas.openxmlformats.org/presentationml/2006/main">
  <p:tag name="IIW_TYPE_CAPTION" val="Picture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TotalTime>
  <Words>1820</Words>
  <Application>Microsoft Office PowerPoint</Application>
  <PresentationFormat>On-screen Show (4:3)</PresentationFormat>
  <Paragraphs>262</Paragraphs>
  <Slides>53</Slides>
  <Notes>47</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53</vt:i4>
      </vt:variant>
    </vt:vector>
  </HeadingPairs>
  <TitlesOfParts>
    <vt:vector size="57" baseType="lpstr">
      <vt:lpstr>Office Theme</vt:lpstr>
      <vt:lpstr>???</vt:lpstr>
      <vt:lpstr>Document</vt:lpstr>
      <vt:lpstr>Clip</vt:lpstr>
      <vt:lpstr>Clicker Question #1</vt:lpstr>
      <vt:lpstr>Clicker Question #2</vt:lpstr>
      <vt:lpstr>Clicker Question #3</vt:lpstr>
      <vt:lpstr>Water and Energy (The water-energy nexus)</vt:lpstr>
      <vt:lpstr>Water is essential to all of us!</vt:lpstr>
      <vt:lpstr>Oil and Water: How Similar?</vt:lpstr>
      <vt:lpstr>Slide 7</vt:lpstr>
      <vt:lpstr>Slide 8</vt:lpstr>
      <vt:lpstr>Oil and Water: How Similar?</vt:lpstr>
      <vt:lpstr>Our water gets to us through rivers, pipes, pumps and water treatment plants</vt:lpstr>
      <vt:lpstr>Water has no substitute!</vt:lpstr>
      <vt:lpstr>Current Issues and Challenges </vt:lpstr>
      <vt:lpstr>Slide 13</vt:lpstr>
      <vt:lpstr>Slide 14</vt:lpstr>
      <vt:lpstr>Slide 15</vt:lpstr>
      <vt:lpstr>Demand increases with population -  even with our efforts at conservation</vt:lpstr>
      <vt:lpstr>Current Issues and Challenges </vt:lpstr>
      <vt:lpstr>Slide 18</vt:lpstr>
      <vt:lpstr>Slide 19</vt:lpstr>
      <vt:lpstr>Slide 20</vt:lpstr>
      <vt:lpstr>Climate change affects the watershed (e.g. Sierra Nevada watershed)</vt:lpstr>
      <vt:lpstr>Percentage Remaining, Relative to 1961-1990 Currently the Sierra Nevada provides over 65% of California's water supply  </vt:lpstr>
      <vt:lpstr>Current Issues and Challenges </vt:lpstr>
      <vt:lpstr>By 2025, more than 2.8 billion people will live in 48 countries facing water stress or water scarcity</vt:lpstr>
      <vt:lpstr>The situation will continue to worsen</vt:lpstr>
      <vt:lpstr>Urbanization –  Impact on Water Resources</vt:lpstr>
      <vt:lpstr>Water Resources Sustainability  </vt:lpstr>
      <vt:lpstr>A Measure of Water Sustainability</vt:lpstr>
      <vt:lpstr>Our Water Footprint</vt:lpstr>
      <vt:lpstr>Annual per capita water needs for food to cover 2500 kcal a day</vt:lpstr>
      <vt:lpstr>Slide 31</vt:lpstr>
      <vt:lpstr>Slide 32</vt:lpstr>
      <vt:lpstr>Slide 33</vt:lpstr>
      <vt:lpstr>High Water Footprint</vt:lpstr>
      <vt:lpstr>Slide 35</vt:lpstr>
      <vt:lpstr>Global Transport of Virtual Water The U.S. is a net exporter</vt:lpstr>
      <vt:lpstr>Slide 37</vt:lpstr>
      <vt:lpstr>Slide 38</vt:lpstr>
      <vt:lpstr>Slide 39</vt:lpstr>
      <vt:lpstr>Supplying water is energy intensive</vt:lpstr>
      <vt:lpstr>Supplying energy is water intensive</vt:lpstr>
      <vt:lpstr>Water consumption varies with different fuels and cooling technologies</vt:lpstr>
      <vt:lpstr>Role of Hydropower</vt:lpstr>
      <vt:lpstr>Slide 44</vt:lpstr>
      <vt:lpstr>Slide 45</vt:lpstr>
      <vt:lpstr>Electric Generator</vt:lpstr>
      <vt:lpstr>Slide 47</vt:lpstr>
      <vt:lpstr>Slide 48</vt:lpstr>
      <vt:lpstr>Slide 49</vt:lpstr>
      <vt:lpstr>Slide 50</vt:lpstr>
      <vt:lpstr>Slide 51</vt:lpstr>
      <vt:lpstr>Pipes in parallel produce good results (higher power) </vt:lpstr>
      <vt:lpstr>Phase II of the experiment  (student designed activities)</vt:lpstr>
    </vt:vector>
  </TitlesOfParts>
  <Company>sjsu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E10 Water- Energy Nexus</dc:title>
  <dc:creator>J.lee</dc:creator>
  <cp:lastModifiedBy>Anagnos</cp:lastModifiedBy>
  <cp:revision>89</cp:revision>
  <dcterms:created xsi:type="dcterms:W3CDTF">2010-12-17T15:36:32Z</dcterms:created>
  <dcterms:modified xsi:type="dcterms:W3CDTF">2012-02-07T07:05:34Z</dcterms:modified>
</cp:coreProperties>
</file>