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9" r:id="rId4"/>
    <p:sldId id="268" r:id="rId5"/>
    <p:sldId id="272" r:id="rId6"/>
    <p:sldId id="266" r:id="rId7"/>
    <p:sldId id="270" r:id="rId8"/>
    <p:sldId id="273" r:id="rId9"/>
    <p:sldId id="265" r:id="rId10"/>
    <p:sldId id="274" r:id="rId11"/>
    <p:sldId id="275" r:id="rId12"/>
    <p:sldId id="276" r:id="rId13"/>
    <p:sldId id="289" r:id="rId14"/>
    <p:sldId id="291" r:id="rId15"/>
    <p:sldId id="285" r:id="rId16"/>
    <p:sldId id="263" r:id="rId17"/>
    <p:sldId id="282" r:id="rId18"/>
    <p:sldId id="281" r:id="rId19"/>
    <p:sldId id="287" r:id="rId20"/>
    <p:sldId id="290" r:id="rId21"/>
    <p:sldId id="278" r:id="rId22"/>
    <p:sldId id="264" r:id="rId23"/>
    <p:sldId id="286" r:id="rId24"/>
    <p:sldId id="257" r:id="rId25"/>
  </p:sldIdLst>
  <p:sldSz cx="9144000" cy="594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7C2"/>
    <a:srgbClr val="FEF86A"/>
    <a:srgbClr val="FEF381"/>
    <a:srgbClr val="F9E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0" autoAdjust="0"/>
    <p:restoredTop sz="94658"/>
  </p:normalViewPr>
  <p:slideViewPr>
    <p:cSldViewPr snapToGrid="0" snapToObjects="1">
      <p:cViewPr varScale="1">
        <p:scale>
          <a:sx n="148" d="100"/>
          <a:sy n="148" d="100"/>
        </p:scale>
        <p:origin x="114" y="204"/>
      </p:cViewPr>
      <p:guideLst>
        <p:guide orient="horz" pos="18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cat>
            <c:strRef>
              <c:f>[Workbook1]Sheet1!$A$1:$A$4</c:f>
              <c:strCache>
                <c:ptCount val="4"/>
                <c:pt idx="0">
                  <c:v>yes</c:v>
                </c:pt>
                <c:pt idx="1">
                  <c:v>no</c:v>
                </c:pt>
                <c:pt idx="2">
                  <c:v>after 2020</c:v>
                </c:pt>
                <c:pt idx="3">
                  <c:v>abstain</c:v>
                </c:pt>
              </c:strCache>
            </c:strRef>
          </c:cat>
          <c:val>
            <c:numRef>
              <c:f>[Workbook1]Sheet1!$B$1:$B$4</c:f>
              <c:numCache>
                <c:formatCode>General</c:formatCode>
                <c:ptCount val="4"/>
                <c:pt idx="0">
                  <c:v>21</c:v>
                </c:pt>
                <c:pt idx="1">
                  <c:v>7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84107332069602403"/>
          <c:y val="0.30513079792151498"/>
          <c:w val="0.14658100029162999"/>
          <c:h val="0.324960821192896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369"/>
            <a:ext cx="7772400" cy="12740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8040"/>
            <a:ext cx="6400800" cy="1518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6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9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38020"/>
            <a:ext cx="2057400" cy="50713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8020"/>
            <a:ext cx="6019800" cy="50713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3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0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9314"/>
            <a:ext cx="7772400" cy="11804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9152"/>
            <a:ext cx="7772400" cy="130016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6841"/>
            <a:ext cx="4038600" cy="3922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6841"/>
            <a:ext cx="4038600" cy="3922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4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431"/>
            <a:ext cx="4040188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84891"/>
            <a:ext cx="4040188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30431"/>
            <a:ext cx="4041775" cy="5544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4891"/>
            <a:ext cx="4041775" cy="3424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6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6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36643"/>
            <a:ext cx="3008313" cy="1007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36644"/>
            <a:ext cx="5111750" cy="50726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43754"/>
            <a:ext cx="3008313" cy="4065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2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60520"/>
            <a:ext cx="5486400" cy="4911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1072"/>
            <a:ext cx="5486400" cy="3566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51693"/>
            <a:ext cx="5486400" cy="6975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1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802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841"/>
            <a:ext cx="8229600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508837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B1E6B-E5C5-2449-8ACB-FCCFF0477732}" type="datetimeFigureOut">
              <a:rPr lang="en-US" smtClean="0"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08837"/>
            <a:ext cx="2895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508837"/>
            <a:ext cx="213360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7E628-D8CE-DA44-BFF7-C4887CBB62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fdr26.wixsite.com/lcoega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jsu.edu/bi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image" Target="../media/image1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19" Type="http://schemas.openxmlformats.org/officeDocument/2006/relationships/image" Target="../media/image28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73" y="-14037"/>
            <a:ext cx="9237579" cy="5977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1668" y="3749040"/>
            <a:ext cx="62145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SJSU Spartan" charset="0"/>
                <a:ea typeface="SJSU Spartan" charset="0"/>
                <a:cs typeface="SJSU Spartan" charset="0"/>
              </a:rPr>
              <a:t>Lurie College of Education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SJSU Spartan" charset="0"/>
                <a:ea typeface="SJSU Spartan" charset="0"/>
                <a:cs typeface="SJSU Spartan" charset="0"/>
              </a:rPr>
              <a:t>Spring Forum</a:t>
            </a:r>
          </a:p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JSU Spartan" charset="0"/>
                <a:ea typeface="SJSU Spartan" charset="0"/>
                <a:cs typeface="SJSU Spartan" charset="0"/>
              </a:rPr>
              <a:t>Themes: Safety &amp; Communication</a:t>
            </a:r>
          </a:p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06" y="1098115"/>
            <a:ext cx="2099165" cy="304698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Thank </a:t>
            </a: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you </a:t>
            </a:r>
          </a:p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Chris Hagie</a:t>
            </a:r>
            <a:endParaRPr lang="en-US" sz="3200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14" y="1243276"/>
            <a:ext cx="3291115" cy="33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06" y="1098115"/>
            <a:ext cx="2099165" cy="353943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endParaRPr lang="en-US" sz="3200" u="sng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Thank </a:t>
            </a: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You</a:t>
            </a: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 </a:t>
            </a: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Cami Johnson</a:t>
            </a:r>
            <a:endParaRPr lang="en-US" sz="3200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3" name="Picture 2" descr="imgre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92" y="1669015"/>
            <a:ext cx="4932497" cy="25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Spring, 2017 Chairpersons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Toni Campbell (CHAD)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Peg Hughes (EDSE)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Arnie Danzig (Ed.D.)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Welcome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Lynda Haliburton (CDS)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June McCullough (CDS)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Patty Swanson (TED)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Beverly Grindstaff </a:t>
            </a:r>
            <a:r>
              <a:rPr lang="en-US" sz="2000" dirty="0" smtClean="0">
                <a:solidFill>
                  <a:srgbClr val="3366FF"/>
                </a:solidFill>
              </a:rPr>
              <a:t>(EDCO)</a:t>
            </a:r>
          </a:p>
          <a:p>
            <a:r>
              <a:rPr lang="en-US" dirty="0">
                <a:solidFill>
                  <a:srgbClr val="3366FF"/>
                </a:solidFill>
              </a:rPr>
              <a:t>Mei-Yan Lu (EDAD)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1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796820"/>
          </a:xfrm>
        </p:spPr>
        <p:txBody>
          <a:bodyPr/>
          <a:lstStyle/>
          <a:p>
            <a:r>
              <a:rPr lang="en-US" dirty="0" smtClean="0"/>
              <a:t>Campus Safety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481667"/>
            <a:ext cx="3962400" cy="3827675"/>
          </a:xfrm>
        </p:spPr>
        <p:txBody>
          <a:bodyPr/>
          <a:lstStyle/>
          <a:p>
            <a:r>
              <a:rPr lang="en-US" dirty="0" smtClean="0"/>
              <a:t>Capt. Frank BelCastro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Active Shooter Training</a:t>
            </a:r>
          </a:p>
          <a:p>
            <a:r>
              <a:rPr lang="en-US" dirty="0" smtClean="0"/>
              <a:t>Managing Sexual Assaults</a:t>
            </a:r>
            <a:endParaRPr lang="en-US" dirty="0"/>
          </a:p>
        </p:txBody>
      </p:sp>
      <p:pic>
        <p:nvPicPr>
          <p:cNvPr id="8" name="Content Placeholder 7" descr="hqdefaul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1377"/>
          <a:stretch>
            <a:fillRect/>
          </a:stretch>
        </p:blipFill>
        <p:spPr>
          <a:xfrm>
            <a:off x="4495800" y="1623909"/>
            <a:ext cx="3581400" cy="34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21844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847C2"/>
                </a:solidFill>
              </a:rPr>
              <a:t/>
            </a:r>
            <a:br>
              <a:rPr lang="en-US" sz="7200" b="1" dirty="0" smtClean="0">
                <a:solidFill>
                  <a:srgbClr val="0847C2"/>
                </a:solidFill>
              </a:rPr>
            </a:br>
            <a:r>
              <a:rPr lang="en-US" sz="7200" b="1" dirty="0" smtClean="0">
                <a:solidFill>
                  <a:srgbClr val="0847C2"/>
                </a:solidFill>
              </a:rPr>
              <a:t/>
            </a:r>
            <a:br>
              <a:rPr lang="en-US" sz="7200" b="1" dirty="0" smtClean="0">
                <a:solidFill>
                  <a:srgbClr val="0847C2"/>
                </a:solidFill>
              </a:rPr>
            </a:br>
            <a:r>
              <a:rPr lang="en-US" sz="7200" b="1" dirty="0" smtClean="0">
                <a:solidFill>
                  <a:srgbClr val="0847C2"/>
                </a:solidFill>
              </a:rPr>
              <a:t>Lurie College Initiatives</a:t>
            </a:r>
            <a:endParaRPr lang="en-US" sz="7200" b="1" dirty="0">
              <a:solidFill>
                <a:srgbClr val="0847C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3708400"/>
            <a:ext cx="4038600" cy="16009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3810000"/>
            <a:ext cx="4038600" cy="149934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06" y="1098115"/>
            <a:ext cx="2099165" cy="353943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Lurie College</a:t>
            </a:r>
          </a:p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Student Success Center</a:t>
            </a:r>
          </a:p>
        </p:txBody>
      </p:sp>
      <p:pic>
        <p:nvPicPr>
          <p:cNvPr id="3" name="Picture 2" descr="Ciq-tWnVAAAw85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6" y="1549400"/>
            <a:ext cx="5918806" cy="29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084"/>
            <a:ext cx="9170737" cy="5964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7267"/>
            <a:ext cx="8229600" cy="1049865"/>
          </a:xfrm>
        </p:spPr>
        <p:txBody>
          <a:bodyPr/>
          <a:lstStyle/>
          <a:p>
            <a:r>
              <a:rPr lang="en-US" dirty="0" smtClean="0"/>
              <a:t>Doctor of Audiology (Au.D.)</a:t>
            </a:r>
            <a:endParaRPr lang="en-US" dirty="0"/>
          </a:p>
        </p:txBody>
      </p:sp>
      <p:pic>
        <p:nvPicPr>
          <p:cNvPr id="16" name="Content Placeholder 15" descr="h945_v1452802949_w1680.jpg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21032"/>
          <a:stretch>
            <a:fillRect/>
          </a:stretch>
        </p:blipFill>
        <p:spPr>
          <a:xfrm>
            <a:off x="5366351" y="1465792"/>
            <a:ext cx="2380648" cy="2311400"/>
          </a:xfrm>
        </p:spPr>
      </p:pic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3481918"/>
            <a:ext cx="3454400" cy="2349500"/>
          </a:xfrm>
          <a:prstGeom prst="rect">
            <a:avLst/>
          </a:prstGeom>
        </p:spPr>
      </p:pic>
      <p:pic>
        <p:nvPicPr>
          <p:cNvPr id="15" name="Content Placeholder 14" descr="0022190dec450fbaa3612f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5" b="15885"/>
          <a:stretch>
            <a:fillRect/>
          </a:stretch>
        </p:blipFill>
        <p:spPr>
          <a:xfrm>
            <a:off x="149958" y="3481918"/>
            <a:ext cx="4267676" cy="2034117"/>
          </a:xfrm>
        </p:spPr>
      </p:pic>
      <p:pic>
        <p:nvPicPr>
          <p:cNvPr id="17" name="Picture 16" descr="bess-patient-2co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5" y="1465792"/>
            <a:ext cx="2789288" cy="16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73" y="-14037"/>
            <a:ext cx="9237579" cy="5977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268" y="3749040"/>
            <a:ext cx="6446868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SJSU Spartan" charset="0"/>
                <a:ea typeface="SJSU Spartan" charset="0"/>
                <a:cs typeface="SJSU Spartan" charset="0"/>
              </a:rPr>
              <a:t>Lurie College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SJSU Spartan" charset="0"/>
                <a:ea typeface="SJSU Spartan" charset="0"/>
                <a:cs typeface="SJSU Spartan" charset="0"/>
              </a:rPr>
              <a:t>Grants Academy Program</a:t>
            </a:r>
          </a:p>
          <a:p>
            <a:pPr algn="ctr"/>
            <a:endParaRPr lang="en-US" sz="2400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r>
              <a:rPr lang="en-US" sz="2400" dirty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  <a:hlinkClick r:id="rId3"/>
              </a:rPr>
              <a:t>http://rfdr26.wixsite.com/</a:t>
            </a:r>
            <a:r>
              <a:rPr lang="en-US" sz="2400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  <a:hlinkClick r:id="rId3"/>
              </a:rPr>
              <a:t>lcoegap</a:t>
            </a:r>
            <a:r>
              <a:rPr lang="en-US" sz="2400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 </a:t>
            </a:r>
            <a:endParaRPr lang="en-US" sz="2400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endParaRPr lang="en-US" sz="2400" dirty="0" smtClean="0"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Council for the Accreditation of Educator </a:t>
            </a:r>
            <a:r>
              <a:rPr lang="en-US" sz="2800" dirty="0" smtClean="0"/>
              <a:t>Preparation</a:t>
            </a:r>
            <a:br>
              <a:rPr lang="en-US" sz="2800" dirty="0" smtClean="0"/>
            </a:br>
            <a:r>
              <a:rPr lang="en-US" sz="2800" dirty="0" smtClean="0"/>
              <a:t>Should Lurie College Recommend CAEP Re-accreditation?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32547"/>
              </p:ext>
            </p:extLst>
          </p:nvPr>
        </p:nvGraphicFramePr>
        <p:xfrm>
          <a:off x="457200" y="1387475"/>
          <a:ext cx="8229600" cy="392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CAEP</a:t>
            </a:r>
            <a:r>
              <a:rPr lang="en-US" sz="3200" dirty="0"/>
              <a:t> </a:t>
            </a:r>
            <a:r>
              <a:rPr lang="en-US" sz="3200" dirty="0" smtClean="0"/>
              <a:t>Coordinator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Demonstrate current and accurate knowledge of CAEP processes and requirements</a:t>
            </a:r>
          </a:p>
          <a:p>
            <a:r>
              <a:rPr lang="en-US" sz="2000" dirty="0" smtClean="0"/>
              <a:t>Work with </a:t>
            </a:r>
            <a:r>
              <a:rPr lang="en-US" sz="2000" dirty="0"/>
              <a:t>F</a:t>
            </a:r>
            <a:r>
              <a:rPr lang="en-US" sz="2000" dirty="0" smtClean="0"/>
              <a:t>aculty, Chairpersons and Deans Office to embed CAEP elements into curricula, PLO’s, resource allocation</a:t>
            </a:r>
          </a:p>
          <a:p>
            <a:r>
              <a:rPr lang="en-US" sz="2000" dirty="0" smtClean="0"/>
              <a:t>Liaison with SJSU initiatives:  Student Success &amp; WASC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Prepare CAEP documents</a:t>
            </a:r>
          </a:p>
          <a:p>
            <a:r>
              <a:rPr lang="en-US" sz="2000" dirty="0" smtClean="0"/>
              <a:t>Facilitate CAEP site visit</a:t>
            </a:r>
          </a:p>
          <a:p>
            <a:r>
              <a:rPr lang="en-US" sz="2000" dirty="0" smtClean="0"/>
              <a:t>Liaison with LEAP</a:t>
            </a:r>
          </a:p>
          <a:p>
            <a:r>
              <a:rPr lang="en-US" sz="2000" dirty="0" smtClean="0"/>
              <a:t>Attend </a:t>
            </a:r>
            <a:r>
              <a:rPr lang="en-US" sz="2000" dirty="0"/>
              <a:t>CAEP professional development </a:t>
            </a:r>
            <a:r>
              <a:rPr lang="en-US" sz="2000" dirty="0" smtClean="0"/>
              <a:t>conferences</a:t>
            </a:r>
          </a:p>
          <a:p>
            <a:r>
              <a:rPr lang="en-US" sz="2000" dirty="0" smtClean="0"/>
              <a:t>Liaison with CCTC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280100"/>
            <a:ext cx="9170737" cy="596448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61" y="2051063"/>
            <a:ext cx="3306582" cy="279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1063"/>
            <a:ext cx="3001691" cy="304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41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3868" y="907841"/>
            <a:ext cx="507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0847C2"/>
              </a:solidFill>
              <a:latin typeface="SJSU Spartan ExtraLight" charset="0"/>
              <a:ea typeface="SJSU Spartan ExtraLight" charset="0"/>
              <a:cs typeface="SJSU Spartan ExtraLight" charset="0"/>
            </a:endParaRPr>
          </a:p>
          <a:p>
            <a:pPr algn="ctr"/>
            <a:endParaRPr lang="en-US" sz="1600" dirty="0" smtClean="0"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1400" dirty="0" smtClean="0">
                <a:latin typeface="SJSU Spartan" charset="0"/>
                <a:ea typeface="SJSU Spartan" charset="0"/>
                <a:cs typeface="SJSU Spartan" charset="0"/>
              </a:rPr>
              <a:t>		</a:t>
            </a:r>
            <a:endParaRPr lang="en-US" sz="1400" dirty="0">
              <a:latin typeface="SJSU Spartan" charset="0"/>
              <a:ea typeface="SJSU Spartan" charset="0"/>
              <a:cs typeface="SJSU Spartan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1866"/>
            <a:ext cx="8229600" cy="6867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Lurie College Co-Sponsor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330431"/>
            <a:ext cx="4040188" cy="88783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Film Screening; Critical Race Studies Panel;  Meet the Director (Enrique Aleman) </a:t>
            </a:r>
          </a:p>
          <a:p>
            <a:pPr algn="ctr"/>
            <a:r>
              <a:rPr lang="en-US" dirty="0" smtClean="0"/>
              <a:t>2/28/17; 4:00-7:00pm </a:t>
            </a:r>
            <a:endParaRPr lang="en-US" dirty="0"/>
          </a:p>
        </p:txBody>
      </p:sp>
      <p:pic>
        <p:nvPicPr>
          <p:cNvPr id="12" name="Content Placeholder 11" descr="de1277b0cbcb919bff0a2d0e93636125_400x400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7623"/>
          <a:stretch>
            <a:fillRect/>
          </a:stretch>
        </p:blipFill>
        <p:spPr>
          <a:xfrm>
            <a:off x="880534" y="2881198"/>
            <a:ext cx="2582334" cy="2188778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6" y="1330431"/>
            <a:ext cx="4041775" cy="13619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Inclusiveness Day</a:t>
            </a:r>
          </a:p>
          <a:p>
            <a:pPr algn="ctr"/>
            <a:r>
              <a:rPr lang="en-US" dirty="0" smtClean="0"/>
              <a:t> Faculty Affairs </a:t>
            </a:r>
          </a:p>
          <a:p>
            <a:pPr algn="ctr"/>
            <a:r>
              <a:rPr lang="en-US" dirty="0" smtClean="0"/>
              <a:t>Accessible Education Center</a:t>
            </a:r>
          </a:p>
          <a:p>
            <a:pPr algn="ctr"/>
            <a:r>
              <a:rPr lang="en-US" dirty="0" smtClean="0"/>
              <a:t>3/21/17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>
          <a:xfrm>
            <a:off x="4645026" y="2692401"/>
            <a:ext cx="4041775" cy="1786466"/>
          </a:xfrm>
        </p:spPr>
        <p:txBody>
          <a:bodyPr>
            <a:normAutofit fontScale="55000" lnSpcReduction="20000"/>
          </a:bodyPr>
          <a:lstStyle/>
          <a:p>
            <a:endParaRPr lang="en-US" sz="4000" i="1" dirty="0" smtClean="0"/>
          </a:p>
          <a:p>
            <a:endParaRPr lang="en-US" sz="4000" i="1" dirty="0"/>
          </a:p>
          <a:p>
            <a:pPr marL="0" indent="0" algn="ctr">
              <a:buNone/>
            </a:pPr>
            <a:r>
              <a:rPr lang="en-US" sz="7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Ability Redefined</a:t>
            </a:r>
            <a:endParaRPr lang="en-US" sz="76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41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Digital </a:t>
            </a:r>
            <a:r>
              <a:rPr lang="en-US" dirty="0" smtClean="0"/>
              <a:t>Display </a:t>
            </a:r>
            <a:r>
              <a:rPr lang="en-US" dirty="0"/>
              <a:t>M</a:t>
            </a:r>
            <a:r>
              <a:rPr lang="en-US" dirty="0" smtClean="0"/>
              <a:t>onitor </a:t>
            </a:r>
            <a:r>
              <a:rPr lang="en-US" dirty="0"/>
              <a:t>(Lesley)</a:t>
            </a:r>
          </a:p>
          <a:p>
            <a:r>
              <a:rPr lang="en-US" dirty="0"/>
              <a:t>Lurie College Communications Group (Lesley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Alumni Board (Lesley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Room </a:t>
            </a:r>
            <a:r>
              <a:rPr lang="en-US" dirty="0" smtClean="0"/>
              <a:t>214 Renovation </a:t>
            </a:r>
            <a:r>
              <a:rPr lang="en-US" dirty="0"/>
              <a:t>(Sue</a:t>
            </a:r>
            <a:r>
              <a:rPr lang="en-US" dirty="0" smtClean="0"/>
              <a:t>)</a:t>
            </a:r>
          </a:p>
          <a:p>
            <a:r>
              <a:rPr lang="en-US" dirty="0"/>
              <a:t>Travel Advisory Policy (Robin)</a:t>
            </a:r>
          </a:p>
          <a:p>
            <a:r>
              <a:rPr lang="en-US" dirty="0"/>
              <a:t>Permission for </a:t>
            </a:r>
            <a:r>
              <a:rPr lang="en-US" dirty="0" smtClean="0"/>
              <a:t>Final Exam Waivers (</a:t>
            </a:r>
            <a:r>
              <a:rPr lang="en-US" dirty="0"/>
              <a:t>Robin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President’s Town Hall, Friday 2/17/17, 3:30-4:30pm (Robin)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3868" y="907841"/>
            <a:ext cx="507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SJSU Spartan" charset="0"/>
                <a:ea typeface="SJSU Spartan" charset="0"/>
                <a:cs typeface="SJSU Spartan" charset="0"/>
              </a:rPr>
              <a:t>Elaine Chin</a:t>
            </a:r>
            <a:endParaRPr lang="en-US" sz="2400" dirty="0" smtClean="0">
              <a:solidFill>
                <a:srgbClr val="0847C2"/>
              </a:solidFill>
              <a:latin typeface="SJSU Spartan ExtraLight" charset="0"/>
              <a:ea typeface="SJSU Spartan ExtraLight" charset="0"/>
              <a:cs typeface="SJSU Spartan ExtraLight" charset="0"/>
            </a:endParaRPr>
          </a:p>
          <a:p>
            <a:pPr algn="ctr"/>
            <a:endParaRPr lang="en-US" sz="1600" dirty="0" smtClean="0"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1400" dirty="0" smtClean="0">
                <a:latin typeface="SJSU Spartan" charset="0"/>
                <a:ea typeface="SJSU Spartan" charset="0"/>
                <a:cs typeface="SJSU Spartan" charset="0"/>
              </a:rPr>
              <a:t>		</a:t>
            </a:r>
            <a:endParaRPr lang="en-US" sz="1400" dirty="0">
              <a:latin typeface="SJSU Spartan" charset="0"/>
              <a:ea typeface="SJSU Spartan" charset="0"/>
              <a:cs typeface="SJSU Spart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3" y="907841"/>
            <a:ext cx="382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JSU Spartan" charset="0"/>
                <a:ea typeface="SJSU Spartan" charset="0"/>
                <a:cs typeface="SJSU Spartan" charset="0"/>
              </a:rPr>
              <a:t>         Mary McVey</a:t>
            </a:r>
          </a:p>
          <a:p>
            <a:endParaRPr lang="en-US" sz="1600" dirty="0"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54" y="1492617"/>
            <a:ext cx="2203810" cy="3338350"/>
          </a:xfrm>
          <a:prstGeom prst="rect">
            <a:avLst/>
          </a:prstGeom>
        </p:spPr>
      </p:pic>
      <p:pic>
        <p:nvPicPr>
          <p:cNvPr id="4" name="Picture 3" descr="elaine-chin-dschmitz-080615-0223-qzb1c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92617"/>
            <a:ext cx="2291041" cy="3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73" y="-14037"/>
            <a:ext cx="9237579" cy="5977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268" y="3749040"/>
            <a:ext cx="64468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SJSU Spartan" charset="0"/>
                <a:ea typeface="SJSU Spartan" charset="0"/>
                <a:cs typeface="SJSU Spartan" charset="0"/>
              </a:rPr>
              <a:t>Follow-up </a:t>
            </a:r>
            <a:endParaRPr lang="en-US" sz="3600" dirty="0">
              <a:solidFill>
                <a:srgbClr val="FF0000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SJSU Spartan" charset="0"/>
                <a:ea typeface="SJSU Spartan" charset="0"/>
                <a:cs typeface="SJSU Spartan" charset="0"/>
              </a:rPr>
              <a:t>Welty Report and Fall Retreat Working Groups</a:t>
            </a:r>
            <a:endParaRPr lang="en-US" sz="3600" dirty="0">
              <a:solidFill>
                <a:srgbClr val="FF0000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endParaRPr lang="en-US" sz="2400" dirty="0" smtClean="0"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279400"/>
            <a:ext cx="9144000" cy="567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280100"/>
            <a:ext cx="9170737" cy="596448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14499"/>
            <a:ext cx="3255736" cy="278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21" y="1714500"/>
            <a:ext cx="2989036" cy="2784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72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280100"/>
            <a:ext cx="9170737" cy="596448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10" y="1614592"/>
            <a:ext cx="2557417" cy="32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72" y="1696228"/>
            <a:ext cx="2777626" cy="3360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0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Campus Safety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Behavioral Intervention Team (9:15am)</a:t>
            </a:r>
          </a:p>
          <a:p>
            <a:r>
              <a:rPr lang="en-US" dirty="0" smtClean="0"/>
              <a:t>Campus Police (10:30am)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College Communications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Provost Feinstein (9:30am)</a:t>
            </a:r>
          </a:p>
          <a:p>
            <a:r>
              <a:rPr lang="en-US" dirty="0" smtClean="0"/>
              <a:t>College Updates (9:45am)</a:t>
            </a:r>
          </a:p>
          <a:p>
            <a:r>
              <a:rPr lang="en-US" dirty="0" smtClean="0"/>
              <a:t>Welty Report Follow-up (11:30am)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08" y="3174758"/>
            <a:ext cx="2380978" cy="22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3401525"/>
            <a:ext cx="2263049" cy="2297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6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7569" y="4424082"/>
            <a:ext cx="4988859" cy="24622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000" i="1" dirty="0" smtClean="0">
              <a:solidFill>
                <a:srgbClr val="0847C2"/>
              </a:solidFill>
              <a:latin typeface="SJSU Spartan Light" charset="0"/>
              <a:ea typeface="SJSU Spartan Light" charset="0"/>
              <a:cs typeface="SJSU Spartan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748"/>
            <a:ext cx="8229600" cy="98871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Behavioral Intervention Team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2095339"/>
            <a:ext cx="4040188" cy="798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941138"/>
            <a:ext cx="4040188" cy="33682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408-924-6339</a:t>
            </a:r>
          </a:p>
          <a:p>
            <a:endParaRPr lang="en-US" sz="3600" dirty="0" smtClean="0"/>
          </a:p>
          <a:p>
            <a:r>
              <a:rPr lang="en-US" sz="3600" dirty="0" smtClean="0">
                <a:hlinkClick r:id="rId3"/>
              </a:rPr>
              <a:t>http://www.sjsu.edu/bit/</a:t>
            </a:r>
            <a:r>
              <a:rPr lang="en-US" sz="3600" dirty="0" smtClean="0"/>
              <a:t> 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6" y="1330430"/>
            <a:ext cx="4041775" cy="284161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6" y="1941138"/>
            <a:ext cx="4041775" cy="33682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Ben Falter</a:t>
            </a:r>
            <a:endParaRPr lang="en-US" sz="4000" dirty="0"/>
          </a:p>
        </p:txBody>
      </p:sp>
      <p:pic>
        <p:nvPicPr>
          <p:cNvPr id="10" name="Picture 9" descr="paul:Users:paul:Cubby:paul private:Desktop:Ben Falter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44" y="2196209"/>
            <a:ext cx="1305424" cy="1665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73" y="-14037"/>
            <a:ext cx="9237579" cy="5977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3650" y="3721143"/>
            <a:ext cx="640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SJSU Spartan" charset="0"/>
                <a:ea typeface="SJSU Spartan" charset="0"/>
                <a:cs typeface="SJSU Spartan" charset="0"/>
              </a:rPr>
              <a:t>       Andy Feinstein, Provost</a:t>
            </a:r>
          </a:p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3" name="Picture 2" descr="Andy_for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8" y="3129301"/>
            <a:ext cx="1435463" cy="20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473" y="-14037"/>
            <a:ext cx="9237579" cy="5977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5864" y="3749040"/>
            <a:ext cx="5392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  <a:p>
            <a:pPr algn="ctr"/>
            <a:r>
              <a:rPr lang="en-US" sz="2400" dirty="0" smtClean="0">
                <a:latin typeface="SJSU Spartan" charset="0"/>
                <a:ea typeface="SJSU Spartan" charset="0"/>
                <a:cs typeface="SJSU Spartan" charset="0"/>
              </a:rPr>
              <a:t>Senate Report</a:t>
            </a:r>
            <a:endParaRPr lang="en-US" sz="2400" dirty="0"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3" name="Picture 2" descr="imgres-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32" y="1746022"/>
            <a:ext cx="1660072" cy="1618570"/>
          </a:xfrm>
          <a:prstGeom prst="rect">
            <a:avLst/>
          </a:prstGeom>
        </p:spPr>
      </p:pic>
      <p:pic>
        <p:nvPicPr>
          <p:cNvPr id="4" name="Picture 3" descr="imgres-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15" y="3578183"/>
            <a:ext cx="1325336" cy="1468447"/>
          </a:xfrm>
          <a:prstGeom prst="rect">
            <a:avLst/>
          </a:prstGeom>
        </p:spPr>
      </p:pic>
      <p:pic>
        <p:nvPicPr>
          <p:cNvPr id="5" name="Picture 4" descr="imgres-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7" y="3429119"/>
            <a:ext cx="1033617" cy="1386991"/>
          </a:xfrm>
          <a:prstGeom prst="rect">
            <a:avLst/>
          </a:prstGeom>
        </p:spPr>
      </p:pic>
      <p:pic>
        <p:nvPicPr>
          <p:cNvPr id="7" name="Picture 6" descr="imgres-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61" y="145102"/>
            <a:ext cx="1179273" cy="1179273"/>
          </a:xfrm>
          <a:prstGeom prst="rect">
            <a:avLst/>
          </a:prstGeom>
        </p:spPr>
      </p:pic>
      <p:pic>
        <p:nvPicPr>
          <p:cNvPr id="8" name="Picture 7" descr="imgres-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169"/>
            <a:ext cx="1124858" cy="1124858"/>
          </a:xfrm>
          <a:prstGeom prst="rect">
            <a:avLst/>
          </a:prstGeom>
        </p:spPr>
      </p:pic>
      <p:pic>
        <p:nvPicPr>
          <p:cNvPr id="10" name="Picture 9" descr="imgres-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74" y="341508"/>
            <a:ext cx="934640" cy="1404514"/>
          </a:xfrm>
          <a:prstGeom prst="rect">
            <a:avLst/>
          </a:prstGeom>
        </p:spPr>
      </p:pic>
      <p:pic>
        <p:nvPicPr>
          <p:cNvPr id="11" name="Picture 10" descr="imgres-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97" y="3429119"/>
            <a:ext cx="1007229" cy="1792627"/>
          </a:xfrm>
          <a:prstGeom prst="rect">
            <a:avLst/>
          </a:prstGeom>
        </p:spPr>
      </p:pic>
      <p:pic>
        <p:nvPicPr>
          <p:cNvPr id="12" name="Picture 11" descr="imgres-1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34" y="1428546"/>
            <a:ext cx="1224643" cy="1530804"/>
          </a:xfrm>
          <a:prstGeom prst="rect">
            <a:avLst/>
          </a:prstGeom>
        </p:spPr>
      </p:pic>
      <p:pic>
        <p:nvPicPr>
          <p:cNvPr id="13" name="Picture 12" descr="imgres-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53" y="2014566"/>
            <a:ext cx="812604" cy="1230927"/>
          </a:xfrm>
          <a:prstGeom prst="rect">
            <a:avLst/>
          </a:prstGeom>
        </p:spPr>
      </p:pic>
      <p:pic>
        <p:nvPicPr>
          <p:cNvPr id="14" name="Picture 13" descr="imgre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42" y="145102"/>
            <a:ext cx="916214" cy="1368595"/>
          </a:xfrm>
          <a:prstGeom prst="rect">
            <a:avLst/>
          </a:prstGeom>
        </p:spPr>
      </p:pic>
      <p:pic>
        <p:nvPicPr>
          <p:cNvPr id="15" name="Picture 14" descr="imgres-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2" y="82071"/>
            <a:ext cx="1134426" cy="1175678"/>
          </a:xfrm>
          <a:prstGeom prst="rect">
            <a:avLst/>
          </a:prstGeom>
        </p:spPr>
      </p:pic>
      <p:pic>
        <p:nvPicPr>
          <p:cNvPr id="16" name="Picture 15" descr="imgres-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9" y="1428546"/>
            <a:ext cx="886279" cy="1042681"/>
          </a:xfrm>
          <a:prstGeom prst="rect">
            <a:avLst/>
          </a:prstGeom>
        </p:spPr>
      </p:pic>
      <p:pic>
        <p:nvPicPr>
          <p:cNvPr id="17" name="Picture 16" descr="imgres-1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61" y="145102"/>
            <a:ext cx="1090305" cy="1162992"/>
          </a:xfrm>
          <a:prstGeom prst="rect">
            <a:avLst/>
          </a:prstGeom>
        </p:spPr>
      </p:pic>
      <p:pic>
        <p:nvPicPr>
          <p:cNvPr id="18" name="Picture 17" descr="imgres-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0" y="249246"/>
            <a:ext cx="1063171" cy="1264451"/>
          </a:xfrm>
          <a:prstGeom prst="rect">
            <a:avLst/>
          </a:prstGeom>
        </p:spPr>
      </p:pic>
      <p:pic>
        <p:nvPicPr>
          <p:cNvPr id="19" name="Picture 18" descr="imgres-14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27" y="4847789"/>
            <a:ext cx="1025602" cy="1025602"/>
          </a:xfrm>
          <a:prstGeom prst="rect">
            <a:avLst/>
          </a:prstGeom>
        </p:spPr>
      </p:pic>
      <p:pic>
        <p:nvPicPr>
          <p:cNvPr id="20" name="Picture 19" descr="imgres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51" y="1880868"/>
            <a:ext cx="986965" cy="986965"/>
          </a:xfrm>
          <a:prstGeom prst="rect">
            <a:avLst/>
          </a:prstGeom>
        </p:spPr>
      </p:pic>
      <p:pic>
        <p:nvPicPr>
          <p:cNvPr id="9" name="Picture 8" descr="Fusaro Photo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8" y="4393426"/>
            <a:ext cx="1124858" cy="1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9" y="-21652"/>
            <a:ext cx="9170737" cy="5964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06" y="1098115"/>
            <a:ext cx="2099165" cy="255454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Thank </a:t>
            </a: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you </a:t>
            </a:r>
          </a:p>
          <a:p>
            <a:endParaRPr lang="en-US" sz="3200" u="sng" dirty="0" smtClean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  <a:p>
            <a:r>
              <a:rPr lang="en-US" sz="3200" u="sng" dirty="0" smtClean="0">
                <a:solidFill>
                  <a:srgbClr val="0847C2"/>
                </a:solidFill>
                <a:latin typeface="SJSU Spartan" charset="0"/>
                <a:ea typeface="SJSU Spartan" charset="0"/>
                <a:cs typeface="SJSU Spartan" charset="0"/>
              </a:rPr>
              <a:t>Sarah Arreola</a:t>
            </a:r>
            <a:endParaRPr lang="en-US" sz="3200" dirty="0">
              <a:solidFill>
                <a:srgbClr val="0847C2"/>
              </a:solidFill>
              <a:latin typeface="SJSU Spartan" charset="0"/>
              <a:ea typeface="SJSU Spartan" charset="0"/>
              <a:cs typeface="SJSU Spart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714" y="0"/>
            <a:ext cx="3028042" cy="2271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66" y="2935702"/>
            <a:ext cx="1246610" cy="2036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499" y="-389880"/>
            <a:ext cx="2503714" cy="3779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632" y="2667774"/>
            <a:ext cx="4367767" cy="327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6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310</Words>
  <Application>Microsoft Office PowerPoint</Application>
  <PresentationFormat>Custom</PresentationFormat>
  <Paragraphs>102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SJSU Spartan</vt:lpstr>
      <vt:lpstr>SJSU Spartan ExtraLight</vt:lpstr>
      <vt:lpstr>SJSU Spartan Light</vt:lpstr>
      <vt:lpstr>Office Theme</vt:lpstr>
      <vt:lpstr>PowerPoint Presentation</vt:lpstr>
      <vt:lpstr>PowerPoint Presentation</vt:lpstr>
      <vt:lpstr>PowerPoint Presentation</vt:lpstr>
      <vt:lpstr>PowerPoint Presentation</vt:lpstr>
      <vt:lpstr>Agenda</vt:lpstr>
      <vt:lpstr>Behavioral Intervention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Spring, 2017 Chairpersons</vt:lpstr>
      <vt:lpstr>Campus Safety</vt:lpstr>
      <vt:lpstr>  Lurie College Initiatives</vt:lpstr>
      <vt:lpstr>PowerPoint Presentation</vt:lpstr>
      <vt:lpstr>Doctor of Audiology (Au.D.)</vt:lpstr>
      <vt:lpstr>PowerPoint Presentation</vt:lpstr>
      <vt:lpstr>Council for the Accreditation of Educator Preparation Should Lurie College Recommend CAEP Re-accreditation?</vt:lpstr>
      <vt:lpstr>CAEP Coordinator</vt:lpstr>
      <vt:lpstr>Lurie College Co-Sponsor</vt:lpstr>
      <vt:lpstr>Updates</vt:lpstr>
      <vt:lpstr>PowerPoint Presentation</vt:lpstr>
      <vt:lpstr>PowerPoint Presentation</vt:lpstr>
      <vt:lpstr>PowerPoint Presentation</vt:lpstr>
    </vt:vector>
  </TitlesOfParts>
  <Company>San Jose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Kim</dc:creator>
  <cp:lastModifiedBy>Susan Alston</cp:lastModifiedBy>
  <cp:revision>71</cp:revision>
  <cp:lastPrinted>2016-12-20T19:19:49Z</cp:lastPrinted>
  <dcterms:created xsi:type="dcterms:W3CDTF">2014-04-18T16:56:49Z</dcterms:created>
  <dcterms:modified xsi:type="dcterms:W3CDTF">2017-03-01T16:29:23Z</dcterms:modified>
</cp:coreProperties>
</file>