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248B39-1076-4CB8-A4AC-4EEA810E0D35}">
  <a:tblStyle styleId="{69248B39-1076-4CB8-A4AC-4EEA810E0D35}"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 styleId="{23396C36-EE28-429A-B02E-C9D70A97FD78}" styleName="Table_1">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59" d="100"/>
          <a:sy n="159" d="100"/>
        </p:scale>
        <p:origin x="156" y="40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768308961"/>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caepnet.org/accreditation/guide-to-self-study-reports-and-evidence/"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Shape 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50" name="Shape 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139659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05" name="Shape 10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*So for this slide, does CHAD need to follow the guidelines, since they are also an undergrad program?????</a:t>
            </a:r>
          </a:p>
        </p:txBody>
      </p:sp>
    </p:spTree>
    <p:extLst>
      <p:ext uri="{BB962C8B-B14F-4D97-AF65-F5344CB8AC3E}">
        <p14:creationId xmlns:p14="http://schemas.microsoft.com/office/powerpoint/2010/main" val="968223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1" name="Shape 1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0525636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7" name="Shape 1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5539119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3" name="Shape 12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6401929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9" name="Shape 12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558192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36" name="Shape 13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1789034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42" name="Shape 1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9431155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48" name="Shape 14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1855970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54" name="Shape 15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Clr>
                <a:schemeClr val="dk1"/>
              </a:buClr>
              <a:buSzPct val="110000"/>
              <a:buFont typeface="Arial"/>
              <a:buNone/>
            </a:pPr>
            <a:r>
              <a:rPr lang="en" sz="1000">
                <a:solidFill>
                  <a:srgbClr val="6AA84F"/>
                </a:solidFill>
              </a:rPr>
              <a:t>From CAEP’s Guide to Self-Study:</a:t>
            </a:r>
            <a:r>
              <a:rPr lang="en" sz="1000" u="sng">
                <a:solidFill>
                  <a:srgbClr val="6AA84F"/>
                </a:solidFill>
                <a:hlinkClick r:id="rId3"/>
              </a:rPr>
              <a:t>http://caepnet.org/accreditation/guide-to-self-study-reports-and-evidence/</a:t>
            </a:r>
          </a:p>
          <a:p>
            <a:pPr lvl="0" rtl="0">
              <a:spcBef>
                <a:spcPts val="0"/>
              </a:spcBef>
              <a:buClr>
                <a:schemeClr val="dk1"/>
              </a:buClr>
              <a:buSzPct val="110000"/>
              <a:buFont typeface="Arial"/>
              <a:buNone/>
            </a:pPr>
            <a:r>
              <a:rPr lang="en" sz="1000" b="1">
                <a:solidFill>
                  <a:srgbClr val="6AA84F"/>
                </a:solidFill>
              </a:rPr>
              <a:t>“CAEP Accreditation Handbook to Be Released</a:t>
            </a:r>
          </a:p>
          <a:p>
            <a:pPr lvl="0" rtl="0">
              <a:lnSpc>
                <a:spcPct val="115000"/>
              </a:lnSpc>
              <a:spcBef>
                <a:spcPts val="0"/>
              </a:spcBef>
              <a:spcAft>
                <a:spcPts val="1000"/>
              </a:spcAft>
              <a:buClr>
                <a:schemeClr val="dk1"/>
              </a:buClr>
              <a:buSzPct val="110000"/>
              <a:buFont typeface="Arial"/>
              <a:buNone/>
            </a:pPr>
            <a:r>
              <a:rPr lang="en" sz="1000">
                <a:solidFill>
                  <a:srgbClr val="6AA84F"/>
                </a:solidFill>
              </a:rPr>
              <a:t>The CAEP Standards set the vision for excellence in educator preparation. CAEP has been developing a new accreditation process that supports the rigor of that vision, and that also addresses the needs of providers to have clear and comprehensive guidance. Early in 2015, CAEP plans to release the CAEP Accreditation Handbook. The handbook will include the expectations for CAEP evidence, updated guidelines for completing self-studies in the three accreditation pathways, explanations for how quality assurance reviews will be conducted, and other informative content.</a:t>
            </a:r>
          </a:p>
          <a:p>
            <a:pPr lvl="0" rtl="0">
              <a:lnSpc>
                <a:spcPct val="115000"/>
              </a:lnSpc>
              <a:spcBef>
                <a:spcPts val="0"/>
              </a:spcBef>
              <a:spcAft>
                <a:spcPts val="1000"/>
              </a:spcAft>
              <a:buClr>
                <a:schemeClr val="dk1"/>
              </a:buClr>
              <a:buSzPct val="110000"/>
              <a:buFont typeface="Arial"/>
              <a:buNone/>
            </a:pPr>
            <a:r>
              <a:rPr lang="en" sz="1000">
                <a:solidFill>
                  <a:srgbClr val="6AA84F"/>
                </a:solidFill>
              </a:rPr>
              <a:t>Currently CAEP staff is undertaking a vetting schedule for this handbook that includes </a:t>
            </a:r>
            <a:r>
              <a:rPr lang="en" sz="1000" b="1">
                <a:solidFill>
                  <a:srgbClr val="6AA84F"/>
                </a:solidFill>
              </a:rPr>
              <a:t>seeking feedback from focus group stakeholder participants (including EPPs, states, </a:t>
            </a:r>
            <a:r>
              <a:rPr lang="en" sz="1000">
                <a:solidFill>
                  <a:srgbClr val="6AA84F"/>
                </a:solidFill>
              </a:rPr>
              <a:t>accreditation experts, and CAEP’s Research Committee, followed by review and action by the CAEP Accreditation Council and the CAEP Board of Directors).</a:t>
            </a:r>
          </a:p>
          <a:p>
            <a:pPr lvl="0" rtl="0">
              <a:lnSpc>
                <a:spcPct val="115000"/>
              </a:lnSpc>
              <a:spcBef>
                <a:spcPts val="0"/>
              </a:spcBef>
              <a:spcAft>
                <a:spcPts val="1000"/>
              </a:spcAft>
              <a:buClr>
                <a:schemeClr val="dk1"/>
              </a:buClr>
              <a:buSzPct val="110000"/>
              <a:buFont typeface="Arial"/>
              <a:buNone/>
            </a:pPr>
            <a:r>
              <a:rPr lang="en" sz="1000">
                <a:solidFill>
                  <a:srgbClr val="6AA84F"/>
                </a:solidFill>
              </a:rPr>
              <a:t>We look forward to sharing with the field this important new document and will announce the exact release date after the first of the year. Because CAEP also is committed to working with EPPs and with the field toward meeting the new standards, the handbook will be supplemented by a variety of activities and tools that will become available in 2015 and 2016.”</a:t>
            </a:r>
          </a:p>
          <a:p>
            <a:pPr lvl="0" rtl="0">
              <a:spcBef>
                <a:spcPts val="0"/>
              </a:spcBef>
              <a:buClr>
                <a:schemeClr val="dk1"/>
              </a:buClr>
              <a:buFont typeface="Arial"/>
              <a:buNone/>
            </a:pPr>
            <a:endParaRPr>
              <a:solidFill>
                <a:schemeClr val="dk1"/>
              </a:solidFill>
            </a:endParaRPr>
          </a:p>
          <a:p>
            <a:pPr>
              <a:spcBef>
                <a:spcPts val="0"/>
              </a:spcBef>
              <a:buNone/>
            </a:pPr>
            <a:endParaRPr/>
          </a:p>
        </p:txBody>
      </p:sp>
    </p:spTree>
    <p:extLst>
      <p:ext uri="{BB962C8B-B14F-4D97-AF65-F5344CB8AC3E}">
        <p14:creationId xmlns:p14="http://schemas.microsoft.com/office/powerpoint/2010/main" val="17969085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60" name="Shape 1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sz="1800">
                <a:solidFill>
                  <a:srgbClr val="444444"/>
                </a:solidFill>
              </a:rPr>
              <a:t>educator preparation providers (EPPs)</a:t>
            </a:r>
          </a:p>
        </p:txBody>
      </p:sp>
    </p:spTree>
    <p:extLst>
      <p:ext uri="{BB962C8B-B14F-4D97-AF65-F5344CB8AC3E}">
        <p14:creationId xmlns:p14="http://schemas.microsoft.com/office/powerpoint/2010/main" val="1265962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Shape 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56" name="Shape 5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1548007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66" name="Shape 16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800">
                <a:solidFill>
                  <a:srgbClr val="444444"/>
                </a:solidFill>
              </a:rPr>
              <a:t>educator preparation providers (EPPs)</a:t>
            </a:r>
          </a:p>
        </p:txBody>
      </p:sp>
    </p:spTree>
    <p:extLst>
      <p:ext uri="{BB962C8B-B14F-4D97-AF65-F5344CB8AC3E}">
        <p14:creationId xmlns:p14="http://schemas.microsoft.com/office/powerpoint/2010/main" val="19555025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7934417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Shape 17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79" name="Shape 17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Perhaps these will be aligned with CAEP?</a:t>
            </a:r>
          </a:p>
          <a:p>
            <a:pPr rtl="0">
              <a:spcBef>
                <a:spcPts val="0"/>
              </a:spcBef>
              <a:buNone/>
            </a:pPr>
            <a:r>
              <a:rPr lang="en"/>
              <a:t>We should stay updated on this group - minimally, agendas and updates are posted</a:t>
            </a:r>
          </a:p>
          <a:p>
            <a:pPr rtl="0">
              <a:spcBef>
                <a:spcPts val="0"/>
              </a:spcBef>
              <a:buNone/>
            </a:pPr>
            <a:endParaRPr/>
          </a:p>
          <a:p>
            <a:pPr rtl="0">
              <a:spcBef>
                <a:spcPts val="0"/>
              </a:spcBef>
              <a:buNone/>
            </a:pPr>
            <a:r>
              <a:rPr lang="en"/>
              <a:t>Descriptions are charges for 2 of 6 task groups</a:t>
            </a:r>
          </a:p>
          <a:p>
            <a:pPr rtl="0">
              <a:spcBef>
                <a:spcPts val="0"/>
              </a:spcBef>
              <a:buNone/>
            </a:pPr>
            <a:endParaRPr sz="1000"/>
          </a:p>
          <a:p>
            <a:pPr lvl="0" rtl="0">
              <a:lnSpc>
                <a:spcPct val="115000"/>
              </a:lnSpc>
              <a:spcBef>
                <a:spcPts val="800"/>
              </a:spcBef>
              <a:buClr>
                <a:schemeClr val="dk1"/>
              </a:buClr>
              <a:buSzPct val="110000"/>
              <a:buFont typeface="Arial"/>
              <a:buNone/>
            </a:pPr>
            <a:r>
              <a:rPr lang="en" sz="1000">
                <a:solidFill>
                  <a:schemeClr val="dk1"/>
                </a:solidFill>
                <a:latin typeface="Georgia"/>
                <a:ea typeface="Georgia"/>
                <a:cs typeface="Georgia"/>
                <a:sym typeface="Georgia"/>
              </a:rPr>
              <a:t>One Model: Missouri Statewide Surveys </a:t>
            </a:r>
          </a:p>
          <a:p>
            <a:pPr marL="457200" lvl="0" indent="-292100" rtl="0">
              <a:lnSpc>
                <a:spcPct val="115000"/>
              </a:lnSpc>
              <a:spcBef>
                <a:spcPts val="800"/>
              </a:spcBef>
              <a:buClr>
                <a:schemeClr val="dk1"/>
              </a:buClr>
              <a:buSzPct val="100000"/>
              <a:buFont typeface="Arial"/>
              <a:buChar char="●"/>
            </a:pPr>
            <a:r>
              <a:rPr lang="en" sz="1000">
                <a:solidFill>
                  <a:schemeClr val="dk1"/>
                </a:solidFill>
                <a:latin typeface="Georgia"/>
                <a:ea typeface="Georgia"/>
                <a:cs typeface="Georgia"/>
                <a:sym typeface="Georgia"/>
              </a:rPr>
              <a:t>Administered to all first-year teachers and building leaders in MO public PK-12 schools to evaluate their EPPs</a:t>
            </a:r>
          </a:p>
          <a:p>
            <a:pPr marL="457200" lvl="0" indent="-292100" rtl="0">
              <a:lnSpc>
                <a:spcPct val="115000"/>
              </a:lnSpc>
              <a:spcBef>
                <a:spcPts val="800"/>
              </a:spcBef>
              <a:buClr>
                <a:schemeClr val="dk1"/>
              </a:buClr>
              <a:buSzPct val="100000"/>
              <a:buFont typeface="Arial"/>
              <a:buChar char="●"/>
            </a:pPr>
            <a:r>
              <a:rPr lang="en" sz="1000">
                <a:solidFill>
                  <a:schemeClr val="dk1"/>
                </a:solidFill>
                <a:latin typeface="Georgia"/>
                <a:ea typeface="Georgia"/>
                <a:cs typeface="Georgia"/>
                <a:sym typeface="Georgia"/>
              </a:rPr>
              <a:t>Administered to employers (principals and superintendents) </a:t>
            </a:r>
          </a:p>
          <a:p>
            <a:pPr marL="457200" lvl="0" indent="-292100" rtl="0">
              <a:lnSpc>
                <a:spcPct val="115000"/>
              </a:lnSpc>
              <a:spcBef>
                <a:spcPts val="800"/>
              </a:spcBef>
              <a:buClr>
                <a:schemeClr val="dk1"/>
              </a:buClr>
              <a:buSzPct val="100000"/>
              <a:buFont typeface="Arial"/>
              <a:buChar char="●"/>
            </a:pPr>
            <a:r>
              <a:rPr lang="en" sz="1000">
                <a:solidFill>
                  <a:schemeClr val="dk1"/>
                </a:solidFill>
                <a:latin typeface="Georgia"/>
                <a:ea typeface="Georgia"/>
                <a:cs typeface="Georgia"/>
                <a:sym typeface="Georgia"/>
              </a:rPr>
              <a:t>Standard items / comparable data for all EPPs </a:t>
            </a:r>
          </a:p>
          <a:p>
            <a:pPr lvl="0" rtl="0">
              <a:lnSpc>
                <a:spcPct val="115000"/>
              </a:lnSpc>
              <a:spcBef>
                <a:spcPts val="800"/>
              </a:spcBef>
              <a:buClr>
                <a:schemeClr val="dk1"/>
              </a:buClr>
              <a:buFont typeface="Arial"/>
              <a:buNone/>
            </a:pPr>
            <a:endParaRPr sz="1000">
              <a:solidFill>
                <a:schemeClr val="dk1"/>
              </a:solidFill>
              <a:latin typeface="Georgia"/>
              <a:ea typeface="Georgia"/>
              <a:cs typeface="Georgia"/>
              <a:sym typeface="Georgia"/>
            </a:endParaRPr>
          </a:p>
          <a:p>
            <a:pPr lvl="0" rtl="0">
              <a:spcBef>
                <a:spcPts val="0"/>
              </a:spcBef>
              <a:buNone/>
            </a:pPr>
            <a:endParaRPr/>
          </a:p>
        </p:txBody>
      </p:sp>
    </p:spTree>
    <p:extLst>
      <p:ext uri="{BB962C8B-B14F-4D97-AF65-F5344CB8AC3E}">
        <p14:creationId xmlns:p14="http://schemas.microsoft.com/office/powerpoint/2010/main" val="23309568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Shape 1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85" name="Shape 1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5120620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91" name="Shape 1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40465040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Shape 1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98" name="Shape 19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6558707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6850893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10" name="Shape 2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40470208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17" name="Shape 2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474196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Shape 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2" name="Shape 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203693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8" name="Shape 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919438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4" name="Shape 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726967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80" name="Shape 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710962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87" name="Shape 8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6791062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3" name="Shape 9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a:t>
            </a:r>
          </a:p>
        </p:txBody>
      </p:sp>
    </p:spTree>
    <p:extLst>
      <p:ext uri="{BB962C8B-B14F-4D97-AF65-F5344CB8AC3E}">
        <p14:creationId xmlns:p14="http://schemas.microsoft.com/office/powerpoint/2010/main" val="33562930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9" name="Shape 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4244105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
        <p:cNvGrpSpPr/>
        <p:nvPr/>
      </p:nvGrpSpPr>
      <p:grpSpPr>
        <a:xfrm>
          <a:off x="0" y="0"/>
          <a:ext cx="0" cy="0"/>
          <a:chOff x="0" y="0"/>
          <a:chExt cx="0" cy="0"/>
        </a:xfrm>
      </p:grpSpPr>
      <p:sp>
        <p:nvSpPr>
          <p:cNvPr id="9" name="Shape 9"/>
          <p:cNvSpPr/>
          <p:nvPr/>
        </p:nvSpPr>
        <p:spPr>
          <a:xfrm rot="10800000" flipH="1">
            <a:off x="0" y="2984999"/>
            <a:ext cx="9144000" cy="2158500"/>
          </a:xfrm>
          <a:prstGeom prst="rect">
            <a:avLst/>
          </a:prstGeom>
          <a:solidFill>
            <a:schemeClr val="lt1"/>
          </a:solidFill>
          <a:ln>
            <a:noFill/>
          </a:ln>
        </p:spPr>
        <p:txBody>
          <a:bodyPr lIns="91425" tIns="45700" rIns="91425" bIns="45700" anchor="ctr" anchorCtr="0">
            <a:noAutofit/>
          </a:bodyPr>
          <a:lstStyle/>
          <a:p>
            <a:pPr>
              <a:spcBef>
                <a:spcPts val="0"/>
              </a:spcBef>
              <a:buNone/>
            </a:pPr>
            <a:endParaRPr/>
          </a:p>
        </p:txBody>
      </p:sp>
      <p:sp>
        <p:nvSpPr>
          <p:cNvPr id="10" name="Shape 10"/>
          <p:cNvSpPr/>
          <p:nvPr/>
        </p:nvSpPr>
        <p:spPr>
          <a:xfrm>
            <a:off x="0" y="2393175"/>
            <a:ext cx="4617372" cy="59050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pPr>
              <a:spcBef>
                <a:spcPts val="0"/>
              </a:spcBef>
              <a:buNone/>
            </a:pPr>
            <a:endParaRPr/>
          </a:p>
        </p:txBody>
      </p:sp>
      <p:sp>
        <p:nvSpPr>
          <p:cNvPr id="11" name="Shape 11"/>
          <p:cNvSpPr/>
          <p:nvPr/>
        </p:nvSpPr>
        <p:spPr>
          <a:xfrm rot="10800000" flipH="1">
            <a:off x="0" y="2983958"/>
            <a:ext cx="4617372" cy="571095"/>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pPr>
              <a:spcBef>
                <a:spcPts val="0"/>
              </a:spcBef>
              <a:buNone/>
            </a:pPr>
            <a:endParaRPr/>
          </a:p>
        </p:txBody>
      </p:sp>
      <p:sp>
        <p:nvSpPr>
          <p:cNvPr id="12" name="Shape 12"/>
          <p:cNvSpPr txBox="1">
            <a:spLocks noGrp="1"/>
          </p:cNvSpPr>
          <p:nvPr>
            <p:ph type="ctrTitle"/>
          </p:nvPr>
        </p:nvSpPr>
        <p:spPr>
          <a:xfrm>
            <a:off x="685800" y="1746892"/>
            <a:ext cx="7772400" cy="1238099"/>
          </a:xfrm>
          <a:prstGeom prst="rect">
            <a:avLst/>
          </a:prstGeom>
        </p:spPr>
        <p:txBody>
          <a:bodyPr lIns="91425" tIns="91425" rIns="91425" bIns="91425" anchor="b" anchorCtr="0"/>
          <a:lstStyle>
            <a:lvl1pPr algn="ctr">
              <a:spcBef>
                <a:spcPts val="0"/>
              </a:spcBef>
              <a:defRPr/>
            </a:lvl1pPr>
            <a:lvl2pPr algn="ctr">
              <a:spcBef>
                <a:spcPts val="0"/>
              </a:spcBef>
              <a:defRPr/>
            </a:lvl2pPr>
            <a:lvl3pPr algn="ctr">
              <a:spcBef>
                <a:spcPts val="0"/>
              </a:spcBef>
              <a:defRPr/>
            </a:lvl3pPr>
            <a:lvl4pPr algn="ctr">
              <a:spcBef>
                <a:spcPts val="0"/>
              </a:spcBef>
              <a:defRPr/>
            </a:lvl4pPr>
            <a:lvl5pPr algn="ctr">
              <a:spcBef>
                <a:spcPts val="0"/>
              </a:spcBef>
              <a:defRPr/>
            </a:lvl5pPr>
            <a:lvl6pPr algn="ctr">
              <a:spcBef>
                <a:spcPts val="0"/>
              </a:spcBef>
              <a:defRPr/>
            </a:lvl6pPr>
            <a:lvl7pPr algn="ctr">
              <a:spcBef>
                <a:spcPts val="0"/>
              </a:spcBef>
              <a:defRPr/>
            </a:lvl7pPr>
            <a:lvl8pPr algn="ctr">
              <a:spcBef>
                <a:spcPts val="0"/>
              </a:spcBef>
              <a:defRPr/>
            </a:lvl8pPr>
            <a:lvl9pPr algn="ctr">
              <a:spcBef>
                <a:spcPts val="0"/>
              </a:spcBef>
              <a:defRPr/>
            </a:lvl9pPr>
          </a:lstStyle>
          <a:p>
            <a:endParaRPr/>
          </a:p>
        </p:txBody>
      </p:sp>
      <p:sp>
        <p:nvSpPr>
          <p:cNvPr id="13" name="Shape 13"/>
          <p:cNvSpPr txBox="1">
            <a:spLocks noGrp="1"/>
          </p:cNvSpPr>
          <p:nvPr>
            <p:ph type="subTitle" idx="1"/>
          </p:nvPr>
        </p:nvSpPr>
        <p:spPr>
          <a:xfrm>
            <a:off x="685800" y="3093357"/>
            <a:ext cx="7772400" cy="666600"/>
          </a:xfrm>
          <a:prstGeom prst="rect">
            <a:avLst/>
          </a:prstGeom>
        </p:spPr>
        <p:txBody>
          <a:bodyPr lIns="91425" tIns="91425" rIns="91425" bIns="91425" anchor="t" anchorCtr="0"/>
          <a:lstStyle>
            <a:lvl1pPr algn="ctr">
              <a:spcBef>
                <a:spcPts val="0"/>
              </a:spcBef>
              <a:buClr>
                <a:schemeClr val="dk2"/>
              </a:buClr>
              <a:buSzPct val="100000"/>
              <a:buNone/>
              <a:defRPr sz="2400" i="1">
                <a:solidFill>
                  <a:schemeClr val="dk2"/>
                </a:solidFill>
              </a:defRPr>
            </a:lvl1pPr>
            <a:lvl2pPr algn="ctr">
              <a:spcBef>
                <a:spcPts val="0"/>
              </a:spcBef>
              <a:buClr>
                <a:schemeClr val="dk2"/>
              </a:buClr>
              <a:buNone/>
              <a:defRPr i="1">
                <a:solidFill>
                  <a:schemeClr val="dk2"/>
                </a:solidFill>
              </a:defRPr>
            </a:lvl2pPr>
            <a:lvl3pPr algn="ctr">
              <a:spcBef>
                <a:spcPts val="0"/>
              </a:spcBef>
              <a:buClr>
                <a:schemeClr val="dk2"/>
              </a:buClr>
              <a:buNone/>
              <a:defRPr i="1">
                <a:solidFill>
                  <a:schemeClr val="dk2"/>
                </a:solidFill>
              </a:defRPr>
            </a:lvl3pPr>
            <a:lvl4pPr algn="ctr">
              <a:spcBef>
                <a:spcPts val="0"/>
              </a:spcBef>
              <a:buClr>
                <a:schemeClr val="dk2"/>
              </a:buClr>
              <a:buSzPct val="100000"/>
              <a:buNone/>
              <a:defRPr sz="2400" i="1">
                <a:solidFill>
                  <a:schemeClr val="dk2"/>
                </a:solidFill>
              </a:defRPr>
            </a:lvl4pPr>
            <a:lvl5pPr algn="ctr">
              <a:spcBef>
                <a:spcPts val="0"/>
              </a:spcBef>
              <a:buClr>
                <a:schemeClr val="dk2"/>
              </a:buClr>
              <a:buSzPct val="100000"/>
              <a:buNone/>
              <a:defRPr sz="2400" i="1">
                <a:solidFill>
                  <a:schemeClr val="dk2"/>
                </a:solidFill>
              </a:defRPr>
            </a:lvl5pPr>
            <a:lvl6pPr algn="ctr">
              <a:spcBef>
                <a:spcPts val="0"/>
              </a:spcBef>
              <a:buClr>
                <a:schemeClr val="dk2"/>
              </a:buClr>
              <a:buSzPct val="100000"/>
              <a:buNone/>
              <a:defRPr sz="2400" i="1">
                <a:solidFill>
                  <a:schemeClr val="dk2"/>
                </a:solidFill>
              </a:defRPr>
            </a:lvl6pPr>
            <a:lvl7pPr algn="ctr">
              <a:spcBef>
                <a:spcPts val="0"/>
              </a:spcBef>
              <a:buClr>
                <a:schemeClr val="dk2"/>
              </a:buClr>
              <a:buSzPct val="100000"/>
              <a:buNone/>
              <a:defRPr sz="2400" i="1">
                <a:solidFill>
                  <a:schemeClr val="dk2"/>
                </a:solidFill>
              </a:defRPr>
            </a:lvl7pPr>
            <a:lvl8pPr algn="ctr">
              <a:spcBef>
                <a:spcPts val="0"/>
              </a:spcBef>
              <a:buClr>
                <a:schemeClr val="dk2"/>
              </a:buClr>
              <a:buSzPct val="100000"/>
              <a:buNone/>
              <a:defRPr sz="2400" i="1">
                <a:solidFill>
                  <a:schemeClr val="dk2"/>
                </a:solidFill>
              </a:defRPr>
            </a:lvl8pPr>
            <a:lvl9pPr algn="ctr">
              <a:spcBef>
                <a:spcPts val="0"/>
              </a:spcBef>
              <a:buClr>
                <a:schemeClr val="dk2"/>
              </a:buClr>
              <a:buSzPct val="100000"/>
              <a:buNone/>
              <a:defRPr sz="2400" i="1">
                <a:solidFill>
                  <a:schemeClr val="dk2"/>
                </a:solidFill>
              </a:defRPr>
            </a:lvl9pPr>
          </a:lstStyle>
          <a:p>
            <a:endParaRPr/>
          </a:p>
        </p:txBody>
      </p:sp>
      <p:sp>
        <p:nvSpPr>
          <p:cNvPr id="14" name="Shape 14"/>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solidFill>
                  <a:schemeClr val="dk1"/>
                </a:solidFill>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p:nvPr/>
        </p:nvSpPr>
        <p:spPr>
          <a:xfrm rot="10800000" flipH="1">
            <a:off x="0" y="1163100"/>
            <a:ext cx="9144000" cy="3980399"/>
          </a:xfrm>
          <a:prstGeom prst="rect">
            <a:avLst/>
          </a:prstGeom>
          <a:solidFill>
            <a:schemeClr val="lt1"/>
          </a:solidFill>
          <a:ln>
            <a:noFill/>
          </a:ln>
        </p:spPr>
        <p:txBody>
          <a:bodyPr lIns="91425" tIns="45700" rIns="91425" bIns="45700" anchor="ctr" anchorCtr="0">
            <a:noAutofit/>
          </a:bodyPr>
          <a:lstStyle/>
          <a:p>
            <a:pPr>
              <a:spcBef>
                <a:spcPts val="0"/>
              </a:spcBef>
              <a:buNone/>
            </a:pPr>
            <a:endParaRPr/>
          </a:p>
        </p:txBody>
      </p:sp>
      <p:sp>
        <p:nvSpPr>
          <p:cNvPr id="17" name="Shape 17"/>
          <p:cNvSpPr/>
          <p:nvPr/>
        </p:nvSpPr>
        <p:spPr>
          <a:xfrm flipH="1">
            <a:off x="4526627" y="571349"/>
            <a:ext cx="4617372" cy="59050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pPr>
              <a:spcBef>
                <a:spcPts val="0"/>
              </a:spcBef>
              <a:buNone/>
            </a:pPr>
            <a:endParaRPr/>
          </a:p>
        </p:txBody>
      </p:sp>
      <p:sp>
        <p:nvSpPr>
          <p:cNvPr id="18" name="Shape 18"/>
          <p:cNvSpPr/>
          <p:nvPr/>
        </p:nvSpPr>
        <p:spPr>
          <a:xfrm rot="10800000">
            <a:off x="4526627" y="1162132"/>
            <a:ext cx="4617372" cy="571095"/>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pPr>
              <a:spcBef>
                <a:spcPts val="0"/>
              </a:spcBef>
              <a:buNone/>
            </a:pPr>
            <a:endParaRPr/>
          </a:p>
        </p:txBody>
      </p:sp>
      <p:sp>
        <p:nvSpPr>
          <p:cNvPr id="19" name="Shape 19"/>
          <p:cNvSpPr txBox="1">
            <a:spLocks noGrp="1"/>
          </p:cNvSpPr>
          <p:nvPr>
            <p:ph type="title"/>
          </p:nvPr>
        </p:nvSpPr>
        <p:spPr>
          <a:xfrm>
            <a:off x="457200" y="205978"/>
            <a:ext cx="8229600" cy="857400"/>
          </a:xfrm>
          <a:prstGeom prst="rect">
            <a:avLst/>
          </a:prstGeom>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0" name="Shape 20"/>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1" name="Shape 21"/>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solidFill>
                  <a:schemeClr val="dk2"/>
                </a:solidFill>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2"/>
        <p:cNvGrpSpPr/>
        <p:nvPr/>
      </p:nvGrpSpPr>
      <p:grpSpPr>
        <a:xfrm>
          <a:off x="0" y="0"/>
          <a:ext cx="0" cy="0"/>
          <a:chOff x="0" y="0"/>
          <a:chExt cx="0" cy="0"/>
        </a:xfrm>
      </p:grpSpPr>
      <p:sp>
        <p:nvSpPr>
          <p:cNvPr id="23" name="Shape 23"/>
          <p:cNvSpPr/>
          <p:nvPr/>
        </p:nvSpPr>
        <p:spPr>
          <a:xfrm rot="10800000" flipH="1">
            <a:off x="0" y="1163100"/>
            <a:ext cx="9144000" cy="3980399"/>
          </a:xfrm>
          <a:prstGeom prst="rect">
            <a:avLst/>
          </a:prstGeom>
          <a:solidFill>
            <a:schemeClr val="lt1"/>
          </a:solidFill>
          <a:ln>
            <a:noFill/>
          </a:ln>
        </p:spPr>
        <p:txBody>
          <a:bodyPr lIns="91425" tIns="45700" rIns="91425" bIns="45700" anchor="ctr" anchorCtr="0">
            <a:noAutofit/>
          </a:bodyPr>
          <a:lstStyle/>
          <a:p>
            <a:pPr>
              <a:spcBef>
                <a:spcPts val="0"/>
              </a:spcBef>
              <a:buNone/>
            </a:pPr>
            <a:endParaRPr/>
          </a:p>
        </p:txBody>
      </p:sp>
      <p:sp>
        <p:nvSpPr>
          <p:cNvPr id="24" name="Shape 24"/>
          <p:cNvSpPr/>
          <p:nvPr/>
        </p:nvSpPr>
        <p:spPr>
          <a:xfrm rot="10800000">
            <a:off x="4526627" y="1162132"/>
            <a:ext cx="4617372" cy="571095"/>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pPr>
              <a:spcBef>
                <a:spcPts val="0"/>
              </a:spcBef>
              <a:buNone/>
            </a:pPr>
            <a:endParaRPr/>
          </a:p>
        </p:txBody>
      </p:sp>
      <p:sp>
        <p:nvSpPr>
          <p:cNvPr id="25" name="Shape 25"/>
          <p:cNvSpPr txBox="1">
            <a:spLocks noGrp="1"/>
          </p:cNvSpPr>
          <p:nvPr>
            <p:ph type="title"/>
          </p:nvPr>
        </p:nvSpPr>
        <p:spPr>
          <a:xfrm>
            <a:off x="457200" y="205978"/>
            <a:ext cx="8229600" cy="857400"/>
          </a:xfrm>
          <a:prstGeom prst="rect">
            <a:avLst/>
          </a:prstGeom>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6" name="Shape 26"/>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7" name="Shape 27"/>
          <p:cNvSpPr/>
          <p:nvPr/>
        </p:nvSpPr>
        <p:spPr>
          <a:xfrm flipH="1">
            <a:off x="4526627" y="571349"/>
            <a:ext cx="4617372" cy="59050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pPr>
              <a:spcBef>
                <a:spcPts val="0"/>
              </a:spcBef>
              <a:buNone/>
            </a:pPr>
            <a:endParaRPr/>
          </a:p>
        </p:txBody>
      </p:sp>
      <p:sp>
        <p:nvSpPr>
          <p:cNvPr id="28" name="Shape 28"/>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9" name="Shape 2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solidFill>
                  <a:schemeClr val="dk2"/>
                </a:solidFill>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0"/>
        <p:cNvGrpSpPr/>
        <p:nvPr/>
      </p:nvGrpSpPr>
      <p:grpSpPr>
        <a:xfrm>
          <a:off x="0" y="0"/>
          <a:ext cx="0" cy="0"/>
          <a:chOff x="0" y="0"/>
          <a:chExt cx="0" cy="0"/>
        </a:xfrm>
      </p:grpSpPr>
      <p:sp>
        <p:nvSpPr>
          <p:cNvPr id="31" name="Shape 31"/>
          <p:cNvSpPr/>
          <p:nvPr/>
        </p:nvSpPr>
        <p:spPr>
          <a:xfrm rot="10800000" flipH="1">
            <a:off x="0" y="1163100"/>
            <a:ext cx="9144000" cy="3980399"/>
          </a:xfrm>
          <a:prstGeom prst="rect">
            <a:avLst/>
          </a:prstGeom>
          <a:solidFill>
            <a:schemeClr val="lt1"/>
          </a:solidFill>
          <a:ln>
            <a:noFill/>
          </a:ln>
        </p:spPr>
        <p:txBody>
          <a:bodyPr lIns="91425" tIns="45700" rIns="91425" bIns="45700" anchor="ctr" anchorCtr="0">
            <a:noAutofit/>
          </a:bodyPr>
          <a:lstStyle/>
          <a:p>
            <a:pPr>
              <a:spcBef>
                <a:spcPts val="0"/>
              </a:spcBef>
              <a:buNone/>
            </a:pPr>
            <a:endParaRPr/>
          </a:p>
        </p:txBody>
      </p:sp>
      <p:sp>
        <p:nvSpPr>
          <p:cNvPr id="32" name="Shape 32"/>
          <p:cNvSpPr/>
          <p:nvPr/>
        </p:nvSpPr>
        <p:spPr>
          <a:xfrm flipH="1">
            <a:off x="4526627" y="571349"/>
            <a:ext cx="4617372" cy="59050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pPr>
              <a:spcBef>
                <a:spcPts val="0"/>
              </a:spcBef>
              <a:buNone/>
            </a:pPr>
            <a:endParaRPr/>
          </a:p>
        </p:txBody>
      </p:sp>
      <p:sp>
        <p:nvSpPr>
          <p:cNvPr id="33" name="Shape 33"/>
          <p:cNvSpPr txBox="1">
            <a:spLocks noGrp="1"/>
          </p:cNvSpPr>
          <p:nvPr>
            <p:ph type="title"/>
          </p:nvPr>
        </p:nvSpPr>
        <p:spPr>
          <a:xfrm>
            <a:off x="457200" y="205978"/>
            <a:ext cx="8229600" cy="857400"/>
          </a:xfrm>
          <a:prstGeom prst="rect">
            <a:avLst/>
          </a:prstGeom>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34" name="Shape 34"/>
          <p:cNvSpPr/>
          <p:nvPr/>
        </p:nvSpPr>
        <p:spPr>
          <a:xfrm rot="10800000">
            <a:off x="4526627" y="1162132"/>
            <a:ext cx="4617372" cy="571095"/>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pPr>
              <a:spcBef>
                <a:spcPts val="0"/>
              </a:spcBef>
              <a:buNone/>
            </a:pPr>
            <a:endParaRPr/>
          </a:p>
        </p:txBody>
      </p:sp>
      <p:sp>
        <p:nvSpPr>
          <p:cNvPr id="35" name="Shape 35"/>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solidFill>
                  <a:schemeClr val="dk1"/>
                </a:solidFill>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6"/>
        <p:cNvGrpSpPr/>
        <p:nvPr/>
      </p:nvGrpSpPr>
      <p:grpSpPr>
        <a:xfrm>
          <a:off x="0" y="0"/>
          <a:ext cx="0" cy="0"/>
          <a:chOff x="0" y="0"/>
          <a:chExt cx="0" cy="0"/>
        </a:xfrm>
      </p:grpSpPr>
      <p:sp>
        <p:nvSpPr>
          <p:cNvPr id="37" name="Shape 37"/>
          <p:cNvSpPr/>
          <p:nvPr/>
        </p:nvSpPr>
        <p:spPr>
          <a:xfrm rot="10800000" flipH="1">
            <a:off x="0" y="4412699"/>
            <a:ext cx="9144000" cy="730799"/>
          </a:xfrm>
          <a:prstGeom prst="rect">
            <a:avLst/>
          </a:prstGeom>
          <a:solidFill>
            <a:schemeClr val="lt1"/>
          </a:solidFill>
          <a:ln>
            <a:noFill/>
          </a:ln>
        </p:spPr>
        <p:txBody>
          <a:bodyPr lIns="91425" tIns="45700" rIns="91425" bIns="45700" anchor="ctr" anchorCtr="0">
            <a:noAutofit/>
          </a:bodyPr>
          <a:lstStyle/>
          <a:p>
            <a:pPr>
              <a:spcBef>
                <a:spcPts val="0"/>
              </a:spcBef>
              <a:buNone/>
            </a:pPr>
            <a:endParaRPr/>
          </a:p>
        </p:txBody>
      </p:sp>
      <p:sp>
        <p:nvSpPr>
          <p:cNvPr id="38" name="Shape 38"/>
          <p:cNvSpPr/>
          <p:nvPr/>
        </p:nvSpPr>
        <p:spPr>
          <a:xfrm flipH="1">
            <a:off x="4526627" y="3820834"/>
            <a:ext cx="4617372" cy="59050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pPr>
              <a:spcBef>
                <a:spcPts val="0"/>
              </a:spcBef>
              <a:buNone/>
            </a:pPr>
            <a:endParaRPr/>
          </a:p>
        </p:txBody>
      </p:sp>
      <p:sp>
        <p:nvSpPr>
          <p:cNvPr id="39" name="Shape 39"/>
          <p:cNvSpPr/>
          <p:nvPr/>
        </p:nvSpPr>
        <p:spPr>
          <a:xfrm rot="10800000">
            <a:off x="4526627" y="4411617"/>
            <a:ext cx="4617372" cy="571095"/>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pPr>
              <a:spcBef>
                <a:spcPts val="0"/>
              </a:spcBef>
              <a:buNone/>
            </a:pPr>
            <a:endParaRPr/>
          </a:p>
        </p:txBody>
      </p:sp>
      <p:sp>
        <p:nvSpPr>
          <p:cNvPr id="40" name="Shape 40"/>
          <p:cNvSpPr txBox="1">
            <a:spLocks noGrp="1"/>
          </p:cNvSpPr>
          <p:nvPr>
            <p:ph type="body" idx="1"/>
          </p:nvPr>
        </p:nvSpPr>
        <p:spPr>
          <a:xfrm>
            <a:off x="457200" y="4421726"/>
            <a:ext cx="8229600" cy="505200"/>
          </a:xfrm>
          <a:prstGeom prst="rect">
            <a:avLst/>
          </a:prstGeom>
        </p:spPr>
        <p:txBody>
          <a:bodyPr lIns="91425" tIns="91425" rIns="91425" bIns="91425" anchor="ctr" anchorCtr="0"/>
          <a:lstStyle>
            <a:lvl1pPr>
              <a:spcBef>
                <a:spcPts val="0"/>
              </a:spcBef>
              <a:buClr>
                <a:schemeClr val="dk2"/>
              </a:buClr>
              <a:buSzPct val="100000"/>
              <a:buNone/>
              <a:defRPr sz="2400" i="1">
                <a:solidFill>
                  <a:schemeClr val="dk2"/>
                </a:solidFill>
              </a:defRPr>
            </a:lvl1pPr>
          </a:lstStyle>
          <a:p>
            <a:endParaRPr/>
          </a:p>
        </p:txBody>
      </p:sp>
      <p:sp>
        <p:nvSpPr>
          <p:cNvPr id="41" name="Shape 41"/>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solidFill>
                  <a:schemeClr val="dk2"/>
                </a:solidFill>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2"/>
        <p:cNvGrpSpPr/>
        <p:nvPr/>
      </p:nvGrpSpPr>
      <p:grpSpPr>
        <a:xfrm>
          <a:off x="0" y="0"/>
          <a:ext cx="0" cy="0"/>
          <a:chOff x="0" y="0"/>
          <a:chExt cx="0" cy="0"/>
        </a:xfrm>
      </p:grpSpPr>
      <p:sp>
        <p:nvSpPr>
          <p:cNvPr id="43" name="Shape 43"/>
          <p:cNvSpPr/>
          <p:nvPr/>
        </p:nvSpPr>
        <p:spPr>
          <a:xfrm>
            <a:off x="6676" y="76256"/>
            <a:ext cx="9134130" cy="5054792"/>
          </a:xfrm>
          <a:custGeom>
            <a:avLst/>
            <a:gdLst/>
            <a:ahLst/>
            <a:cxnLst/>
            <a:rect l="0" t="0" r="0" b="0"/>
            <a:pathLst>
              <a:path w="9157023" h="6739723" extrusionOk="0">
                <a:moveTo>
                  <a:pt x="1629" y="0"/>
                </a:moveTo>
                <a:lnTo>
                  <a:pt x="9157023" y="4340980"/>
                </a:lnTo>
                <a:lnTo>
                  <a:pt x="1593" y="6739723"/>
                </a:lnTo>
                <a:cubicBezTo>
                  <a:pt x="-3941" y="5123960"/>
                  <a:pt x="7163" y="1615763"/>
                  <a:pt x="1629" y="0"/>
                </a:cubicBezTo>
                <a:close/>
              </a:path>
            </a:pathLst>
          </a:custGeom>
          <a:solidFill>
            <a:srgbClr val="FFFFFF">
              <a:alpha val="6666"/>
            </a:srgbClr>
          </a:solidFill>
          <a:ln>
            <a:noFill/>
          </a:ln>
        </p:spPr>
        <p:txBody>
          <a:bodyPr lIns="91425" tIns="45700" rIns="91425" bIns="45700" anchor="ctr" anchorCtr="0">
            <a:noAutofit/>
          </a:bodyPr>
          <a:lstStyle/>
          <a:p>
            <a:pPr>
              <a:spcBef>
                <a:spcPts val="0"/>
              </a:spcBef>
              <a:buNone/>
            </a:pPr>
            <a:endParaRPr/>
          </a:p>
        </p:txBody>
      </p:sp>
      <p:sp>
        <p:nvSpPr>
          <p:cNvPr id="44" name="Shape 44"/>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gs>
            <a:gs pos="100000">
              <a:schemeClr val="dk2"/>
            </a:gs>
          </a:gsLst>
          <a:path path="circle">
            <a:fillToRect l="50000" t="50000" r="50000" b="50000"/>
          </a:path>
          <a:tileRect/>
        </a:gra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a:spcBef>
                <a:spcPts val="0"/>
              </a:spcBef>
              <a:buClr>
                <a:schemeClr val="lt1"/>
              </a:buClr>
              <a:buSzPct val="100000"/>
              <a:buFont typeface="Georgia"/>
              <a:buNone/>
              <a:defRPr sz="4800">
                <a:solidFill>
                  <a:schemeClr val="lt1"/>
                </a:solidFill>
                <a:latin typeface="Georgia"/>
                <a:ea typeface="Georgia"/>
                <a:cs typeface="Georgia"/>
                <a:sym typeface="Georgia"/>
              </a:defRPr>
            </a:lvl1pPr>
            <a:lvl2pPr>
              <a:spcBef>
                <a:spcPts val="0"/>
              </a:spcBef>
              <a:buClr>
                <a:schemeClr val="lt1"/>
              </a:buClr>
              <a:buSzPct val="100000"/>
              <a:buFont typeface="Georgia"/>
              <a:buNone/>
              <a:defRPr sz="4800">
                <a:solidFill>
                  <a:schemeClr val="lt1"/>
                </a:solidFill>
                <a:latin typeface="Georgia"/>
                <a:ea typeface="Georgia"/>
                <a:cs typeface="Georgia"/>
                <a:sym typeface="Georgia"/>
              </a:defRPr>
            </a:lvl2pPr>
            <a:lvl3pPr>
              <a:spcBef>
                <a:spcPts val="0"/>
              </a:spcBef>
              <a:buClr>
                <a:schemeClr val="lt1"/>
              </a:buClr>
              <a:buSzPct val="100000"/>
              <a:buFont typeface="Georgia"/>
              <a:buNone/>
              <a:defRPr sz="4800">
                <a:solidFill>
                  <a:schemeClr val="lt1"/>
                </a:solidFill>
                <a:latin typeface="Georgia"/>
                <a:ea typeface="Georgia"/>
                <a:cs typeface="Georgia"/>
                <a:sym typeface="Georgia"/>
              </a:defRPr>
            </a:lvl3pPr>
            <a:lvl4pPr>
              <a:spcBef>
                <a:spcPts val="0"/>
              </a:spcBef>
              <a:buClr>
                <a:schemeClr val="lt1"/>
              </a:buClr>
              <a:buSzPct val="100000"/>
              <a:buFont typeface="Georgia"/>
              <a:buNone/>
              <a:defRPr sz="4800">
                <a:solidFill>
                  <a:schemeClr val="lt1"/>
                </a:solidFill>
                <a:latin typeface="Georgia"/>
                <a:ea typeface="Georgia"/>
                <a:cs typeface="Georgia"/>
                <a:sym typeface="Georgia"/>
              </a:defRPr>
            </a:lvl4pPr>
            <a:lvl5pPr>
              <a:spcBef>
                <a:spcPts val="0"/>
              </a:spcBef>
              <a:buClr>
                <a:schemeClr val="lt1"/>
              </a:buClr>
              <a:buSzPct val="100000"/>
              <a:buFont typeface="Georgia"/>
              <a:buNone/>
              <a:defRPr sz="4800">
                <a:solidFill>
                  <a:schemeClr val="lt1"/>
                </a:solidFill>
                <a:latin typeface="Georgia"/>
                <a:ea typeface="Georgia"/>
                <a:cs typeface="Georgia"/>
                <a:sym typeface="Georgia"/>
              </a:defRPr>
            </a:lvl5pPr>
            <a:lvl6pPr>
              <a:spcBef>
                <a:spcPts val="0"/>
              </a:spcBef>
              <a:buClr>
                <a:schemeClr val="lt1"/>
              </a:buClr>
              <a:buSzPct val="100000"/>
              <a:buFont typeface="Georgia"/>
              <a:buNone/>
              <a:defRPr sz="4800">
                <a:solidFill>
                  <a:schemeClr val="lt1"/>
                </a:solidFill>
                <a:latin typeface="Georgia"/>
                <a:ea typeface="Georgia"/>
                <a:cs typeface="Georgia"/>
                <a:sym typeface="Georgia"/>
              </a:defRPr>
            </a:lvl6pPr>
            <a:lvl7pPr>
              <a:spcBef>
                <a:spcPts val="0"/>
              </a:spcBef>
              <a:buClr>
                <a:schemeClr val="lt1"/>
              </a:buClr>
              <a:buSzPct val="100000"/>
              <a:buFont typeface="Georgia"/>
              <a:buNone/>
              <a:defRPr sz="4800">
                <a:solidFill>
                  <a:schemeClr val="lt1"/>
                </a:solidFill>
                <a:latin typeface="Georgia"/>
                <a:ea typeface="Georgia"/>
                <a:cs typeface="Georgia"/>
                <a:sym typeface="Georgia"/>
              </a:defRPr>
            </a:lvl7pPr>
            <a:lvl8pPr>
              <a:spcBef>
                <a:spcPts val="0"/>
              </a:spcBef>
              <a:buClr>
                <a:schemeClr val="lt1"/>
              </a:buClr>
              <a:buSzPct val="100000"/>
              <a:buFont typeface="Georgia"/>
              <a:buNone/>
              <a:defRPr sz="4800">
                <a:solidFill>
                  <a:schemeClr val="lt1"/>
                </a:solidFill>
                <a:latin typeface="Georgia"/>
                <a:ea typeface="Georgia"/>
                <a:cs typeface="Georgia"/>
                <a:sym typeface="Georgia"/>
              </a:defRPr>
            </a:lvl8pPr>
            <a:lvl9pPr>
              <a:spcBef>
                <a:spcPts val="0"/>
              </a:spcBef>
              <a:buClr>
                <a:schemeClr val="lt1"/>
              </a:buClr>
              <a:buSzPct val="100000"/>
              <a:buFont typeface="Georgia"/>
              <a:buNone/>
              <a:defRPr sz="4800">
                <a:solidFill>
                  <a:schemeClr val="lt1"/>
                </a:solidFill>
                <a:latin typeface="Georgia"/>
                <a:ea typeface="Georgia"/>
                <a:cs typeface="Georgia"/>
                <a:sym typeface="Georgia"/>
              </a:defRPr>
            </a:lvl9pPr>
          </a:lstStyle>
          <a:p>
            <a:endParaRPr/>
          </a:p>
        </p:txBody>
      </p:sp>
      <p:sp>
        <p:nvSpPr>
          <p:cNvPr id="6" name="Shape 6"/>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a:spcBef>
                <a:spcPts val="600"/>
              </a:spcBef>
              <a:buClr>
                <a:schemeClr val="dk1"/>
              </a:buClr>
              <a:buSzPct val="100000"/>
              <a:buFont typeface="Georgia"/>
              <a:defRPr sz="3000">
                <a:solidFill>
                  <a:schemeClr val="dk1"/>
                </a:solidFill>
                <a:latin typeface="Georgia"/>
                <a:ea typeface="Georgia"/>
                <a:cs typeface="Georgia"/>
                <a:sym typeface="Georgia"/>
              </a:defRPr>
            </a:lvl1pPr>
            <a:lvl2pPr>
              <a:spcBef>
                <a:spcPts val="480"/>
              </a:spcBef>
              <a:buClr>
                <a:schemeClr val="dk1"/>
              </a:buClr>
              <a:buSzPct val="100000"/>
              <a:buFont typeface="Georgia"/>
              <a:defRPr sz="2400">
                <a:solidFill>
                  <a:schemeClr val="dk1"/>
                </a:solidFill>
                <a:latin typeface="Georgia"/>
                <a:ea typeface="Georgia"/>
                <a:cs typeface="Georgia"/>
                <a:sym typeface="Georgia"/>
              </a:defRPr>
            </a:lvl2pPr>
            <a:lvl3pPr>
              <a:spcBef>
                <a:spcPts val="480"/>
              </a:spcBef>
              <a:buClr>
                <a:schemeClr val="dk1"/>
              </a:buClr>
              <a:buSzPct val="100000"/>
              <a:buFont typeface="Georgia"/>
              <a:defRPr sz="2400">
                <a:solidFill>
                  <a:schemeClr val="dk1"/>
                </a:solidFill>
                <a:latin typeface="Georgia"/>
                <a:ea typeface="Georgia"/>
                <a:cs typeface="Georgia"/>
                <a:sym typeface="Georgia"/>
              </a:defRPr>
            </a:lvl3pPr>
            <a:lvl4pPr>
              <a:spcBef>
                <a:spcPts val="360"/>
              </a:spcBef>
              <a:buClr>
                <a:schemeClr val="dk1"/>
              </a:buClr>
              <a:buSzPct val="100000"/>
              <a:buFont typeface="Georgia"/>
              <a:defRPr sz="1800">
                <a:solidFill>
                  <a:schemeClr val="dk1"/>
                </a:solidFill>
                <a:latin typeface="Georgia"/>
                <a:ea typeface="Georgia"/>
                <a:cs typeface="Georgia"/>
                <a:sym typeface="Georgia"/>
              </a:defRPr>
            </a:lvl4pPr>
            <a:lvl5pPr>
              <a:spcBef>
                <a:spcPts val="360"/>
              </a:spcBef>
              <a:buClr>
                <a:schemeClr val="dk1"/>
              </a:buClr>
              <a:buSzPct val="100000"/>
              <a:buFont typeface="Georgia"/>
              <a:defRPr sz="1800">
                <a:solidFill>
                  <a:schemeClr val="dk1"/>
                </a:solidFill>
                <a:latin typeface="Georgia"/>
                <a:ea typeface="Georgia"/>
                <a:cs typeface="Georgia"/>
                <a:sym typeface="Georgia"/>
              </a:defRPr>
            </a:lvl5pPr>
            <a:lvl6pPr>
              <a:spcBef>
                <a:spcPts val="360"/>
              </a:spcBef>
              <a:buClr>
                <a:schemeClr val="dk1"/>
              </a:buClr>
              <a:buSzPct val="100000"/>
              <a:buFont typeface="Georgia"/>
              <a:defRPr sz="1800">
                <a:solidFill>
                  <a:schemeClr val="dk1"/>
                </a:solidFill>
                <a:latin typeface="Georgia"/>
                <a:ea typeface="Georgia"/>
                <a:cs typeface="Georgia"/>
                <a:sym typeface="Georgia"/>
              </a:defRPr>
            </a:lvl6pPr>
            <a:lvl7pPr>
              <a:spcBef>
                <a:spcPts val="360"/>
              </a:spcBef>
              <a:buClr>
                <a:schemeClr val="dk1"/>
              </a:buClr>
              <a:buSzPct val="100000"/>
              <a:buFont typeface="Georgia"/>
              <a:defRPr sz="1800">
                <a:solidFill>
                  <a:schemeClr val="dk1"/>
                </a:solidFill>
                <a:latin typeface="Georgia"/>
                <a:ea typeface="Georgia"/>
                <a:cs typeface="Georgia"/>
                <a:sym typeface="Georgia"/>
              </a:defRPr>
            </a:lvl7pPr>
            <a:lvl8pPr>
              <a:spcBef>
                <a:spcPts val="360"/>
              </a:spcBef>
              <a:buClr>
                <a:schemeClr val="dk1"/>
              </a:buClr>
              <a:buSzPct val="100000"/>
              <a:buFont typeface="Georgia"/>
              <a:defRPr sz="1800">
                <a:solidFill>
                  <a:schemeClr val="dk1"/>
                </a:solidFill>
                <a:latin typeface="Georgia"/>
                <a:ea typeface="Georgia"/>
                <a:cs typeface="Georgia"/>
                <a:sym typeface="Georgia"/>
              </a:defRPr>
            </a:lvl8pPr>
            <a:lvl9pPr>
              <a:spcBef>
                <a:spcPts val="360"/>
              </a:spcBef>
              <a:buClr>
                <a:schemeClr val="dk1"/>
              </a:buClr>
              <a:buSzPct val="100000"/>
              <a:buFont typeface="Georgia"/>
              <a:defRPr sz="1800">
                <a:solidFill>
                  <a:schemeClr val="dk1"/>
                </a:solidFill>
                <a:latin typeface="Georgia"/>
                <a:ea typeface="Georgia"/>
                <a:cs typeface="Georgia"/>
                <a:sym typeface="Georgia"/>
              </a:defRPr>
            </a:lvl9pPr>
          </a:lstStyle>
          <a:p>
            <a:endParaRPr/>
          </a:p>
        </p:txBody>
      </p:sp>
      <p:sp>
        <p:nvSpPr>
          <p:cNvPr id="7" name="Shape 7"/>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lvl1pPr algn="r">
              <a:spcBef>
                <a:spcPts val="0"/>
              </a:spcBef>
              <a:buNone/>
              <a:defRPr sz="1300">
                <a:solidFill>
                  <a:schemeClr val="lt2"/>
                </a:solidFill>
                <a:latin typeface="Georgia"/>
                <a:ea typeface="Georgia"/>
                <a:cs typeface="Georgia"/>
                <a:sym typeface="Georgia"/>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caepnet.files.wordpress.com/2015/04/breakout_iii_caep_standard_41.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caepnet.files.wordpress.com/2015/03/breakout_iv_common_metrics.pdf"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Shape 46"/>
          <p:cNvSpPr txBox="1">
            <a:spLocks noGrp="1"/>
          </p:cNvSpPr>
          <p:nvPr>
            <p:ph type="ctrTitle"/>
          </p:nvPr>
        </p:nvSpPr>
        <p:spPr>
          <a:xfrm>
            <a:off x="685800" y="1746892"/>
            <a:ext cx="7772400" cy="1238099"/>
          </a:xfrm>
          <a:prstGeom prst="rect">
            <a:avLst/>
          </a:prstGeom>
        </p:spPr>
        <p:txBody>
          <a:bodyPr lIns="91425" tIns="91425" rIns="91425" bIns="91425" anchor="b" anchorCtr="0">
            <a:noAutofit/>
          </a:bodyPr>
          <a:lstStyle/>
          <a:p>
            <a:pPr>
              <a:spcBef>
                <a:spcPts val="0"/>
              </a:spcBef>
              <a:buNone/>
            </a:pPr>
            <a:r>
              <a:rPr lang="en"/>
              <a:t>National Accreditation (CAEP) Update</a:t>
            </a:r>
          </a:p>
        </p:txBody>
      </p:sp>
      <p:sp>
        <p:nvSpPr>
          <p:cNvPr id="47" name="Shape 47"/>
          <p:cNvSpPr txBox="1">
            <a:spLocks noGrp="1"/>
          </p:cNvSpPr>
          <p:nvPr>
            <p:ph type="subTitle" idx="1"/>
          </p:nvPr>
        </p:nvSpPr>
        <p:spPr>
          <a:xfrm>
            <a:off x="685800" y="3093357"/>
            <a:ext cx="7772400" cy="666600"/>
          </a:xfrm>
          <a:prstGeom prst="rect">
            <a:avLst/>
          </a:prstGeom>
        </p:spPr>
        <p:txBody>
          <a:bodyPr lIns="91425" tIns="91425" rIns="91425" bIns="91425" anchor="t" anchorCtr="0">
            <a:noAutofit/>
          </a:bodyPr>
          <a:lstStyle/>
          <a:p>
            <a:pPr rtl="0">
              <a:spcBef>
                <a:spcPts val="0"/>
              </a:spcBef>
              <a:buNone/>
            </a:pPr>
            <a:r>
              <a:rPr lang="en"/>
              <a:t>April 3, 2015</a:t>
            </a:r>
          </a:p>
          <a:p>
            <a:pPr rtl="0">
              <a:spcBef>
                <a:spcPts val="0"/>
              </a:spcBef>
              <a:buNone/>
            </a:pPr>
            <a:r>
              <a:rPr lang="en"/>
              <a:t>Spring Retreat</a:t>
            </a:r>
          </a:p>
          <a:p>
            <a:pPr rtl="0">
              <a:spcBef>
                <a:spcPts val="0"/>
              </a:spcBef>
              <a:buNone/>
            </a:pPr>
            <a:r>
              <a:rPr lang="en"/>
              <a:t>Lurie College of Education</a:t>
            </a:r>
          </a:p>
          <a:p>
            <a:pPr>
              <a:spcBef>
                <a:spcPts val="0"/>
              </a:spcBef>
              <a:buNone/>
            </a:pPr>
            <a:r>
              <a:rPr lang="en"/>
              <a:t>San José State University</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sz="3600"/>
              <a:t>CTC Response to CAEP Standard 3</a:t>
            </a:r>
          </a:p>
        </p:txBody>
      </p:sp>
      <p:sp>
        <p:nvSpPr>
          <p:cNvPr id="102" name="Shape 102"/>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42900" rtl="0">
              <a:lnSpc>
                <a:spcPct val="115000"/>
              </a:lnSpc>
              <a:spcBef>
                <a:spcPts val="800"/>
              </a:spcBef>
              <a:buClr>
                <a:schemeClr val="dk1"/>
              </a:buClr>
              <a:buSzPct val="100000"/>
              <a:buFont typeface="Arial"/>
              <a:buChar char="●"/>
            </a:pPr>
            <a:r>
              <a:rPr lang="en" sz="1800"/>
              <a:t>EPPs that accept ONLY candidates with a BA/BS have met the selection criteria of “high academic achievement and ability”</a:t>
            </a:r>
          </a:p>
          <a:p>
            <a:pPr marL="914400" lvl="1" indent="-342900" rtl="0">
              <a:lnSpc>
                <a:spcPct val="115000"/>
              </a:lnSpc>
              <a:spcBef>
                <a:spcPts val="800"/>
              </a:spcBef>
              <a:buClr>
                <a:schemeClr val="dk1"/>
              </a:buClr>
              <a:buSzPct val="100000"/>
              <a:buFont typeface="Courier New"/>
              <a:buChar char="o"/>
            </a:pPr>
            <a:r>
              <a:rPr lang="en" sz="1800"/>
              <a:t>Which is most of the programs in CA</a:t>
            </a:r>
          </a:p>
          <a:p>
            <a:pPr lvl="0" rtl="0">
              <a:lnSpc>
                <a:spcPct val="115000"/>
              </a:lnSpc>
              <a:spcBef>
                <a:spcPts val="800"/>
              </a:spcBef>
              <a:buNone/>
            </a:pPr>
            <a:endParaRPr sz="1800"/>
          </a:p>
          <a:p>
            <a:pPr marL="457200" lvl="0" indent="-342900" rtl="0">
              <a:lnSpc>
                <a:spcPct val="115000"/>
              </a:lnSpc>
              <a:spcBef>
                <a:spcPts val="800"/>
              </a:spcBef>
              <a:buClr>
                <a:schemeClr val="dk1"/>
              </a:buClr>
              <a:buSzPct val="100000"/>
              <a:buFont typeface="Arial"/>
              <a:buChar char="●"/>
            </a:pPr>
            <a:r>
              <a:rPr lang="en" sz="1800"/>
              <a:t>EPPs that accept candidates that have not yet earned BA/BS must provide data that it’s cohort average meets or exceeds CAEP minimum requirements*</a:t>
            </a:r>
          </a:p>
          <a:p>
            <a:pPr>
              <a:spcBef>
                <a:spcPts val="0"/>
              </a:spcBef>
              <a:buNone/>
            </a:pPr>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sz="3600"/>
              <a:t>CTC Response to CAEP Standard 4</a:t>
            </a:r>
          </a:p>
        </p:txBody>
      </p:sp>
      <p:sp>
        <p:nvSpPr>
          <p:cNvPr id="108" name="Shape 108"/>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42900" rtl="0">
              <a:lnSpc>
                <a:spcPct val="115000"/>
              </a:lnSpc>
              <a:spcBef>
                <a:spcPts val="800"/>
              </a:spcBef>
              <a:buClr>
                <a:schemeClr val="dk1"/>
              </a:buClr>
              <a:buSzPct val="100000"/>
              <a:buFont typeface="Arial"/>
              <a:buChar char="●"/>
            </a:pPr>
            <a:r>
              <a:rPr lang="en" sz="1800"/>
              <a:t>CA does not use Value-Added Measures as a statewide measure of teacher effectiveness</a:t>
            </a:r>
          </a:p>
          <a:p>
            <a:pPr marL="914400" lvl="1" indent="-342900" rtl="0">
              <a:lnSpc>
                <a:spcPct val="115000"/>
              </a:lnSpc>
              <a:spcBef>
                <a:spcPts val="800"/>
              </a:spcBef>
              <a:buClr>
                <a:schemeClr val="dk1"/>
              </a:buClr>
              <a:buSzPct val="100000"/>
              <a:buFont typeface="Courier New"/>
              <a:buChar char="o"/>
            </a:pPr>
            <a:r>
              <a:rPr lang="en" sz="1800"/>
              <a:t>Therefore CA institutions can not be required to provide VAM data as part of joint CTC-CAEP accreditation</a:t>
            </a:r>
          </a:p>
          <a:p>
            <a:pPr lvl="0" rtl="0">
              <a:lnSpc>
                <a:spcPct val="115000"/>
              </a:lnSpc>
              <a:spcBef>
                <a:spcPts val="800"/>
              </a:spcBef>
              <a:buNone/>
            </a:pPr>
            <a:endParaRPr sz="1800"/>
          </a:p>
          <a:p>
            <a:pPr marL="457200" lvl="0" indent="-342900" rtl="0">
              <a:lnSpc>
                <a:spcPct val="115000"/>
              </a:lnSpc>
              <a:spcBef>
                <a:spcPts val="800"/>
              </a:spcBef>
              <a:buClr>
                <a:schemeClr val="dk1"/>
              </a:buClr>
              <a:buSzPct val="100000"/>
              <a:buFont typeface="Arial"/>
              <a:buChar char="●"/>
            </a:pPr>
            <a:r>
              <a:rPr lang="en" sz="1800"/>
              <a:t>EPPs must provide some other form of evidence that program completers contribute to expected student learning growth for CAEP accreditation</a:t>
            </a:r>
          </a:p>
          <a:p>
            <a:pPr>
              <a:spcBef>
                <a:spcPts val="0"/>
              </a:spcBef>
              <a:buNone/>
            </a:pPr>
            <a:endParaRPr sz="1800"/>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sz="3000"/>
              <a:t>Areas of CAEP Standards Not Addressed by CTC Common Standards</a:t>
            </a:r>
          </a:p>
        </p:txBody>
      </p:sp>
      <p:sp>
        <p:nvSpPr>
          <p:cNvPr id="114" name="Shape 114"/>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42900" rtl="0">
              <a:lnSpc>
                <a:spcPct val="115000"/>
              </a:lnSpc>
              <a:spcBef>
                <a:spcPts val="500"/>
              </a:spcBef>
              <a:buClr>
                <a:schemeClr val="dk1"/>
              </a:buClr>
              <a:buSzPct val="100000"/>
              <a:buFont typeface="Arial"/>
              <a:buChar char="●"/>
            </a:pPr>
            <a:r>
              <a:rPr lang="en" sz="1800" b="1"/>
              <a:t>Standard 1 – Content and Pedagogical Knowledge</a:t>
            </a:r>
          </a:p>
          <a:p>
            <a:pPr marL="914400" lvl="1" indent="-342900" rtl="0">
              <a:lnSpc>
                <a:spcPct val="115000"/>
              </a:lnSpc>
              <a:spcBef>
                <a:spcPts val="500"/>
              </a:spcBef>
              <a:buClr>
                <a:schemeClr val="dk1"/>
              </a:buClr>
              <a:buSzPct val="100000"/>
              <a:buFont typeface="Courier New"/>
              <a:buChar char="o"/>
            </a:pPr>
            <a:r>
              <a:rPr lang="en" sz="1800"/>
              <a:t>Completers use research and evidence to measure student progress and own professional practice</a:t>
            </a:r>
          </a:p>
          <a:p>
            <a:pPr marL="914400" lvl="1" indent="-342900" rtl="0">
              <a:lnSpc>
                <a:spcPct val="115000"/>
              </a:lnSpc>
              <a:spcBef>
                <a:spcPts val="500"/>
              </a:spcBef>
              <a:buClr>
                <a:schemeClr val="dk1"/>
              </a:buClr>
              <a:buSzPct val="100000"/>
              <a:buFont typeface="Courier New"/>
              <a:buChar char="o"/>
            </a:pPr>
            <a:r>
              <a:rPr lang="en" sz="1800"/>
              <a:t>Completers provide access to college and career ready standards (CCSS, NGSS)</a:t>
            </a:r>
          </a:p>
          <a:p>
            <a:pPr marL="914400" lvl="1" indent="-342900" rtl="0">
              <a:lnSpc>
                <a:spcPct val="115000"/>
              </a:lnSpc>
              <a:spcBef>
                <a:spcPts val="500"/>
              </a:spcBef>
              <a:buClr>
                <a:schemeClr val="dk1"/>
              </a:buClr>
              <a:buSzPct val="100000"/>
              <a:buFont typeface="Courier New"/>
              <a:buChar char="o"/>
            </a:pPr>
            <a:r>
              <a:rPr lang="en" sz="1800"/>
              <a:t>Completers model and apply technology to design, implement, and assess learning</a:t>
            </a:r>
          </a:p>
          <a:p>
            <a:pPr marL="457200" lvl="0" indent="0" rtl="0">
              <a:lnSpc>
                <a:spcPct val="115000"/>
              </a:lnSpc>
              <a:spcBef>
                <a:spcPts val="500"/>
              </a:spcBef>
              <a:buNone/>
            </a:pPr>
            <a:endParaRPr sz="600"/>
          </a:p>
          <a:p>
            <a:pPr marL="457200" lvl="0" indent="-342900" rtl="0">
              <a:lnSpc>
                <a:spcPct val="115000"/>
              </a:lnSpc>
              <a:spcBef>
                <a:spcPts val="500"/>
              </a:spcBef>
              <a:buClr>
                <a:schemeClr val="dk1"/>
              </a:buClr>
              <a:buSzPct val="100000"/>
              <a:buFont typeface="Arial"/>
              <a:buChar char="●"/>
            </a:pPr>
            <a:r>
              <a:rPr lang="en" sz="1800" b="1"/>
              <a:t>Standard 3 – Candidate quality, Recruitment, Selectivity</a:t>
            </a:r>
          </a:p>
          <a:p>
            <a:pPr marL="914400" lvl="1" indent="-342900" rtl="0">
              <a:lnSpc>
                <a:spcPct val="115000"/>
              </a:lnSpc>
              <a:spcBef>
                <a:spcPts val="500"/>
              </a:spcBef>
              <a:buClr>
                <a:schemeClr val="dk1"/>
              </a:buClr>
              <a:buSzPct val="100000"/>
              <a:buFont typeface="Courier New"/>
              <a:buChar char="o"/>
            </a:pPr>
            <a:r>
              <a:rPr lang="en" sz="1800"/>
              <a:t>Recruit diverse candidates and address state and local shortages</a:t>
            </a:r>
          </a:p>
          <a:p>
            <a:pPr marL="914400" lvl="1" indent="-342900" rtl="0">
              <a:lnSpc>
                <a:spcPct val="115000"/>
              </a:lnSpc>
              <a:spcBef>
                <a:spcPts val="500"/>
              </a:spcBef>
              <a:buClr>
                <a:schemeClr val="dk1"/>
              </a:buClr>
              <a:buSzPct val="100000"/>
              <a:buFont typeface="Courier New"/>
              <a:buChar char="o"/>
            </a:pPr>
            <a:r>
              <a:rPr lang="en" sz="1800"/>
              <a:t>Meet admissions criteria</a:t>
            </a:r>
          </a:p>
          <a:p>
            <a:pPr marL="914400" lvl="1" indent="-342900" rtl="0">
              <a:lnSpc>
                <a:spcPct val="115000"/>
              </a:lnSpc>
              <a:spcBef>
                <a:spcPts val="500"/>
              </a:spcBef>
              <a:buClr>
                <a:schemeClr val="dk1"/>
              </a:buClr>
              <a:buSzPct val="100000"/>
              <a:buFont typeface="Courier New"/>
              <a:buChar char="o"/>
            </a:pPr>
            <a:r>
              <a:rPr lang="en" sz="1800"/>
              <a:t>Selectivity at completion</a:t>
            </a:r>
          </a:p>
          <a:p>
            <a:pPr marL="914400" lvl="0" indent="0" rtl="0">
              <a:lnSpc>
                <a:spcPct val="115000"/>
              </a:lnSpc>
              <a:spcBef>
                <a:spcPts val="500"/>
              </a:spcBef>
              <a:buNone/>
            </a:pPr>
            <a:endParaRPr sz="1800">
              <a:latin typeface="Arial"/>
              <a:ea typeface="Arial"/>
              <a:cs typeface="Arial"/>
              <a:sym typeface="Arial"/>
            </a:endParaRPr>
          </a:p>
          <a:p>
            <a:pPr>
              <a:spcBef>
                <a:spcPts val="0"/>
              </a:spcBef>
              <a:buNone/>
            </a:pPr>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sz="3000"/>
              <a:t>Areas of CAEP Standards Not Addressed by CTC Common Standards</a:t>
            </a:r>
          </a:p>
        </p:txBody>
      </p:sp>
      <p:sp>
        <p:nvSpPr>
          <p:cNvPr id="120" name="Shape 120"/>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42900" rtl="0">
              <a:lnSpc>
                <a:spcPct val="115000"/>
              </a:lnSpc>
              <a:spcBef>
                <a:spcPts val="700"/>
              </a:spcBef>
              <a:buClr>
                <a:schemeClr val="dk1"/>
              </a:buClr>
              <a:buSzPct val="100000"/>
              <a:buFont typeface="Arial"/>
              <a:buChar char="●"/>
            </a:pPr>
            <a:r>
              <a:rPr lang="en" sz="1800" b="1"/>
              <a:t>Standard 4 – Program Impact</a:t>
            </a:r>
          </a:p>
          <a:p>
            <a:pPr marL="914400" lvl="1" indent="-342900" rtl="0">
              <a:lnSpc>
                <a:spcPct val="115000"/>
              </a:lnSpc>
              <a:spcBef>
                <a:spcPts val="700"/>
              </a:spcBef>
              <a:buClr>
                <a:schemeClr val="dk1"/>
              </a:buClr>
              <a:buSzPct val="100000"/>
              <a:buFont typeface="Courier New"/>
              <a:buChar char="o"/>
            </a:pPr>
            <a:r>
              <a:rPr lang="en" sz="1800"/>
              <a:t>Commission is developing / revising program completer and employer surveys that could be used to demonstrate meeting specific parts of this standard</a:t>
            </a:r>
          </a:p>
          <a:p>
            <a:pPr lvl="0" rtl="0">
              <a:lnSpc>
                <a:spcPct val="115000"/>
              </a:lnSpc>
              <a:spcBef>
                <a:spcPts val="700"/>
              </a:spcBef>
              <a:buNone/>
            </a:pPr>
            <a:endParaRPr sz="1800"/>
          </a:p>
          <a:p>
            <a:pPr marL="457200" lvl="0" indent="-342900" rtl="0">
              <a:lnSpc>
                <a:spcPct val="115000"/>
              </a:lnSpc>
              <a:spcBef>
                <a:spcPts val="700"/>
              </a:spcBef>
              <a:buClr>
                <a:schemeClr val="dk1"/>
              </a:buClr>
              <a:buSzPct val="100000"/>
              <a:buFont typeface="Arial"/>
              <a:buChar char="●"/>
            </a:pPr>
            <a:r>
              <a:rPr lang="en" sz="1800" b="1"/>
              <a:t>Standard 5 – Continuous Improvement</a:t>
            </a:r>
          </a:p>
          <a:p>
            <a:pPr marL="914400" lvl="1" indent="-342900" rtl="0">
              <a:lnSpc>
                <a:spcPct val="115000"/>
              </a:lnSpc>
              <a:spcBef>
                <a:spcPts val="700"/>
              </a:spcBef>
              <a:buClr>
                <a:schemeClr val="dk1"/>
              </a:buClr>
              <a:buSzPct val="100000"/>
              <a:buFont typeface="Courier New"/>
              <a:buChar char="o"/>
            </a:pPr>
            <a:r>
              <a:rPr lang="en" sz="1800"/>
              <a:t>EPPs assess performance against its own goals and standards, track results over time (Somewhat done in current CTC Program Assessments)</a:t>
            </a:r>
          </a:p>
          <a:p>
            <a:pPr marL="914400" lvl="1" indent="-342900" rtl="0">
              <a:lnSpc>
                <a:spcPct val="115000"/>
              </a:lnSpc>
              <a:spcBef>
                <a:spcPts val="700"/>
              </a:spcBef>
              <a:buClr>
                <a:schemeClr val="dk1"/>
              </a:buClr>
              <a:buSzPct val="100000"/>
              <a:buFont typeface="Courier New"/>
              <a:buChar char="o"/>
            </a:pPr>
            <a:r>
              <a:rPr lang="en" sz="1800"/>
              <a:t>Measures of completer impact summarized, analyzed, and acted upon</a:t>
            </a:r>
          </a:p>
          <a:p>
            <a:pPr>
              <a:spcBef>
                <a:spcPts val="0"/>
              </a:spcBef>
              <a:buNone/>
            </a:pPr>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a:t>Budget</a:t>
            </a:r>
          </a:p>
        </p:txBody>
      </p:sp>
      <p:sp>
        <p:nvSpPr>
          <p:cNvPr id="126" name="Shape 126"/>
          <p:cNvSpPr txBox="1">
            <a:spLocks noGrp="1"/>
          </p:cNvSpPr>
          <p:nvPr>
            <p:ph type="body" idx="1"/>
          </p:nvPr>
        </p:nvSpPr>
        <p:spPr>
          <a:xfrm>
            <a:off x="457200" y="1980875"/>
            <a:ext cx="8229600" cy="2945100"/>
          </a:xfrm>
          <a:prstGeom prst="rect">
            <a:avLst/>
          </a:prstGeom>
        </p:spPr>
        <p:txBody>
          <a:bodyPr lIns="91425" tIns="91425" rIns="91425" bIns="91425" anchor="t" anchorCtr="0">
            <a:noAutofit/>
          </a:bodyPr>
          <a:lstStyle/>
          <a:p>
            <a:pPr>
              <a:spcBef>
                <a:spcPts val="0"/>
              </a:spcBef>
              <a:buNone/>
            </a:pPr>
            <a:r>
              <a:rPr lang="en"/>
              <a:t>What impact will CAEP have on our current budget for accreditation?</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txBox="1">
            <a:spLocks noGrp="1"/>
          </p:cNvSpPr>
          <p:nvPr>
            <p:ph type="title"/>
          </p:nvPr>
        </p:nvSpPr>
        <p:spPr>
          <a:xfrm>
            <a:off x="251075" y="205975"/>
            <a:ext cx="8435699" cy="857400"/>
          </a:xfrm>
          <a:prstGeom prst="rect">
            <a:avLst/>
          </a:prstGeom>
        </p:spPr>
        <p:txBody>
          <a:bodyPr lIns="91425" tIns="91425" rIns="91425" bIns="91425" anchor="ctr" anchorCtr="0">
            <a:noAutofit/>
          </a:bodyPr>
          <a:lstStyle/>
          <a:p>
            <a:pPr>
              <a:spcBef>
                <a:spcPts val="0"/>
              </a:spcBef>
              <a:buNone/>
            </a:pPr>
            <a:r>
              <a:rPr lang="en" sz="3600"/>
              <a:t>Accreditation Costs</a:t>
            </a:r>
          </a:p>
        </p:txBody>
      </p:sp>
      <p:sp>
        <p:nvSpPr>
          <p:cNvPr id="132" name="Shape 132"/>
          <p:cNvSpPr txBox="1">
            <a:spLocks noGrp="1"/>
          </p:cNvSpPr>
          <p:nvPr>
            <p:ph type="body" idx="1"/>
          </p:nvPr>
        </p:nvSpPr>
        <p:spPr>
          <a:xfrm>
            <a:off x="566000" y="1248425"/>
            <a:ext cx="4266599" cy="3812399"/>
          </a:xfrm>
          <a:prstGeom prst="rect">
            <a:avLst/>
          </a:prstGeom>
        </p:spPr>
        <p:txBody>
          <a:bodyPr lIns="91425" tIns="91425" rIns="91425" bIns="91425" anchor="t" anchorCtr="0">
            <a:noAutofit/>
          </a:bodyPr>
          <a:lstStyle/>
          <a:p>
            <a:pPr rtl="0">
              <a:spcBef>
                <a:spcPts val="0"/>
              </a:spcBef>
              <a:buNone/>
            </a:pPr>
            <a:r>
              <a:rPr lang="en" sz="2400"/>
              <a:t>AACTE:</a:t>
            </a:r>
          </a:p>
          <a:p>
            <a:pPr rtl="0">
              <a:spcBef>
                <a:spcPts val="0"/>
              </a:spcBef>
              <a:buNone/>
            </a:pPr>
            <a:r>
              <a:rPr lang="en" sz="2400"/>
              <a:t>Membership: $8,000 (annual)</a:t>
            </a:r>
          </a:p>
          <a:p>
            <a:pPr rtl="0">
              <a:spcBef>
                <a:spcPts val="0"/>
              </a:spcBef>
              <a:buNone/>
            </a:pPr>
            <a:endParaRPr sz="800"/>
          </a:p>
          <a:p>
            <a:pPr lvl="0" rtl="0">
              <a:spcBef>
                <a:spcPts val="0"/>
              </a:spcBef>
              <a:buClr>
                <a:schemeClr val="dk1"/>
              </a:buClr>
              <a:buSzPct val="45833"/>
              <a:buFont typeface="Arial"/>
              <a:buNone/>
            </a:pPr>
            <a:r>
              <a:rPr lang="en" sz="2400"/>
              <a:t>NCATE/CAEP</a:t>
            </a:r>
          </a:p>
          <a:p>
            <a:pPr lvl="0" rtl="0">
              <a:spcBef>
                <a:spcPts val="0"/>
              </a:spcBef>
              <a:buNone/>
            </a:pPr>
            <a:r>
              <a:rPr lang="en" sz="2400"/>
              <a:t>Membership: $5,000 (annual)</a:t>
            </a:r>
          </a:p>
          <a:p>
            <a:pPr lvl="0" rtl="0">
              <a:spcBef>
                <a:spcPts val="0"/>
              </a:spcBef>
              <a:buNone/>
            </a:pPr>
            <a:endParaRPr sz="800"/>
          </a:p>
          <a:p>
            <a:pPr lvl="0" rtl="0">
              <a:spcBef>
                <a:spcPts val="0"/>
              </a:spcBef>
              <a:buClr>
                <a:schemeClr val="dk1"/>
              </a:buClr>
              <a:buSzPct val="45833"/>
              <a:buFont typeface="Arial"/>
              <a:buNone/>
            </a:pPr>
            <a:r>
              <a:rPr lang="en" sz="2400"/>
              <a:t>CTC Membership (2015) $9,950</a:t>
            </a:r>
          </a:p>
          <a:p>
            <a:pPr rtl="0">
              <a:spcBef>
                <a:spcPts val="0"/>
              </a:spcBef>
              <a:buNone/>
            </a:pPr>
            <a:endParaRPr sz="2400"/>
          </a:p>
          <a:p>
            <a:pPr>
              <a:spcBef>
                <a:spcPts val="0"/>
              </a:spcBef>
              <a:buNone/>
            </a:pPr>
            <a:endParaRPr/>
          </a:p>
        </p:txBody>
      </p:sp>
      <p:sp>
        <p:nvSpPr>
          <p:cNvPr id="133" name="Shape 133"/>
          <p:cNvSpPr txBox="1">
            <a:spLocks noGrp="1"/>
          </p:cNvSpPr>
          <p:nvPr>
            <p:ph type="body" idx="2"/>
          </p:nvPr>
        </p:nvSpPr>
        <p:spPr>
          <a:xfrm>
            <a:off x="4692275" y="1610475"/>
            <a:ext cx="4266599" cy="3315300"/>
          </a:xfrm>
          <a:prstGeom prst="rect">
            <a:avLst/>
          </a:prstGeom>
        </p:spPr>
        <p:txBody>
          <a:bodyPr lIns="91425" tIns="91425" rIns="91425" bIns="91425" anchor="t" anchorCtr="0">
            <a:noAutofit/>
          </a:bodyPr>
          <a:lstStyle/>
          <a:p>
            <a:pPr lvl="0" rtl="0">
              <a:spcBef>
                <a:spcPts val="0"/>
              </a:spcBef>
              <a:buNone/>
            </a:pPr>
            <a:r>
              <a:rPr lang="en" sz="2400"/>
              <a:t>Site Visit (Every 7 years) :</a:t>
            </a:r>
          </a:p>
          <a:p>
            <a:pPr lvl="0" rtl="0">
              <a:spcBef>
                <a:spcPts val="0"/>
              </a:spcBef>
              <a:buNone/>
            </a:pPr>
            <a:endParaRPr sz="2400"/>
          </a:p>
          <a:p>
            <a:pPr lvl="0" rtl="0">
              <a:spcBef>
                <a:spcPts val="0"/>
              </a:spcBef>
              <a:buNone/>
            </a:pPr>
            <a:r>
              <a:rPr lang="en" sz="2400"/>
              <a:t>$6,000 costs for combined visit (food, housing, etc.)</a:t>
            </a:r>
          </a:p>
          <a:p>
            <a:pPr lvl="0" rtl="0">
              <a:spcBef>
                <a:spcPts val="0"/>
              </a:spcBef>
              <a:buClr>
                <a:schemeClr val="dk1"/>
              </a:buClr>
              <a:buFont typeface="Arial"/>
              <a:buNone/>
            </a:pPr>
            <a:endParaRPr sz="2400"/>
          </a:p>
          <a:p>
            <a:pPr lvl="0" rtl="0">
              <a:spcBef>
                <a:spcPts val="0"/>
              </a:spcBef>
              <a:buClr>
                <a:schemeClr val="dk1"/>
              </a:buClr>
              <a:buSzPct val="45833"/>
              <a:buFont typeface="Arial"/>
              <a:buNone/>
            </a:pPr>
            <a:r>
              <a:rPr lang="en" sz="2400"/>
              <a:t>7 Reviewers from CTC</a:t>
            </a:r>
          </a:p>
          <a:p>
            <a:pPr>
              <a:spcBef>
                <a:spcPts val="0"/>
              </a:spcBef>
              <a:buNone/>
            </a:pPr>
            <a:r>
              <a:rPr lang="en" sz="2400"/>
              <a:t>6 Reviewers from NCATE</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sz="3000"/>
              <a:t>Preparing for Accreditation (budget)</a:t>
            </a:r>
          </a:p>
        </p:txBody>
      </p:sp>
      <p:sp>
        <p:nvSpPr>
          <p:cNvPr id="139" name="Shape 139"/>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a:t>Assessment System: $ 40,000</a:t>
            </a:r>
          </a:p>
          <a:p>
            <a:pPr rtl="0">
              <a:spcBef>
                <a:spcPts val="0"/>
              </a:spcBef>
              <a:buNone/>
            </a:pPr>
            <a:endParaRPr/>
          </a:p>
          <a:p>
            <a:pPr rtl="0">
              <a:spcBef>
                <a:spcPts val="0"/>
              </a:spcBef>
              <a:buNone/>
            </a:pPr>
            <a:r>
              <a:rPr lang="en"/>
              <a:t>Faculty Coordination: $ 89, 230</a:t>
            </a:r>
          </a:p>
          <a:p>
            <a:pPr rtl="0">
              <a:spcBef>
                <a:spcPts val="0"/>
              </a:spcBef>
              <a:buNone/>
            </a:pPr>
            <a:endParaRPr/>
          </a:p>
          <a:p>
            <a:pPr>
              <a:spcBef>
                <a:spcPts val="0"/>
              </a:spcBef>
              <a:buNone/>
            </a:pPr>
            <a:r>
              <a:rPr lang="en"/>
              <a:t>CAEP may require additional coordination, depending on how we (LCOE) propose to present program evaluations.</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sz="3000"/>
              <a:t>What programs outside of the LCOE are supported in our accreditation process?</a:t>
            </a:r>
          </a:p>
        </p:txBody>
      </p:sp>
      <p:sp>
        <p:nvSpPr>
          <p:cNvPr id="145" name="Shape 145"/>
          <p:cNvSpPr txBox="1">
            <a:spLocks noGrp="1"/>
          </p:cNvSpPr>
          <p:nvPr>
            <p:ph type="body" idx="1"/>
          </p:nvPr>
        </p:nvSpPr>
        <p:spPr>
          <a:xfrm>
            <a:off x="457200" y="1373275"/>
            <a:ext cx="8229600" cy="3552600"/>
          </a:xfrm>
          <a:prstGeom prst="rect">
            <a:avLst/>
          </a:prstGeom>
        </p:spPr>
        <p:txBody>
          <a:bodyPr lIns="91425" tIns="91425" rIns="91425" bIns="91425" anchor="t" anchorCtr="0">
            <a:noAutofit/>
          </a:bodyPr>
          <a:lstStyle/>
          <a:p>
            <a:pPr lvl="0" rtl="0">
              <a:spcBef>
                <a:spcPts val="0"/>
              </a:spcBef>
              <a:buNone/>
            </a:pPr>
            <a:r>
              <a:rPr lang="en" sz="2400"/>
              <a:t>School of Social Work (PPS in Social Work credential) - College of Applied Sciences and Arts</a:t>
            </a:r>
          </a:p>
          <a:p>
            <a:pPr lvl="0" rtl="0">
              <a:spcBef>
                <a:spcPts val="0"/>
              </a:spcBef>
              <a:buClr>
                <a:schemeClr val="dk1"/>
              </a:buClr>
              <a:buFont typeface="Arial"/>
              <a:buNone/>
            </a:pPr>
            <a:endParaRPr sz="2400"/>
          </a:p>
          <a:p>
            <a:pPr lvl="0" rtl="0">
              <a:spcBef>
                <a:spcPts val="0"/>
              </a:spcBef>
              <a:buClr>
                <a:schemeClr val="dk1"/>
              </a:buClr>
              <a:buSzPct val="45833"/>
              <a:buFont typeface="Arial"/>
              <a:buNone/>
            </a:pPr>
            <a:r>
              <a:rPr lang="en" sz="2400"/>
              <a:t>Adapted PE  added authorization - College of Applied Sciences and Arts</a:t>
            </a:r>
          </a:p>
          <a:p>
            <a:pPr lvl="0" rtl="0">
              <a:spcBef>
                <a:spcPts val="0"/>
              </a:spcBef>
              <a:buNone/>
            </a:pPr>
            <a:endParaRPr sz="2400"/>
          </a:p>
          <a:p>
            <a:pPr lvl="0">
              <a:spcBef>
                <a:spcPts val="0"/>
              </a:spcBef>
              <a:buNone/>
            </a:pPr>
            <a:r>
              <a:rPr lang="en" sz="2400"/>
              <a:t>School Librarian - College of Applied Sciences and Arts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endParaRPr sz="1800"/>
          </a:p>
          <a:p>
            <a:pPr lvl="0" rtl="0">
              <a:spcBef>
                <a:spcPts val="0"/>
              </a:spcBef>
              <a:buClr>
                <a:schemeClr val="dk1"/>
              </a:buClr>
              <a:buSzPct val="61111"/>
              <a:buFont typeface="Arial"/>
              <a:buNone/>
            </a:pPr>
            <a:r>
              <a:rPr lang="en" sz="1800" b="1">
                <a:solidFill>
                  <a:srgbClr val="000000"/>
                </a:solidFill>
              </a:rPr>
              <a:t>CAEP Accreditation Handbook </a:t>
            </a:r>
            <a:r>
              <a:rPr lang="en" sz="1800">
                <a:solidFill>
                  <a:srgbClr val="000000"/>
                </a:solidFill>
              </a:rPr>
              <a:t>to be released early 2015</a:t>
            </a:r>
          </a:p>
          <a:p>
            <a:pPr marL="457200" lvl="0" indent="-342900" rtl="0">
              <a:lnSpc>
                <a:spcPct val="115000"/>
              </a:lnSpc>
              <a:spcBef>
                <a:spcPts val="0"/>
              </a:spcBef>
              <a:spcAft>
                <a:spcPts val="1000"/>
              </a:spcAft>
              <a:buClr>
                <a:srgbClr val="000000"/>
              </a:buClr>
              <a:buSzPct val="100000"/>
              <a:buFont typeface="Arial"/>
              <a:buChar char="●"/>
            </a:pPr>
            <a:r>
              <a:rPr lang="en" sz="1800">
                <a:solidFill>
                  <a:srgbClr val="000000"/>
                </a:solidFill>
              </a:rPr>
              <a:t>Expectations for CAEP evidence</a:t>
            </a:r>
          </a:p>
          <a:p>
            <a:pPr marL="457200" lvl="0" indent="-342900" rtl="0">
              <a:lnSpc>
                <a:spcPct val="115000"/>
              </a:lnSpc>
              <a:spcBef>
                <a:spcPts val="0"/>
              </a:spcBef>
              <a:spcAft>
                <a:spcPts val="1000"/>
              </a:spcAft>
              <a:buClr>
                <a:srgbClr val="000000"/>
              </a:buClr>
              <a:buSzPct val="100000"/>
              <a:buFont typeface="Arial"/>
              <a:buChar char="●"/>
            </a:pPr>
            <a:r>
              <a:rPr lang="en" sz="1800">
                <a:solidFill>
                  <a:srgbClr val="000000"/>
                </a:solidFill>
              </a:rPr>
              <a:t>Updated guidelines for completing self-studies </a:t>
            </a:r>
          </a:p>
          <a:p>
            <a:pPr marL="457200" lvl="0" indent="-342900" rtl="0">
              <a:lnSpc>
                <a:spcPct val="115000"/>
              </a:lnSpc>
              <a:spcBef>
                <a:spcPts val="0"/>
              </a:spcBef>
              <a:spcAft>
                <a:spcPts val="1000"/>
              </a:spcAft>
              <a:buClr>
                <a:srgbClr val="000000"/>
              </a:buClr>
              <a:buSzPct val="100000"/>
              <a:buFont typeface="Arial"/>
              <a:buChar char="●"/>
            </a:pPr>
            <a:r>
              <a:rPr lang="en" sz="1800">
                <a:solidFill>
                  <a:srgbClr val="000000"/>
                </a:solidFill>
              </a:rPr>
              <a:t>Explanations for how quality assurance reviews will be conducted...</a:t>
            </a:r>
          </a:p>
          <a:p>
            <a:pPr lvl="0" rtl="0">
              <a:lnSpc>
                <a:spcPct val="115000"/>
              </a:lnSpc>
              <a:spcBef>
                <a:spcPts val="0"/>
              </a:spcBef>
              <a:spcAft>
                <a:spcPts val="1000"/>
              </a:spcAft>
              <a:buNone/>
            </a:pPr>
            <a:endParaRPr sz="1800">
              <a:solidFill>
                <a:srgbClr val="000000"/>
              </a:solidFill>
            </a:endParaRPr>
          </a:p>
          <a:p>
            <a:pPr lvl="0" rtl="0">
              <a:lnSpc>
                <a:spcPct val="115000"/>
              </a:lnSpc>
              <a:spcBef>
                <a:spcPts val="0"/>
              </a:spcBef>
              <a:spcAft>
                <a:spcPts val="1000"/>
              </a:spcAft>
              <a:buClr>
                <a:schemeClr val="dk1"/>
              </a:buClr>
              <a:buSzPct val="61111"/>
              <a:buFont typeface="Arial"/>
              <a:buNone/>
            </a:pPr>
            <a:r>
              <a:rPr lang="en" sz="1800">
                <a:solidFill>
                  <a:srgbClr val="000000"/>
                </a:solidFill>
              </a:rPr>
              <a:t>“...Because CAEP also is committed to working with EPPs and with the field toward meeting the new standards, the handbook will be supplemented by a variety of activities and tools that will become available in 2015 and 2016.”</a:t>
            </a:r>
          </a:p>
          <a:p>
            <a:pPr lvl="0">
              <a:spcBef>
                <a:spcPts val="0"/>
              </a:spcBef>
              <a:buNone/>
            </a:pPr>
            <a:endParaRPr sz="1800"/>
          </a:p>
        </p:txBody>
      </p:sp>
      <p:sp>
        <p:nvSpPr>
          <p:cNvPr id="151" name="Shape 151"/>
          <p:cNvSpPr txBox="1">
            <a:spLocks noGrp="1"/>
          </p:cNvSpPr>
          <p:nvPr>
            <p:ph type="title"/>
          </p:nvPr>
        </p:nvSpPr>
        <p:spPr>
          <a:xfrm>
            <a:off x="457200" y="129778"/>
            <a:ext cx="8229600" cy="857400"/>
          </a:xfrm>
          <a:prstGeom prst="rect">
            <a:avLst/>
          </a:prstGeom>
        </p:spPr>
        <p:txBody>
          <a:bodyPr lIns="91425" tIns="91425" rIns="91425" bIns="91425" anchor="ctr" anchorCtr="0">
            <a:noAutofit/>
          </a:bodyPr>
          <a:lstStyle/>
          <a:p>
            <a:pPr rtl="0">
              <a:spcBef>
                <a:spcPts val="0"/>
              </a:spcBef>
              <a:buNone/>
            </a:pPr>
            <a:r>
              <a:rPr lang="en"/>
              <a:t>Resources: </a:t>
            </a:r>
          </a:p>
          <a:p>
            <a:pPr>
              <a:spcBef>
                <a:spcPts val="0"/>
              </a:spcBef>
              <a:buNone/>
            </a:pPr>
            <a:r>
              <a:rPr lang="en" sz="3000"/>
              <a:t>Informational and Technical Resources</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457200" y="129778"/>
            <a:ext cx="8229600" cy="857400"/>
          </a:xfrm>
          <a:prstGeom prst="rect">
            <a:avLst/>
          </a:prstGeom>
        </p:spPr>
        <p:txBody>
          <a:bodyPr lIns="91425" tIns="91425" rIns="91425" bIns="91425" anchor="ctr" anchorCtr="0">
            <a:noAutofit/>
          </a:bodyPr>
          <a:lstStyle/>
          <a:p>
            <a:pPr lvl="0" rtl="0">
              <a:spcBef>
                <a:spcPts val="0"/>
              </a:spcBef>
              <a:buClr>
                <a:schemeClr val="dk1"/>
              </a:buClr>
              <a:buSzPct val="25000"/>
              <a:buFont typeface="Arial"/>
              <a:buNone/>
            </a:pPr>
            <a:r>
              <a:rPr lang="en"/>
              <a:t>Resources: </a:t>
            </a:r>
          </a:p>
          <a:p>
            <a:pPr lvl="0">
              <a:spcBef>
                <a:spcPts val="0"/>
              </a:spcBef>
              <a:buClr>
                <a:schemeClr val="dk1"/>
              </a:buClr>
              <a:buSzPct val="36666"/>
              <a:buFont typeface="Arial"/>
              <a:buNone/>
            </a:pPr>
            <a:r>
              <a:rPr lang="en" sz="3000"/>
              <a:t>Informational and Technical Resources</a:t>
            </a:r>
          </a:p>
        </p:txBody>
      </p:sp>
      <p:sp>
        <p:nvSpPr>
          <p:cNvPr id="157" name="Shape 157"/>
          <p:cNvSpPr txBox="1">
            <a:spLocks noGrp="1"/>
          </p:cNvSpPr>
          <p:nvPr>
            <p:ph type="body" idx="1"/>
          </p:nvPr>
        </p:nvSpPr>
        <p:spPr>
          <a:xfrm>
            <a:off x="252250" y="1123950"/>
            <a:ext cx="8729699" cy="3725699"/>
          </a:xfrm>
          <a:prstGeom prst="rect">
            <a:avLst/>
          </a:prstGeom>
        </p:spPr>
        <p:txBody>
          <a:bodyPr lIns="91425" tIns="91425" rIns="91425" bIns="91425" anchor="t" anchorCtr="0">
            <a:noAutofit/>
          </a:bodyPr>
          <a:lstStyle/>
          <a:p>
            <a:pPr rtl="0">
              <a:lnSpc>
                <a:spcPct val="150000"/>
              </a:lnSpc>
              <a:spcBef>
                <a:spcPts val="0"/>
              </a:spcBef>
              <a:buNone/>
            </a:pPr>
            <a:endParaRPr sz="1800" b="1">
              <a:solidFill>
                <a:srgbClr val="000000"/>
              </a:solidFill>
            </a:endParaRPr>
          </a:p>
          <a:p>
            <a:pPr rtl="0">
              <a:lnSpc>
                <a:spcPct val="150000"/>
              </a:lnSpc>
              <a:spcBef>
                <a:spcPts val="0"/>
              </a:spcBef>
              <a:buNone/>
            </a:pPr>
            <a:r>
              <a:rPr lang="en" sz="1800" b="1">
                <a:solidFill>
                  <a:srgbClr val="000000"/>
                </a:solidFill>
              </a:rPr>
              <a:t>CAEPCon Co</a:t>
            </a:r>
            <a:r>
              <a:rPr lang="en" sz="1800" b="1"/>
              <a:t>nference </a:t>
            </a:r>
            <a:r>
              <a:rPr lang="en" sz="1800"/>
              <a:t>(Spring and Fall)</a:t>
            </a:r>
          </a:p>
          <a:p>
            <a:pPr rtl="0">
              <a:lnSpc>
                <a:spcPct val="110000"/>
              </a:lnSpc>
              <a:spcBef>
                <a:spcPts val="0"/>
              </a:spcBef>
              <a:buNone/>
            </a:pPr>
            <a:r>
              <a:rPr lang="en" sz="1400" i="1"/>
              <a:t>Examples of Break-out Sessions:</a:t>
            </a:r>
          </a:p>
          <a:p>
            <a:pPr lvl="0" rtl="0">
              <a:lnSpc>
                <a:spcPct val="110000"/>
              </a:lnSpc>
              <a:spcBef>
                <a:spcPts val="0"/>
              </a:spcBef>
              <a:buNone/>
            </a:pPr>
            <a:endParaRPr sz="1400" i="1"/>
          </a:p>
          <a:p>
            <a:pPr lvl="0" rtl="0">
              <a:lnSpc>
                <a:spcPct val="100000"/>
              </a:lnSpc>
              <a:spcBef>
                <a:spcPts val="0"/>
              </a:spcBef>
              <a:buNone/>
            </a:pPr>
            <a:endParaRPr sz="1400" i="1"/>
          </a:p>
          <a:p>
            <a:pPr lvl="0" rtl="0">
              <a:lnSpc>
                <a:spcPct val="100000"/>
              </a:lnSpc>
              <a:spcBef>
                <a:spcPts val="0"/>
              </a:spcBef>
              <a:buNone/>
            </a:pPr>
            <a:endParaRPr sz="1400" i="1"/>
          </a:p>
          <a:p>
            <a:pPr lvl="0" rtl="0">
              <a:lnSpc>
                <a:spcPct val="100000"/>
              </a:lnSpc>
              <a:spcBef>
                <a:spcPts val="0"/>
              </a:spcBef>
              <a:buNone/>
            </a:pPr>
            <a:r>
              <a:rPr lang="en" sz="1800">
                <a:solidFill>
                  <a:srgbClr val="000000"/>
                </a:solidFill>
                <a:hlinkClick r:id="rId3"/>
              </a:rPr>
              <a:t>Measures of Teacher Impact on P-12 Students: CAEP Standard 4 (CAEP 101)</a:t>
            </a:r>
          </a:p>
          <a:p>
            <a:pPr lvl="0" indent="457200" rtl="0">
              <a:lnSpc>
                <a:spcPct val="100000"/>
              </a:lnSpc>
              <a:spcBef>
                <a:spcPts val="0"/>
              </a:spcBef>
              <a:buClr>
                <a:schemeClr val="dk1"/>
              </a:buClr>
              <a:buSzPct val="61111"/>
              <a:buFont typeface="Arial"/>
              <a:buNone/>
            </a:pPr>
            <a:r>
              <a:rPr lang="en" sz="1800" i="1">
                <a:solidFill>
                  <a:srgbClr val="000000"/>
                </a:solidFill>
              </a:rPr>
              <a:t>Emerson Elliott, CAEP</a:t>
            </a:r>
          </a:p>
          <a:p>
            <a:pPr lvl="0" rtl="0">
              <a:lnSpc>
                <a:spcPct val="100000"/>
              </a:lnSpc>
              <a:spcBef>
                <a:spcPts val="0"/>
              </a:spcBef>
              <a:buClr>
                <a:schemeClr val="dk1"/>
              </a:buClr>
              <a:buSzPct val="61111"/>
              <a:buFont typeface="Arial"/>
              <a:buNone/>
            </a:pPr>
            <a:r>
              <a:rPr lang="en" sz="1800">
                <a:solidFill>
                  <a:srgbClr val="000000"/>
                </a:solidFill>
              </a:rPr>
              <a:t>How educator preparation providers (EPPs) can demonstrate meeting CAEP Standard 4, including possible sources of evidence and/or aligned metrics.</a:t>
            </a:r>
          </a:p>
          <a:p>
            <a:pPr lvl="0">
              <a:spcBef>
                <a:spcPts val="0"/>
              </a:spcBef>
              <a:buNone/>
            </a:pPr>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a:t>Overview of CAEP</a:t>
            </a:r>
          </a:p>
        </p:txBody>
      </p:sp>
      <p:sp>
        <p:nvSpPr>
          <p:cNvPr id="53" name="Shape 5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419100" rtl="0">
              <a:spcBef>
                <a:spcPts val="0"/>
              </a:spcBef>
              <a:buClr>
                <a:schemeClr val="dk1"/>
              </a:buClr>
              <a:buSzPct val="100000"/>
              <a:buFont typeface="Georgia"/>
              <a:buChar char="●"/>
            </a:pPr>
            <a:r>
              <a:rPr lang="en"/>
              <a:t>CAEP Standards</a:t>
            </a:r>
          </a:p>
          <a:p>
            <a:pPr marL="914400" lvl="1" indent="-381000" rtl="0">
              <a:spcBef>
                <a:spcPts val="0"/>
              </a:spcBef>
              <a:buClr>
                <a:schemeClr val="dk1"/>
              </a:buClr>
              <a:buSzPct val="80000"/>
              <a:buFont typeface="Georgia"/>
              <a:buChar char="○"/>
            </a:pPr>
            <a:r>
              <a:rPr lang="en"/>
              <a:t>Overview</a:t>
            </a:r>
          </a:p>
          <a:p>
            <a:pPr marL="914400" lvl="1" indent="-381000" rtl="0">
              <a:spcBef>
                <a:spcPts val="0"/>
              </a:spcBef>
              <a:buClr>
                <a:schemeClr val="dk1"/>
              </a:buClr>
              <a:buSzPct val="80000"/>
              <a:buFont typeface="Georgia"/>
              <a:buChar char="○"/>
            </a:pPr>
            <a:r>
              <a:rPr lang="en"/>
              <a:t>How does it compare to NCATE?</a:t>
            </a:r>
          </a:p>
          <a:p>
            <a:pPr lvl="0" rtl="0">
              <a:spcBef>
                <a:spcPts val="0"/>
              </a:spcBef>
              <a:buNone/>
            </a:pPr>
            <a:endParaRPr/>
          </a:p>
          <a:p>
            <a:pPr marL="457200" lvl="0" indent="-419100" rtl="0">
              <a:spcBef>
                <a:spcPts val="0"/>
              </a:spcBef>
              <a:buClr>
                <a:schemeClr val="dk1"/>
              </a:buClr>
              <a:buSzPct val="100000"/>
              <a:buFont typeface="Georgia"/>
              <a:buChar char="●"/>
            </a:pPr>
            <a:r>
              <a:rPr lang="en"/>
              <a:t>Major Changes</a:t>
            </a:r>
          </a:p>
          <a:p>
            <a:pPr marL="914400" lvl="1" indent="-381000" rtl="0">
              <a:spcBef>
                <a:spcPts val="0"/>
              </a:spcBef>
              <a:buClr>
                <a:schemeClr val="dk1"/>
              </a:buClr>
              <a:buSzPct val="80000"/>
              <a:buFont typeface="Georgia"/>
              <a:buChar char="○"/>
            </a:pPr>
            <a:r>
              <a:rPr lang="en"/>
              <a:t>CAEP Standard 3.2</a:t>
            </a:r>
          </a:p>
          <a:p>
            <a:pPr marL="914400" lvl="1" indent="-381000" rtl="0">
              <a:spcBef>
                <a:spcPts val="0"/>
              </a:spcBef>
              <a:buClr>
                <a:schemeClr val="dk1"/>
              </a:buClr>
              <a:buSzPct val="80000"/>
              <a:buFont typeface="Georgia"/>
              <a:buChar char="○"/>
            </a:pPr>
            <a:r>
              <a:rPr lang="en"/>
              <a:t>CAEP Standard 4</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457200" y="129778"/>
            <a:ext cx="8229600" cy="857400"/>
          </a:xfrm>
          <a:prstGeom prst="rect">
            <a:avLst/>
          </a:prstGeom>
        </p:spPr>
        <p:txBody>
          <a:bodyPr lIns="91425" tIns="91425" rIns="91425" bIns="91425" anchor="ctr" anchorCtr="0">
            <a:noAutofit/>
          </a:bodyPr>
          <a:lstStyle/>
          <a:p>
            <a:pPr lvl="0" rtl="0">
              <a:spcBef>
                <a:spcPts val="0"/>
              </a:spcBef>
              <a:buNone/>
            </a:pPr>
            <a:r>
              <a:rPr lang="en"/>
              <a:t>Resources: </a:t>
            </a:r>
          </a:p>
          <a:p>
            <a:pPr lvl="0" rtl="0">
              <a:spcBef>
                <a:spcPts val="0"/>
              </a:spcBef>
              <a:buNone/>
            </a:pPr>
            <a:r>
              <a:rPr lang="en" sz="3000"/>
              <a:t>Informational and Technical Resources</a:t>
            </a:r>
          </a:p>
        </p:txBody>
      </p:sp>
      <p:sp>
        <p:nvSpPr>
          <p:cNvPr id="163" name="Shape 163"/>
          <p:cNvSpPr txBox="1">
            <a:spLocks noGrp="1"/>
          </p:cNvSpPr>
          <p:nvPr>
            <p:ph type="body" idx="1"/>
          </p:nvPr>
        </p:nvSpPr>
        <p:spPr>
          <a:xfrm>
            <a:off x="252250" y="1123950"/>
            <a:ext cx="8729699" cy="3725699"/>
          </a:xfrm>
          <a:prstGeom prst="rect">
            <a:avLst/>
          </a:prstGeom>
        </p:spPr>
        <p:txBody>
          <a:bodyPr lIns="91425" tIns="91425" rIns="91425" bIns="91425" anchor="t" anchorCtr="0">
            <a:noAutofit/>
          </a:bodyPr>
          <a:lstStyle/>
          <a:p>
            <a:pPr rtl="0">
              <a:lnSpc>
                <a:spcPct val="150000"/>
              </a:lnSpc>
              <a:spcBef>
                <a:spcPts val="0"/>
              </a:spcBef>
              <a:buNone/>
            </a:pPr>
            <a:endParaRPr sz="1800" b="1">
              <a:solidFill>
                <a:srgbClr val="000000"/>
              </a:solidFill>
            </a:endParaRPr>
          </a:p>
          <a:p>
            <a:pPr lvl="0" rtl="0">
              <a:lnSpc>
                <a:spcPct val="150000"/>
              </a:lnSpc>
              <a:spcBef>
                <a:spcPts val="0"/>
              </a:spcBef>
              <a:buNone/>
            </a:pPr>
            <a:r>
              <a:rPr lang="en" sz="1800" b="1">
                <a:solidFill>
                  <a:srgbClr val="000000"/>
                </a:solidFill>
              </a:rPr>
              <a:t>CAEP Con Co</a:t>
            </a:r>
            <a:r>
              <a:rPr lang="en" sz="1800" b="1"/>
              <a:t>nference </a:t>
            </a:r>
            <a:r>
              <a:rPr lang="en" sz="1800"/>
              <a:t>(Spring and Fall)</a:t>
            </a:r>
          </a:p>
          <a:p>
            <a:pPr lvl="0" rtl="0">
              <a:lnSpc>
                <a:spcPct val="110000"/>
              </a:lnSpc>
              <a:spcBef>
                <a:spcPts val="0"/>
              </a:spcBef>
              <a:buNone/>
            </a:pPr>
            <a:r>
              <a:rPr lang="en" sz="1400" i="1"/>
              <a:t>Examples of Break-out Sessions:</a:t>
            </a:r>
          </a:p>
          <a:p>
            <a:pPr lvl="0" rtl="0">
              <a:lnSpc>
                <a:spcPct val="110000"/>
              </a:lnSpc>
              <a:spcBef>
                <a:spcPts val="0"/>
              </a:spcBef>
              <a:buNone/>
            </a:pPr>
            <a:endParaRPr sz="1800" i="1"/>
          </a:p>
          <a:p>
            <a:pPr lvl="0" rtl="0">
              <a:lnSpc>
                <a:spcPct val="110000"/>
              </a:lnSpc>
              <a:spcBef>
                <a:spcPts val="0"/>
              </a:spcBef>
              <a:buNone/>
            </a:pPr>
            <a:endParaRPr sz="1800">
              <a:solidFill>
                <a:srgbClr val="444444"/>
              </a:solidFill>
            </a:endParaRPr>
          </a:p>
          <a:p>
            <a:pPr lvl="0" rtl="0">
              <a:lnSpc>
                <a:spcPct val="115000"/>
              </a:lnSpc>
              <a:spcBef>
                <a:spcPts val="0"/>
              </a:spcBef>
              <a:buClr>
                <a:schemeClr val="dk1"/>
              </a:buClr>
              <a:buSzPct val="61111"/>
              <a:buFont typeface="Arial"/>
              <a:buNone/>
            </a:pPr>
            <a:r>
              <a:rPr lang="en" sz="1800">
                <a:hlinkClick r:id="rId3"/>
              </a:rPr>
              <a:t>Common Metrics: Completer and Employer Surveys</a:t>
            </a:r>
          </a:p>
          <a:p>
            <a:pPr lvl="0" indent="457200" rtl="0">
              <a:lnSpc>
                <a:spcPct val="115000"/>
              </a:lnSpc>
              <a:spcBef>
                <a:spcPts val="0"/>
              </a:spcBef>
              <a:buClr>
                <a:schemeClr val="dk1"/>
              </a:buClr>
              <a:buSzPct val="61111"/>
              <a:buFont typeface="Arial"/>
              <a:buNone/>
            </a:pPr>
            <a:r>
              <a:rPr lang="en" sz="1800" i="1"/>
              <a:t>Mark Baron, University of South Dakota, and colleagues</a:t>
            </a:r>
          </a:p>
          <a:p>
            <a:pPr lvl="0" rtl="0">
              <a:spcBef>
                <a:spcPts val="0"/>
              </a:spcBef>
              <a:buClr>
                <a:schemeClr val="dk1"/>
              </a:buClr>
              <a:buSzPct val="61111"/>
              <a:buFont typeface="Arial"/>
              <a:buNone/>
            </a:pPr>
            <a:r>
              <a:rPr lang="en" sz="1800"/>
              <a:t>Presenters will share how 14 EPPs have collaborated to create, test, and refine </a:t>
            </a:r>
            <a:r>
              <a:rPr lang="en" sz="1800" b="1"/>
              <a:t>common survey metrics </a:t>
            </a:r>
            <a:r>
              <a:rPr lang="en" sz="1800"/>
              <a:t>for </a:t>
            </a:r>
            <a:r>
              <a:rPr lang="en" sz="1800" b="1"/>
              <a:t>candidates at exit</a:t>
            </a:r>
            <a:r>
              <a:rPr lang="en" sz="1800"/>
              <a:t>, </a:t>
            </a:r>
            <a:r>
              <a:rPr lang="en" sz="1800" b="1"/>
              <a:t>completers after one year</a:t>
            </a:r>
            <a:r>
              <a:rPr lang="en" sz="1800"/>
              <a:t>, and </a:t>
            </a:r>
            <a:r>
              <a:rPr lang="en" sz="1800" b="1"/>
              <a:t>completers’ supervisors</a:t>
            </a:r>
            <a:r>
              <a:rPr lang="en" sz="1800"/>
              <a:t>. Experience implementing these instruments and using data for program improvement will also be discussed and used to promote further dialogue.</a:t>
            </a:r>
          </a:p>
          <a:p>
            <a:pPr lvl="0" rtl="0">
              <a:lnSpc>
                <a:spcPct val="110000"/>
              </a:lnSpc>
              <a:spcBef>
                <a:spcPts val="0"/>
              </a:spcBef>
              <a:buNone/>
            </a:pPr>
            <a:endParaRPr sz="1800"/>
          </a:p>
          <a:p>
            <a:pPr lvl="0" rtl="0">
              <a:lnSpc>
                <a:spcPct val="110000"/>
              </a:lnSpc>
              <a:spcBef>
                <a:spcPts val="0"/>
              </a:spcBef>
              <a:buNone/>
            </a:pPr>
            <a:endParaRPr sz="1800"/>
          </a:p>
          <a:p>
            <a:pPr lvl="0" rtl="0">
              <a:spcBef>
                <a:spcPts val="0"/>
              </a:spcBef>
              <a:buNone/>
            </a:pPr>
            <a:endParaRP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Shape 168"/>
          <p:cNvSpPr txBox="1">
            <a:spLocks noGrp="1"/>
          </p:cNvSpPr>
          <p:nvPr>
            <p:ph type="title"/>
          </p:nvPr>
        </p:nvSpPr>
        <p:spPr>
          <a:xfrm>
            <a:off x="457200" y="129778"/>
            <a:ext cx="8229600" cy="857400"/>
          </a:xfrm>
          <a:prstGeom prst="rect">
            <a:avLst/>
          </a:prstGeom>
        </p:spPr>
        <p:txBody>
          <a:bodyPr lIns="91425" tIns="91425" rIns="91425" bIns="91425" anchor="ctr" anchorCtr="0">
            <a:noAutofit/>
          </a:bodyPr>
          <a:lstStyle/>
          <a:p>
            <a:pPr rtl="0">
              <a:spcBef>
                <a:spcPts val="0"/>
              </a:spcBef>
              <a:buNone/>
            </a:pPr>
            <a:r>
              <a:rPr lang="en"/>
              <a:t>Resources</a:t>
            </a:r>
          </a:p>
          <a:p>
            <a:pPr lvl="0" rtl="0">
              <a:spcBef>
                <a:spcPts val="0"/>
              </a:spcBef>
              <a:buNone/>
            </a:pPr>
            <a:r>
              <a:rPr lang="en" sz="3000"/>
              <a:t>Technical </a:t>
            </a:r>
          </a:p>
        </p:txBody>
      </p:sp>
      <p:pic>
        <p:nvPicPr>
          <p:cNvPr id="169" name="Shape 169"/>
          <p:cNvPicPr preferRelativeResize="0"/>
          <p:nvPr/>
        </p:nvPicPr>
        <p:blipFill>
          <a:blip r:embed="rId3">
            <a:alphaModFix/>
          </a:blip>
          <a:stretch>
            <a:fillRect/>
          </a:stretch>
        </p:blipFill>
        <p:spPr>
          <a:xfrm>
            <a:off x="3850592" y="0"/>
            <a:ext cx="5310656" cy="5143499"/>
          </a:xfrm>
          <a:prstGeom prst="rect">
            <a:avLst/>
          </a:prstGeom>
          <a:noFill/>
          <a:ln>
            <a:noFill/>
          </a:ln>
        </p:spPr>
      </p:pic>
      <p:sp>
        <p:nvSpPr>
          <p:cNvPr id="170" name="Shape 170"/>
          <p:cNvSpPr txBox="1">
            <a:spLocks noGrp="1"/>
          </p:cNvSpPr>
          <p:nvPr>
            <p:ph type="body" idx="1"/>
          </p:nvPr>
        </p:nvSpPr>
        <p:spPr>
          <a:xfrm>
            <a:off x="142175" y="1200150"/>
            <a:ext cx="3755100" cy="3725699"/>
          </a:xfrm>
          <a:prstGeom prst="rect">
            <a:avLst/>
          </a:prstGeom>
        </p:spPr>
        <p:txBody>
          <a:bodyPr lIns="91425" tIns="91425" rIns="91425" bIns="91425" anchor="t" anchorCtr="0">
            <a:noAutofit/>
          </a:bodyPr>
          <a:lstStyle/>
          <a:p>
            <a:pPr lvl="0" rtl="0">
              <a:spcBef>
                <a:spcPts val="0"/>
              </a:spcBef>
              <a:buNone/>
            </a:pPr>
            <a:endParaRPr sz="1000"/>
          </a:p>
          <a:p>
            <a:pPr rtl="0">
              <a:spcBef>
                <a:spcPts val="0"/>
              </a:spcBef>
              <a:buNone/>
            </a:pPr>
            <a:r>
              <a:rPr lang="en" sz="1800" i="1"/>
              <a:t>Tripod Student Survey</a:t>
            </a:r>
          </a:p>
          <a:p>
            <a:pPr marL="457200" lvl="0" indent="-342900" rtl="0">
              <a:spcBef>
                <a:spcPts val="0"/>
              </a:spcBef>
              <a:buClr>
                <a:schemeClr val="dk1"/>
              </a:buClr>
              <a:buSzPct val="100000"/>
              <a:buFont typeface="Arial"/>
              <a:buChar char="●"/>
            </a:pPr>
            <a:r>
              <a:rPr lang="en" sz="1800"/>
              <a:t>Adapted by CAEP</a:t>
            </a:r>
          </a:p>
          <a:p>
            <a:pPr marL="457200" lvl="0" indent="-342900" rtl="0">
              <a:spcBef>
                <a:spcPts val="0"/>
              </a:spcBef>
              <a:buClr>
                <a:schemeClr val="dk1"/>
              </a:buClr>
              <a:buSzPct val="100000"/>
              <a:buFont typeface="Arial"/>
              <a:buChar char="●"/>
            </a:pPr>
            <a:r>
              <a:rPr lang="en" sz="1800"/>
              <a:t>Gathers student data on teacher effectiveness</a:t>
            </a:r>
          </a:p>
          <a:p>
            <a:pPr lvl="0" rtl="0">
              <a:lnSpc>
                <a:spcPct val="110000"/>
              </a:lnSpc>
              <a:spcBef>
                <a:spcPts val="0"/>
              </a:spcBef>
              <a:buNone/>
            </a:pPr>
            <a:endParaRPr sz="1800"/>
          </a:p>
          <a:p>
            <a:pPr lvl="0" rtl="0">
              <a:lnSpc>
                <a:spcPct val="110000"/>
              </a:lnSpc>
              <a:spcBef>
                <a:spcPts val="0"/>
              </a:spcBef>
              <a:buNone/>
            </a:pPr>
            <a:r>
              <a:rPr lang="en" sz="1800"/>
              <a:t>Jennifer E. Carinci, </a:t>
            </a:r>
            <a:r>
              <a:rPr lang="en" sz="1800" i="1"/>
              <a:t>Director </a:t>
            </a:r>
          </a:p>
          <a:p>
            <a:pPr lvl="0" rtl="0">
              <a:lnSpc>
                <a:spcPct val="110000"/>
              </a:lnSpc>
              <a:spcBef>
                <a:spcPts val="0"/>
              </a:spcBef>
              <a:buNone/>
            </a:pPr>
            <a:r>
              <a:rPr lang="en" sz="1800" i="1"/>
              <a:t>Research, Innovation, and Data Strategy </a:t>
            </a:r>
          </a:p>
          <a:p>
            <a:pPr lvl="0" rtl="0">
              <a:lnSpc>
                <a:spcPct val="110000"/>
              </a:lnSpc>
              <a:spcBef>
                <a:spcPts val="0"/>
              </a:spcBef>
              <a:buNone/>
            </a:pPr>
            <a:r>
              <a:rPr lang="en" sz="1800"/>
              <a:t>2015 Spring CAEP Conference </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457200" y="129778"/>
            <a:ext cx="8229600" cy="857400"/>
          </a:xfrm>
          <a:prstGeom prst="rect">
            <a:avLst/>
          </a:prstGeom>
        </p:spPr>
        <p:txBody>
          <a:bodyPr lIns="91425" tIns="91425" rIns="91425" bIns="91425" anchor="ctr" anchorCtr="0">
            <a:noAutofit/>
          </a:bodyPr>
          <a:lstStyle/>
          <a:p>
            <a:pPr rtl="0">
              <a:spcBef>
                <a:spcPts val="0"/>
              </a:spcBef>
              <a:buNone/>
            </a:pPr>
            <a:r>
              <a:rPr lang="en"/>
              <a:t>Resources</a:t>
            </a:r>
          </a:p>
          <a:p>
            <a:pPr lvl="0" rtl="0">
              <a:spcBef>
                <a:spcPts val="0"/>
              </a:spcBef>
              <a:buNone/>
            </a:pPr>
            <a:r>
              <a:rPr lang="en" sz="3000"/>
              <a:t>Informational and Technical Resources</a:t>
            </a:r>
          </a:p>
        </p:txBody>
      </p:sp>
      <p:sp>
        <p:nvSpPr>
          <p:cNvPr id="176" name="Shape 176"/>
          <p:cNvSpPr txBox="1">
            <a:spLocks noGrp="1"/>
          </p:cNvSpPr>
          <p:nvPr>
            <p:ph type="body" idx="1"/>
          </p:nvPr>
        </p:nvSpPr>
        <p:spPr>
          <a:xfrm>
            <a:off x="369450" y="1178200"/>
            <a:ext cx="8615100" cy="3725699"/>
          </a:xfrm>
          <a:prstGeom prst="rect">
            <a:avLst/>
          </a:prstGeom>
        </p:spPr>
        <p:txBody>
          <a:bodyPr lIns="91425" tIns="91425" rIns="91425" bIns="91425" anchor="t" anchorCtr="0">
            <a:noAutofit/>
          </a:bodyPr>
          <a:lstStyle/>
          <a:p>
            <a:pPr lvl="0" rtl="0">
              <a:lnSpc>
                <a:spcPct val="150000"/>
              </a:lnSpc>
              <a:spcBef>
                <a:spcPts val="800"/>
              </a:spcBef>
              <a:buNone/>
            </a:pPr>
            <a:r>
              <a:rPr lang="en" sz="1800" b="1"/>
              <a:t>CTC Accreditation Advisory Panel and Task Groups</a:t>
            </a:r>
          </a:p>
          <a:p>
            <a:pPr lvl="0" rtl="0">
              <a:lnSpc>
                <a:spcPct val="100000"/>
              </a:lnSpc>
              <a:spcBef>
                <a:spcPts val="800"/>
              </a:spcBef>
              <a:buNone/>
            </a:pPr>
            <a:r>
              <a:rPr lang="en" sz="1800" b="1" i="1"/>
              <a:t>Task Group: Outcomes and Survey Data </a:t>
            </a:r>
          </a:p>
          <a:p>
            <a:pPr rtl="0">
              <a:lnSpc>
                <a:spcPct val="100000"/>
              </a:lnSpc>
              <a:spcBef>
                <a:spcPts val="0"/>
              </a:spcBef>
              <a:buNone/>
            </a:pPr>
            <a:r>
              <a:rPr lang="en" sz="1800"/>
              <a:t>Review and redesign surveys based on changes in standards, make recommendations regarding useful reporting practices and formats, and standardize the use of this information in accreditation. </a:t>
            </a:r>
          </a:p>
          <a:p>
            <a:pPr rtl="0">
              <a:lnSpc>
                <a:spcPct val="100000"/>
              </a:lnSpc>
              <a:spcBef>
                <a:spcPts val="0"/>
              </a:spcBef>
              <a:buNone/>
            </a:pPr>
            <a:r>
              <a:rPr lang="en" sz="1800"/>
              <a:t>Chair: Jon Snyder, Stanford</a:t>
            </a:r>
          </a:p>
          <a:p>
            <a:pPr rtl="0">
              <a:lnSpc>
                <a:spcPct val="100000"/>
              </a:lnSpc>
              <a:spcBef>
                <a:spcPts val="0"/>
              </a:spcBef>
              <a:buNone/>
            </a:pPr>
            <a:endParaRPr sz="1800"/>
          </a:p>
          <a:p>
            <a:pPr lvl="0" rtl="0">
              <a:lnSpc>
                <a:spcPct val="100000"/>
              </a:lnSpc>
              <a:spcBef>
                <a:spcPts val="0"/>
              </a:spcBef>
              <a:buNone/>
            </a:pPr>
            <a:r>
              <a:rPr lang="en" sz="1800"/>
              <a:t>Update: Program completer surveys: </a:t>
            </a:r>
          </a:p>
          <a:p>
            <a:pPr lvl="0" rtl="0">
              <a:lnSpc>
                <a:spcPct val="100000"/>
              </a:lnSpc>
              <a:spcBef>
                <a:spcPts val="0"/>
              </a:spcBef>
              <a:buNone/>
            </a:pPr>
            <a:r>
              <a:rPr lang="en" sz="1800"/>
              <a:t>Two surveys have been reviewed, pared down and are ready to use in Spring 2015 - Preliminary Multiple Subject and Single Subject</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Shape 181"/>
          <p:cNvSpPr txBox="1">
            <a:spLocks noGrp="1"/>
          </p:cNvSpPr>
          <p:nvPr>
            <p:ph type="title"/>
          </p:nvPr>
        </p:nvSpPr>
        <p:spPr>
          <a:xfrm>
            <a:off x="457200" y="129778"/>
            <a:ext cx="8229600" cy="857400"/>
          </a:xfrm>
          <a:prstGeom prst="rect">
            <a:avLst/>
          </a:prstGeom>
        </p:spPr>
        <p:txBody>
          <a:bodyPr lIns="91425" tIns="91425" rIns="91425" bIns="91425" anchor="ctr" anchorCtr="0">
            <a:noAutofit/>
          </a:bodyPr>
          <a:lstStyle/>
          <a:p>
            <a:pPr lvl="0" rtl="0">
              <a:lnSpc>
                <a:spcPct val="100000"/>
              </a:lnSpc>
              <a:spcBef>
                <a:spcPts val="0"/>
              </a:spcBef>
              <a:buNone/>
            </a:pPr>
            <a:r>
              <a:rPr lang="en"/>
              <a:t>Resources</a:t>
            </a:r>
          </a:p>
        </p:txBody>
      </p:sp>
      <p:sp>
        <p:nvSpPr>
          <p:cNvPr id="182" name="Shape 182"/>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lnSpc>
                <a:spcPct val="115000"/>
              </a:lnSpc>
              <a:spcBef>
                <a:spcPts val="800"/>
              </a:spcBef>
              <a:buNone/>
            </a:pPr>
            <a:endParaRPr sz="1800"/>
          </a:p>
          <a:p>
            <a:pPr rtl="0">
              <a:lnSpc>
                <a:spcPct val="115000"/>
              </a:lnSpc>
              <a:spcBef>
                <a:spcPts val="800"/>
              </a:spcBef>
              <a:buNone/>
            </a:pPr>
            <a:r>
              <a:rPr lang="en" sz="1800"/>
              <a:t>From Revised Draft MOU  (February 2015), “Next Step” </a:t>
            </a:r>
          </a:p>
          <a:p>
            <a:pPr lvl="0" rtl="0">
              <a:lnSpc>
                <a:spcPct val="115000"/>
              </a:lnSpc>
              <a:spcBef>
                <a:spcPts val="800"/>
              </a:spcBef>
              <a:buNone/>
            </a:pPr>
            <a:r>
              <a:rPr lang="en" sz="1800"/>
              <a:t>Opportunity to provide input</a:t>
            </a:r>
          </a:p>
          <a:p>
            <a:pPr rtl="0">
              <a:lnSpc>
                <a:spcPct val="115000"/>
              </a:lnSpc>
              <a:spcBef>
                <a:spcPts val="800"/>
              </a:spcBef>
              <a:buNone/>
            </a:pPr>
            <a:endParaRPr sz="1800"/>
          </a:p>
          <a:p>
            <a:pPr lvl="0" rtl="0">
              <a:lnSpc>
                <a:spcPct val="115000"/>
              </a:lnSpc>
              <a:spcBef>
                <a:spcPts val="800"/>
              </a:spcBef>
              <a:buNone/>
            </a:pPr>
            <a:r>
              <a:rPr lang="en" sz="1800"/>
              <a:t>“The Commission staff will make additional revisions based upon the COA’s discussion and gather feedback from California NCATE/CAEP accredited institutions to inform the next iteration of the agreement.”</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Shape 187"/>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sz="3600"/>
              <a:t>Nationally Accredited</a:t>
            </a:r>
            <a:r>
              <a:rPr lang="en"/>
              <a:t> </a:t>
            </a:r>
            <a:r>
              <a:rPr lang="en" sz="3600"/>
              <a:t>Universities </a:t>
            </a:r>
          </a:p>
        </p:txBody>
      </p:sp>
      <p:sp>
        <p:nvSpPr>
          <p:cNvPr id="188" name="Shape 188"/>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1400"/>
              <a:t>Azuza Pacific						CSU Northridge				USC			</a:t>
            </a:r>
          </a:p>
          <a:p>
            <a:pPr rtl="0">
              <a:spcBef>
                <a:spcPts val="0"/>
              </a:spcBef>
              <a:buNone/>
            </a:pPr>
            <a:r>
              <a:rPr lang="en" sz="1400"/>
              <a:t>Cal Lutheran						CSU San Bernardino			UOP	</a:t>
            </a:r>
          </a:p>
          <a:p>
            <a:pPr lvl="0" rtl="0">
              <a:lnSpc>
                <a:spcPct val="115000"/>
              </a:lnSpc>
              <a:spcBef>
                <a:spcPts val="700"/>
              </a:spcBef>
              <a:buNone/>
            </a:pPr>
            <a:r>
              <a:rPr lang="en" sz="1400"/>
              <a:t>Cal Poly							CSU Stanislaus</a:t>
            </a:r>
          </a:p>
          <a:p>
            <a:pPr rtl="0">
              <a:spcBef>
                <a:spcPts val="0"/>
              </a:spcBef>
              <a:buNone/>
            </a:pPr>
            <a:r>
              <a:rPr lang="en" sz="1400"/>
              <a:t>Chico State							LMU			</a:t>
            </a:r>
          </a:p>
          <a:p>
            <a:pPr rtl="0">
              <a:spcBef>
                <a:spcPts val="0"/>
              </a:spcBef>
              <a:buNone/>
            </a:pPr>
            <a:r>
              <a:rPr lang="en" sz="1400"/>
              <a:t>CSU Bakersfield						National Univ</a:t>
            </a:r>
          </a:p>
          <a:p>
            <a:pPr rtl="0">
              <a:spcBef>
                <a:spcPts val="0"/>
              </a:spcBef>
              <a:buNone/>
            </a:pPr>
            <a:r>
              <a:rPr lang="en" sz="1400"/>
              <a:t>CSU Dominguez Hills					Point Loma Nazarene</a:t>
            </a:r>
          </a:p>
          <a:p>
            <a:pPr rtl="0">
              <a:spcBef>
                <a:spcPts val="0"/>
              </a:spcBef>
              <a:buNone/>
            </a:pPr>
            <a:r>
              <a:rPr lang="en" sz="1400"/>
              <a:t>CSU East Bay						San Diego State Univ</a:t>
            </a:r>
          </a:p>
          <a:p>
            <a:pPr rtl="0">
              <a:spcBef>
                <a:spcPts val="0"/>
              </a:spcBef>
              <a:buNone/>
            </a:pPr>
            <a:r>
              <a:rPr lang="en" sz="1400"/>
              <a:t>CSU San Marcos						San Jose State Univ</a:t>
            </a:r>
          </a:p>
          <a:p>
            <a:pPr rtl="0">
              <a:spcBef>
                <a:spcPts val="0"/>
              </a:spcBef>
              <a:buNone/>
            </a:pPr>
            <a:r>
              <a:rPr lang="en" sz="1400"/>
              <a:t>CSU Fresno						Sonoma State Univ</a:t>
            </a:r>
          </a:p>
          <a:p>
            <a:pPr rtl="0">
              <a:spcBef>
                <a:spcPts val="0"/>
              </a:spcBef>
              <a:buNone/>
            </a:pPr>
            <a:r>
              <a:rPr lang="en" sz="1400"/>
              <a:t>CSU Fullerton						Stanford</a:t>
            </a:r>
          </a:p>
          <a:p>
            <a:pPr rtl="0">
              <a:spcBef>
                <a:spcPts val="0"/>
              </a:spcBef>
              <a:buNone/>
            </a:pPr>
            <a:r>
              <a:rPr lang="en" sz="1400"/>
              <a:t>CSU Long Beach						Univ La Verne</a:t>
            </a:r>
          </a:p>
          <a:p>
            <a:pPr rtl="0">
              <a:spcBef>
                <a:spcPts val="0"/>
              </a:spcBef>
              <a:buNone/>
            </a:pPr>
            <a:r>
              <a:rPr lang="en" sz="1400"/>
              <a:t>CSU LA							Univ San Diego</a:t>
            </a:r>
          </a:p>
          <a:p>
            <a:pPr rtl="0">
              <a:spcBef>
                <a:spcPts val="0"/>
              </a:spcBef>
              <a:buNone/>
            </a:pPr>
            <a:r>
              <a:rPr lang="en" sz="1400"/>
              <a:t>							</a:t>
            </a:r>
          </a:p>
          <a:p>
            <a:pPr rtl="0">
              <a:spcBef>
                <a:spcPts val="0"/>
              </a:spcBef>
              <a:buNone/>
            </a:pPr>
            <a:r>
              <a:rPr lang="en" sz="1400"/>
              <a:t>						</a:t>
            </a:r>
          </a:p>
          <a:p>
            <a:pPr lvl="0">
              <a:spcBef>
                <a:spcPts val="0"/>
              </a:spcBef>
              <a:buNone/>
            </a:pPr>
            <a:endParaRPr sz="1800"/>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Shape 193"/>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a:t>Faculty Feedback</a:t>
            </a:r>
          </a:p>
        </p:txBody>
      </p:sp>
      <p:sp>
        <p:nvSpPr>
          <p:cNvPr id="194" name="Shape 194"/>
          <p:cNvSpPr txBox="1">
            <a:spLocks noGrp="1"/>
          </p:cNvSpPr>
          <p:nvPr>
            <p:ph type="body" idx="1"/>
          </p:nvPr>
        </p:nvSpPr>
        <p:spPr>
          <a:xfrm>
            <a:off x="326000" y="1222075"/>
            <a:ext cx="8590800" cy="3725699"/>
          </a:xfrm>
          <a:prstGeom prst="rect">
            <a:avLst/>
          </a:prstGeom>
        </p:spPr>
        <p:txBody>
          <a:bodyPr lIns="91425" tIns="91425" rIns="91425" bIns="91425" anchor="t" anchorCtr="0">
            <a:noAutofit/>
          </a:bodyPr>
          <a:lstStyle/>
          <a:p>
            <a:pPr lvl="0" rtl="0">
              <a:spcBef>
                <a:spcPts val="0"/>
              </a:spcBef>
              <a:buNone/>
            </a:pPr>
            <a:r>
              <a:rPr lang="en" sz="2400" b="1"/>
              <a:t>From Fall Forum: Factors Influencing CAEP Decision</a:t>
            </a:r>
          </a:p>
          <a:p>
            <a:pPr lvl="0" rtl="0">
              <a:spcBef>
                <a:spcPts val="0"/>
              </a:spcBef>
              <a:buNone/>
            </a:pPr>
            <a:endParaRPr sz="2400"/>
          </a:p>
          <a:p>
            <a:pPr lvl="0">
              <a:spcBef>
                <a:spcPts val="0"/>
              </a:spcBef>
              <a:buNone/>
            </a:pPr>
            <a:endParaRPr sz="2400"/>
          </a:p>
        </p:txBody>
      </p:sp>
      <p:graphicFrame>
        <p:nvGraphicFramePr>
          <p:cNvPr id="195" name="Shape 195"/>
          <p:cNvGraphicFramePr/>
          <p:nvPr/>
        </p:nvGraphicFramePr>
        <p:xfrm>
          <a:off x="438100" y="1969712"/>
          <a:ext cx="8392000" cy="2621130"/>
        </p:xfrm>
        <a:graphic>
          <a:graphicData uri="http://schemas.openxmlformats.org/drawingml/2006/table">
            <a:tbl>
              <a:tblPr>
                <a:noFill/>
                <a:tableStyleId>{23396C36-EE28-429A-B02E-C9D70A97FD78}</a:tableStyleId>
              </a:tblPr>
              <a:tblGrid>
                <a:gridCol w="3187825"/>
                <a:gridCol w="2443150"/>
                <a:gridCol w="2761025"/>
              </a:tblGrid>
              <a:tr h="0">
                <a:tc>
                  <a:txBody>
                    <a:bodyPr/>
                    <a:lstStyle/>
                    <a:p>
                      <a:pPr rtl="0">
                        <a:spcBef>
                          <a:spcPts val="0"/>
                        </a:spcBef>
                        <a:buNone/>
                      </a:pPr>
                      <a:endParaRPr sz="1600">
                        <a:latin typeface="Georgia"/>
                        <a:ea typeface="Georgia"/>
                        <a:cs typeface="Georgia"/>
                        <a:sym typeface="Georgia"/>
                      </a:endParaRPr>
                    </a:p>
                  </a:txBody>
                  <a:tcPr marL="91425" marR="91425" marT="91425" marB="91425"/>
                </a:tc>
                <a:tc>
                  <a:txBody>
                    <a:bodyPr/>
                    <a:lstStyle/>
                    <a:p>
                      <a:pPr>
                        <a:spcBef>
                          <a:spcPts val="0"/>
                        </a:spcBef>
                        <a:buNone/>
                      </a:pPr>
                      <a:r>
                        <a:rPr lang="en" sz="1600" b="1">
                          <a:latin typeface="Georgia"/>
                          <a:ea typeface="Georgia"/>
                          <a:cs typeface="Georgia"/>
                          <a:sym typeface="Georgia"/>
                        </a:rPr>
                        <a:t>Pro</a:t>
                      </a:r>
                    </a:p>
                  </a:txBody>
                  <a:tcPr marL="91425" marR="91425" marT="91425" marB="91425"/>
                </a:tc>
                <a:tc>
                  <a:txBody>
                    <a:bodyPr/>
                    <a:lstStyle/>
                    <a:p>
                      <a:pPr>
                        <a:spcBef>
                          <a:spcPts val="0"/>
                        </a:spcBef>
                        <a:buNone/>
                      </a:pPr>
                      <a:r>
                        <a:rPr lang="en" sz="1600" b="1">
                          <a:latin typeface="Georgia"/>
                          <a:ea typeface="Georgia"/>
                          <a:cs typeface="Georgia"/>
                          <a:sym typeface="Georgia"/>
                        </a:rPr>
                        <a:t>Con</a:t>
                      </a:r>
                    </a:p>
                  </a:txBody>
                  <a:tcPr marL="91425" marR="91425" marT="91425" marB="91425"/>
                </a:tc>
              </a:tr>
              <a:tr h="415650">
                <a:tc>
                  <a:txBody>
                    <a:bodyPr/>
                    <a:lstStyle/>
                    <a:p>
                      <a:pPr rtl="0">
                        <a:spcBef>
                          <a:spcPts val="0"/>
                        </a:spcBef>
                        <a:buNone/>
                      </a:pPr>
                      <a:r>
                        <a:rPr lang="en" sz="1600" b="1">
                          <a:solidFill>
                            <a:schemeClr val="dk1"/>
                          </a:solidFill>
                          <a:latin typeface="Georgia"/>
                          <a:ea typeface="Georgia"/>
                          <a:cs typeface="Georgia"/>
                          <a:sym typeface="Georgia"/>
                        </a:rPr>
                        <a:t>Agreement with CTC and professional organizations</a:t>
                      </a:r>
                    </a:p>
                  </a:txBody>
                  <a:tcPr marL="91425" marR="91425" marT="91425" marB="91425"/>
                </a:tc>
                <a:tc>
                  <a:txBody>
                    <a:bodyPr/>
                    <a:lstStyle/>
                    <a:p>
                      <a:pPr lvl="0">
                        <a:spcBef>
                          <a:spcPts val="0"/>
                        </a:spcBef>
                        <a:buNone/>
                      </a:pPr>
                      <a:r>
                        <a:rPr lang="en" sz="1600">
                          <a:solidFill>
                            <a:schemeClr val="dk1"/>
                          </a:solidFill>
                          <a:latin typeface="Georgia"/>
                          <a:ea typeface="Georgia"/>
                          <a:cs typeface="Georgia"/>
                          <a:sym typeface="Georgia"/>
                        </a:rPr>
                        <a:t>[Pending agreements]</a:t>
                      </a:r>
                    </a:p>
                  </a:txBody>
                  <a:tcPr marL="91425" marR="91425" marT="91425" marB="91425"/>
                </a:tc>
                <a:tc>
                  <a:txBody>
                    <a:bodyPr/>
                    <a:lstStyle/>
                    <a:p>
                      <a:pPr lvl="0">
                        <a:spcBef>
                          <a:spcPts val="0"/>
                        </a:spcBef>
                        <a:buNone/>
                      </a:pPr>
                      <a:r>
                        <a:rPr lang="en" sz="1600">
                          <a:latin typeface="Georgia"/>
                          <a:ea typeface="Georgia"/>
                          <a:cs typeface="Georgia"/>
                          <a:sym typeface="Georgia"/>
                        </a:rPr>
                        <a:t> </a:t>
                      </a:r>
                    </a:p>
                  </a:txBody>
                  <a:tcPr marL="91425" marR="91425" marT="91425" marB="91425"/>
                </a:tc>
              </a:tr>
              <a:tr h="461300">
                <a:tc>
                  <a:txBody>
                    <a:bodyPr/>
                    <a:lstStyle/>
                    <a:p>
                      <a:pPr rtl="0">
                        <a:spcBef>
                          <a:spcPts val="0"/>
                        </a:spcBef>
                        <a:buNone/>
                      </a:pPr>
                      <a:r>
                        <a:rPr lang="en" sz="1600" b="1">
                          <a:latin typeface="Georgia"/>
                          <a:ea typeface="Georgia"/>
                          <a:cs typeface="Georgia"/>
                          <a:sym typeface="Georgia"/>
                        </a:rPr>
                        <a:t>Task (selectivity, evidence on program impact)</a:t>
                      </a:r>
                    </a:p>
                  </a:txBody>
                  <a:tcPr marL="91425" marR="91425" marT="91425" marB="91425"/>
                </a:tc>
                <a:tc>
                  <a:txBody>
                    <a:bodyPr/>
                    <a:lstStyle/>
                    <a:p>
                      <a:pPr lvl="0" rtl="0">
                        <a:spcBef>
                          <a:spcPts val="0"/>
                        </a:spcBef>
                        <a:buNone/>
                      </a:pPr>
                      <a:r>
                        <a:rPr lang="en" sz="1600">
                          <a:solidFill>
                            <a:schemeClr val="dk1"/>
                          </a:solidFill>
                          <a:latin typeface="Georgia"/>
                          <a:ea typeface="Georgia"/>
                          <a:cs typeface="Georgia"/>
                          <a:sym typeface="Georgia"/>
                        </a:rPr>
                        <a:t>Improving programs</a:t>
                      </a:r>
                    </a:p>
                  </a:txBody>
                  <a:tcPr marL="91425" marR="91425" marT="91425" marB="91425"/>
                </a:tc>
                <a:tc>
                  <a:txBody>
                    <a:bodyPr/>
                    <a:lstStyle/>
                    <a:p>
                      <a:pPr lvl="0" rtl="0">
                        <a:spcBef>
                          <a:spcPts val="0"/>
                        </a:spcBef>
                        <a:buNone/>
                      </a:pPr>
                      <a:r>
                        <a:rPr lang="en" sz="1600">
                          <a:latin typeface="Georgia"/>
                          <a:ea typeface="Georgia"/>
                          <a:cs typeface="Georgia"/>
                          <a:sym typeface="Georgia"/>
                        </a:rPr>
                        <a:t>Obtaining evidence,</a:t>
                      </a:r>
                    </a:p>
                    <a:p>
                      <a:pPr lvl="0">
                        <a:spcBef>
                          <a:spcPts val="0"/>
                        </a:spcBef>
                        <a:buNone/>
                      </a:pPr>
                      <a:r>
                        <a:rPr lang="en" sz="1600">
                          <a:latin typeface="Georgia"/>
                          <a:ea typeface="Georgia"/>
                          <a:cs typeface="Georgia"/>
                          <a:sym typeface="Georgia"/>
                        </a:rPr>
                        <a:t>impact on enrollment</a:t>
                      </a:r>
                    </a:p>
                  </a:txBody>
                  <a:tcPr marL="91425" marR="91425" marT="91425" marB="91425"/>
                </a:tc>
              </a:tr>
              <a:tr h="0">
                <a:tc>
                  <a:txBody>
                    <a:bodyPr/>
                    <a:lstStyle/>
                    <a:p>
                      <a:pPr lvl="0" rtl="0">
                        <a:spcBef>
                          <a:spcPts val="0"/>
                        </a:spcBef>
                        <a:buNone/>
                      </a:pPr>
                      <a:r>
                        <a:rPr lang="en" sz="1600" b="1">
                          <a:latin typeface="Georgia"/>
                          <a:ea typeface="Georgia"/>
                          <a:cs typeface="Georgia"/>
                          <a:sym typeface="Georgia"/>
                        </a:rPr>
                        <a:t>Cost</a:t>
                      </a:r>
                    </a:p>
                  </a:txBody>
                  <a:tcPr marL="91425" marR="91425" marT="91425" marB="91425"/>
                </a:tc>
                <a:tc>
                  <a:txBody>
                    <a:bodyPr/>
                    <a:lstStyle/>
                    <a:p>
                      <a:pPr lvl="0" rtl="0">
                        <a:spcBef>
                          <a:spcPts val="0"/>
                        </a:spcBef>
                        <a:buNone/>
                      </a:pPr>
                      <a:endParaRPr sz="1600">
                        <a:latin typeface="Georgia"/>
                        <a:ea typeface="Georgia"/>
                        <a:cs typeface="Georgia"/>
                        <a:sym typeface="Georgia"/>
                      </a:endParaRPr>
                    </a:p>
                  </a:txBody>
                  <a:tcPr marL="91425" marR="91425" marT="91425" marB="91425"/>
                </a:tc>
                <a:tc>
                  <a:txBody>
                    <a:bodyPr/>
                    <a:lstStyle/>
                    <a:p>
                      <a:pPr lvl="0" rtl="0">
                        <a:spcBef>
                          <a:spcPts val="0"/>
                        </a:spcBef>
                        <a:buNone/>
                      </a:pPr>
                      <a:r>
                        <a:rPr lang="en" sz="1600">
                          <a:solidFill>
                            <a:schemeClr val="dk1"/>
                          </a:solidFill>
                          <a:latin typeface="Georgia"/>
                          <a:ea typeface="Georgia"/>
                          <a:cs typeface="Georgia"/>
                          <a:sym typeface="Georgia"/>
                        </a:rPr>
                        <a:t>Budget (personnel, time)</a:t>
                      </a:r>
                    </a:p>
                  </a:txBody>
                  <a:tcPr marL="91425" marR="91425" marT="91425" marB="91425"/>
                </a:tc>
              </a:tr>
              <a:tr h="0">
                <a:tc>
                  <a:txBody>
                    <a:bodyPr/>
                    <a:lstStyle/>
                    <a:p>
                      <a:pPr lvl="0" rtl="0">
                        <a:spcBef>
                          <a:spcPts val="0"/>
                        </a:spcBef>
                        <a:buNone/>
                      </a:pPr>
                      <a:r>
                        <a:rPr lang="en" sz="1600" b="1">
                          <a:solidFill>
                            <a:schemeClr val="dk1"/>
                          </a:solidFill>
                          <a:latin typeface="Georgia"/>
                          <a:ea typeface="Georgia"/>
                          <a:cs typeface="Georgia"/>
                          <a:sym typeface="Georgia"/>
                        </a:rPr>
                        <a:t>Continuous accreditation</a:t>
                      </a:r>
                    </a:p>
                  </a:txBody>
                  <a:tcPr marL="91425" marR="91425" marT="91425" marB="91425"/>
                </a:tc>
                <a:tc>
                  <a:txBody>
                    <a:bodyPr/>
                    <a:lstStyle/>
                    <a:p>
                      <a:pPr lvl="0" rtl="0">
                        <a:spcBef>
                          <a:spcPts val="0"/>
                        </a:spcBef>
                        <a:buNone/>
                      </a:pPr>
                      <a:r>
                        <a:rPr lang="en" sz="1600">
                          <a:solidFill>
                            <a:schemeClr val="dk1"/>
                          </a:solidFill>
                          <a:latin typeface="Georgia"/>
                          <a:ea typeface="Georgia"/>
                          <a:cs typeface="Georgia"/>
                          <a:sym typeface="Georgia"/>
                        </a:rPr>
                        <a:t>Tradition, marketing</a:t>
                      </a:r>
                    </a:p>
                  </a:txBody>
                  <a:tcPr marL="91425" marR="91425" marT="91425" marB="91425"/>
                </a:tc>
                <a:tc>
                  <a:txBody>
                    <a:bodyPr/>
                    <a:lstStyle/>
                    <a:p>
                      <a:pPr lvl="0" rtl="0">
                        <a:spcBef>
                          <a:spcPts val="0"/>
                        </a:spcBef>
                        <a:buNone/>
                      </a:pPr>
                      <a:endParaRPr sz="1600">
                        <a:solidFill>
                          <a:schemeClr val="dk1"/>
                        </a:solidFill>
                        <a:latin typeface="Georgia"/>
                        <a:ea typeface="Georgia"/>
                        <a:cs typeface="Georgia"/>
                        <a:sym typeface="Georgia"/>
                      </a:endParaRPr>
                    </a:p>
                  </a:txBody>
                  <a:tcPr marL="91425" marR="91425" marT="91425" marB="91425"/>
                </a:tc>
              </a:tr>
            </a:tbl>
          </a:graphicData>
        </a:graphic>
      </p:graphicFrame>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a:t>Questions We Still  Have ...</a:t>
            </a:r>
          </a:p>
        </p:txBody>
      </p:sp>
      <p:sp>
        <p:nvSpPr>
          <p:cNvPr id="201" name="Shape 20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42900" rtl="0">
              <a:spcBef>
                <a:spcPts val="0"/>
              </a:spcBef>
              <a:buClr>
                <a:schemeClr val="dk1"/>
              </a:buClr>
              <a:buSzPct val="100000"/>
              <a:buFont typeface="Arial"/>
              <a:buChar char="●"/>
            </a:pPr>
            <a:r>
              <a:rPr lang="en" sz="1800"/>
              <a:t>Still looking for clarification from CTC on the MOU - looking forward to having that agreement signed so we know how to proceed</a:t>
            </a:r>
          </a:p>
          <a:p>
            <a:pPr lvl="0" rtl="0">
              <a:spcBef>
                <a:spcPts val="0"/>
              </a:spcBef>
              <a:buNone/>
            </a:pPr>
            <a:endParaRPr sz="1800"/>
          </a:p>
          <a:p>
            <a:pPr marL="457200" lvl="0" indent="-342900" rtl="0">
              <a:spcBef>
                <a:spcPts val="0"/>
              </a:spcBef>
              <a:buClr>
                <a:schemeClr val="dk1"/>
              </a:buClr>
              <a:buSzPct val="100000"/>
              <a:buFont typeface="Arial"/>
              <a:buChar char="●"/>
            </a:pPr>
            <a:r>
              <a:rPr lang="en" sz="1800"/>
              <a:t>How can we adjust our current exit surveys to meet our needs toward accreditation as well as better serve our students?</a:t>
            </a:r>
          </a:p>
          <a:p>
            <a:pPr lvl="0" rtl="0">
              <a:spcBef>
                <a:spcPts val="0"/>
              </a:spcBef>
              <a:buNone/>
            </a:pPr>
            <a:endParaRPr sz="1800"/>
          </a:p>
          <a:p>
            <a:pPr marL="457200" lvl="0" indent="-342900" rtl="0">
              <a:spcBef>
                <a:spcPts val="0"/>
              </a:spcBef>
              <a:buClr>
                <a:schemeClr val="dk1"/>
              </a:buClr>
              <a:buSzPct val="100000"/>
              <a:buFont typeface="Arial"/>
              <a:buChar char="●"/>
            </a:pPr>
            <a:r>
              <a:rPr lang="en" sz="1800"/>
              <a:t>As we prepare new reports for CAEP, how can we best use them to improve our growth as department / college?</a:t>
            </a:r>
          </a:p>
          <a:p>
            <a:pPr lvl="0" rtl="0">
              <a:spcBef>
                <a:spcPts val="0"/>
              </a:spcBef>
              <a:buNone/>
            </a:pPr>
            <a:endParaRPr sz="1800"/>
          </a:p>
          <a:p>
            <a:pPr marL="457200" lvl="0" indent="-342900">
              <a:spcBef>
                <a:spcPts val="0"/>
              </a:spcBef>
              <a:buClr>
                <a:schemeClr val="dk1"/>
              </a:buClr>
              <a:buSzPct val="100000"/>
              <a:buFont typeface="Arial"/>
              <a:buChar char="●"/>
            </a:pPr>
            <a:r>
              <a:rPr lang="en" sz="1800"/>
              <a:t>How might we need to adjust our assessment coordinator roles? </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a:t>Timeline for LCOE Decision</a:t>
            </a:r>
          </a:p>
        </p:txBody>
      </p:sp>
      <p:sp>
        <p:nvSpPr>
          <p:cNvPr id="207" name="Shape 207"/>
          <p:cNvSpPr txBox="1">
            <a:spLocks noGrp="1"/>
          </p:cNvSpPr>
          <p:nvPr>
            <p:ph type="body" idx="1"/>
          </p:nvPr>
        </p:nvSpPr>
        <p:spPr>
          <a:xfrm>
            <a:off x="457200" y="1484050"/>
            <a:ext cx="8229600" cy="3441900"/>
          </a:xfrm>
          <a:prstGeom prst="rect">
            <a:avLst/>
          </a:prstGeom>
        </p:spPr>
        <p:txBody>
          <a:bodyPr lIns="91425" tIns="91425" rIns="91425" bIns="91425" anchor="t" anchorCtr="0">
            <a:noAutofit/>
          </a:bodyPr>
          <a:lstStyle/>
          <a:p>
            <a:pPr marL="457200" lvl="0" indent="-381000" rtl="0">
              <a:lnSpc>
                <a:spcPct val="150000"/>
              </a:lnSpc>
              <a:spcBef>
                <a:spcPts val="0"/>
              </a:spcBef>
              <a:buClr>
                <a:schemeClr val="dk1"/>
              </a:buClr>
              <a:buSzPct val="100000"/>
              <a:buFont typeface="Arial"/>
              <a:buChar char="●"/>
            </a:pPr>
            <a:r>
              <a:rPr lang="en" sz="2400"/>
              <a:t>Faculty recommendation by late fall</a:t>
            </a:r>
          </a:p>
          <a:p>
            <a:pPr marL="914400" marR="0" lvl="1" indent="-381000" algn="l" rtl="0">
              <a:lnSpc>
                <a:spcPct val="150000"/>
              </a:lnSpc>
              <a:spcBef>
                <a:spcPts val="600"/>
              </a:spcBef>
              <a:spcAft>
                <a:spcPts val="0"/>
              </a:spcAft>
              <a:buClr>
                <a:schemeClr val="dk1"/>
              </a:buClr>
              <a:buSzPct val="100000"/>
              <a:buFont typeface="Courier New"/>
              <a:buChar char="o"/>
            </a:pPr>
            <a:r>
              <a:rPr lang="en" sz="2400"/>
              <a:t>More information should be available</a:t>
            </a:r>
            <a:r>
              <a:rPr lang="en"/>
              <a:t> following</a:t>
            </a:r>
            <a:r>
              <a:rPr lang="en" sz="2400"/>
              <a:t> CAEP Fall 2015 Conference</a:t>
            </a:r>
          </a:p>
          <a:p>
            <a:pPr marL="457200" lvl="0" indent="-381000" rtl="0">
              <a:lnSpc>
                <a:spcPct val="150000"/>
              </a:lnSpc>
              <a:spcBef>
                <a:spcPts val="0"/>
              </a:spcBef>
              <a:buClr>
                <a:schemeClr val="dk1"/>
              </a:buClr>
              <a:buSzPct val="100000"/>
              <a:buFont typeface="Arial"/>
              <a:buChar char="●"/>
            </a:pPr>
            <a:r>
              <a:rPr lang="en" sz="2400"/>
              <a:t>Decision by end of 2015-2016 AY</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Shape 212"/>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lvl="0" rtl="0">
              <a:spcBef>
                <a:spcPts val="0"/>
              </a:spcBef>
              <a:buNone/>
            </a:pPr>
            <a:r>
              <a:rPr lang="en"/>
              <a:t>Faculty Feedback</a:t>
            </a:r>
          </a:p>
        </p:txBody>
      </p:sp>
      <p:sp>
        <p:nvSpPr>
          <p:cNvPr id="213" name="Shape 213"/>
          <p:cNvSpPr txBox="1">
            <a:spLocks noGrp="1"/>
          </p:cNvSpPr>
          <p:nvPr>
            <p:ph type="body" idx="1"/>
          </p:nvPr>
        </p:nvSpPr>
        <p:spPr>
          <a:xfrm>
            <a:off x="457200" y="1723775"/>
            <a:ext cx="7682099" cy="3202199"/>
          </a:xfrm>
          <a:prstGeom prst="rect">
            <a:avLst/>
          </a:prstGeom>
        </p:spPr>
        <p:txBody>
          <a:bodyPr lIns="91425" tIns="91425" rIns="91425" bIns="91425" anchor="t" anchorCtr="0">
            <a:noAutofit/>
          </a:bodyPr>
          <a:lstStyle/>
          <a:p>
            <a:pPr rtl="0">
              <a:spcBef>
                <a:spcPts val="0"/>
              </a:spcBef>
              <a:buNone/>
            </a:pPr>
            <a:r>
              <a:rPr lang="en" sz="4400"/>
              <a:t>Questions/Comments?</a:t>
            </a:r>
          </a:p>
          <a:p>
            <a:pPr lvl="0" rtl="0">
              <a:spcBef>
                <a:spcPts val="0"/>
              </a:spcBef>
              <a:buNone/>
            </a:pPr>
            <a:endParaRPr sz="2400"/>
          </a:p>
        </p:txBody>
      </p:sp>
      <p:pic>
        <p:nvPicPr>
          <p:cNvPr id="214" name="Shape 214"/>
          <p:cNvPicPr preferRelativeResize="0"/>
          <p:nvPr/>
        </p:nvPicPr>
        <p:blipFill>
          <a:blip r:embed="rId3">
            <a:alphaModFix/>
          </a:blip>
          <a:stretch>
            <a:fillRect/>
          </a:stretch>
        </p:blipFill>
        <p:spPr>
          <a:xfrm>
            <a:off x="6575450" y="3330225"/>
            <a:ext cx="1872200" cy="1329925"/>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a:t>CAEP Standards</a:t>
            </a:r>
          </a:p>
        </p:txBody>
      </p:sp>
      <p:sp>
        <p:nvSpPr>
          <p:cNvPr id="59" name="Shape 59"/>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000"/>
              <a:t>Standard 1: Content and Pedagogical Knowledge</a:t>
            </a:r>
          </a:p>
          <a:p>
            <a:pPr rtl="0">
              <a:spcBef>
                <a:spcPts val="0"/>
              </a:spcBef>
              <a:buNone/>
            </a:pPr>
            <a:endParaRPr sz="1000"/>
          </a:p>
          <a:p>
            <a:pPr rtl="0">
              <a:spcBef>
                <a:spcPts val="0"/>
              </a:spcBef>
              <a:buNone/>
            </a:pPr>
            <a:r>
              <a:rPr lang="en" sz="2000"/>
              <a:t>Standard 2: Clinical Partnerships and Practice </a:t>
            </a:r>
          </a:p>
          <a:p>
            <a:pPr rtl="0">
              <a:spcBef>
                <a:spcPts val="0"/>
              </a:spcBef>
              <a:buNone/>
            </a:pPr>
            <a:endParaRPr sz="1000"/>
          </a:p>
          <a:p>
            <a:pPr rtl="0">
              <a:spcBef>
                <a:spcPts val="0"/>
              </a:spcBef>
              <a:buNone/>
            </a:pPr>
            <a:r>
              <a:rPr lang="en" sz="2000"/>
              <a:t>Standard 3: Candidate Quality, Recruitment, and Selectivity</a:t>
            </a:r>
          </a:p>
          <a:p>
            <a:pPr rtl="0">
              <a:spcBef>
                <a:spcPts val="0"/>
              </a:spcBef>
              <a:buNone/>
            </a:pPr>
            <a:endParaRPr sz="1000"/>
          </a:p>
          <a:p>
            <a:pPr rtl="0">
              <a:spcBef>
                <a:spcPts val="0"/>
              </a:spcBef>
              <a:buNone/>
            </a:pPr>
            <a:r>
              <a:rPr lang="en" sz="2000"/>
              <a:t>Standard 4: Program Impact</a:t>
            </a:r>
          </a:p>
          <a:p>
            <a:pPr rtl="0">
              <a:spcBef>
                <a:spcPts val="0"/>
              </a:spcBef>
              <a:buNone/>
            </a:pPr>
            <a:endParaRPr sz="1000"/>
          </a:p>
          <a:p>
            <a:pPr>
              <a:spcBef>
                <a:spcPts val="0"/>
              </a:spcBef>
              <a:buNone/>
            </a:pPr>
            <a:r>
              <a:rPr lang="en" sz="2000"/>
              <a:t>Standard 5: Provider Quality Assurance and Continuous Improvement</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a:t>Major Changes</a:t>
            </a:r>
          </a:p>
        </p:txBody>
      </p:sp>
      <p:sp>
        <p:nvSpPr>
          <p:cNvPr id="65" name="Shape 6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1800" b="1">
                <a:solidFill>
                  <a:srgbClr val="000000"/>
                </a:solidFill>
              </a:rPr>
              <a:t>CAEP Standard 3.2: Admission Standards Indicate That Candidates Have High Academic Achievement And Ability </a:t>
            </a:r>
          </a:p>
          <a:p>
            <a:pPr lvl="0" rtl="0">
              <a:spcBef>
                <a:spcPts val="0"/>
              </a:spcBef>
              <a:buNone/>
            </a:pPr>
            <a:endParaRPr sz="1800">
              <a:solidFill>
                <a:srgbClr val="000000"/>
              </a:solidFill>
            </a:endParaRPr>
          </a:p>
          <a:p>
            <a:pPr marL="457200" lvl="0" indent="-342900" rtl="0">
              <a:lnSpc>
                <a:spcPct val="115000"/>
              </a:lnSpc>
              <a:spcBef>
                <a:spcPts val="0"/>
              </a:spcBef>
              <a:spcAft>
                <a:spcPts val="1000"/>
              </a:spcAft>
              <a:buClr>
                <a:srgbClr val="000000"/>
              </a:buClr>
              <a:buSzPct val="100000"/>
              <a:buFont typeface="Georgia"/>
              <a:buChar char="●"/>
            </a:pPr>
            <a:r>
              <a:rPr lang="en" sz="1800">
                <a:solidFill>
                  <a:srgbClr val="000000"/>
                </a:solidFill>
              </a:rPr>
              <a:t>The provider ensures that the average grade point average of its accepted cohort of candidates meets or exceeds the CAEP minimum of 3.0, and the group average performance on nationally normed ability/achievement assessments such as ACT, SAT, or GRE: </a:t>
            </a:r>
          </a:p>
          <a:p>
            <a:pPr marL="914400" lvl="1" indent="-342900" rtl="0">
              <a:lnSpc>
                <a:spcPct val="115000"/>
              </a:lnSpc>
              <a:spcBef>
                <a:spcPts val="0"/>
              </a:spcBef>
              <a:spcAft>
                <a:spcPts val="1000"/>
              </a:spcAft>
              <a:buClr>
                <a:srgbClr val="000000"/>
              </a:buClr>
              <a:buSzPct val="100000"/>
              <a:buFont typeface="Georgia"/>
              <a:buChar char="○"/>
            </a:pPr>
            <a:r>
              <a:rPr lang="en" sz="1800">
                <a:solidFill>
                  <a:srgbClr val="000000"/>
                </a:solidFill>
              </a:rPr>
              <a:t>is in the top 50 percent from 2016-2017;</a:t>
            </a:r>
          </a:p>
          <a:p>
            <a:pPr marL="914400" lvl="1" indent="-342900" rtl="0">
              <a:lnSpc>
                <a:spcPct val="115000"/>
              </a:lnSpc>
              <a:spcBef>
                <a:spcPts val="0"/>
              </a:spcBef>
              <a:spcAft>
                <a:spcPts val="1000"/>
              </a:spcAft>
              <a:buClr>
                <a:srgbClr val="000000"/>
              </a:buClr>
              <a:buSzPct val="100000"/>
              <a:buFont typeface="Georgia"/>
              <a:buChar char="○"/>
            </a:pPr>
            <a:r>
              <a:rPr lang="en" sz="1800">
                <a:solidFill>
                  <a:srgbClr val="000000"/>
                </a:solidFill>
              </a:rPr>
              <a:t>is in the top 40 percent of the distribution from 2018-2019; and </a:t>
            </a:r>
          </a:p>
          <a:p>
            <a:pPr marL="914400" lvl="1" indent="-342900" rtl="0">
              <a:lnSpc>
                <a:spcPct val="115000"/>
              </a:lnSpc>
              <a:spcBef>
                <a:spcPts val="0"/>
              </a:spcBef>
              <a:spcAft>
                <a:spcPts val="1000"/>
              </a:spcAft>
              <a:buClr>
                <a:srgbClr val="000000"/>
              </a:buClr>
              <a:buSzPct val="100000"/>
              <a:buFont typeface="Georgia"/>
              <a:buChar char="○"/>
            </a:pPr>
            <a:r>
              <a:rPr lang="en" sz="1800">
                <a:solidFill>
                  <a:srgbClr val="000000"/>
                </a:solidFill>
              </a:rPr>
              <a:t>is in the top 33 percent of the distribution by 2020</a:t>
            </a:r>
          </a:p>
          <a:p>
            <a:pPr lvl="0">
              <a:spcBef>
                <a:spcPts val="0"/>
              </a:spcBef>
              <a:buNone/>
            </a:pPr>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a:t>Major Changes (con.)</a:t>
            </a:r>
          </a:p>
        </p:txBody>
      </p:sp>
      <p:sp>
        <p:nvSpPr>
          <p:cNvPr id="71" name="Shape 7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lnSpc>
                <a:spcPct val="115000"/>
              </a:lnSpc>
              <a:spcBef>
                <a:spcPts val="0"/>
              </a:spcBef>
              <a:spcAft>
                <a:spcPts val="1000"/>
              </a:spcAft>
              <a:buClr>
                <a:schemeClr val="dk1"/>
              </a:buClr>
              <a:buSzPct val="61111"/>
              <a:buFont typeface="Arial"/>
              <a:buNone/>
            </a:pPr>
            <a:r>
              <a:rPr lang="en" sz="1800" b="1">
                <a:solidFill>
                  <a:srgbClr val="000000"/>
                </a:solidFill>
              </a:rPr>
              <a:t>CAEP Standard 4: PROGRAM IMPACT → </a:t>
            </a:r>
            <a:r>
              <a:rPr lang="en" sz="1800">
                <a:solidFill>
                  <a:srgbClr val="000000"/>
                </a:solidFill>
              </a:rPr>
              <a:t>The provider (LCOE) demonstrates the impact of its completers on P-12 student learning and development, classroom instruction, and schools, and the satisfaction of its completers with the relevance and effectiveness of their preparation. </a:t>
            </a:r>
          </a:p>
          <a:p>
            <a:pPr marL="457200" lvl="0" indent="-342900" rtl="0">
              <a:lnSpc>
                <a:spcPct val="115000"/>
              </a:lnSpc>
              <a:spcBef>
                <a:spcPts val="0"/>
              </a:spcBef>
              <a:spcAft>
                <a:spcPts val="1000"/>
              </a:spcAft>
              <a:buClr>
                <a:srgbClr val="000000"/>
              </a:buClr>
              <a:buSzPct val="100000"/>
              <a:buFont typeface="Georgia"/>
              <a:buChar char="●"/>
            </a:pPr>
            <a:r>
              <a:rPr lang="en" sz="1800">
                <a:solidFill>
                  <a:srgbClr val="000000"/>
                </a:solidFill>
              </a:rPr>
              <a:t>4.1: Impact on P-12 Student Learning and Development</a:t>
            </a:r>
          </a:p>
          <a:p>
            <a:pPr marL="457200" lvl="0" indent="-342900" rtl="0">
              <a:lnSpc>
                <a:spcPct val="115000"/>
              </a:lnSpc>
              <a:spcBef>
                <a:spcPts val="0"/>
              </a:spcBef>
              <a:spcAft>
                <a:spcPts val="1000"/>
              </a:spcAft>
              <a:buClr>
                <a:srgbClr val="000000"/>
              </a:buClr>
              <a:buSzPct val="100000"/>
              <a:buFont typeface="Georgia"/>
              <a:buChar char="●"/>
            </a:pPr>
            <a:r>
              <a:rPr lang="en" sz="1800">
                <a:solidFill>
                  <a:srgbClr val="000000"/>
                </a:solidFill>
              </a:rPr>
              <a:t>4.2: Indicators of Teaching Effectiveness</a:t>
            </a:r>
          </a:p>
          <a:p>
            <a:pPr marL="457200" lvl="0" indent="-342900" rtl="0">
              <a:lnSpc>
                <a:spcPct val="115000"/>
              </a:lnSpc>
              <a:spcBef>
                <a:spcPts val="0"/>
              </a:spcBef>
              <a:spcAft>
                <a:spcPts val="1000"/>
              </a:spcAft>
              <a:buClr>
                <a:srgbClr val="000000"/>
              </a:buClr>
              <a:buSzPct val="100000"/>
              <a:buFont typeface="Georgia"/>
              <a:buChar char="●"/>
            </a:pPr>
            <a:r>
              <a:rPr lang="en" sz="1800">
                <a:solidFill>
                  <a:srgbClr val="000000"/>
                </a:solidFill>
              </a:rPr>
              <a:t>4.3: Satisfaction of Employers</a:t>
            </a:r>
          </a:p>
          <a:p>
            <a:pPr marL="457200" lvl="0" indent="-342900">
              <a:lnSpc>
                <a:spcPct val="115000"/>
              </a:lnSpc>
              <a:spcBef>
                <a:spcPts val="0"/>
              </a:spcBef>
              <a:spcAft>
                <a:spcPts val="1000"/>
              </a:spcAft>
              <a:buClr>
                <a:srgbClr val="000000"/>
              </a:buClr>
              <a:buSzPct val="100000"/>
              <a:buFont typeface="Georgia"/>
              <a:buChar char="●"/>
            </a:pPr>
            <a:r>
              <a:rPr lang="en" sz="1800">
                <a:solidFill>
                  <a:srgbClr val="000000"/>
                </a:solidFill>
              </a:rPr>
              <a:t>4.4: Satisfaction of Completers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a:t>CTC and CAEP</a:t>
            </a:r>
          </a:p>
        </p:txBody>
      </p:sp>
      <p:sp>
        <p:nvSpPr>
          <p:cNvPr id="77" name="Shape 77"/>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42900" rtl="0">
              <a:lnSpc>
                <a:spcPct val="115000"/>
              </a:lnSpc>
              <a:spcBef>
                <a:spcPts val="800"/>
              </a:spcBef>
              <a:buClr>
                <a:schemeClr val="dk1"/>
              </a:buClr>
              <a:buSzPct val="100000"/>
              <a:buFont typeface="Arial"/>
              <a:buChar char="●"/>
            </a:pPr>
            <a:r>
              <a:rPr lang="en" sz="1800"/>
              <a:t>Revised Draft MOU  (February 2015)</a:t>
            </a:r>
          </a:p>
          <a:p>
            <a:pPr marL="457200" lvl="0" indent="-342900" rtl="0">
              <a:lnSpc>
                <a:spcPct val="115000"/>
              </a:lnSpc>
              <a:spcBef>
                <a:spcPts val="800"/>
              </a:spcBef>
              <a:buClr>
                <a:schemeClr val="dk1"/>
              </a:buClr>
              <a:buSzPct val="100000"/>
              <a:buFont typeface="Arial"/>
              <a:buChar char="●"/>
            </a:pPr>
            <a:r>
              <a:rPr lang="en" sz="1800"/>
              <a:t>Draft not yet signed</a:t>
            </a:r>
          </a:p>
          <a:p>
            <a:pPr marL="457200" lvl="0" indent="-342900" rtl="0">
              <a:lnSpc>
                <a:spcPct val="115000"/>
              </a:lnSpc>
              <a:spcBef>
                <a:spcPts val="800"/>
              </a:spcBef>
              <a:buClr>
                <a:schemeClr val="dk1"/>
              </a:buClr>
              <a:buSzPct val="100000"/>
              <a:buFont typeface="Arial"/>
              <a:buChar char="●"/>
            </a:pPr>
            <a:r>
              <a:rPr lang="en" sz="1800"/>
              <a:t>Commission is working on alignment matrix for CAEP standards and CTC Common Standards</a:t>
            </a:r>
          </a:p>
          <a:p>
            <a:pPr marL="914400" lvl="1" indent="-342900" rtl="0">
              <a:lnSpc>
                <a:spcPct val="115000"/>
              </a:lnSpc>
              <a:spcBef>
                <a:spcPts val="800"/>
              </a:spcBef>
              <a:buClr>
                <a:schemeClr val="dk1"/>
              </a:buClr>
              <a:buSzPct val="100000"/>
              <a:buFont typeface="Courier New"/>
              <a:buChar char="o"/>
            </a:pPr>
            <a:r>
              <a:rPr lang="en" sz="1800"/>
              <a:t>EPPs will still have to respond to CTC on any standards not covered in CAEP</a:t>
            </a:r>
          </a:p>
          <a:p>
            <a:pPr marL="914400" lvl="1" indent="-342900" rtl="0">
              <a:lnSpc>
                <a:spcPct val="115000"/>
              </a:lnSpc>
              <a:spcBef>
                <a:spcPts val="800"/>
              </a:spcBef>
              <a:buClr>
                <a:schemeClr val="dk1"/>
              </a:buClr>
              <a:buSzPct val="100000"/>
              <a:buFont typeface="Courier New"/>
              <a:buChar char="o"/>
            </a:pPr>
            <a:r>
              <a:rPr lang="en" sz="1800"/>
              <a:t>Accreditation Advisory Panel is currently working on a revision of the CTC Common Standards</a:t>
            </a:r>
          </a:p>
          <a:p>
            <a:pPr>
              <a:spcBef>
                <a:spcPts val="0"/>
              </a:spcBef>
              <a:buNone/>
            </a:pPr>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sz="3600"/>
              <a:t>Crosswalk of CAEP Standards and CTC Common Standards</a:t>
            </a:r>
          </a:p>
        </p:txBody>
      </p:sp>
      <p:sp>
        <p:nvSpPr>
          <p:cNvPr id="83" name="Shape 8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lnSpc>
                <a:spcPct val="115000"/>
              </a:lnSpc>
              <a:spcBef>
                <a:spcPts val="0"/>
              </a:spcBef>
              <a:buNone/>
            </a:pPr>
            <a:r>
              <a:rPr lang="en" sz="1800" b="1">
                <a:solidFill>
                  <a:srgbClr val="FFFFFF"/>
                </a:solidFill>
                <a:latin typeface="Arial"/>
                <a:ea typeface="Arial"/>
                <a:cs typeface="Arial"/>
                <a:sym typeface="Arial"/>
              </a:rPr>
              <a:t>CAEP Standard</a:t>
            </a:r>
          </a:p>
          <a:p>
            <a:pPr rtl="0">
              <a:lnSpc>
                <a:spcPct val="115000"/>
              </a:lnSpc>
              <a:spcBef>
                <a:spcPts val="0"/>
              </a:spcBef>
              <a:buNone/>
            </a:pPr>
            <a:r>
              <a:rPr lang="en" sz="1800" b="1">
                <a:solidFill>
                  <a:srgbClr val="FFFFFF"/>
                </a:solidFill>
                <a:latin typeface="Arial"/>
                <a:ea typeface="Arial"/>
                <a:cs typeface="Arial"/>
                <a:sym typeface="Arial"/>
              </a:rPr>
              <a:t>CTC Common Standard</a:t>
            </a:r>
          </a:p>
          <a:p>
            <a:pPr rtl="0">
              <a:lnSpc>
                <a:spcPct val="115000"/>
              </a:lnSpc>
              <a:spcBef>
                <a:spcPts val="0"/>
              </a:spcBef>
              <a:buNone/>
            </a:pPr>
            <a:endParaRPr/>
          </a:p>
        </p:txBody>
      </p:sp>
      <p:graphicFrame>
        <p:nvGraphicFramePr>
          <p:cNvPr id="84" name="Shape 84"/>
          <p:cNvGraphicFramePr/>
          <p:nvPr/>
        </p:nvGraphicFramePr>
        <p:xfrm>
          <a:off x="249875" y="1200150"/>
          <a:ext cx="8644250" cy="4001374"/>
        </p:xfrm>
        <a:graphic>
          <a:graphicData uri="http://schemas.openxmlformats.org/drawingml/2006/table">
            <a:tbl>
              <a:tblPr>
                <a:noFill/>
                <a:tableStyleId>{69248B39-1076-4CB8-A4AC-4EEA810E0D35}</a:tableStyleId>
              </a:tblPr>
              <a:tblGrid>
                <a:gridCol w="4333700"/>
                <a:gridCol w="4310550"/>
              </a:tblGrid>
              <a:tr h="464475">
                <a:tc>
                  <a:txBody>
                    <a:bodyPr/>
                    <a:lstStyle/>
                    <a:p>
                      <a:pPr>
                        <a:spcBef>
                          <a:spcPts val="0"/>
                        </a:spcBef>
                        <a:buNone/>
                      </a:pPr>
                      <a:r>
                        <a:rPr lang="en" b="1">
                          <a:latin typeface="Georgia"/>
                          <a:ea typeface="Georgia"/>
                          <a:cs typeface="Georgia"/>
                          <a:sym typeface="Georgia"/>
                        </a:rPr>
                        <a:t>CAEP Standard</a:t>
                      </a:r>
                    </a:p>
                  </a:txBody>
                  <a:tcPr marL="91425" marR="91425" marT="91425" marB="91425"/>
                </a:tc>
                <a:tc>
                  <a:txBody>
                    <a:bodyPr/>
                    <a:lstStyle/>
                    <a:p>
                      <a:pPr>
                        <a:spcBef>
                          <a:spcPts val="0"/>
                        </a:spcBef>
                        <a:buNone/>
                      </a:pPr>
                      <a:r>
                        <a:rPr lang="en" b="1">
                          <a:latin typeface="Georgia"/>
                          <a:ea typeface="Georgia"/>
                          <a:cs typeface="Georgia"/>
                          <a:sym typeface="Georgia"/>
                        </a:rPr>
                        <a:t>CTC Standard</a:t>
                      </a:r>
                    </a:p>
                  </a:txBody>
                  <a:tcPr marL="91425" marR="91425" marT="91425" marB="91425"/>
                </a:tc>
              </a:tr>
              <a:tr h="435575">
                <a:tc>
                  <a:txBody>
                    <a:bodyPr/>
                    <a:lstStyle/>
                    <a:p>
                      <a:pPr lvl="0" rtl="0">
                        <a:lnSpc>
                          <a:spcPct val="115000"/>
                        </a:lnSpc>
                        <a:spcBef>
                          <a:spcPts val="0"/>
                        </a:spcBef>
                        <a:buNone/>
                      </a:pPr>
                      <a:r>
                        <a:rPr lang="en">
                          <a:solidFill>
                            <a:schemeClr val="dk1"/>
                          </a:solidFill>
                          <a:latin typeface="Georgia"/>
                          <a:ea typeface="Georgia"/>
                          <a:cs typeface="Georgia"/>
                          <a:sym typeface="Georgia"/>
                        </a:rPr>
                        <a:t>1. Content and Pedagogical Knowledge </a:t>
                      </a:r>
                    </a:p>
                  </a:txBody>
                  <a:tcPr marL="91425" marR="91425" marT="91425" marB="91425"/>
                </a:tc>
                <a:tc>
                  <a:txBody>
                    <a:bodyPr/>
                    <a:lstStyle/>
                    <a:p>
                      <a:pPr lvl="0" rtl="0">
                        <a:lnSpc>
                          <a:spcPct val="115000"/>
                        </a:lnSpc>
                        <a:spcBef>
                          <a:spcPts val="0"/>
                        </a:spcBef>
                        <a:buNone/>
                      </a:pPr>
                      <a:r>
                        <a:rPr lang="en">
                          <a:solidFill>
                            <a:schemeClr val="dk1"/>
                          </a:solidFill>
                          <a:latin typeface="Georgia"/>
                          <a:ea typeface="Georgia"/>
                          <a:cs typeface="Georgia"/>
                          <a:sym typeface="Georgia"/>
                        </a:rPr>
                        <a:t>9. Assessment of Candidate Competence </a:t>
                      </a:r>
                    </a:p>
                  </a:txBody>
                  <a:tcPr marL="91425" marR="91425" marT="91425" marB="91425"/>
                </a:tc>
              </a:tr>
              <a:tr h="642750">
                <a:tc>
                  <a:txBody>
                    <a:bodyPr/>
                    <a:lstStyle/>
                    <a:p>
                      <a:pPr lvl="0" rtl="0">
                        <a:lnSpc>
                          <a:spcPct val="115000"/>
                        </a:lnSpc>
                        <a:spcBef>
                          <a:spcPts val="0"/>
                        </a:spcBef>
                        <a:buClr>
                          <a:schemeClr val="dk1"/>
                        </a:buClr>
                        <a:buSzPct val="78571"/>
                        <a:buFont typeface="Arial"/>
                        <a:buNone/>
                      </a:pPr>
                      <a:r>
                        <a:rPr lang="en">
                          <a:solidFill>
                            <a:schemeClr val="dk1"/>
                          </a:solidFill>
                          <a:latin typeface="Georgia"/>
                          <a:ea typeface="Georgia"/>
                          <a:cs typeface="Georgia"/>
                          <a:sym typeface="Georgia"/>
                        </a:rPr>
                        <a:t>2. Clinical Partnerships and Practice</a:t>
                      </a:r>
                    </a:p>
                    <a:p>
                      <a:pPr>
                        <a:spcBef>
                          <a:spcPts val="0"/>
                        </a:spcBef>
                        <a:buNone/>
                      </a:pPr>
                      <a:endParaRPr>
                        <a:latin typeface="Georgia"/>
                        <a:ea typeface="Georgia"/>
                        <a:cs typeface="Georgia"/>
                        <a:sym typeface="Georgia"/>
                      </a:endParaRPr>
                    </a:p>
                  </a:txBody>
                  <a:tcPr marL="91425" marR="91425" marT="91425" marB="91425"/>
                </a:tc>
                <a:tc>
                  <a:txBody>
                    <a:bodyPr/>
                    <a:lstStyle/>
                    <a:p>
                      <a:pPr lvl="0" rtl="0">
                        <a:lnSpc>
                          <a:spcPct val="115000"/>
                        </a:lnSpc>
                        <a:spcBef>
                          <a:spcPts val="0"/>
                        </a:spcBef>
                        <a:buClr>
                          <a:schemeClr val="dk1"/>
                        </a:buClr>
                        <a:buSzPct val="78571"/>
                        <a:buFont typeface="Arial"/>
                        <a:buNone/>
                      </a:pPr>
                      <a:r>
                        <a:rPr lang="en">
                          <a:solidFill>
                            <a:schemeClr val="dk1"/>
                          </a:solidFill>
                          <a:latin typeface="Georgia"/>
                          <a:ea typeface="Georgia"/>
                          <a:cs typeface="Georgia"/>
                          <a:sym typeface="Georgia"/>
                        </a:rPr>
                        <a:t>7. Field Experience and Clinical Practice</a:t>
                      </a:r>
                    </a:p>
                    <a:p>
                      <a:pPr lvl="0" rtl="0">
                        <a:lnSpc>
                          <a:spcPct val="115000"/>
                        </a:lnSpc>
                        <a:spcBef>
                          <a:spcPts val="0"/>
                        </a:spcBef>
                        <a:buNone/>
                      </a:pPr>
                      <a:r>
                        <a:rPr lang="en">
                          <a:solidFill>
                            <a:schemeClr val="dk1"/>
                          </a:solidFill>
                          <a:latin typeface="Georgia"/>
                          <a:ea typeface="Georgia"/>
                          <a:cs typeface="Georgia"/>
                          <a:sym typeface="Georgia"/>
                        </a:rPr>
                        <a:t>8. District-employed Supervisors</a:t>
                      </a:r>
                    </a:p>
                  </a:txBody>
                  <a:tcPr marL="91425" marR="91425" marT="91425" marB="91425"/>
                </a:tc>
              </a:tr>
              <a:tr h="591350">
                <a:tc>
                  <a:txBody>
                    <a:bodyPr/>
                    <a:lstStyle/>
                    <a:p>
                      <a:pPr lvl="0" rtl="0">
                        <a:lnSpc>
                          <a:spcPct val="115000"/>
                        </a:lnSpc>
                        <a:spcBef>
                          <a:spcPts val="0"/>
                        </a:spcBef>
                        <a:buNone/>
                      </a:pPr>
                      <a:r>
                        <a:rPr lang="en">
                          <a:solidFill>
                            <a:schemeClr val="dk1"/>
                          </a:solidFill>
                          <a:latin typeface="Georgia"/>
                          <a:ea typeface="Georgia"/>
                          <a:cs typeface="Georgia"/>
                          <a:sym typeface="Georgia"/>
                        </a:rPr>
                        <a:t>3. Candidate Quality, Recruitment, and Selectivity</a:t>
                      </a:r>
                    </a:p>
                  </a:txBody>
                  <a:tcPr marL="91425" marR="91425" marT="91425" marB="91425"/>
                </a:tc>
                <a:tc>
                  <a:txBody>
                    <a:bodyPr/>
                    <a:lstStyle/>
                    <a:p>
                      <a:pPr lvl="0" rtl="0">
                        <a:lnSpc>
                          <a:spcPct val="115000"/>
                        </a:lnSpc>
                        <a:spcBef>
                          <a:spcPts val="0"/>
                        </a:spcBef>
                        <a:buClr>
                          <a:schemeClr val="dk1"/>
                        </a:buClr>
                        <a:buSzPct val="78571"/>
                        <a:buFont typeface="Arial"/>
                        <a:buNone/>
                      </a:pPr>
                      <a:r>
                        <a:rPr lang="en">
                          <a:solidFill>
                            <a:schemeClr val="dk1"/>
                          </a:solidFill>
                          <a:latin typeface="Georgia"/>
                          <a:ea typeface="Georgia"/>
                          <a:cs typeface="Georgia"/>
                          <a:sym typeface="Georgia"/>
                        </a:rPr>
                        <a:t>5. Admission</a:t>
                      </a:r>
                    </a:p>
                    <a:p>
                      <a:pPr lvl="0" rtl="0">
                        <a:lnSpc>
                          <a:spcPct val="115000"/>
                        </a:lnSpc>
                        <a:spcBef>
                          <a:spcPts val="0"/>
                        </a:spcBef>
                        <a:buNone/>
                      </a:pPr>
                      <a:r>
                        <a:rPr lang="en">
                          <a:solidFill>
                            <a:schemeClr val="dk1"/>
                          </a:solidFill>
                          <a:latin typeface="Georgia"/>
                          <a:ea typeface="Georgia"/>
                          <a:cs typeface="Georgia"/>
                          <a:sym typeface="Georgia"/>
                        </a:rPr>
                        <a:t>6. Advice and Assistance</a:t>
                      </a:r>
                    </a:p>
                  </a:txBody>
                  <a:tcPr marL="91425" marR="91425" marT="91425" marB="91425"/>
                </a:tc>
              </a:tr>
              <a:tr h="503025">
                <a:tc>
                  <a:txBody>
                    <a:bodyPr/>
                    <a:lstStyle/>
                    <a:p>
                      <a:pPr lvl="0" rtl="0">
                        <a:lnSpc>
                          <a:spcPct val="115000"/>
                        </a:lnSpc>
                        <a:spcBef>
                          <a:spcPts val="0"/>
                        </a:spcBef>
                        <a:buNone/>
                      </a:pPr>
                      <a:r>
                        <a:rPr lang="en">
                          <a:solidFill>
                            <a:schemeClr val="dk1"/>
                          </a:solidFill>
                          <a:latin typeface="Georgia"/>
                          <a:ea typeface="Georgia"/>
                          <a:cs typeface="Georgia"/>
                          <a:sym typeface="Georgia"/>
                        </a:rPr>
                        <a:t>4. Program Impact</a:t>
                      </a:r>
                    </a:p>
                  </a:txBody>
                  <a:tcPr marL="91425" marR="91425" marT="91425" marB="91425"/>
                </a:tc>
                <a:tc>
                  <a:txBody>
                    <a:bodyPr/>
                    <a:lstStyle/>
                    <a:p>
                      <a:pPr lvl="0" rtl="0">
                        <a:lnSpc>
                          <a:spcPct val="115000"/>
                        </a:lnSpc>
                        <a:spcBef>
                          <a:spcPts val="0"/>
                        </a:spcBef>
                        <a:buNone/>
                      </a:pPr>
                      <a:r>
                        <a:rPr lang="en">
                          <a:solidFill>
                            <a:schemeClr val="dk1"/>
                          </a:solidFill>
                          <a:latin typeface="Georgia"/>
                          <a:ea typeface="Georgia"/>
                          <a:cs typeface="Georgia"/>
                          <a:sym typeface="Georgia"/>
                        </a:rPr>
                        <a:t>No CTC Common Standard</a:t>
                      </a:r>
                    </a:p>
                  </a:txBody>
                  <a:tcPr marL="91425" marR="91425" marT="91425" marB="91425"/>
                </a:tc>
              </a:tr>
              <a:tr h="404025">
                <a:tc>
                  <a:txBody>
                    <a:bodyPr/>
                    <a:lstStyle/>
                    <a:p>
                      <a:pPr lvl="0" rtl="0">
                        <a:lnSpc>
                          <a:spcPct val="115000"/>
                        </a:lnSpc>
                        <a:spcBef>
                          <a:spcPts val="0"/>
                        </a:spcBef>
                        <a:buNone/>
                      </a:pPr>
                      <a:r>
                        <a:rPr lang="en">
                          <a:solidFill>
                            <a:schemeClr val="dk1"/>
                          </a:solidFill>
                          <a:latin typeface="Georgia"/>
                          <a:ea typeface="Georgia"/>
                          <a:cs typeface="Georgia"/>
                          <a:sym typeface="Georgia"/>
                        </a:rPr>
                        <a:t>5. Provider Quality and Continuous Improvement</a:t>
                      </a:r>
                    </a:p>
                  </a:txBody>
                  <a:tcPr marL="91425" marR="91425" marT="91425" marB="91425"/>
                </a:tc>
                <a:tc>
                  <a:txBody>
                    <a:bodyPr/>
                    <a:lstStyle/>
                    <a:p>
                      <a:pPr lvl="0" rtl="0">
                        <a:lnSpc>
                          <a:spcPct val="115000"/>
                        </a:lnSpc>
                        <a:spcBef>
                          <a:spcPts val="0"/>
                        </a:spcBef>
                        <a:buNone/>
                      </a:pPr>
                      <a:r>
                        <a:rPr lang="en">
                          <a:solidFill>
                            <a:schemeClr val="dk1"/>
                          </a:solidFill>
                          <a:latin typeface="Georgia"/>
                          <a:ea typeface="Georgia"/>
                          <a:cs typeface="Georgia"/>
                          <a:sym typeface="Georgia"/>
                        </a:rPr>
                        <a:t>2. Unit and Program Assessment and Evaluation</a:t>
                      </a:r>
                    </a:p>
                  </a:txBody>
                  <a:tcPr marL="91425" marR="91425" marT="91425" marB="91425"/>
                </a:tc>
              </a:tr>
              <a:tr h="364900">
                <a:tc>
                  <a:txBody>
                    <a:bodyPr/>
                    <a:lstStyle/>
                    <a:p>
                      <a:pPr>
                        <a:spcBef>
                          <a:spcPts val="0"/>
                        </a:spcBef>
                        <a:buNone/>
                      </a:pPr>
                      <a:r>
                        <a:rPr lang="en">
                          <a:latin typeface="Georgia"/>
                          <a:ea typeface="Georgia"/>
                          <a:cs typeface="Georgia"/>
                          <a:sym typeface="Georgia"/>
                        </a:rPr>
                        <a:t>No CAEP Standard</a:t>
                      </a:r>
                    </a:p>
                  </a:txBody>
                  <a:tcPr marL="91425" marR="91425" marT="91425" marB="91425"/>
                </a:tc>
                <a:tc>
                  <a:txBody>
                    <a:bodyPr/>
                    <a:lstStyle/>
                    <a:p>
                      <a:pPr lvl="0" rtl="0">
                        <a:spcBef>
                          <a:spcPts val="0"/>
                        </a:spcBef>
                        <a:buNone/>
                      </a:pPr>
                      <a:r>
                        <a:rPr lang="en">
                          <a:latin typeface="Georgia"/>
                          <a:ea typeface="Georgia"/>
                          <a:cs typeface="Georgia"/>
                          <a:sym typeface="Georgia"/>
                        </a:rPr>
                        <a:t>1. Educational Leadership</a:t>
                      </a:r>
                    </a:p>
                    <a:p>
                      <a:pPr rtl="0">
                        <a:spcBef>
                          <a:spcPts val="0"/>
                        </a:spcBef>
                        <a:buNone/>
                      </a:pPr>
                      <a:r>
                        <a:rPr lang="en">
                          <a:latin typeface="Georgia"/>
                          <a:ea typeface="Georgia"/>
                          <a:cs typeface="Georgia"/>
                          <a:sym typeface="Georgia"/>
                        </a:rPr>
                        <a:t>3. Resources</a:t>
                      </a:r>
                    </a:p>
                    <a:p>
                      <a:pPr lvl="0">
                        <a:spcBef>
                          <a:spcPts val="0"/>
                        </a:spcBef>
                        <a:buNone/>
                      </a:pPr>
                      <a:r>
                        <a:rPr lang="en">
                          <a:latin typeface="Georgia"/>
                          <a:ea typeface="Georgia"/>
                          <a:cs typeface="Georgia"/>
                          <a:sym typeface="Georgia"/>
                        </a:rPr>
                        <a:t>4. Faculty and Instructional Personnel</a:t>
                      </a:r>
                    </a:p>
                  </a:txBody>
                  <a:tcPr marL="91425" marR="91425" marT="91425" marB="91425"/>
                </a:tc>
              </a:tr>
            </a:tbl>
          </a:graphicData>
        </a:graphic>
      </p:graphicFrame>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a:t>CAEP  Process</a:t>
            </a:r>
          </a:p>
        </p:txBody>
      </p:sp>
      <p:sp>
        <p:nvSpPr>
          <p:cNvPr id="90" name="Shape 90"/>
          <p:cNvSpPr txBox="1">
            <a:spLocks noGrp="1"/>
          </p:cNvSpPr>
          <p:nvPr>
            <p:ph type="body" idx="1"/>
          </p:nvPr>
        </p:nvSpPr>
        <p:spPr>
          <a:xfrm>
            <a:off x="457200" y="1254400"/>
            <a:ext cx="8229600" cy="3725699"/>
          </a:xfrm>
          <a:prstGeom prst="rect">
            <a:avLst/>
          </a:prstGeom>
        </p:spPr>
        <p:txBody>
          <a:bodyPr lIns="91425" tIns="91425" rIns="91425" bIns="91425" anchor="t" anchorCtr="0">
            <a:noAutofit/>
          </a:bodyPr>
          <a:lstStyle/>
          <a:p>
            <a:pPr marL="457200" lvl="0" indent="-342900" rtl="0">
              <a:lnSpc>
                <a:spcPct val="150000"/>
              </a:lnSpc>
              <a:spcBef>
                <a:spcPts val="700"/>
              </a:spcBef>
              <a:buClr>
                <a:schemeClr val="dk1"/>
              </a:buClr>
              <a:buSzPct val="100000"/>
              <a:buFont typeface="Arial"/>
              <a:buChar char="●"/>
            </a:pPr>
            <a:r>
              <a:rPr lang="en" sz="1800"/>
              <a:t>Submit self-study for off-site review which includes uploading “evidence” of meeting standards</a:t>
            </a:r>
          </a:p>
          <a:p>
            <a:pPr marL="457200" lvl="0" indent="-342900" rtl="0">
              <a:lnSpc>
                <a:spcPct val="150000"/>
              </a:lnSpc>
              <a:spcBef>
                <a:spcPts val="700"/>
              </a:spcBef>
              <a:buClr>
                <a:schemeClr val="dk1"/>
              </a:buClr>
              <a:buSzPct val="100000"/>
              <a:buFont typeface="Arial"/>
              <a:buChar char="●"/>
            </a:pPr>
            <a:r>
              <a:rPr lang="en" sz="1800"/>
              <a:t>Post a call for public comment and distribute third party surveys</a:t>
            </a:r>
          </a:p>
          <a:p>
            <a:pPr marL="457200" lvl="0" indent="-342900" rtl="0">
              <a:lnSpc>
                <a:spcPct val="150000"/>
              </a:lnSpc>
              <a:spcBef>
                <a:spcPts val="700"/>
              </a:spcBef>
              <a:buClr>
                <a:schemeClr val="dk1"/>
              </a:buClr>
              <a:buSzPct val="100000"/>
              <a:buFont typeface="Arial"/>
              <a:buChar char="●"/>
            </a:pPr>
            <a:r>
              <a:rPr lang="en" sz="1800"/>
              <a:t>Host a site visit</a:t>
            </a:r>
          </a:p>
          <a:p>
            <a:pPr marL="457200" lvl="0" indent="-342900" rtl="0">
              <a:lnSpc>
                <a:spcPct val="150000"/>
              </a:lnSpc>
              <a:spcBef>
                <a:spcPts val="700"/>
              </a:spcBef>
              <a:buClr>
                <a:schemeClr val="dk1"/>
              </a:buClr>
              <a:buSzPct val="100000"/>
              <a:buFont typeface="Arial"/>
              <a:buChar char="●"/>
            </a:pPr>
            <a:r>
              <a:rPr lang="en" sz="1800"/>
              <a:t>Complete approved program review process for all programs of study leading to professional practice in school setting </a:t>
            </a:r>
          </a:p>
          <a:p>
            <a:pPr>
              <a:spcBef>
                <a:spcPts val="0"/>
              </a:spcBef>
              <a:buNone/>
            </a:pPr>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a:spLocks noGrp="1"/>
          </p:cNvSpPr>
          <p:nvPr>
            <p:ph type="title"/>
          </p:nvPr>
        </p:nvSpPr>
        <p:spPr>
          <a:xfrm>
            <a:off x="457200" y="205978"/>
            <a:ext cx="8229600" cy="857400"/>
          </a:xfrm>
          <a:prstGeom prst="rect">
            <a:avLst/>
          </a:prstGeom>
        </p:spPr>
        <p:txBody>
          <a:bodyPr lIns="91425" tIns="91425" rIns="91425" bIns="91425" anchor="ctr" anchorCtr="0">
            <a:noAutofit/>
          </a:bodyPr>
          <a:lstStyle/>
          <a:p>
            <a:pPr>
              <a:spcBef>
                <a:spcPts val="0"/>
              </a:spcBef>
              <a:buNone/>
            </a:pPr>
            <a:r>
              <a:rPr lang="en"/>
              <a:t>CTC Process</a:t>
            </a:r>
          </a:p>
        </p:txBody>
      </p:sp>
      <p:sp>
        <p:nvSpPr>
          <p:cNvPr id="96" name="Shape 96"/>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42900" rtl="0">
              <a:lnSpc>
                <a:spcPct val="115000"/>
              </a:lnSpc>
              <a:spcBef>
                <a:spcPts val="800"/>
              </a:spcBef>
              <a:buClr>
                <a:schemeClr val="dk1"/>
              </a:buClr>
              <a:buSzPct val="100000"/>
              <a:buFont typeface="Arial"/>
              <a:buChar char="●"/>
            </a:pPr>
            <a:r>
              <a:rPr lang="en" sz="1800"/>
              <a:t>CTC still has sole responsibility for initial program approval</a:t>
            </a:r>
          </a:p>
          <a:p>
            <a:pPr lvl="0" rtl="0">
              <a:lnSpc>
                <a:spcPct val="115000"/>
              </a:lnSpc>
              <a:spcBef>
                <a:spcPts val="800"/>
              </a:spcBef>
              <a:buNone/>
            </a:pPr>
            <a:endParaRPr sz="1800"/>
          </a:p>
          <a:p>
            <a:pPr marL="457200" lvl="0" indent="-342900" rtl="0">
              <a:lnSpc>
                <a:spcPct val="115000"/>
              </a:lnSpc>
              <a:spcBef>
                <a:spcPts val="800"/>
              </a:spcBef>
              <a:buClr>
                <a:schemeClr val="dk1"/>
              </a:buClr>
              <a:buSzPct val="100000"/>
              <a:buFont typeface="Arial"/>
              <a:buChar char="●"/>
            </a:pPr>
            <a:r>
              <a:rPr lang="en" sz="1800"/>
              <a:t>EPPs will still submit program reports for program review process</a:t>
            </a:r>
          </a:p>
          <a:p>
            <a:pPr marL="914400" lvl="1" indent="-342900" rtl="0">
              <a:lnSpc>
                <a:spcPct val="115000"/>
              </a:lnSpc>
              <a:spcBef>
                <a:spcPts val="800"/>
              </a:spcBef>
              <a:buClr>
                <a:schemeClr val="dk1"/>
              </a:buClr>
              <a:buSzPct val="100000"/>
              <a:buFont typeface="Courier New"/>
              <a:buChar char="o"/>
            </a:pPr>
            <a:r>
              <a:rPr lang="en" sz="1800"/>
              <a:t>CTC is working to streamline the program review process so that an extensive narrative is no longer required</a:t>
            </a:r>
          </a:p>
          <a:p>
            <a:pPr marL="914400" lvl="1" indent="-342900" rtl="0">
              <a:lnSpc>
                <a:spcPct val="115000"/>
              </a:lnSpc>
              <a:spcBef>
                <a:spcPts val="800"/>
              </a:spcBef>
              <a:buClr>
                <a:schemeClr val="dk1"/>
              </a:buClr>
              <a:buSzPct val="100000"/>
              <a:buFont typeface="Courier New"/>
              <a:buChar char="o"/>
            </a:pPr>
            <a:r>
              <a:rPr lang="en" sz="1800"/>
              <a:t>Overview of less than 10 pages plus a matrix of where / how standards are met (i.e. courses, signature assignments, etc.)</a:t>
            </a:r>
          </a:p>
          <a:p>
            <a:pPr>
              <a:spcBef>
                <a:spcPts val="0"/>
              </a:spcBef>
              <a:buNone/>
            </a:pPr>
            <a:endParaRPr/>
          </a:p>
        </p:txBody>
      </p:sp>
    </p:spTree>
  </p:cSld>
  <p:clrMapOvr>
    <a:masterClrMapping/>
  </p:clrMapOvr>
  <p:transition spd="slow">
    <p:cut/>
  </p:transition>
</p:sld>
</file>

<file path=ppt/theme/theme1.xml><?xml version="1.0" encoding="utf-8"?>
<a:theme xmlns:a="http://schemas.openxmlformats.org/drawingml/2006/main" name="paper-plane">
  <a:themeElements>
    <a:clrScheme name="Custom 354">
      <a:dk1>
        <a:srgbClr val="000000"/>
      </a:dk1>
      <a:lt1>
        <a:srgbClr val="FFFFFF"/>
      </a:lt1>
      <a:dk2>
        <a:srgbClr val="30182B"/>
      </a:dk2>
      <a:lt2>
        <a:srgbClr val="DFDFDF"/>
      </a:lt2>
      <a:accent1>
        <a:srgbClr val="592D50"/>
      </a:accent1>
      <a:accent2>
        <a:srgbClr val="D3A67A"/>
      </a:accent2>
      <a:accent3>
        <a:srgbClr val="45485F"/>
      </a:accent3>
      <a:accent4>
        <a:srgbClr val="6B9756"/>
      </a:accent4>
      <a:accent5>
        <a:srgbClr val="7D576E"/>
      </a:accent5>
      <a:accent6>
        <a:srgbClr val="4C1A23"/>
      </a:accent6>
      <a:hlink>
        <a:srgbClr val="511E3E"/>
      </a:hlink>
      <a:folHlink>
        <a:srgbClr val="9EA0A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1834</Words>
  <Application>Microsoft Office PowerPoint</Application>
  <PresentationFormat>On-screen Show (16:9)</PresentationFormat>
  <Paragraphs>247</Paragraphs>
  <Slides>28</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Courier New</vt:lpstr>
      <vt:lpstr>Georgia</vt:lpstr>
      <vt:lpstr>paper-plane</vt:lpstr>
      <vt:lpstr>National Accreditation (CAEP) Update</vt:lpstr>
      <vt:lpstr>Overview of CAEP</vt:lpstr>
      <vt:lpstr>CAEP Standards</vt:lpstr>
      <vt:lpstr>Major Changes</vt:lpstr>
      <vt:lpstr>Major Changes (con.)</vt:lpstr>
      <vt:lpstr>CTC and CAEP</vt:lpstr>
      <vt:lpstr>Crosswalk of CAEP Standards and CTC Common Standards</vt:lpstr>
      <vt:lpstr>CAEP  Process</vt:lpstr>
      <vt:lpstr>CTC Process</vt:lpstr>
      <vt:lpstr>CTC Response to CAEP Standard 3</vt:lpstr>
      <vt:lpstr>CTC Response to CAEP Standard 4</vt:lpstr>
      <vt:lpstr>Areas of CAEP Standards Not Addressed by CTC Common Standards</vt:lpstr>
      <vt:lpstr>Areas of CAEP Standards Not Addressed by CTC Common Standards</vt:lpstr>
      <vt:lpstr>Budget</vt:lpstr>
      <vt:lpstr>Accreditation Costs</vt:lpstr>
      <vt:lpstr>Preparing for Accreditation (budget)</vt:lpstr>
      <vt:lpstr>What programs outside of the LCOE are supported in our accreditation process?</vt:lpstr>
      <vt:lpstr>Resources:  Informational and Technical Resources</vt:lpstr>
      <vt:lpstr>Resources:  Informational and Technical Resources</vt:lpstr>
      <vt:lpstr>Resources:  Informational and Technical Resources</vt:lpstr>
      <vt:lpstr>Resources Technical </vt:lpstr>
      <vt:lpstr>Resources Informational and Technical Resources</vt:lpstr>
      <vt:lpstr>Resources</vt:lpstr>
      <vt:lpstr>Nationally Accredited Universities </vt:lpstr>
      <vt:lpstr>Faculty Feedback</vt:lpstr>
      <vt:lpstr>Questions We Still  Have ...</vt:lpstr>
      <vt:lpstr>Timeline for LCOE Decision</vt:lpstr>
      <vt:lpstr>Faculty Feedback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Accreditation (CAEP) Update</dc:title>
  <dc:creator>Susan Alston</dc:creator>
  <cp:lastModifiedBy>Susan Alston</cp:lastModifiedBy>
  <cp:revision>2</cp:revision>
  <dcterms:modified xsi:type="dcterms:W3CDTF">2015-07-27T17:36:23Z</dcterms:modified>
</cp:coreProperties>
</file>