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2" r:id="rId4"/>
    <p:sldId id="258" r:id="rId5"/>
    <p:sldId id="264" r:id="rId6"/>
    <p:sldId id="260" r:id="rId7"/>
    <p:sldId id="263" r:id="rId8"/>
    <p:sldId id="268" r:id="rId9"/>
  </p:sldIdLst>
  <p:sldSz cx="9144000" cy="6858000" type="screen4x3"/>
  <p:notesSz cx="6858000" cy="9220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0" autoAdjust="0"/>
  </p:normalViewPr>
  <p:slideViewPr>
    <p:cSldViewPr>
      <p:cViewPr varScale="1">
        <p:scale>
          <a:sx n="73" d="100"/>
          <a:sy n="73" d="100"/>
        </p:scale>
        <p:origin x="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A09831-C6AF-4DE6-9EF5-90F496329D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C7C962B-B121-4581-A2DE-CA27C662F19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3F5C8D6-7EB8-48B5-99D4-FA077B2B7A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45D4E21-1D5E-4E0C-AB0B-5589D17B75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ED722A9C-DDC9-48A0-9359-634F34C0E5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81A8848-6F33-43BC-BEE9-84F6AC1C7A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6FCABB6-A090-4DF2-B8CF-EE1249734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F044D3A-0C72-475B-9D2C-E4BBF9A414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2107171-864D-48D6-82FE-1966A68C1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076FBC-9BB4-441B-913E-026029382A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EA8B4D-F29F-451C-B928-59B2EC5D4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3C69C2E-BD61-4199-ABEA-0949F1A8E9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1F18DC5-2DE7-4629-8ABB-8173BD1A1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0C6FBF7-386F-4D93-8791-CD306B2917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243FA78-2EF7-4D32-9D3E-30694DCA7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>
            <a:extLst>
              <a:ext uri="{FF2B5EF4-FFF2-40B4-BE49-F238E27FC236}">
                <a16:creationId xmlns:a16="http://schemas.microsoft.com/office/drawing/2014/main" id="{844A1F3A-F71B-478A-8AC5-FC7886C8DEFA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8F5D0D21-CF24-4460-8204-6D07A7A5E88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753C181C-7811-4440-BFE9-8828CF92F20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28F445E3-32C7-4FCC-A760-60E695CB3E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DC312BE0-B32A-4FEA-A82F-0F561C8D900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02A2FA00-6454-464C-9D7D-E0990BEF33F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D53ACD31-7ACD-4462-BD70-8A01E8379D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942F6E83-F2B2-4C0C-AE79-4BD4152426F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D569FC1A-E25E-48BC-A706-ADFE13C39A7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FAA64F5-3236-4EEC-BD83-C11C6965C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D719018-5930-41B9-B969-743B2090F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A28610-6E9A-4FEF-B901-D93893D27D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9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0AC9AA-FFC7-45EC-93F5-A3898CE1C2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BFE8EC3-848D-4B29-9587-D847E824EF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C60D703-7225-4EE9-B2CE-E74363FDE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E1EBB-2351-4C42-9CEE-9926F02BA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51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F5A22EE-4CFB-4A9A-8A17-061365E2D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06BE165-4918-46D0-90C8-9F39C574C3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80DF940-AC53-4065-926C-791E870EE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3C901-4F82-474D-AE2E-80F7A0A4C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88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3CEB8A9-EDAC-473D-B461-BEC91665F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488FC91-26B9-4B02-8FBD-2FBE6BB206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2BF237B-94E1-4A14-8A7E-05929D9EB7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9B304-20E9-48D4-8FB3-8358E2E86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4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D4736B5-769F-4E2E-B5F7-F85CD3E29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A7220FA-E3AA-4A1A-A904-66D7DEC01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7BF719C-70CD-4B14-900E-379FB0F9A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7B886-C1BD-4339-B416-2FEAC523A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4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D28AEBA-D2D1-437B-85C3-2DDB2D734A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ED95F0F-361C-48E8-AFB6-4219B95C7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5C34A3E-D458-49F4-8CDD-A6514BA426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5B413-6256-4B97-9DA2-0A7F09314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90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E89B124-3A7B-404F-BEB3-FCB9CF457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C859954-C966-4E05-83F4-80CDFDF43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77730D4-88AC-4C68-AF77-71C15AC8D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9B9FD-D649-49D6-BDD5-00B39EFDD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82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9C2BD91-C8D3-4AED-A521-8CC06E1823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B87950D-4D8A-4D88-B4BE-2811830D1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D9474D2C-D452-4675-BB24-81B853C84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4E977-F822-4C40-AD80-84D4D75CD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9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5D95FB0-C7C6-4578-8689-278A25C03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AC9F3497-326B-44F2-8BDF-9A6BC83F4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16E9A4B-5B2A-4683-89D6-D5453C48F0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94052-6137-4E60-9E67-86BBA5204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CCAE6C8F-43E9-4606-B228-ABB441AC3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E8CEE27-EE13-4519-91EA-4976ACDC9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4DD8373-8A77-4E26-879A-C186CF434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D6F95-FE8D-47C6-99FE-A07970C57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92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F16EB1-AEFC-4C39-8AFA-44C737065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0A0C102-3C0B-43BD-8D31-244516C4D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6D46250-D110-4750-818E-D9BE0821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66D55-FC2A-4C00-9A5F-E40BE5BA8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4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522CE5A-060A-4A90-9438-BF8115D868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24F939-1F4E-4202-B7F9-0BEFAA127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95401CF-E4A3-49EF-B322-75DC6418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01587-2649-43AE-BBDC-BB3BE33448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50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9">
            <a:extLst>
              <a:ext uri="{FF2B5EF4-FFF2-40B4-BE49-F238E27FC236}">
                <a16:creationId xmlns:a16="http://schemas.microsoft.com/office/drawing/2014/main" id="{8521F5D6-9F65-44F6-B36E-5BAAFB85D2D2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1026" name="Rectangle 2">
              <a:extLst>
                <a:ext uri="{FF2B5EF4-FFF2-40B4-BE49-F238E27FC236}">
                  <a16:creationId xmlns:a16="http://schemas.microsoft.com/office/drawing/2014/main" id="{7A0CF5D3-8EB5-4847-A751-35BDA27278A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E780A7E4-6597-4F7C-BBCE-5E0A55A5263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58" name="Group 8">
              <a:extLst>
                <a:ext uri="{FF2B5EF4-FFF2-40B4-BE49-F238E27FC236}">
                  <a16:creationId xmlns:a16="http://schemas.microsoft.com/office/drawing/2014/main" id="{EBB08E5D-5CC8-4713-A448-29E5B9E33A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>
                <a:extLst>
                  <a:ext uri="{FF2B5EF4-FFF2-40B4-BE49-F238E27FC236}">
                    <a16:creationId xmlns:a16="http://schemas.microsoft.com/office/drawing/2014/main" id="{0A4AED7A-F982-4DFD-8C39-5F4233B8B1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29" name="Freeform 5">
                <a:extLst>
                  <a:ext uri="{FF2B5EF4-FFF2-40B4-BE49-F238E27FC236}">
                    <a16:creationId xmlns:a16="http://schemas.microsoft.com/office/drawing/2014/main" id="{C4520263-FE18-4D2C-B4BF-87E1F8D2BA2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A9AE61E7-FE56-4392-8717-2F2EFEADA59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031" name="Freeform 7">
                <a:extLst>
                  <a:ext uri="{FF2B5EF4-FFF2-40B4-BE49-F238E27FC236}">
                    <a16:creationId xmlns:a16="http://schemas.microsoft.com/office/drawing/2014/main" id="{FF4A128A-E296-413C-88A1-37822A3B65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DF99968-3F31-4A12-A797-AD7A7EA94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71941EE2-B7EF-47F2-B431-24C7739BA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9F16966-54FA-40B9-B3A7-D9179EBC82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ED912B36-873D-4120-9AE8-A116BA14AB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A8CE65D0-AC2D-454E-8971-286F8AEEF1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01B9F45-A002-433B-A236-795CFEC8DA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5BD308-360E-40FE-ABF5-89F3209832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447800"/>
            <a:ext cx="77724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b="1"/>
              <a:t>The Effects of Code Usage in Intercultural Communication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B659FCE-BCF3-4EB9-9C15-16B4E9023D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Chapter  9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A8DAF19-DC42-4329-A8CF-BCA4BD68B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Preview Main Points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D13659D-CB6D-4CE1-A756-DD4234BE5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572000"/>
          </a:xfrm>
        </p:spPr>
        <p:txBody>
          <a:bodyPr/>
          <a:lstStyle/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I.    Preferences in the Organization of Verbal Codes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A. Cultures have distinct organizational preferences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B. Organizational preferences in English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C. Organizational preferences in other Languages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II.   Cultural Variations in Persuasion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 A. Quasilogical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B. Presentation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C. Analogical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III.  Cultural Variations in the Structure of Conversations</a:t>
            </a:r>
          </a:p>
          <a:p>
            <a:pPr marL="971550" lvl="1" indent="-571500">
              <a:buFont typeface="Monotype Sorts" pitchFamily="2" charset="2"/>
              <a:buNone/>
              <a:defRPr/>
            </a:pPr>
            <a:r>
              <a:rPr lang="en-US" sz="1800" dirty="0"/>
              <a:t>    A. Value of talk and silence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B. Rules for conversations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IV.  Effects of Code Usage on Intercultural Competence</a:t>
            </a:r>
          </a:p>
          <a:p>
            <a:pPr marL="971550" lvl="1" indent="-571500">
              <a:buFont typeface="Monotype Sorts" pitchFamily="2" charset="2"/>
              <a:buNone/>
              <a:defRPr/>
            </a:pPr>
            <a:r>
              <a:rPr lang="en-US" sz="1800" dirty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BF455190-FD22-4C85-8170-81AF3705B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en-US" sz="4000"/>
              <a:t>	</a:t>
            </a:r>
            <a:r>
              <a:rPr lang="en-US" altLang="en-US" sz="3600"/>
              <a:t>I. Preferences in the Organization</a:t>
            </a:r>
            <a:br>
              <a:rPr lang="en-US" altLang="en-US" sz="3600"/>
            </a:br>
            <a:r>
              <a:rPr lang="en-US" altLang="en-US" sz="3600"/>
              <a:t>	of Verbal Codes</a:t>
            </a:r>
          </a:p>
        </p:txBody>
      </p:sp>
      <p:graphicFrame>
        <p:nvGraphicFramePr>
          <p:cNvPr id="1026" name="Object 3">
            <a:extLst>
              <a:ext uri="{FF2B5EF4-FFF2-40B4-BE49-F238E27FC236}">
                <a16:creationId xmlns:a16="http://schemas.microsoft.com/office/drawing/2014/main" id="{1C4CD168-0E37-4AE6-8027-2FFF4FEF6920}"/>
              </a:ext>
            </a:extLst>
          </p:cNvPr>
          <p:cNvGraphicFramePr>
            <a:graphicFrameLocks/>
          </p:cNvGraphicFramePr>
          <p:nvPr/>
        </p:nvGraphicFramePr>
        <p:xfrm>
          <a:off x="1066800" y="2514600"/>
          <a:ext cx="784542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62257" imgH="5735850" progId="Word.Document.8">
                  <p:embed/>
                </p:oleObj>
              </mc:Choice>
              <mc:Fallback>
                <p:oleObj name="Document" r:id="rId4" imgW="8262257" imgH="573585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784542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>
            <a:extLst>
              <a:ext uri="{FF2B5EF4-FFF2-40B4-BE49-F238E27FC236}">
                <a16:creationId xmlns:a16="http://schemas.microsoft.com/office/drawing/2014/main" id="{96F4F6D3-501E-4636-8A95-40C3D2914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166052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effectLst/>
                <a:latin typeface="Times New Roman" panose="02020603050405020304" pitchFamily="18" charset="0"/>
              </a:rPr>
              <a:t>    USA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E9346-03FB-4810-B9A2-8DAE7C2D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5025" y="1736725"/>
            <a:ext cx="171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effectLst/>
                <a:latin typeface="Times New Roman" panose="02020603050405020304" pitchFamily="18" charset="0"/>
              </a:rPr>
              <a:t>       JAPAN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AAF5D5-CE20-496E-8364-1140A4FD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166052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effectLst/>
                <a:latin typeface="Times New Roman" panose="02020603050405020304" pitchFamily="18" charset="0"/>
              </a:rPr>
              <a:t>    HINDI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A86734-A395-47FD-84D9-CFE57CFE7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 sz="4000"/>
              <a:t>II. Cultural Variations in Persuasion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88A539A-0B3F-4F21-9EF8-A6ADFD373E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971800"/>
            <a:ext cx="3810000" cy="4114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/>
              <a:t>    </a:t>
            </a:r>
            <a:r>
              <a:rPr lang="en-US" b="1" u="sng" dirty="0"/>
              <a:t>USA</a:t>
            </a:r>
          </a:p>
          <a:p>
            <a:pPr>
              <a:buClr>
                <a:schemeClr val="accent2"/>
              </a:buClr>
              <a:defRPr/>
            </a:pPr>
            <a:r>
              <a:rPr lang="en-US" sz="2400" i="1" dirty="0"/>
              <a:t>Physical evidence</a:t>
            </a:r>
            <a:r>
              <a:rPr lang="en-US" sz="2400" dirty="0"/>
              <a:t> and eyewitness accounts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/>
          </a:p>
          <a:p>
            <a:pPr>
              <a:buFont typeface="Monotype Sorts" pitchFamily="2" charset="2"/>
              <a:buNone/>
              <a:defRPr/>
            </a:pPr>
            <a:endParaRPr lang="en-US" sz="2400" dirty="0"/>
          </a:p>
          <a:p>
            <a:pPr>
              <a:buClr>
                <a:schemeClr val="accent2"/>
              </a:buClr>
              <a:defRPr/>
            </a:pPr>
            <a:r>
              <a:rPr lang="en-US" sz="2400" u="sng" dirty="0"/>
              <a:t>Quasilogical Style</a:t>
            </a:r>
            <a:r>
              <a:rPr lang="en-US" sz="2400" dirty="0"/>
              <a:t>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/>
              <a:t>	Statistics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/>
              <a:t>	Testimonial accounts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9C8A16B-183D-4B44-A8AE-D0E7F0F08F8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971800"/>
            <a:ext cx="3810000" cy="4191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1" u="sng" dirty="0"/>
              <a:t>OTHER CULTURES</a:t>
            </a:r>
          </a:p>
          <a:p>
            <a:pPr>
              <a:buClr>
                <a:schemeClr val="accent2"/>
              </a:buClr>
              <a:defRPr/>
            </a:pPr>
            <a:r>
              <a:rPr lang="en-US" sz="2400" dirty="0"/>
              <a:t>In some African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dirty="0"/>
              <a:t>	Cultures to speak out is regard as suspicion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dirty="0"/>
          </a:p>
          <a:p>
            <a:pPr>
              <a:buClr>
                <a:schemeClr val="accent2"/>
              </a:buClr>
              <a:defRPr/>
            </a:pPr>
            <a:r>
              <a:rPr lang="en-US" sz="2400" u="sng" dirty="0"/>
              <a:t>Presentational Style</a:t>
            </a:r>
            <a:r>
              <a:rPr lang="en-US" sz="2400" dirty="0"/>
              <a:t>: emotional appeals</a:t>
            </a:r>
          </a:p>
          <a:p>
            <a:pPr>
              <a:buClr>
                <a:schemeClr val="accent2"/>
              </a:buClr>
              <a:defRPr/>
            </a:pPr>
            <a:r>
              <a:rPr lang="en-US" sz="2400" u="sng" dirty="0"/>
              <a:t>Analogical Style</a:t>
            </a:r>
            <a:r>
              <a:rPr lang="en-US" sz="2400" dirty="0"/>
              <a:t>: stories, parables, and analogies</a:t>
            </a:r>
          </a:p>
          <a:p>
            <a:pPr>
              <a:buClr>
                <a:schemeClr val="accent2"/>
              </a:buClr>
              <a:buFont typeface="Monotype Sorts" pitchFamily="2" charset="2"/>
              <a:buNone/>
              <a:defRPr/>
            </a:pPr>
            <a:endParaRPr lang="en-US" sz="2400" dirty="0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4AF452-63CB-454B-A50B-C1B6A0EA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endParaRPr lang="en-US" altLang="en-US" sz="4000">
              <a:solidFill>
                <a:schemeClr val="tx2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07CDF2E-DD97-4378-AA2D-00B0186DA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effectLst/>
                <a:latin typeface="Times New Roman" panose="02020603050405020304" pitchFamily="18" charset="0"/>
              </a:rPr>
              <a:t>Cultures differ in what is </a:t>
            </a:r>
            <a:r>
              <a:rPr lang="en-US" altLang="en-US" sz="2800" b="1" u="sng">
                <a:effectLst/>
                <a:latin typeface="Times New Roman" panose="02020603050405020304" pitchFamily="18" charset="0"/>
              </a:rPr>
              <a:t>evidence</a:t>
            </a:r>
            <a:r>
              <a:rPr lang="en-US" altLang="en-US" sz="2800">
                <a:effectLst/>
                <a:latin typeface="Times New Roman" panose="02020603050405020304" pitchFamily="18" charset="0"/>
              </a:rPr>
              <a:t>, </a:t>
            </a:r>
            <a:r>
              <a:rPr lang="en-US" altLang="en-US" sz="2800" b="1" u="sng">
                <a:effectLst/>
                <a:latin typeface="Times New Roman" panose="02020603050405020304" pitchFamily="18" charset="0"/>
              </a:rPr>
              <a:t>logic</a:t>
            </a:r>
            <a:r>
              <a:rPr lang="en-US" altLang="en-US" sz="2800">
                <a:effectLst/>
                <a:latin typeface="Times New Roman" panose="02020603050405020304" pitchFamily="18" charset="0"/>
              </a:rPr>
              <a:t>, and in their </a:t>
            </a:r>
            <a:r>
              <a:rPr lang="en-US" altLang="en-US" sz="2800" b="1" u="sng">
                <a:effectLst/>
                <a:latin typeface="Times New Roman" panose="02020603050405020304" pitchFamily="18" charset="0"/>
              </a:rPr>
              <a:t>persuasive styles</a:t>
            </a:r>
            <a:r>
              <a:rPr lang="en-US" altLang="en-US" sz="280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5436431-9860-4516-9C42-1E405A7F3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848600" cy="133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en-US" sz="3600"/>
              <a:t>III. Cultural Variations in the Structure of Conversations (1)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EED9F12-833C-403B-AAAF-6832BCEE2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905000"/>
            <a:ext cx="7772400" cy="4724400"/>
          </a:xfrm>
        </p:spPr>
        <p:txBody>
          <a:bodyPr/>
          <a:lstStyle/>
          <a:p>
            <a:pPr>
              <a:buClr>
                <a:schemeClr val="accent2"/>
              </a:buClr>
              <a:buFont typeface="Monotype Sorts" pitchFamily="2" charset="2"/>
              <a:buNone/>
              <a:defRPr/>
            </a:pPr>
            <a:r>
              <a:rPr lang="en-US" sz="2800" b="1" dirty="0"/>
              <a:t>A. Value of Talk and Silence</a:t>
            </a:r>
            <a:r>
              <a:rPr lang="en-US" sz="2800" dirty="0"/>
              <a:t>: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 </a:t>
            </a:r>
            <a:r>
              <a:rPr lang="en-US" sz="2000" dirty="0"/>
              <a:t>Euro-Americans/African Americans vs. Japanese, Chinese.. </a:t>
            </a:r>
            <a:br>
              <a:rPr lang="en-US" sz="2000" dirty="0"/>
            </a:br>
            <a:endParaRPr lang="en-US" sz="2000" dirty="0"/>
          </a:p>
          <a:p>
            <a:pPr>
              <a:buClr>
                <a:schemeClr val="accent2"/>
              </a:buClr>
              <a:buFont typeface="Monotype Sorts" pitchFamily="2" charset="2"/>
              <a:buNone/>
              <a:defRPr/>
            </a:pPr>
            <a:r>
              <a:rPr lang="en-US" sz="2800" b="1" dirty="0"/>
              <a:t>B.  Rules of Conversations (1)</a:t>
            </a:r>
            <a:r>
              <a:rPr lang="en-US" sz="2800" dirty="0"/>
              <a:t>: 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Length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Turn taking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Kind of topics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The way information is presented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What shows interest</a:t>
            </a:r>
          </a:p>
          <a:p>
            <a:pPr lvl="1">
              <a:buClr>
                <a:schemeClr val="accent2"/>
              </a:buClr>
              <a:defRPr/>
            </a:pPr>
            <a:r>
              <a:rPr lang="en-US" sz="2400" dirty="0"/>
              <a:t>The nature of the relationship between the conversants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B81C4B9-6E5A-4B72-A5D2-E8DFB88A2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620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en-US" sz="3600"/>
              <a:t>     </a:t>
            </a:r>
            <a:br>
              <a:rPr lang="en-US" altLang="en-US" sz="3600"/>
            </a:br>
            <a:r>
              <a:rPr lang="en-US" altLang="en-US" sz="3600"/>
              <a:t>III. Cultural Variations in the</a:t>
            </a:r>
            <a:br>
              <a:rPr lang="en-US" altLang="en-US" sz="3600"/>
            </a:br>
            <a:r>
              <a:rPr lang="en-US" altLang="en-US" sz="3600"/>
              <a:t>               Structure of Conversations (2)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5D0C184-1C46-4186-A84C-D8F1E417F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343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b="1" dirty="0"/>
              <a:t>	B.  Rules of Conversations</a:t>
            </a:r>
            <a:r>
              <a:rPr lang="en-US" sz="2800" dirty="0"/>
              <a:t> (2):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/>
              <a:t>         Cultural Variations in Conversational Style</a:t>
            </a:r>
            <a:br>
              <a:rPr lang="en-US" sz="2800" dirty="0"/>
            </a:br>
            <a:r>
              <a:rPr lang="en-US" sz="2800" dirty="0"/>
              <a:t>     </a:t>
            </a:r>
            <a:r>
              <a:rPr lang="en-US" sz="2000" dirty="0"/>
              <a:t>(Gudykunst &amp;Ting-Toomey dimensions)</a:t>
            </a:r>
            <a:br>
              <a:rPr lang="en-US" sz="2000" dirty="0"/>
            </a:br>
            <a:endParaRPr lang="en-US" sz="2800" b="1" dirty="0"/>
          </a:p>
          <a:p>
            <a:pPr lvl="2">
              <a:defRPr/>
            </a:pPr>
            <a:r>
              <a:rPr lang="en-US" sz="2800" dirty="0"/>
              <a:t>Direct                               Indirect</a:t>
            </a:r>
          </a:p>
          <a:p>
            <a:pPr lvl="2">
              <a:defRPr/>
            </a:pPr>
            <a:r>
              <a:rPr lang="en-US" sz="2800" dirty="0"/>
              <a:t>Elaborate	                       Succinct</a:t>
            </a:r>
          </a:p>
          <a:p>
            <a:pPr lvl="2">
              <a:defRPr/>
            </a:pPr>
            <a:r>
              <a:rPr lang="en-US" sz="2800" dirty="0"/>
              <a:t>Personal	         	             Contextual</a:t>
            </a:r>
          </a:p>
          <a:p>
            <a:pPr lvl="2">
              <a:defRPr/>
            </a:pPr>
            <a:r>
              <a:rPr lang="en-US" sz="2800" dirty="0"/>
              <a:t>Instrumental 	 	  Affective</a:t>
            </a:r>
          </a:p>
          <a:p>
            <a:pPr lvl="2">
              <a:buFont typeface="Monotype Sorts" pitchFamily="2" charset="2"/>
              <a:buNone/>
              <a:defRPr/>
            </a:pPr>
            <a:endParaRPr lang="en-US" sz="2800" dirty="0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848666CD-F3C5-46A3-9EFA-0A3786BDE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419600"/>
            <a:ext cx="1293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0CF970CA-E3C4-4D13-AA46-7969C7AFB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876800"/>
            <a:ext cx="1293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B15E0306-2C8A-4E05-9602-AE2088ED4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10200"/>
            <a:ext cx="1293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A1C6249A-E1FA-4E02-A8DD-EFDCA0F75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867400"/>
            <a:ext cx="1293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360FC4-6B6E-46B4-B149-67328DEBA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/>
              <a:t>IV. Effects of Code Usage on Intercultural Competence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B613A3A-A47A-4CE4-A716-6B3F3B937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Just </a:t>
            </a:r>
            <a:r>
              <a:rPr lang="en-US" sz="2400" b="1" dirty="0"/>
              <a:t>knowing the syntactic rules </a:t>
            </a:r>
            <a:r>
              <a:rPr lang="en-US" sz="2400" dirty="0"/>
              <a:t>of other languages is not sufficient.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Understand that other cultures </a:t>
            </a:r>
            <a:r>
              <a:rPr lang="en-US" sz="2400" b="1" dirty="0"/>
              <a:t>may organize their ideas, persuade others, and structure conversations </a:t>
            </a:r>
            <a:r>
              <a:rPr lang="en-US" sz="2400" dirty="0"/>
              <a:t>differently.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Look for differences in how people from other cultures </a:t>
            </a:r>
            <a:r>
              <a:rPr lang="en-US" sz="2400" b="1" dirty="0"/>
              <a:t>converse and use logics</a:t>
            </a:r>
          </a:p>
          <a:p>
            <a:pPr>
              <a:lnSpc>
                <a:spcPct val="90000"/>
              </a:lnSpc>
              <a:defRPr/>
            </a:pP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Ovoid dismissing differences </a:t>
            </a:r>
            <a:r>
              <a:rPr lang="en-US" sz="2400" b="1" dirty="0"/>
              <a:t>as illogical, irrational, or wrong</a:t>
            </a:r>
            <a:br>
              <a:rPr lang="en-US" sz="2400" b="1" dirty="0"/>
            </a:b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BBCC89C-201E-4A2B-B391-26AD5D53F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Preview Main Points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98222E-759A-4A89-866D-D51CE130B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572000"/>
          </a:xfrm>
        </p:spPr>
        <p:txBody>
          <a:bodyPr/>
          <a:lstStyle/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I.    Preferences in the Organization of Verbal Codes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A. Cultures have distinct organizational preferences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B. Organizational preferences in English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	C. Organizational preferences in other Languages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II.   Cultural Variations in Persuasion</a:t>
            </a:r>
            <a:br>
              <a:rPr lang="en-US" sz="2000" b="1" dirty="0"/>
            </a:br>
            <a:r>
              <a:rPr lang="en-US" sz="2000" b="1" dirty="0"/>
              <a:t> </a:t>
            </a:r>
            <a:r>
              <a:rPr lang="en-US" sz="2000" dirty="0"/>
              <a:t>A. Quasilogical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B. Presentation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C. Analogical style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III.  Cultural Variations in the Structure of Conversations</a:t>
            </a:r>
          </a:p>
          <a:p>
            <a:pPr marL="971550" lvl="1" indent="-571500">
              <a:buFont typeface="Monotype Sorts" pitchFamily="2" charset="2"/>
              <a:buNone/>
              <a:defRPr/>
            </a:pPr>
            <a:r>
              <a:rPr lang="en-US" sz="1800" dirty="0"/>
              <a:t>    A. Value of talk and silence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dirty="0"/>
              <a:t>          B. Rules for conversations</a:t>
            </a:r>
          </a:p>
          <a:p>
            <a:pPr marL="571500" indent="-571500">
              <a:buFont typeface="Monotype Sorts" pitchFamily="2" charset="2"/>
              <a:buNone/>
              <a:defRPr/>
            </a:pPr>
            <a:r>
              <a:rPr lang="en-US" sz="2000" b="1" dirty="0"/>
              <a:t>IV.  Effects of Code Usage on Intercultural Competence</a:t>
            </a:r>
          </a:p>
          <a:p>
            <a:pPr marL="971550" lvl="1" indent="-571500">
              <a:buFont typeface="Monotype Sorts" pitchFamily="2" charset="2"/>
              <a:buNone/>
              <a:defRPr/>
            </a:pPr>
            <a:r>
              <a:rPr lang="en-US" sz="1800" dirty="0"/>
              <a:t>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arkle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Designs\Sparkle.pot</Template>
  <TotalTime>255</TotalTime>
  <Words>457</Words>
  <Application>Microsoft Office PowerPoint</Application>
  <PresentationFormat>On-screen Show (4:3)</PresentationFormat>
  <Paragraphs>72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Monotype Sorts</vt:lpstr>
      <vt:lpstr>Sparkle</vt:lpstr>
      <vt:lpstr>Microsoft Office Word 97 - 2003 Document</vt:lpstr>
      <vt:lpstr>The Effects of Code Usage in Intercultural Communication</vt:lpstr>
      <vt:lpstr>Preview Main Points</vt:lpstr>
      <vt:lpstr> I. Preferences in the Organization  of Verbal Codes</vt:lpstr>
      <vt:lpstr>II. Cultural Variations in Persuasion</vt:lpstr>
      <vt:lpstr>III. Cultural Variations in the Structure of Conversations (1)</vt:lpstr>
      <vt:lpstr>      III. Cultural Variations in the                Structure of Conversations (2) </vt:lpstr>
      <vt:lpstr>IV. Effects of Code Usage on Intercultural Competence</vt:lpstr>
      <vt:lpstr>Preview Main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Code Usage in Intercultural Communication</dc:title>
  <dc:creator>Donald G. Perrin Ph.D.</dc:creator>
  <cp:lastModifiedBy>Federico Varona</cp:lastModifiedBy>
  <cp:revision>24</cp:revision>
  <cp:lastPrinted>1996-09-21T22:54:18Z</cp:lastPrinted>
  <dcterms:created xsi:type="dcterms:W3CDTF">1996-06-26T16:30:50Z</dcterms:created>
  <dcterms:modified xsi:type="dcterms:W3CDTF">2020-04-05T22:53:46Z</dcterms:modified>
</cp:coreProperties>
</file>