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Old Standard TT"/>
      <p:regular r:id="rId16"/>
      <p:bold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bold.fntdata"/><Relationship Id="rId16" Type="http://schemas.openxmlformats.org/officeDocument/2006/relationships/font" Target="fonts/OldStandardTT-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ldStandardT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6f90357f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6f9035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f90357f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9035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6f90357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6f9035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cf9a431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cf9a431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randaabdelfattah.com"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Lines We Cross </a:t>
            </a:r>
            <a:endParaRPr/>
          </a:p>
          <a:p>
            <a:pPr indent="0" lvl="0" marL="0" rtl="0" algn="l">
              <a:spcBef>
                <a:spcPts val="0"/>
              </a:spcBef>
              <a:spcAft>
                <a:spcPts val="0"/>
              </a:spcAft>
              <a:buNone/>
            </a:pPr>
            <a:r>
              <a:rPr lang="en"/>
              <a:t>by Randa Abdel-Fattah</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Kendall Story</a:t>
            </a:r>
            <a:endParaRPr/>
          </a:p>
        </p:txBody>
      </p:sp>
      <p:pic>
        <p:nvPicPr>
          <p:cNvPr id="61" name="Google Shape;61;p13"/>
          <p:cNvPicPr preferRelativeResize="0"/>
          <p:nvPr/>
        </p:nvPicPr>
        <p:blipFill>
          <a:blip r:embed="rId3">
            <a:alphaModFix/>
          </a:blip>
          <a:stretch>
            <a:fillRect/>
          </a:stretch>
        </p:blipFill>
        <p:spPr>
          <a:xfrm>
            <a:off x="6168677" y="251200"/>
            <a:ext cx="2627950" cy="400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Cited </a:t>
            </a:r>
            <a:endParaRPr/>
          </a:p>
        </p:txBody>
      </p:sp>
      <p:sp>
        <p:nvSpPr>
          <p:cNvPr id="118" name="Google Shape;118;p2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101600" lvl="0" marL="355600" rtl="0" algn="l">
              <a:spcBef>
                <a:spcPts val="1200"/>
              </a:spcBef>
              <a:spcAft>
                <a:spcPts val="0"/>
              </a:spcAft>
              <a:buNone/>
            </a:pPr>
            <a:r>
              <a:rPr lang="en" sz="1500"/>
              <a:t>“Contributor.” </a:t>
            </a:r>
            <a:r>
              <a:rPr i="1" lang="en" sz="1500"/>
              <a:t>Pan Macmillan Australia</a:t>
            </a:r>
            <a:r>
              <a:rPr lang="en" sz="1500"/>
              <a:t>, 1 Sept. 2016, https://www.panmacmillan.com.au/author/randa-abdel-fattah/. </a:t>
            </a:r>
            <a:endParaRPr sz="1500"/>
          </a:p>
          <a:p>
            <a:pPr indent="101600" lvl="0" marL="355600" rtl="0" algn="l">
              <a:spcBef>
                <a:spcPts val="1200"/>
              </a:spcBef>
              <a:spcAft>
                <a:spcPts val="0"/>
              </a:spcAft>
              <a:buNone/>
            </a:pPr>
            <a:r>
              <a:rPr lang="en" sz="1500"/>
              <a:t>“Randa Abdel Fattah.” </a:t>
            </a:r>
            <a:r>
              <a:rPr i="1" lang="en" sz="1500"/>
              <a:t>Macquarie University</a:t>
            </a:r>
            <a:r>
              <a:rPr lang="en" sz="1500"/>
              <a:t>, https://researchers.mq.edu.au/en/persons/randa-abdel-fattah. </a:t>
            </a:r>
            <a:endParaRPr sz="1500"/>
          </a:p>
          <a:p>
            <a:pPr indent="0" lvl="0" marL="355600" rtl="0" algn="l">
              <a:spcBef>
                <a:spcPts val="1200"/>
              </a:spcBef>
              <a:spcAft>
                <a:spcPts val="1200"/>
              </a:spcAft>
              <a:buNone/>
            </a:pPr>
            <a:r>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490250" y="526350"/>
            <a:ext cx="7286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Politics, moral &amp; ethical values, family, relationships, individual development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369800"/>
            <a:ext cx="3999900" cy="419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A bit about Randa Abdel-Fattah</a:t>
            </a:r>
            <a:r>
              <a:rPr b="1" lang="en" sz="1800"/>
              <a:t>…</a:t>
            </a:r>
            <a:endParaRPr b="1" sz="1800"/>
          </a:p>
          <a:p>
            <a:pPr indent="-317500" lvl="0" marL="457200" rtl="0" algn="l">
              <a:spcBef>
                <a:spcPts val="1600"/>
              </a:spcBef>
              <a:spcAft>
                <a:spcPts val="0"/>
              </a:spcAft>
              <a:buSzPts val="1400"/>
              <a:buChar char="●"/>
            </a:pPr>
            <a:r>
              <a:rPr lang="en"/>
              <a:t>Postdoctoral Research Fellow in the Department of Sociology at Macquarie University where she is undertaking an ARC (Discovery Early Career Researcher Award)</a:t>
            </a:r>
            <a:endParaRPr/>
          </a:p>
          <a:p>
            <a:pPr indent="-317500" lvl="0" marL="457200" rtl="0" algn="l">
              <a:spcBef>
                <a:spcPts val="0"/>
              </a:spcBef>
              <a:spcAft>
                <a:spcPts val="0"/>
              </a:spcAft>
              <a:buSzPts val="1400"/>
              <a:buChar char="●"/>
            </a:pPr>
            <a:r>
              <a:rPr lang="en"/>
              <a:t>Author, human rights advocate, lawyer, and a mother of four.</a:t>
            </a:r>
            <a:endParaRPr/>
          </a:p>
          <a:p>
            <a:pPr indent="-317500" lvl="0" marL="457200" rtl="0" algn="l">
              <a:spcBef>
                <a:spcPts val="0"/>
              </a:spcBef>
              <a:spcAft>
                <a:spcPts val="0"/>
              </a:spcAft>
              <a:buSzPts val="1400"/>
              <a:buChar char="●"/>
            </a:pPr>
            <a:r>
              <a:rPr lang="en"/>
              <a:t>Literary style generally follows themes involving race, gender, identity, belonging, and political </a:t>
            </a:r>
            <a:r>
              <a:rPr lang="en"/>
              <a:t>consciousness</a:t>
            </a:r>
            <a:r>
              <a:rPr lang="en"/>
              <a:t> among young Australians.</a:t>
            </a:r>
            <a:endParaRPr/>
          </a:p>
          <a:p>
            <a:pPr indent="-317500" lvl="0" marL="457200" rtl="0" algn="l">
              <a:spcBef>
                <a:spcPts val="0"/>
              </a:spcBef>
              <a:spcAft>
                <a:spcPts val="0"/>
              </a:spcAft>
              <a:buSzPts val="1400"/>
              <a:buChar char="●"/>
            </a:pPr>
            <a:r>
              <a:rPr lang="en"/>
              <a:t>Website (</a:t>
            </a:r>
            <a:r>
              <a:rPr lang="en" u="sng">
                <a:solidFill>
                  <a:schemeClr val="hlink"/>
                </a:solidFill>
                <a:hlinkClick r:id="rId3"/>
              </a:rPr>
              <a:t>www.randaabdelfattah.com</a:t>
            </a:r>
            <a:r>
              <a:rPr lang="en"/>
              <a:t>) is currently disabled.</a:t>
            </a:r>
            <a:endParaRPr/>
          </a:p>
        </p:txBody>
      </p:sp>
      <p:pic>
        <p:nvPicPr>
          <p:cNvPr id="72" name="Google Shape;72;p15"/>
          <p:cNvPicPr preferRelativeResize="0"/>
          <p:nvPr/>
        </p:nvPicPr>
        <p:blipFill>
          <a:blip r:embed="rId4">
            <a:alphaModFix/>
          </a:blip>
          <a:stretch>
            <a:fillRect/>
          </a:stretch>
        </p:blipFill>
        <p:spPr>
          <a:xfrm>
            <a:off x="4311605" y="876825"/>
            <a:ext cx="4627070" cy="3986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512700" y="190500"/>
            <a:ext cx="8118600" cy="9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Randa Abdel-Fattah</a:t>
            </a:r>
            <a:endParaRPr/>
          </a:p>
        </p:txBody>
      </p:sp>
      <p:sp>
        <p:nvSpPr>
          <p:cNvPr id="78" name="Google Shape;78;p16"/>
          <p:cNvSpPr txBox="1"/>
          <p:nvPr>
            <p:ph idx="4294967295" type="body"/>
          </p:nvPr>
        </p:nvSpPr>
        <p:spPr>
          <a:xfrm>
            <a:off x="251475" y="1120600"/>
            <a:ext cx="4578300" cy="3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11 novels published in over 17 countries:</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Does My Head Look Big In This?</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The Lines We Cross</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Where the Streets Have a Name</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The Book That Made Me</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Ten Things I Hate About Me</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No Sex in the City</a:t>
            </a:r>
            <a:endParaRPr>
              <a:solidFill>
                <a:schemeClr val="lt1"/>
              </a:solidFill>
            </a:endParaRPr>
          </a:p>
          <a:p>
            <a:pPr indent="0" lvl="0" marL="0" rtl="0" algn="l">
              <a:spcBef>
                <a:spcPts val="1600"/>
              </a:spcBef>
              <a:spcAft>
                <a:spcPts val="1600"/>
              </a:spcAft>
              <a:buNone/>
            </a:pPr>
            <a:r>
              <a:t/>
            </a:r>
            <a:endParaRPr>
              <a:solidFill>
                <a:schemeClr val="lt1"/>
              </a:solidFill>
            </a:endParaRPr>
          </a:p>
        </p:txBody>
      </p:sp>
      <p:sp>
        <p:nvSpPr>
          <p:cNvPr id="79" name="Google Shape;79;p16"/>
          <p:cNvSpPr txBox="1"/>
          <p:nvPr>
            <p:ph idx="4294967295" type="body"/>
          </p:nvPr>
        </p:nvSpPr>
        <p:spPr>
          <a:xfrm>
            <a:off x="4652025" y="1591225"/>
            <a:ext cx="4126200" cy="354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The Friendship Matchmaker Goes</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Islamophobia and Everyday Multiculturalism in Australia</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Coming of Age in the War on Terror</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The Friendship Matchmaker</a:t>
            </a:r>
            <a:endParaRPr>
              <a:solidFill>
                <a:schemeClr val="lt1"/>
              </a:solidFill>
            </a:endParaRPr>
          </a:p>
          <a:p>
            <a:pPr indent="-342900" lvl="0" marL="457200" rtl="0" algn="l">
              <a:spcBef>
                <a:spcPts val="1600"/>
              </a:spcBef>
              <a:spcAft>
                <a:spcPts val="1600"/>
              </a:spcAft>
              <a:buClr>
                <a:schemeClr val="lt1"/>
              </a:buClr>
              <a:buSzPts val="1800"/>
              <a:buChar char="●"/>
            </a:pPr>
            <a:r>
              <a:rPr lang="en">
                <a:solidFill>
                  <a:schemeClr val="lt1"/>
                </a:solidFill>
              </a:rPr>
              <a:t>When Mina Met Michael</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490250" y="44825"/>
            <a:ext cx="5604000" cy="86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Summary:</a:t>
            </a:r>
            <a:endParaRPr sz="5000"/>
          </a:p>
        </p:txBody>
      </p:sp>
      <p:sp>
        <p:nvSpPr>
          <p:cNvPr id="85" name="Google Shape;85;p17"/>
          <p:cNvSpPr txBox="1"/>
          <p:nvPr/>
        </p:nvSpPr>
        <p:spPr>
          <a:xfrm>
            <a:off x="235325" y="907625"/>
            <a:ext cx="87294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lt1"/>
                </a:solidFill>
                <a:latin typeface="Old Standard TT"/>
                <a:ea typeface="Old Standard TT"/>
                <a:cs typeface="Old Standard TT"/>
                <a:sym typeface="Old Standard TT"/>
              </a:rPr>
              <a:t>The Lines We Cross</a:t>
            </a:r>
            <a:r>
              <a:rPr lang="en">
                <a:solidFill>
                  <a:schemeClr val="lt1"/>
                </a:solidFill>
                <a:latin typeface="Old Standard TT"/>
                <a:ea typeface="Old Standard TT"/>
                <a:cs typeface="Old Standard TT"/>
                <a:sym typeface="Old Standard TT"/>
              </a:rPr>
              <a:t> by Randa Abdel-Fattah explains the colliding views of an Afghani-Australian teenager named Mina after earning a scholarship to a </a:t>
            </a:r>
            <a:r>
              <a:rPr lang="en">
                <a:solidFill>
                  <a:schemeClr val="lt1"/>
                </a:solidFill>
                <a:latin typeface="Old Standard TT"/>
                <a:ea typeface="Old Standard TT"/>
                <a:cs typeface="Old Standard TT"/>
                <a:sym typeface="Old Standard TT"/>
              </a:rPr>
              <a:t>prestigious private school in Sydney, Australia and an opinionated young boy following his parent’s stance named Michael. Mina attends a back-to-school rally where she first meets Michael and quickly learns of his differentiating political views. Michael’s father is the leader of a small political party named “Aussie Values” which actively opposes allowing Muslim refugees and immigrants settle within Australia. </a:t>
            </a:r>
            <a:endParaRPr>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lt1"/>
                </a:solidFill>
                <a:latin typeface="Old Standard TT"/>
                <a:ea typeface="Old Standard TT"/>
                <a:cs typeface="Old Standard TT"/>
                <a:sym typeface="Old Standard TT"/>
              </a:rPr>
              <a:t>This story explains the points of view written in both Mina and Michael’s perspectives. Both students are in eleventh grade throughout the duration of the novel. Mina expresses her struggles adapting to this new cultural change and being surrounded by an amplified amount of privilege. Mina’s biological father was killed before the rest of her family decided to travel by boat to Australia for a safer life and are now being publicly viewed as “boat people” that “jumped the queue.” </a:t>
            </a:r>
            <a:endParaRPr>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lt1"/>
                </a:solidFill>
                <a:latin typeface="Old Standard TT"/>
                <a:ea typeface="Old Standard TT"/>
                <a:cs typeface="Old Standard TT"/>
                <a:sym typeface="Old Standard TT"/>
              </a:rPr>
              <a:t>Mina and Michael grow closer throughout the novel as they learn more about each other’s personal experiences. Michael is able to open his mind and see life in ways other than the how he was raised.</a:t>
            </a:r>
            <a:endParaRPr>
              <a:solidFill>
                <a:schemeClr val="lt1"/>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Chapter 3 p.g 22 - </a:t>
            </a:r>
            <a:r>
              <a:rPr i="1" lang="en"/>
              <a:t>Michael</a:t>
            </a:r>
            <a:endParaRPr i="1"/>
          </a:p>
        </p:txBody>
      </p:sp>
      <p:sp>
        <p:nvSpPr>
          <p:cNvPr id="91" name="Google Shape;91;p18"/>
          <p:cNvSpPr txBox="1"/>
          <p:nvPr>
            <p:ph idx="1" type="body"/>
          </p:nvPr>
        </p:nvSpPr>
        <p:spPr>
          <a:xfrm>
            <a:off x="694775" y="1591225"/>
            <a:ext cx="8023500" cy="29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“They’re good students. First years. Always so eager at the start. So many young girls in hijabs though… </a:t>
            </a:r>
            <a:r>
              <a:rPr i="1" lang="en" sz="2200"/>
              <a:t>How are people going to treat me? Am I inviting trouble?</a:t>
            </a:r>
            <a:r>
              <a:rPr lang="en" sz="2200"/>
              <a:t>” </a:t>
            </a:r>
            <a:endParaRPr sz="2200"/>
          </a:p>
          <a:p>
            <a:pPr indent="0" lvl="0" marL="0" rtl="0" algn="l">
              <a:spcBef>
                <a:spcPts val="1600"/>
              </a:spcBef>
              <a:spcAft>
                <a:spcPts val="0"/>
              </a:spcAft>
              <a:buNone/>
            </a:pPr>
            <a:r>
              <a:t/>
            </a:r>
            <a:endParaRPr sz="1600"/>
          </a:p>
          <a:p>
            <a:pPr indent="0" lvl="0" marL="0" rtl="0" algn="l">
              <a:spcBef>
                <a:spcPts val="1600"/>
              </a:spcBef>
              <a:spcAft>
                <a:spcPts val="0"/>
              </a:spcAft>
              <a:buNone/>
            </a:pPr>
            <a:r>
              <a:rPr lang="en" sz="1600"/>
              <a:t>Chapter 4: Books about Real-Life Experiences </a:t>
            </a:r>
            <a:endParaRPr sz="1600"/>
          </a:p>
          <a:p>
            <a:pPr indent="0" lvl="0" marL="0" rtl="0" algn="l">
              <a:spcBef>
                <a:spcPts val="1600"/>
              </a:spcBef>
              <a:spcAft>
                <a:spcPts val="1600"/>
              </a:spcAft>
              <a:buClr>
                <a:schemeClr val="dk1"/>
              </a:buClr>
              <a:buSzPts val="1100"/>
              <a:buFont typeface="Arial"/>
              <a:buNone/>
            </a:pPr>
            <a:r>
              <a:rPr lang="en" sz="1600"/>
              <a:t>Chapter 6: Books about Identity, Discrimination, and Struggles with Decisions</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65500" y="459450"/>
            <a:ext cx="4045200" cy="174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Chapter 45 p.g 231 - </a:t>
            </a:r>
            <a:r>
              <a:rPr i="1" lang="en"/>
              <a:t>Michael</a:t>
            </a:r>
            <a:endParaRPr i="1"/>
          </a:p>
        </p:txBody>
      </p:sp>
      <p:sp>
        <p:nvSpPr>
          <p:cNvPr id="97" name="Google Shape;97;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1600"/>
              </a:spcAft>
              <a:buNone/>
            </a:pPr>
            <a:r>
              <a:rPr lang="en"/>
              <a:t>“I feel as though a chasm has opened between my parents and me and that things between us can never be the same again… as if the only choice in front of me is keeping silent or breaking their hearts.” </a:t>
            </a:r>
            <a:endParaRPr/>
          </a:p>
        </p:txBody>
      </p:sp>
      <p:sp>
        <p:nvSpPr>
          <p:cNvPr id="98" name="Google Shape;98;p19"/>
          <p:cNvSpPr txBox="1"/>
          <p:nvPr/>
        </p:nvSpPr>
        <p:spPr>
          <a:xfrm>
            <a:off x="358600" y="2263600"/>
            <a:ext cx="3955800" cy="254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Old Standard TT"/>
                <a:ea typeface="Old Standard TT"/>
                <a:cs typeface="Old Standard TT"/>
                <a:sym typeface="Old Standard TT"/>
              </a:rPr>
              <a:t>Chapter 4: Books about Real-Life Experiences </a:t>
            </a:r>
            <a:endParaRPr sz="1600">
              <a:solidFill>
                <a:schemeClr val="dk1"/>
              </a:solidFill>
              <a:latin typeface="Old Standard TT"/>
              <a:ea typeface="Old Standard TT"/>
              <a:cs typeface="Old Standard TT"/>
              <a:sym typeface="Old Standard TT"/>
            </a:endParaRPr>
          </a:p>
          <a:p>
            <a:pPr indent="0" lvl="0" marL="0" rtl="0" algn="l">
              <a:lnSpc>
                <a:spcPct val="115000"/>
              </a:lnSpc>
              <a:spcBef>
                <a:spcPts val="1600"/>
              </a:spcBef>
              <a:spcAft>
                <a:spcPts val="0"/>
              </a:spcAft>
              <a:buNone/>
            </a:pPr>
            <a:r>
              <a:rPr lang="en" sz="1600">
                <a:solidFill>
                  <a:schemeClr val="dk1"/>
                </a:solidFill>
                <a:latin typeface="Old Standard TT"/>
                <a:ea typeface="Old Standard TT"/>
                <a:cs typeface="Old Standard TT"/>
                <a:sym typeface="Old Standard TT"/>
              </a:rPr>
              <a:t>Chapter 6: Books about Identity, Discrimination, and Struggles with Decisions</a:t>
            </a:r>
            <a:endParaRPr sz="1600">
              <a:solidFill>
                <a:schemeClr val="dk1"/>
              </a:solidFill>
              <a:latin typeface="Old Standard TT"/>
              <a:ea typeface="Old Standard TT"/>
              <a:cs typeface="Old Standard TT"/>
              <a:sym typeface="Old Standard TT"/>
            </a:endParaRPr>
          </a:p>
          <a:p>
            <a:pPr indent="0" lvl="0" marL="0" rtl="0" algn="l">
              <a:lnSpc>
                <a:spcPct val="115000"/>
              </a:lnSpc>
              <a:spcBef>
                <a:spcPts val="1600"/>
              </a:spcBef>
              <a:spcAft>
                <a:spcPts val="1600"/>
              </a:spcAft>
              <a:buClr>
                <a:schemeClr val="dk1"/>
              </a:buClr>
              <a:buSzPts val="1100"/>
              <a:buFont typeface="Arial"/>
              <a:buNone/>
            </a:pPr>
            <a:r>
              <a:rPr lang="en" sz="1600">
                <a:solidFill>
                  <a:schemeClr val="dk1"/>
                </a:solidFill>
                <a:latin typeface="Old Standard TT"/>
                <a:ea typeface="Old Standard TT"/>
                <a:cs typeface="Old Standard TT"/>
                <a:sym typeface="Old Standard TT"/>
              </a:rPr>
              <a:t>Chapter 7: Books about Courage and Survival</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Chapter 45 p.g. 234 - </a:t>
            </a:r>
            <a:r>
              <a:rPr i="1" lang="en"/>
              <a:t>Michael</a:t>
            </a:r>
            <a:endParaRPr i="1"/>
          </a:p>
        </p:txBody>
      </p:sp>
      <p:sp>
        <p:nvSpPr>
          <p:cNvPr id="104" name="Google Shape;104;p20"/>
          <p:cNvSpPr txBox="1"/>
          <p:nvPr>
            <p:ph idx="1" type="body"/>
          </p:nvPr>
        </p:nvSpPr>
        <p:spPr>
          <a:xfrm>
            <a:off x="425825" y="1355900"/>
            <a:ext cx="8169000" cy="3246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900"/>
              <a:t>“I can’t explain. It’s more than that. It’s like all these nameless, faceless people getting killed all around the world every day and nobody gives a shit because they’re not Aussie or American or French… He becomes real and he matters.” </a:t>
            </a:r>
            <a:endParaRPr sz="1900"/>
          </a:p>
          <a:p>
            <a:pPr indent="0" lvl="0" marL="457200" rtl="0" algn="l">
              <a:spcBef>
                <a:spcPts val="1600"/>
              </a:spcBef>
              <a:spcAft>
                <a:spcPts val="0"/>
              </a:spcAft>
              <a:buNone/>
            </a:pPr>
            <a:r>
              <a:rPr lang="en" sz="1600"/>
              <a:t>Chapter 1: Young Adults Sharing Their Perspective</a:t>
            </a:r>
            <a:endParaRPr sz="1600"/>
          </a:p>
          <a:p>
            <a:pPr indent="0" lvl="0" marL="457200" rtl="0" algn="l">
              <a:spcBef>
                <a:spcPts val="1600"/>
              </a:spcBef>
              <a:spcAft>
                <a:spcPts val="0"/>
              </a:spcAft>
              <a:buNone/>
            </a:pPr>
            <a:r>
              <a:rPr lang="en" sz="1600"/>
              <a:t>Chapter 4: Books about Real-Life Experiences </a:t>
            </a:r>
            <a:endParaRPr sz="1600"/>
          </a:p>
          <a:p>
            <a:pPr indent="0" lvl="0" marL="457200" rtl="0" algn="l">
              <a:spcBef>
                <a:spcPts val="1600"/>
              </a:spcBef>
              <a:spcAft>
                <a:spcPts val="0"/>
              </a:spcAft>
              <a:buNone/>
            </a:pPr>
            <a:r>
              <a:rPr lang="en" sz="1600"/>
              <a:t>Chapter 5: Books about Facing Death and Loss</a:t>
            </a:r>
            <a:endParaRPr sz="1600"/>
          </a:p>
          <a:p>
            <a:pPr indent="0" lvl="0" marL="457200" rtl="0" algn="l">
              <a:spcBef>
                <a:spcPts val="1600"/>
              </a:spcBef>
              <a:spcAft>
                <a:spcPts val="1600"/>
              </a:spcAft>
              <a:buNone/>
            </a:pPr>
            <a:r>
              <a:rPr lang="en" sz="1600"/>
              <a:t>Chapter 7: Books about Courage and Survival</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512700" y="414625"/>
            <a:ext cx="8118600" cy="108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Text Complexity</a:t>
            </a:r>
            <a:endParaRPr/>
          </a:p>
        </p:txBody>
      </p:sp>
      <p:sp>
        <p:nvSpPr>
          <p:cNvPr id="110" name="Google Shape;110;p21"/>
          <p:cNvSpPr txBox="1"/>
          <p:nvPr/>
        </p:nvSpPr>
        <p:spPr>
          <a:xfrm>
            <a:off x="616325" y="1501525"/>
            <a:ext cx="7440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1"/>
                </a:solidFill>
                <a:latin typeface="Old Standard TT"/>
                <a:ea typeface="Old Standard TT"/>
                <a:cs typeface="Old Standard TT"/>
                <a:sym typeface="Old Standard TT"/>
              </a:rPr>
              <a:t>Quantitative</a:t>
            </a:r>
            <a:r>
              <a:rPr lang="en" sz="2800">
                <a:solidFill>
                  <a:schemeClr val="lt1"/>
                </a:solidFill>
                <a:latin typeface="Old Standard TT"/>
                <a:ea typeface="Old Standard TT"/>
                <a:cs typeface="Old Standard TT"/>
                <a:sym typeface="Old Standard TT"/>
              </a:rPr>
              <a:t> vs Qualitative</a:t>
            </a:r>
            <a:endParaRPr sz="2800">
              <a:solidFill>
                <a:schemeClr val="lt1"/>
              </a:solidFill>
              <a:latin typeface="Old Standard TT"/>
              <a:ea typeface="Old Standard TT"/>
              <a:cs typeface="Old Standard TT"/>
              <a:sym typeface="Old Standard TT"/>
            </a:endParaRPr>
          </a:p>
          <a:p>
            <a:pPr indent="0" lvl="0" marL="0" rtl="0" algn="ctr">
              <a:spcBef>
                <a:spcPts val="0"/>
              </a:spcBef>
              <a:spcAft>
                <a:spcPts val="0"/>
              </a:spcAft>
              <a:buNone/>
            </a:pPr>
            <a:r>
              <a:rPr lang="en" sz="2000">
                <a:solidFill>
                  <a:schemeClr val="lt1"/>
                </a:solidFill>
                <a:latin typeface="Old Standard TT"/>
                <a:ea typeface="Old Standard TT"/>
                <a:cs typeface="Old Standard TT"/>
                <a:sym typeface="Old Standard TT"/>
              </a:rPr>
              <a:t>400 pages, realistic fiction, strong language</a:t>
            </a:r>
            <a:endParaRPr sz="2000">
              <a:solidFill>
                <a:schemeClr val="lt1"/>
              </a:solidFill>
              <a:latin typeface="Old Standard TT"/>
              <a:ea typeface="Old Standard TT"/>
              <a:cs typeface="Old Standard TT"/>
              <a:sym typeface="Old Standard TT"/>
            </a:endParaRPr>
          </a:p>
        </p:txBody>
      </p:sp>
      <p:sp>
        <p:nvSpPr>
          <p:cNvPr id="111" name="Google Shape;111;p21"/>
          <p:cNvSpPr txBox="1"/>
          <p:nvPr/>
        </p:nvSpPr>
        <p:spPr>
          <a:xfrm>
            <a:off x="549100" y="2363725"/>
            <a:ext cx="3148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Lexile: </a:t>
            </a:r>
            <a:endParaRPr sz="1600">
              <a:solidFill>
                <a:schemeClr val="lt1"/>
              </a:solidFill>
              <a:latin typeface="Old Standard TT"/>
              <a:ea typeface="Old Standard TT"/>
              <a:cs typeface="Old Standard TT"/>
              <a:sym typeface="Old Standard TT"/>
            </a:endParaRPr>
          </a:p>
          <a:p>
            <a:pPr indent="45720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HL690L (ages 12-17)</a:t>
            </a:r>
            <a:endParaRPr sz="16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ATOS: </a:t>
            </a:r>
            <a:endParaRPr sz="1600">
              <a:solidFill>
                <a:schemeClr val="lt1"/>
              </a:solidFill>
              <a:latin typeface="Old Standard TT"/>
              <a:ea typeface="Old Standard TT"/>
              <a:cs typeface="Old Standard TT"/>
              <a:sym typeface="Old Standard TT"/>
            </a:endParaRPr>
          </a:p>
          <a:p>
            <a:pPr indent="45720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Reading level 4.8</a:t>
            </a:r>
            <a:endParaRPr sz="1600">
              <a:solidFill>
                <a:schemeClr val="lt1"/>
              </a:solidFill>
              <a:latin typeface="Old Standard TT"/>
              <a:ea typeface="Old Standard TT"/>
              <a:cs typeface="Old Standard TT"/>
              <a:sym typeface="Old Standard TT"/>
            </a:endParaRPr>
          </a:p>
          <a:p>
            <a:pPr indent="45720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11.0 AR points</a:t>
            </a:r>
            <a:endParaRPr sz="16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Readability:</a:t>
            </a:r>
            <a:endParaRPr sz="16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	Dale-Chall: 8</a:t>
            </a:r>
            <a:endParaRPr sz="16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	Flesch-Kincaid: 3.21/84 </a:t>
            </a:r>
            <a:endParaRPr sz="1600">
              <a:solidFill>
                <a:schemeClr val="lt1"/>
              </a:solidFill>
              <a:latin typeface="Old Standard TT"/>
              <a:ea typeface="Old Standard TT"/>
              <a:cs typeface="Old Standard TT"/>
              <a:sym typeface="Old Standard TT"/>
            </a:endParaRPr>
          </a:p>
          <a:p>
            <a:pPr indent="45720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(very easy to read)</a:t>
            </a:r>
            <a:endParaRPr sz="1600">
              <a:solidFill>
                <a:schemeClr val="lt1"/>
              </a:solidFill>
              <a:latin typeface="Old Standard TT"/>
              <a:ea typeface="Old Standard TT"/>
              <a:cs typeface="Old Standard TT"/>
              <a:sym typeface="Old Standard TT"/>
            </a:endParaRPr>
          </a:p>
        </p:txBody>
      </p:sp>
      <p:sp>
        <p:nvSpPr>
          <p:cNvPr id="112" name="Google Shape;112;p21"/>
          <p:cNvSpPr txBox="1"/>
          <p:nvPr/>
        </p:nvSpPr>
        <p:spPr>
          <a:xfrm>
            <a:off x="3899650" y="2521325"/>
            <a:ext cx="48297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Old Standard TT"/>
                <a:ea typeface="Old Standard TT"/>
                <a:cs typeface="Old Standard TT"/>
                <a:sym typeface="Old Standard TT"/>
              </a:rPr>
              <a:t>I agree with the text complexity statistics given for this novel. While some concepts throughout the novel may be more difficult to grasp for younger readers, this novel provides language that is  easy to understand and an overall quick read. This novel offers opposing perspectives and the possibility of </a:t>
            </a:r>
            <a:r>
              <a:rPr lang="en" sz="1600">
                <a:solidFill>
                  <a:schemeClr val="lt1"/>
                </a:solidFill>
                <a:latin typeface="Old Standard TT"/>
                <a:ea typeface="Old Standard TT"/>
                <a:cs typeface="Old Standard TT"/>
                <a:sym typeface="Old Standard TT"/>
              </a:rPr>
              <a:t>separating</a:t>
            </a:r>
            <a:r>
              <a:rPr lang="en" sz="1600">
                <a:solidFill>
                  <a:schemeClr val="lt1"/>
                </a:solidFill>
                <a:latin typeface="Old Standard TT"/>
                <a:ea typeface="Old Standard TT"/>
                <a:cs typeface="Old Standard TT"/>
                <a:sym typeface="Old Standard TT"/>
              </a:rPr>
              <a:t> from your original roots. Invokes individualism and finding/standing up for your own true beliefs.  </a:t>
            </a:r>
            <a:endParaRPr sz="1600">
              <a:solidFill>
                <a:schemeClr val="lt1"/>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