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1a4db8e21dc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1a4db8e21dc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a4db8e21dc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a4db8e21dc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a4db8e21dc_0_6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a4db8e21dc_0_6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1a4db8e21dc_0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1a4db8e21dc_0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a4db8e21dc_0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a4db8e21dc_0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g1a4db8e21dc_0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7" name="Google Shape;67;g1a4db8e21dc_0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g1a4db8e21dc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6" name="Google Shape;76;g1a4db8e21dc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a4db8e21dc_0_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a4db8e21dc_0_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g1a4db8e21dc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1" name="Google Shape;91;g1a4db8e21dc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1a4db8e21dc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1a4db8e21dc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a4db8e21dc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a4db8e21dc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1a4db8e21dc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1a4db8e21dc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4.jp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www.youtube.com/watch?v=-X-taPvKWbY" TargetMode="Externa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3.jpg"/><Relationship Id="rId4" Type="http://schemas.openxmlformats.org/officeDocument/2006/relationships/image" Target="../media/image5.jpg"/><Relationship Id="rId5" Type="http://schemas.openxmlformats.org/officeDocument/2006/relationships/image" Target="../media/image8.png"/><Relationship Id="rId6"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126383" y="2189375"/>
            <a:ext cx="4382400" cy="2879400"/>
          </a:xfrm>
          <a:prstGeom prst="rect">
            <a:avLst/>
          </a:prstGeom>
          <a:noFill/>
          <a:ln>
            <a:noFill/>
          </a:ln>
        </p:spPr>
      </p:pic>
      <p:sp>
        <p:nvSpPr>
          <p:cNvPr id="55" name="Google Shape;55;p13"/>
          <p:cNvSpPr txBox="1"/>
          <p:nvPr>
            <p:ph type="ctrTitle"/>
          </p:nvPr>
        </p:nvSpPr>
        <p:spPr>
          <a:xfrm>
            <a:off x="311700" y="100075"/>
            <a:ext cx="8520600" cy="109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Times New Roman"/>
                <a:ea typeface="Times New Roman"/>
                <a:cs typeface="Times New Roman"/>
                <a:sym typeface="Times New Roman"/>
              </a:rPr>
              <a:t>Representation in Literature</a:t>
            </a:r>
            <a:endParaRPr>
              <a:latin typeface="Times New Roman"/>
              <a:ea typeface="Times New Roman"/>
              <a:cs typeface="Times New Roman"/>
              <a:sym typeface="Times New Roman"/>
            </a:endParaRPr>
          </a:p>
        </p:txBody>
      </p:sp>
      <p:pic>
        <p:nvPicPr>
          <p:cNvPr id="56" name="Google Shape;56;p13"/>
          <p:cNvPicPr preferRelativeResize="0"/>
          <p:nvPr/>
        </p:nvPicPr>
        <p:blipFill>
          <a:blip r:embed="rId4">
            <a:alphaModFix/>
          </a:blip>
          <a:stretch>
            <a:fillRect/>
          </a:stretch>
        </p:blipFill>
        <p:spPr>
          <a:xfrm>
            <a:off x="4572000" y="2215400"/>
            <a:ext cx="4382400" cy="282735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sp>
        <p:nvSpPr>
          <p:cNvPr id="119" name="Google Shape;119;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Representation in Poetry</a:t>
            </a:r>
            <a:endParaRPr>
              <a:latin typeface="Times New Roman"/>
              <a:ea typeface="Times New Roman"/>
              <a:cs typeface="Times New Roman"/>
              <a:sym typeface="Times New Roman"/>
            </a:endParaRPr>
          </a:p>
        </p:txBody>
      </p:sp>
      <p:sp>
        <p:nvSpPr>
          <p:cNvPr id="120" name="Google Shape;120;p22"/>
          <p:cNvSpPr txBox="1"/>
          <p:nvPr>
            <p:ph idx="1" type="body"/>
          </p:nvPr>
        </p:nvSpPr>
        <p:spPr>
          <a:xfrm>
            <a:off x="311700" y="1152475"/>
            <a:ext cx="45663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latin typeface="Times New Roman"/>
                <a:ea typeface="Times New Roman"/>
                <a:cs typeface="Times New Roman"/>
                <a:sym typeface="Times New Roman"/>
              </a:rPr>
              <a:t>One of the feelings Reza battles with is feeling at home or the sense of belonging. We will look at the poem </a:t>
            </a:r>
            <a:r>
              <a:rPr i="1" lang="en">
                <a:latin typeface="Times New Roman"/>
                <a:ea typeface="Times New Roman"/>
                <a:cs typeface="Times New Roman"/>
                <a:sym typeface="Times New Roman"/>
              </a:rPr>
              <a:t>Freeway 280 </a:t>
            </a:r>
            <a:r>
              <a:rPr lang="en">
                <a:latin typeface="Times New Roman"/>
                <a:ea typeface="Times New Roman"/>
                <a:cs typeface="Times New Roman"/>
                <a:sym typeface="Times New Roman"/>
              </a:rPr>
              <a:t>by Lorna Dee Cervantes. We will have an open discussion of the images described in the poem and if they recognize any. For those that are unsure of the imagery we would use Google Maps to check out pictures along the interstate.</a:t>
            </a:r>
            <a:endParaRPr>
              <a:latin typeface="Times New Roman"/>
              <a:ea typeface="Times New Roman"/>
              <a:cs typeface="Times New Roman"/>
              <a:sym typeface="Times New Roman"/>
            </a:endParaRPr>
          </a:p>
        </p:txBody>
      </p:sp>
      <p:pic>
        <p:nvPicPr>
          <p:cNvPr id="121" name="Google Shape;121;p22"/>
          <p:cNvPicPr preferRelativeResize="0"/>
          <p:nvPr/>
        </p:nvPicPr>
        <p:blipFill>
          <a:blip r:embed="rId3">
            <a:alphaModFix/>
          </a:blip>
          <a:stretch>
            <a:fillRect/>
          </a:stretch>
        </p:blipFill>
        <p:spPr>
          <a:xfrm>
            <a:off x="5915050" y="950188"/>
            <a:ext cx="3073945" cy="3820976"/>
          </a:xfrm>
          <a:prstGeom prst="rect">
            <a:avLst/>
          </a:prstGeom>
          <a:noFill/>
          <a:ln>
            <a:noFill/>
          </a:ln>
        </p:spPr>
      </p:pic>
      <p:pic>
        <p:nvPicPr>
          <p:cNvPr id="122" name="Google Shape;122;p22"/>
          <p:cNvPicPr preferRelativeResize="0"/>
          <p:nvPr/>
        </p:nvPicPr>
        <p:blipFill>
          <a:blip r:embed="rId4">
            <a:alphaModFix/>
          </a:blip>
          <a:stretch>
            <a:fillRect/>
          </a:stretch>
        </p:blipFill>
        <p:spPr>
          <a:xfrm>
            <a:off x="195299" y="-12"/>
            <a:ext cx="1422176" cy="113773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Clr>
                <a:schemeClr val="dk1"/>
              </a:buClr>
              <a:buSzPct val="39285"/>
              <a:buFont typeface="Arial"/>
              <a:buNone/>
            </a:pPr>
            <a:r>
              <a:rPr lang="en">
                <a:latin typeface="Times New Roman"/>
                <a:ea typeface="Times New Roman"/>
                <a:cs typeface="Times New Roman"/>
                <a:sym typeface="Times New Roman"/>
              </a:rPr>
              <a:t>Representation in Poetry cont.</a:t>
            </a:r>
            <a:endParaRPr>
              <a:latin typeface="Times New Roman"/>
              <a:ea typeface="Times New Roman"/>
              <a:cs typeface="Times New Roman"/>
              <a:sym typeface="Times New Roman"/>
            </a:endParaRPr>
          </a:p>
          <a:p>
            <a:pPr indent="0" lvl="0" marL="0" rtl="0" algn="l">
              <a:spcBef>
                <a:spcPts val="0"/>
              </a:spcBef>
              <a:spcAft>
                <a:spcPts val="0"/>
              </a:spcAft>
              <a:buNone/>
            </a:pPr>
            <a:r>
              <a:t/>
            </a:r>
            <a:endParaRPr/>
          </a:p>
        </p:txBody>
      </p:sp>
      <p:sp>
        <p:nvSpPr>
          <p:cNvPr id="128" name="Google Shape;128;p23"/>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The next assignment would be for the students to free write a poem on something that give that feeling of “home”.</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Where do you feel most at peace?</a:t>
            </a:r>
            <a:endParaRPr>
              <a:latin typeface="Times New Roman"/>
              <a:ea typeface="Times New Roman"/>
              <a:cs typeface="Times New Roman"/>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In the novel, we see the AIDS epidemic and how it affected the LGTBQ+ community.</a:t>
            </a:r>
            <a:endParaRPr>
              <a:latin typeface="Times New Roman"/>
              <a:ea typeface="Times New Roman"/>
              <a:cs typeface="Times New Roman"/>
              <a:sym typeface="Times New Roman"/>
            </a:endParaRPr>
          </a:p>
          <a:p>
            <a:pPr indent="-342900" lvl="0" marL="457200" rtl="0" algn="l">
              <a:spcBef>
                <a:spcPts val="1200"/>
              </a:spcBef>
              <a:spcAft>
                <a:spcPts val="0"/>
              </a:spcAft>
              <a:buSzPts val="1800"/>
              <a:buFont typeface="Times New Roman"/>
              <a:buChar char="●"/>
            </a:pPr>
            <a:r>
              <a:rPr lang="en">
                <a:latin typeface="Times New Roman"/>
                <a:ea typeface="Times New Roman"/>
                <a:cs typeface="Times New Roman"/>
                <a:sym typeface="Times New Roman"/>
              </a:rPr>
              <a:t>Do you see any similarities in the way we read how the church was spreading hate speech and today’s society?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Do you see any </a:t>
            </a:r>
            <a:r>
              <a:rPr lang="en">
                <a:latin typeface="Times New Roman"/>
                <a:ea typeface="Times New Roman"/>
                <a:cs typeface="Times New Roman"/>
                <a:sym typeface="Times New Roman"/>
              </a:rPr>
              <a:t>similarities</a:t>
            </a:r>
            <a:r>
              <a:rPr lang="en">
                <a:latin typeface="Times New Roman"/>
                <a:ea typeface="Times New Roman"/>
                <a:cs typeface="Times New Roman"/>
                <a:sym typeface="Times New Roman"/>
              </a:rPr>
              <a:t> in the way the AIDS epidemic is handled versus the COVID-19 pandemic?</a:t>
            </a:r>
            <a:endParaRPr>
              <a:latin typeface="Times New Roman"/>
              <a:ea typeface="Times New Roman"/>
              <a:cs typeface="Times New Roman"/>
              <a:sym typeface="Times New Roman"/>
            </a:endParaRPr>
          </a:p>
          <a:p>
            <a:pPr indent="0" lvl="0" marL="0" rtl="0" algn="l">
              <a:spcBef>
                <a:spcPts val="1200"/>
              </a:spcBef>
              <a:spcAft>
                <a:spcPts val="1200"/>
              </a:spcAft>
              <a:buNone/>
            </a:pPr>
            <a:r>
              <a:t/>
            </a:r>
            <a:endParaRPr b="1">
              <a:latin typeface="Times New Roman"/>
              <a:ea typeface="Times New Roman"/>
              <a:cs typeface="Times New Roman"/>
              <a:sym typeface="Times New Roman"/>
            </a:endParaRPr>
          </a:p>
        </p:txBody>
      </p:sp>
      <p:sp>
        <p:nvSpPr>
          <p:cNvPr id="134" name="Google Shape;134;p24"/>
          <p:cNvSpPr txBox="1"/>
          <p:nvPr/>
        </p:nvSpPr>
        <p:spPr>
          <a:xfrm>
            <a:off x="960450" y="240125"/>
            <a:ext cx="7279200" cy="569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2500">
                <a:latin typeface="Times New Roman"/>
                <a:ea typeface="Times New Roman"/>
                <a:cs typeface="Times New Roman"/>
                <a:sym typeface="Times New Roman"/>
              </a:rPr>
              <a:t>Ending</a:t>
            </a:r>
            <a:endParaRPr sz="2500">
              <a:latin typeface="Times New Roman"/>
              <a:ea typeface="Times New Roman"/>
              <a:cs typeface="Times New Roman"/>
              <a:sym typeface="Times New Roma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Works Cited</a:t>
            </a:r>
            <a:endParaRPr/>
          </a:p>
        </p:txBody>
      </p:sp>
      <p:sp>
        <p:nvSpPr>
          <p:cNvPr id="140" name="Google Shape;140;p25"/>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355600" rtl="0" algn="l">
              <a:spcBef>
                <a:spcPts val="1200"/>
              </a:spcBef>
              <a:spcAft>
                <a:spcPts val="0"/>
              </a:spcAft>
              <a:buClr>
                <a:schemeClr val="dk1"/>
              </a:buClr>
              <a:buSzPts val="1100"/>
              <a:buFont typeface="Arial"/>
              <a:buNone/>
            </a:pPr>
            <a:r>
              <a:rPr lang="en" sz="1100">
                <a:solidFill>
                  <a:schemeClr val="dk1"/>
                </a:solidFill>
              </a:rPr>
              <a:t>Cervantes, Lorna Dee. “Freeway 280 by Lorna Dee Cervantes - Poems | Academy of American Poets.” </a:t>
            </a:r>
            <a:r>
              <a:rPr i="1" lang="en" sz="1100">
                <a:solidFill>
                  <a:schemeClr val="dk1"/>
                </a:solidFill>
              </a:rPr>
              <a:t>Poets.org</a:t>
            </a:r>
            <a:r>
              <a:rPr lang="en" sz="1100">
                <a:solidFill>
                  <a:schemeClr val="dk1"/>
                </a:solidFill>
              </a:rPr>
              <a:t>, Academy of American Poets, 10 Feb. 2010, https://poets.org/poem/freeway-280.</a:t>
            </a:r>
            <a:endParaRPr sz="1100">
              <a:solidFill>
                <a:schemeClr val="dk1"/>
              </a:solidFill>
            </a:endParaRPr>
          </a:p>
          <a:p>
            <a:pPr indent="0" lvl="0" marL="355600" rtl="0" algn="l">
              <a:spcBef>
                <a:spcPts val="1200"/>
              </a:spcBef>
              <a:spcAft>
                <a:spcPts val="0"/>
              </a:spcAft>
              <a:buClr>
                <a:schemeClr val="dk1"/>
              </a:buClr>
              <a:buSzPts val="1100"/>
              <a:buFont typeface="Arial"/>
              <a:buNone/>
            </a:pPr>
            <a:r>
              <a:rPr lang="en" sz="1100">
                <a:solidFill>
                  <a:schemeClr val="dk1"/>
                </a:solidFill>
              </a:rPr>
              <a:t>Nadal, Kevin Leo Yabut. “Why Representation Matters and Why It's Still Not Enough.” </a:t>
            </a:r>
            <a:r>
              <a:rPr i="1" lang="en" sz="1100">
                <a:solidFill>
                  <a:schemeClr val="dk1"/>
                </a:solidFill>
              </a:rPr>
              <a:t>Psychology Today</a:t>
            </a:r>
            <a:r>
              <a:rPr lang="en" sz="1100">
                <a:solidFill>
                  <a:schemeClr val="dk1"/>
                </a:solidFill>
              </a:rPr>
              <a:t>, Sussex Publishers, 27 Dec. 2021, https://www.psychologytoday.com/us/blog/psychology-the-people/202112/why-representation-matters-and-why-it-s-still-not-enough.</a:t>
            </a:r>
            <a:endParaRPr sz="1100">
              <a:solidFill>
                <a:schemeClr val="dk1"/>
              </a:solidFill>
            </a:endParaRPr>
          </a:p>
          <a:p>
            <a:pPr indent="0" lvl="0" marL="355600" rtl="0" algn="l">
              <a:spcBef>
                <a:spcPts val="1200"/>
              </a:spcBef>
              <a:spcAft>
                <a:spcPts val="0"/>
              </a:spcAft>
              <a:buClr>
                <a:schemeClr val="dk1"/>
              </a:buClr>
              <a:buSzPts val="1100"/>
              <a:buFont typeface="Arial"/>
              <a:buNone/>
            </a:pPr>
            <a:r>
              <a:rPr lang="en" sz="1100">
                <a:solidFill>
                  <a:schemeClr val="dk1"/>
                </a:solidFill>
              </a:rPr>
              <a:t>Nazemian, Abdi. </a:t>
            </a:r>
            <a:r>
              <a:rPr i="1" lang="en" sz="1100">
                <a:solidFill>
                  <a:schemeClr val="dk1"/>
                </a:solidFill>
              </a:rPr>
              <a:t>Like A Love Story</a:t>
            </a:r>
            <a:r>
              <a:rPr lang="en" sz="1100">
                <a:solidFill>
                  <a:schemeClr val="dk1"/>
                </a:solidFill>
              </a:rPr>
              <a:t>. HarpersCollins Publishers, 2019.</a:t>
            </a:r>
            <a:endParaRPr sz="1100">
              <a:solidFill>
                <a:schemeClr val="dk1"/>
              </a:solidFill>
            </a:endParaRPr>
          </a:p>
          <a:p>
            <a:pPr indent="0" lvl="0" marL="355600" rtl="0" algn="l">
              <a:spcBef>
                <a:spcPts val="1200"/>
              </a:spcBef>
              <a:spcAft>
                <a:spcPts val="0"/>
              </a:spcAft>
              <a:buClr>
                <a:schemeClr val="dk1"/>
              </a:buClr>
              <a:buSzPts val="1100"/>
              <a:buFont typeface="Arial"/>
              <a:buNone/>
            </a:pPr>
            <a:r>
              <a:rPr lang="en" sz="1100">
                <a:solidFill>
                  <a:schemeClr val="dk1"/>
                </a:solidFill>
              </a:rPr>
              <a:t>Wilson, Willow G. </a:t>
            </a:r>
            <a:r>
              <a:rPr i="1" lang="en" sz="1100">
                <a:solidFill>
                  <a:schemeClr val="dk1"/>
                </a:solidFill>
              </a:rPr>
              <a:t>Ms. Marvel</a:t>
            </a:r>
            <a:r>
              <a:rPr lang="en" sz="1100">
                <a:solidFill>
                  <a:schemeClr val="dk1"/>
                </a:solidFill>
              </a:rPr>
              <a:t>. Marvel WorldWide INC., 2014. </a:t>
            </a:r>
            <a:endParaRPr sz="1100">
              <a:solidFill>
                <a:schemeClr val="dk1"/>
              </a:solidFill>
            </a:endParaRPr>
          </a:p>
          <a:p>
            <a:pPr indent="0" lvl="0" marL="0" rtl="0" algn="l">
              <a:spcBef>
                <a:spcPts val="1200"/>
              </a:spcBef>
              <a:spcAft>
                <a:spcPts val="1200"/>
              </a:spcAft>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Aisha Thomas: </a:t>
            </a:r>
            <a:r>
              <a:rPr i="1" lang="en">
                <a:latin typeface="Times New Roman"/>
                <a:ea typeface="Times New Roman"/>
                <a:cs typeface="Times New Roman"/>
                <a:sym typeface="Times New Roman"/>
              </a:rPr>
              <a:t>Why Representation Really Matters</a:t>
            </a:r>
            <a:endParaRPr i="1">
              <a:latin typeface="Times New Roman"/>
              <a:ea typeface="Times New Roman"/>
              <a:cs typeface="Times New Roman"/>
              <a:sym typeface="Times New Roman"/>
            </a:endParaRPr>
          </a:p>
        </p:txBody>
      </p:sp>
      <p:pic>
        <p:nvPicPr>
          <p:cNvPr descr="&quot;Until society represents everyone, the question will always be 'where do I belong?' &quot; Aisha Thomas's TEDx talk challenges us to imagine a world where all races are represented in all aspects of life. Where children grow up with a sense of value, connection and understanding of difference. &#10;&#10;Her commitment to inspiring young minds was kick-started a decade ago during a mentoring meeting with a young offender in prison. He said to Aisha, &quot;If you were my teacher, maybe I wouldn’t be in prison today.&quot; Then a law graduate, Aisha decided to retrain as an educator and dedicate her life to improving the lives of children in her community. She’s currently Assistant Principal at City Academy in Bristol, and one of only 26 out of 1346 black secondary school teachers in the city. &#10;&#10;#RepresentationMatters &#10;                                                                                                                                                                                                                                                                                                                                                                                                             &#10;Credits:&#10;&#10;Our talks and films are produced, filmed and edited by a brilliant team of talented volunteers and pro-bono partners:&#10;&#10;Directed and Produced by Mel Rodrigues, Creative Director TEDxBristol&#10;&#10;Production Manager: Clare Crossley&#10;&#10;Filmed and edited by Floating Harbour:&#10;Richard da Costa&#10;Reuben Gaines&#10;Chessie Sharman&#10;Raph Watson&#10;Tom Young                                                                                                                                                                                                                                                                                                                                                                                                                                                &#10;Ben Scrase&#10;                                                                                                                                                                                                                                                                                                                                                                                                                                            &#10;Iconic images drawn by Shanai Campbell    Talk title: How YOU can change a young person’s life.&#10;Aisha Thomas is a born and bred Bristolian. She studied law at the University of the West of England but switched to education in 2010. In September 2016 Aisha became City Academy’s Assistant Principal and Specialist Leader in Education for EDI (Equality, Diversity and Inclusion) and Community. &#10;&#10;Recently Aisha presented a BBC documentary about the lack of black teachers in Bristol and collaborated with city partners to launch the ‘Bristol One Curriculum’. This aims to create a more equitable representation of black history, achievement and culture in Bristol, Britain and globally. This talk was given at a TEDx event using the TED conference format but independently organized by a local community. Learn more at https://www.ted.com/tedx" id="62" name="Google Shape;62;p14" title="Why Representation Really Matters | Aisha Thomas | TEDxBristol">
            <a:hlinkClick r:id="rId3"/>
          </p:cNvPr>
          <p:cNvPicPr preferRelativeResize="0"/>
          <p:nvPr/>
        </p:nvPicPr>
        <p:blipFill>
          <a:blip r:embed="rId4">
            <a:alphaModFix/>
          </a:blip>
          <a:stretch>
            <a:fillRect/>
          </a:stretch>
        </p:blipFill>
        <p:spPr>
          <a:xfrm>
            <a:off x="152400" y="1170125"/>
            <a:ext cx="4572000" cy="3429000"/>
          </a:xfrm>
          <a:prstGeom prst="rect">
            <a:avLst/>
          </a:prstGeom>
          <a:noFill/>
          <a:ln>
            <a:noFill/>
          </a:ln>
        </p:spPr>
      </p:pic>
      <p:sp>
        <p:nvSpPr>
          <p:cNvPr id="63" name="Google Shape;63;p14"/>
          <p:cNvSpPr txBox="1"/>
          <p:nvPr/>
        </p:nvSpPr>
        <p:spPr>
          <a:xfrm>
            <a:off x="4928650" y="1352225"/>
            <a:ext cx="42462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Until society represents everyone, the question will always be 'where do I belong?</a:t>
            </a:r>
            <a:endParaRPr>
              <a:latin typeface="Times New Roman"/>
              <a:ea typeface="Times New Roman"/>
              <a:cs typeface="Times New Roman"/>
              <a:sym typeface="Times New Roman"/>
            </a:endParaRPr>
          </a:p>
        </p:txBody>
      </p:sp>
      <p:sp>
        <p:nvSpPr>
          <p:cNvPr id="64" name="Google Shape;64;p14"/>
          <p:cNvSpPr txBox="1"/>
          <p:nvPr/>
        </p:nvSpPr>
        <p:spPr>
          <a:xfrm flipH="1">
            <a:off x="4994500" y="2302316"/>
            <a:ext cx="4114500" cy="1262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Times New Roman"/>
                <a:ea typeface="Times New Roman"/>
                <a:cs typeface="Times New Roman"/>
                <a:sym typeface="Times New Roman"/>
              </a:rPr>
              <a:t>Imagine growing up in the world where you are overlooked. What if you do not see yourself anywhere? The questions will always be where do I belong? Now I believe representation is vital because it provides the opportunity for your existence to be.</a:t>
            </a:r>
            <a:endParaRPr>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2"/>
                                        </p:tgtEl>
                                        <p:attrNameLst>
                                          <p:attrName>style.visibility</p:attrName>
                                        </p:attrNameLst>
                                      </p:cBhvr>
                                      <p:to>
                                        <p:strVal val="visible"/>
                                      </p:to>
                                    </p:set>
                                    <p:animEffect filter="fade" transition="in">
                                      <p:cBhvr>
                                        <p:cTn dur="1000"/>
                                        <p:tgtEl>
                                          <p:spTgt spid="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 name="Shape 68"/>
        <p:cNvGrpSpPr/>
        <p:nvPr/>
      </p:nvGrpSpPr>
      <p:grpSpPr>
        <a:xfrm>
          <a:off x="0" y="0"/>
          <a:ext cx="0" cy="0"/>
          <a:chOff x="0" y="0"/>
          <a:chExt cx="0" cy="0"/>
        </a:xfrm>
      </p:grpSpPr>
      <p:pic>
        <p:nvPicPr>
          <p:cNvPr id="69" name="Google Shape;69;p15"/>
          <p:cNvPicPr preferRelativeResize="0"/>
          <p:nvPr/>
        </p:nvPicPr>
        <p:blipFill>
          <a:blip r:embed="rId3">
            <a:alphaModFix/>
          </a:blip>
          <a:stretch>
            <a:fillRect/>
          </a:stretch>
        </p:blipFill>
        <p:spPr>
          <a:xfrm>
            <a:off x="3157996" y="1767287"/>
            <a:ext cx="2526099" cy="3361603"/>
          </a:xfrm>
          <a:prstGeom prst="rect">
            <a:avLst/>
          </a:prstGeom>
          <a:noFill/>
          <a:ln>
            <a:noFill/>
          </a:ln>
        </p:spPr>
      </p:pic>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My Representation</a:t>
            </a:r>
            <a:endParaRPr>
              <a:latin typeface="Times New Roman"/>
              <a:ea typeface="Times New Roman"/>
              <a:cs typeface="Times New Roman"/>
              <a:sym typeface="Times New Roman"/>
            </a:endParaRPr>
          </a:p>
        </p:txBody>
      </p:sp>
      <p:pic>
        <p:nvPicPr>
          <p:cNvPr id="71" name="Google Shape;71;p15"/>
          <p:cNvPicPr preferRelativeResize="0"/>
          <p:nvPr/>
        </p:nvPicPr>
        <p:blipFill>
          <a:blip r:embed="rId4">
            <a:alphaModFix/>
          </a:blip>
          <a:stretch>
            <a:fillRect/>
          </a:stretch>
        </p:blipFill>
        <p:spPr>
          <a:xfrm>
            <a:off x="72700" y="2467602"/>
            <a:ext cx="2228851" cy="2587447"/>
          </a:xfrm>
          <a:prstGeom prst="rect">
            <a:avLst/>
          </a:prstGeom>
          <a:noFill/>
          <a:ln>
            <a:noFill/>
          </a:ln>
        </p:spPr>
      </p:pic>
      <p:pic>
        <p:nvPicPr>
          <p:cNvPr id="72" name="Google Shape;72;p15"/>
          <p:cNvPicPr preferRelativeResize="0"/>
          <p:nvPr/>
        </p:nvPicPr>
        <p:blipFill>
          <a:blip r:embed="rId5">
            <a:alphaModFix/>
          </a:blip>
          <a:stretch>
            <a:fillRect/>
          </a:stretch>
        </p:blipFill>
        <p:spPr>
          <a:xfrm>
            <a:off x="6857075" y="-95062"/>
            <a:ext cx="2228850" cy="2047875"/>
          </a:xfrm>
          <a:prstGeom prst="rect">
            <a:avLst/>
          </a:prstGeom>
          <a:noFill/>
          <a:ln>
            <a:noFill/>
          </a:ln>
        </p:spPr>
      </p:pic>
      <p:pic>
        <p:nvPicPr>
          <p:cNvPr id="73" name="Google Shape;73;p15"/>
          <p:cNvPicPr preferRelativeResize="0"/>
          <p:nvPr/>
        </p:nvPicPr>
        <p:blipFill>
          <a:blip r:embed="rId6">
            <a:alphaModFix/>
          </a:blip>
          <a:stretch>
            <a:fillRect/>
          </a:stretch>
        </p:blipFill>
        <p:spPr>
          <a:xfrm>
            <a:off x="5967826" y="1752682"/>
            <a:ext cx="2415050" cy="339081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Times New Roman"/>
                <a:ea typeface="Times New Roman"/>
                <a:cs typeface="Times New Roman"/>
                <a:sym typeface="Times New Roman"/>
              </a:rPr>
              <a:t>1st Activity and Intro to book</a:t>
            </a:r>
            <a:endParaRPr>
              <a:latin typeface="Times New Roman"/>
              <a:ea typeface="Times New Roman"/>
              <a:cs typeface="Times New Roman"/>
              <a:sym typeface="Times New Roman"/>
            </a:endParaRPr>
          </a:p>
        </p:txBody>
      </p:sp>
      <p:sp>
        <p:nvSpPr>
          <p:cNvPr id="79" name="Google Shape;79;p16"/>
          <p:cNvSpPr txBox="1"/>
          <p:nvPr>
            <p:ph idx="1" type="body"/>
          </p:nvPr>
        </p:nvSpPr>
        <p:spPr>
          <a:xfrm>
            <a:off x="311700" y="1127200"/>
            <a:ext cx="6525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After watching the YouTube video students will free write on a piece of paper:</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What does representation mean to me?</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The writing will be </a:t>
            </a:r>
            <a:r>
              <a:rPr lang="en">
                <a:latin typeface="Times New Roman"/>
                <a:ea typeface="Times New Roman"/>
                <a:cs typeface="Times New Roman"/>
                <a:sym typeface="Times New Roman"/>
              </a:rPr>
              <a:t>anonymous</a:t>
            </a:r>
            <a:r>
              <a:rPr lang="en">
                <a:latin typeface="Times New Roman"/>
                <a:ea typeface="Times New Roman"/>
                <a:cs typeface="Times New Roman"/>
                <a:sym typeface="Times New Roman"/>
              </a:rPr>
              <a:t> and at the end of 7-8 minutes of writing we will crumple of the papers and add them to a bin.</a:t>
            </a:r>
            <a:endParaRPr>
              <a:latin typeface="Times New Roman"/>
              <a:ea typeface="Times New Roman"/>
              <a:cs typeface="Times New Roman"/>
              <a:sym typeface="Times New Roman"/>
            </a:endParaRPr>
          </a:p>
          <a:p>
            <a:pPr indent="-317500" lvl="1" marL="914400" rtl="0" algn="l">
              <a:spcBef>
                <a:spcPts val="0"/>
              </a:spcBef>
              <a:spcAft>
                <a:spcPts val="0"/>
              </a:spcAft>
              <a:buSzPts val="1400"/>
              <a:buFont typeface="Times New Roman"/>
              <a:buChar char="○"/>
            </a:pPr>
            <a:r>
              <a:rPr lang="en">
                <a:latin typeface="Times New Roman"/>
                <a:ea typeface="Times New Roman"/>
                <a:cs typeface="Times New Roman"/>
                <a:sym typeface="Times New Roman"/>
              </a:rPr>
              <a:t>Once all papers collected, I would start by pulling out the first one reading out loud.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We would begin the book </a:t>
            </a:r>
            <a:r>
              <a:rPr i="1" lang="en">
                <a:latin typeface="Times New Roman"/>
                <a:ea typeface="Times New Roman"/>
                <a:cs typeface="Times New Roman"/>
                <a:sym typeface="Times New Roman"/>
              </a:rPr>
              <a:t>Like A Love Story </a:t>
            </a:r>
            <a:r>
              <a:rPr lang="en">
                <a:latin typeface="Times New Roman"/>
                <a:ea typeface="Times New Roman"/>
                <a:cs typeface="Times New Roman"/>
                <a:sym typeface="Times New Roman"/>
              </a:rPr>
              <a:t>using </a:t>
            </a:r>
            <a:r>
              <a:rPr lang="en">
                <a:latin typeface="Times New Roman"/>
                <a:ea typeface="Times New Roman"/>
                <a:cs typeface="Times New Roman"/>
                <a:sym typeface="Times New Roman"/>
              </a:rPr>
              <a:t>audio books</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and</a:t>
            </a:r>
            <a:r>
              <a:rPr lang="en">
                <a:latin typeface="Times New Roman"/>
                <a:ea typeface="Times New Roman"/>
                <a:cs typeface="Times New Roman"/>
                <a:sym typeface="Times New Roman"/>
              </a:rPr>
              <a:t> physical copies.</a:t>
            </a:r>
            <a:endParaRPr>
              <a:latin typeface="Times New Roman"/>
              <a:ea typeface="Times New Roman"/>
              <a:cs typeface="Times New Roman"/>
              <a:sym typeface="Times New Roman"/>
            </a:endParaRPr>
          </a:p>
        </p:txBody>
      </p:sp>
      <p:pic>
        <p:nvPicPr>
          <p:cNvPr id="80" name="Google Shape;80;p16"/>
          <p:cNvPicPr preferRelativeResize="0"/>
          <p:nvPr/>
        </p:nvPicPr>
        <p:blipFill>
          <a:blip r:embed="rId3">
            <a:alphaModFix/>
          </a:blip>
          <a:stretch>
            <a:fillRect/>
          </a:stretch>
        </p:blipFill>
        <p:spPr>
          <a:xfrm>
            <a:off x="6837000" y="3753375"/>
            <a:ext cx="2330501" cy="1390125"/>
          </a:xfrm>
          <a:prstGeom prst="rect">
            <a:avLst/>
          </a:prstGeom>
          <a:noFill/>
          <a:ln>
            <a:noFill/>
          </a:ln>
        </p:spPr>
      </p:pic>
      <p:pic>
        <p:nvPicPr>
          <p:cNvPr id="81" name="Google Shape;81;p16"/>
          <p:cNvPicPr preferRelativeResize="0"/>
          <p:nvPr/>
        </p:nvPicPr>
        <p:blipFill>
          <a:blip r:embed="rId4">
            <a:alphaModFix/>
          </a:blip>
          <a:stretch>
            <a:fillRect/>
          </a:stretch>
        </p:blipFill>
        <p:spPr>
          <a:xfrm>
            <a:off x="3084375" y="3381700"/>
            <a:ext cx="1238250" cy="1857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Characteristics of Reza</a:t>
            </a:r>
            <a:endParaRPr>
              <a:latin typeface="Times New Roman"/>
              <a:ea typeface="Times New Roman"/>
              <a:cs typeface="Times New Roman"/>
              <a:sym typeface="Times New Roman"/>
            </a:endParaRPr>
          </a:p>
        </p:txBody>
      </p:sp>
      <p:sp>
        <p:nvSpPr>
          <p:cNvPr id="87" name="Google Shape;87;p17"/>
          <p:cNvSpPr txBox="1"/>
          <p:nvPr>
            <p:ph idx="1" type="body"/>
          </p:nvPr>
        </p:nvSpPr>
        <p:spPr>
          <a:xfrm>
            <a:off x="3486300" y="1117650"/>
            <a:ext cx="5346000" cy="29082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Iranian- from another country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Mother remarries after father being killed in Iran</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Youngest child, has an older sister and an older step brother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Questioning his sexuality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Braces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New school</a:t>
            </a:r>
            <a:endParaRPr>
              <a:latin typeface="Times New Roman"/>
              <a:ea typeface="Times New Roman"/>
              <a:cs typeface="Times New Roman"/>
              <a:sym typeface="Times New Roman"/>
            </a:endParaRPr>
          </a:p>
        </p:txBody>
      </p:sp>
      <p:pic>
        <p:nvPicPr>
          <p:cNvPr id="88" name="Google Shape;88;p17"/>
          <p:cNvPicPr preferRelativeResize="0"/>
          <p:nvPr/>
        </p:nvPicPr>
        <p:blipFill>
          <a:blip r:embed="rId3">
            <a:alphaModFix/>
          </a:blip>
          <a:stretch>
            <a:fillRect/>
          </a:stretch>
        </p:blipFill>
        <p:spPr>
          <a:xfrm>
            <a:off x="90778" y="1017725"/>
            <a:ext cx="3153775" cy="2362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Characteristics of Art</a:t>
            </a:r>
            <a:endParaRPr>
              <a:latin typeface="Times New Roman"/>
              <a:ea typeface="Times New Roman"/>
              <a:cs typeface="Times New Roman"/>
              <a:sym typeface="Times New Roman"/>
            </a:endParaRPr>
          </a:p>
        </p:txBody>
      </p:sp>
      <p:sp>
        <p:nvSpPr>
          <p:cNvPr id="94" name="Google Shape;94;p18"/>
          <p:cNvSpPr txBox="1"/>
          <p:nvPr>
            <p:ph idx="1" type="body"/>
          </p:nvPr>
        </p:nvSpPr>
        <p:spPr>
          <a:xfrm>
            <a:off x="311700" y="1087475"/>
            <a:ext cx="4200000" cy="34815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Only openly gay teen at his high school.</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Best friends with Judy.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Activist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Bold</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Conservitive parents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Uses photography to document the AIDS epidemic</a:t>
            </a:r>
            <a:endParaRPr>
              <a:latin typeface="Times New Roman"/>
              <a:ea typeface="Times New Roman"/>
              <a:cs typeface="Times New Roman"/>
              <a:sym typeface="Times New Roman"/>
            </a:endParaRPr>
          </a:p>
        </p:txBody>
      </p:sp>
      <p:pic>
        <p:nvPicPr>
          <p:cNvPr id="95" name="Google Shape;95;p18"/>
          <p:cNvPicPr preferRelativeResize="0"/>
          <p:nvPr/>
        </p:nvPicPr>
        <p:blipFill>
          <a:blip r:embed="rId3">
            <a:alphaModFix/>
          </a:blip>
          <a:stretch>
            <a:fillRect/>
          </a:stretch>
        </p:blipFill>
        <p:spPr>
          <a:xfrm>
            <a:off x="5349350" y="1572425"/>
            <a:ext cx="2830750" cy="212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Characteristics of Judy</a:t>
            </a:r>
            <a:endParaRPr>
              <a:latin typeface="Times New Roman"/>
              <a:ea typeface="Times New Roman"/>
              <a:cs typeface="Times New Roman"/>
              <a:sym typeface="Times New Roman"/>
            </a:endParaRPr>
          </a:p>
        </p:txBody>
      </p:sp>
      <p:sp>
        <p:nvSpPr>
          <p:cNvPr id="101" name="Google Shape;101;p19"/>
          <p:cNvSpPr txBox="1"/>
          <p:nvPr>
            <p:ph idx="1" type="body"/>
          </p:nvPr>
        </p:nvSpPr>
        <p:spPr>
          <a:xfrm>
            <a:off x="4056025" y="1152475"/>
            <a:ext cx="47763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Best friends with Art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Aspiring fashion designer</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Has an uncle that is battling AIDS</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Activist</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Parents are very </a:t>
            </a:r>
            <a:r>
              <a:rPr lang="en">
                <a:latin typeface="Times New Roman"/>
                <a:ea typeface="Times New Roman"/>
                <a:cs typeface="Times New Roman"/>
                <a:sym typeface="Times New Roman"/>
              </a:rPr>
              <a:t>accepting</a:t>
            </a:r>
            <a:endParaRPr>
              <a:latin typeface="Times New Roman"/>
              <a:ea typeface="Times New Roman"/>
              <a:cs typeface="Times New Roman"/>
              <a:sym typeface="Times New Roman"/>
            </a:endParaRPr>
          </a:p>
        </p:txBody>
      </p:sp>
      <p:pic>
        <p:nvPicPr>
          <p:cNvPr id="102" name="Google Shape;102;p19"/>
          <p:cNvPicPr preferRelativeResize="0"/>
          <p:nvPr/>
        </p:nvPicPr>
        <p:blipFill>
          <a:blip r:embed="rId3">
            <a:alphaModFix/>
          </a:blip>
          <a:stretch>
            <a:fillRect/>
          </a:stretch>
        </p:blipFill>
        <p:spPr>
          <a:xfrm>
            <a:off x="152400" y="1170125"/>
            <a:ext cx="3480050" cy="26066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2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Reflection of Intro to book</a:t>
            </a:r>
            <a:endParaRPr>
              <a:latin typeface="Times New Roman"/>
              <a:ea typeface="Times New Roman"/>
              <a:cs typeface="Times New Roman"/>
              <a:sym typeface="Times New Roman"/>
            </a:endParaRPr>
          </a:p>
        </p:txBody>
      </p:sp>
      <p:sp>
        <p:nvSpPr>
          <p:cNvPr id="108" name="Google Shape;108;p2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Students will start a Google doc and label it “Like my story”</a:t>
            </a:r>
            <a:endParaRPr/>
          </a:p>
          <a:p>
            <a:pPr indent="-342900" lvl="0" marL="457200" rtl="0" algn="l">
              <a:spcBef>
                <a:spcPts val="1200"/>
              </a:spcBef>
              <a:spcAft>
                <a:spcPts val="0"/>
              </a:spcAft>
              <a:buSzPts val="1800"/>
              <a:buChar char="●"/>
            </a:pPr>
            <a:r>
              <a:rPr lang="en"/>
              <a:t>The intro to the book has given a look at three different dynamics in a family with different teen outcomes.</a:t>
            </a:r>
            <a:endParaRPr/>
          </a:p>
          <a:p>
            <a:pPr indent="-317500" lvl="1" marL="914400" rtl="0" algn="l">
              <a:spcBef>
                <a:spcPts val="0"/>
              </a:spcBef>
              <a:spcAft>
                <a:spcPts val="0"/>
              </a:spcAft>
              <a:buSzPts val="1400"/>
              <a:buChar char="○"/>
            </a:pPr>
            <a:r>
              <a:rPr lang="en"/>
              <a:t>Do you see your family reflected among the characters?</a:t>
            </a:r>
            <a:endParaRPr/>
          </a:p>
          <a:p>
            <a:pPr indent="-317500" lvl="1" marL="914400" rtl="0" algn="l">
              <a:spcBef>
                <a:spcPts val="0"/>
              </a:spcBef>
              <a:spcAft>
                <a:spcPts val="0"/>
              </a:spcAft>
              <a:buSzPts val="1400"/>
              <a:buChar char="○"/>
            </a:pPr>
            <a:r>
              <a:rPr lang="en"/>
              <a:t>Which family do you connect with more </a:t>
            </a:r>
            <a:r>
              <a:rPr lang="en"/>
              <a:t>and</a:t>
            </a:r>
            <a:r>
              <a:rPr lang="en"/>
              <a:t> why?</a:t>
            </a:r>
            <a:endParaRPr/>
          </a:p>
          <a:p>
            <a:pPr indent="-317500" lvl="2" marL="1371600" rtl="0" algn="l">
              <a:spcBef>
                <a:spcPts val="0"/>
              </a:spcBef>
              <a:spcAft>
                <a:spcPts val="0"/>
              </a:spcAft>
              <a:buSzPts val="1400"/>
              <a:buChar char="■"/>
            </a:pPr>
            <a:r>
              <a:rPr lang="en"/>
              <a:t>You can mix up the families to fit your dynamic as well. Ex you have an uncle battling an illness and a conservative family, that would be similar to combining part of Judy’s family and Art’s.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latin typeface="Times New Roman"/>
                <a:ea typeface="Times New Roman"/>
                <a:cs typeface="Times New Roman"/>
                <a:sym typeface="Times New Roman"/>
              </a:rPr>
              <a:t>Assignments</a:t>
            </a:r>
            <a:endParaRPr>
              <a:latin typeface="Times New Roman"/>
              <a:ea typeface="Times New Roman"/>
              <a:cs typeface="Times New Roman"/>
              <a:sym typeface="Times New Roman"/>
            </a:endParaRPr>
          </a:p>
        </p:txBody>
      </p:sp>
      <p:sp>
        <p:nvSpPr>
          <p:cNvPr id="114" name="Google Shape;114;p2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latin typeface="Times New Roman"/>
                <a:ea typeface="Times New Roman"/>
                <a:cs typeface="Times New Roman"/>
                <a:sym typeface="Times New Roman"/>
              </a:rPr>
              <a:t>We are introduced to the main characters and </a:t>
            </a:r>
            <a:r>
              <a:rPr lang="en">
                <a:latin typeface="Times New Roman"/>
                <a:ea typeface="Times New Roman"/>
                <a:cs typeface="Times New Roman"/>
                <a:sym typeface="Times New Roman"/>
              </a:rPr>
              <a:t>immediately faced with a</a:t>
            </a:r>
            <a:r>
              <a:rPr lang="en">
                <a:latin typeface="Times New Roman"/>
                <a:ea typeface="Times New Roman"/>
                <a:cs typeface="Times New Roman"/>
                <a:sym typeface="Times New Roman"/>
              </a:rPr>
              <a:t> </a:t>
            </a:r>
            <a:r>
              <a:rPr lang="en">
                <a:latin typeface="Times New Roman"/>
                <a:ea typeface="Times New Roman"/>
                <a:cs typeface="Times New Roman"/>
                <a:sym typeface="Times New Roman"/>
              </a:rPr>
              <a:t>dilemma</a:t>
            </a:r>
            <a:r>
              <a:rPr lang="en">
                <a:latin typeface="Times New Roman"/>
                <a:ea typeface="Times New Roman"/>
                <a:cs typeface="Times New Roman"/>
                <a:sym typeface="Times New Roman"/>
              </a:rPr>
              <a:t> between Art and Reza. A Google doc will be started as a journal.</a:t>
            </a:r>
            <a:endParaRPr>
              <a:latin typeface="Times New Roman"/>
              <a:ea typeface="Times New Roman"/>
              <a:cs typeface="Times New Roman"/>
              <a:sym typeface="Times New Roman"/>
            </a:endParaRPr>
          </a:p>
          <a:p>
            <a:pPr indent="-342900" lvl="0" marL="457200" rtl="0" algn="l">
              <a:spcBef>
                <a:spcPts val="1200"/>
              </a:spcBef>
              <a:spcAft>
                <a:spcPts val="0"/>
              </a:spcAft>
              <a:buSzPts val="1800"/>
              <a:buFont typeface="Times New Roman"/>
              <a:buChar char="●"/>
            </a:pPr>
            <a:r>
              <a:rPr lang="en">
                <a:latin typeface="Times New Roman"/>
                <a:ea typeface="Times New Roman"/>
                <a:cs typeface="Times New Roman"/>
                <a:sym typeface="Times New Roman"/>
              </a:rPr>
              <a:t>First entry in the journal will be to respond to what occurs between the teens? </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lang="en">
                <a:latin typeface="Times New Roman"/>
                <a:ea typeface="Times New Roman"/>
                <a:cs typeface="Times New Roman"/>
                <a:sym typeface="Times New Roman"/>
              </a:rPr>
              <a:t>Would you have handled the situation differently?</a:t>
            </a:r>
            <a:endParaRPr>
              <a:latin typeface="Times New Roman"/>
              <a:ea typeface="Times New Roman"/>
              <a:cs typeface="Times New Roman"/>
              <a:sym typeface="Times New Roman"/>
            </a:endParaRPr>
          </a:p>
          <a:p>
            <a:pPr indent="-342900" lvl="0" marL="457200" rtl="0" algn="l">
              <a:spcBef>
                <a:spcPts val="0"/>
              </a:spcBef>
              <a:spcAft>
                <a:spcPts val="0"/>
              </a:spcAft>
              <a:buSzPts val="1800"/>
              <a:buFont typeface="Times New Roman"/>
              <a:buChar char="●"/>
            </a:pPr>
            <a:r>
              <a:rPr b="1" lang="en">
                <a:latin typeface="Times New Roman"/>
                <a:ea typeface="Times New Roman"/>
                <a:cs typeface="Times New Roman"/>
                <a:sym typeface="Times New Roman"/>
              </a:rPr>
              <a:t>What would you tell Art in this situation if he asked you for advice?</a:t>
            </a:r>
            <a:endParaRPr b="1">
              <a:latin typeface="Times New Roman"/>
              <a:ea typeface="Times New Roman"/>
              <a:cs typeface="Times New Roman"/>
              <a:sym typeface="Times New Roman"/>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