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Slab"/>
      <p:regular r:id="rId16"/>
      <p:bold r:id="rId17"/>
    </p:embeddedFon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bold.fntdata"/><Relationship Id="rId16" Type="http://schemas.openxmlformats.org/officeDocument/2006/relationships/font" Target="fonts/RobotoSlab-regular.fntdata"/><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251621c3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6251621c3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6251621c3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6251621c3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6251621c3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6251621c3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6251621c3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6251621c3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251621c3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251621c3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251621c31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6251621c31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251621c3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6251621c3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6251621c3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6251621c3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251621c3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251621c3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Growth for All: Realism in YA Literature</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Annotated Bibliography by Alexa Moreno</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Works Cited</a:t>
            </a:r>
            <a:endParaRPr/>
          </a:p>
        </p:txBody>
      </p:sp>
      <p:sp>
        <p:nvSpPr>
          <p:cNvPr id="129" name="Google Shape;129;p22"/>
          <p:cNvSpPr txBox="1"/>
          <p:nvPr>
            <p:ph idx="1" type="body"/>
          </p:nvPr>
        </p:nvSpPr>
        <p:spPr>
          <a:xfrm>
            <a:off x="2106000" y="1514550"/>
            <a:ext cx="4932000" cy="3078900"/>
          </a:xfrm>
          <a:prstGeom prst="rect">
            <a:avLst/>
          </a:prstGeom>
          <a:ln>
            <a:noFill/>
          </a:ln>
        </p:spPr>
        <p:txBody>
          <a:bodyPr anchorCtr="0" anchor="t" bIns="91425" lIns="91425" spcFirstLastPara="1" rIns="91425" wrap="square" tIns="91425">
            <a:normAutofit fontScale="77500" lnSpcReduction="10000"/>
          </a:bodyPr>
          <a:lstStyle/>
          <a:p>
            <a:pPr indent="0" lvl="0" marL="0" rtl="0" algn="l">
              <a:lnSpc>
                <a:spcPct val="200000"/>
              </a:lnSpc>
              <a:spcBef>
                <a:spcPts val="0"/>
              </a:spcBef>
              <a:spcAft>
                <a:spcPts val="0"/>
              </a:spcAft>
              <a:buNone/>
            </a:pPr>
            <a:r>
              <a:rPr lang="en" sz="1200"/>
              <a:t>Asher, Jay. </a:t>
            </a:r>
            <a:r>
              <a:rPr i="1" lang="en" sz="1200"/>
              <a:t>Thirteen Reasons Why</a:t>
            </a:r>
            <a:r>
              <a:rPr lang="en" sz="1200"/>
              <a:t>. Razor Bill, 2007. </a:t>
            </a:r>
            <a:endParaRPr sz="1200"/>
          </a:p>
          <a:p>
            <a:pPr indent="0" lvl="0" marL="0" rtl="0" algn="l">
              <a:lnSpc>
                <a:spcPct val="200000"/>
              </a:lnSpc>
              <a:spcBef>
                <a:spcPts val="0"/>
              </a:spcBef>
              <a:spcAft>
                <a:spcPts val="0"/>
              </a:spcAft>
              <a:buNone/>
            </a:pPr>
            <a:r>
              <a:rPr lang="en" sz="1200"/>
              <a:t>Chbosky, Stephen. </a:t>
            </a:r>
            <a:r>
              <a:rPr i="1" lang="en" sz="1200"/>
              <a:t>The Perks of Being a Wallflower</a:t>
            </a:r>
            <a:r>
              <a:rPr lang="en" sz="1200"/>
              <a:t>. Pocket Books, 1999.</a:t>
            </a:r>
            <a:endParaRPr sz="1200"/>
          </a:p>
          <a:p>
            <a:pPr indent="0" lvl="0" marL="0" rtl="0" algn="l">
              <a:lnSpc>
                <a:spcPct val="200000"/>
              </a:lnSpc>
              <a:spcBef>
                <a:spcPts val="0"/>
              </a:spcBef>
              <a:spcAft>
                <a:spcPts val="0"/>
              </a:spcAft>
              <a:buNone/>
            </a:pPr>
            <a:r>
              <a:rPr lang="en" sz="1200"/>
              <a:t>De La Pena, Matt. </a:t>
            </a:r>
            <a:r>
              <a:rPr i="1" lang="en" sz="1200"/>
              <a:t>We Were Here. </a:t>
            </a:r>
            <a:r>
              <a:rPr lang="en" sz="1200"/>
              <a:t>Random House Inc., 2009.</a:t>
            </a:r>
            <a:endParaRPr sz="1200"/>
          </a:p>
          <a:p>
            <a:pPr indent="0" lvl="0" marL="0" rtl="0" algn="l">
              <a:lnSpc>
                <a:spcPct val="200000"/>
              </a:lnSpc>
              <a:spcBef>
                <a:spcPts val="0"/>
              </a:spcBef>
              <a:spcAft>
                <a:spcPts val="0"/>
              </a:spcAft>
              <a:buNone/>
            </a:pPr>
            <a:r>
              <a:rPr lang="en" sz="1200"/>
              <a:t>Green, John. </a:t>
            </a:r>
            <a:r>
              <a:rPr i="1" lang="en" sz="1200"/>
              <a:t>The Fault in Our Stars. </a:t>
            </a:r>
            <a:r>
              <a:rPr lang="en" sz="1200"/>
              <a:t>Penguin Books, 2012.</a:t>
            </a:r>
            <a:endParaRPr sz="1200"/>
          </a:p>
          <a:p>
            <a:pPr indent="0" lvl="0" marL="0" rtl="0" algn="l">
              <a:lnSpc>
                <a:spcPct val="200000"/>
              </a:lnSpc>
              <a:spcBef>
                <a:spcPts val="0"/>
              </a:spcBef>
              <a:spcAft>
                <a:spcPts val="0"/>
              </a:spcAft>
              <a:buNone/>
            </a:pPr>
            <a:r>
              <a:rPr lang="en" sz="1200"/>
              <a:t>Halse Anderson, Laurie. </a:t>
            </a:r>
            <a:r>
              <a:rPr i="1" lang="en" sz="1200"/>
              <a:t>Speak. </a:t>
            </a:r>
            <a:r>
              <a:rPr lang="en" sz="1200"/>
              <a:t>Farrar Straus Giroux, 1999.</a:t>
            </a:r>
            <a:endParaRPr sz="1200"/>
          </a:p>
          <a:p>
            <a:pPr indent="0" lvl="0" marL="0" rtl="0" algn="l">
              <a:lnSpc>
                <a:spcPct val="200000"/>
              </a:lnSpc>
              <a:spcBef>
                <a:spcPts val="0"/>
              </a:spcBef>
              <a:spcAft>
                <a:spcPts val="0"/>
              </a:spcAft>
              <a:buNone/>
            </a:pPr>
            <a:r>
              <a:rPr lang="en" sz="1200"/>
              <a:t>Hesse, Karen. </a:t>
            </a:r>
            <a:r>
              <a:rPr i="1" lang="en" sz="1200"/>
              <a:t>Witness</a:t>
            </a:r>
            <a:r>
              <a:rPr lang="en" sz="1200"/>
              <a:t>. Scholastic Press, 2001. </a:t>
            </a:r>
            <a:endParaRPr sz="1200"/>
          </a:p>
          <a:p>
            <a:pPr indent="0" lvl="0" marL="0" rtl="0" algn="l">
              <a:lnSpc>
                <a:spcPct val="200000"/>
              </a:lnSpc>
              <a:spcBef>
                <a:spcPts val="0"/>
              </a:spcBef>
              <a:spcAft>
                <a:spcPts val="0"/>
              </a:spcAft>
              <a:buNone/>
            </a:pPr>
            <a:r>
              <a:rPr lang="en" sz="1200"/>
              <a:t>Hinton, S. E. </a:t>
            </a:r>
            <a:r>
              <a:rPr i="1" lang="en" sz="1200"/>
              <a:t>The Outsiders.</a:t>
            </a:r>
            <a:r>
              <a:rPr lang="en" sz="1200"/>
              <a:t> Penguin Random House, 1967. </a:t>
            </a:r>
            <a:endParaRPr sz="1200"/>
          </a:p>
          <a:p>
            <a:pPr indent="0" lvl="0" marL="0" rtl="0" algn="l">
              <a:lnSpc>
                <a:spcPct val="200000"/>
              </a:lnSpc>
              <a:spcBef>
                <a:spcPts val="0"/>
              </a:spcBef>
              <a:spcAft>
                <a:spcPts val="0"/>
              </a:spcAft>
              <a:buNone/>
            </a:pPr>
            <a:r>
              <a:rPr lang="en" sz="1200"/>
              <a:t>Lockhart, E. </a:t>
            </a:r>
            <a:r>
              <a:rPr i="1" lang="en" sz="1200"/>
              <a:t>We Were Liars</a:t>
            </a:r>
            <a:r>
              <a:rPr lang="en" sz="1200"/>
              <a:t>. Delacorte Press, 2014. </a:t>
            </a:r>
            <a:endParaRPr sz="1200"/>
          </a:p>
          <a:p>
            <a:pPr indent="0" lvl="0" marL="0" rtl="0" algn="l">
              <a:lnSpc>
                <a:spcPct val="200000"/>
              </a:lnSpc>
              <a:spcBef>
                <a:spcPts val="0"/>
              </a:spcBef>
              <a:spcAft>
                <a:spcPts val="0"/>
              </a:spcAft>
              <a:buNone/>
            </a:pPr>
            <a:r>
              <a:rPr lang="en" sz="1200"/>
              <a:t>Lowry, Lois. </a:t>
            </a:r>
            <a:r>
              <a:rPr i="1" lang="en" sz="1200"/>
              <a:t>The Giver</a:t>
            </a:r>
            <a:r>
              <a:rPr lang="en" sz="1200"/>
              <a:t>. Houghton Mifflin, 1993.</a:t>
            </a:r>
            <a:endParaRPr sz="1200"/>
          </a:p>
          <a:p>
            <a:pPr indent="0" lvl="0" marL="0" rtl="0" algn="l">
              <a:lnSpc>
                <a:spcPct val="200000"/>
              </a:lnSpc>
              <a:spcBef>
                <a:spcPts val="0"/>
              </a:spcBef>
              <a:spcAft>
                <a:spcPts val="0"/>
              </a:spcAft>
              <a:buNone/>
            </a:pPr>
            <a:r>
              <a:rPr lang="en" sz="1200"/>
              <a:t>Uwiringiyimana, Sandra. </a:t>
            </a:r>
            <a:r>
              <a:rPr i="1" lang="en" sz="1200"/>
              <a:t>How Dare the Sun Rise: Memoirs of a War Child.</a:t>
            </a:r>
            <a:r>
              <a:rPr lang="en" sz="1200"/>
              <a:t> Harper Collins</a:t>
            </a:r>
            <a:endParaRPr sz="1200"/>
          </a:p>
          <a:p>
            <a:pPr indent="0" lvl="0" marL="457200" rtl="0" algn="l">
              <a:lnSpc>
                <a:spcPct val="200000"/>
              </a:lnSpc>
              <a:spcBef>
                <a:spcPts val="0"/>
              </a:spcBef>
              <a:spcAft>
                <a:spcPts val="0"/>
              </a:spcAft>
              <a:buNone/>
            </a:pPr>
            <a:r>
              <a:rPr lang="en" sz="1200"/>
              <a:t>Publishers, 2018.</a:t>
            </a:r>
            <a:endParaRPr sz="1200"/>
          </a:p>
        </p:txBody>
      </p:sp>
      <p:pic>
        <p:nvPicPr>
          <p:cNvPr id="130" name="Google Shape;130;p22"/>
          <p:cNvPicPr preferRelativeResize="0"/>
          <p:nvPr/>
        </p:nvPicPr>
        <p:blipFill rotWithShape="1">
          <a:blip r:embed="rId3">
            <a:alphaModFix/>
          </a:blip>
          <a:srcRect b="40141" l="47739" r="0" t="0"/>
          <a:stretch/>
        </p:blipFill>
        <p:spPr>
          <a:xfrm>
            <a:off x="6240096" y="1020275"/>
            <a:ext cx="1398099" cy="971151"/>
          </a:xfrm>
          <a:prstGeom prst="rect">
            <a:avLst/>
          </a:prstGeom>
          <a:noFill/>
          <a:ln>
            <a:noFill/>
          </a:ln>
        </p:spPr>
      </p:pic>
      <p:pic>
        <p:nvPicPr>
          <p:cNvPr id="131" name="Google Shape;131;p22"/>
          <p:cNvPicPr preferRelativeResize="0"/>
          <p:nvPr/>
        </p:nvPicPr>
        <p:blipFill rotWithShape="1">
          <a:blip r:embed="rId3">
            <a:alphaModFix/>
          </a:blip>
          <a:srcRect b="0" l="0" r="47788" t="37071"/>
          <a:stretch/>
        </p:blipFill>
        <p:spPr>
          <a:xfrm>
            <a:off x="458875" y="3879625"/>
            <a:ext cx="1328691" cy="971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Growth for All</a:t>
            </a:r>
            <a:endParaRPr/>
          </a:p>
        </p:txBody>
      </p:sp>
      <p:sp>
        <p:nvSpPr>
          <p:cNvPr id="70" name="Google Shape;70;p14"/>
          <p:cNvSpPr txBox="1"/>
          <p:nvPr>
            <p:ph idx="1" type="body"/>
          </p:nvPr>
        </p:nvSpPr>
        <p:spPr>
          <a:xfrm>
            <a:off x="387900" y="1489825"/>
            <a:ext cx="8368200" cy="333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200"/>
              <a:t>Books are a part of life that can help any young or older person grow, as long as they are open-minded and can discern between the useful information to them and the things that maybe don’t apply. </a:t>
            </a:r>
            <a:endParaRPr sz="2200"/>
          </a:p>
          <a:p>
            <a:pPr indent="0" lvl="0" marL="0" rtl="0" algn="l">
              <a:spcBef>
                <a:spcPts val="1200"/>
              </a:spcBef>
              <a:spcAft>
                <a:spcPts val="1200"/>
              </a:spcAft>
              <a:buNone/>
            </a:pPr>
            <a:r>
              <a:rPr lang="en" sz="2200"/>
              <a:t>While YA literature can sometimes get a bad rep for being immature or only catering to a younger audience, people of any age group can find ways to relate to some real issue presented in these pieces.</a:t>
            </a:r>
            <a:endParaRPr sz="2200"/>
          </a:p>
        </p:txBody>
      </p:sp>
      <p:pic>
        <p:nvPicPr>
          <p:cNvPr id="71" name="Google Shape;71;p14"/>
          <p:cNvPicPr preferRelativeResize="0"/>
          <p:nvPr/>
        </p:nvPicPr>
        <p:blipFill>
          <a:blip r:embed="rId3">
            <a:alphaModFix/>
          </a:blip>
          <a:stretch>
            <a:fillRect/>
          </a:stretch>
        </p:blipFill>
        <p:spPr>
          <a:xfrm>
            <a:off x="3394225" y="97825"/>
            <a:ext cx="1406475" cy="1406475"/>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Power of Realism</a:t>
            </a:r>
            <a:endParaRPr/>
          </a:p>
        </p:txBody>
      </p:sp>
      <p:sp>
        <p:nvSpPr>
          <p:cNvPr id="77" name="Google Shape;77;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This method, through either fiction or </a:t>
            </a:r>
            <a:r>
              <a:rPr lang="en"/>
              <a:t>nonfiction</a:t>
            </a:r>
            <a:r>
              <a:rPr lang="en"/>
              <a:t>, can connect to the audience through experiences many of them may recognize and go through. Situations that maybe aren’t so common but still possible allow the </a:t>
            </a:r>
            <a:r>
              <a:rPr lang="en"/>
              <a:t>audience</a:t>
            </a:r>
            <a:r>
              <a:rPr lang="en"/>
              <a:t> to grow from a situation that isn’t their own. They can learn things like:</a:t>
            </a:r>
            <a:endParaRPr/>
          </a:p>
          <a:p>
            <a:pPr indent="-342900" lvl="0" marL="457200" rtl="0" algn="l">
              <a:spcBef>
                <a:spcPts val="1200"/>
              </a:spcBef>
              <a:spcAft>
                <a:spcPts val="0"/>
              </a:spcAft>
              <a:buSzPts val="1800"/>
              <a:buChar char="-"/>
            </a:pPr>
            <a:r>
              <a:rPr lang="en"/>
              <a:t>Working through physical and mental challenges</a:t>
            </a:r>
            <a:endParaRPr/>
          </a:p>
          <a:p>
            <a:pPr indent="-342900" lvl="0" marL="457200" rtl="0" algn="l">
              <a:spcBef>
                <a:spcPts val="0"/>
              </a:spcBef>
              <a:spcAft>
                <a:spcPts val="0"/>
              </a:spcAft>
              <a:buSzPts val="1800"/>
              <a:buChar char="-"/>
            </a:pPr>
            <a:r>
              <a:rPr lang="en"/>
              <a:t>Coping with death and survival</a:t>
            </a:r>
            <a:endParaRPr/>
          </a:p>
          <a:p>
            <a:pPr indent="-342900" lvl="0" marL="457200" rtl="0" algn="l">
              <a:spcBef>
                <a:spcPts val="0"/>
              </a:spcBef>
              <a:spcAft>
                <a:spcPts val="0"/>
              </a:spcAft>
              <a:buSzPts val="1800"/>
              <a:buChar char="-"/>
            </a:pPr>
            <a:r>
              <a:rPr lang="en"/>
              <a:t>Family and relationship struggles and ties</a:t>
            </a:r>
            <a:endParaRPr/>
          </a:p>
          <a:p>
            <a:pPr indent="-342900" lvl="0" marL="457200" rtl="0" algn="l">
              <a:spcBef>
                <a:spcPts val="0"/>
              </a:spcBef>
              <a:spcAft>
                <a:spcPts val="0"/>
              </a:spcAft>
              <a:buSzPts val="1800"/>
              <a:buChar char="-"/>
            </a:pPr>
            <a:r>
              <a:rPr lang="en"/>
              <a:t>Relating across cultures </a:t>
            </a:r>
            <a:endParaRPr/>
          </a:p>
          <a:p>
            <a:pPr indent="-342900" lvl="0" marL="457200" rtl="0" algn="l">
              <a:spcBef>
                <a:spcPts val="0"/>
              </a:spcBef>
              <a:spcAft>
                <a:spcPts val="0"/>
              </a:spcAft>
              <a:buSzPts val="1800"/>
              <a:buChar char="-"/>
            </a:pPr>
            <a:r>
              <a:rPr lang="en"/>
              <a:t>And more!</a:t>
            </a:r>
            <a:endParaRPr/>
          </a:p>
        </p:txBody>
      </p:sp>
      <p:pic>
        <p:nvPicPr>
          <p:cNvPr id="78" name="Google Shape;78;p15"/>
          <p:cNvPicPr preferRelativeResize="0"/>
          <p:nvPr/>
        </p:nvPicPr>
        <p:blipFill>
          <a:blip r:embed="rId3">
            <a:alphaModFix/>
          </a:blip>
          <a:stretch>
            <a:fillRect/>
          </a:stretch>
        </p:blipFill>
        <p:spPr>
          <a:xfrm>
            <a:off x="6322870" y="2571750"/>
            <a:ext cx="2483776" cy="243245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List of works:</a:t>
            </a:r>
            <a:endParaRPr/>
          </a:p>
        </p:txBody>
      </p:sp>
      <p:sp>
        <p:nvSpPr>
          <p:cNvPr id="84" name="Google Shape;84;p16"/>
          <p:cNvSpPr txBox="1"/>
          <p:nvPr>
            <p:ph idx="1" type="body"/>
          </p:nvPr>
        </p:nvSpPr>
        <p:spPr>
          <a:xfrm>
            <a:off x="387900" y="1489825"/>
            <a:ext cx="4184100" cy="3078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401"/>
              <a:t>Thirteen Reasons Why by Jay Asher</a:t>
            </a:r>
            <a:endParaRPr sz="2401"/>
          </a:p>
          <a:p>
            <a:pPr indent="0" lvl="0" marL="0" rtl="0" algn="l">
              <a:spcBef>
                <a:spcPts val="1200"/>
              </a:spcBef>
              <a:spcAft>
                <a:spcPts val="0"/>
              </a:spcAft>
              <a:buNone/>
            </a:pPr>
            <a:r>
              <a:rPr lang="en" sz="2401"/>
              <a:t>The Perks of Being a Wallflower by Stephen Chbosky</a:t>
            </a:r>
            <a:endParaRPr sz="2401"/>
          </a:p>
          <a:p>
            <a:pPr indent="0" lvl="0" marL="0" rtl="0" algn="l">
              <a:spcBef>
                <a:spcPts val="1200"/>
              </a:spcBef>
              <a:spcAft>
                <a:spcPts val="0"/>
              </a:spcAft>
              <a:buNone/>
            </a:pPr>
            <a:r>
              <a:rPr lang="en" sz="2401"/>
              <a:t>We Were Here by Matt De La Pena</a:t>
            </a:r>
            <a:endParaRPr sz="2401"/>
          </a:p>
          <a:p>
            <a:pPr indent="0" lvl="0" marL="0" rtl="0" algn="l">
              <a:spcBef>
                <a:spcPts val="1200"/>
              </a:spcBef>
              <a:spcAft>
                <a:spcPts val="0"/>
              </a:spcAft>
              <a:buNone/>
            </a:pPr>
            <a:r>
              <a:rPr lang="en" sz="2401"/>
              <a:t>The Fault in Our Stars by John Green</a:t>
            </a:r>
            <a:endParaRPr sz="2401"/>
          </a:p>
          <a:p>
            <a:pPr indent="0" lvl="0" marL="0" rtl="0" algn="l">
              <a:spcBef>
                <a:spcPts val="1200"/>
              </a:spcBef>
              <a:spcAft>
                <a:spcPts val="0"/>
              </a:spcAft>
              <a:buNone/>
            </a:pPr>
            <a:r>
              <a:rPr lang="en" sz="2401"/>
              <a:t>Speak by Laurie Halse Anderson</a:t>
            </a:r>
            <a:endParaRPr sz="240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85" name="Google Shape;85;p16"/>
          <p:cNvSpPr txBox="1"/>
          <p:nvPr/>
        </p:nvSpPr>
        <p:spPr>
          <a:xfrm>
            <a:off x="4572000" y="1489825"/>
            <a:ext cx="4184100" cy="267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Roboto"/>
                <a:ea typeface="Roboto"/>
                <a:cs typeface="Roboto"/>
                <a:sym typeface="Roboto"/>
              </a:rPr>
              <a:t>Witness by Karen Hesse</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dk1"/>
                </a:solidFill>
                <a:latin typeface="Roboto"/>
                <a:ea typeface="Roboto"/>
                <a:cs typeface="Roboto"/>
                <a:sym typeface="Roboto"/>
              </a:rPr>
              <a:t>The Outsiders by S.E. Hinton</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dk1"/>
                </a:solidFill>
                <a:latin typeface="Roboto"/>
                <a:ea typeface="Roboto"/>
                <a:cs typeface="Roboto"/>
                <a:sym typeface="Roboto"/>
              </a:rPr>
              <a:t>We Were Liars by E. Lockhart</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dk1"/>
                </a:solidFill>
                <a:latin typeface="Roboto"/>
                <a:ea typeface="Roboto"/>
                <a:cs typeface="Roboto"/>
                <a:sym typeface="Roboto"/>
              </a:rPr>
              <a:t>The Giver by Lois Lowry</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1200"/>
              </a:spcAft>
              <a:buNone/>
            </a:pPr>
            <a:r>
              <a:rPr lang="en" sz="1800">
                <a:solidFill>
                  <a:schemeClr val="dk1"/>
                </a:solidFill>
                <a:latin typeface="Roboto"/>
                <a:ea typeface="Roboto"/>
                <a:cs typeface="Roboto"/>
                <a:sym typeface="Roboto"/>
              </a:rPr>
              <a:t>How Dare the Sun Rise: Memoirs of a War Child by Sandra Uwiringiyimana</a:t>
            </a:r>
            <a:endParaRPr sz="1800">
              <a:solidFill>
                <a:schemeClr val="dk1"/>
              </a:solidFill>
              <a:latin typeface="Roboto"/>
              <a:ea typeface="Roboto"/>
              <a:cs typeface="Roboto"/>
              <a:sym typeface="Roboto"/>
            </a:endParaRPr>
          </a:p>
        </p:txBody>
      </p:sp>
      <p:pic>
        <p:nvPicPr>
          <p:cNvPr id="86" name="Google Shape;86;p16"/>
          <p:cNvPicPr preferRelativeResize="0"/>
          <p:nvPr/>
        </p:nvPicPr>
        <p:blipFill rotWithShape="1">
          <a:blip r:embed="rId3">
            <a:alphaModFix/>
          </a:blip>
          <a:srcRect b="25802" l="0" r="0" t="23265"/>
          <a:stretch/>
        </p:blipFill>
        <p:spPr>
          <a:xfrm>
            <a:off x="0" y="3617850"/>
            <a:ext cx="2995500" cy="1525650"/>
          </a:xfrm>
          <a:prstGeom prst="rect">
            <a:avLst/>
          </a:prstGeom>
          <a:noFill/>
          <a:ln>
            <a:noFill/>
          </a:ln>
        </p:spPr>
      </p:pic>
      <p:pic>
        <p:nvPicPr>
          <p:cNvPr id="87" name="Google Shape;87;p16"/>
          <p:cNvPicPr preferRelativeResize="0"/>
          <p:nvPr/>
        </p:nvPicPr>
        <p:blipFill rotWithShape="1">
          <a:blip r:embed="rId3">
            <a:alphaModFix/>
          </a:blip>
          <a:srcRect b="25802" l="0" r="0" t="23265"/>
          <a:stretch/>
        </p:blipFill>
        <p:spPr>
          <a:xfrm rot="10800000">
            <a:off x="6148500" y="0"/>
            <a:ext cx="2995500" cy="152565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Real Life Experiences</a:t>
            </a:r>
            <a:endParaRPr/>
          </a:p>
        </p:txBody>
      </p:sp>
      <p:sp>
        <p:nvSpPr>
          <p:cNvPr id="93" name="Google Shape;93;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Most of the stories reflect things that can happen in real life. One of the books that fits maybe the least into this category would be The Giver by Lois Lowry because it is set in a sort of utopian society. While that is the case, there are still many realistic struggles such as relationships and identity. </a:t>
            </a:r>
            <a:endParaRPr/>
          </a:p>
        </p:txBody>
      </p:sp>
      <p:pic>
        <p:nvPicPr>
          <p:cNvPr id="94" name="Google Shape;94;p17"/>
          <p:cNvPicPr preferRelativeResize="0"/>
          <p:nvPr/>
        </p:nvPicPr>
        <p:blipFill>
          <a:blip r:embed="rId3">
            <a:alphaModFix/>
          </a:blip>
          <a:stretch>
            <a:fillRect/>
          </a:stretch>
        </p:blipFill>
        <p:spPr>
          <a:xfrm>
            <a:off x="387900" y="3023600"/>
            <a:ext cx="1875276" cy="1875276"/>
          </a:xfrm>
          <a:prstGeom prst="rect">
            <a:avLst/>
          </a:prstGeom>
          <a:noFill/>
          <a:ln>
            <a:noFill/>
          </a:ln>
        </p:spPr>
      </p:pic>
      <p:pic>
        <p:nvPicPr>
          <p:cNvPr id="95" name="Google Shape;95;p17"/>
          <p:cNvPicPr preferRelativeResize="0"/>
          <p:nvPr/>
        </p:nvPicPr>
        <p:blipFill>
          <a:blip r:embed="rId4">
            <a:alphaModFix/>
          </a:blip>
          <a:stretch>
            <a:fillRect/>
          </a:stretch>
        </p:blipFill>
        <p:spPr>
          <a:xfrm>
            <a:off x="6134950" y="2522350"/>
            <a:ext cx="2621149" cy="2621149"/>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Facing Death and Loss</a:t>
            </a:r>
            <a:endParaRPr/>
          </a:p>
        </p:txBody>
      </p:sp>
      <p:sp>
        <p:nvSpPr>
          <p:cNvPr id="101" name="Google Shape;101;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Many of the books in the list in someway have the characters facing death and loss:</a:t>
            </a:r>
            <a:endParaRPr/>
          </a:p>
          <a:p>
            <a:pPr indent="0" lvl="0" marL="0" rtl="0" algn="l">
              <a:spcBef>
                <a:spcPts val="1200"/>
              </a:spcBef>
              <a:spcAft>
                <a:spcPts val="0"/>
              </a:spcAft>
              <a:buNone/>
            </a:pPr>
            <a:r>
              <a:rPr i="1" lang="en"/>
              <a:t>Thirteen Reasons Why</a:t>
            </a:r>
            <a:endParaRPr i="1"/>
          </a:p>
          <a:p>
            <a:pPr indent="0" lvl="0" marL="0" rtl="0" algn="l">
              <a:spcBef>
                <a:spcPts val="1200"/>
              </a:spcBef>
              <a:spcAft>
                <a:spcPts val="0"/>
              </a:spcAft>
              <a:buNone/>
            </a:pPr>
            <a:r>
              <a:rPr i="1" lang="en"/>
              <a:t>The Perks of Being a Wallflower</a:t>
            </a:r>
            <a:endParaRPr i="1"/>
          </a:p>
          <a:p>
            <a:pPr indent="0" lvl="0" marL="0" rtl="0" algn="l">
              <a:spcBef>
                <a:spcPts val="1200"/>
              </a:spcBef>
              <a:spcAft>
                <a:spcPts val="0"/>
              </a:spcAft>
              <a:buNone/>
            </a:pPr>
            <a:r>
              <a:rPr i="1" lang="en"/>
              <a:t>We Were Here</a:t>
            </a:r>
            <a:endParaRPr i="1"/>
          </a:p>
          <a:p>
            <a:pPr indent="0" lvl="0" marL="0" rtl="0" algn="l">
              <a:spcBef>
                <a:spcPts val="1200"/>
              </a:spcBef>
              <a:spcAft>
                <a:spcPts val="0"/>
              </a:spcAft>
              <a:buNone/>
            </a:pPr>
            <a:r>
              <a:rPr i="1" lang="en"/>
              <a:t>The Fault in Our Stars</a:t>
            </a:r>
            <a:endParaRPr i="1"/>
          </a:p>
          <a:p>
            <a:pPr indent="0" lvl="0" marL="0" rtl="0" algn="l">
              <a:spcBef>
                <a:spcPts val="1200"/>
              </a:spcBef>
              <a:spcAft>
                <a:spcPts val="0"/>
              </a:spcAft>
              <a:buNone/>
            </a:pPr>
            <a:r>
              <a:rPr i="1" lang="en"/>
              <a:t>We Were Liars</a:t>
            </a:r>
            <a:endParaRPr i="1"/>
          </a:p>
          <a:p>
            <a:pPr indent="0" lvl="0" marL="0" rtl="0" algn="l">
              <a:spcBef>
                <a:spcPts val="1200"/>
              </a:spcBef>
              <a:spcAft>
                <a:spcPts val="1200"/>
              </a:spcAft>
              <a:buNone/>
            </a:pPr>
            <a:r>
              <a:rPr i="1" lang="en"/>
              <a:t>How Dare the Sun Rise</a:t>
            </a:r>
            <a:endParaRPr i="1"/>
          </a:p>
        </p:txBody>
      </p:sp>
      <p:pic>
        <p:nvPicPr>
          <p:cNvPr id="102" name="Google Shape;102;p18"/>
          <p:cNvPicPr preferRelativeResize="0"/>
          <p:nvPr/>
        </p:nvPicPr>
        <p:blipFill>
          <a:blip r:embed="rId3">
            <a:alphaModFix/>
          </a:blip>
          <a:stretch>
            <a:fillRect/>
          </a:stretch>
        </p:blipFill>
        <p:spPr>
          <a:xfrm>
            <a:off x="4815075" y="2079125"/>
            <a:ext cx="2606800" cy="26068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Identity, Discrimination, Struggles with Decisions</a:t>
            </a:r>
            <a:endParaRPr/>
          </a:p>
        </p:txBody>
      </p:sp>
      <p:sp>
        <p:nvSpPr>
          <p:cNvPr id="108" name="Google Shape;108;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en"/>
              <a:t>Once again, most of the books touch on these topics as good stories should all include at least one of these:</a:t>
            </a:r>
            <a:endParaRPr/>
          </a:p>
          <a:p>
            <a:pPr indent="0" lvl="0" marL="0" rtl="0" algn="r">
              <a:spcBef>
                <a:spcPts val="1200"/>
              </a:spcBef>
              <a:spcAft>
                <a:spcPts val="0"/>
              </a:spcAft>
              <a:buNone/>
            </a:pPr>
            <a:r>
              <a:rPr lang="en"/>
              <a:t>Good Identity Selections: </a:t>
            </a:r>
            <a:r>
              <a:rPr i="1" lang="en"/>
              <a:t>We Were Here, Witness, The Outsiders</a:t>
            </a:r>
            <a:endParaRPr i="1"/>
          </a:p>
          <a:p>
            <a:pPr indent="0" lvl="0" marL="0" rtl="0" algn="r">
              <a:spcBef>
                <a:spcPts val="1200"/>
              </a:spcBef>
              <a:spcAft>
                <a:spcPts val="0"/>
              </a:spcAft>
              <a:buNone/>
            </a:pPr>
            <a:r>
              <a:rPr lang="en"/>
              <a:t>Good Discrimination Selections: </a:t>
            </a:r>
            <a:r>
              <a:rPr i="1" lang="en"/>
              <a:t>We Were Here, Witness, How Dare the Sun Rise</a:t>
            </a:r>
            <a:endParaRPr i="1"/>
          </a:p>
          <a:p>
            <a:pPr indent="0" lvl="0" marL="0" rtl="0" algn="r">
              <a:spcBef>
                <a:spcPts val="1200"/>
              </a:spcBef>
              <a:spcAft>
                <a:spcPts val="1200"/>
              </a:spcAft>
              <a:buNone/>
            </a:pPr>
            <a:r>
              <a:rPr lang="en"/>
              <a:t>Good Decision Struggles: </a:t>
            </a:r>
            <a:r>
              <a:rPr i="1" lang="en"/>
              <a:t>Thirteen Reasons Why, The Perks of Being a Wallflower, The Fault in Our Stars, Speak</a:t>
            </a:r>
            <a:endParaRPr i="1"/>
          </a:p>
        </p:txBody>
      </p:sp>
      <p:pic>
        <p:nvPicPr>
          <p:cNvPr id="109" name="Google Shape;109;p19"/>
          <p:cNvPicPr preferRelativeResize="0"/>
          <p:nvPr/>
        </p:nvPicPr>
        <p:blipFill>
          <a:blip r:embed="rId3">
            <a:alphaModFix/>
          </a:blip>
          <a:stretch>
            <a:fillRect/>
          </a:stretch>
        </p:blipFill>
        <p:spPr>
          <a:xfrm>
            <a:off x="387900" y="3599225"/>
            <a:ext cx="1544275" cy="1544275"/>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Fantasy (with realism?)</a:t>
            </a:r>
            <a:endParaRPr/>
          </a:p>
        </p:txBody>
      </p:sp>
      <p:sp>
        <p:nvSpPr>
          <p:cNvPr id="115" name="Google Shape;115;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100"/>
              <a:t>As mentioned previously, The Giver is centered around a utopian society and includes fantastical elements such as the passage of memories. That being said, Jonas goes through many realistic struggles in his life, such as finding who his true identity is, and struggling with decisions- especially when it goes against his community/society. Even though it is represented in a different way, the things he works through are realistic problems for people of all ages.</a:t>
            </a:r>
            <a:endParaRPr sz="2100"/>
          </a:p>
        </p:txBody>
      </p:sp>
      <p:pic>
        <p:nvPicPr>
          <p:cNvPr id="116" name="Google Shape;116;p20"/>
          <p:cNvPicPr preferRelativeResize="0"/>
          <p:nvPr/>
        </p:nvPicPr>
        <p:blipFill>
          <a:blip r:embed="rId3">
            <a:alphaModFix/>
          </a:blip>
          <a:stretch>
            <a:fillRect/>
          </a:stretch>
        </p:blipFill>
        <p:spPr>
          <a:xfrm>
            <a:off x="7173774" y="12574"/>
            <a:ext cx="1970225" cy="15770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Historical</a:t>
            </a:r>
            <a:endParaRPr/>
          </a:p>
        </p:txBody>
      </p:sp>
      <p:sp>
        <p:nvSpPr>
          <p:cNvPr id="122" name="Google Shape;122;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There is only one work that is more “historical” and that is </a:t>
            </a:r>
            <a:r>
              <a:rPr i="1" lang="en"/>
              <a:t>Witness</a:t>
            </a:r>
            <a:r>
              <a:rPr lang="en"/>
              <a:t> by Karen Hesse. It is also the only poetry book included within the mix. </a:t>
            </a:r>
            <a:r>
              <a:rPr i="1" lang="en"/>
              <a:t>Witness</a:t>
            </a:r>
            <a:r>
              <a:rPr lang="en"/>
              <a:t>, while set in 1924, talks about racism and discrimination, as well as people struggling with decisions about how they want to act and who they want to identify with. The scenarios may not be exactly the same as the ones going on today, but it does represent some foundational issues we have in today’s society with young and old folk alike.</a:t>
            </a:r>
            <a:endParaRPr/>
          </a:p>
        </p:txBody>
      </p:sp>
      <p:pic>
        <p:nvPicPr>
          <p:cNvPr id="123" name="Google Shape;123;p21"/>
          <p:cNvPicPr preferRelativeResize="0"/>
          <p:nvPr/>
        </p:nvPicPr>
        <p:blipFill>
          <a:blip r:embed="rId3">
            <a:alphaModFix/>
          </a:blip>
          <a:stretch>
            <a:fillRect/>
          </a:stretch>
        </p:blipFill>
        <p:spPr>
          <a:xfrm>
            <a:off x="4210698" y="3424775"/>
            <a:ext cx="1183450" cy="1718726"/>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