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1" r:id="rId5"/>
    <p:sldId id="259" r:id="rId6"/>
    <p:sldId id="270" r:id="rId7"/>
    <p:sldId id="260"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04" y="-2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97460-FC0E-F241-A14D-1F7CB33EDB79}" type="datetimeFigureOut">
              <a:rPr lang="en-US" smtClean="0"/>
              <a:t>10/5/19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37F59-46BC-E54A-B302-B5E2BA3F8BAF}" type="slidenum">
              <a:rPr lang="en-US" smtClean="0"/>
              <a:t>‹#›</a:t>
            </a:fld>
            <a:endParaRPr lang="en-US"/>
          </a:p>
        </p:txBody>
      </p:sp>
    </p:spTree>
    <p:extLst>
      <p:ext uri="{BB962C8B-B14F-4D97-AF65-F5344CB8AC3E}">
        <p14:creationId xmlns:p14="http://schemas.microsoft.com/office/powerpoint/2010/main" val="2145022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37F59-46BC-E54A-B302-B5E2BA3F8BAF}" type="slidenum">
              <a:rPr lang="en-US" smtClean="0"/>
              <a:t>7</a:t>
            </a:fld>
            <a:endParaRPr lang="en-US"/>
          </a:p>
        </p:txBody>
      </p:sp>
    </p:spTree>
    <p:extLst>
      <p:ext uri="{BB962C8B-B14F-4D97-AF65-F5344CB8AC3E}">
        <p14:creationId xmlns:p14="http://schemas.microsoft.com/office/powerpoint/2010/main" val="21697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5EE976-847B-D649-BCDE-C3216A7E510F}"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7B69-9819-014A-A23C-026388238FC3}" type="slidenum">
              <a:rPr lang="en-US" smtClean="0"/>
              <a:t>‹#›</a:t>
            </a:fld>
            <a:endParaRPr lang="en-US"/>
          </a:p>
        </p:txBody>
      </p:sp>
    </p:spTree>
    <p:extLst>
      <p:ext uri="{BB962C8B-B14F-4D97-AF65-F5344CB8AC3E}">
        <p14:creationId xmlns:p14="http://schemas.microsoft.com/office/powerpoint/2010/main" val="40732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EE976-847B-D649-BCDE-C3216A7E510F}"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7B69-9819-014A-A23C-026388238FC3}" type="slidenum">
              <a:rPr lang="en-US" smtClean="0"/>
              <a:t>‹#›</a:t>
            </a:fld>
            <a:endParaRPr lang="en-US"/>
          </a:p>
        </p:txBody>
      </p:sp>
    </p:spTree>
    <p:extLst>
      <p:ext uri="{BB962C8B-B14F-4D97-AF65-F5344CB8AC3E}">
        <p14:creationId xmlns:p14="http://schemas.microsoft.com/office/powerpoint/2010/main" val="47653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EE976-847B-D649-BCDE-C3216A7E510F}"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7B69-9819-014A-A23C-026388238FC3}" type="slidenum">
              <a:rPr lang="en-US" smtClean="0"/>
              <a:t>‹#›</a:t>
            </a:fld>
            <a:endParaRPr lang="en-US"/>
          </a:p>
        </p:txBody>
      </p:sp>
    </p:spTree>
    <p:extLst>
      <p:ext uri="{BB962C8B-B14F-4D97-AF65-F5344CB8AC3E}">
        <p14:creationId xmlns:p14="http://schemas.microsoft.com/office/powerpoint/2010/main" val="261454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EE976-847B-D649-BCDE-C3216A7E510F}"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7B69-9819-014A-A23C-026388238FC3}" type="slidenum">
              <a:rPr lang="en-US" smtClean="0"/>
              <a:t>‹#›</a:t>
            </a:fld>
            <a:endParaRPr lang="en-US"/>
          </a:p>
        </p:txBody>
      </p:sp>
    </p:spTree>
    <p:extLst>
      <p:ext uri="{BB962C8B-B14F-4D97-AF65-F5344CB8AC3E}">
        <p14:creationId xmlns:p14="http://schemas.microsoft.com/office/powerpoint/2010/main" val="46052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EE976-847B-D649-BCDE-C3216A7E510F}"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7B69-9819-014A-A23C-026388238FC3}" type="slidenum">
              <a:rPr lang="en-US" smtClean="0"/>
              <a:t>‹#›</a:t>
            </a:fld>
            <a:endParaRPr lang="en-US"/>
          </a:p>
        </p:txBody>
      </p:sp>
    </p:spTree>
    <p:extLst>
      <p:ext uri="{BB962C8B-B14F-4D97-AF65-F5344CB8AC3E}">
        <p14:creationId xmlns:p14="http://schemas.microsoft.com/office/powerpoint/2010/main" val="181490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5EE976-847B-D649-BCDE-C3216A7E510F}" type="datetimeFigureOut">
              <a:rPr lang="en-US" smtClean="0"/>
              <a:t>10/5/19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F7B69-9819-014A-A23C-026388238FC3}" type="slidenum">
              <a:rPr lang="en-US" smtClean="0"/>
              <a:t>‹#›</a:t>
            </a:fld>
            <a:endParaRPr lang="en-US"/>
          </a:p>
        </p:txBody>
      </p:sp>
    </p:spTree>
    <p:extLst>
      <p:ext uri="{BB962C8B-B14F-4D97-AF65-F5344CB8AC3E}">
        <p14:creationId xmlns:p14="http://schemas.microsoft.com/office/powerpoint/2010/main" val="243388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5EE976-847B-D649-BCDE-C3216A7E510F}" type="datetimeFigureOut">
              <a:rPr lang="en-US" smtClean="0"/>
              <a:t>10/5/19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F7B69-9819-014A-A23C-026388238FC3}" type="slidenum">
              <a:rPr lang="en-US" smtClean="0"/>
              <a:t>‹#›</a:t>
            </a:fld>
            <a:endParaRPr lang="en-US"/>
          </a:p>
        </p:txBody>
      </p:sp>
    </p:spTree>
    <p:extLst>
      <p:ext uri="{BB962C8B-B14F-4D97-AF65-F5344CB8AC3E}">
        <p14:creationId xmlns:p14="http://schemas.microsoft.com/office/powerpoint/2010/main" val="149307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EE976-847B-D649-BCDE-C3216A7E510F}" type="datetimeFigureOut">
              <a:rPr lang="en-US" smtClean="0"/>
              <a:t>10/5/19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F7B69-9819-014A-A23C-026388238FC3}" type="slidenum">
              <a:rPr lang="en-US" smtClean="0"/>
              <a:t>‹#›</a:t>
            </a:fld>
            <a:endParaRPr lang="en-US"/>
          </a:p>
        </p:txBody>
      </p:sp>
    </p:spTree>
    <p:extLst>
      <p:ext uri="{BB962C8B-B14F-4D97-AF65-F5344CB8AC3E}">
        <p14:creationId xmlns:p14="http://schemas.microsoft.com/office/powerpoint/2010/main" val="381782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EE976-847B-D649-BCDE-C3216A7E510F}" type="datetimeFigureOut">
              <a:rPr lang="en-US" smtClean="0"/>
              <a:t>10/5/19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F7B69-9819-014A-A23C-026388238FC3}" type="slidenum">
              <a:rPr lang="en-US" smtClean="0"/>
              <a:t>‹#›</a:t>
            </a:fld>
            <a:endParaRPr lang="en-US"/>
          </a:p>
        </p:txBody>
      </p:sp>
    </p:spTree>
    <p:extLst>
      <p:ext uri="{BB962C8B-B14F-4D97-AF65-F5344CB8AC3E}">
        <p14:creationId xmlns:p14="http://schemas.microsoft.com/office/powerpoint/2010/main" val="685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EE976-847B-D649-BCDE-C3216A7E510F}" type="datetimeFigureOut">
              <a:rPr lang="en-US" smtClean="0"/>
              <a:t>10/5/19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F7B69-9819-014A-A23C-026388238FC3}" type="slidenum">
              <a:rPr lang="en-US" smtClean="0"/>
              <a:t>‹#›</a:t>
            </a:fld>
            <a:endParaRPr lang="en-US"/>
          </a:p>
        </p:txBody>
      </p:sp>
    </p:spTree>
    <p:extLst>
      <p:ext uri="{BB962C8B-B14F-4D97-AF65-F5344CB8AC3E}">
        <p14:creationId xmlns:p14="http://schemas.microsoft.com/office/powerpoint/2010/main" val="198281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EE976-847B-D649-BCDE-C3216A7E510F}" type="datetimeFigureOut">
              <a:rPr lang="en-US" smtClean="0"/>
              <a:t>10/5/19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F7B69-9819-014A-A23C-026388238FC3}" type="slidenum">
              <a:rPr lang="en-US" smtClean="0"/>
              <a:t>‹#›</a:t>
            </a:fld>
            <a:endParaRPr lang="en-US"/>
          </a:p>
        </p:txBody>
      </p:sp>
    </p:spTree>
    <p:extLst>
      <p:ext uri="{BB962C8B-B14F-4D97-AF65-F5344CB8AC3E}">
        <p14:creationId xmlns:p14="http://schemas.microsoft.com/office/powerpoint/2010/main" val="6281054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EE976-847B-D649-BCDE-C3216A7E510F}" type="datetimeFigureOut">
              <a:rPr lang="en-US" smtClean="0"/>
              <a:t>10/5/19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F7B69-9819-014A-A23C-026388238FC3}" type="slidenum">
              <a:rPr lang="en-US" smtClean="0"/>
              <a:t>‹#›</a:t>
            </a:fld>
            <a:endParaRPr lang="en-US"/>
          </a:p>
        </p:txBody>
      </p:sp>
    </p:spTree>
    <p:extLst>
      <p:ext uri="{BB962C8B-B14F-4D97-AF65-F5344CB8AC3E}">
        <p14:creationId xmlns:p14="http://schemas.microsoft.com/office/powerpoint/2010/main" val="3823371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1050"/>
            <a:ext cx="7772400" cy="1470025"/>
          </a:xfrm>
        </p:spPr>
        <p:txBody>
          <a:bodyPr/>
          <a:lstStyle/>
          <a:p>
            <a:r>
              <a:rPr lang="en-US" dirty="0" smtClean="0"/>
              <a:t>Minority Adolescents</a:t>
            </a:r>
            <a:br>
              <a:rPr lang="en-US" dirty="0" smtClean="0"/>
            </a:br>
            <a:r>
              <a:rPr lang="en-US" dirty="0" smtClean="0"/>
              <a:t> in Search for Identity</a:t>
            </a:r>
            <a:endParaRPr lang="en-US" dirty="0"/>
          </a:p>
        </p:txBody>
      </p:sp>
      <p:pic>
        <p:nvPicPr>
          <p:cNvPr id="5" name="Picture 4" descr="Screen Shot 2019-05-10 at 1.33.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999" y="2772688"/>
            <a:ext cx="5127625" cy="2926436"/>
          </a:xfrm>
          <a:prstGeom prst="rect">
            <a:avLst/>
          </a:prstGeom>
        </p:spPr>
      </p:pic>
    </p:spTree>
    <p:extLst>
      <p:ext uri="{BB962C8B-B14F-4D97-AF65-F5344CB8AC3E}">
        <p14:creationId xmlns:p14="http://schemas.microsoft.com/office/powerpoint/2010/main" val="3509188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 not racist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325" y="1080514"/>
            <a:ext cx="7747058" cy="4303921"/>
          </a:xfrm>
          <a:prstGeom prst="rect">
            <a:avLst/>
          </a:prstGeom>
        </p:spPr>
      </p:pic>
      <p:sp>
        <p:nvSpPr>
          <p:cNvPr id="5" name="TextBox 4"/>
          <p:cNvSpPr txBox="1"/>
          <p:nvPr/>
        </p:nvSpPr>
        <p:spPr>
          <a:xfrm>
            <a:off x="1359303" y="5563320"/>
            <a:ext cx="6438807" cy="1200329"/>
          </a:xfrm>
          <a:prstGeom prst="rect">
            <a:avLst/>
          </a:prstGeom>
          <a:noFill/>
        </p:spPr>
        <p:txBody>
          <a:bodyPr wrap="square" rtlCol="0">
            <a:spAutoFit/>
          </a:bodyPr>
          <a:lstStyle/>
          <a:p>
            <a:r>
              <a:rPr lang="en-US" b="1" dirty="0"/>
              <a:t>I wish we could trade shoes or we could change lives</a:t>
            </a:r>
            <a:br>
              <a:rPr lang="en-US" b="1" dirty="0"/>
            </a:br>
            <a:r>
              <a:rPr lang="en-US" b="1" dirty="0"/>
              <a:t>So we could understand each other more but that'd take time</a:t>
            </a:r>
            <a:br>
              <a:rPr lang="en-US" b="1" dirty="0"/>
            </a:br>
            <a:r>
              <a:rPr lang="en-US" b="1" dirty="0"/>
              <a:t>It's like we </a:t>
            </a:r>
            <a:r>
              <a:rPr lang="en-US" b="1" dirty="0" err="1"/>
              <a:t>livin</a:t>
            </a:r>
            <a:r>
              <a:rPr lang="en-US" b="1" dirty="0"/>
              <a:t>' in the same </a:t>
            </a:r>
            <a:r>
              <a:rPr lang="en-US" b="1" dirty="0" err="1"/>
              <a:t>buildin</a:t>
            </a:r>
            <a:r>
              <a:rPr lang="en-US" b="1" dirty="0"/>
              <a:t>' but </a:t>
            </a:r>
            <a:r>
              <a:rPr lang="en-US" b="1" dirty="0" err="1"/>
              <a:t>splittin</a:t>
            </a:r>
            <a:r>
              <a:rPr lang="en-US" b="1" dirty="0"/>
              <a:t>' the both </a:t>
            </a:r>
            <a:r>
              <a:rPr lang="en-US" b="1" dirty="0" smtClean="0"/>
              <a:t>sides</a:t>
            </a:r>
          </a:p>
          <a:p>
            <a:r>
              <a:rPr lang="en-US" b="1" dirty="0"/>
              <a:t>But there's two sides to every story and now you know mine</a:t>
            </a:r>
            <a:r>
              <a:rPr lang="en-US" b="1" dirty="0" smtClean="0">
                <a:effectLst/>
              </a:rPr>
              <a:t>  </a:t>
            </a:r>
            <a:endParaRPr lang="en-US" b="1" dirty="0"/>
          </a:p>
        </p:txBody>
      </p:sp>
      <p:sp>
        <p:nvSpPr>
          <p:cNvPr id="6" name="TextBox 5"/>
          <p:cNvSpPr txBox="1"/>
          <p:nvPr/>
        </p:nvSpPr>
        <p:spPr>
          <a:xfrm>
            <a:off x="1520274" y="250439"/>
            <a:ext cx="6277837" cy="646331"/>
          </a:xfrm>
          <a:prstGeom prst="rect">
            <a:avLst/>
          </a:prstGeom>
          <a:noFill/>
        </p:spPr>
        <p:txBody>
          <a:bodyPr wrap="square" rtlCol="0">
            <a:spAutoFit/>
          </a:bodyPr>
          <a:lstStyle/>
          <a:p>
            <a:r>
              <a:rPr lang="en-US" b="1" dirty="0"/>
              <a:t>It's like we </a:t>
            </a:r>
            <a:r>
              <a:rPr lang="en-US" b="1" dirty="0" err="1"/>
              <a:t>livin</a:t>
            </a:r>
            <a:r>
              <a:rPr lang="en-US" b="1" dirty="0"/>
              <a:t>' in the same </a:t>
            </a:r>
            <a:r>
              <a:rPr lang="en-US" b="1" dirty="0" err="1"/>
              <a:t>buildin</a:t>
            </a:r>
            <a:r>
              <a:rPr lang="en-US" b="1" dirty="0"/>
              <a:t>' but split into two floors</a:t>
            </a:r>
            <a:br>
              <a:rPr lang="en-US" b="1" dirty="0"/>
            </a:br>
            <a:r>
              <a:rPr lang="en-US" b="1" dirty="0" smtClean="0"/>
              <a:t>But </a:t>
            </a:r>
            <a:r>
              <a:rPr lang="en-US" b="1" dirty="0"/>
              <a:t>there's two sides to every story, I wish that I knew yours</a:t>
            </a:r>
            <a:r>
              <a:rPr lang="en-US" b="1" dirty="0" smtClean="0">
                <a:effectLst/>
              </a:rPr>
              <a:t> </a:t>
            </a:r>
            <a:endParaRPr lang="en-US" b="1" dirty="0"/>
          </a:p>
        </p:txBody>
      </p:sp>
    </p:spTree>
    <p:extLst>
      <p:ext uri="{BB962C8B-B14F-4D97-AF65-F5344CB8AC3E}">
        <p14:creationId xmlns:p14="http://schemas.microsoft.com/office/powerpoint/2010/main" val="191738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During the Unit</a:t>
            </a:r>
            <a:endParaRPr lang="en-US" sz="2800" dirty="0"/>
          </a:p>
        </p:txBody>
      </p:sp>
      <p:pic>
        <p:nvPicPr>
          <p:cNvPr id="4" name="Picture 3" descr="Screen Shot 2019-05-10 at 7.27.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507" y="1555922"/>
            <a:ext cx="4216400" cy="4902200"/>
          </a:xfrm>
          <a:prstGeom prst="rect">
            <a:avLst/>
          </a:prstGeom>
        </p:spPr>
      </p:pic>
    </p:spTree>
    <p:extLst>
      <p:ext uri="{BB962C8B-B14F-4D97-AF65-F5344CB8AC3E}">
        <p14:creationId xmlns:p14="http://schemas.microsoft.com/office/powerpoint/2010/main" val="2444155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the Unit</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7200" y="1645741"/>
            <a:ext cx="2878385" cy="4110384"/>
          </a:xfrm>
          <a:prstGeom prst="rect">
            <a:avLst/>
          </a:prstGeom>
        </p:spPr>
      </p:pic>
      <p:sp>
        <p:nvSpPr>
          <p:cNvPr id="5" name="TextBox 4"/>
          <p:cNvSpPr txBox="1"/>
          <p:nvPr/>
        </p:nvSpPr>
        <p:spPr>
          <a:xfrm>
            <a:off x="3702315" y="1896180"/>
            <a:ext cx="5133160" cy="1477328"/>
          </a:xfrm>
          <a:prstGeom prst="rect">
            <a:avLst/>
          </a:prstGeom>
          <a:noFill/>
        </p:spPr>
        <p:txBody>
          <a:bodyPr wrap="square" rtlCol="0">
            <a:spAutoFit/>
          </a:bodyPr>
          <a:lstStyle/>
          <a:p>
            <a:r>
              <a:rPr lang="en-US" dirty="0" smtClean="0">
                <a:latin typeface="Athelas Regular"/>
                <a:cs typeface="Athelas Regular"/>
              </a:rPr>
              <a:t>“That's the problem. We let people say stuff, and they say it so much that it becomes okay to them and normal for us. What's the point of having a voice if you're </a:t>
            </a:r>
            <a:r>
              <a:rPr lang="en-US" dirty="0" err="1" smtClean="0">
                <a:latin typeface="Athelas Regular"/>
                <a:cs typeface="Athelas Regular"/>
              </a:rPr>
              <a:t>gonna</a:t>
            </a:r>
            <a:r>
              <a:rPr lang="en-US" dirty="0" smtClean="0">
                <a:latin typeface="Athelas Regular"/>
                <a:cs typeface="Athelas Regular"/>
              </a:rPr>
              <a:t> be silent in those moments you shouldn't be?” </a:t>
            </a:r>
            <a:endParaRPr lang="en-US" dirty="0">
              <a:latin typeface="Athelas Regular"/>
              <a:cs typeface="Athelas Regular"/>
            </a:endParaRPr>
          </a:p>
        </p:txBody>
      </p:sp>
      <p:sp>
        <p:nvSpPr>
          <p:cNvPr id="6" name="TextBox 5"/>
          <p:cNvSpPr txBox="1"/>
          <p:nvPr/>
        </p:nvSpPr>
        <p:spPr>
          <a:xfrm>
            <a:off x="3768266" y="3631363"/>
            <a:ext cx="4882763" cy="923330"/>
          </a:xfrm>
          <a:prstGeom prst="rect">
            <a:avLst/>
          </a:prstGeom>
          <a:noFill/>
        </p:spPr>
        <p:txBody>
          <a:bodyPr wrap="square" rtlCol="0">
            <a:spAutoFit/>
          </a:bodyPr>
          <a:lstStyle/>
          <a:p>
            <a:r>
              <a:rPr lang="en-US" dirty="0" smtClean="0">
                <a:latin typeface="Athelas Regular"/>
                <a:cs typeface="Athelas Regular"/>
              </a:rPr>
              <a:t>“I can't change where I come from or what I've been through, so why should I be ashamed of what makes me, me?”</a:t>
            </a:r>
            <a:endParaRPr lang="en-US" dirty="0">
              <a:latin typeface="Athelas Regular"/>
              <a:cs typeface="Athelas Regular"/>
            </a:endParaRPr>
          </a:p>
        </p:txBody>
      </p:sp>
      <p:sp>
        <p:nvSpPr>
          <p:cNvPr id="7" name="TextBox 6"/>
          <p:cNvSpPr txBox="1"/>
          <p:nvPr/>
        </p:nvSpPr>
        <p:spPr>
          <a:xfrm>
            <a:off x="3768266" y="4758338"/>
            <a:ext cx="4787745" cy="1200329"/>
          </a:xfrm>
          <a:prstGeom prst="rect">
            <a:avLst/>
          </a:prstGeom>
          <a:noFill/>
        </p:spPr>
        <p:txBody>
          <a:bodyPr wrap="square" rtlCol="0">
            <a:spAutoFit/>
          </a:bodyPr>
          <a:lstStyle/>
          <a:p>
            <a:r>
              <a:rPr lang="en-US" dirty="0" smtClean="0">
                <a:latin typeface="Athelas Regular"/>
                <a:cs typeface="Athelas Regular"/>
              </a:rPr>
              <a:t>“To every kid in Georgetown and in all “the Gardens” of the world: your voices matter, your dreams matter, your lives matter. Be roses that grow in the concrete.”</a:t>
            </a:r>
            <a:endParaRPr lang="en-US" dirty="0">
              <a:latin typeface="Athelas Regular"/>
              <a:cs typeface="Athelas Regular"/>
            </a:endParaRPr>
          </a:p>
        </p:txBody>
      </p:sp>
    </p:spTree>
    <p:extLst>
      <p:ext uri="{BB962C8B-B14F-4D97-AF65-F5344CB8AC3E}">
        <p14:creationId xmlns:p14="http://schemas.microsoft.com/office/powerpoint/2010/main" val="2970684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 (</a:t>
            </a:r>
            <a:r>
              <a:rPr lang="en-US" dirty="0" err="1" smtClean="0"/>
              <a:t>una</a:t>
            </a:r>
            <a:r>
              <a:rPr lang="en-US" dirty="0" smtClean="0"/>
              <a:t> mas)</a:t>
            </a:r>
            <a:endParaRPr lang="en-US" dirty="0"/>
          </a:p>
        </p:txBody>
      </p:sp>
      <p:pic>
        <p:nvPicPr>
          <p:cNvPr id="4" name="Picture 3" descr="Macintosh HD:Users:user:Desktop:Malcolm X.jpeg"/>
          <p:cNvPicPr/>
          <p:nvPr/>
        </p:nvPicPr>
        <p:blipFill>
          <a:blip r:embed="rId2">
            <a:extLst>
              <a:ext uri="{28A0092B-C50C-407E-A947-70E740481C1C}">
                <a14:useLocalDpi xmlns:a14="http://schemas.microsoft.com/office/drawing/2010/main" val="0"/>
              </a:ext>
            </a:extLst>
          </a:blip>
          <a:srcRect/>
          <a:stretch>
            <a:fillRect/>
          </a:stretch>
        </p:blipFill>
        <p:spPr bwMode="auto">
          <a:xfrm>
            <a:off x="3018854" y="1601684"/>
            <a:ext cx="2834778" cy="4158944"/>
          </a:xfrm>
          <a:prstGeom prst="rect">
            <a:avLst/>
          </a:prstGeom>
          <a:noFill/>
          <a:ln>
            <a:noFill/>
          </a:ln>
        </p:spPr>
      </p:pic>
    </p:spTree>
    <p:extLst>
      <p:ext uri="{BB962C8B-B14F-4D97-AF65-F5344CB8AC3E}">
        <p14:creationId xmlns:p14="http://schemas.microsoft.com/office/powerpoint/2010/main" val="316175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3995"/>
          </a:xfrm>
        </p:spPr>
        <p:txBody>
          <a:bodyPr>
            <a:normAutofit fontScale="90000"/>
          </a:bodyPr>
          <a:lstStyle/>
          <a:p>
            <a:r>
              <a:rPr lang="en-US" dirty="0" smtClean="0"/>
              <a:t>The 4 Identities</a:t>
            </a:r>
            <a:endParaRPr lang="en-US" dirty="0"/>
          </a:p>
        </p:txBody>
      </p:sp>
      <p:pic>
        <p:nvPicPr>
          <p:cNvPr id="4" name="Picture 3" descr="malcolm lit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472" y="663994"/>
            <a:ext cx="2310110" cy="3274581"/>
          </a:xfrm>
          <a:prstGeom prst="rect">
            <a:avLst/>
          </a:prstGeom>
        </p:spPr>
      </p:pic>
      <p:pic>
        <p:nvPicPr>
          <p:cNvPr id="5" name="Picture 4" descr="detroit r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045" y="663995"/>
            <a:ext cx="5694921" cy="3274580"/>
          </a:xfrm>
          <a:prstGeom prst="rect">
            <a:avLst/>
          </a:prstGeom>
        </p:spPr>
      </p:pic>
      <p:pic>
        <p:nvPicPr>
          <p:cNvPr id="6" name="Picture 5" descr="malcolm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061" y="3287910"/>
            <a:ext cx="2543921" cy="3404365"/>
          </a:xfrm>
          <a:prstGeom prst="rect">
            <a:avLst/>
          </a:prstGeom>
        </p:spPr>
      </p:pic>
      <p:pic>
        <p:nvPicPr>
          <p:cNvPr id="7" name="Picture 6" descr="el hajj malik el shabazz.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0127" y="3177565"/>
            <a:ext cx="2811768" cy="3514710"/>
          </a:xfrm>
          <a:prstGeom prst="rect">
            <a:avLst/>
          </a:prstGeom>
        </p:spPr>
      </p:pic>
    </p:spTree>
    <p:extLst>
      <p:ext uri="{BB962C8B-B14F-4D97-AF65-F5344CB8AC3E}">
        <p14:creationId xmlns:p14="http://schemas.microsoft.com/office/powerpoint/2010/main" val="1688618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Basically we all need love…</a:t>
            </a:r>
            <a:endParaRPr lang="en-US" dirty="0"/>
          </a:p>
        </p:txBody>
      </p:sp>
      <p:pic>
        <p:nvPicPr>
          <p:cNvPr id="4" name="Picture 3" descr="Screen Shot 2019-05-10 at 8.41.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128" y="1417638"/>
            <a:ext cx="6784478" cy="5061090"/>
          </a:xfrm>
          <a:prstGeom prst="rect">
            <a:avLst/>
          </a:prstGeom>
        </p:spPr>
      </p:pic>
    </p:spTree>
    <p:extLst>
      <p:ext uri="{BB962C8B-B14F-4D97-AF65-F5344CB8AC3E}">
        <p14:creationId xmlns:p14="http://schemas.microsoft.com/office/powerpoint/2010/main" val="42665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98499"/>
            <a:ext cx="9144000" cy="6469988"/>
          </a:xfrm>
          <a:prstGeom prst="rect">
            <a:avLst/>
          </a:prstGeom>
        </p:spPr>
      </p:pic>
      <p:sp>
        <p:nvSpPr>
          <p:cNvPr id="9" name="TextBox 8"/>
          <p:cNvSpPr txBox="1"/>
          <p:nvPr/>
        </p:nvSpPr>
        <p:spPr>
          <a:xfrm>
            <a:off x="10001250" y="1952625"/>
            <a:ext cx="184666" cy="369332"/>
          </a:xfrm>
          <a:prstGeom prst="rect">
            <a:avLst/>
          </a:prstGeom>
          <a:noFill/>
        </p:spPr>
        <p:txBody>
          <a:bodyPr wrap="none" rtlCol="0">
            <a:spAutoFit/>
          </a:bodyPr>
          <a:lstStyle/>
          <a:p>
            <a:endParaRPr lang="en-US" dirty="0"/>
          </a:p>
        </p:txBody>
      </p:sp>
      <p:sp>
        <p:nvSpPr>
          <p:cNvPr id="10" name="TextBox 9"/>
          <p:cNvSpPr txBox="1"/>
          <p:nvPr/>
        </p:nvSpPr>
        <p:spPr>
          <a:xfrm>
            <a:off x="3282356" y="2321957"/>
            <a:ext cx="3051436" cy="369332"/>
          </a:xfrm>
          <a:prstGeom prst="rect">
            <a:avLst/>
          </a:prstGeom>
          <a:noFill/>
        </p:spPr>
        <p:txBody>
          <a:bodyPr wrap="square" rtlCol="0">
            <a:spAutoFit/>
          </a:bodyPr>
          <a:lstStyle/>
          <a:p>
            <a:endParaRPr lang="en-US" dirty="0"/>
          </a:p>
        </p:txBody>
      </p:sp>
      <p:sp>
        <p:nvSpPr>
          <p:cNvPr id="12" name="TextBox 11"/>
          <p:cNvSpPr txBox="1"/>
          <p:nvPr/>
        </p:nvSpPr>
        <p:spPr>
          <a:xfrm>
            <a:off x="3150402" y="2127918"/>
            <a:ext cx="3430804" cy="369332"/>
          </a:xfrm>
          <a:prstGeom prst="rect">
            <a:avLst/>
          </a:prstGeom>
          <a:noFill/>
        </p:spPr>
        <p:txBody>
          <a:bodyPr wrap="square" rtlCol="0">
            <a:spAutoFit/>
          </a:bodyPr>
          <a:lstStyle/>
          <a:p>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806164077"/>
              </p:ext>
            </p:extLst>
          </p:nvPr>
        </p:nvGraphicFramePr>
        <p:xfrm>
          <a:off x="3513275" y="3005691"/>
          <a:ext cx="2330672" cy="484526"/>
        </p:xfrm>
        <a:graphic>
          <a:graphicData uri="http://schemas.openxmlformats.org/drawingml/2006/table">
            <a:tbl>
              <a:tblPr firstRow="1" bandRow="1">
                <a:tableStyleId>{2D5ABB26-0587-4C30-8999-92F81FD0307C}</a:tableStyleId>
              </a:tblPr>
              <a:tblGrid>
                <a:gridCol w="2330672"/>
              </a:tblGrid>
              <a:tr h="484526">
                <a:tc>
                  <a:txBody>
                    <a:bodyPr/>
                    <a:lstStyle/>
                    <a:p>
                      <a:pPr algn="ctr"/>
                      <a:r>
                        <a:rPr lang="en-US" sz="2000" b="1" dirty="0" smtClean="0"/>
                        <a:t>Where Am I?</a:t>
                      </a:r>
                      <a:endParaRPr lang="en-US" sz="2000" b="1" dirty="0"/>
                    </a:p>
                  </a:txBody>
                  <a:tcPr>
                    <a:solidFill>
                      <a:srgbClr val="FFFFFF"/>
                    </a:solidFill>
                  </a:tcPr>
                </a:tc>
              </a:tr>
            </a:tbl>
          </a:graphicData>
        </a:graphic>
      </p:graphicFrame>
    </p:spTree>
    <p:extLst>
      <p:ext uri="{BB962C8B-B14F-4D97-AF65-F5344CB8AC3E}">
        <p14:creationId xmlns:p14="http://schemas.microsoft.com/office/powerpoint/2010/main" val="326151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Screen Shot 2019-05-10 at 2.00.59 pm.png"/>
          <p:cNvPicPr>
            <a:picLocks noGrp="1" noChangeAspect="1"/>
          </p:cNvPicPr>
          <p:nvPr>
            <p:ph idx="1"/>
          </p:nvPr>
        </p:nvPicPr>
        <p:blipFill>
          <a:blip r:embed="rId2">
            <a:extLst>
              <a:ext uri="{28A0092B-C50C-407E-A947-70E740481C1C}">
                <a14:useLocalDpi xmlns:a14="http://schemas.microsoft.com/office/drawing/2010/main" val="0"/>
              </a:ext>
            </a:extLst>
          </a:blip>
          <a:srcRect t="564" b="564"/>
          <a:stretch>
            <a:fillRect/>
          </a:stretch>
        </p:blipFill>
        <p:spPr>
          <a:xfrm>
            <a:off x="0" y="0"/>
            <a:ext cx="9144000" cy="6858000"/>
          </a:xfrm>
        </p:spPr>
      </p:pic>
    </p:spTree>
    <p:extLst>
      <p:ext uri="{BB962C8B-B14F-4D97-AF65-F5344CB8AC3E}">
        <p14:creationId xmlns:p14="http://schemas.microsoft.com/office/powerpoint/2010/main" val="411147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Junot</a:t>
            </a:r>
            <a:r>
              <a:rPr lang="en-US" dirty="0" smtClean="0"/>
              <a:t> Diaz</a:t>
            </a:r>
            <a:endParaRPr lang="en-US" dirty="0"/>
          </a:p>
        </p:txBody>
      </p:sp>
      <p:sp>
        <p:nvSpPr>
          <p:cNvPr id="3" name="Content Placeholder 2"/>
          <p:cNvSpPr>
            <a:spLocks noGrp="1"/>
          </p:cNvSpPr>
          <p:nvPr>
            <p:ph idx="1"/>
          </p:nvPr>
        </p:nvSpPr>
        <p:spPr/>
        <p:txBody>
          <a:bodyPr/>
          <a:lstStyle/>
          <a:p>
            <a:pPr marL="0" indent="0" algn="ctr">
              <a:buNone/>
            </a:pPr>
            <a:r>
              <a:rPr lang="en-US" dirty="0" smtClean="0"/>
              <a:t>“</a:t>
            </a:r>
            <a:r>
              <a:rPr lang="en-US" dirty="0"/>
              <a:t>The monsters in the story often don’t see a reflection of themselves in the mirror</a:t>
            </a:r>
            <a:r>
              <a:rPr lang="en-US" dirty="0" smtClean="0"/>
              <a:t>…</a:t>
            </a:r>
          </a:p>
          <a:p>
            <a:pPr marL="0" indent="0" algn="ctr">
              <a:buNone/>
            </a:pPr>
            <a:endParaRPr lang="en-US" dirty="0" smtClean="0"/>
          </a:p>
          <a:p>
            <a:pPr marL="0" indent="0" algn="ctr">
              <a:buNone/>
            </a:pPr>
            <a:r>
              <a:rPr lang="en-US" dirty="0" smtClean="0"/>
              <a:t>The </a:t>
            </a:r>
            <a:r>
              <a:rPr lang="en-US" dirty="0"/>
              <a:t>quickest way to create monsters in our inner cities is to never show those kids a reflection of themselves in literature because it doesn’t validate their lives.”</a:t>
            </a:r>
            <a:r>
              <a:rPr lang="en-US" dirty="0" smtClean="0">
                <a:effectLst/>
              </a:rPr>
              <a:t> </a:t>
            </a:r>
            <a:endParaRPr lang="en-US" dirty="0"/>
          </a:p>
        </p:txBody>
      </p:sp>
    </p:spTree>
    <p:extLst>
      <p:ext uri="{BB962C8B-B14F-4D97-AF65-F5344CB8AC3E}">
        <p14:creationId xmlns:p14="http://schemas.microsoft.com/office/powerpoint/2010/main" val="141634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9-05-10 at 2.18.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15"/>
            <a:ext cx="9144000" cy="6449985"/>
          </a:xfrm>
          <a:prstGeom prst="rect">
            <a:avLst/>
          </a:prstGeom>
        </p:spPr>
      </p:pic>
    </p:spTree>
    <p:extLst>
      <p:ext uri="{BB962C8B-B14F-4D97-AF65-F5344CB8AC3E}">
        <p14:creationId xmlns:p14="http://schemas.microsoft.com/office/powerpoint/2010/main" val="10707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t>
            </a:r>
            <a:r>
              <a:rPr lang="en-US" dirty="0" err="1" smtClean="0"/>
              <a:t>ain’t</a:t>
            </a:r>
            <a:r>
              <a:rPr lang="en-US" dirty="0" smtClean="0"/>
              <a:t> easy…</a:t>
            </a:r>
            <a:endParaRPr lang="en-US" dirty="0"/>
          </a:p>
        </p:txBody>
      </p:sp>
      <p:sp>
        <p:nvSpPr>
          <p:cNvPr id="4" name="TextBox 3"/>
          <p:cNvSpPr txBox="1"/>
          <p:nvPr/>
        </p:nvSpPr>
        <p:spPr>
          <a:xfrm>
            <a:off x="2724332" y="3404844"/>
            <a:ext cx="3534269" cy="369332"/>
          </a:xfrm>
          <a:prstGeom prst="rect">
            <a:avLst/>
          </a:prstGeom>
          <a:noFill/>
        </p:spPr>
        <p:txBody>
          <a:bodyPr wrap="square" rtlCol="0">
            <a:spAutoFit/>
          </a:bodyPr>
          <a:lstStyle/>
          <a:p>
            <a:pPr algn="ctr"/>
            <a:r>
              <a:rPr lang="en-US" dirty="0" smtClean="0"/>
              <a:t>Play video</a:t>
            </a:r>
            <a:endParaRPr lang="en-US" dirty="0"/>
          </a:p>
        </p:txBody>
      </p:sp>
    </p:spTree>
    <p:extLst>
      <p:ext uri="{BB962C8B-B14F-4D97-AF65-F5344CB8AC3E}">
        <p14:creationId xmlns:p14="http://schemas.microsoft.com/office/powerpoint/2010/main" val="203198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Mexican </a:t>
            </a:r>
            <a:r>
              <a:rPr lang="en-US" dirty="0" err="1" smtClean="0"/>
              <a:t>WhiteBoy</a:t>
            </a:r>
            <a:r>
              <a:rPr lang="en-US" dirty="0" smtClean="0"/>
              <a:t/>
            </a:r>
            <a:br>
              <a:rPr lang="en-US" dirty="0" smtClean="0"/>
            </a:br>
            <a:r>
              <a:rPr lang="en-US" sz="2200" dirty="0" smtClean="0"/>
              <a:t>Matt de la Pena</a:t>
            </a:r>
            <a:endParaRPr lang="en-US" sz="2200" dirty="0"/>
          </a:p>
        </p:txBody>
      </p:sp>
      <p:pic>
        <p:nvPicPr>
          <p:cNvPr id="6" name="Picture 5" descr="mexican whitebo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163" y="1560558"/>
            <a:ext cx="3187685" cy="4776741"/>
          </a:xfrm>
          <a:prstGeom prst="rect">
            <a:avLst/>
          </a:prstGeom>
        </p:spPr>
      </p:pic>
      <p:sp>
        <p:nvSpPr>
          <p:cNvPr id="8" name="Rectangle 7"/>
          <p:cNvSpPr/>
          <p:nvPr/>
        </p:nvSpPr>
        <p:spPr>
          <a:xfrm>
            <a:off x="4370787" y="2007770"/>
            <a:ext cx="4572000" cy="1477328"/>
          </a:xfrm>
          <a:prstGeom prst="rect">
            <a:avLst/>
          </a:prstGeom>
        </p:spPr>
        <p:txBody>
          <a:bodyPr>
            <a:spAutoFit/>
          </a:bodyPr>
          <a:lstStyle/>
          <a:p>
            <a:r>
              <a:rPr lang="en-US" dirty="0"/>
              <a:t>“Nobody paid him any attention anyway because he was Mexican. He roamed the school halls with his head down like a ghost. Drifted in and out of classrooms without a peep. Nobody even saw him as a real person.</a:t>
            </a:r>
            <a:r>
              <a:rPr lang="en-US" dirty="0" smtClean="0"/>
              <a:t>”</a:t>
            </a:r>
            <a:r>
              <a:rPr lang="en-US" dirty="0" smtClean="0">
                <a:effectLst/>
              </a:rPr>
              <a:t> </a:t>
            </a:r>
            <a:endParaRPr lang="en-US" dirty="0"/>
          </a:p>
        </p:txBody>
      </p:sp>
      <p:sp>
        <p:nvSpPr>
          <p:cNvPr id="9" name="TextBox 8"/>
          <p:cNvSpPr txBox="1"/>
          <p:nvPr/>
        </p:nvSpPr>
        <p:spPr>
          <a:xfrm>
            <a:off x="4424444" y="3953356"/>
            <a:ext cx="4346194" cy="1754327"/>
          </a:xfrm>
          <a:prstGeom prst="rect">
            <a:avLst/>
          </a:prstGeom>
          <a:noFill/>
        </p:spPr>
        <p:txBody>
          <a:bodyPr wrap="square" rtlCol="0">
            <a:spAutoFit/>
          </a:bodyPr>
          <a:lstStyle/>
          <a:p>
            <a:r>
              <a:rPr lang="en-US" dirty="0"/>
              <a:t>"D-man, </a:t>
            </a:r>
            <a:r>
              <a:rPr lang="en-US" dirty="0" err="1"/>
              <a:t>Li'l</a:t>
            </a:r>
            <a:r>
              <a:rPr lang="en-US" dirty="0"/>
              <a:t> D, D-money, roll it up right, man. Fold it up at the end. Here do like this, homey, with your fingers. Don't hold it like no white boys now or else the butter's </a:t>
            </a:r>
            <a:r>
              <a:rPr lang="en-US" dirty="0" err="1"/>
              <a:t>gonna</a:t>
            </a:r>
            <a:r>
              <a:rPr lang="en-US" dirty="0"/>
              <a:t> drip out the bottom, get all over your hand." </a:t>
            </a:r>
          </a:p>
        </p:txBody>
      </p:sp>
    </p:spTree>
    <p:extLst>
      <p:ext uri="{BB962C8B-B14F-4D97-AF65-F5344CB8AC3E}">
        <p14:creationId xmlns:p14="http://schemas.microsoft.com/office/powerpoint/2010/main" val="3160405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I’m Not Racist</a:t>
            </a:r>
            <a:endParaRPr lang="en-US" dirty="0"/>
          </a:p>
        </p:txBody>
      </p:sp>
      <p:pic>
        <p:nvPicPr>
          <p:cNvPr id="4" name="Content Placeholder 3" descr="i'm not racist.png"/>
          <p:cNvPicPr>
            <a:picLocks noGrp="1" noChangeAspect="1"/>
          </p:cNvPicPr>
          <p:nvPr>
            <p:ph idx="1"/>
          </p:nvPr>
        </p:nvPicPr>
        <p:blipFill>
          <a:blip r:embed="rId2">
            <a:extLst>
              <a:ext uri="{28A0092B-C50C-407E-A947-70E740481C1C}">
                <a14:useLocalDpi xmlns:a14="http://schemas.microsoft.com/office/drawing/2010/main" val="0"/>
              </a:ext>
            </a:extLst>
          </a:blip>
          <a:srcRect l="2648" r="2648"/>
          <a:stretch>
            <a:fillRect/>
          </a:stretch>
        </p:blipFill>
        <p:spPr/>
      </p:pic>
    </p:spTree>
    <p:extLst>
      <p:ext uri="{BB962C8B-B14F-4D97-AF65-F5344CB8AC3E}">
        <p14:creationId xmlns:p14="http://schemas.microsoft.com/office/powerpoint/2010/main" val="364822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628506"/>
            <a:ext cx="8449816" cy="4954457"/>
          </a:xfrm>
          <a:prstGeom prst="rect">
            <a:avLst/>
          </a:prstGeom>
        </p:spPr>
        <p:txBody>
          <a:bodyPr wrap="square">
            <a:spAutoFit/>
          </a:bodyPr>
          <a:lstStyle/>
          <a:p>
            <a:endParaRPr lang="en-US" dirty="0"/>
          </a:p>
        </p:txBody>
      </p:sp>
      <p:sp>
        <p:nvSpPr>
          <p:cNvPr id="9" name="TextBox 8"/>
          <p:cNvSpPr txBox="1"/>
          <p:nvPr/>
        </p:nvSpPr>
        <p:spPr>
          <a:xfrm>
            <a:off x="2825920" y="4812004"/>
            <a:ext cx="3916941" cy="369332"/>
          </a:xfrm>
          <a:prstGeom prst="rect">
            <a:avLst/>
          </a:prstGeom>
          <a:noFill/>
        </p:spPr>
        <p:txBody>
          <a:bodyPr wrap="square" rtlCol="0">
            <a:spAutoFit/>
          </a:bodyPr>
          <a:lstStyle/>
          <a:p>
            <a:endParaRPr lang="en-US" dirty="0"/>
          </a:p>
        </p:txBody>
      </p:sp>
      <p:sp>
        <p:nvSpPr>
          <p:cNvPr id="13" name="TextBox 12"/>
          <p:cNvSpPr txBox="1"/>
          <p:nvPr/>
        </p:nvSpPr>
        <p:spPr>
          <a:xfrm>
            <a:off x="608110" y="0"/>
            <a:ext cx="7869652" cy="1754327"/>
          </a:xfrm>
          <a:prstGeom prst="rect">
            <a:avLst/>
          </a:prstGeom>
          <a:noFill/>
        </p:spPr>
        <p:txBody>
          <a:bodyPr wrap="square" rtlCol="0">
            <a:spAutoFit/>
          </a:bodyPr>
          <a:lstStyle/>
          <a:p>
            <a:endParaRPr lang="en-US" dirty="0" smtClean="0">
              <a:solidFill>
                <a:srgbClr val="FF0000"/>
              </a:solidFill>
            </a:endParaRPr>
          </a:p>
          <a:p>
            <a:r>
              <a:rPr lang="en-US" b="1" dirty="0">
                <a:solidFill>
                  <a:srgbClr val="FF0000"/>
                </a:solidFill>
              </a:rPr>
              <a:t>And I work my ass off and I pay my taxes for what?</a:t>
            </a:r>
            <a:br>
              <a:rPr lang="en-US" b="1" dirty="0">
                <a:solidFill>
                  <a:srgbClr val="FF0000"/>
                </a:solidFill>
              </a:rPr>
            </a:br>
            <a:r>
              <a:rPr lang="en-US" b="1" dirty="0">
                <a:solidFill>
                  <a:srgbClr val="FF0000"/>
                </a:solidFill>
              </a:rPr>
              <a:t>So you can keep </a:t>
            </a:r>
            <a:r>
              <a:rPr lang="en-US" b="1" dirty="0" err="1">
                <a:solidFill>
                  <a:srgbClr val="FF0000"/>
                </a:solidFill>
              </a:rPr>
              <a:t>livin</a:t>
            </a:r>
            <a:r>
              <a:rPr lang="en-US" b="1" dirty="0">
                <a:solidFill>
                  <a:srgbClr val="FF0000"/>
                </a:solidFill>
              </a:rPr>
              <a:t>' off free government assistance?</a:t>
            </a:r>
            <a:br>
              <a:rPr lang="en-US" b="1" dirty="0">
                <a:solidFill>
                  <a:srgbClr val="FF0000"/>
                </a:solidFill>
              </a:rPr>
            </a:br>
            <a:r>
              <a:rPr lang="en-US" b="1" dirty="0" smtClean="0">
                <a:solidFill>
                  <a:srgbClr val="FF0000"/>
                </a:solidFill>
              </a:rPr>
              <a:t>But </a:t>
            </a:r>
            <a:r>
              <a:rPr lang="en-US" b="1" dirty="0">
                <a:solidFill>
                  <a:srgbClr val="FF0000"/>
                </a:solidFill>
              </a:rPr>
              <a:t>you lazy and you'd rather sell drugs</a:t>
            </a:r>
            <a:br>
              <a:rPr lang="en-US" b="1" dirty="0">
                <a:solidFill>
                  <a:srgbClr val="FF0000"/>
                </a:solidFill>
              </a:rPr>
            </a:br>
            <a:r>
              <a:rPr lang="en-US" b="1" dirty="0">
                <a:solidFill>
                  <a:srgbClr val="FF0000"/>
                </a:solidFill>
              </a:rPr>
              <a:t>Than get a job and be straight, and then you turn around and complain</a:t>
            </a:r>
            <a:br>
              <a:rPr lang="en-US" b="1" dirty="0">
                <a:solidFill>
                  <a:srgbClr val="FF0000"/>
                </a:solidFill>
              </a:rPr>
            </a:br>
            <a:r>
              <a:rPr lang="en-US" b="1" dirty="0">
                <a:solidFill>
                  <a:srgbClr val="FF0000"/>
                </a:solidFill>
              </a:rPr>
              <a:t>About the poverty rate? </a:t>
            </a:r>
            <a:endParaRPr lang="en-US" dirty="0">
              <a:solidFill>
                <a:srgbClr val="FF0000"/>
              </a:solidFill>
            </a:endParaRPr>
          </a:p>
        </p:txBody>
      </p:sp>
      <p:sp>
        <p:nvSpPr>
          <p:cNvPr id="14" name="TextBox 13"/>
          <p:cNvSpPr txBox="1"/>
          <p:nvPr/>
        </p:nvSpPr>
        <p:spPr>
          <a:xfrm>
            <a:off x="608110" y="1628506"/>
            <a:ext cx="7810407" cy="1754327"/>
          </a:xfrm>
          <a:prstGeom prst="rect">
            <a:avLst/>
          </a:prstGeom>
          <a:noFill/>
        </p:spPr>
        <p:txBody>
          <a:bodyPr wrap="square" rtlCol="0">
            <a:spAutoFit/>
          </a:bodyPr>
          <a:lstStyle/>
          <a:p>
            <a:r>
              <a:rPr lang="en-US" b="1" dirty="0">
                <a:solidFill>
                  <a:srgbClr val="FF0000"/>
                </a:solidFill>
              </a:rPr>
              <a:t/>
            </a:r>
            <a:br>
              <a:rPr lang="en-US" b="1" dirty="0">
                <a:solidFill>
                  <a:srgbClr val="FF0000"/>
                </a:solidFill>
              </a:rPr>
            </a:br>
            <a:r>
              <a:rPr lang="en-US" b="1" dirty="0">
                <a:solidFill>
                  <a:srgbClr val="FF0000"/>
                </a:solidFill>
              </a:rPr>
              <a:t>Put your pants up, nigga! Put that suit back on!</a:t>
            </a:r>
            <a:br>
              <a:rPr lang="en-US" b="1" dirty="0">
                <a:solidFill>
                  <a:srgbClr val="FF0000"/>
                </a:solidFill>
              </a:rPr>
            </a:br>
            <a:r>
              <a:rPr lang="en-US" b="1" dirty="0">
                <a:solidFill>
                  <a:srgbClr val="FF0000"/>
                </a:solidFill>
              </a:rPr>
              <a:t>Take that du-rag off! Take that gold out your mouth!</a:t>
            </a:r>
            <a:br>
              <a:rPr lang="en-US" b="1" dirty="0">
                <a:solidFill>
                  <a:srgbClr val="FF0000"/>
                </a:solidFill>
              </a:rPr>
            </a:br>
            <a:r>
              <a:rPr lang="en-US" b="1" dirty="0">
                <a:solidFill>
                  <a:srgbClr val="FF0000"/>
                </a:solidFill>
              </a:rPr>
              <a:t>Quit the pitiful stuff</a:t>
            </a:r>
            <a:br>
              <a:rPr lang="en-US" b="1" dirty="0">
                <a:solidFill>
                  <a:srgbClr val="FF0000"/>
                </a:solidFill>
              </a:rPr>
            </a:br>
            <a:r>
              <a:rPr lang="en-US" b="1" dirty="0">
                <a:solidFill>
                  <a:srgbClr val="FF0000"/>
                </a:solidFill>
              </a:rPr>
              <a:t>And then maybe police would stop </a:t>
            </a:r>
            <a:r>
              <a:rPr lang="en-US" b="1" dirty="0" err="1">
                <a:solidFill>
                  <a:srgbClr val="FF0000"/>
                </a:solidFill>
              </a:rPr>
              <a:t>killin</a:t>
            </a:r>
            <a:r>
              <a:rPr lang="en-US" b="1" dirty="0">
                <a:solidFill>
                  <a:srgbClr val="FF0000"/>
                </a:solidFill>
              </a:rPr>
              <a:t>' you</a:t>
            </a:r>
            <a:r>
              <a:rPr lang="en-US" dirty="0">
                <a:solidFill>
                  <a:srgbClr val="FF0000"/>
                </a:solidFill>
              </a:rPr>
              <a:t> </a:t>
            </a:r>
          </a:p>
          <a:p>
            <a:endParaRPr lang="en-US" dirty="0"/>
          </a:p>
        </p:txBody>
      </p:sp>
      <p:sp>
        <p:nvSpPr>
          <p:cNvPr id="15" name="TextBox 14"/>
          <p:cNvSpPr txBox="1"/>
          <p:nvPr/>
        </p:nvSpPr>
        <p:spPr>
          <a:xfrm>
            <a:off x="1793030" y="3382833"/>
            <a:ext cx="7869652" cy="1200329"/>
          </a:xfrm>
          <a:prstGeom prst="rect">
            <a:avLst/>
          </a:prstGeom>
          <a:noFill/>
        </p:spPr>
        <p:txBody>
          <a:bodyPr wrap="square" rtlCol="0">
            <a:spAutoFit/>
          </a:bodyPr>
          <a:lstStyle/>
          <a:p>
            <a:r>
              <a:rPr lang="en-US" b="1" dirty="0">
                <a:solidFill>
                  <a:srgbClr val="0000FF"/>
                </a:solidFill>
              </a:rPr>
              <a:t>Nigga, that word was originated for you to keep us under</a:t>
            </a:r>
            <a:br>
              <a:rPr lang="en-US" b="1" dirty="0">
                <a:solidFill>
                  <a:srgbClr val="0000FF"/>
                </a:solidFill>
              </a:rPr>
            </a:br>
            <a:r>
              <a:rPr lang="en-US" b="1" dirty="0">
                <a:solidFill>
                  <a:srgbClr val="0000FF"/>
                </a:solidFill>
              </a:rPr>
              <a:t>And when we use it, we know that's just how we greet each other</a:t>
            </a:r>
            <a:br>
              <a:rPr lang="en-US" b="1" dirty="0">
                <a:solidFill>
                  <a:srgbClr val="0000FF"/>
                </a:solidFill>
              </a:rPr>
            </a:br>
            <a:r>
              <a:rPr lang="en-US" b="1" dirty="0">
                <a:solidFill>
                  <a:srgbClr val="0000FF"/>
                </a:solidFill>
              </a:rPr>
              <a:t>And when you use it, we know there's a double meaning under</a:t>
            </a:r>
            <a:r>
              <a:rPr lang="en-US" b="1" dirty="0"/>
              <a:t/>
            </a:r>
            <a:br>
              <a:rPr lang="en-US" b="1" dirty="0"/>
            </a:br>
            <a:endParaRPr lang="en-US" dirty="0"/>
          </a:p>
        </p:txBody>
      </p:sp>
      <p:sp>
        <p:nvSpPr>
          <p:cNvPr id="17" name="TextBox 16"/>
          <p:cNvSpPr txBox="1"/>
          <p:nvPr/>
        </p:nvSpPr>
        <p:spPr>
          <a:xfrm>
            <a:off x="1793030" y="4398768"/>
            <a:ext cx="6684732" cy="1754327"/>
          </a:xfrm>
          <a:prstGeom prst="rect">
            <a:avLst/>
          </a:prstGeom>
          <a:noFill/>
        </p:spPr>
        <p:txBody>
          <a:bodyPr wrap="square" rtlCol="0">
            <a:spAutoFit/>
          </a:bodyPr>
          <a:lstStyle/>
          <a:p>
            <a:r>
              <a:rPr lang="en-US" b="1" dirty="0">
                <a:solidFill>
                  <a:srgbClr val="0000FF"/>
                </a:solidFill>
              </a:rPr>
              <a:t>It's hard to elevate when this country's ran by whites</a:t>
            </a:r>
            <a:br>
              <a:rPr lang="en-US" b="1" dirty="0">
                <a:solidFill>
                  <a:srgbClr val="0000FF"/>
                </a:solidFill>
              </a:rPr>
            </a:br>
            <a:r>
              <a:rPr lang="en-US" b="1" dirty="0">
                <a:solidFill>
                  <a:srgbClr val="0000FF"/>
                </a:solidFill>
              </a:rPr>
              <a:t>Judging me by my skin color and my blackness</a:t>
            </a:r>
            <a:br>
              <a:rPr lang="en-US" b="1" dirty="0">
                <a:solidFill>
                  <a:srgbClr val="0000FF"/>
                </a:solidFill>
              </a:rPr>
            </a:br>
            <a:r>
              <a:rPr lang="en-US" b="1" dirty="0" err="1">
                <a:solidFill>
                  <a:srgbClr val="0000FF"/>
                </a:solidFill>
              </a:rPr>
              <a:t>Tryna</a:t>
            </a:r>
            <a:r>
              <a:rPr lang="en-US" b="1" dirty="0">
                <a:solidFill>
                  <a:srgbClr val="0000FF"/>
                </a:solidFill>
              </a:rPr>
              <a:t> find a job but </a:t>
            </a:r>
            <a:r>
              <a:rPr lang="en-US" b="1" dirty="0" err="1">
                <a:solidFill>
                  <a:srgbClr val="0000FF"/>
                </a:solidFill>
              </a:rPr>
              <a:t>ain't</a:t>
            </a:r>
            <a:r>
              <a:rPr lang="en-US" b="1" dirty="0">
                <a:solidFill>
                  <a:srgbClr val="0000FF"/>
                </a:solidFill>
              </a:rPr>
              <a:t> nobody call me back yet</a:t>
            </a:r>
            <a:br>
              <a:rPr lang="en-US" b="1" dirty="0">
                <a:solidFill>
                  <a:srgbClr val="0000FF"/>
                </a:solidFill>
              </a:rPr>
            </a:br>
            <a:r>
              <a:rPr lang="en-US" b="1" dirty="0">
                <a:solidFill>
                  <a:srgbClr val="0000FF"/>
                </a:solidFill>
              </a:rPr>
              <a:t>Now I </a:t>
            </a:r>
            <a:r>
              <a:rPr lang="en-US" b="1" dirty="0" err="1">
                <a:solidFill>
                  <a:srgbClr val="0000FF"/>
                </a:solidFill>
              </a:rPr>
              <a:t>gotta</a:t>
            </a:r>
            <a:r>
              <a:rPr lang="en-US" b="1" dirty="0">
                <a:solidFill>
                  <a:srgbClr val="0000FF"/>
                </a:solidFill>
              </a:rPr>
              <a:t> sell drugs to put food in my cabinet</a:t>
            </a:r>
            <a:br>
              <a:rPr lang="en-US" b="1" dirty="0">
                <a:solidFill>
                  <a:srgbClr val="0000FF"/>
                </a:solidFill>
              </a:rPr>
            </a:br>
            <a:r>
              <a:rPr lang="en-US" b="1" dirty="0" smtClean="0">
                <a:solidFill>
                  <a:srgbClr val="0000FF"/>
                </a:solidFill>
              </a:rPr>
              <a:t>Don't </a:t>
            </a:r>
            <a:r>
              <a:rPr lang="en-US" b="1" dirty="0">
                <a:solidFill>
                  <a:srgbClr val="0000FF"/>
                </a:solidFill>
              </a:rPr>
              <a:t>talk about </a:t>
            </a:r>
            <a:r>
              <a:rPr lang="en-US" b="1" dirty="0" smtClean="0">
                <a:solidFill>
                  <a:srgbClr val="0000FF"/>
                </a:solidFill>
              </a:rPr>
              <a:t>no </a:t>
            </a:r>
            <a:r>
              <a:rPr lang="en-US" b="1" dirty="0">
                <a:solidFill>
                  <a:srgbClr val="0000FF"/>
                </a:solidFill>
              </a:rPr>
              <a:t>taxes, when I </a:t>
            </a:r>
            <a:r>
              <a:rPr lang="en-US" b="1" dirty="0" err="1">
                <a:solidFill>
                  <a:srgbClr val="0000FF"/>
                </a:solidFill>
              </a:rPr>
              <a:t>ain't</a:t>
            </a:r>
            <a:r>
              <a:rPr lang="en-US" b="1" dirty="0">
                <a:solidFill>
                  <a:srgbClr val="0000FF"/>
                </a:solidFill>
              </a:rPr>
              <a:t> making no dough</a:t>
            </a:r>
            <a:br>
              <a:rPr lang="en-US" b="1" dirty="0">
                <a:solidFill>
                  <a:srgbClr val="0000FF"/>
                </a:solidFill>
              </a:rPr>
            </a:br>
            <a:endParaRPr lang="en-US" dirty="0">
              <a:solidFill>
                <a:srgbClr val="0000FF"/>
              </a:solidFill>
            </a:endParaRPr>
          </a:p>
        </p:txBody>
      </p:sp>
    </p:spTree>
    <p:extLst>
      <p:ext uri="{BB962C8B-B14F-4D97-AF65-F5344CB8AC3E}">
        <p14:creationId xmlns:p14="http://schemas.microsoft.com/office/powerpoint/2010/main" val="2417301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440</TotalTime>
  <Words>372</Words>
  <Application>Microsoft Macintosh PowerPoint</Application>
  <PresentationFormat>On-screen Show (4:3)</PresentationFormat>
  <Paragraphs>29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Minority Adolescents  in Search for Identity</vt:lpstr>
      <vt:lpstr>PowerPoint Presentation</vt:lpstr>
      <vt:lpstr>PowerPoint Presentation</vt:lpstr>
      <vt:lpstr>Junot Diaz</vt:lpstr>
      <vt:lpstr>PowerPoint Presentation</vt:lpstr>
      <vt:lpstr>It ain’t easy…</vt:lpstr>
      <vt:lpstr>Mexican WhiteBoy Matt de la Pena</vt:lpstr>
      <vt:lpstr>Intro: I’m Not Racist</vt:lpstr>
      <vt:lpstr>PowerPoint Presentation</vt:lpstr>
      <vt:lpstr>PowerPoint Presentation</vt:lpstr>
      <vt:lpstr>During the Unit</vt:lpstr>
      <vt:lpstr>Continuing the Unit</vt:lpstr>
      <vt:lpstr>Continuation (una mas)</vt:lpstr>
      <vt:lpstr>The 4 Identities</vt:lpstr>
      <vt:lpstr>Basically we all need love…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Minority Adolescents  in Search for Identity</dc:title>
  <dc:creator>User</dc:creator>
  <cp:lastModifiedBy>User</cp:lastModifiedBy>
  <cp:revision>18</cp:revision>
  <dcterms:created xsi:type="dcterms:W3CDTF">2019-05-10T20:28:55Z</dcterms:created>
  <dcterms:modified xsi:type="dcterms:W3CDTF">2019-05-11T03:49:01Z</dcterms:modified>
</cp:coreProperties>
</file>