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2" r:id="rId8"/>
    <p:sldId id="262" r:id="rId9"/>
    <p:sldId id="263" r:id="rId10"/>
    <p:sldId id="264" r:id="rId11"/>
    <p:sldId id="266" r:id="rId12"/>
    <p:sldId id="265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7A946-5E73-4EDD-B02A-DADC680CC838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DCC3F-B118-4C5D-AF48-69AEC4B1D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109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7A946-5E73-4EDD-B02A-DADC680CC838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DCC3F-B118-4C5D-AF48-69AEC4B1D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602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7A946-5E73-4EDD-B02A-DADC680CC838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DCC3F-B118-4C5D-AF48-69AEC4B1D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581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7A946-5E73-4EDD-B02A-DADC680CC838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DCC3F-B118-4C5D-AF48-69AEC4B1D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69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7A946-5E73-4EDD-B02A-DADC680CC838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DCC3F-B118-4C5D-AF48-69AEC4B1D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819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7A946-5E73-4EDD-B02A-DADC680CC838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DCC3F-B118-4C5D-AF48-69AEC4B1D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243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7A946-5E73-4EDD-B02A-DADC680CC838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DCC3F-B118-4C5D-AF48-69AEC4B1D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2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7A946-5E73-4EDD-B02A-DADC680CC838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DCC3F-B118-4C5D-AF48-69AEC4B1D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43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7A946-5E73-4EDD-B02A-DADC680CC838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DCC3F-B118-4C5D-AF48-69AEC4B1D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199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7A946-5E73-4EDD-B02A-DADC680CC838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DCC3F-B118-4C5D-AF48-69AEC4B1D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305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7A946-5E73-4EDD-B02A-DADC680CC838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DCC3F-B118-4C5D-AF48-69AEC4B1D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813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7A946-5E73-4EDD-B02A-DADC680CC838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0DCC3F-B118-4C5D-AF48-69AEC4B1D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23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0876" y="389614"/>
            <a:ext cx="9144000" cy="1076864"/>
          </a:xfrm>
        </p:spPr>
        <p:txBody>
          <a:bodyPr/>
          <a:lstStyle/>
          <a:p>
            <a:r>
              <a:rPr lang="en-US" dirty="0" smtClean="0"/>
              <a:t>EE98 and </a:t>
            </a:r>
            <a:r>
              <a:rPr lang="en-US" dirty="0" err="1" smtClean="0"/>
              <a:t>Ohana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6536" y="5884062"/>
            <a:ext cx="9144000" cy="516738"/>
          </a:xfrm>
        </p:spPr>
        <p:txBody>
          <a:bodyPr/>
          <a:lstStyle/>
          <a:p>
            <a:r>
              <a:rPr lang="en-US" dirty="0" smtClean="0"/>
              <a:t>David W. Parent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333" y="1924238"/>
            <a:ext cx="4533333" cy="3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93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12" y="1371546"/>
            <a:ext cx="11203508" cy="53371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412" y="1056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Two factor regression for prior GPA (All SJSU, or CC) and grade in Physics 51: Section 2 Fall 2017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9283960" y="3823976"/>
            <a:ext cx="2388637" cy="1329360"/>
          </a:xfrm>
          <a:prstGeom prst="ellipse">
            <a:avLst/>
          </a:prstGeom>
          <a:solidFill>
            <a:srgbClr val="92D05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7784840" y="5682343"/>
            <a:ext cx="1408923" cy="1101012"/>
          </a:xfrm>
          <a:prstGeom prst="ellipse">
            <a:avLst/>
          </a:prstGeom>
          <a:solidFill>
            <a:srgbClr val="FF00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439885" y="5358284"/>
            <a:ext cx="1999862" cy="1499716"/>
          </a:xfrm>
          <a:prstGeom prst="ellipse">
            <a:avLst/>
          </a:prstGeom>
          <a:solidFill>
            <a:srgbClr val="7030A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 useBgFill="1">
            <p:nvSpPr>
              <p:cNvPr id="10" name="TextBox 9"/>
              <p:cNvSpPr txBox="1"/>
              <p:nvPr/>
            </p:nvSpPr>
            <p:spPr>
              <a:xfrm>
                <a:off x="2660717" y="3265335"/>
                <a:ext cx="8653203" cy="523220"/>
              </a:xfrm>
              <a:prstGeom prst="rect">
                <a:avLst/>
              </a:prstGeom>
              <a:ln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𝐺𝑃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𝑃𝑟𝑒𝑑𝑖𝑐𝑡𝑒𝑑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=0.16×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𝐺𝑟𝑎𝑑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𝑃𝐻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51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+0.94×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𝐺𝑃𝐴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_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𝑝𝑟𝑖𝑜𝑟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 useBgFill="1"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0717" y="3265335"/>
                <a:ext cx="8653203" cy="52322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>
                <a:solidFill>
                  <a:schemeClr val="accent1">
                    <a:shade val="5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5794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400" y="106281"/>
            <a:ext cx="11054979" cy="6654717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V="1">
            <a:off x="867746" y="3433639"/>
            <a:ext cx="10067731" cy="37322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9703837" y="6195527"/>
            <a:ext cx="1449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Section 1:F17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166399" y="2733869"/>
            <a:ext cx="4644220" cy="310854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/>
              <a:t>Why? Usually a personal crisis.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Housing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Hunger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Financial Emergency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Title 9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Family Member Crisis</a:t>
            </a:r>
          </a:p>
          <a:p>
            <a:r>
              <a:rPr lang="en-US" sz="2800" dirty="0" smtClean="0"/>
              <a:t>Better use </a:t>
            </a:r>
            <a:r>
              <a:rPr lang="en-US" sz="2800" smtClean="0"/>
              <a:t>of Incomplete?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5844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57" y="98192"/>
            <a:ext cx="11000000" cy="64666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703837" y="6195527"/>
            <a:ext cx="1449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Section 2:F17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85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195" y="129898"/>
            <a:ext cx="11667079" cy="624291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9657185" y="2489698"/>
            <a:ext cx="2388637" cy="1329360"/>
          </a:xfrm>
          <a:prstGeom prst="ellipse">
            <a:avLst/>
          </a:prstGeom>
          <a:solidFill>
            <a:srgbClr val="92D05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8316685" y="4180115"/>
            <a:ext cx="1408923" cy="2360644"/>
          </a:xfrm>
          <a:prstGeom prst="ellipse">
            <a:avLst/>
          </a:prstGeom>
          <a:solidFill>
            <a:srgbClr val="FF00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943738" y="4180115"/>
            <a:ext cx="1999862" cy="2360644"/>
          </a:xfrm>
          <a:prstGeom prst="ellipse">
            <a:avLst/>
          </a:prstGeom>
          <a:solidFill>
            <a:srgbClr val="7030A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91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143" y="219476"/>
            <a:ext cx="10885714" cy="6419048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 flipV="1">
            <a:off x="1062134" y="3275045"/>
            <a:ext cx="10218576" cy="51317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9069355" y="5840964"/>
            <a:ext cx="25485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Section 1:F17 Everything </a:t>
            </a:r>
            <a:br>
              <a:rPr lang="en-US" dirty="0" smtClean="0"/>
            </a:br>
            <a:r>
              <a:rPr lang="en-US" dirty="0" smtClean="0"/>
              <a:t>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34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Counts: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953273"/>
          </a:xfrm>
        </p:spPr>
        <p:txBody>
          <a:bodyPr/>
          <a:lstStyle/>
          <a:p>
            <a:r>
              <a:rPr lang="en-US" dirty="0" smtClean="0"/>
              <a:t>Section 1 F17</a:t>
            </a:r>
          </a:p>
          <a:p>
            <a:pPr lvl="1"/>
            <a:r>
              <a:rPr lang="en-US" dirty="0" smtClean="0"/>
              <a:t>4/4 with C- passed</a:t>
            </a:r>
          </a:p>
          <a:p>
            <a:r>
              <a:rPr lang="en-US" dirty="0" smtClean="0"/>
              <a:t>Section 2 F17</a:t>
            </a:r>
          </a:p>
          <a:p>
            <a:pPr lvl="1"/>
            <a:r>
              <a:rPr lang="en-US" dirty="0" smtClean="0"/>
              <a:t>1/1 with C- passed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735" y="169183"/>
            <a:ext cx="10515600" cy="1325563"/>
          </a:xfrm>
        </p:spPr>
        <p:txBody>
          <a:bodyPr/>
          <a:lstStyle/>
          <a:p>
            <a:r>
              <a:rPr lang="en-US" dirty="0" smtClean="0"/>
              <a:t>Conclusions: More study, more funding!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338" y="1312440"/>
            <a:ext cx="11580845" cy="4612499"/>
          </a:xfrm>
        </p:spPr>
        <p:txBody>
          <a:bodyPr>
            <a:normAutofit/>
          </a:bodyPr>
          <a:lstStyle/>
          <a:p>
            <a:r>
              <a:rPr lang="en-US" dirty="0" smtClean="0"/>
              <a:t>Prior GPA seems to be a better predictor of success than the pre-</a:t>
            </a:r>
            <a:r>
              <a:rPr lang="en-US" dirty="0" err="1" smtClean="0"/>
              <a:t>req</a:t>
            </a:r>
            <a:r>
              <a:rPr lang="en-US" dirty="0" smtClean="0"/>
              <a:t> grade, but both  taken together make a better model.</a:t>
            </a:r>
          </a:p>
          <a:p>
            <a:r>
              <a:rPr lang="en-US" dirty="0" smtClean="0"/>
              <a:t>Keep C or better pre-</a:t>
            </a:r>
            <a:r>
              <a:rPr lang="en-US" dirty="0" err="1" smtClean="0"/>
              <a:t>req</a:t>
            </a:r>
            <a:r>
              <a:rPr lang="en-US" dirty="0" smtClean="0"/>
              <a:t> </a:t>
            </a:r>
          </a:p>
          <a:p>
            <a:r>
              <a:rPr lang="en-US" dirty="0" smtClean="0"/>
              <a:t>In reality there are only two data points here.</a:t>
            </a:r>
          </a:p>
          <a:p>
            <a:pPr lvl="2"/>
            <a:r>
              <a:rPr lang="en-US" dirty="0" smtClean="0"/>
              <a:t>Need to analyze 7 other sections.</a:t>
            </a:r>
          </a:p>
          <a:p>
            <a:pPr lvl="2"/>
            <a:r>
              <a:rPr lang="en-US" dirty="0" smtClean="0"/>
              <a:t>Compare to sections with out add drop stay policy.</a:t>
            </a:r>
          </a:p>
          <a:p>
            <a:r>
              <a:rPr lang="en-US" dirty="0" smtClean="0"/>
              <a:t>Not ready for advising/</a:t>
            </a:r>
            <a:r>
              <a:rPr lang="en-US" dirty="0" err="1" smtClean="0"/>
              <a:t>myplanner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Maybe never. People are People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8718" y="2932529"/>
            <a:ext cx="1569078" cy="32256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0333" y="3762369"/>
            <a:ext cx="2006650" cy="133214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462164" y="4469363"/>
            <a:ext cx="7080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VS.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7627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50" y="94537"/>
            <a:ext cx="11944739" cy="1325563"/>
          </a:xfrm>
        </p:spPr>
        <p:txBody>
          <a:bodyPr/>
          <a:lstStyle/>
          <a:p>
            <a:r>
              <a:rPr lang="en-US" dirty="0" smtClean="0"/>
              <a:t>What if this is all fake and students should have flunked?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928504" y="3464759"/>
            <a:ext cx="85095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A new placement exam have we, for EE110/EE112 that seems to have improved the pass rates in EE110 from ~70% to 85%. </a:t>
            </a:r>
            <a:endParaRPr lang="en-US" sz="3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923" y="3533371"/>
            <a:ext cx="2133333" cy="16857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4264" y="860108"/>
            <a:ext cx="2868466" cy="192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66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/>
          <a:lstStyle/>
          <a:p>
            <a:r>
              <a:rPr lang="en-US" dirty="0" err="1" smtClean="0"/>
              <a:t>Ohana</a:t>
            </a:r>
            <a:r>
              <a:rPr lang="en-US" dirty="0" smtClean="0"/>
              <a:t>: No one gets left behind, but in EE98 some do.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27685" y="1560930"/>
            <a:ext cx="8506326" cy="4398711"/>
          </a:xfrm>
        </p:spPr>
        <p:txBody>
          <a:bodyPr>
            <a:normAutofit/>
          </a:bodyPr>
          <a:lstStyle/>
          <a:p>
            <a:r>
              <a:rPr lang="en-US" dirty="0" smtClean="0"/>
              <a:t>EE98: As a </a:t>
            </a:r>
            <a:r>
              <a:rPr lang="en-US" i="1" dirty="0" smtClean="0">
                <a:solidFill>
                  <a:srgbClr val="FF0000"/>
                </a:solidFill>
              </a:rPr>
              <a:t>“former” </a:t>
            </a:r>
            <a:r>
              <a:rPr lang="en-US" dirty="0" smtClean="0"/>
              <a:t>high DFW rate course many students were left behind by not passing with a C- or better.</a:t>
            </a:r>
          </a:p>
          <a:p>
            <a:r>
              <a:rPr lang="en-US" dirty="0" smtClean="0"/>
              <a:t>Many things were tried to improve the pass rate.</a:t>
            </a:r>
          </a:p>
          <a:p>
            <a:pPr lvl="1"/>
            <a:r>
              <a:rPr lang="en-US" dirty="0" smtClean="0"/>
              <a:t>Enforce, tighten Pre-</a:t>
            </a:r>
            <a:r>
              <a:rPr lang="en-US" dirty="0" err="1" smtClean="0"/>
              <a:t>req</a:t>
            </a:r>
            <a:endParaRPr lang="en-US" dirty="0" smtClean="0"/>
          </a:p>
          <a:p>
            <a:pPr lvl="1"/>
            <a:r>
              <a:rPr lang="en-US" dirty="0" smtClean="0"/>
              <a:t>Flipped class room</a:t>
            </a:r>
          </a:p>
          <a:p>
            <a:pPr lvl="1"/>
            <a:r>
              <a:rPr lang="en-US" dirty="0" smtClean="0"/>
              <a:t>Project based learning</a:t>
            </a:r>
          </a:p>
          <a:p>
            <a:pPr lvl="1"/>
            <a:r>
              <a:rPr lang="en-US" dirty="0" smtClean="0"/>
              <a:t>Team building</a:t>
            </a:r>
          </a:p>
          <a:p>
            <a:pPr lvl="1"/>
            <a:r>
              <a:rPr lang="en-US" dirty="0" err="1" smtClean="0"/>
              <a:t>i</a:t>
            </a:r>
            <a:r>
              <a:rPr lang="en-US" dirty="0" smtClean="0"/>
              <a:t>-clickers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Stay, Add, Drop policy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84" y="1560930"/>
            <a:ext cx="2390476" cy="4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37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56373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Stay Add Drop policy: To stay enrolled or add, students must maintain a 90% average on their HW before the last day of instructor drop.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234" y="1928861"/>
            <a:ext cx="6419048" cy="47809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6134" y="2820235"/>
            <a:ext cx="3363675" cy="22330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832283" y="5606716"/>
            <a:ext cx="2461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Seems like class size can make a difference.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356" y="1928861"/>
            <a:ext cx="2068877" cy="448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36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12027159" cy="1993894"/>
          </a:xfrm>
        </p:spPr>
        <p:txBody>
          <a:bodyPr>
            <a:normAutofit/>
          </a:bodyPr>
          <a:lstStyle/>
          <a:p>
            <a:r>
              <a:rPr lang="en-US" dirty="0" smtClean="0"/>
              <a:t>How to implementing 90% HW policy? Online HW created using </a:t>
            </a:r>
            <a:r>
              <a:rPr lang="en-US" dirty="0" err="1" smtClean="0"/>
              <a:t>Myopenmath</a:t>
            </a:r>
            <a:r>
              <a:rPr lang="en-US" dirty="0" smtClean="0"/>
              <a:t>. Students can do until they succeed or due date passes.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855" y="2777666"/>
            <a:ext cx="3262719" cy="34551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5834" y="1993894"/>
            <a:ext cx="5502814" cy="452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76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5" y="1671312"/>
            <a:ext cx="11650984" cy="48134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7742" y="3066812"/>
            <a:ext cx="4316540" cy="3035409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11747241" cy="1325563"/>
          </a:xfrm>
        </p:spPr>
        <p:txBody>
          <a:bodyPr/>
          <a:lstStyle/>
          <a:p>
            <a:r>
              <a:rPr lang="en-US" dirty="0" err="1" smtClean="0"/>
              <a:t>Myopenmath</a:t>
            </a:r>
            <a:r>
              <a:rPr lang="en-US" dirty="0" smtClean="0"/>
              <a:t> can base the correct answer off of student input.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12111135" cy="1325563"/>
          </a:xfrm>
        </p:spPr>
        <p:txBody>
          <a:bodyPr/>
          <a:lstStyle/>
          <a:p>
            <a:r>
              <a:rPr lang="en-US" dirty="0" smtClean="0"/>
              <a:t>Automated HW, allows professors to concentrate on higher order tasks.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267" y="1325563"/>
            <a:ext cx="9209524" cy="52095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6963" y="2830325"/>
            <a:ext cx="6628571" cy="3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17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Coordinating EE98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943942"/>
          </a:xfrm>
        </p:spPr>
        <p:txBody>
          <a:bodyPr/>
          <a:lstStyle/>
          <a:p>
            <a:r>
              <a:rPr lang="en-US" dirty="0" smtClean="0"/>
              <a:t>All sections use copy of original Canvas shell.</a:t>
            </a:r>
          </a:p>
          <a:p>
            <a:r>
              <a:rPr lang="en-US" dirty="0" smtClean="0"/>
              <a:t>“Weekly” Zoom webinars on how to teach, graded, deal with issues.</a:t>
            </a:r>
          </a:p>
          <a:p>
            <a:r>
              <a:rPr lang="en-US" dirty="0" smtClean="0"/>
              <a:t>Need to spend time monitoring questions, create exams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947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644" y="167951"/>
            <a:ext cx="12117356" cy="132556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We allow students with only a C- in Physics 51 to try EE98, and if they make the 90% HW threshold we let them stay or add.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0290" y="1881609"/>
            <a:ext cx="10515600" cy="2746375"/>
          </a:xfrm>
        </p:spPr>
        <p:txBody>
          <a:bodyPr/>
          <a:lstStyle/>
          <a:p>
            <a:r>
              <a:rPr lang="en-US" dirty="0" smtClean="0"/>
              <a:t>Is this a good idea?</a:t>
            </a:r>
          </a:p>
          <a:p>
            <a:r>
              <a:rPr lang="en-US" dirty="0" smtClean="0"/>
              <a:t>Are we setting them up for failure?</a:t>
            </a:r>
          </a:p>
          <a:p>
            <a:r>
              <a:rPr lang="en-US" dirty="0" smtClean="0"/>
              <a:t>How strongly is the grade in physics 51 correlated to the final grade in EE98?</a:t>
            </a:r>
          </a:p>
          <a:p>
            <a:r>
              <a:rPr lang="en-US" dirty="0" smtClean="0"/>
              <a:t>What about students with a good GPA?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95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412" y="1056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Two factor regression for prior GPA (All SJSU, or CC) and grade in Physics 51: Section 1 Fall 2017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710" y="1434455"/>
            <a:ext cx="11374147" cy="4975676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0366310" y="3629608"/>
            <a:ext cx="1408923" cy="1101012"/>
          </a:xfrm>
          <a:prstGeom prst="ellipse">
            <a:avLst/>
          </a:prstGeom>
          <a:solidFill>
            <a:srgbClr val="92D05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8363338" y="5407449"/>
            <a:ext cx="1408923" cy="1101012"/>
          </a:xfrm>
          <a:prstGeom prst="ellipse">
            <a:avLst/>
          </a:prstGeom>
          <a:solidFill>
            <a:srgbClr val="FF00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99926" y="5358284"/>
            <a:ext cx="1999862" cy="1499716"/>
          </a:xfrm>
          <a:prstGeom prst="ellipse">
            <a:avLst/>
          </a:prstGeom>
          <a:solidFill>
            <a:srgbClr val="7030A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 useBgFill="1">
            <p:nvSpPr>
              <p:cNvPr id="10" name="TextBox 9"/>
              <p:cNvSpPr txBox="1"/>
              <p:nvPr/>
            </p:nvSpPr>
            <p:spPr>
              <a:xfrm>
                <a:off x="2752530" y="3057223"/>
                <a:ext cx="8653203" cy="523220"/>
              </a:xfrm>
              <a:prstGeom prst="rect">
                <a:avLst/>
              </a:prstGeom>
              <a:ln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𝐺𝑃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𝑃𝑟𝑒𝑑𝑖𝑐𝑡𝑒𝑑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=0.078×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𝐺𝑟𝑎𝑑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𝑃𝐻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51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+0.9×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𝐺𝑃𝐴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_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𝑝𝑟𝑖𝑜𝑟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 useBgFill="1"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2530" y="3057223"/>
                <a:ext cx="8653203" cy="52322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>
                <a:solidFill>
                  <a:schemeClr val="accent1">
                    <a:shade val="5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045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4463</TotalTime>
  <Words>471</Words>
  <Application>Microsoft Office PowerPoint</Application>
  <PresentationFormat>Widescreen</PresentationFormat>
  <Paragraphs>55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Cambria Math</vt:lpstr>
      <vt:lpstr>Office Theme</vt:lpstr>
      <vt:lpstr>EE98 and Ohana</vt:lpstr>
      <vt:lpstr>Ohana: No one gets left behind, but in EE98 some do.</vt:lpstr>
      <vt:lpstr>Stay Add Drop policy: To stay enrolled or add, students must maintain a 90% average on their HW before the last day of instructor drop.</vt:lpstr>
      <vt:lpstr>How to implementing 90% HW policy? Online HW created using Myopenmath. Students can do until they succeed or due date passes.</vt:lpstr>
      <vt:lpstr>Myopenmath can base the correct answer off of student input.</vt:lpstr>
      <vt:lpstr>Automated HW, allows professors to concentrate on higher order tasks.</vt:lpstr>
      <vt:lpstr>Coordinating EE98</vt:lpstr>
      <vt:lpstr>We allow students with only a C- in Physics 51 to try EE98, and if they make the 90% HW threshold we let them stay or add.</vt:lpstr>
      <vt:lpstr>Two factor regression for prior GPA (All SJSU, or CC) and grade in Physics 51: Section 1 Fall 2017</vt:lpstr>
      <vt:lpstr>Two factor regression for prior GPA (All SJSU, or CC) and grade in Physics 51: Section 2 Fall 2017</vt:lpstr>
      <vt:lpstr>PowerPoint Presentation</vt:lpstr>
      <vt:lpstr>PowerPoint Presentation</vt:lpstr>
      <vt:lpstr>PowerPoint Presentation</vt:lpstr>
      <vt:lpstr>PowerPoint Presentation</vt:lpstr>
      <vt:lpstr>Counts:</vt:lpstr>
      <vt:lpstr>Conclusions: More study, more funding!</vt:lpstr>
      <vt:lpstr>What if this is all fake and students should have flunked?</vt:lpstr>
    </vt:vector>
  </TitlesOfParts>
  <Company>San Jose State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EE98 and Ohana</dc:title>
  <dc:creator>David W Parent</dc:creator>
  <cp:lastModifiedBy>David W Parent</cp:lastModifiedBy>
  <cp:revision>21</cp:revision>
  <dcterms:created xsi:type="dcterms:W3CDTF">2018-03-07T17:07:35Z</dcterms:created>
  <dcterms:modified xsi:type="dcterms:W3CDTF">2018-04-20T23:56:12Z</dcterms:modified>
</cp:coreProperties>
</file>