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notesMasterIdLst>
    <p:notesMasterId r:id="rId16"/>
  </p:notesMasterIdLst>
  <p:sldIdLst>
    <p:sldId id="256" r:id="rId2"/>
    <p:sldId id="257" r:id="rId3"/>
    <p:sldId id="265" r:id="rId4"/>
    <p:sldId id="277" r:id="rId5"/>
    <p:sldId id="266" r:id="rId6"/>
    <p:sldId id="269" r:id="rId7"/>
    <p:sldId id="270" r:id="rId8"/>
    <p:sldId id="272" r:id="rId9"/>
    <p:sldId id="263" r:id="rId10"/>
    <p:sldId id="278" r:id="rId11"/>
    <p:sldId id="267" r:id="rId12"/>
    <p:sldId id="273" r:id="rId13"/>
    <p:sldId id="271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47"/>
    <p:restoredTop sz="95007"/>
  </p:normalViewPr>
  <p:slideViewPr>
    <p:cSldViewPr snapToGrid="0" snapToObjects="1">
      <p:cViewPr>
        <p:scale>
          <a:sx n="117" d="100"/>
          <a:sy n="117" d="100"/>
        </p:scale>
        <p:origin x="712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402DB-AA9C-8548-A571-4AD922D0D438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267B09-9D85-A44A-9CD6-AF4AD0205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779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267B09-9D85-A44A-9CD6-AF4AD020518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4837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E9195175-9819-8446-B729-BF6529325582}" type="datetimeFigureOut">
              <a:rPr lang="en-US" smtClean="0"/>
              <a:t>10/25/18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14897021-DF14-524E-9667-7D0A20EFFB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490435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4048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pp.calstates4.com/sjsu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pp.calstates4.com/sjsu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app.calstates4.com/sjsu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community.learning@sjsu.edu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7" y="935701"/>
            <a:ext cx="8361229" cy="2098226"/>
          </a:xfrm>
        </p:spPr>
        <p:txBody>
          <a:bodyPr/>
          <a:lstStyle/>
          <a:p>
            <a:r>
              <a:rPr lang="en-US" dirty="0" smtClean="0"/>
              <a:t>Internships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359651"/>
            <a:ext cx="6831673" cy="2208942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HSPM 191A &amp; 191B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Dept. of Hospitality, Tourism &amp; Event Management</a:t>
            </a:r>
          </a:p>
        </p:txBody>
      </p:sp>
    </p:spTree>
    <p:extLst>
      <p:ext uri="{BB962C8B-B14F-4D97-AF65-F5344CB8AC3E}">
        <p14:creationId xmlns:p14="http://schemas.microsoft.com/office/powerpoint/2010/main" val="69270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0457" y="2699658"/>
            <a:ext cx="10265228" cy="1485900"/>
          </a:xfrm>
        </p:spPr>
        <p:txBody>
          <a:bodyPr>
            <a:normAutofit/>
          </a:bodyPr>
          <a:lstStyle/>
          <a:p>
            <a:r>
              <a:rPr lang="en-US" b="1" dirty="0" smtClean="0"/>
              <a:t>2. After </a:t>
            </a:r>
            <a:r>
              <a:rPr lang="en-US" b="1" dirty="0"/>
              <a:t>you register the internship course</a:t>
            </a:r>
          </a:p>
        </p:txBody>
      </p:sp>
    </p:spTree>
    <p:extLst>
      <p:ext uri="{BB962C8B-B14F-4D97-AF65-F5344CB8AC3E}">
        <p14:creationId xmlns:p14="http://schemas.microsoft.com/office/powerpoint/2010/main" val="51093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26572"/>
            <a:ext cx="9601200" cy="968828"/>
          </a:xfrm>
        </p:spPr>
        <p:txBody>
          <a:bodyPr>
            <a:normAutofit/>
          </a:bodyPr>
          <a:lstStyle/>
          <a:p>
            <a:r>
              <a:rPr lang="en-US" b="1" dirty="0" smtClean="0"/>
              <a:t>After </a:t>
            </a:r>
            <a:r>
              <a:rPr lang="en-US" b="1" dirty="0"/>
              <a:t>you </a:t>
            </a:r>
            <a:r>
              <a:rPr lang="en-US" b="1" dirty="0" smtClean="0"/>
              <a:t>register the internship course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39685"/>
            <a:ext cx="9916886" cy="4506685"/>
          </a:xfrm>
        </p:spPr>
        <p:txBody>
          <a:bodyPr>
            <a:normAutofit/>
          </a:bodyPr>
          <a:lstStyle/>
          <a:p>
            <a:r>
              <a:rPr lang="en-US" sz="2800" dirty="0" smtClean="0"/>
              <a:t>You have to </a:t>
            </a:r>
            <a:r>
              <a:rPr lang="en-US" sz="2800" b="1" dirty="0" smtClean="0">
                <a:solidFill>
                  <a:schemeClr val="tx1"/>
                </a:solidFill>
              </a:rPr>
              <a:t>log a placement on SJS4</a:t>
            </a:r>
            <a:r>
              <a:rPr lang="en-US" sz="2800" dirty="0"/>
              <a:t> </a:t>
            </a:r>
            <a:r>
              <a:rPr lang="en-US" sz="2800" dirty="0" smtClean="0"/>
              <a:t>to </a:t>
            </a:r>
            <a:r>
              <a:rPr lang="en-US" sz="2800" b="1" dirty="0" smtClean="0"/>
              <a:t>submit</a:t>
            </a:r>
            <a:r>
              <a:rPr lang="en-US" sz="2800" dirty="0" smtClean="0"/>
              <a:t> </a:t>
            </a:r>
            <a:r>
              <a:rPr lang="en-US" sz="2800" b="1" dirty="0" smtClean="0"/>
              <a:t>1</a:t>
            </a:r>
            <a:r>
              <a:rPr lang="en-US" sz="2800" b="1" dirty="0"/>
              <a:t>) Release of Liability form </a:t>
            </a:r>
            <a:r>
              <a:rPr lang="en-US" sz="2800" dirty="0"/>
              <a:t>and </a:t>
            </a:r>
            <a:r>
              <a:rPr lang="en-US" sz="2800" b="1" dirty="0"/>
              <a:t>2) Learning Plan and Participation Guidelines form</a:t>
            </a:r>
            <a:r>
              <a:rPr lang="en-US" sz="2800" dirty="0"/>
              <a:t> </a:t>
            </a:r>
            <a:r>
              <a:rPr lang="en-US" sz="2800" dirty="0" smtClean="0"/>
              <a:t>in SJS4</a:t>
            </a:r>
            <a:r>
              <a:rPr lang="en-US" sz="2800" dirty="0"/>
              <a:t> </a:t>
            </a:r>
            <a:r>
              <a:rPr lang="en-US" sz="2800" dirty="0" smtClean="0"/>
              <a:t>on the </a:t>
            </a:r>
            <a:r>
              <a:rPr lang="en-US" sz="2800" b="1" dirty="0" smtClean="0"/>
              <a:t>first day of the semester</a:t>
            </a:r>
            <a:r>
              <a:rPr lang="en-US" sz="2800" dirty="0" smtClean="0"/>
              <a:t>. </a:t>
            </a:r>
          </a:p>
          <a:p>
            <a:endParaRPr lang="en-US" sz="2800" dirty="0"/>
          </a:p>
          <a:p>
            <a:r>
              <a:rPr lang="en-US" sz="2800" dirty="0" smtClean="0"/>
              <a:t>The instructor will check if you submitted the required forms on SJS4. Your work hours will not count until you submit these forms. </a:t>
            </a:r>
          </a:p>
          <a:p>
            <a:endParaRPr lang="en-US" sz="2800" dirty="0"/>
          </a:p>
          <a:p>
            <a:pPr marL="0" indent="0">
              <a:buNone/>
            </a:pPr>
            <a:endParaRPr lang="en-US" sz="2800" dirty="0" smtClean="0">
              <a:sym typeface="Wingdings"/>
            </a:endParaRPr>
          </a:p>
          <a:p>
            <a:pPr marL="0" indent="0">
              <a:buNone/>
            </a:pPr>
            <a:endParaRPr lang="en-US" sz="2800" dirty="0" smtClean="0">
              <a:sym typeface="Wingdings"/>
            </a:endParaRPr>
          </a:p>
          <a:p>
            <a:pPr marL="0" indent="0">
              <a:buNone/>
            </a:pPr>
            <a:endParaRPr lang="en-US" sz="2800" dirty="0">
              <a:sym typeface="Wingdings"/>
            </a:endParaRP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039440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435429"/>
            <a:ext cx="9601200" cy="1485900"/>
          </a:xfrm>
        </p:spPr>
        <p:txBody>
          <a:bodyPr>
            <a:noAutofit/>
          </a:bodyPr>
          <a:lstStyle/>
          <a:p>
            <a:r>
              <a:rPr lang="en-US" sz="3200" dirty="0"/>
              <a:t>How to log a placement and </a:t>
            </a:r>
            <a:r>
              <a:rPr lang="en-US" sz="3200" dirty="0" smtClean="0"/>
              <a:t>submit the Release </a:t>
            </a:r>
            <a:r>
              <a:rPr lang="en-US" sz="3200" dirty="0"/>
              <a:t>of Liability form &amp;</a:t>
            </a:r>
            <a:r>
              <a:rPr lang="en-US" sz="3200" dirty="0" smtClean="0"/>
              <a:t> Learning </a:t>
            </a:r>
            <a:r>
              <a:rPr lang="en-US" sz="3200" dirty="0"/>
              <a:t>Plan and Participation Guidelines form</a:t>
            </a:r>
            <a:r>
              <a:rPr lang="en-US" sz="3200" dirty="0" smtClean="0"/>
              <a:t> in </a:t>
            </a:r>
            <a:r>
              <a:rPr lang="en-US" sz="3200" dirty="0"/>
              <a:t>SJS4?</a:t>
            </a:r>
            <a:r>
              <a:rPr lang="en-US" sz="3200" b="1" dirty="0"/>
              <a:t/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2024743"/>
            <a:ext cx="9916887" cy="4441371"/>
          </a:xfrm>
        </p:spPr>
        <p:txBody>
          <a:bodyPr>
            <a:normAutofit/>
          </a:bodyPr>
          <a:lstStyle/>
          <a:p>
            <a:r>
              <a:rPr lang="en-US" sz="2800" dirty="0"/>
              <a:t>The </a:t>
            </a:r>
            <a:r>
              <a:rPr lang="en-US" sz="2800" dirty="0">
                <a:solidFill>
                  <a:srgbClr val="0432FF"/>
                </a:solidFill>
              </a:rPr>
              <a:t>“</a:t>
            </a:r>
            <a:r>
              <a:rPr lang="en-US" sz="2800" b="1" dirty="0">
                <a:solidFill>
                  <a:srgbClr val="0432FF"/>
                </a:solidFill>
              </a:rPr>
              <a:t>student placement guide for internship” </a:t>
            </a:r>
            <a:r>
              <a:rPr lang="en-US" sz="2800" dirty="0" smtClean="0"/>
              <a:t>is available </a:t>
            </a:r>
            <a:r>
              <a:rPr lang="en-US" sz="2800" dirty="0"/>
              <a:t>on the department website. (Students tab </a:t>
            </a:r>
            <a:r>
              <a:rPr lang="mr-IN" sz="2800" dirty="0"/>
              <a:t>–</a:t>
            </a:r>
            <a:r>
              <a:rPr lang="en-US" sz="2800" dirty="0"/>
              <a:t> </a:t>
            </a:r>
            <a:r>
              <a:rPr lang="en-US" sz="2800" dirty="0" smtClean="0"/>
              <a:t>Forms) </a:t>
            </a:r>
            <a:endParaRPr lang="en-US" sz="2800" dirty="0"/>
          </a:p>
          <a:p>
            <a:pPr lvl="1"/>
            <a:r>
              <a:rPr lang="en-US" sz="2600" dirty="0"/>
              <a:t>Go to SJS4 website: </a:t>
            </a:r>
            <a:r>
              <a:rPr lang="en-US" sz="2600" dirty="0">
                <a:solidFill>
                  <a:srgbClr val="0432FF"/>
                </a:solidFill>
                <a:hlinkClick r:id="rId2"/>
              </a:rPr>
              <a:t>https://app.calstates4.com/sjsu</a:t>
            </a:r>
            <a:endParaRPr lang="en-US" sz="2600" dirty="0">
              <a:solidFill>
                <a:srgbClr val="0432FF"/>
              </a:solidFill>
            </a:endParaRPr>
          </a:p>
          <a:p>
            <a:pPr marL="0" lvl="1" indent="0">
              <a:buNone/>
            </a:pPr>
            <a:r>
              <a:rPr lang="en-US" sz="2600" dirty="0" smtClean="0">
                <a:sym typeface="Wingdings"/>
              </a:rPr>
              <a:t>  </a:t>
            </a:r>
            <a:r>
              <a:rPr lang="en-US" sz="2600" dirty="0">
                <a:sym typeface="Wingdings"/>
              </a:rPr>
              <a:t>Log in with MYSJSU ID &amp; password</a:t>
            </a:r>
          </a:p>
          <a:p>
            <a:pPr marL="0" indent="0">
              <a:buNone/>
            </a:pPr>
            <a:r>
              <a:rPr lang="en-US" sz="2600" dirty="0">
                <a:sym typeface="Wingdings"/>
              </a:rPr>
              <a:t>  You will be able to see the internship course in </a:t>
            </a:r>
            <a:r>
              <a:rPr lang="en-US" sz="2600" dirty="0" smtClean="0">
                <a:sym typeface="Wingdings"/>
              </a:rPr>
              <a:t>SJS4</a:t>
            </a:r>
          </a:p>
          <a:p>
            <a:pPr marL="0" indent="0">
              <a:buNone/>
            </a:pPr>
            <a:endParaRPr lang="en-US" sz="2600" dirty="0">
              <a:sym typeface="Wingdings"/>
            </a:endParaRPr>
          </a:p>
          <a:p>
            <a:pPr marL="0" lvl="1" indent="0">
              <a:buNone/>
            </a:pPr>
            <a:r>
              <a:rPr lang="en-US" sz="2600" b="1" dirty="0">
                <a:solidFill>
                  <a:srgbClr val="0432FF"/>
                </a:solidFill>
                <a:sym typeface="Wingdings"/>
              </a:rPr>
              <a:t>      Please read the “Student placement guide for </a:t>
            </a:r>
            <a:r>
              <a:rPr lang="en-US" sz="2600" b="1" dirty="0" smtClean="0">
                <a:solidFill>
                  <a:srgbClr val="0432FF"/>
                </a:solidFill>
                <a:sym typeface="Wingdings"/>
              </a:rPr>
              <a:t>internship</a:t>
            </a:r>
            <a:r>
              <a:rPr lang="en-US" sz="2600" b="1" dirty="0">
                <a:solidFill>
                  <a:srgbClr val="0432FF"/>
                </a:solidFill>
                <a:sym typeface="Wingdings"/>
              </a:rPr>
              <a:t>” and follow the directions!!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1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Internship credit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730829"/>
            <a:ext cx="10091057" cy="444137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Credit/No Credit</a:t>
            </a:r>
          </a:p>
          <a:p>
            <a:pPr lvl="1"/>
            <a:r>
              <a:rPr lang="en-US" sz="2800" dirty="0" smtClean="0"/>
              <a:t>HSPM 191A: 200 hours &amp; Assignments </a:t>
            </a:r>
          </a:p>
          <a:p>
            <a:pPr lvl="1"/>
            <a:r>
              <a:rPr lang="en-US" sz="2800" dirty="0" smtClean="0"/>
              <a:t>HSPM 191B: 300 hours &amp; Assignments </a:t>
            </a:r>
          </a:p>
          <a:p>
            <a:pPr lvl="1"/>
            <a:endParaRPr lang="en-US" sz="2800" dirty="0"/>
          </a:p>
          <a:p>
            <a:r>
              <a:rPr lang="en-US" sz="2800" dirty="0" smtClean="0"/>
              <a:t>Even though you start working before the semester starts, your work hours will count from the first day of the semester.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465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3684" y="2906485"/>
            <a:ext cx="6444343" cy="1485900"/>
          </a:xfrm>
        </p:spPr>
        <p:txBody>
          <a:bodyPr/>
          <a:lstStyle/>
          <a:p>
            <a:pPr algn="ctr"/>
            <a:r>
              <a:rPr lang="en-US" b="1" dirty="0" smtClean="0"/>
              <a:t>Questions? </a:t>
            </a:r>
            <a:r>
              <a:rPr lang="en-US" b="1" dirty="0" smtClean="0">
                <a:sym typeface="Wingdings"/>
              </a:rPr>
              <a:t>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1391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26571"/>
            <a:ext cx="9601200" cy="896420"/>
          </a:xfrm>
        </p:spPr>
        <p:txBody>
          <a:bodyPr/>
          <a:lstStyle/>
          <a:p>
            <a:r>
              <a:rPr lang="en-US" dirty="0" smtClean="0"/>
              <a:t>Internship registration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328057"/>
            <a:ext cx="9960429" cy="5529943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To register the internship courses (HSPM 191A &amp; 191B), you have to </a:t>
            </a:r>
            <a:r>
              <a:rPr lang="en-US" sz="2800" b="1" dirty="0" smtClean="0">
                <a:solidFill>
                  <a:srgbClr val="0432FF"/>
                </a:solidFill>
              </a:rPr>
              <a:t>get an add code from the instructor</a:t>
            </a:r>
            <a:r>
              <a:rPr lang="en-US" sz="2800" dirty="0" smtClean="0"/>
              <a:t>. </a:t>
            </a:r>
          </a:p>
          <a:p>
            <a:pPr lvl="1"/>
            <a:endParaRPr lang="en-US" sz="2600" dirty="0"/>
          </a:p>
          <a:p>
            <a:pPr lvl="2"/>
            <a:r>
              <a:rPr lang="en-US" sz="2800" b="1" dirty="0" smtClean="0">
                <a:solidFill>
                  <a:srgbClr val="FF0000"/>
                </a:solidFill>
              </a:rPr>
              <a:t>To get the </a:t>
            </a:r>
            <a:r>
              <a:rPr lang="en-US" sz="2800" b="1" dirty="0">
                <a:solidFill>
                  <a:srgbClr val="FF0000"/>
                </a:solidFill>
              </a:rPr>
              <a:t>add code</a:t>
            </a:r>
            <a:r>
              <a:rPr lang="mr-IN" sz="2800" b="1" dirty="0" smtClean="0">
                <a:solidFill>
                  <a:srgbClr val="FF0000"/>
                </a:solidFill>
              </a:rPr>
              <a:t>…</a:t>
            </a:r>
            <a:endParaRPr lang="en-US" sz="2800" b="1" dirty="0" smtClean="0">
              <a:solidFill>
                <a:srgbClr val="FF0000"/>
              </a:solidFill>
            </a:endParaRPr>
          </a:p>
          <a:p>
            <a:pPr lvl="3"/>
            <a:r>
              <a:rPr lang="en-US" sz="2400" dirty="0" smtClean="0"/>
              <a:t>Job &amp; Approval from your supervisor</a:t>
            </a:r>
          </a:p>
          <a:p>
            <a:pPr lvl="3"/>
            <a:r>
              <a:rPr lang="en-US" sz="2400" dirty="0" smtClean="0"/>
              <a:t>University Organization Agreement (UOA) filed on SJS4 (</a:t>
            </a:r>
            <a:r>
              <a:rPr lang="en-US" sz="2400" b="1" dirty="0" smtClean="0"/>
              <a:t>University policy</a:t>
            </a:r>
            <a:r>
              <a:rPr lang="en-US" sz="2400" dirty="0" smtClean="0"/>
              <a:t>)</a:t>
            </a:r>
          </a:p>
          <a:p>
            <a:pPr lvl="3"/>
            <a:r>
              <a:rPr lang="en-US" sz="2400" dirty="0" smtClean="0"/>
              <a:t>Internship Application</a:t>
            </a:r>
          </a:p>
          <a:p>
            <a:pPr lvl="3"/>
            <a:endParaRPr lang="en-US" sz="2400" dirty="0" smtClean="0"/>
          </a:p>
          <a:p>
            <a:r>
              <a:rPr lang="en-US" sz="2800" dirty="0"/>
              <a:t>You have to plan ahead of </a:t>
            </a:r>
            <a:r>
              <a:rPr lang="en-US" sz="2800" dirty="0" smtClean="0"/>
              <a:t>time</a:t>
            </a:r>
          </a:p>
          <a:p>
            <a:pPr lvl="1"/>
            <a:r>
              <a:rPr lang="en-US" sz="2600" dirty="0"/>
              <a:t>I</a:t>
            </a:r>
            <a:r>
              <a:rPr lang="en-US" sz="2600" dirty="0" smtClean="0"/>
              <a:t>f </a:t>
            </a:r>
            <a:r>
              <a:rPr lang="en-US" sz="2600" dirty="0"/>
              <a:t>you are planning to take the </a:t>
            </a:r>
            <a:r>
              <a:rPr lang="en-US" sz="2600" dirty="0" smtClean="0"/>
              <a:t>internship course </a:t>
            </a:r>
            <a:r>
              <a:rPr lang="en-US" sz="2600" dirty="0"/>
              <a:t>in Spring 2019, you </a:t>
            </a:r>
            <a:r>
              <a:rPr lang="en-US" sz="2600" dirty="0" smtClean="0"/>
              <a:t>would better plan </a:t>
            </a:r>
            <a:r>
              <a:rPr lang="en-US" sz="2600" dirty="0"/>
              <a:t>now or during the </a:t>
            </a:r>
            <a:r>
              <a:rPr lang="en-US" sz="2600" dirty="0" smtClean="0"/>
              <a:t>winter break.</a:t>
            </a:r>
          </a:p>
          <a:p>
            <a:pPr lvl="1"/>
            <a:r>
              <a:rPr lang="en-US" sz="2600" dirty="0" smtClean="0"/>
              <a:t>Also, you have about three weeks to add courses after the semester begins. (Check the last day to add courses)</a:t>
            </a:r>
            <a:endParaRPr lang="en-US" sz="2600" dirty="0"/>
          </a:p>
          <a:p>
            <a:pPr lvl="1"/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1576811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3274" y="1491341"/>
            <a:ext cx="9569669" cy="3929743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 smtClean="0"/>
              <a:t>Internship procedures </a:t>
            </a:r>
            <a:br>
              <a:rPr lang="en-US" sz="4800" b="1" dirty="0" smtClean="0"/>
            </a:br>
            <a:r>
              <a:rPr lang="en-US" sz="4800" b="1" dirty="0" smtClean="0"/>
              <a:t/>
            </a:r>
            <a:br>
              <a:rPr lang="en-US" sz="4800" b="1" dirty="0" smtClean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4000" dirty="0" smtClean="0"/>
              <a:t>1. Before you ask for the add code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>2. After you register the internship course</a:t>
            </a:r>
            <a:r>
              <a:rPr lang="en-US" sz="4800" b="1" dirty="0"/>
              <a:t/>
            </a:r>
            <a:br>
              <a:rPr lang="en-US" sz="4800" b="1" dirty="0"/>
            </a:b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86773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74320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 1. Before </a:t>
            </a:r>
            <a:r>
              <a:rPr lang="en-US" sz="4800" b="1" dirty="0"/>
              <a:t>you ask for the add code</a:t>
            </a:r>
          </a:p>
        </p:txBody>
      </p:sp>
    </p:spTree>
    <p:extLst>
      <p:ext uri="{BB962C8B-B14F-4D97-AF65-F5344CB8AC3E}">
        <p14:creationId xmlns:p14="http://schemas.microsoft.com/office/powerpoint/2010/main" val="110975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5285" y="214466"/>
            <a:ext cx="9601200" cy="721760"/>
          </a:xfrm>
        </p:spPr>
        <p:txBody>
          <a:bodyPr/>
          <a:lstStyle/>
          <a:p>
            <a:r>
              <a:rPr lang="en-US" b="1" dirty="0" smtClean="0"/>
              <a:t>Before you ask for the add code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757870" y="1206556"/>
            <a:ext cx="2201355" cy="108132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Arial" charset="0"/>
              <a:buChar char="•"/>
            </a:pPr>
            <a:r>
              <a:rPr lang="en-US" dirty="0" smtClean="0"/>
              <a:t>Find the job</a:t>
            </a:r>
          </a:p>
          <a:p>
            <a:pPr marL="285750" indent="-285750">
              <a:buFont typeface="Arial" charset="0"/>
              <a:buChar char="•"/>
            </a:pPr>
            <a:r>
              <a:rPr lang="en-US" dirty="0" smtClean="0"/>
              <a:t>Confirm with your supervisor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638335" y="3440960"/>
            <a:ext cx="2837380" cy="13249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Your internship site needs to submit the </a:t>
            </a:r>
            <a:r>
              <a:rPr lang="en-US" dirty="0" smtClean="0">
                <a:solidFill>
                  <a:srgbClr val="FF0000"/>
                </a:solidFill>
              </a:rPr>
              <a:t>New Partner Proposal Form</a:t>
            </a:r>
            <a:r>
              <a:rPr lang="en-US" dirty="0" smtClean="0"/>
              <a:t> and sign the </a:t>
            </a:r>
            <a:r>
              <a:rPr lang="en-US" dirty="0" smtClean="0">
                <a:solidFill>
                  <a:srgbClr val="FF0000"/>
                </a:solidFill>
              </a:rPr>
              <a:t>UOA </a:t>
            </a:r>
            <a:r>
              <a:rPr lang="en-US" dirty="0" smtClean="0">
                <a:solidFill>
                  <a:schemeClr val="tx1"/>
                </a:solidFill>
              </a:rPr>
              <a:t>online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703890" y="2132366"/>
            <a:ext cx="2478029" cy="12021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 the signed internship application to the instructor to get an add code</a:t>
            </a: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3703890" y="3555938"/>
            <a:ext cx="2412242" cy="11030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 a </a:t>
            </a:r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equest for a new site </a:t>
            </a:r>
            <a:r>
              <a:rPr lang="en-US" dirty="0" smtClean="0"/>
              <a:t>on SJS4</a:t>
            </a:r>
            <a:endParaRPr lang="en-US" dirty="0"/>
          </a:p>
        </p:txBody>
      </p:sp>
      <p:sp>
        <p:nvSpPr>
          <p:cNvPr id="17" name="Rectangle 16"/>
          <p:cNvSpPr/>
          <p:nvPr/>
        </p:nvSpPr>
        <p:spPr>
          <a:xfrm>
            <a:off x="757869" y="2870399"/>
            <a:ext cx="2143565" cy="108132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Check if your internship site is listed in SJS4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32639" y="2665653"/>
            <a:ext cx="84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Yes</a:t>
            </a:r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976183" y="3734090"/>
            <a:ext cx="84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855639" y="2316387"/>
            <a:ext cx="2908" cy="582522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17" idx="3"/>
            <a:endCxn id="13" idx="1"/>
          </p:cNvCxnSpPr>
          <p:nvPr/>
        </p:nvCxnSpPr>
        <p:spPr>
          <a:xfrm flipV="1">
            <a:off x="2901434" y="2733463"/>
            <a:ext cx="802456" cy="677597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17" idx="3"/>
            <a:endCxn id="16" idx="1"/>
          </p:cNvCxnSpPr>
          <p:nvPr/>
        </p:nvCxnSpPr>
        <p:spPr>
          <a:xfrm>
            <a:off x="2901434" y="3411060"/>
            <a:ext cx="802456" cy="69642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6" idx="3"/>
            <a:endCxn id="12" idx="1"/>
          </p:cNvCxnSpPr>
          <p:nvPr/>
        </p:nvCxnSpPr>
        <p:spPr>
          <a:xfrm flipV="1">
            <a:off x="6116132" y="4103422"/>
            <a:ext cx="522203" cy="406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6638335" y="5317429"/>
            <a:ext cx="2412242" cy="110309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mtClean="0"/>
              <a:t>Keep checking </a:t>
            </a:r>
            <a:r>
              <a:rPr lang="en-US" dirty="0" smtClean="0"/>
              <a:t>if your internship site is listed in SJS4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9572457" y="5263814"/>
            <a:ext cx="2478029" cy="120219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Submit the signed internship application to the instructor to get an add code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9050254" y="5864911"/>
            <a:ext cx="522203" cy="4064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964198" y="4765883"/>
            <a:ext cx="0" cy="551546"/>
          </a:xfrm>
          <a:prstGeom prst="straightConnector1">
            <a:avLst/>
          </a:prstGeom>
          <a:ln w="3810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9029400" y="5458902"/>
            <a:ext cx="849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7358743" y="1589314"/>
            <a:ext cx="4103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Note: The </a:t>
            </a:r>
            <a:r>
              <a:rPr lang="en-US" b="1" dirty="0" smtClean="0">
                <a:solidFill>
                  <a:srgbClr val="FF0000"/>
                </a:solidFill>
              </a:rPr>
              <a:t>internship application </a:t>
            </a:r>
            <a:r>
              <a:rPr lang="en-US" dirty="0" smtClean="0"/>
              <a:t>is available on the </a:t>
            </a:r>
            <a:r>
              <a:rPr lang="en-US" b="1" dirty="0" smtClean="0">
                <a:solidFill>
                  <a:srgbClr val="FF0000"/>
                </a:solidFill>
              </a:rPr>
              <a:t>Department website.</a:t>
            </a:r>
          </a:p>
          <a:p>
            <a:r>
              <a:rPr lang="en-US" dirty="0" smtClean="0"/>
              <a:t>-- Students tab -- Forms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7435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6" grpId="0" animBg="1"/>
      <p:bldP spid="17" grpId="0" animBg="1"/>
      <p:bldP spid="6" grpId="0"/>
      <p:bldP spid="23" grpId="0"/>
      <p:bldP spid="31" grpId="0" animBg="1"/>
      <p:bldP spid="38" grpId="0" animBg="1"/>
      <p:bldP spid="43" grpId="0"/>
      <p:bldP spid="5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10482943" cy="9252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to check if your internship site is listed in SJS4?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611086"/>
            <a:ext cx="9601200" cy="3581400"/>
          </a:xfrm>
        </p:spPr>
        <p:txBody>
          <a:bodyPr>
            <a:normAutofit/>
          </a:bodyPr>
          <a:lstStyle/>
          <a:p>
            <a:r>
              <a:rPr lang="en-US" sz="2800" dirty="0"/>
              <a:t>Go to SJS4 website: </a:t>
            </a:r>
            <a:r>
              <a:rPr lang="en-US" sz="2800" dirty="0">
                <a:solidFill>
                  <a:srgbClr val="0432FF"/>
                </a:solidFill>
                <a:hlinkClick r:id="rId2"/>
              </a:rPr>
              <a:t>https://</a:t>
            </a:r>
            <a:r>
              <a:rPr lang="en-US" sz="2800" dirty="0" smtClean="0">
                <a:solidFill>
                  <a:srgbClr val="0432FF"/>
                </a:solidFill>
                <a:hlinkClick r:id="rId2"/>
              </a:rPr>
              <a:t>app.calstates4.com/sjsu</a:t>
            </a:r>
            <a:endParaRPr lang="en-US" sz="2800" dirty="0" smtClean="0">
              <a:solidFill>
                <a:srgbClr val="0432FF"/>
              </a:solidFill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Click ‘Site’ 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 Type your internship site</a:t>
            </a:r>
          </a:p>
          <a:p>
            <a:pPr marL="0" lvl="1" indent="0">
              <a:buNone/>
            </a:pPr>
            <a:r>
              <a:rPr lang="en-US" sz="2800" b="1" dirty="0" smtClean="0"/>
              <a:t>*Note</a:t>
            </a:r>
            <a:r>
              <a:rPr lang="en-US" sz="2800" dirty="0"/>
              <a:t>: If your internship site is listed in SJS4, it is good for five years. </a:t>
            </a:r>
          </a:p>
          <a:p>
            <a:pPr lvl="1"/>
            <a:endParaRPr lang="en-US" sz="2800" dirty="0" smtClean="0">
              <a:solidFill>
                <a:schemeClr val="tx1"/>
              </a:solidFill>
              <a:sym typeface="Wingdings"/>
            </a:endParaRPr>
          </a:p>
          <a:p>
            <a:pPr lvl="1">
              <a:buFont typeface="Arial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If your internship site is not listed in SJS4, you have to submit the “</a:t>
            </a:r>
            <a:r>
              <a:rPr lang="en-US" sz="2800" b="1" dirty="0" smtClean="0">
                <a:solidFill>
                  <a:schemeClr val="tx1"/>
                </a:solidFill>
                <a:sym typeface="Wingdings"/>
              </a:rPr>
              <a:t>Request for a new site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” for your internship site. </a:t>
            </a:r>
            <a:endParaRPr lang="en-US" sz="2800" dirty="0" smtClean="0">
              <a:solidFill>
                <a:schemeClr val="tx1"/>
              </a:solidFill>
            </a:endParaRP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6084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599" y="685800"/>
            <a:ext cx="10482943" cy="92528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How to submit the ‘Request for a New Site’ in SJS4?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1611086"/>
            <a:ext cx="9601200" cy="1632857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Go to SJS4 website: </a:t>
            </a:r>
            <a:r>
              <a:rPr lang="en-US" sz="2800" dirty="0">
                <a:solidFill>
                  <a:srgbClr val="0432FF"/>
                </a:solidFill>
                <a:hlinkClick r:id="rId2"/>
              </a:rPr>
              <a:t>https://</a:t>
            </a:r>
            <a:r>
              <a:rPr lang="en-US" sz="2800" dirty="0" smtClean="0">
                <a:solidFill>
                  <a:srgbClr val="0432FF"/>
                </a:solidFill>
                <a:hlinkClick r:id="rId2"/>
              </a:rPr>
              <a:t>app.calstates4.com/sjsu</a:t>
            </a:r>
            <a:endParaRPr lang="en-US" sz="2800" dirty="0" smtClean="0">
              <a:solidFill>
                <a:srgbClr val="0432FF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sym typeface="Wingdings"/>
              </a:rPr>
              <a:t>If you are logged in, please log out first. </a:t>
            </a:r>
            <a:endParaRPr lang="en-US" sz="2800" dirty="0" smtClean="0">
              <a:solidFill>
                <a:schemeClr val="tx1"/>
              </a:solidFill>
              <a:sym typeface="Wingdings"/>
            </a:endParaRP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Click ‘Home’  </a:t>
            </a:r>
            <a:r>
              <a:rPr lang="en-US" sz="2800" dirty="0" smtClean="0">
                <a:solidFill>
                  <a:schemeClr val="tx1"/>
                </a:solidFill>
                <a:sym typeface="Wingdings"/>
              </a:rPr>
              <a:t>  Click ‘Student &amp; Faculty request for a new site’  Fill out the form and submit 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599" y="3548743"/>
            <a:ext cx="9601200" cy="2971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84048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Once you submit the request for a new site for your internship site on SJS4, your supervisor or manager will receive an email regarding the ‘</a:t>
            </a:r>
            <a:r>
              <a:rPr lang="en-US" sz="2400" b="1" dirty="0" smtClean="0">
                <a:solidFill>
                  <a:srgbClr val="0432FF"/>
                </a:solidFill>
              </a:rPr>
              <a:t>New Partner Proposal Form</a:t>
            </a:r>
            <a:r>
              <a:rPr lang="en-US" sz="2400" dirty="0" smtClean="0"/>
              <a:t>’. They need to fill out the New partner proposal form and submit it online. </a:t>
            </a:r>
          </a:p>
          <a:p>
            <a:r>
              <a:rPr lang="en-US" sz="2400" dirty="0" smtClean="0"/>
              <a:t>Once your supervisor or manager submits the New Partner Proposal Form, they will receive another email regarding the </a:t>
            </a:r>
            <a:r>
              <a:rPr lang="en-US" sz="2400" b="1" dirty="0" smtClean="0">
                <a:solidFill>
                  <a:srgbClr val="0432FF"/>
                </a:solidFill>
              </a:rPr>
              <a:t>University Organization Agreement (UOA). </a:t>
            </a:r>
            <a:r>
              <a:rPr lang="en-US" sz="2400" dirty="0" smtClean="0"/>
              <a:t>They need to follow the directions described in the email to </a:t>
            </a:r>
            <a:r>
              <a:rPr lang="en-US" sz="2400" b="1" dirty="0" smtClean="0">
                <a:solidFill>
                  <a:srgbClr val="FF0000"/>
                </a:solidFill>
              </a:rPr>
              <a:t>sign the UOA online</a:t>
            </a:r>
            <a:r>
              <a:rPr lang="en-US" sz="2400" dirty="0" smtClean="0"/>
              <a:t>. 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94624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599" y="457200"/>
            <a:ext cx="10112830" cy="6106886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US" sz="2600" b="1" dirty="0">
                <a:solidFill>
                  <a:srgbClr val="0432FF"/>
                </a:solidFill>
              </a:rPr>
              <a:t>When you submit the </a:t>
            </a:r>
            <a:r>
              <a:rPr lang="en-US" sz="2600" b="1" dirty="0" smtClean="0">
                <a:solidFill>
                  <a:srgbClr val="0432FF"/>
                </a:solidFill>
              </a:rPr>
              <a:t>‘Request </a:t>
            </a:r>
            <a:r>
              <a:rPr lang="en-US" sz="2600" b="1" dirty="0">
                <a:solidFill>
                  <a:srgbClr val="0432FF"/>
                </a:solidFill>
              </a:rPr>
              <a:t>for a </a:t>
            </a:r>
            <a:r>
              <a:rPr lang="en-US" sz="2600" b="1" dirty="0" smtClean="0">
                <a:solidFill>
                  <a:srgbClr val="0432FF"/>
                </a:solidFill>
              </a:rPr>
              <a:t>New Site’</a:t>
            </a:r>
            <a:r>
              <a:rPr lang="en-US" sz="2600" b="1" dirty="0" smtClean="0"/>
              <a:t>, </a:t>
            </a:r>
            <a:r>
              <a:rPr lang="en-US" sz="2600" b="1" dirty="0"/>
              <a:t>I highly encourage you to </a:t>
            </a:r>
            <a:r>
              <a:rPr lang="en-US" sz="2600" b="1" dirty="0" smtClean="0">
                <a:solidFill>
                  <a:srgbClr val="0432FF"/>
                </a:solidFill>
              </a:rPr>
              <a:t>sit with your supervisor and work together</a:t>
            </a:r>
            <a:r>
              <a:rPr lang="en-US" sz="2600" b="1" dirty="0" smtClean="0"/>
              <a:t>. </a:t>
            </a:r>
          </a:p>
          <a:p>
            <a:pPr lvl="1">
              <a:lnSpc>
                <a:spcPct val="120000"/>
              </a:lnSpc>
            </a:pPr>
            <a:r>
              <a:rPr lang="en-US" sz="2600" dirty="0" smtClean="0"/>
              <a:t>If you just submit the request form and inform your supervisor, he or she may forget to submit the new proposal form and sign the UOA.</a:t>
            </a:r>
          </a:p>
          <a:p>
            <a:pPr lvl="1">
              <a:lnSpc>
                <a:spcPct val="120000"/>
              </a:lnSpc>
            </a:pPr>
            <a:endParaRPr lang="en-US" sz="600" b="1" dirty="0" smtClean="0">
              <a:solidFill>
                <a:srgbClr val="7030A0"/>
              </a:solidFill>
            </a:endParaRPr>
          </a:p>
          <a:p>
            <a:pPr lvl="1">
              <a:lnSpc>
                <a:spcPct val="120000"/>
              </a:lnSpc>
            </a:pPr>
            <a:endParaRPr lang="en-US" sz="100" b="1" dirty="0">
              <a:solidFill>
                <a:srgbClr val="7030A0"/>
              </a:solidFill>
            </a:endParaRPr>
          </a:p>
          <a:p>
            <a:pPr lvl="1">
              <a:lnSpc>
                <a:spcPct val="120000"/>
              </a:lnSpc>
            </a:pPr>
            <a:endParaRPr lang="en-US" sz="600" b="1" dirty="0" smtClean="0">
              <a:solidFill>
                <a:srgbClr val="7030A0"/>
              </a:solidFill>
            </a:endParaRPr>
          </a:p>
          <a:p>
            <a:pPr lvl="1">
              <a:lnSpc>
                <a:spcPct val="120000"/>
              </a:lnSpc>
              <a:buFont typeface="Wingdings" charset="2"/>
              <a:buChar char="v"/>
            </a:pPr>
            <a:r>
              <a:rPr lang="en-US" sz="2600" i="0" dirty="0" smtClean="0">
                <a:solidFill>
                  <a:schemeClr val="tx1"/>
                </a:solidFill>
              </a:rPr>
              <a:t>After your supervisor signs the UOA, it would take about 3-4 business days to be approved by SJS4. You need to keep checking if your internship site is listed in SJS4. If it is not listed in SJS4 within about a week, please contact </a:t>
            </a:r>
            <a:r>
              <a:rPr lang="en-US" sz="2600" i="0" dirty="0"/>
              <a:t>Center for Community Learning &amp; </a:t>
            </a:r>
            <a:r>
              <a:rPr lang="en-US" sz="2600" i="0" dirty="0" smtClean="0"/>
              <a:t>Leadership </a:t>
            </a:r>
            <a:r>
              <a:rPr lang="en-US" sz="2600" i="0" dirty="0" smtClean="0">
                <a:solidFill>
                  <a:schemeClr val="tx1"/>
                </a:solidFill>
              </a:rPr>
              <a:t>at </a:t>
            </a:r>
            <a:r>
              <a:rPr lang="en-US" sz="2600" i="0" dirty="0" smtClean="0">
                <a:solidFill>
                  <a:srgbClr val="0432FF"/>
                </a:solidFill>
                <a:hlinkClick r:id="rId2"/>
              </a:rPr>
              <a:t>community.learning@sjsu.edu</a:t>
            </a:r>
            <a:r>
              <a:rPr lang="en-US" sz="2600" i="0" dirty="0" smtClean="0">
                <a:solidFill>
                  <a:srgbClr val="0432FF"/>
                </a:solidFill>
              </a:rPr>
              <a:t> </a:t>
            </a:r>
            <a:endParaRPr lang="en-US" sz="2600" i="0" dirty="0">
              <a:solidFill>
                <a:srgbClr val="0432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9314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74915"/>
            <a:ext cx="9601200" cy="1055914"/>
          </a:xfrm>
        </p:spPr>
        <p:txBody>
          <a:bodyPr/>
          <a:lstStyle/>
          <a:p>
            <a:r>
              <a:rPr lang="en-US" dirty="0" smtClean="0"/>
              <a:t>Internship Application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730829"/>
            <a:ext cx="9688286" cy="4865914"/>
          </a:xfrm>
        </p:spPr>
        <p:txBody>
          <a:bodyPr>
            <a:normAutofit/>
          </a:bodyPr>
          <a:lstStyle/>
          <a:p>
            <a:r>
              <a:rPr lang="en-US" sz="2700" dirty="0" smtClean="0"/>
              <a:t>Once you confirm that your internship site is listed in SJS4, you need to work with your supervisor to fill out the internship application. </a:t>
            </a:r>
          </a:p>
          <a:p>
            <a:pPr lvl="1"/>
            <a:r>
              <a:rPr lang="en-US" sz="2700" dirty="0" smtClean="0"/>
              <a:t>You and your supervisor have to sign the application. (Hand-written signature)</a:t>
            </a:r>
          </a:p>
          <a:p>
            <a:pPr lvl="1"/>
            <a:r>
              <a:rPr lang="en-US" sz="2700" b="1" dirty="0">
                <a:solidFill>
                  <a:srgbClr val="0432FF"/>
                </a:solidFill>
              </a:rPr>
              <a:t>Submit the signed internship application to the instructor to get an add code. </a:t>
            </a:r>
          </a:p>
          <a:p>
            <a:pPr lvl="1"/>
            <a:endParaRPr lang="en-US" sz="2700" dirty="0"/>
          </a:p>
          <a:p>
            <a:r>
              <a:rPr lang="en-US" sz="2700" dirty="0" smtClean="0"/>
              <a:t>The Internship application is available on the department website. (Students tab - Forms)</a:t>
            </a:r>
          </a:p>
          <a:p>
            <a:endParaRPr lang="en-US" sz="2700" dirty="0" smtClean="0"/>
          </a:p>
        </p:txBody>
      </p:sp>
    </p:spTree>
    <p:extLst>
      <p:ext uri="{BB962C8B-B14F-4D97-AF65-F5344CB8AC3E}">
        <p14:creationId xmlns:p14="http://schemas.microsoft.com/office/powerpoint/2010/main" val="344805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</a:majorFont>
      <a:minorFont>
        <a:latin typeface="Franklin Gothic Book" panose="020B0503020102020204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8325</TotalTime>
  <Words>844</Words>
  <Application>Microsoft Macintosh PowerPoint</Application>
  <PresentationFormat>Widescreen</PresentationFormat>
  <Paragraphs>80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Franklin Gothic Book</vt:lpstr>
      <vt:lpstr>Wingdings</vt:lpstr>
      <vt:lpstr>Crop</vt:lpstr>
      <vt:lpstr>Internships</vt:lpstr>
      <vt:lpstr>Internship registration process</vt:lpstr>
      <vt:lpstr>Internship procedures    1. Before you ask for the add code  2. After you register the internship course </vt:lpstr>
      <vt:lpstr> 1. Before you ask for the add code</vt:lpstr>
      <vt:lpstr>Before you ask for the add code</vt:lpstr>
      <vt:lpstr>How to check if your internship site is listed in SJS4?</vt:lpstr>
      <vt:lpstr>How to submit the ‘Request for a New Site’ in SJS4?</vt:lpstr>
      <vt:lpstr>PowerPoint Presentation</vt:lpstr>
      <vt:lpstr>Internship Application </vt:lpstr>
      <vt:lpstr>2. After you register the internship course</vt:lpstr>
      <vt:lpstr>After you register the internship course</vt:lpstr>
      <vt:lpstr>How to log a placement and submit the Release of Liability form &amp; Learning Plan and Participation Guidelines form in SJS4? </vt:lpstr>
      <vt:lpstr>Internship credit </vt:lpstr>
      <vt:lpstr>Questions? </vt:lpstr>
    </vt:vector>
  </TitlesOfParts>
  <Company/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Internships</dc:title>
  <dc:creator>Microsoft Office User</dc:creator>
  <cp:lastModifiedBy>Microsoft Office User</cp:lastModifiedBy>
  <cp:revision>116</cp:revision>
  <dcterms:created xsi:type="dcterms:W3CDTF">2018-10-19T22:10:26Z</dcterms:created>
  <dcterms:modified xsi:type="dcterms:W3CDTF">2018-10-25T23:46:26Z</dcterms:modified>
</cp:coreProperties>
</file>