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64" r:id="rId1"/>
  </p:sldMasterIdLst>
  <p:notesMasterIdLst>
    <p:notesMasterId r:id="rId14"/>
  </p:notesMasterIdLst>
  <p:handoutMasterIdLst>
    <p:handoutMasterId r:id="rId15"/>
  </p:handoutMasterIdLst>
  <p:sldIdLst>
    <p:sldId id="257" r:id="rId2"/>
    <p:sldId id="318" r:id="rId3"/>
    <p:sldId id="311" r:id="rId4"/>
    <p:sldId id="310" r:id="rId5"/>
    <p:sldId id="319" r:id="rId6"/>
    <p:sldId id="280" r:id="rId7"/>
    <p:sldId id="316" r:id="rId8"/>
    <p:sldId id="283" r:id="rId9"/>
    <p:sldId id="306" r:id="rId10"/>
    <p:sldId id="285" r:id="rId11"/>
    <p:sldId id="320" r:id="rId12"/>
    <p:sldId id="277" r:id="rId13"/>
  </p:sldIdLst>
  <p:sldSz cx="9144000" cy="5143500" type="screen16x9"/>
  <p:notesSz cx="6858000" cy="9144000"/>
  <p:embeddedFontLst>
    <p:embeddedFont>
      <p:font typeface="Intel Clear Pro" panose="020B0804020202060201" pitchFamily="34" charset="0"/>
      <p:bold r:id="rId16"/>
    </p:embeddedFont>
    <p:embeddedFont>
      <p:font typeface="Intel Clear" panose="020B0604020203020204" pitchFamily="34" charset="0"/>
      <p:regular r:id="rId17"/>
      <p:bold r:id="rId18"/>
      <p:italic r:id="rId19"/>
      <p:boldItalic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7">
          <p15:clr>
            <a:srgbClr val="A4A3A4"/>
          </p15:clr>
        </p15:guide>
        <p15:guide id="2" pos="2880">
          <p15:clr>
            <a:srgbClr val="A4A3A4"/>
          </p15:clr>
        </p15:guide>
        <p15:guide id="3" orient="horz" pos="2655">
          <p15:clr>
            <a:srgbClr val="A4A3A4"/>
          </p15:clr>
        </p15:guide>
        <p15:guide id="4" orient="horz" pos="1978">
          <p15:clr>
            <a:srgbClr val="A4A3A4"/>
          </p15:clr>
        </p15:guide>
        <p15:guide id="5" orient="horz" pos="19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u, Lawrence Y" initials="CLY" lastIdx="1" clrIdx="0"/>
  <p:cmAuthor id="1" name="Cecile A. Thomas" initials="CAT" lastIdx="1" clrIdx="1"/>
  <p:cmAuthor id="2" name="raherrm1" initials="rh" lastIdx="1" clrIdx="2">
    <p:extLst/>
  </p:cmAuthor>
  <p:cmAuthor id="3" name="Author"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5"/>
    <a:srgbClr val="FFF000"/>
    <a:srgbClr val="00CCF2"/>
    <a:srgbClr val="C0C0C0"/>
    <a:srgbClr val="404040"/>
    <a:srgbClr val="5F81AE"/>
    <a:srgbClr val="0000FF"/>
    <a:srgbClr val="FFFFFF"/>
    <a:srgbClr val="00AEE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477" autoAdjust="0"/>
  </p:normalViewPr>
  <p:slideViewPr>
    <p:cSldViewPr snapToGrid="0" snapToObjects="1">
      <p:cViewPr varScale="1">
        <p:scale>
          <a:sx n="92" d="100"/>
          <a:sy n="92" d="100"/>
        </p:scale>
        <p:origin x="264" y="77"/>
      </p:cViewPr>
      <p:guideLst>
        <p:guide orient="horz" pos="2637"/>
        <p:guide pos="2880"/>
        <p:guide orient="horz" pos="2655"/>
        <p:guide orient="horz" pos="1978"/>
        <p:guide orient="horz" pos="199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1" d="100"/>
          <a:sy n="91" d="100"/>
        </p:scale>
        <p:origin x="368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9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9B23B1-3DD8-40C4-B363-0682023E5EE0}" type="datetimeFigureOut">
              <a:rPr lang="en-US" sz="900" smtClean="0"/>
              <a:pPr/>
              <a:t>8/8/2017</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096C75-5479-4FE8-999D-3CCC91026B1D}" type="slidenum">
              <a:rPr lang="en-US" sz="900" smtClean="0"/>
              <a:pPr/>
              <a:t>‹#›</a:t>
            </a:fld>
            <a:endParaRPr lang="en-US" sz="900"/>
          </a:p>
        </p:txBody>
      </p:sp>
    </p:spTree>
    <p:extLst>
      <p:ext uri="{BB962C8B-B14F-4D97-AF65-F5344CB8AC3E}">
        <p14:creationId xmlns:p14="http://schemas.microsoft.com/office/powerpoint/2010/main" val="3202618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9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900"/>
            </a:lvl1pPr>
          </a:lstStyle>
          <a:p>
            <a:fld id="{4D549EAA-037A-45A3-B973-B38F716773EE}" type="datetimeFigureOut">
              <a:rPr lang="en-US" smtClean="0"/>
              <a:pPr/>
              <a:t>8/8/2017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9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900"/>
            </a:lvl1pPr>
          </a:lstStyle>
          <a:p>
            <a:fld id="{E13FB3FA-C830-445B-A142-1E421B2C8A7E}" type="slidenum">
              <a:rPr lang="en-US" smtClean="0"/>
              <a:pPr/>
              <a:t>‹#›</a:t>
            </a:fld>
            <a:endParaRPr lang="en-US"/>
          </a:p>
        </p:txBody>
      </p:sp>
    </p:spTree>
    <p:extLst>
      <p:ext uri="{BB962C8B-B14F-4D97-AF65-F5344CB8AC3E}">
        <p14:creationId xmlns:p14="http://schemas.microsoft.com/office/powerpoint/2010/main" val="394502789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atacenterknowledge.com/archives/2012/06/29/hipaa-compliant-data-center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fortune.com/2016/03/31/intel-cancer-cloud-research/" TargetMode="External"/><Relationship Id="rId4" Type="http://schemas.openxmlformats.org/officeDocument/2006/relationships/hyperlink" Target="http://fortune.com/company/int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FB3FA-C830-445B-A142-1E421B2C8A7E}" type="slidenum">
              <a:rPr lang="en-US" smtClean="0">
                <a:solidFill>
                  <a:prstClr val="black"/>
                </a:solidFill>
                <a:latin typeface="Arial"/>
              </a:rPr>
              <a:pPr/>
              <a:t>1</a:t>
            </a:fld>
            <a:endParaRPr lang="en-US" dirty="0">
              <a:solidFill>
                <a:prstClr val="black"/>
              </a:solidFill>
              <a:latin typeface="Arial"/>
            </a:endParaRPr>
          </a:p>
        </p:txBody>
      </p:sp>
    </p:spTree>
    <p:extLst>
      <p:ext uri="{BB962C8B-B14F-4D97-AF65-F5344CB8AC3E}">
        <p14:creationId xmlns:p14="http://schemas.microsoft.com/office/powerpoint/2010/main" val="2814078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The custom-built computing system is for cancer researchers to exchange healthcare information.</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Currently, healthcare groups and institutes that study cancer typically avoid sharing data for fear of security breaches as well as </a:t>
            </a:r>
            <a:r>
              <a:rPr lang="en-US" sz="900" b="0" i="0" u="none" strike="noStrike" kern="1200" dirty="0" smtClean="0">
                <a:solidFill>
                  <a:schemeClr val="tx1"/>
                </a:solidFill>
                <a:effectLst/>
                <a:latin typeface="+mn-lt"/>
                <a:ea typeface="+mn-ea"/>
                <a:cs typeface="+mn-cs"/>
                <a:hlinkClick r:id="rId3"/>
              </a:rPr>
              <a:t>legal reasons</a:t>
            </a:r>
            <a:r>
              <a:rPr lang="en-US" sz="900" b="0" i="0" kern="1200" dirty="0" smtClean="0">
                <a:solidFill>
                  <a:schemeClr val="tx1"/>
                </a:solidFill>
                <a:effectLst/>
                <a:latin typeface="+mn-lt"/>
                <a:ea typeface="+mn-ea"/>
                <a:cs typeface="+mn-cs"/>
              </a:rPr>
              <a:t>, said Eric </a:t>
            </a:r>
            <a:r>
              <a:rPr lang="en-US" sz="900" b="0" i="0" kern="1200" dirty="0" err="1" smtClean="0">
                <a:solidFill>
                  <a:schemeClr val="tx1"/>
                </a:solidFill>
                <a:effectLst/>
                <a:latin typeface="+mn-lt"/>
                <a:ea typeface="+mn-ea"/>
                <a:cs typeface="+mn-cs"/>
              </a:rPr>
              <a:t>Dishman</a:t>
            </a:r>
            <a:r>
              <a:rPr lang="en-US" sz="900" b="0" i="0" kern="1200" dirty="0" smtClean="0">
                <a:solidFill>
                  <a:schemeClr val="tx1"/>
                </a:solidFill>
                <a:effectLst/>
                <a:latin typeface="+mn-lt"/>
                <a:ea typeface="+mn-ea"/>
                <a:cs typeface="+mn-cs"/>
              </a:rPr>
              <a:t>, an Intel </a:t>
            </a:r>
            <a:r>
              <a:rPr lang="en-US" sz="900" b="0" i="0" u="none" strike="noStrike" kern="1200" cap="all" dirty="0" smtClean="0">
                <a:solidFill>
                  <a:schemeClr val="tx1"/>
                </a:solidFill>
                <a:effectLst/>
                <a:latin typeface="+mn-lt"/>
                <a:ea typeface="+mn-ea"/>
                <a:cs typeface="+mn-cs"/>
                <a:hlinkClick r:id="rId4"/>
              </a:rPr>
              <a:t>(INTC, +0.97%)</a:t>
            </a:r>
            <a:r>
              <a:rPr lang="en-US" sz="900" b="0" i="0" kern="1200" dirty="0" smtClean="0">
                <a:solidFill>
                  <a:schemeClr val="tx1"/>
                </a:solidFill>
                <a:effectLst/>
                <a:latin typeface="+mn-lt"/>
                <a:ea typeface="+mn-ea"/>
                <a:cs typeface="+mn-cs"/>
              </a:rPr>
              <a:t> fellow and general manager of the company’s health and life sciences group. Genomic information contains so much detail about patients' health that it could violate their privacy if it leaked, </a:t>
            </a:r>
            <a:r>
              <a:rPr lang="en-US" sz="900" b="0" i="0" kern="1200" dirty="0" err="1" smtClean="0">
                <a:solidFill>
                  <a:schemeClr val="tx1"/>
                </a:solidFill>
                <a:effectLst/>
                <a:latin typeface="+mn-lt"/>
                <a:ea typeface="+mn-ea"/>
                <a:cs typeface="+mn-cs"/>
              </a:rPr>
              <a:t>Dishman</a:t>
            </a:r>
            <a:r>
              <a:rPr lang="en-US" sz="900" b="0" i="0" kern="1200" dirty="0" smtClean="0">
                <a:solidFill>
                  <a:schemeClr val="tx1"/>
                </a:solidFill>
                <a:effectLst/>
                <a:latin typeface="+mn-lt"/>
                <a:ea typeface="+mn-ea"/>
                <a:cs typeface="+mn-cs"/>
              </a:rPr>
              <a:t> explained.</a:t>
            </a:r>
          </a:p>
          <a:p>
            <a:r>
              <a:rPr lang="en-US" sz="900" b="0" i="0" kern="1200" dirty="0" smtClean="0">
                <a:solidFill>
                  <a:schemeClr val="tx1"/>
                </a:solidFill>
                <a:effectLst/>
                <a:latin typeface="+mn-lt"/>
                <a:ea typeface="+mn-ea"/>
                <a:cs typeface="+mn-cs"/>
              </a:rPr>
              <a:t>Additionally, technological limitations have made it difficult for many researchers to share their data, which is often stored in old databases and systems. To speed up research, these disparate collections of genomic data must be combined in a single system so it can be processed using advanced data crunching.</a:t>
            </a:r>
          </a:p>
          <a:p>
            <a:r>
              <a:rPr lang="en-US" sz="900" b="0" i="0" kern="1200" dirty="0" smtClean="0">
                <a:solidFill>
                  <a:schemeClr val="tx1"/>
                </a:solidFill>
                <a:effectLst/>
                <a:latin typeface="+mn-lt"/>
                <a:ea typeface="+mn-ea"/>
                <a:cs typeface="+mn-cs"/>
              </a:rPr>
              <a:t>“What is remarkable about cancers is how heterogeneous they are,” said Joe Gray, a cancer researcher for the Oregon Health &amp; Science University. “What we are really looking for are patterns for success in a maze of chaos.”</a:t>
            </a:r>
          </a:p>
          <a:p>
            <a:r>
              <a:rPr lang="en-US" sz="900" b="0" i="0" kern="1200" dirty="0" smtClean="0">
                <a:solidFill>
                  <a:schemeClr val="tx1"/>
                </a:solidFill>
                <a:effectLst/>
                <a:latin typeface="+mn-lt"/>
                <a:ea typeface="+mn-ea"/>
                <a:cs typeface="+mn-cs"/>
              </a:rPr>
              <a:t>Although Intel's cancer cloud is still early in development, both Gray and </a:t>
            </a:r>
            <a:r>
              <a:rPr lang="en-US" sz="900" b="0" i="0" kern="1200" dirty="0" err="1" smtClean="0">
                <a:solidFill>
                  <a:schemeClr val="tx1"/>
                </a:solidFill>
                <a:effectLst/>
                <a:latin typeface="+mn-lt"/>
                <a:ea typeface="+mn-ea"/>
                <a:cs typeface="+mn-cs"/>
              </a:rPr>
              <a:t>Dishman</a:t>
            </a:r>
            <a:r>
              <a:rPr lang="en-US" sz="900" b="0" i="0" kern="1200" dirty="0" smtClean="0">
                <a:solidFill>
                  <a:schemeClr val="tx1"/>
                </a:solidFill>
                <a:effectLst/>
                <a:latin typeface="+mn-lt"/>
                <a:ea typeface="+mn-ea"/>
                <a:cs typeface="+mn-cs"/>
              </a:rPr>
              <a:t>, himself a cancer survivor, are hopeful that more groups will join the initiative to add more data. By 2020, they hope that the cloud system will help doctors give patients accurate cancer diagnosis and treatment plans within 24 hours.</a:t>
            </a:r>
          </a:p>
          <a:p>
            <a:endParaRPr lang="en-US" sz="900" b="0" i="0" kern="1200" dirty="0" smtClean="0">
              <a:solidFill>
                <a:schemeClr val="tx1"/>
              </a:solidFill>
              <a:effectLst/>
              <a:latin typeface="+mn-lt"/>
              <a:ea typeface="+mn-ea"/>
              <a:cs typeface="+mn-cs"/>
            </a:endParaRP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“We worked together to solve what has been an intractable problem. OHSU and Intel took the opportunity to say, “‘We are not going to do business as we usually do. We are going to remove barriers to collaboration,'” said </a:t>
            </a:r>
            <a:r>
              <a:rPr lang="en-US" sz="900" b="0" i="0" kern="1200" dirty="0" err="1" smtClean="0">
                <a:solidFill>
                  <a:schemeClr val="tx1"/>
                </a:solidFill>
                <a:effectLst/>
                <a:latin typeface="+mn-lt"/>
                <a:ea typeface="+mn-ea"/>
                <a:cs typeface="+mn-cs"/>
              </a:rPr>
              <a:t>Stenzel-Poore</a:t>
            </a:r>
            <a:r>
              <a:rPr lang="en-US" sz="900" b="0" i="0" kern="1200" dirty="0" smtClean="0">
                <a:solidFill>
                  <a:schemeClr val="tx1"/>
                </a:solidFill>
                <a:effectLst/>
                <a:latin typeface="+mn-lt"/>
                <a:ea typeface="+mn-ea"/>
                <a:cs typeface="+mn-cs"/>
              </a:rPr>
              <a:t>. “We are not going to worry about who owns what, we are going to take on the most difficult problem, cancer, and provide a solution. And that is what we’ve done.”</a:t>
            </a:r>
          </a:p>
          <a:p>
            <a:r>
              <a:rPr lang="en-US" sz="900" b="0" i="0" kern="1200" dirty="0" smtClean="0">
                <a:solidFill>
                  <a:schemeClr val="tx1"/>
                </a:solidFill>
                <a:effectLst/>
                <a:latin typeface="+mn-lt"/>
                <a:ea typeface="+mn-ea"/>
                <a:cs typeface="+mn-cs"/>
              </a:rPr>
              <a:t>Collaborative Cancer Cloud</a:t>
            </a:r>
          </a:p>
          <a:p>
            <a:r>
              <a:rPr lang="en-US" sz="900" b="0" i="0" kern="1200" dirty="0" smtClean="0">
                <a:solidFill>
                  <a:schemeClr val="tx1"/>
                </a:solidFill>
                <a:effectLst/>
                <a:latin typeface="+mn-lt"/>
                <a:ea typeface="+mn-ea"/>
                <a:cs typeface="+mn-cs"/>
              </a:rPr>
              <a:t>While OHSU Intel have been working together on some level for decades, it was only in the past two years that the two began to utilize Intel’s compute resources to create a computer architecture that any cancer researcher can join, known as the </a:t>
            </a:r>
            <a:r>
              <a:rPr lang="en-US" sz="900" b="0" i="0" u="none" strike="noStrike" kern="1200" dirty="0" smtClean="0">
                <a:solidFill>
                  <a:schemeClr val="tx1"/>
                </a:solidFill>
                <a:effectLst/>
                <a:latin typeface="+mn-lt"/>
                <a:ea typeface="+mn-ea"/>
                <a:cs typeface="+mn-cs"/>
                <a:hlinkClick r:id="rId5"/>
              </a:rPr>
              <a:t>Collaborative Cancer Cloud</a:t>
            </a:r>
            <a:r>
              <a:rPr lang="en-US" sz="900" b="0" i="0" kern="1200" dirty="0" smtClean="0">
                <a:solidFill>
                  <a:schemeClr val="tx1"/>
                </a:solidFill>
                <a:effectLst/>
                <a:latin typeface="+mn-lt"/>
                <a:ea typeface="+mn-ea"/>
                <a:cs typeface="+mn-cs"/>
              </a:rPr>
              <a:t>.</a:t>
            </a:r>
          </a:p>
          <a:p>
            <a:r>
              <a:rPr lang="en-US" sz="900" b="0" i="0" kern="1200" dirty="0" smtClean="0">
                <a:solidFill>
                  <a:schemeClr val="tx1"/>
                </a:solidFill>
                <a:effectLst/>
                <a:latin typeface="+mn-lt"/>
                <a:ea typeface="+mn-ea"/>
                <a:cs typeface="+mn-cs"/>
              </a:rPr>
              <a:t>The CCC allows cancer researchers to share patient data that is relevant to their research, without compromising the patient’s private information. This system will allow enormous amounts of sequenced genome data from individual patients to be stored centrally so that other researchers can use the data bank to craft individual treatment plans for existing patients.</a:t>
            </a:r>
          </a:p>
          <a:p>
            <a:r>
              <a:rPr lang="en-US" sz="900" b="0" i="0" kern="1200" dirty="0" smtClean="0">
                <a:solidFill>
                  <a:schemeClr val="tx1"/>
                </a:solidFill>
                <a:effectLst/>
                <a:latin typeface="+mn-lt"/>
                <a:ea typeface="+mn-ea"/>
                <a:cs typeface="+mn-cs"/>
              </a:rPr>
              <a:t>“I believe that we have a solution that will allow institutions across the world to share data securely, maintain patient privacy and control the data at the institution site, which will really allow us to come up with the most important treatments for patients with cancer,” said </a:t>
            </a:r>
            <a:r>
              <a:rPr lang="en-US" sz="900" b="0" i="0" kern="1200" dirty="0" err="1" smtClean="0">
                <a:solidFill>
                  <a:schemeClr val="tx1"/>
                </a:solidFill>
                <a:effectLst/>
                <a:latin typeface="+mn-lt"/>
                <a:ea typeface="+mn-ea"/>
                <a:cs typeface="+mn-cs"/>
              </a:rPr>
              <a:t>Stenzel-Poore</a:t>
            </a:r>
            <a:r>
              <a:rPr lang="en-US" sz="900" b="0" i="0" kern="1200" dirty="0" smtClean="0">
                <a:solidFill>
                  <a:schemeClr val="tx1"/>
                </a:solidFill>
                <a:effectLst/>
                <a:latin typeface="+mn-lt"/>
                <a:ea typeface="+mn-ea"/>
                <a:cs typeface="+mn-cs"/>
              </a:rPr>
              <a:t>. “Because you know, cancer is a completely unique disease in each person, and if we really can compare the data from one patient to millions of patients’ samples, we can come up with what’s the best treatment for that patient.”</a:t>
            </a:r>
          </a:p>
          <a:p>
            <a:endParaRPr lang="en-US" sz="9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3448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3FB3FA-C830-445B-A142-1E421B2C8A7E}" type="slidenum">
              <a:rPr lang="en-US" smtClean="0"/>
              <a:pPr/>
              <a:t>11</a:t>
            </a:fld>
            <a:endParaRPr lang="en-US"/>
          </a:p>
        </p:txBody>
      </p:sp>
    </p:spTree>
    <p:extLst>
      <p:ext uri="{BB962C8B-B14F-4D97-AF65-F5344CB8AC3E}">
        <p14:creationId xmlns:p14="http://schemas.microsoft.com/office/powerpoint/2010/main" val="43294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3FB3FA-C830-445B-A142-1E421B2C8A7E}" type="slidenum">
              <a:rPr lang="en-US" smtClean="0"/>
              <a:pPr/>
              <a:t>2</a:t>
            </a:fld>
            <a:endParaRPr lang="en-US"/>
          </a:p>
        </p:txBody>
      </p:sp>
    </p:spTree>
    <p:extLst>
      <p:ext uri="{BB962C8B-B14F-4D97-AF65-F5344CB8AC3E}">
        <p14:creationId xmlns:p14="http://schemas.microsoft.com/office/powerpoint/2010/main" val="350961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kern="1200" dirty="0" smtClean="0">
                <a:solidFill>
                  <a:schemeClr val="tx1"/>
                </a:solidFill>
                <a:effectLst/>
                <a:latin typeface="+mn-lt"/>
                <a:ea typeface="+mn-ea"/>
                <a:cs typeface="+mn-cs"/>
              </a:rPr>
              <a:t>Mobile/social/cloud drove most recent wave of applications</a:t>
            </a:r>
          </a:p>
          <a:p>
            <a:pPr lvl="0"/>
            <a:r>
              <a:rPr lang="en-US" sz="900" kern="1200" dirty="0" smtClean="0">
                <a:solidFill>
                  <a:schemeClr val="tx1"/>
                </a:solidFill>
                <a:effectLst/>
                <a:latin typeface="+mn-lt"/>
                <a:ea typeface="+mn-ea"/>
                <a:cs typeface="+mn-cs"/>
              </a:rPr>
              <a:t>Technology is getting faster -&gt; approaching free. Means chips will be embedded in everything, and all connected to the internet.</a:t>
            </a:r>
          </a:p>
          <a:p>
            <a:endParaRPr lang="en-US" dirty="0"/>
          </a:p>
        </p:txBody>
      </p:sp>
      <p:sp>
        <p:nvSpPr>
          <p:cNvPr id="4" name="Slide Number Placeholder 3"/>
          <p:cNvSpPr>
            <a:spLocks noGrp="1"/>
          </p:cNvSpPr>
          <p:nvPr>
            <p:ph type="sldNum" sz="quarter" idx="10"/>
          </p:nvPr>
        </p:nvSpPr>
        <p:spPr/>
        <p:txBody>
          <a:bodyPr/>
          <a:lstStyle/>
          <a:p>
            <a:fld id="{E13FB3FA-C830-445B-A142-1E421B2C8A7E}" type="slidenum">
              <a:rPr lang="en-US" smtClean="0"/>
              <a:pPr/>
              <a:t>3</a:t>
            </a:fld>
            <a:endParaRPr lang="en-US"/>
          </a:p>
        </p:txBody>
      </p:sp>
    </p:spTree>
    <p:extLst>
      <p:ext uri="{BB962C8B-B14F-4D97-AF65-F5344CB8AC3E}">
        <p14:creationId xmlns:p14="http://schemas.microsoft.com/office/powerpoint/2010/main" val="174745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what’s all this data good for? Well, we can use it to identify patterns. One example is photo recognition. Digital photos are essentially millions of individual pixels. By analyzing those, we can start</a:t>
            </a:r>
            <a:r>
              <a:rPr lang="en-US" baseline="0" dirty="0" smtClean="0"/>
              <a:t> to recognize things like edges and lines, and eventually map that to actual shapes. For example, with this cat.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that might be great for helping you classify photos, but what’s the use in the real world? Let me give you an example.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 of ‘Watson Diagnoses </a:t>
            </a:r>
            <a:r>
              <a:rPr lang="en-US" dirty="0" err="1" smtClean="0"/>
              <a:t>Lukemia</a:t>
            </a:r>
            <a:r>
              <a:rPr lang="en-US" dirty="0" smtClean="0"/>
              <a:t>’</a:t>
            </a:r>
          </a:p>
          <a:p>
            <a:endParaRPr lang="en-US" dirty="0"/>
          </a:p>
        </p:txBody>
      </p:sp>
      <p:sp>
        <p:nvSpPr>
          <p:cNvPr id="4" name="Slide Number Placeholder 3"/>
          <p:cNvSpPr>
            <a:spLocks noGrp="1"/>
          </p:cNvSpPr>
          <p:nvPr>
            <p:ph type="sldNum" sz="quarter" idx="10"/>
          </p:nvPr>
        </p:nvSpPr>
        <p:spPr/>
        <p:txBody>
          <a:bodyPr/>
          <a:lstStyle/>
          <a:p>
            <a:fld id="{E13FB3FA-C830-445B-A142-1E421B2C8A7E}" type="slidenum">
              <a:rPr lang="en-US" smtClean="0"/>
              <a:pPr/>
              <a:t>4</a:t>
            </a:fld>
            <a:endParaRPr lang="en-US"/>
          </a:p>
        </p:txBody>
      </p:sp>
    </p:spTree>
    <p:extLst>
      <p:ext uri="{BB962C8B-B14F-4D97-AF65-F5344CB8AC3E}">
        <p14:creationId xmlns:p14="http://schemas.microsoft.com/office/powerpoint/2010/main" val="62065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kern="1200" dirty="0" smtClean="0">
                <a:solidFill>
                  <a:schemeClr val="tx1"/>
                </a:solidFill>
                <a:effectLst/>
                <a:latin typeface="+mn-lt"/>
                <a:ea typeface="+mn-ea"/>
                <a:cs typeface="+mn-cs"/>
              </a:rPr>
              <a:t>If everything has a chip, you can program the world.</a:t>
            </a:r>
          </a:p>
          <a:p>
            <a:pPr lvl="0"/>
            <a:r>
              <a:rPr lang="en-US" sz="900" kern="1200" dirty="0" smtClean="0">
                <a:solidFill>
                  <a:schemeClr val="tx1"/>
                </a:solidFill>
                <a:effectLst/>
                <a:latin typeface="+mn-lt"/>
                <a:ea typeface="+mn-ea"/>
                <a:cs typeface="+mn-cs"/>
              </a:rPr>
              <a:t>Platforms today are distributed systems – built across many systems. AWS is an example</a:t>
            </a:r>
          </a:p>
          <a:p>
            <a:pPr lvl="0"/>
            <a:r>
              <a:rPr lang="en-US" sz="900" kern="1200" dirty="0" smtClean="0">
                <a:solidFill>
                  <a:schemeClr val="tx1"/>
                </a:solidFill>
                <a:effectLst/>
                <a:latin typeface="+mn-lt"/>
                <a:ea typeface="+mn-ea"/>
                <a:cs typeface="+mn-cs"/>
              </a:rPr>
              <a:t>AI/ML/deep learning are emerging as a new platform. Inherently parallelizable</a:t>
            </a:r>
          </a:p>
          <a:p>
            <a:pPr lvl="0"/>
            <a:r>
              <a:rPr lang="en-US" sz="900" kern="1200" dirty="0" smtClean="0">
                <a:solidFill>
                  <a:schemeClr val="tx1"/>
                </a:solidFill>
                <a:effectLst/>
                <a:latin typeface="+mn-lt"/>
                <a:ea typeface="+mn-ea"/>
                <a:cs typeface="+mn-cs"/>
              </a:rPr>
              <a:t>AI technologies going to open source and cloud – means that everyone can do ML. Ex </a:t>
            </a:r>
            <a:r>
              <a:rPr lang="en-US" sz="900" kern="1200" dirty="0" err="1" smtClean="0">
                <a:solidFill>
                  <a:schemeClr val="tx1"/>
                </a:solidFill>
                <a:effectLst/>
                <a:latin typeface="+mn-lt"/>
                <a:ea typeface="+mn-ea"/>
                <a:cs typeface="+mn-cs"/>
              </a:rPr>
              <a:t>google’s</a:t>
            </a:r>
            <a:r>
              <a:rPr lang="en-US" sz="900" kern="1200" dirty="0" smtClean="0">
                <a:solidFill>
                  <a:schemeClr val="tx1"/>
                </a:solidFill>
                <a:effectLst/>
                <a:latin typeface="+mn-lt"/>
                <a:ea typeface="+mn-ea"/>
                <a:cs typeface="+mn-cs"/>
              </a:rPr>
              <a:t> tensor flow</a:t>
            </a:r>
          </a:p>
          <a:p>
            <a:pPr lvl="0"/>
            <a:r>
              <a:rPr lang="en-US" sz="900" kern="1200" dirty="0" smtClean="0">
                <a:solidFill>
                  <a:schemeClr val="tx1"/>
                </a:solidFill>
                <a:effectLst/>
                <a:latin typeface="+mn-lt"/>
                <a:ea typeface="+mn-ea"/>
                <a:cs typeface="+mn-cs"/>
              </a:rPr>
              <a:t>If you can simulate the real world and insert change into it, you have no real consequences. You try new technologies, social policies, etc. Or run many possible simulations and choose based on results. For example, government policy, economic decisions, social programs, health decisions, science experiments, etc. for example, predicting diseases people will get.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13FB3FA-C830-445B-A142-1E421B2C8A7E}" type="slidenum">
              <a:rPr lang="en-US" smtClean="0"/>
              <a:pPr/>
              <a:t>5</a:t>
            </a:fld>
            <a:endParaRPr lang="en-US"/>
          </a:p>
        </p:txBody>
      </p:sp>
    </p:spTree>
    <p:extLst>
      <p:ext uri="{BB962C8B-B14F-4D97-AF65-F5344CB8AC3E}">
        <p14:creationId xmlns:p14="http://schemas.microsoft.com/office/powerpoint/2010/main" val="251915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Marc </a:t>
            </a:r>
            <a:r>
              <a:rPr lang="en-GB" baseline="0" dirty="0" err="1" smtClean="0"/>
              <a:t>Andreeson’s</a:t>
            </a:r>
            <a:r>
              <a:rPr lang="en-GB" baseline="0" dirty="0" smtClean="0"/>
              <a:t> classic article, “Software is Eating the World”, he describes how software is disrupting every industry. There are many great examples, but let’s start with books. In 2001, Borders handed over their online sales to Amazon, deeming it to be </a:t>
            </a:r>
            <a:r>
              <a:rPr lang="en-GB" baseline="0" dirty="0" err="1" smtClean="0"/>
              <a:t>unstrategic</a:t>
            </a:r>
            <a:r>
              <a:rPr lang="en-GB" baseline="0" dirty="0" smtClean="0"/>
              <a:t> and unimportant. Today, Amazon is essentially a software company – an extremely sophisticated engine for selling and distributing anything you could imagine. At the same time, Amazon has been leading the shift to digital content by pushing the Amazon Kindle. Now even the content of the books is software.</a:t>
            </a:r>
          </a:p>
          <a:p>
            <a:endParaRPr lang="en-GB" baseline="0" dirty="0" smtClean="0"/>
          </a:p>
          <a:p>
            <a:r>
              <a:rPr lang="en-GB" baseline="0" dirty="0" smtClean="0"/>
              <a:t>Other examples involve using software to change the game – Uber for example. Uber didn’t try to directly compete with incumbent taxi companies. Instead they came in sideways by completely changing the way people get transportation, through an easy to use software application. Same thing with Airbnb.</a:t>
            </a:r>
          </a:p>
          <a:p>
            <a:endParaRPr lang="en-GB" baseline="0" dirty="0" smtClean="0"/>
          </a:p>
          <a:p>
            <a:r>
              <a:rPr lang="en-GB" baseline="0" dirty="0" smtClean="0"/>
              <a:t>Looking forward, autonomous driving has the potential to change many industries. Not only the obvious ones of taxis and truck deliveries and insurance, but also things like what will people do with all that new found spare time if they don’t have to drive? Companies that want to help you optimize your drive experience will be sprouting like weeds. Or the data that is generated – it could completely change how cities develop infrastructure. Imagine city streets with no parking. Or imagine the airport with no parking lot. But, it turns out that airports get around 25% of their revenue from parking fees. So you can see how the disruption spreads radically.</a:t>
            </a:r>
          </a:p>
          <a:p>
            <a:endParaRPr lang="en-GB" baseline="0" dirty="0" smtClean="0"/>
          </a:p>
          <a:p>
            <a:r>
              <a:rPr lang="en-GB" baseline="0" dirty="0" smtClean="0"/>
              <a:t>Change will continue to accelerate, increasingly driven by the ability to harness the data.</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mn-lt"/>
                <a:ea typeface="+mn-ea"/>
                <a:cs typeface="+mn-cs"/>
              </a:rPr>
              <a:t>Do you want to be ahead of the curve or behind it? This is happening everywhere</a:t>
            </a:r>
          </a:p>
          <a:p>
            <a:endParaRPr lang="en-GB" baseline="0"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pPr/>
              <a:t>6</a:t>
            </a:fld>
            <a:endParaRPr lang="en-US" dirty="0"/>
          </a:p>
        </p:txBody>
      </p:sp>
    </p:spTree>
    <p:extLst>
      <p:ext uri="{BB962C8B-B14F-4D97-AF65-F5344CB8AC3E}">
        <p14:creationId xmlns:p14="http://schemas.microsoft.com/office/powerpoint/2010/main" val="41750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320128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We’ve talked about how businesses around the</a:t>
            </a:r>
            <a:r>
              <a:rPr lang="en-GB" sz="1200" b="0" i="0" kern="1200" baseline="0" dirty="0" smtClean="0">
                <a:solidFill>
                  <a:schemeClr val="tx1"/>
                </a:solidFill>
                <a:effectLst/>
                <a:latin typeface="+mn-lt"/>
                <a:ea typeface="+mn-ea"/>
                <a:cs typeface="+mn-cs"/>
              </a:rPr>
              <a:t> world need to evolve and transform, and of course Intel is no exception to this. As our customers are evolving, so are we.</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 are in a time when technology is valued not just for the devices it produces, but for the experiences it makes possible. Intel will lead in this new era by remaining true to our history as inventors and makers, as a global leader in manufacturing, as world-class innovators. But Intel is</a:t>
            </a:r>
            <a:r>
              <a:rPr lang="en-GB" sz="1200" b="0" i="0" kern="1200" baseline="0" dirty="0" smtClean="0">
                <a:solidFill>
                  <a:schemeClr val="tx1"/>
                </a:solidFill>
                <a:effectLst/>
                <a:latin typeface="+mn-lt"/>
                <a:ea typeface="+mn-ea"/>
                <a:cs typeface="+mn-cs"/>
              </a:rPr>
              <a:t> evolving. We have a clear strategy for this, which we call the Virtuous Cycle of Growth:</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 call it a virtuous cycle—the cloud and the data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the Internet of Things, memory and FPGAs—all bound together by connectivity and enhanced by the economics of Moore’s Law.</a:t>
            </a:r>
          </a:p>
          <a:p>
            <a:r>
              <a:rPr lang="en-GB" sz="1200" b="0" i="0" kern="1200" dirty="0" smtClean="0">
                <a:solidFill>
                  <a:schemeClr val="tx1"/>
                </a:solidFill>
                <a:effectLst/>
                <a:latin typeface="+mn-lt"/>
                <a:ea typeface="+mn-ea"/>
                <a:cs typeface="+mn-cs"/>
              </a:rPr>
              <a:t>Our strategy builds upon itself. These assets are all connected, and together, they fuel our business. With each new device that comes online and connects to the cloud—we have the tremendous opportunity to reinforce our company’s growth.</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Putting it all together, Intel is uniquely positioned to power the cloud and drive the increasingly smart, connected world. We see tremendous opportunity in the growth of this virtuous cycle—the cloud and data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the Internet of Things, memory and FPGAs all bound together by connectivity and enhanced by the economics of Moore’s Law—which will provide a strong and dynamic future for Intel, and create lasting value for our customers, partners, shareholders, and you, our employees.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And as our products, and the experiences we make possible evolve, we as a company are evolving too. We are unleashing the power of diversity and inclusion to transform our workforce, be a driving force for our continued relevancy and growth, and pave the path for the technology industry. We are taking on some of society’s most complex issues, and showing the world that with creativity, ingenuity, and possibility thinking, there is nothing that can’t be solved or changed for the better.</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Intel is truly unique—from the technologies we invent to the amazing experiences we deliver.</a:t>
            </a:r>
          </a:p>
          <a:p>
            <a:endParaRPr lang="en-GB"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i="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i="0" u="sng" kern="1200" dirty="0" smtClean="0">
                <a:solidFill>
                  <a:schemeClr val="tx1"/>
                </a:solidFill>
                <a:effectLst/>
                <a:latin typeface="+mn-lt"/>
                <a:ea typeface="+mn-ea"/>
                <a:cs typeface="+mn-cs"/>
              </a:rPr>
              <a:t>CLOUD / DATA CENTER</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cloud is the most important trend shaping the future of the smart, connected world—and thus Intel’s future.</a:t>
            </a:r>
          </a:p>
          <a:p>
            <a:r>
              <a:rPr lang="en-GB" sz="1200" b="0" i="0" kern="1200" dirty="0" smtClean="0">
                <a:solidFill>
                  <a:schemeClr val="tx1"/>
                </a:solidFill>
                <a:effectLst/>
                <a:latin typeface="+mn-lt"/>
                <a:ea typeface="+mn-ea"/>
                <a:cs typeface="+mn-cs"/>
              </a:rPr>
              <a:t>Intel architecture defines the infrastructure of the cloud, and we will continue to drive more and more of the footprint of the data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globally. There is much more value to unlock from the cloud and data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and analytics is the key to that.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To put things in perspective, in 2020 the average internet user will generate about 1.5GB of traffic per day, up from 650MB in 2015. Certainly, a huge amount of data until you consider the machines. A Smart Hospital will generate 3,000 GB/day, a self-driving car will generate 4,000GB/day, a connected plane will generate 40,000 GB/day, and a connected factory will generate 1million GB/day.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cloud and analytics from the data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are the greatest value drivers in technology today. The impact of everything becoming digitized is not only real-time exchanges of information between multiple connected devices and the cloud, but also an ability to </a:t>
            </a:r>
            <a:r>
              <a:rPr lang="en-GB" sz="1200" b="0" i="0" kern="1200" dirty="0" err="1" smtClean="0">
                <a:solidFill>
                  <a:schemeClr val="tx1"/>
                </a:solidFill>
                <a:effectLst/>
                <a:latin typeface="+mn-lt"/>
                <a:ea typeface="+mn-ea"/>
                <a:cs typeface="+mn-cs"/>
              </a:rPr>
              <a:t>analyze</a:t>
            </a:r>
            <a:r>
              <a:rPr lang="en-GB" sz="1200" b="0" i="0" kern="1200" dirty="0" smtClean="0">
                <a:solidFill>
                  <a:schemeClr val="tx1"/>
                </a:solidFill>
                <a:effectLst/>
                <a:latin typeface="+mn-lt"/>
                <a:ea typeface="+mn-ea"/>
                <a:cs typeface="+mn-cs"/>
              </a:rPr>
              <a:t> critical data in ways that will eliminate inefficiency, solve problems, and transform our experiences. This digitization of everything will disrupt entire industries and open up new cycles of growth.</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At Intel, we’ll accelerate the power and value of this data and its analytics by continuing to innovate in high-performance computing, big data and machine learning capabilities.</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1" i="0" u="sng" kern="1200" dirty="0" smtClean="0">
                <a:solidFill>
                  <a:schemeClr val="tx1"/>
                </a:solidFill>
                <a:effectLst/>
                <a:latin typeface="+mn-lt"/>
                <a:ea typeface="+mn-ea"/>
                <a:cs typeface="+mn-cs"/>
              </a:rPr>
              <a:t>IOT</a:t>
            </a:r>
          </a:p>
          <a:p>
            <a:r>
              <a:rPr lang="en-GB" sz="1200" b="0" i="0" kern="1200" dirty="0" smtClean="0">
                <a:solidFill>
                  <a:schemeClr val="tx1"/>
                </a:solidFill>
                <a:effectLst/>
                <a:latin typeface="+mn-lt"/>
                <a:ea typeface="+mn-ea"/>
                <a:cs typeface="+mn-cs"/>
              </a:rPr>
              <a:t>The Internet of Things encompasses all smart devices—every PC, device, sensor, console and any other edge device—that are connected to the cloud.</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PC is foundational to our compute strategy and to our business. It’s an engine that creates critical shared IP that drives innovation across our entire product portfolio. Intel will continue to deliver an annual cadence of leadership performance and innovation in our PC and broader computing roadmap, with a focus on key growth opportunities in 2 in 1s, gaming and home gateways.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Intel will also lead our industry to move beyond the device we know today to completely new kinds of “PCs.” We are imaging and inventing a PC that is truly immersive, assistive, with an incredibly natural interface tailored for your individual needs.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Intel is also inventing a future that is more informed, collaborative, and meaningful given the widespread interconnectedness of everyday objects. Common objects (refrigerators, shoes, cars, etc.) are evolving into intelligent devices—equipped with sensors and connected through the Internet of Things.  From wedding rings monitoring blood sugar, to coffee pots automatically ordering refill grounds, to work stations eliminating distractions to keep employees productive—soon everything will seamlessly improve and support day-to-day tasks, both simple and complex.</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the Internet of Things evolves, we see three distinct phases emerging. The first is to make everyday objects smart—this is well underway with everything from smart toothbrushes to smart car seats now available. The second is to connect the unconnected, with new devices connecting to the cloud and enabling new revenue, services and savings. New devices like cars and watches are being designed with connectivity and intelligence built into the device. The third is just emerging when devices will require constant connectivity and will need the intelligence to make real-time decisions based on their surroundings. This is the “autonomous era” and machine learning and computer vision will become critical for all kinds of connected devices.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At Intel, we will focus on autonomous vehicles, industrial and retail as our primary growth drivers of the Internet of Things.</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1" i="0" u="sng" kern="1200" dirty="0" smtClean="0">
                <a:solidFill>
                  <a:schemeClr val="tx1"/>
                </a:solidFill>
                <a:effectLst/>
                <a:latin typeface="+mn-lt"/>
                <a:ea typeface="+mn-ea"/>
                <a:cs typeface="+mn-cs"/>
              </a:rPr>
              <a:t>MEMORY &amp; PROGRAMMABLE SOLUTIONS</a:t>
            </a:r>
          </a:p>
          <a:p>
            <a:endParaRPr lang="en-GB" sz="1200" b="1" i="0" u="sng"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Memory and programmable solutions such as FPGAs will deliver entirely new classes of products for the data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and the Internet of Things.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Intel is driving innovations—using our deep understanding of materials science as well as computer architecture—to grow memory and storage at a much faster rate to virtually eliminate latency for data from storage.  We believe two recent technological inventions—3D </a:t>
            </a:r>
            <a:r>
              <a:rPr lang="en-GB" sz="1200" b="0" i="0" kern="1200" dirty="0" err="1" smtClean="0">
                <a:solidFill>
                  <a:schemeClr val="tx1"/>
                </a:solidFill>
                <a:effectLst/>
                <a:latin typeface="+mn-lt"/>
                <a:ea typeface="+mn-ea"/>
                <a:cs typeface="+mn-cs"/>
              </a:rPr>
              <a:t>XPoint</a:t>
            </a:r>
            <a:r>
              <a:rPr lang="en-GB" sz="1200" b="0" i="0" kern="1200" dirty="0" smtClean="0">
                <a:solidFill>
                  <a:schemeClr val="tx1"/>
                </a:solidFill>
                <a:effectLst/>
                <a:latin typeface="+mn-lt"/>
                <a:ea typeface="+mn-ea"/>
                <a:cs typeface="+mn-cs"/>
              </a:rPr>
              <a:t>™ technology and 3D NAND—are key to keeping pace with the combination of growing data and increased computing capability.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Bigger memory and faster storage benefits many new devices by enabling more immersive experiences with natural interaction and also provides significant value to the cloud by allowing businesses to run more efficiently.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availability of faster storage and bigger memory also unlocks more value in the cloud as we learn to automate and efficiently </a:t>
            </a:r>
            <a:r>
              <a:rPr lang="en-GB" sz="1200" b="0" i="0" kern="1200" dirty="0" err="1" smtClean="0">
                <a:solidFill>
                  <a:schemeClr val="tx1"/>
                </a:solidFill>
                <a:effectLst/>
                <a:latin typeface="+mn-lt"/>
                <a:ea typeface="+mn-ea"/>
                <a:cs typeface="+mn-cs"/>
              </a:rPr>
              <a:t>analyze</a:t>
            </a:r>
            <a:r>
              <a:rPr lang="en-GB" sz="1200" b="0" i="0" kern="1200" dirty="0" smtClean="0">
                <a:solidFill>
                  <a:schemeClr val="tx1"/>
                </a:solidFill>
                <a:effectLst/>
                <a:latin typeface="+mn-lt"/>
                <a:ea typeface="+mn-ea"/>
                <a:cs typeface="+mn-cs"/>
              </a:rPr>
              <a:t> increasing quantities of data. The need for innovation is clear and the opportunity is big, whether it is for customer service, supply chain optimization, financial fraud detection, or precision healthcare research that is processing and </a:t>
            </a:r>
            <a:r>
              <a:rPr lang="en-GB" sz="1200" b="0" i="0" kern="1200" dirty="0" err="1" smtClean="0">
                <a:solidFill>
                  <a:schemeClr val="tx1"/>
                </a:solidFill>
                <a:effectLst/>
                <a:latin typeface="+mn-lt"/>
                <a:ea typeface="+mn-ea"/>
                <a:cs typeface="+mn-cs"/>
              </a:rPr>
              <a:t>analyzing</a:t>
            </a:r>
            <a:r>
              <a:rPr lang="en-GB" sz="1200" b="0" i="0" kern="1200" dirty="0" smtClean="0">
                <a:solidFill>
                  <a:schemeClr val="tx1"/>
                </a:solidFill>
                <a:effectLst/>
                <a:latin typeface="+mn-lt"/>
                <a:ea typeface="+mn-ea"/>
                <a:cs typeface="+mn-cs"/>
              </a:rPr>
              <a:t> larger genetic data sets in real time.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FPGAs are now at the heart of a diverse compute model that spans the Internet of Things (</a:t>
            </a:r>
            <a:r>
              <a:rPr lang="en-GB" sz="1200" b="0" i="0" kern="1200" dirty="0" err="1" smtClean="0">
                <a:solidFill>
                  <a:schemeClr val="tx1"/>
                </a:solidFill>
                <a:effectLst/>
                <a:latin typeface="+mn-lt"/>
                <a:ea typeface="+mn-ea"/>
                <a:cs typeface="+mn-cs"/>
              </a:rPr>
              <a:t>IoT</a:t>
            </a:r>
            <a:r>
              <a:rPr lang="en-GB" sz="1200" b="0" i="0" kern="1200" dirty="0" smtClean="0">
                <a:solidFill>
                  <a:schemeClr val="tx1"/>
                </a:solidFill>
                <a:effectLst/>
                <a:latin typeface="+mn-lt"/>
                <a:ea typeface="+mn-ea"/>
                <a:cs typeface="+mn-cs"/>
              </a:rPr>
              <a:t>), communications infrastructure, to the cloud and data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and automotive markets. Only FPGAs can efficiently manage the changing workload demands of next-generation data centers and offer the flexibility for users to change their workloads on the fly. Intel FPGAs are used by over 10,000 customers in applications ranging from machine learning, to Advanced Driver Assist Systems (ADAS), from the core to edge, and in factory automation and smart energy systems among many others. More than 80% of Altera’s top customers are also Intel customers—which points to the synergy (and opportunities)—we have across Intel with FPGAs.</a:t>
            </a:r>
          </a:p>
          <a:p>
            <a:r>
              <a:rPr lang="en-GB" sz="1200" b="0" i="0" kern="1200" dirty="0" smtClean="0">
                <a:solidFill>
                  <a:schemeClr val="tx1"/>
                </a:solidFill>
                <a:effectLst/>
                <a:latin typeface="+mn-lt"/>
                <a:ea typeface="+mn-ea"/>
                <a:cs typeface="+mn-cs"/>
              </a:rPr>
              <a:t>Rack Scale Design, 3D </a:t>
            </a:r>
            <a:r>
              <a:rPr lang="en-GB" sz="1200" b="0" i="0" kern="1200" dirty="0" err="1" smtClean="0">
                <a:solidFill>
                  <a:schemeClr val="tx1"/>
                </a:solidFill>
                <a:effectLst/>
                <a:latin typeface="+mn-lt"/>
                <a:ea typeface="+mn-ea"/>
                <a:cs typeface="+mn-cs"/>
              </a:rPr>
              <a:t>XPoint</a:t>
            </a:r>
            <a:r>
              <a:rPr lang="en-GB" sz="1200" b="0" i="0" kern="1200" dirty="0" smtClean="0">
                <a:solidFill>
                  <a:schemeClr val="tx1"/>
                </a:solidFill>
                <a:effectLst/>
                <a:latin typeface="+mn-lt"/>
                <a:ea typeface="+mn-ea"/>
                <a:cs typeface="+mn-cs"/>
              </a:rPr>
              <a:t>™ memory, FPGAs and silicon photonics are technologies that have been in development for several years at Intel and that we will bring to production soon.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Over the next few years, we will bring many more breakthrough innovations and products to the cloud and data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infrastructure—revolutionizing the performance and architecture of the data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Even more exciting, each of these technologies has a long roadmap that will allow for growth for years to come.</a:t>
            </a:r>
          </a:p>
          <a:p>
            <a:endParaRPr lang="en-GB" sz="1200" b="1" i="0" u="sng" kern="1200" dirty="0" smtClean="0">
              <a:solidFill>
                <a:schemeClr val="tx1"/>
              </a:solidFill>
              <a:effectLst/>
              <a:latin typeface="+mn-lt"/>
              <a:ea typeface="+mn-ea"/>
              <a:cs typeface="+mn-cs"/>
            </a:endParaRPr>
          </a:p>
          <a:p>
            <a:endParaRPr lang="en-GB" sz="1200" b="1" i="0" u="sng" kern="1200" dirty="0" smtClean="0">
              <a:solidFill>
                <a:schemeClr val="tx1"/>
              </a:solidFill>
              <a:effectLst/>
              <a:latin typeface="+mn-lt"/>
              <a:ea typeface="+mn-ea"/>
              <a:cs typeface="+mn-cs"/>
            </a:endParaRPr>
          </a:p>
          <a:p>
            <a:r>
              <a:rPr lang="en-GB" sz="1200" b="1" i="0" u="sng" kern="1200" dirty="0" smtClean="0">
                <a:solidFill>
                  <a:schemeClr val="tx1"/>
                </a:solidFill>
                <a:effectLst/>
                <a:latin typeface="+mn-lt"/>
                <a:ea typeface="+mn-ea"/>
                <a:cs typeface="+mn-cs"/>
              </a:rPr>
              <a:t>CONNECTIVITY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Threading this virtuous cycle together is connectivity—the fact that providing computing power to a device and connecting it to the cloud makes it more valuable.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Today, connectivity is defined by people connecting to other people and to the cloud primarily through mobile devices—smartphones, PCs, and tablets. In the future, we will add more than 50 billion smart and connected devices, machines, autonomous vehicles, buildings and cities.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These devices will be always on and connected—with a demand for lower-latency where dynamic, split-second analytics, decisions and action on the data is required. At Intel, we recognize that 5G is more than an evolutionary step forward for our industry. It’s an inflection point, a place in time where we will see and experience everything being smart and connected. The ability to connect to each other, to our devices, and to the cloud, and to derive actionable insights from the massive amount of data will bring new experiences to our daily lives and transform businesses.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Intel will continue to develop technologies such as Mobile Edge Computing, </a:t>
            </a:r>
            <a:r>
              <a:rPr lang="en-GB" sz="1200" b="0" i="0" kern="1200" dirty="0" err="1" smtClean="0">
                <a:solidFill>
                  <a:schemeClr val="tx1"/>
                </a:solidFill>
                <a:effectLst/>
                <a:latin typeface="+mn-lt"/>
                <a:ea typeface="+mn-ea"/>
                <a:cs typeface="+mn-cs"/>
              </a:rPr>
              <a:t>millimeter</a:t>
            </a:r>
            <a:r>
              <a:rPr lang="en-GB" sz="1200" b="0" i="0" kern="1200" dirty="0" smtClean="0">
                <a:solidFill>
                  <a:schemeClr val="tx1"/>
                </a:solidFill>
                <a:effectLst/>
                <a:latin typeface="+mn-lt"/>
                <a:ea typeface="+mn-ea"/>
                <a:cs typeface="+mn-cs"/>
              </a:rPr>
              <a:t> wave and </a:t>
            </a:r>
            <a:r>
              <a:rPr lang="en-GB" sz="1200" b="0" i="0" kern="1200" dirty="0" err="1" smtClean="0">
                <a:solidFill>
                  <a:schemeClr val="tx1"/>
                </a:solidFill>
                <a:effectLst/>
                <a:latin typeface="+mn-lt"/>
                <a:ea typeface="+mn-ea"/>
                <a:cs typeface="+mn-cs"/>
              </a:rPr>
              <a:t>NarrowBand</a:t>
            </a:r>
            <a:r>
              <a:rPr lang="en-GB" sz="1200" b="0" i="0" kern="1200" dirty="0" smtClean="0">
                <a:solidFill>
                  <a:schemeClr val="tx1"/>
                </a:solidFill>
                <a:effectLst/>
                <a:latin typeface="+mn-lt"/>
                <a:ea typeface="+mn-ea"/>
                <a:cs typeface="+mn-cs"/>
              </a:rPr>
              <a:t> IOT (NB-IOT). These are all important steps to bring connectivity to a variety of new </a:t>
            </a:r>
            <a:r>
              <a:rPr lang="en-GB" sz="1200" b="0" i="0" kern="1200" dirty="0" err="1" smtClean="0">
                <a:solidFill>
                  <a:schemeClr val="tx1"/>
                </a:solidFill>
                <a:effectLst/>
                <a:latin typeface="+mn-lt"/>
                <a:ea typeface="+mn-ea"/>
                <a:cs typeface="+mn-cs"/>
              </a:rPr>
              <a:t>IoT</a:t>
            </a:r>
            <a:r>
              <a:rPr lang="en-GB" sz="1200" b="0" i="0" kern="1200" dirty="0" smtClean="0">
                <a:solidFill>
                  <a:schemeClr val="tx1"/>
                </a:solidFill>
                <a:effectLst/>
                <a:latin typeface="+mn-lt"/>
                <a:ea typeface="+mn-ea"/>
                <a:cs typeface="+mn-cs"/>
              </a:rPr>
              <a:t> devices globally. We’ll also continue to forge industry partnerships to develop and transform network infrastructure technologies.</a:t>
            </a:r>
          </a:p>
          <a:p>
            <a:r>
              <a:rPr lang="en-GB" sz="1200" b="0" i="0" kern="1200" dirty="0" smtClean="0">
                <a:solidFill>
                  <a:schemeClr val="tx1"/>
                </a:solidFill>
                <a:effectLst/>
                <a:latin typeface="+mn-lt"/>
                <a:ea typeface="+mn-ea"/>
                <a:cs typeface="+mn-cs"/>
              </a:rPr>
              <a:t>As the world moves to 5G, Intel will lead because of our technological strength to deliver end-to-end 5G systems. This is why Intel is focusing on three key areas: industry partnerships, end-to-end 5G-related hardware and software development, and supporting 5G standards-setting.</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1" i="0" u="sng" kern="1200" dirty="0" smtClean="0">
                <a:solidFill>
                  <a:schemeClr val="tx1"/>
                </a:solidFill>
                <a:effectLst/>
                <a:latin typeface="+mn-lt"/>
                <a:ea typeface="+mn-ea"/>
                <a:cs typeface="+mn-cs"/>
              </a:rPr>
              <a:t>MOORE’S LAW</a:t>
            </a:r>
          </a:p>
          <a:p>
            <a:endParaRPr lang="en-GB" sz="1200" b="1" i="0" u="sng"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Moore’s Law will continue to progress and Intel will confidently continue to harness its value. Moore’s Law has </a:t>
            </a:r>
            <a:r>
              <a:rPr lang="en-GB" sz="1200" b="0" i="0" kern="1200" dirty="0" err="1" smtClean="0">
                <a:solidFill>
                  <a:schemeClr val="tx1"/>
                </a:solidFill>
                <a:effectLst/>
                <a:latin typeface="+mn-lt"/>
                <a:ea typeface="+mn-ea"/>
                <a:cs typeface="+mn-cs"/>
              </a:rPr>
              <a:t>fueled</a:t>
            </a:r>
            <a:r>
              <a:rPr lang="en-GB" sz="1200" b="0" i="0" kern="1200" dirty="0" smtClean="0">
                <a:solidFill>
                  <a:schemeClr val="tx1"/>
                </a:solidFill>
                <a:effectLst/>
                <a:latin typeface="+mn-lt"/>
                <a:ea typeface="+mn-ea"/>
                <a:cs typeface="+mn-cs"/>
              </a:rPr>
              <a:t> the technology revolution all of us have lived through. Intel’s leadership in Moore’s Law has driven the products delivering massive computing power growth and increasingly better economics and pricing.</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we progress from 14 </a:t>
            </a:r>
            <a:r>
              <a:rPr lang="en-GB" sz="1200" b="0" i="0" kern="1200" dirty="0" err="1" smtClean="0">
                <a:solidFill>
                  <a:schemeClr val="tx1"/>
                </a:solidFill>
                <a:effectLst/>
                <a:latin typeface="+mn-lt"/>
                <a:ea typeface="+mn-ea"/>
                <a:cs typeface="+mn-cs"/>
              </a:rPr>
              <a:t>nanometer</a:t>
            </a:r>
            <a:r>
              <a:rPr lang="en-GB" sz="1200" b="0" i="0" kern="1200" dirty="0" smtClean="0">
                <a:solidFill>
                  <a:schemeClr val="tx1"/>
                </a:solidFill>
                <a:effectLst/>
                <a:latin typeface="+mn-lt"/>
                <a:ea typeface="+mn-ea"/>
                <a:cs typeface="+mn-cs"/>
              </a:rPr>
              <a:t> technology to 10 </a:t>
            </a:r>
            <a:r>
              <a:rPr lang="en-GB" sz="1200" b="0" i="0" kern="1200" dirty="0" err="1" smtClean="0">
                <a:solidFill>
                  <a:schemeClr val="tx1"/>
                </a:solidFill>
                <a:effectLst/>
                <a:latin typeface="+mn-lt"/>
                <a:ea typeface="+mn-ea"/>
                <a:cs typeface="+mn-cs"/>
              </a:rPr>
              <a:t>nanometer</a:t>
            </a:r>
            <a:r>
              <a:rPr lang="en-GB" sz="1200" b="0" i="0" kern="1200" dirty="0" smtClean="0">
                <a:solidFill>
                  <a:schemeClr val="tx1"/>
                </a:solidFill>
                <a:effectLst/>
                <a:latin typeface="+mn-lt"/>
                <a:ea typeface="+mn-ea"/>
                <a:cs typeface="+mn-cs"/>
              </a:rPr>
              <a:t> and plan for 7 </a:t>
            </a:r>
            <a:r>
              <a:rPr lang="en-GB" sz="1200" b="0" i="0" kern="1200" dirty="0" err="1" smtClean="0">
                <a:solidFill>
                  <a:schemeClr val="tx1"/>
                </a:solidFill>
                <a:effectLst/>
                <a:latin typeface="+mn-lt"/>
                <a:ea typeface="+mn-ea"/>
                <a:cs typeface="+mn-cs"/>
              </a:rPr>
              <a:t>nanometer</a:t>
            </a:r>
            <a:r>
              <a:rPr lang="en-GB" sz="1200" b="0" i="0" kern="1200" dirty="0" smtClean="0">
                <a:solidFill>
                  <a:schemeClr val="tx1"/>
                </a:solidFill>
                <a:effectLst/>
                <a:latin typeface="+mn-lt"/>
                <a:ea typeface="+mn-ea"/>
                <a:cs typeface="+mn-cs"/>
              </a:rPr>
              <a:t> and 5 </a:t>
            </a:r>
            <a:r>
              <a:rPr lang="en-GB" sz="1200" b="0" i="0" kern="1200" dirty="0" err="1" smtClean="0">
                <a:solidFill>
                  <a:schemeClr val="tx1"/>
                </a:solidFill>
                <a:effectLst/>
                <a:latin typeface="+mn-lt"/>
                <a:ea typeface="+mn-ea"/>
                <a:cs typeface="+mn-cs"/>
              </a:rPr>
              <a:t>nanometer</a:t>
            </a:r>
            <a:r>
              <a:rPr lang="en-GB" sz="1200" b="0" i="0" kern="1200" dirty="0" smtClean="0">
                <a:solidFill>
                  <a:schemeClr val="tx1"/>
                </a:solidFill>
                <a:effectLst/>
                <a:latin typeface="+mn-lt"/>
                <a:ea typeface="+mn-ea"/>
                <a:cs typeface="+mn-cs"/>
              </a:rPr>
              <a:t> and even beyond, our plans are proof that Moore’s Law is alive and well.</a:t>
            </a:r>
          </a:p>
          <a:p>
            <a:endParaRPr lang="en-GB" sz="1200" b="0" i="0" u="none"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1C8689-8455-3546-ADF9-3B7273760F66}" type="slidenum">
              <a:rPr lang="en-US" smtClean="0"/>
              <a:pPr/>
              <a:t>8</a:t>
            </a:fld>
            <a:endParaRPr lang="en-US" dirty="0"/>
          </a:p>
        </p:txBody>
      </p:sp>
    </p:spTree>
    <p:extLst>
      <p:ext uri="{BB962C8B-B14F-4D97-AF65-F5344CB8AC3E}">
        <p14:creationId xmlns:p14="http://schemas.microsoft.com/office/powerpoint/2010/main" val="11772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latin typeface="+mn-lt"/>
                <a:ea typeface="+mn-ea"/>
                <a:cs typeface="+mn-cs"/>
              </a:rPr>
              <a:t>The shift from population-based to precision medicine:</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In the past, it was commonplace to treat a large cohort of patients that might have a similar condition the same way. This is true even today to an extent. So, all breast cancer patients get the following treatment regimen, same for diabetes patients. </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In fact, with many medical conditions, it’s not quite that simple. There are different kinds of diabetes, different kinds of cancers. Even with breast cancer, there are many, many variations. </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Beyond that, it’s rarely the case that someone with a chronic condition has just that single condition, so you have what are called </a:t>
            </a:r>
            <a:r>
              <a:rPr lang="en-US" sz="900" kern="1200" dirty="0" err="1" smtClean="0">
                <a:solidFill>
                  <a:schemeClr val="tx1"/>
                </a:solidFill>
                <a:latin typeface="+mn-lt"/>
                <a:ea typeface="+mn-ea"/>
                <a:cs typeface="+mn-cs"/>
              </a:rPr>
              <a:t>comorbidities</a:t>
            </a:r>
            <a:r>
              <a:rPr lang="en-US" sz="900" kern="1200" dirty="0" smtClean="0">
                <a:solidFill>
                  <a:schemeClr val="tx1"/>
                </a:solidFill>
                <a:latin typeface="+mn-lt"/>
                <a:ea typeface="+mn-ea"/>
                <a:cs typeface="+mn-cs"/>
              </a:rPr>
              <a:t> – multiple conditions. You’ve got a diabetic who’s also hypertensive and depressed. That person would respond to a much different kind of treatment than someone who is just diabetic alone.  </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In addition to traditional data that is available to healthcare organizations through the electronic health record, such as vital signs information, diagnosis, symptoms, these kinds of things, there is an increasing and accelerating desire to include genetic information. So, this slide is focused on genome sequencing.</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From 2001 to 2014, the cost dropped dramatically. In fact, just this year, the magical barrier of $1,000 USD genome sequence was reached by our partner </a:t>
            </a:r>
            <a:r>
              <a:rPr lang="en-US" sz="900" kern="1200" dirty="0" err="1" smtClean="0">
                <a:solidFill>
                  <a:schemeClr val="tx1"/>
                </a:solidFill>
                <a:latin typeface="+mn-lt"/>
                <a:ea typeface="+mn-ea"/>
                <a:cs typeface="+mn-cs"/>
              </a:rPr>
              <a:t>Illumina</a:t>
            </a:r>
            <a:r>
              <a:rPr lang="en-US" sz="900" kern="1200" dirty="0" smtClean="0">
                <a:solidFill>
                  <a:schemeClr val="tx1"/>
                </a:solidFill>
                <a:latin typeface="+mn-lt"/>
                <a:ea typeface="+mn-ea"/>
                <a:cs typeface="+mn-cs"/>
              </a:rPr>
              <a:t>. The cost of sequencing is one of the barriers that has now been knocked down. While I think most believe this is really kind of limited to R&amp;D, academia and research, this is accelerating into the clinical environment much faster than anyone anticipated.</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Examples of this can be found in </a:t>
            </a:r>
            <a:r>
              <a:rPr lang="en-US" sz="900" kern="1200" dirty="0" err="1" smtClean="0">
                <a:solidFill>
                  <a:schemeClr val="tx1"/>
                </a:solidFill>
                <a:latin typeface="+mn-lt"/>
                <a:ea typeface="+mn-ea"/>
                <a:cs typeface="+mn-cs"/>
              </a:rPr>
              <a:t>pharmacogenomics</a:t>
            </a:r>
            <a:r>
              <a:rPr lang="en-US" sz="900" kern="1200" dirty="0" smtClean="0">
                <a:solidFill>
                  <a:schemeClr val="tx1"/>
                </a:solidFill>
                <a:latin typeface="+mn-lt"/>
                <a:ea typeface="+mn-ea"/>
                <a:cs typeface="+mn-cs"/>
              </a:rPr>
              <a:t>. Dosing of doctor-prescribed drugs, such as Coumadin, is tied to how well a person will metabolize the drug based on their genomic information. Non-invasive prenatal testing is another example. Now, with a simple blood test, you can uncover risks of developing conditions such as Down’s Syndrome or Cystic Fibrosis. </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So, this is coming. With it comes a significant volume of information that will need to be fused with the more traditional healthcare information like electronic health record and claims data.</a:t>
            </a:r>
          </a:p>
          <a:p>
            <a:endParaRPr lang="en-US" b="1" dirty="0"/>
          </a:p>
        </p:txBody>
      </p:sp>
      <p:sp>
        <p:nvSpPr>
          <p:cNvPr id="4" name="Slide Number Placeholder 3"/>
          <p:cNvSpPr>
            <a:spLocks noGrp="1"/>
          </p:cNvSpPr>
          <p:nvPr>
            <p:ph type="sldNum" sz="quarter" idx="10"/>
          </p:nvPr>
        </p:nvSpPr>
        <p:spPr/>
        <p:txBody>
          <a:bodyPr/>
          <a:lstStyle/>
          <a:p>
            <a:fld id="{8D5DDEB7-1886-4898-ACD4-45523461D264}" type="slidenum">
              <a:rPr lang="en-US" smtClean="0">
                <a:solidFill>
                  <a:prstClr val="black"/>
                </a:solidFill>
                <a:latin typeface="Intel Clear" panose="020B0604020203020204" pitchFamily="34" charset="0"/>
              </a:rPr>
              <a:pPr/>
              <a:t>9</a:t>
            </a:fld>
            <a:endParaRPr lang="en-US" dirty="0">
              <a:solidFill>
                <a:prstClr val="black"/>
              </a:solidFill>
              <a:latin typeface="Intel Clear" panose="020B0604020203020204" pitchFamily="34" charset="0"/>
            </a:endParaRPr>
          </a:p>
        </p:txBody>
      </p:sp>
    </p:spTree>
    <p:extLst>
      <p:ext uri="{BB962C8B-B14F-4D97-AF65-F5344CB8AC3E}">
        <p14:creationId xmlns:p14="http://schemas.microsoft.com/office/powerpoint/2010/main" val="186726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7"/>
          <p:cNvSpPr/>
          <p:nvPr userDrawn="1"/>
        </p:nvSpPr>
        <p:spPr>
          <a:xfrm>
            <a:off x="0" y="0"/>
            <a:ext cx="9144000" cy="5143500"/>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ctrTitle" hasCustomPrompt="1"/>
          </p:nvPr>
        </p:nvSpPr>
        <p:spPr>
          <a:xfrm>
            <a:off x="347134" y="2766048"/>
            <a:ext cx="8442904" cy="803297"/>
          </a:xfrm>
        </p:spPr>
        <p:txBody>
          <a:bodyPr wrap="square" anchor="b" anchorCtr="0">
            <a:spAutoFit/>
          </a:bodyPr>
          <a:lstStyle>
            <a:lvl1pPr algn="l">
              <a:lnSpc>
                <a:spcPct val="70000"/>
              </a:lnSpc>
              <a:defRPr sz="6500" b="0">
                <a:solidFill>
                  <a:schemeClr val="tx1">
                    <a:alpha val="90000"/>
                  </a:schemeClr>
                </a:solidFill>
                <a:latin typeface="+mj-lt"/>
                <a:ea typeface="Intel Clear Pro" panose="020B0804020202060201" pitchFamily="34" charset="0"/>
                <a:cs typeface="Intel Clear Pro" panose="020B0804020202060201" pitchFamily="34" charset="0"/>
              </a:defRPr>
            </a:lvl1pPr>
          </a:lstStyle>
          <a:p>
            <a:r>
              <a:rPr lang="en-US" dirty="0" smtClean="0"/>
              <a:t>Click to edit title</a:t>
            </a:r>
            <a:endParaRPr lang="en-US" dirty="0"/>
          </a:p>
        </p:txBody>
      </p:sp>
      <p:sp>
        <p:nvSpPr>
          <p:cNvPr id="21" name="Text Placeholder 8"/>
          <p:cNvSpPr>
            <a:spLocks noGrp="1"/>
          </p:cNvSpPr>
          <p:nvPr>
            <p:ph type="body" sz="quarter" idx="13" hasCustomPrompt="1"/>
          </p:nvPr>
        </p:nvSpPr>
        <p:spPr>
          <a:xfrm>
            <a:off x="347134" y="3469788"/>
            <a:ext cx="8442904" cy="338554"/>
          </a:xfrm>
        </p:spPr>
        <p:txBody>
          <a:bodyPr wrap="square">
            <a:spAutoFit/>
          </a:bodyPr>
          <a:lstStyle>
            <a:lvl1pPr marL="0" indent="0" algn="l">
              <a:spcBef>
                <a:spcPts val="0"/>
              </a:spcBef>
              <a:buNone/>
              <a:defRPr sz="1600">
                <a:solidFill>
                  <a:schemeClr val="accent2">
                    <a:lumMod val="40000"/>
                    <a:lumOff val="60000"/>
                  </a:schemeClr>
                </a:solidFill>
                <a:latin typeface="+mn-lt"/>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p:txBody>
      </p:sp>
      <p:grpSp>
        <p:nvGrpSpPr>
          <p:cNvPr id="2" name="Group 1"/>
          <p:cNvGrpSpPr/>
          <p:nvPr userDrawn="1"/>
        </p:nvGrpSpPr>
        <p:grpSpPr>
          <a:xfrm>
            <a:off x="451796" y="386081"/>
            <a:ext cx="1249194" cy="823318"/>
            <a:chOff x="451796" y="386081"/>
            <a:chExt cx="1249194" cy="823318"/>
          </a:xfrm>
        </p:grpSpPr>
        <p:sp>
          <p:nvSpPr>
            <p:cNvPr id="7"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80685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Section Header">
    <p:bg>
      <p:bgRef idx="1001">
        <a:schemeClr val="bg1"/>
      </p:bgRef>
    </p:bg>
    <p:spTree>
      <p:nvGrpSpPr>
        <p:cNvPr id="1" name=""/>
        <p:cNvGrpSpPr/>
        <p:nvPr/>
      </p:nvGrpSpPr>
      <p:grpSpPr>
        <a:xfrm>
          <a:off x="0" y="0"/>
          <a:ext cx="0" cy="0"/>
          <a:chOff x="0" y="0"/>
          <a:chExt cx="0" cy="0"/>
        </a:xfrm>
      </p:grpSpPr>
      <p:sp>
        <p:nvSpPr>
          <p:cNvPr id="13" name="Rectangle 7"/>
          <p:cNvSpPr/>
          <p:nvPr userDrawn="1"/>
        </p:nvSpPr>
        <p:spPr>
          <a:xfrm>
            <a:off x="0" y="0"/>
            <a:ext cx="9144000" cy="5143500"/>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a:spLocks noGrp="1"/>
          </p:cNvSpPr>
          <p:nvPr>
            <p:ph type="ctrTitle" hasCustomPrompt="1"/>
          </p:nvPr>
        </p:nvSpPr>
        <p:spPr>
          <a:xfrm>
            <a:off x="353962" y="2658592"/>
            <a:ext cx="8436075" cy="674031"/>
          </a:xfrm>
        </p:spPr>
        <p:txBody>
          <a:bodyPr anchor="t" anchorCtr="0">
            <a:spAutoFit/>
          </a:bodyPr>
          <a:lstStyle>
            <a:lvl1pPr algn="l">
              <a:lnSpc>
                <a:spcPct val="70000"/>
              </a:lnSpc>
              <a:defRPr sz="54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353963" y="3332623"/>
            <a:ext cx="8436075" cy="1231106"/>
          </a:xfrm>
        </p:spPr>
        <p:txBody>
          <a:bodyPr>
            <a:spAutoFit/>
          </a:bodyPr>
          <a:lstStyle>
            <a:lvl1pPr>
              <a:spcBef>
                <a:spcPts val="0"/>
              </a:spcBef>
              <a:buClrTx/>
              <a:defRPr sz="1600">
                <a:solidFill>
                  <a:schemeClr val="accent2">
                    <a:lumMod val="40000"/>
                    <a:lumOff val="60000"/>
                  </a:schemeClr>
                </a:solidFill>
              </a:defRPr>
            </a:lvl1pPr>
            <a:lvl2pPr>
              <a:spcBef>
                <a:spcPts val="0"/>
              </a:spcBef>
              <a:buClrTx/>
              <a:defRPr sz="1400">
                <a:solidFill>
                  <a:schemeClr val="accent2">
                    <a:lumMod val="40000"/>
                    <a:lumOff val="60000"/>
                  </a:schemeClr>
                </a:solidFill>
              </a:defRPr>
            </a:lvl2pPr>
            <a:lvl3pPr>
              <a:spcBef>
                <a:spcPts val="0"/>
              </a:spcBef>
              <a:buClrTx/>
              <a:defRPr sz="1400">
                <a:solidFill>
                  <a:schemeClr val="accent2">
                    <a:lumMod val="40000"/>
                    <a:lumOff val="60000"/>
                  </a:schemeClr>
                </a:solidFill>
              </a:defRPr>
            </a:lvl3pPr>
            <a:lvl4pPr>
              <a:spcBef>
                <a:spcPts val="0"/>
              </a:spcBef>
              <a:buClrTx/>
              <a:defRPr sz="1400">
                <a:solidFill>
                  <a:schemeClr val="accent2">
                    <a:lumMod val="40000"/>
                    <a:lumOff val="60000"/>
                  </a:schemeClr>
                </a:solidFill>
              </a:defRPr>
            </a:lvl4pPr>
            <a:lvl5pPr>
              <a:spcBef>
                <a:spcPts val="0"/>
              </a:spcBef>
              <a:buClrTx/>
              <a:defRPr sz="1400">
                <a:solidFill>
                  <a:schemeClr val="accent2">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14"/>
          <p:cNvSpPr>
            <a:spLocks noGrp="1"/>
          </p:cNvSpPr>
          <p:nvPr>
            <p:ph type="pic" sz="quarter" idx="12"/>
          </p:nvPr>
        </p:nvSpPr>
        <p:spPr>
          <a:xfrm>
            <a:off x="0" y="0"/>
            <a:ext cx="9144000" cy="2574132"/>
          </a:xfrm>
        </p:spPr>
        <p:txBody>
          <a:bodyPr/>
          <a:lstStyle>
            <a:lvl1pPr>
              <a:defRPr>
                <a:solidFill>
                  <a:schemeClr val="tx1"/>
                </a:solidFill>
              </a:defRPr>
            </a:lvl1pPr>
          </a:lstStyle>
          <a:p>
            <a:endParaRPr lang="en-US"/>
          </a:p>
        </p:txBody>
      </p:sp>
      <p:sp>
        <p:nvSpPr>
          <p:cNvPr id="2" name="Slide Number Placeholder 1"/>
          <p:cNvSpPr>
            <a:spLocks noGrp="1"/>
          </p:cNvSpPr>
          <p:nvPr>
            <p:ph type="sldNum" sz="quarter" idx="13"/>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a:t>
            </a:fld>
            <a:endParaRPr lang="en-US" dirty="0"/>
          </a:p>
        </p:txBody>
      </p:sp>
      <p:cxnSp>
        <p:nvCxnSpPr>
          <p:cNvPr id="8" name="Straight Connector 7"/>
          <p:cNvCxnSpPr/>
          <p:nvPr userDrawn="1"/>
        </p:nvCxnSpPr>
        <p:spPr>
          <a:xfrm>
            <a:off x="8725284" y="4887146"/>
            <a:ext cx="0" cy="178594"/>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8270974" y="4865092"/>
            <a:ext cx="339404" cy="223694"/>
            <a:chOff x="451796" y="386081"/>
            <a:chExt cx="1249194" cy="823318"/>
          </a:xfrm>
        </p:grpSpPr>
        <p:sp>
          <p:nvSpPr>
            <p:cNvPr id="11"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64710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53962" y="1959103"/>
            <a:ext cx="8436075" cy="674031"/>
          </a:xfrm>
        </p:spPr>
        <p:txBody>
          <a:bodyPr anchor="b" anchorCtr="0">
            <a:spAutoFit/>
          </a:bodyPr>
          <a:lstStyle>
            <a:lvl1pPr algn="l">
              <a:lnSpc>
                <a:spcPct val="70000"/>
              </a:lnSpc>
              <a:defRPr sz="5400" b="0">
                <a:solidFill>
                  <a:schemeClr val="tx2">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353963" y="2633134"/>
            <a:ext cx="8436075" cy="1231106"/>
          </a:xfrm>
        </p:spPr>
        <p:txBody>
          <a:bodyPr>
            <a:spAutoFit/>
          </a:bodyPr>
          <a:lstStyle>
            <a:lvl1pPr>
              <a:spcBef>
                <a:spcPts val="0"/>
              </a:spcBef>
              <a:buClrTx/>
              <a:defRPr sz="1600">
                <a:solidFill>
                  <a:schemeClr val="accent1"/>
                </a:solidFill>
              </a:defRPr>
            </a:lvl1pPr>
            <a:lvl2pPr>
              <a:spcBef>
                <a:spcPts val="0"/>
              </a:spcBef>
              <a:buClrTx/>
              <a:defRPr sz="1400">
                <a:solidFill>
                  <a:schemeClr val="accent1"/>
                </a:solidFill>
              </a:defRPr>
            </a:lvl2pPr>
            <a:lvl3pPr>
              <a:spcBef>
                <a:spcPts val="0"/>
              </a:spcBef>
              <a:buClrTx/>
              <a:defRPr sz="1400">
                <a:solidFill>
                  <a:schemeClr val="accent1"/>
                </a:solidFill>
              </a:defRPr>
            </a:lvl3pPr>
            <a:lvl4pPr>
              <a:spcBef>
                <a:spcPts val="0"/>
              </a:spcBef>
              <a:buClrTx/>
              <a:defRPr sz="1400">
                <a:solidFill>
                  <a:schemeClr val="accent1"/>
                </a:solidFill>
              </a:defRPr>
            </a:lvl4pPr>
            <a:lvl5pPr>
              <a:spcBef>
                <a:spcPts val="0"/>
              </a:spcBef>
              <a:buClrTx/>
              <a:defRPr sz="1400">
                <a:solidFill>
                  <a:schemeClr val="accent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2"/>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a:t>
            </a:fld>
            <a:endParaRPr lang="en-US" dirty="0"/>
          </a:p>
        </p:txBody>
      </p:sp>
    </p:spTree>
    <p:extLst>
      <p:ext uri="{BB962C8B-B14F-4D97-AF65-F5344CB8AC3E}">
        <p14:creationId xmlns:p14="http://schemas.microsoft.com/office/powerpoint/2010/main" val="378916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ection Header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53962" y="2658592"/>
            <a:ext cx="8436075" cy="674031"/>
          </a:xfrm>
        </p:spPr>
        <p:txBody>
          <a:bodyPr anchor="t" anchorCtr="0">
            <a:spAutoFit/>
          </a:bodyPr>
          <a:lstStyle>
            <a:lvl1pPr algn="l">
              <a:lnSpc>
                <a:spcPct val="70000"/>
              </a:lnSpc>
              <a:defRPr sz="5400" b="0">
                <a:solidFill>
                  <a:schemeClr val="tx2">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353963" y="3332623"/>
            <a:ext cx="8436075" cy="1231106"/>
          </a:xfrm>
        </p:spPr>
        <p:txBody>
          <a:bodyPr>
            <a:spAutoFit/>
          </a:bodyPr>
          <a:lstStyle>
            <a:lvl1pPr>
              <a:spcBef>
                <a:spcPts val="0"/>
              </a:spcBef>
              <a:buClrTx/>
              <a:defRPr sz="1600">
                <a:solidFill>
                  <a:schemeClr val="accent1"/>
                </a:solidFill>
              </a:defRPr>
            </a:lvl1pPr>
            <a:lvl2pPr>
              <a:spcBef>
                <a:spcPts val="0"/>
              </a:spcBef>
              <a:buClrTx/>
              <a:defRPr sz="1400">
                <a:solidFill>
                  <a:schemeClr val="accent1"/>
                </a:solidFill>
              </a:defRPr>
            </a:lvl2pPr>
            <a:lvl3pPr>
              <a:spcBef>
                <a:spcPts val="0"/>
              </a:spcBef>
              <a:buClrTx/>
              <a:defRPr sz="1400">
                <a:solidFill>
                  <a:schemeClr val="accent1"/>
                </a:solidFill>
              </a:defRPr>
            </a:lvl3pPr>
            <a:lvl4pPr>
              <a:spcBef>
                <a:spcPts val="0"/>
              </a:spcBef>
              <a:buClrTx/>
              <a:defRPr sz="1400">
                <a:solidFill>
                  <a:schemeClr val="accent1"/>
                </a:solidFill>
              </a:defRPr>
            </a:lvl4pPr>
            <a:lvl5pPr>
              <a:spcBef>
                <a:spcPts val="0"/>
              </a:spcBef>
              <a:buClrTx/>
              <a:defRPr sz="1400">
                <a:solidFill>
                  <a:schemeClr val="accent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14"/>
          <p:cNvSpPr>
            <a:spLocks noGrp="1"/>
          </p:cNvSpPr>
          <p:nvPr>
            <p:ph type="pic" sz="quarter" idx="12"/>
          </p:nvPr>
        </p:nvSpPr>
        <p:spPr>
          <a:xfrm>
            <a:off x="0" y="0"/>
            <a:ext cx="9144000" cy="2574132"/>
          </a:xfrm>
        </p:spPr>
        <p:txBody>
          <a:bodyPr/>
          <a:lstStyle>
            <a:lvl1pPr>
              <a:defRPr>
                <a:solidFill>
                  <a:schemeClr val="tx1"/>
                </a:solidFill>
              </a:defRPr>
            </a:lvl1pPr>
          </a:lstStyle>
          <a:p>
            <a:endParaRPr lang="en-US" dirty="0"/>
          </a:p>
        </p:txBody>
      </p:sp>
      <p:sp>
        <p:nvSpPr>
          <p:cNvPr id="2" name="Slide Number Placeholder 1"/>
          <p:cNvSpPr>
            <a:spLocks noGrp="1"/>
          </p:cNvSpPr>
          <p:nvPr>
            <p:ph type="sldNum" sz="quarter" idx="13"/>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a:t>
            </a:fld>
            <a:endParaRPr lang="en-US" dirty="0"/>
          </a:p>
        </p:txBody>
      </p:sp>
    </p:spTree>
    <p:extLst>
      <p:ext uri="{BB962C8B-B14F-4D97-AF65-F5344CB8AC3E}">
        <p14:creationId xmlns:p14="http://schemas.microsoft.com/office/powerpoint/2010/main" val="71962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353962" y="1168841"/>
            <a:ext cx="8436076" cy="3213739"/>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506037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 dark">
    <p:bg>
      <p:bgRef idx="1001">
        <a:schemeClr val="bg2"/>
      </p:bgRef>
    </p:bg>
    <p:spTree>
      <p:nvGrpSpPr>
        <p:cNvPr id="1" name=""/>
        <p:cNvGrpSpPr/>
        <p:nvPr/>
      </p:nvGrpSpPr>
      <p:grpSpPr>
        <a:xfrm>
          <a:off x="0" y="0"/>
          <a:ext cx="0" cy="0"/>
          <a:chOff x="0" y="0"/>
          <a:chExt cx="0" cy="0"/>
        </a:xfrm>
      </p:grpSpPr>
      <p:sp>
        <p:nvSpPr>
          <p:cNvPr id="8" name="Content Placeholder 2"/>
          <p:cNvSpPr>
            <a:spLocks noGrp="1"/>
          </p:cNvSpPr>
          <p:nvPr>
            <p:ph idx="14" hasCustomPrompt="1"/>
          </p:nvPr>
        </p:nvSpPr>
        <p:spPr>
          <a:xfrm>
            <a:off x="353962" y="1168842"/>
            <a:ext cx="414183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4648200" y="1168842"/>
            <a:ext cx="414183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3" name="Slide Number Placeholder 2"/>
          <p:cNvSpPr>
            <a:spLocks noGrp="1"/>
          </p:cNvSpPr>
          <p:nvPr>
            <p:ph type="sldNum" sz="quarter" idx="16"/>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
        <p:nvSpPr>
          <p:cNvPr id="4" name="Title 3"/>
          <p:cNvSpPr>
            <a:spLocks noGrp="1"/>
          </p:cNvSpPr>
          <p:nvPr>
            <p:ph type="title" hasCustomPrompt="1"/>
          </p:nvPr>
        </p:nvSpPr>
        <p:spPr/>
        <p:txBody>
          <a:bodyPr/>
          <a:lstStyle>
            <a:lvl1pPr>
              <a:defRPr>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2944780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 dark">
    <p:bg>
      <p:bgRef idx="1001">
        <a:schemeClr val="bg2"/>
      </p:bgRef>
    </p:bg>
    <p:spTree>
      <p:nvGrpSpPr>
        <p:cNvPr id="1" name=""/>
        <p:cNvGrpSpPr/>
        <p:nvPr/>
      </p:nvGrpSpPr>
      <p:grpSpPr>
        <a:xfrm>
          <a:off x="0" y="0"/>
          <a:ext cx="0" cy="0"/>
          <a:chOff x="0" y="0"/>
          <a:chExt cx="0" cy="0"/>
        </a:xfrm>
      </p:grpSpPr>
      <p:sp>
        <p:nvSpPr>
          <p:cNvPr id="8" name="Content Placeholder 2"/>
          <p:cNvSpPr>
            <a:spLocks noGrp="1"/>
          </p:cNvSpPr>
          <p:nvPr>
            <p:ph idx="14" hasCustomPrompt="1"/>
          </p:nvPr>
        </p:nvSpPr>
        <p:spPr>
          <a:xfrm>
            <a:off x="353962" y="1168842"/>
            <a:ext cx="270927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3217361" y="1168842"/>
            <a:ext cx="270927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hasCustomPrompt="1"/>
          </p:nvPr>
        </p:nvSpPr>
        <p:spPr>
          <a:xfrm>
            <a:off x="6080760" y="1168842"/>
            <a:ext cx="270927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3" name="Slide Number Placeholder 2"/>
          <p:cNvSpPr>
            <a:spLocks noGrp="1"/>
          </p:cNvSpPr>
          <p:nvPr>
            <p:ph type="sldNum" sz="quarter" idx="17"/>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
        <p:nvSpPr>
          <p:cNvPr id="4" name="Title 3"/>
          <p:cNvSpPr>
            <a:spLocks noGrp="1"/>
          </p:cNvSpPr>
          <p:nvPr>
            <p:ph type="title" hasCustomPrompt="1"/>
          </p:nvPr>
        </p:nvSpPr>
        <p:spPr/>
        <p:txBody>
          <a:bodyPr/>
          <a:lstStyle>
            <a:lvl1pPr>
              <a:defRPr>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27403656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21880614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dark">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519462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dark">
    <p:bg>
      <p:bgRef idx="1001">
        <a:schemeClr val="bg2"/>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53962" y="1959103"/>
            <a:ext cx="8436075" cy="674031"/>
          </a:xfrm>
        </p:spPr>
        <p:txBody>
          <a:bodyPr anchor="b" anchorCtr="0">
            <a:spAutoFit/>
          </a:bodyPr>
          <a:lstStyle>
            <a:lvl1pPr algn="l">
              <a:lnSpc>
                <a:spcPct val="70000"/>
              </a:lnSpc>
              <a:defRPr sz="54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353963" y="2633134"/>
            <a:ext cx="8436075" cy="1231106"/>
          </a:xfrm>
        </p:spPr>
        <p:txBody>
          <a:bodyPr>
            <a:spAutoFit/>
          </a:bodyPr>
          <a:lstStyle>
            <a:lvl1pPr>
              <a:spcBef>
                <a:spcPts val="0"/>
              </a:spcBef>
              <a:buClr>
                <a:schemeClr val="accent3"/>
              </a:buClr>
              <a:defRPr sz="1600">
                <a:solidFill>
                  <a:schemeClr val="accent2">
                    <a:lumMod val="40000"/>
                    <a:lumOff val="60000"/>
                  </a:schemeClr>
                </a:solidFill>
              </a:defRPr>
            </a:lvl1pPr>
            <a:lvl2pPr>
              <a:spcBef>
                <a:spcPts val="0"/>
              </a:spcBef>
              <a:buClrTx/>
              <a:defRPr sz="1400">
                <a:solidFill>
                  <a:schemeClr val="accent2">
                    <a:lumMod val="40000"/>
                    <a:lumOff val="60000"/>
                  </a:schemeClr>
                </a:solidFill>
              </a:defRPr>
            </a:lvl2pPr>
            <a:lvl3pPr>
              <a:spcBef>
                <a:spcPts val="0"/>
              </a:spcBef>
              <a:buClrTx/>
              <a:defRPr sz="1400">
                <a:solidFill>
                  <a:schemeClr val="accent2">
                    <a:lumMod val="40000"/>
                    <a:lumOff val="60000"/>
                  </a:schemeClr>
                </a:solidFill>
              </a:defRPr>
            </a:lvl3pPr>
            <a:lvl4pPr>
              <a:spcBef>
                <a:spcPts val="0"/>
              </a:spcBef>
              <a:buClrTx/>
              <a:defRPr sz="1400">
                <a:solidFill>
                  <a:schemeClr val="accent2">
                    <a:lumMod val="40000"/>
                    <a:lumOff val="60000"/>
                  </a:schemeClr>
                </a:solidFill>
              </a:defRPr>
            </a:lvl4pPr>
            <a:lvl5pPr>
              <a:spcBef>
                <a:spcPts val="0"/>
              </a:spcBef>
              <a:buClrTx/>
              <a:defRPr sz="1400">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2"/>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a:t>
            </a:fld>
            <a:endParaRPr lang="en-US" dirty="0"/>
          </a:p>
        </p:txBody>
      </p:sp>
    </p:spTree>
    <p:extLst>
      <p:ext uri="{BB962C8B-B14F-4D97-AF65-F5344CB8AC3E}">
        <p14:creationId xmlns:p14="http://schemas.microsoft.com/office/powerpoint/2010/main" val="9253366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ection Header - dark">
    <p:bg>
      <p:bgRef idx="1001">
        <a:schemeClr val="bg2"/>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53962" y="2658592"/>
            <a:ext cx="8436075" cy="674031"/>
          </a:xfrm>
        </p:spPr>
        <p:txBody>
          <a:bodyPr anchor="t" anchorCtr="0">
            <a:spAutoFit/>
          </a:bodyPr>
          <a:lstStyle>
            <a:lvl1pPr algn="l">
              <a:lnSpc>
                <a:spcPct val="70000"/>
              </a:lnSpc>
              <a:defRPr sz="54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353963" y="3332623"/>
            <a:ext cx="8436075" cy="1231106"/>
          </a:xfrm>
        </p:spPr>
        <p:txBody>
          <a:bodyPr>
            <a:spAutoFit/>
          </a:bodyPr>
          <a:lstStyle>
            <a:lvl1pPr>
              <a:spcBef>
                <a:spcPts val="0"/>
              </a:spcBef>
              <a:buClrTx/>
              <a:defRPr sz="1600">
                <a:solidFill>
                  <a:schemeClr val="accent2">
                    <a:lumMod val="40000"/>
                    <a:lumOff val="60000"/>
                  </a:schemeClr>
                </a:solidFill>
              </a:defRPr>
            </a:lvl1pPr>
            <a:lvl2pPr>
              <a:spcBef>
                <a:spcPts val="0"/>
              </a:spcBef>
              <a:buClrTx/>
              <a:defRPr sz="1400">
                <a:solidFill>
                  <a:schemeClr val="accent2">
                    <a:lumMod val="40000"/>
                    <a:lumOff val="60000"/>
                  </a:schemeClr>
                </a:solidFill>
              </a:defRPr>
            </a:lvl2pPr>
            <a:lvl3pPr>
              <a:spcBef>
                <a:spcPts val="0"/>
              </a:spcBef>
              <a:buClrTx/>
              <a:defRPr sz="1400">
                <a:solidFill>
                  <a:schemeClr val="accent2">
                    <a:lumMod val="40000"/>
                    <a:lumOff val="60000"/>
                  </a:schemeClr>
                </a:solidFill>
              </a:defRPr>
            </a:lvl3pPr>
            <a:lvl4pPr>
              <a:spcBef>
                <a:spcPts val="0"/>
              </a:spcBef>
              <a:buClrTx/>
              <a:defRPr sz="1400">
                <a:solidFill>
                  <a:schemeClr val="accent2">
                    <a:lumMod val="40000"/>
                    <a:lumOff val="60000"/>
                  </a:schemeClr>
                </a:solidFill>
              </a:defRPr>
            </a:lvl4pPr>
            <a:lvl5pPr>
              <a:spcBef>
                <a:spcPts val="0"/>
              </a:spcBef>
              <a:buClrTx/>
              <a:defRPr sz="1400">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14"/>
          <p:cNvSpPr>
            <a:spLocks noGrp="1"/>
          </p:cNvSpPr>
          <p:nvPr>
            <p:ph type="pic" sz="quarter" idx="12"/>
          </p:nvPr>
        </p:nvSpPr>
        <p:spPr>
          <a:xfrm>
            <a:off x="0" y="0"/>
            <a:ext cx="9144000" cy="2574132"/>
          </a:xfrm>
        </p:spPr>
        <p:txBody>
          <a:bodyPr/>
          <a:lstStyle>
            <a:lvl1pPr>
              <a:defRPr>
                <a:solidFill>
                  <a:schemeClr val="tx1"/>
                </a:solidFill>
              </a:defRPr>
            </a:lvl1pPr>
          </a:lstStyle>
          <a:p>
            <a:endParaRPr lang="en-US" dirty="0"/>
          </a:p>
        </p:txBody>
      </p:sp>
      <p:sp>
        <p:nvSpPr>
          <p:cNvPr id="2" name="Slide Number Placeholder 1"/>
          <p:cNvSpPr>
            <a:spLocks noGrp="1"/>
          </p:cNvSpPr>
          <p:nvPr>
            <p:ph type="sldNum" sz="quarter" idx="13"/>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a:t>
            </a:fld>
            <a:endParaRPr lang="en-US" dirty="0"/>
          </a:p>
        </p:txBody>
      </p:sp>
    </p:spTree>
    <p:extLst>
      <p:ext uri="{BB962C8B-B14F-4D97-AF65-F5344CB8AC3E}">
        <p14:creationId xmlns:p14="http://schemas.microsoft.com/office/powerpoint/2010/main" val="3260047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agline">
    <p:spTree>
      <p:nvGrpSpPr>
        <p:cNvPr id="1" name=""/>
        <p:cNvGrpSpPr/>
        <p:nvPr/>
      </p:nvGrpSpPr>
      <p:grpSpPr>
        <a:xfrm>
          <a:off x="0" y="0"/>
          <a:ext cx="0" cy="0"/>
          <a:chOff x="0" y="0"/>
          <a:chExt cx="0" cy="0"/>
        </a:xfrm>
      </p:grpSpPr>
      <p:sp>
        <p:nvSpPr>
          <p:cNvPr id="40" name="Rectangle 7"/>
          <p:cNvSpPr/>
          <p:nvPr userDrawn="1"/>
        </p:nvSpPr>
        <p:spPr>
          <a:xfrm>
            <a:off x="0" y="0"/>
            <a:ext cx="9144000" cy="5143500"/>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ctrTitle" hasCustomPrompt="1"/>
          </p:nvPr>
        </p:nvSpPr>
        <p:spPr>
          <a:xfrm>
            <a:off x="347134" y="2766048"/>
            <a:ext cx="8442904" cy="803297"/>
          </a:xfrm>
        </p:spPr>
        <p:txBody>
          <a:bodyPr wrap="square" anchor="b" anchorCtr="0">
            <a:spAutoFit/>
          </a:bodyPr>
          <a:lstStyle>
            <a:lvl1pPr algn="l">
              <a:lnSpc>
                <a:spcPct val="70000"/>
              </a:lnSpc>
              <a:defRPr sz="6500" b="0">
                <a:solidFill>
                  <a:schemeClr val="tx1">
                    <a:alpha val="90000"/>
                  </a:schemeClr>
                </a:solidFill>
                <a:latin typeface="+mj-lt"/>
                <a:ea typeface="Intel Clear Pro" panose="020B0804020202060201" pitchFamily="34" charset="0"/>
                <a:cs typeface="Intel Clear Pro" panose="020B0804020202060201" pitchFamily="34" charset="0"/>
              </a:defRPr>
            </a:lvl1pPr>
          </a:lstStyle>
          <a:p>
            <a:r>
              <a:rPr lang="en-US" dirty="0" smtClean="0"/>
              <a:t>Click to edit title</a:t>
            </a:r>
            <a:endParaRPr lang="en-US" dirty="0"/>
          </a:p>
        </p:txBody>
      </p:sp>
      <p:sp>
        <p:nvSpPr>
          <p:cNvPr id="21" name="Text Placeholder 8"/>
          <p:cNvSpPr>
            <a:spLocks noGrp="1"/>
          </p:cNvSpPr>
          <p:nvPr>
            <p:ph type="body" sz="quarter" idx="13" hasCustomPrompt="1"/>
          </p:nvPr>
        </p:nvSpPr>
        <p:spPr>
          <a:xfrm>
            <a:off x="347134" y="3469788"/>
            <a:ext cx="8442904" cy="338554"/>
          </a:xfrm>
        </p:spPr>
        <p:txBody>
          <a:bodyPr wrap="square">
            <a:spAutoFit/>
          </a:bodyPr>
          <a:lstStyle>
            <a:lvl1pPr marL="0" indent="0" algn="l">
              <a:spcBef>
                <a:spcPts val="0"/>
              </a:spcBef>
              <a:buNone/>
              <a:defRPr sz="1600">
                <a:solidFill>
                  <a:schemeClr val="accent2">
                    <a:lumMod val="40000"/>
                    <a:lumOff val="60000"/>
                  </a:schemeClr>
                </a:solidFill>
                <a:latin typeface="+mn-lt"/>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p:txBody>
      </p:sp>
      <p:sp>
        <p:nvSpPr>
          <p:cNvPr id="10"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8"/>
          <p:cNvSpPr>
            <a:spLocks noEditPoints="1"/>
          </p:cNvSpPr>
          <p:nvPr userDrawn="1"/>
        </p:nvSpPr>
        <p:spPr bwMode="auto">
          <a:xfrm>
            <a:off x="2555389" y="1149882"/>
            <a:ext cx="52904" cy="25790"/>
          </a:xfrm>
          <a:custGeom>
            <a:avLst/>
            <a:gdLst>
              <a:gd name="T0" fmla="*/ 83 w 160"/>
              <a:gd name="T1" fmla="*/ 0 h 79"/>
              <a:gd name="T2" fmla="*/ 97 w 160"/>
              <a:gd name="T3" fmla="*/ 0 h 79"/>
              <a:gd name="T4" fmla="*/ 123 w 160"/>
              <a:gd name="T5" fmla="*/ 45 h 79"/>
              <a:gd name="T6" fmla="*/ 146 w 160"/>
              <a:gd name="T7" fmla="*/ 0 h 79"/>
              <a:gd name="T8" fmla="*/ 160 w 160"/>
              <a:gd name="T9" fmla="*/ 0 h 79"/>
              <a:gd name="T10" fmla="*/ 160 w 160"/>
              <a:gd name="T11" fmla="*/ 79 h 79"/>
              <a:gd name="T12" fmla="*/ 146 w 160"/>
              <a:gd name="T13" fmla="*/ 79 h 79"/>
              <a:gd name="T14" fmla="*/ 146 w 160"/>
              <a:gd name="T15" fmla="*/ 25 h 79"/>
              <a:gd name="T16" fmla="*/ 128 w 160"/>
              <a:gd name="T17" fmla="*/ 59 h 79"/>
              <a:gd name="T18" fmla="*/ 115 w 160"/>
              <a:gd name="T19" fmla="*/ 59 h 79"/>
              <a:gd name="T20" fmla="*/ 97 w 160"/>
              <a:gd name="T21" fmla="*/ 25 h 79"/>
              <a:gd name="T22" fmla="*/ 97 w 160"/>
              <a:gd name="T23" fmla="*/ 79 h 79"/>
              <a:gd name="T24" fmla="*/ 83 w 160"/>
              <a:gd name="T25" fmla="*/ 79 h 79"/>
              <a:gd name="T26" fmla="*/ 83 w 160"/>
              <a:gd name="T27" fmla="*/ 0 h 79"/>
              <a:gd name="T28" fmla="*/ 0 w 160"/>
              <a:gd name="T29" fmla="*/ 0 h 79"/>
              <a:gd name="T30" fmla="*/ 69 w 160"/>
              <a:gd name="T31" fmla="*/ 0 h 79"/>
              <a:gd name="T32" fmla="*/ 69 w 160"/>
              <a:gd name="T33" fmla="*/ 14 h 79"/>
              <a:gd name="T34" fmla="*/ 41 w 160"/>
              <a:gd name="T35" fmla="*/ 14 h 79"/>
              <a:gd name="T36" fmla="*/ 41 w 160"/>
              <a:gd name="T37" fmla="*/ 79 h 79"/>
              <a:gd name="T38" fmla="*/ 27 w 160"/>
              <a:gd name="T39" fmla="*/ 79 h 79"/>
              <a:gd name="T40" fmla="*/ 27 w 160"/>
              <a:gd name="T41" fmla="*/ 14 h 79"/>
              <a:gd name="T42" fmla="*/ 0 w 160"/>
              <a:gd name="T43" fmla="*/ 14 h 79"/>
              <a:gd name="T44" fmla="*/ 0 w 160"/>
              <a:gd name="T4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79">
                <a:moveTo>
                  <a:pt x="83" y="0"/>
                </a:moveTo>
                <a:lnTo>
                  <a:pt x="97" y="0"/>
                </a:lnTo>
                <a:lnTo>
                  <a:pt x="123" y="45"/>
                </a:lnTo>
                <a:lnTo>
                  <a:pt x="146" y="0"/>
                </a:lnTo>
                <a:lnTo>
                  <a:pt x="160" y="0"/>
                </a:lnTo>
                <a:lnTo>
                  <a:pt x="160" y="79"/>
                </a:lnTo>
                <a:lnTo>
                  <a:pt x="146" y="79"/>
                </a:lnTo>
                <a:lnTo>
                  <a:pt x="146" y="25"/>
                </a:lnTo>
                <a:lnTo>
                  <a:pt x="128" y="59"/>
                </a:lnTo>
                <a:lnTo>
                  <a:pt x="115" y="59"/>
                </a:lnTo>
                <a:lnTo>
                  <a:pt x="97" y="25"/>
                </a:lnTo>
                <a:lnTo>
                  <a:pt x="97" y="79"/>
                </a:lnTo>
                <a:lnTo>
                  <a:pt x="83" y="79"/>
                </a:lnTo>
                <a:lnTo>
                  <a:pt x="83" y="0"/>
                </a:lnTo>
                <a:close/>
                <a:moveTo>
                  <a:pt x="0" y="0"/>
                </a:moveTo>
                <a:lnTo>
                  <a:pt x="69" y="0"/>
                </a:lnTo>
                <a:lnTo>
                  <a:pt x="69" y="14"/>
                </a:lnTo>
                <a:lnTo>
                  <a:pt x="41" y="14"/>
                </a:lnTo>
                <a:lnTo>
                  <a:pt x="41" y="79"/>
                </a:lnTo>
                <a:lnTo>
                  <a:pt x="27" y="79"/>
                </a:lnTo>
                <a:lnTo>
                  <a:pt x="27" y="14"/>
                </a:lnTo>
                <a:lnTo>
                  <a:pt x="0"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
          <p:cNvSpPr>
            <a:spLocks noEditPoints="1"/>
          </p:cNvSpPr>
          <p:nvPr userDrawn="1"/>
        </p:nvSpPr>
        <p:spPr bwMode="auto">
          <a:xfrm>
            <a:off x="1589231" y="982573"/>
            <a:ext cx="85308" cy="100518"/>
          </a:xfrm>
          <a:custGeom>
            <a:avLst/>
            <a:gdLst>
              <a:gd name="T0" fmla="*/ 141 w 258"/>
              <a:gd name="T1" fmla="*/ 42 h 304"/>
              <a:gd name="T2" fmla="*/ 117 w 258"/>
              <a:gd name="T3" fmla="*/ 46 h 304"/>
              <a:gd name="T4" fmla="*/ 98 w 258"/>
              <a:gd name="T5" fmla="*/ 52 h 304"/>
              <a:gd name="T6" fmla="*/ 82 w 258"/>
              <a:gd name="T7" fmla="*/ 66 h 304"/>
              <a:gd name="T8" fmla="*/ 68 w 258"/>
              <a:gd name="T9" fmla="*/ 82 h 304"/>
              <a:gd name="T10" fmla="*/ 58 w 258"/>
              <a:gd name="T11" fmla="*/ 101 h 304"/>
              <a:gd name="T12" fmla="*/ 54 w 258"/>
              <a:gd name="T13" fmla="*/ 125 h 304"/>
              <a:gd name="T14" fmla="*/ 211 w 258"/>
              <a:gd name="T15" fmla="*/ 125 h 304"/>
              <a:gd name="T16" fmla="*/ 211 w 258"/>
              <a:gd name="T17" fmla="*/ 119 h 304"/>
              <a:gd name="T18" fmla="*/ 209 w 258"/>
              <a:gd name="T19" fmla="*/ 97 h 304"/>
              <a:gd name="T20" fmla="*/ 203 w 258"/>
              <a:gd name="T21" fmla="*/ 78 h 304"/>
              <a:gd name="T22" fmla="*/ 193 w 258"/>
              <a:gd name="T23" fmla="*/ 64 h 304"/>
              <a:gd name="T24" fmla="*/ 179 w 258"/>
              <a:gd name="T25" fmla="*/ 52 h 304"/>
              <a:gd name="T26" fmla="*/ 161 w 258"/>
              <a:gd name="T27" fmla="*/ 46 h 304"/>
              <a:gd name="T28" fmla="*/ 141 w 258"/>
              <a:gd name="T29" fmla="*/ 42 h 304"/>
              <a:gd name="T30" fmla="*/ 139 w 258"/>
              <a:gd name="T31" fmla="*/ 0 h 304"/>
              <a:gd name="T32" fmla="*/ 167 w 258"/>
              <a:gd name="T33" fmla="*/ 2 h 304"/>
              <a:gd name="T34" fmla="*/ 191 w 258"/>
              <a:gd name="T35" fmla="*/ 10 h 304"/>
              <a:gd name="T36" fmla="*/ 211 w 258"/>
              <a:gd name="T37" fmla="*/ 20 h 304"/>
              <a:gd name="T38" fmla="*/ 228 w 258"/>
              <a:gd name="T39" fmla="*/ 36 h 304"/>
              <a:gd name="T40" fmla="*/ 240 w 258"/>
              <a:gd name="T41" fmla="*/ 56 h 304"/>
              <a:gd name="T42" fmla="*/ 250 w 258"/>
              <a:gd name="T43" fmla="*/ 78 h 304"/>
              <a:gd name="T44" fmla="*/ 256 w 258"/>
              <a:gd name="T45" fmla="*/ 103 h 304"/>
              <a:gd name="T46" fmla="*/ 258 w 258"/>
              <a:gd name="T47" fmla="*/ 129 h 304"/>
              <a:gd name="T48" fmla="*/ 256 w 258"/>
              <a:gd name="T49" fmla="*/ 165 h 304"/>
              <a:gd name="T50" fmla="*/ 52 w 258"/>
              <a:gd name="T51" fmla="*/ 165 h 304"/>
              <a:gd name="T52" fmla="*/ 58 w 258"/>
              <a:gd name="T53" fmla="*/ 193 h 304"/>
              <a:gd name="T54" fmla="*/ 66 w 258"/>
              <a:gd name="T55" fmla="*/ 216 h 304"/>
              <a:gd name="T56" fmla="*/ 80 w 258"/>
              <a:gd name="T57" fmla="*/ 234 h 304"/>
              <a:gd name="T58" fmla="*/ 100 w 258"/>
              <a:gd name="T59" fmla="*/ 248 h 304"/>
              <a:gd name="T60" fmla="*/ 123 w 258"/>
              <a:gd name="T61" fmla="*/ 256 h 304"/>
              <a:gd name="T62" fmla="*/ 153 w 258"/>
              <a:gd name="T63" fmla="*/ 260 h 304"/>
              <a:gd name="T64" fmla="*/ 181 w 258"/>
              <a:gd name="T65" fmla="*/ 256 h 304"/>
              <a:gd name="T66" fmla="*/ 205 w 258"/>
              <a:gd name="T67" fmla="*/ 248 h 304"/>
              <a:gd name="T68" fmla="*/ 226 w 258"/>
              <a:gd name="T69" fmla="*/ 236 h 304"/>
              <a:gd name="T70" fmla="*/ 248 w 258"/>
              <a:gd name="T71" fmla="*/ 270 h 304"/>
              <a:gd name="T72" fmla="*/ 226 w 258"/>
              <a:gd name="T73" fmla="*/ 286 h 304"/>
              <a:gd name="T74" fmla="*/ 203 w 258"/>
              <a:gd name="T75" fmla="*/ 296 h 304"/>
              <a:gd name="T76" fmla="*/ 177 w 258"/>
              <a:gd name="T77" fmla="*/ 302 h 304"/>
              <a:gd name="T78" fmla="*/ 147 w 258"/>
              <a:gd name="T79" fmla="*/ 304 h 304"/>
              <a:gd name="T80" fmla="*/ 115 w 258"/>
              <a:gd name="T81" fmla="*/ 302 h 304"/>
              <a:gd name="T82" fmla="*/ 88 w 258"/>
              <a:gd name="T83" fmla="*/ 294 h 304"/>
              <a:gd name="T84" fmla="*/ 62 w 258"/>
              <a:gd name="T85" fmla="*/ 282 h 304"/>
              <a:gd name="T86" fmla="*/ 42 w 258"/>
              <a:gd name="T87" fmla="*/ 264 h 304"/>
              <a:gd name="T88" fmla="*/ 24 w 258"/>
              <a:gd name="T89" fmla="*/ 242 h 304"/>
              <a:gd name="T90" fmla="*/ 12 w 258"/>
              <a:gd name="T91" fmla="*/ 216 h 304"/>
              <a:gd name="T92" fmla="*/ 4 w 258"/>
              <a:gd name="T93" fmla="*/ 185 h 304"/>
              <a:gd name="T94" fmla="*/ 0 w 258"/>
              <a:gd name="T95" fmla="*/ 149 h 304"/>
              <a:gd name="T96" fmla="*/ 4 w 258"/>
              <a:gd name="T97" fmla="*/ 115 h 304"/>
              <a:gd name="T98" fmla="*/ 12 w 258"/>
              <a:gd name="T99" fmla="*/ 86 h 304"/>
              <a:gd name="T100" fmla="*/ 24 w 258"/>
              <a:gd name="T101" fmla="*/ 60 h 304"/>
              <a:gd name="T102" fmla="*/ 40 w 258"/>
              <a:gd name="T103" fmla="*/ 40 h 304"/>
              <a:gd name="T104" fmla="*/ 62 w 258"/>
              <a:gd name="T105" fmla="*/ 22 h 304"/>
              <a:gd name="T106" fmla="*/ 84 w 258"/>
              <a:gd name="T107" fmla="*/ 10 h 304"/>
              <a:gd name="T108" fmla="*/ 111 w 258"/>
              <a:gd name="T109" fmla="*/ 2 h 304"/>
              <a:gd name="T110" fmla="*/ 139 w 258"/>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304">
                <a:moveTo>
                  <a:pt x="141" y="42"/>
                </a:moveTo>
                <a:lnTo>
                  <a:pt x="117" y="46"/>
                </a:lnTo>
                <a:lnTo>
                  <a:pt x="98" y="52"/>
                </a:lnTo>
                <a:lnTo>
                  <a:pt x="82" y="66"/>
                </a:lnTo>
                <a:lnTo>
                  <a:pt x="68" y="82"/>
                </a:lnTo>
                <a:lnTo>
                  <a:pt x="58" y="101"/>
                </a:lnTo>
                <a:lnTo>
                  <a:pt x="54" y="125"/>
                </a:lnTo>
                <a:lnTo>
                  <a:pt x="211" y="125"/>
                </a:lnTo>
                <a:lnTo>
                  <a:pt x="211" y="119"/>
                </a:lnTo>
                <a:lnTo>
                  <a:pt x="209" y="97"/>
                </a:lnTo>
                <a:lnTo>
                  <a:pt x="203" y="78"/>
                </a:lnTo>
                <a:lnTo>
                  <a:pt x="193" y="64"/>
                </a:lnTo>
                <a:lnTo>
                  <a:pt x="179" y="52"/>
                </a:lnTo>
                <a:lnTo>
                  <a:pt x="161" y="46"/>
                </a:lnTo>
                <a:lnTo>
                  <a:pt x="141" y="42"/>
                </a:lnTo>
                <a:close/>
                <a:moveTo>
                  <a:pt x="139" y="0"/>
                </a:moveTo>
                <a:lnTo>
                  <a:pt x="167" y="2"/>
                </a:lnTo>
                <a:lnTo>
                  <a:pt x="191" y="10"/>
                </a:lnTo>
                <a:lnTo>
                  <a:pt x="211" y="20"/>
                </a:lnTo>
                <a:lnTo>
                  <a:pt x="228" y="36"/>
                </a:lnTo>
                <a:lnTo>
                  <a:pt x="240" y="56"/>
                </a:lnTo>
                <a:lnTo>
                  <a:pt x="250" y="78"/>
                </a:lnTo>
                <a:lnTo>
                  <a:pt x="256" y="103"/>
                </a:lnTo>
                <a:lnTo>
                  <a:pt x="258" y="129"/>
                </a:lnTo>
                <a:lnTo>
                  <a:pt x="256" y="165"/>
                </a:lnTo>
                <a:lnTo>
                  <a:pt x="52" y="165"/>
                </a:lnTo>
                <a:lnTo>
                  <a:pt x="58" y="193"/>
                </a:lnTo>
                <a:lnTo>
                  <a:pt x="66" y="216"/>
                </a:lnTo>
                <a:lnTo>
                  <a:pt x="80" y="234"/>
                </a:lnTo>
                <a:lnTo>
                  <a:pt x="100" y="248"/>
                </a:lnTo>
                <a:lnTo>
                  <a:pt x="123" y="256"/>
                </a:lnTo>
                <a:lnTo>
                  <a:pt x="153" y="260"/>
                </a:lnTo>
                <a:lnTo>
                  <a:pt x="181" y="256"/>
                </a:lnTo>
                <a:lnTo>
                  <a:pt x="205" y="248"/>
                </a:lnTo>
                <a:lnTo>
                  <a:pt x="226" y="236"/>
                </a:lnTo>
                <a:lnTo>
                  <a:pt x="248" y="270"/>
                </a:lnTo>
                <a:lnTo>
                  <a:pt x="226" y="286"/>
                </a:lnTo>
                <a:lnTo>
                  <a:pt x="203" y="296"/>
                </a:lnTo>
                <a:lnTo>
                  <a:pt x="177" y="302"/>
                </a:lnTo>
                <a:lnTo>
                  <a:pt x="147" y="304"/>
                </a:lnTo>
                <a:lnTo>
                  <a:pt x="115" y="302"/>
                </a:lnTo>
                <a:lnTo>
                  <a:pt x="88" y="294"/>
                </a:lnTo>
                <a:lnTo>
                  <a:pt x="62" y="282"/>
                </a:lnTo>
                <a:lnTo>
                  <a:pt x="42" y="264"/>
                </a:lnTo>
                <a:lnTo>
                  <a:pt x="24" y="242"/>
                </a:lnTo>
                <a:lnTo>
                  <a:pt x="12" y="216"/>
                </a:lnTo>
                <a:lnTo>
                  <a:pt x="4" y="185"/>
                </a:lnTo>
                <a:lnTo>
                  <a:pt x="0" y="149"/>
                </a:lnTo>
                <a:lnTo>
                  <a:pt x="4" y="115"/>
                </a:lnTo>
                <a:lnTo>
                  <a:pt x="12" y="86"/>
                </a:lnTo>
                <a:lnTo>
                  <a:pt x="24" y="60"/>
                </a:lnTo>
                <a:lnTo>
                  <a:pt x="40" y="40"/>
                </a:lnTo>
                <a:lnTo>
                  <a:pt x="62" y="22"/>
                </a:lnTo>
                <a:lnTo>
                  <a:pt x="84" y="10"/>
                </a:lnTo>
                <a:lnTo>
                  <a:pt x="111" y="2"/>
                </a:lnTo>
                <a:lnTo>
                  <a:pt x="1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p:cNvSpPr>
          <p:nvPr userDrawn="1"/>
        </p:nvSpPr>
        <p:spPr bwMode="auto">
          <a:xfrm>
            <a:off x="1683797" y="985218"/>
            <a:ext cx="89937" cy="95227"/>
          </a:xfrm>
          <a:custGeom>
            <a:avLst/>
            <a:gdLst>
              <a:gd name="T0" fmla="*/ 6 w 271"/>
              <a:gd name="T1" fmla="*/ 0 h 288"/>
              <a:gd name="T2" fmla="*/ 65 w 271"/>
              <a:gd name="T3" fmla="*/ 0 h 288"/>
              <a:gd name="T4" fmla="*/ 137 w 271"/>
              <a:gd name="T5" fmla="*/ 105 h 288"/>
              <a:gd name="T6" fmla="*/ 208 w 271"/>
              <a:gd name="T7" fmla="*/ 0 h 288"/>
              <a:gd name="T8" fmla="*/ 263 w 271"/>
              <a:gd name="T9" fmla="*/ 0 h 288"/>
              <a:gd name="T10" fmla="*/ 164 w 271"/>
              <a:gd name="T11" fmla="*/ 141 h 288"/>
              <a:gd name="T12" fmla="*/ 271 w 271"/>
              <a:gd name="T13" fmla="*/ 288 h 288"/>
              <a:gd name="T14" fmla="*/ 212 w 271"/>
              <a:gd name="T15" fmla="*/ 288 h 288"/>
              <a:gd name="T16" fmla="*/ 135 w 271"/>
              <a:gd name="T17" fmla="*/ 177 h 288"/>
              <a:gd name="T18" fmla="*/ 55 w 271"/>
              <a:gd name="T19" fmla="*/ 288 h 288"/>
              <a:gd name="T20" fmla="*/ 0 w 271"/>
              <a:gd name="T21" fmla="*/ 288 h 288"/>
              <a:gd name="T22" fmla="*/ 107 w 271"/>
              <a:gd name="T23" fmla="*/ 141 h 288"/>
              <a:gd name="T24" fmla="*/ 6 w 271"/>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88">
                <a:moveTo>
                  <a:pt x="6" y="0"/>
                </a:moveTo>
                <a:lnTo>
                  <a:pt x="65" y="0"/>
                </a:lnTo>
                <a:lnTo>
                  <a:pt x="137" y="105"/>
                </a:lnTo>
                <a:lnTo>
                  <a:pt x="208" y="0"/>
                </a:lnTo>
                <a:lnTo>
                  <a:pt x="263" y="0"/>
                </a:lnTo>
                <a:lnTo>
                  <a:pt x="164" y="141"/>
                </a:lnTo>
                <a:lnTo>
                  <a:pt x="271" y="288"/>
                </a:lnTo>
                <a:lnTo>
                  <a:pt x="212" y="288"/>
                </a:lnTo>
                <a:lnTo>
                  <a:pt x="135" y="177"/>
                </a:lnTo>
                <a:lnTo>
                  <a:pt x="55" y="288"/>
                </a:lnTo>
                <a:lnTo>
                  <a:pt x="0" y="288"/>
                </a:lnTo>
                <a:lnTo>
                  <a:pt x="107" y="141"/>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noEditPoints="1"/>
          </p:cNvSpPr>
          <p:nvPr userDrawn="1"/>
        </p:nvSpPr>
        <p:spPr bwMode="auto">
          <a:xfrm>
            <a:off x="1786959" y="982573"/>
            <a:ext cx="91921" cy="137550"/>
          </a:xfrm>
          <a:custGeom>
            <a:avLst/>
            <a:gdLst>
              <a:gd name="T0" fmla="*/ 143 w 277"/>
              <a:gd name="T1" fmla="*/ 44 h 417"/>
              <a:gd name="T2" fmla="*/ 115 w 277"/>
              <a:gd name="T3" fmla="*/ 48 h 417"/>
              <a:gd name="T4" fmla="*/ 93 w 277"/>
              <a:gd name="T5" fmla="*/ 58 h 417"/>
              <a:gd name="T6" fmla="*/ 75 w 277"/>
              <a:gd name="T7" fmla="*/ 74 h 417"/>
              <a:gd name="T8" fmla="*/ 61 w 277"/>
              <a:gd name="T9" fmla="*/ 97 h 417"/>
              <a:gd name="T10" fmla="*/ 53 w 277"/>
              <a:gd name="T11" fmla="*/ 123 h 417"/>
              <a:gd name="T12" fmla="*/ 51 w 277"/>
              <a:gd name="T13" fmla="*/ 155 h 417"/>
              <a:gd name="T14" fmla="*/ 53 w 277"/>
              <a:gd name="T15" fmla="*/ 185 h 417"/>
              <a:gd name="T16" fmla="*/ 61 w 277"/>
              <a:gd name="T17" fmla="*/ 210 h 417"/>
              <a:gd name="T18" fmla="*/ 73 w 277"/>
              <a:gd name="T19" fmla="*/ 232 h 417"/>
              <a:gd name="T20" fmla="*/ 91 w 277"/>
              <a:gd name="T21" fmla="*/ 246 h 417"/>
              <a:gd name="T22" fmla="*/ 113 w 277"/>
              <a:gd name="T23" fmla="*/ 256 h 417"/>
              <a:gd name="T24" fmla="*/ 137 w 277"/>
              <a:gd name="T25" fmla="*/ 260 h 417"/>
              <a:gd name="T26" fmla="*/ 162 w 277"/>
              <a:gd name="T27" fmla="*/ 256 h 417"/>
              <a:gd name="T28" fmla="*/ 184 w 277"/>
              <a:gd name="T29" fmla="*/ 246 h 417"/>
              <a:gd name="T30" fmla="*/ 200 w 277"/>
              <a:gd name="T31" fmla="*/ 230 h 417"/>
              <a:gd name="T32" fmla="*/ 214 w 277"/>
              <a:gd name="T33" fmla="*/ 208 h 417"/>
              <a:gd name="T34" fmla="*/ 220 w 277"/>
              <a:gd name="T35" fmla="*/ 181 h 417"/>
              <a:gd name="T36" fmla="*/ 224 w 277"/>
              <a:gd name="T37" fmla="*/ 149 h 417"/>
              <a:gd name="T38" fmla="*/ 220 w 277"/>
              <a:gd name="T39" fmla="*/ 117 h 417"/>
              <a:gd name="T40" fmla="*/ 214 w 277"/>
              <a:gd name="T41" fmla="*/ 92 h 417"/>
              <a:gd name="T42" fmla="*/ 202 w 277"/>
              <a:gd name="T43" fmla="*/ 72 h 417"/>
              <a:gd name="T44" fmla="*/ 186 w 277"/>
              <a:gd name="T45" fmla="*/ 56 h 417"/>
              <a:gd name="T46" fmla="*/ 166 w 277"/>
              <a:gd name="T47" fmla="*/ 48 h 417"/>
              <a:gd name="T48" fmla="*/ 143 w 277"/>
              <a:gd name="T49" fmla="*/ 44 h 417"/>
              <a:gd name="T50" fmla="*/ 153 w 277"/>
              <a:gd name="T51" fmla="*/ 0 h 417"/>
              <a:gd name="T52" fmla="*/ 180 w 277"/>
              <a:gd name="T53" fmla="*/ 2 h 417"/>
              <a:gd name="T54" fmla="*/ 206 w 277"/>
              <a:gd name="T55" fmla="*/ 10 h 417"/>
              <a:gd name="T56" fmla="*/ 226 w 277"/>
              <a:gd name="T57" fmla="*/ 24 h 417"/>
              <a:gd name="T58" fmla="*/ 244 w 277"/>
              <a:gd name="T59" fmla="*/ 40 h 417"/>
              <a:gd name="T60" fmla="*/ 258 w 277"/>
              <a:gd name="T61" fmla="*/ 62 h 417"/>
              <a:gd name="T62" fmla="*/ 267 w 277"/>
              <a:gd name="T63" fmla="*/ 86 h 417"/>
              <a:gd name="T64" fmla="*/ 275 w 277"/>
              <a:gd name="T65" fmla="*/ 115 h 417"/>
              <a:gd name="T66" fmla="*/ 277 w 277"/>
              <a:gd name="T67" fmla="*/ 147 h 417"/>
              <a:gd name="T68" fmla="*/ 275 w 277"/>
              <a:gd name="T69" fmla="*/ 179 h 417"/>
              <a:gd name="T70" fmla="*/ 267 w 277"/>
              <a:gd name="T71" fmla="*/ 208 h 417"/>
              <a:gd name="T72" fmla="*/ 258 w 277"/>
              <a:gd name="T73" fmla="*/ 236 h 417"/>
              <a:gd name="T74" fmla="*/ 242 w 277"/>
              <a:gd name="T75" fmla="*/ 260 h 417"/>
              <a:gd name="T76" fmla="*/ 224 w 277"/>
              <a:gd name="T77" fmla="*/ 278 h 417"/>
              <a:gd name="T78" fmla="*/ 200 w 277"/>
              <a:gd name="T79" fmla="*/ 292 h 417"/>
              <a:gd name="T80" fmla="*/ 174 w 277"/>
              <a:gd name="T81" fmla="*/ 302 h 417"/>
              <a:gd name="T82" fmla="*/ 145 w 277"/>
              <a:gd name="T83" fmla="*/ 304 h 417"/>
              <a:gd name="T84" fmla="*/ 115 w 277"/>
              <a:gd name="T85" fmla="*/ 302 h 417"/>
              <a:gd name="T86" fmla="*/ 89 w 277"/>
              <a:gd name="T87" fmla="*/ 292 h 417"/>
              <a:gd name="T88" fmla="*/ 67 w 277"/>
              <a:gd name="T89" fmla="*/ 276 h 417"/>
              <a:gd name="T90" fmla="*/ 51 w 277"/>
              <a:gd name="T91" fmla="*/ 256 h 417"/>
              <a:gd name="T92" fmla="*/ 51 w 277"/>
              <a:gd name="T93" fmla="*/ 417 h 417"/>
              <a:gd name="T94" fmla="*/ 0 w 277"/>
              <a:gd name="T95" fmla="*/ 417 h 417"/>
              <a:gd name="T96" fmla="*/ 0 w 277"/>
              <a:gd name="T97" fmla="*/ 8 h 417"/>
              <a:gd name="T98" fmla="*/ 28 w 277"/>
              <a:gd name="T99" fmla="*/ 8 h 417"/>
              <a:gd name="T100" fmla="*/ 36 w 277"/>
              <a:gd name="T101" fmla="*/ 8 h 417"/>
              <a:gd name="T102" fmla="*/ 42 w 277"/>
              <a:gd name="T103" fmla="*/ 10 h 417"/>
              <a:gd name="T104" fmla="*/ 48 w 277"/>
              <a:gd name="T105" fmla="*/ 14 h 417"/>
              <a:gd name="T106" fmla="*/ 49 w 277"/>
              <a:gd name="T107" fmla="*/ 20 h 417"/>
              <a:gd name="T108" fmla="*/ 51 w 277"/>
              <a:gd name="T109" fmla="*/ 28 h 417"/>
              <a:gd name="T110" fmla="*/ 51 w 277"/>
              <a:gd name="T111" fmla="*/ 52 h 417"/>
              <a:gd name="T112" fmla="*/ 67 w 277"/>
              <a:gd name="T113" fmla="*/ 30 h 417"/>
              <a:gd name="T114" fmla="*/ 91 w 277"/>
              <a:gd name="T115" fmla="*/ 14 h 417"/>
              <a:gd name="T116" fmla="*/ 119 w 277"/>
              <a:gd name="T117" fmla="*/ 4 h 417"/>
              <a:gd name="T118" fmla="*/ 153 w 277"/>
              <a:gd name="T11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 h="417">
                <a:moveTo>
                  <a:pt x="143" y="44"/>
                </a:moveTo>
                <a:lnTo>
                  <a:pt x="115" y="48"/>
                </a:lnTo>
                <a:lnTo>
                  <a:pt x="93" y="58"/>
                </a:lnTo>
                <a:lnTo>
                  <a:pt x="75" y="74"/>
                </a:lnTo>
                <a:lnTo>
                  <a:pt x="61" y="97"/>
                </a:lnTo>
                <a:lnTo>
                  <a:pt x="53" y="123"/>
                </a:lnTo>
                <a:lnTo>
                  <a:pt x="51" y="155"/>
                </a:lnTo>
                <a:lnTo>
                  <a:pt x="53" y="185"/>
                </a:lnTo>
                <a:lnTo>
                  <a:pt x="61" y="210"/>
                </a:lnTo>
                <a:lnTo>
                  <a:pt x="73" y="232"/>
                </a:lnTo>
                <a:lnTo>
                  <a:pt x="91" y="246"/>
                </a:lnTo>
                <a:lnTo>
                  <a:pt x="113" y="256"/>
                </a:lnTo>
                <a:lnTo>
                  <a:pt x="137" y="260"/>
                </a:lnTo>
                <a:lnTo>
                  <a:pt x="162" y="256"/>
                </a:lnTo>
                <a:lnTo>
                  <a:pt x="184" y="246"/>
                </a:lnTo>
                <a:lnTo>
                  <a:pt x="200" y="230"/>
                </a:lnTo>
                <a:lnTo>
                  <a:pt x="214" y="208"/>
                </a:lnTo>
                <a:lnTo>
                  <a:pt x="220" y="181"/>
                </a:lnTo>
                <a:lnTo>
                  <a:pt x="224" y="149"/>
                </a:lnTo>
                <a:lnTo>
                  <a:pt x="220" y="117"/>
                </a:lnTo>
                <a:lnTo>
                  <a:pt x="214" y="92"/>
                </a:lnTo>
                <a:lnTo>
                  <a:pt x="202" y="72"/>
                </a:lnTo>
                <a:lnTo>
                  <a:pt x="186" y="56"/>
                </a:lnTo>
                <a:lnTo>
                  <a:pt x="166" y="48"/>
                </a:lnTo>
                <a:lnTo>
                  <a:pt x="143" y="44"/>
                </a:lnTo>
                <a:close/>
                <a:moveTo>
                  <a:pt x="153" y="0"/>
                </a:moveTo>
                <a:lnTo>
                  <a:pt x="180" y="2"/>
                </a:lnTo>
                <a:lnTo>
                  <a:pt x="206" y="10"/>
                </a:lnTo>
                <a:lnTo>
                  <a:pt x="226" y="24"/>
                </a:lnTo>
                <a:lnTo>
                  <a:pt x="244" y="40"/>
                </a:lnTo>
                <a:lnTo>
                  <a:pt x="258" y="62"/>
                </a:lnTo>
                <a:lnTo>
                  <a:pt x="267" y="86"/>
                </a:lnTo>
                <a:lnTo>
                  <a:pt x="275" y="115"/>
                </a:lnTo>
                <a:lnTo>
                  <a:pt x="277" y="147"/>
                </a:lnTo>
                <a:lnTo>
                  <a:pt x="275" y="179"/>
                </a:lnTo>
                <a:lnTo>
                  <a:pt x="267" y="208"/>
                </a:lnTo>
                <a:lnTo>
                  <a:pt x="258" y="236"/>
                </a:lnTo>
                <a:lnTo>
                  <a:pt x="242" y="260"/>
                </a:lnTo>
                <a:lnTo>
                  <a:pt x="224" y="278"/>
                </a:lnTo>
                <a:lnTo>
                  <a:pt x="200" y="292"/>
                </a:lnTo>
                <a:lnTo>
                  <a:pt x="174" y="302"/>
                </a:lnTo>
                <a:lnTo>
                  <a:pt x="145" y="304"/>
                </a:lnTo>
                <a:lnTo>
                  <a:pt x="115" y="302"/>
                </a:lnTo>
                <a:lnTo>
                  <a:pt x="89" y="292"/>
                </a:lnTo>
                <a:lnTo>
                  <a:pt x="67" y="276"/>
                </a:lnTo>
                <a:lnTo>
                  <a:pt x="51" y="256"/>
                </a:lnTo>
                <a:lnTo>
                  <a:pt x="51" y="417"/>
                </a:lnTo>
                <a:lnTo>
                  <a:pt x="0" y="417"/>
                </a:lnTo>
                <a:lnTo>
                  <a:pt x="0" y="8"/>
                </a:lnTo>
                <a:lnTo>
                  <a:pt x="28" y="8"/>
                </a:lnTo>
                <a:lnTo>
                  <a:pt x="36" y="8"/>
                </a:lnTo>
                <a:lnTo>
                  <a:pt x="42" y="10"/>
                </a:lnTo>
                <a:lnTo>
                  <a:pt x="48" y="14"/>
                </a:lnTo>
                <a:lnTo>
                  <a:pt x="49" y="20"/>
                </a:lnTo>
                <a:lnTo>
                  <a:pt x="51" y="28"/>
                </a:lnTo>
                <a:lnTo>
                  <a:pt x="51" y="52"/>
                </a:lnTo>
                <a:lnTo>
                  <a:pt x="67" y="30"/>
                </a:lnTo>
                <a:lnTo>
                  <a:pt x="91" y="14"/>
                </a:lnTo>
                <a:lnTo>
                  <a:pt x="119" y="4"/>
                </a:lnTo>
                <a:lnTo>
                  <a:pt x="15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2"/>
          <p:cNvSpPr>
            <a:spLocks noEditPoints="1"/>
          </p:cNvSpPr>
          <p:nvPr userDrawn="1"/>
        </p:nvSpPr>
        <p:spPr bwMode="auto">
          <a:xfrm>
            <a:off x="1894751" y="982573"/>
            <a:ext cx="85308" cy="100518"/>
          </a:xfrm>
          <a:custGeom>
            <a:avLst/>
            <a:gdLst>
              <a:gd name="T0" fmla="*/ 141 w 258"/>
              <a:gd name="T1" fmla="*/ 42 h 304"/>
              <a:gd name="T2" fmla="*/ 117 w 258"/>
              <a:gd name="T3" fmla="*/ 46 h 304"/>
              <a:gd name="T4" fmla="*/ 97 w 258"/>
              <a:gd name="T5" fmla="*/ 52 h 304"/>
              <a:gd name="T6" fmla="*/ 81 w 258"/>
              <a:gd name="T7" fmla="*/ 66 h 304"/>
              <a:gd name="T8" fmla="*/ 67 w 258"/>
              <a:gd name="T9" fmla="*/ 82 h 304"/>
              <a:gd name="T10" fmla="*/ 57 w 258"/>
              <a:gd name="T11" fmla="*/ 101 h 304"/>
              <a:gd name="T12" fmla="*/ 53 w 258"/>
              <a:gd name="T13" fmla="*/ 125 h 304"/>
              <a:gd name="T14" fmla="*/ 210 w 258"/>
              <a:gd name="T15" fmla="*/ 125 h 304"/>
              <a:gd name="T16" fmla="*/ 210 w 258"/>
              <a:gd name="T17" fmla="*/ 119 h 304"/>
              <a:gd name="T18" fmla="*/ 208 w 258"/>
              <a:gd name="T19" fmla="*/ 97 h 304"/>
              <a:gd name="T20" fmla="*/ 200 w 258"/>
              <a:gd name="T21" fmla="*/ 78 h 304"/>
              <a:gd name="T22" fmla="*/ 190 w 258"/>
              <a:gd name="T23" fmla="*/ 64 h 304"/>
              <a:gd name="T24" fmla="*/ 178 w 258"/>
              <a:gd name="T25" fmla="*/ 52 h 304"/>
              <a:gd name="T26" fmla="*/ 160 w 258"/>
              <a:gd name="T27" fmla="*/ 46 h 304"/>
              <a:gd name="T28" fmla="*/ 141 w 258"/>
              <a:gd name="T29" fmla="*/ 42 h 304"/>
              <a:gd name="T30" fmla="*/ 139 w 258"/>
              <a:gd name="T31" fmla="*/ 0 h 304"/>
              <a:gd name="T32" fmla="*/ 166 w 258"/>
              <a:gd name="T33" fmla="*/ 2 h 304"/>
              <a:gd name="T34" fmla="*/ 190 w 258"/>
              <a:gd name="T35" fmla="*/ 10 h 304"/>
              <a:gd name="T36" fmla="*/ 210 w 258"/>
              <a:gd name="T37" fmla="*/ 20 h 304"/>
              <a:gd name="T38" fmla="*/ 228 w 258"/>
              <a:gd name="T39" fmla="*/ 36 h 304"/>
              <a:gd name="T40" fmla="*/ 240 w 258"/>
              <a:gd name="T41" fmla="*/ 56 h 304"/>
              <a:gd name="T42" fmla="*/ 250 w 258"/>
              <a:gd name="T43" fmla="*/ 78 h 304"/>
              <a:gd name="T44" fmla="*/ 256 w 258"/>
              <a:gd name="T45" fmla="*/ 103 h 304"/>
              <a:gd name="T46" fmla="*/ 258 w 258"/>
              <a:gd name="T47" fmla="*/ 129 h 304"/>
              <a:gd name="T48" fmla="*/ 256 w 258"/>
              <a:gd name="T49" fmla="*/ 165 h 304"/>
              <a:gd name="T50" fmla="*/ 51 w 258"/>
              <a:gd name="T51" fmla="*/ 165 h 304"/>
              <a:gd name="T52" fmla="*/ 57 w 258"/>
              <a:gd name="T53" fmla="*/ 193 h 304"/>
              <a:gd name="T54" fmla="*/ 65 w 258"/>
              <a:gd name="T55" fmla="*/ 216 h 304"/>
              <a:gd name="T56" fmla="*/ 79 w 258"/>
              <a:gd name="T57" fmla="*/ 234 h 304"/>
              <a:gd name="T58" fmla="*/ 99 w 258"/>
              <a:gd name="T59" fmla="*/ 248 h 304"/>
              <a:gd name="T60" fmla="*/ 123 w 258"/>
              <a:gd name="T61" fmla="*/ 256 h 304"/>
              <a:gd name="T62" fmla="*/ 153 w 258"/>
              <a:gd name="T63" fmla="*/ 260 h 304"/>
              <a:gd name="T64" fmla="*/ 180 w 258"/>
              <a:gd name="T65" fmla="*/ 256 h 304"/>
              <a:gd name="T66" fmla="*/ 204 w 258"/>
              <a:gd name="T67" fmla="*/ 248 h 304"/>
              <a:gd name="T68" fmla="*/ 226 w 258"/>
              <a:gd name="T69" fmla="*/ 236 h 304"/>
              <a:gd name="T70" fmla="*/ 248 w 258"/>
              <a:gd name="T71" fmla="*/ 270 h 304"/>
              <a:gd name="T72" fmla="*/ 226 w 258"/>
              <a:gd name="T73" fmla="*/ 286 h 304"/>
              <a:gd name="T74" fmla="*/ 202 w 258"/>
              <a:gd name="T75" fmla="*/ 296 h 304"/>
              <a:gd name="T76" fmla="*/ 176 w 258"/>
              <a:gd name="T77" fmla="*/ 302 h 304"/>
              <a:gd name="T78" fmla="*/ 147 w 258"/>
              <a:gd name="T79" fmla="*/ 304 h 304"/>
              <a:gd name="T80" fmla="*/ 115 w 258"/>
              <a:gd name="T81" fmla="*/ 302 h 304"/>
              <a:gd name="T82" fmla="*/ 87 w 258"/>
              <a:gd name="T83" fmla="*/ 294 h 304"/>
              <a:gd name="T84" fmla="*/ 61 w 258"/>
              <a:gd name="T85" fmla="*/ 282 h 304"/>
              <a:gd name="T86" fmla="*/ 42 w 258"/>
              <a:gd name="T87" fmla="*/ 264 h 304"/>
              <a:gd name="T88" fmla="*/ 24 w 258"/>
              <a:gd name="T89" fmla="*/ 242 h 304"/>
              <a:gd name="T90" fmla="*/ 12 w 258"/>
              <a:gd name="T91" fmla="*/ 216 h 304"/>
              <a:gd name="T92" fmla="*/ 4 w 258"/>
              <a:gd name="T93" fmla="*/ 185 h 304"/>
              <a:gd name="T94" fmla="*/ 0 w 258"/>
              <a:gd name="T95" fmla="*/ 149 h 304"/>
              <a:gd name="T96" fmla="*/ 4 w 258"/>
              <a:gd name="T97" fmla="*/ 115 h 304"/>
              <a:gd name="T98" fmla="*/ 12 w 258"/>
              <a:gd name="T99" fmla="*/ 86 h 304"/>
              <a:gd name="T100" fmla="*/ 24 w 258"/>
              <a:gd name="T101" fmla="*/ 60 h 304"/>
              <a:gd name="T102" fmla="*/ 40 w 258"/>
              <a:gd name="T103" fmla="*/ 40 h 304"/>
              <a:gd name="T104" fmla="*/ 61 w 258"/>
              <a:gd name="T105" fmla="*/ 22 h 304"/>
              <a:gd name="T106" fmla="*/ 83 w 258"/>
              <a:gd name="T107" fmla="*/ 10 h 304"/>
              <a:gd name="T108" fmla="*/ 111 w 258"/>
              <a:gd name="T109" fmla="*/ 2 h 304"/>
              <a:gd name="T110" fmla="*/ 139 w 258"/>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304">
                <a:moveTo>
                  <a:pt x="141" y="42"/>
                </a:moveTo>
                <a:lnTo>
                  <a:pt x="117" y="46"/>
                </a:lnTo>
                <a:lnTo>
                  <a:pt x="97" y="52"/>
                </a:lnTo>
                <a:lnTo>
                  <a:pt x="81" y="66"/>
                </a:lnTo>
                <a:lnTo>
                  <a:pt x="67" y="82"/>
                </a:lnTo>
                <a:lnTo>
                  <a:pt x="57" y="101"/>
                </a:lnTo>
                <a:lnTo>
                  <a:pt x="53" y="125"/>
                </a:lnTo>
                <a:lnTo>
                  <a:pt x="210" y="125"/>
                </a:lnTo>
                <a:lnTo>
                  <a:pt x="210" y="119"/>
                </a:lnTo>
                <a:lnTo>
                  <a:pt x="208" y="97"/>
                </a:lnTo>
                <a:lnTo>
                  <a:pt x="200" y="78"/>
                </a:lnTo>
                <a:lnTo>
                  <a:pt x="190" y="64"/>
                </a:lnTo>
                <a:lnTo>
                  <a:pt x="178" y="52"/>
                </a:lnTo>
                <a:lnTo>
                  <a:pt x="160" y="46"/>
                </a:lnTo>
                <a:lnTo>
                  <a:pt x="141" y="42"/>
                </a:lnTo>
                <a:close/>
                <a:moveTo>
                  <a:pt x="139" y="0"/>
                </a:moveTo>
                <a:lnTo>
                  <a:pt x="166" y="2"/>
                </a:lnTo>
                <a:lnTo>
                  <a:pt x="190" y="10"/>
                </a:lnTo>
                <a:lnTo>
                  <a:pt x="210" y="20"/>
                </a:lnTo>
                <a:lnTo>
                  <a:pt x="228" y="36"/>
                </a:lnTo>
                <a:lnTo>
                  <a:pt x="240" y="56"/>
                </a:lnTo>
                <a:lnTo>
                  <a:pt x="250" y="78"/>
                </a:lnTo>
                <a:lnTo>
                  <a:pt x="256" y="103"/>
                </a:lnTo>
                <a:lnTo>
                  <a:pt x="258" y="129"/>
                </a:lnTo>
                <a:lnTo>
                  <a:pt x="256" y="165"/>
                </a:lnTo>
                <a:lnTo>
                  <a:pt x="51" y="165"/>
                </a:lnTo>
                <a:lnTo>
                  <a:pt x="57" y="193"/>
                </a:lnTo>
                <a:lnTo>
                  <a:pt x="65" y="216"/>
                </a:lnTo>
                <a:lnTo>
                  <a:pt x="79" y="234"/>
                </a:lnTo>
                <a:lnTo>
                  <a:pt x="99" y="248"/>
                </a:lnTo>
                <a:lnTo>
                  <a:pt x="123" y="256"/>
                </a:lnTo>
                <a:lnTo>
                  <a:pt x="153" y="260"/>
                </a:lnTo>
                <a:lnTo>
                  <a:pt x="180" y="256"/>
                </a:lnTo>
                <a:lnTo>
                  <a:pt x="204" y="248"/>
                </a:lnTo>
                <a:lnTo>
                  <a:pt x="226" y="236"/>
                </a:lnTo>
                <a:lnTo>
                  <a:pt x="248" y="270"/>
                </a:lnTo>
                <a:lnTo>
                  <a:pt x="226" y="286"/>
                </a:lnTo>
                <a:lnTo>
                  <a:pt x="202" y="296"/>
                </a:lnTo>
                <a:lnTo>
                  <a:pt x="176" y="302"/>
                </a:lnTo>
                <a:lnTo>
                  <a:pt x="147" y="304"/>
                </a:lnTo>
                <a:lnTo>
                  <a:pt x="115" y="302"/>
                </a:lnTo>
                <a:lnTo>
                  <a:pt x="87" y="294"/>
                </a:lnTo>
                <a:lnTo>
                  <a:pt x="61" y="282"/>
                </a:lnTo>
                <a:lnTo>
                  <a:pt x="42" y="264"/>
                </a:lnTo>
                <a:lnTo>
                  <a:pt x="24" y="242"/>
                </a:lnTo>
                <a:lnTo>
                  <a:pt x="12" y="216"/>
                </a:lnTo>
                <a:lnTo>
                  <a:pt x="4" y="185"/>
                </a:lnTo>
                <a:lnTo>
                  <a:pt x="0" y="149"/>
                </a:lnTo>
                <a:lnTo>
                  <a:pt x="4" y="115"/>
                </a:lnTo>
                <a:lnTo>
                  <a:pt x="12" y="86"/>
                </a:lnTo>
                <a:lnTo>
                  <a:pt x="24" y="60"/>
                </a:lnTo>
                <a:lnTo>
                  <a:pt x="40" y="40"/>
                </a:lnTo>
                <a:lnTo>
                  <a:pt x="61" y="22"/>
                </a:lnTo>
                <a:lnTo>
                  <a:pt x="83" y="10"/>
                </a:lnTo>
                <a:lnTo>
                  <a:pt x="111" y="2"/>
                </a:lnTo>
                <a:lnTo>
                  <a:pt x="1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3"/>
          <p:cNvSpPr>
            <a:spLocks/>
          </p:cNvSpPr>
          <p:nvPr userDrawn="1"/>
        </p:nvSpPr>
        <p:spPr bwMode="auto">
          <a:xfrm>
            <a:off x="2001881" y="983896"/>
            <a:ext cx="54227" cy="96550"/>
          </a:xfrm>
          <a:custGeom>
            <a:avLst/>
            <a:gdLst>
              <a:gd name="T0" fmla="*/ 139 w 164"/>
              <a:gd name="T1" fmla="*/ 0 h 292"/>
              <a:gd name="T2" fmla="*/ 147 w 164"/>
              <a:gd name="T3" fmla="*/ 0 h 292"/>
              <a:gd name="T4" fmla="*/ 155 w 164"/>
              <a:gd name="T5" fmla="*/ 0 h 292"/>
              <a:gd name="T6" fmla="*/ 161 w 164"/>
              <a:gd name="T7" fmla="*/ 2 h 292"/>
              <a:gd name="T8" fmla="*/ 164 w 164"/>
              <a:gd name="T9" fmla="*/ 2 h 292"/>
              <a:gd name="T10" fmla="*/ 164 w 164"/>
              <a:gd name="T11" fmla="*/ 46 h 292"/>
              <a:gd name="T12" fmla="*/ 147 w 164"/>
              <a:gd name="T13" fmla="*/ 46 h 292"/>
              <a:gd name="T14" fmla="*/ 117 w 164"/>
              <a:gd name="T15" fmla="*/ 48 h 292"/>
              <a:gd name="T16" fmla="*/ 93 w 164"/>
              <a:gd name="T17" fmla="*/ 56 h 292"/>
              <a:gd name="T18" fmla="*/ 75 w 164"/>
              <a:gd name="T19" fmla="*/ 70 h 292"/>
              <a:gd name="T20" fmla="*/ 61 w 164"/>
              <a:gd name="T21" fmla="*/ 91 h 292"/>
              <a:gd name="T22" fmla="*/ 54 w 164"/>
              <a:gd name="T23" fmla="*/ 119 h 292"/>
              <a:gd name="T24" fmla="*/ 52 w 164"/>
              <a:gd name="T25" fmla="*/ 153 h 292"/>
              <a:gd name="T26" fmla="*/ 52 w 164"/>
              <a:gd name="T27" fmla="*/ 292 h 292"/>
              <a:gd name="T28" fmla="*/ 0 w 164"/>
              <a:gd name="T29" fmla="*/ 292 h 292"/>
              <a:gd name="T30" fmla="*/ 0 w 164"/>
              <a:gd name="T31" fmla="*/ 4 h 292"/>
              <a:gd name="T32" fmla="*/ 26 w 164"/>
              <a:gd name="T33" fmla="*/ 4 h 292"/>
              <a:gd name="T34" fmla="*/ 36 w 164"/>
              <a:gd name="T35" fmla="*/ 4 h 292"/>
              <a:gd name="T36" fmla="*/ 42 w 164"/>
              <a:gd name="T37" fmla="*/ 6 h 292"/>
              <a:gd name="T38" fmla="*/ 46 w 164"/>
              <a:gd name="T39" fmla="*/ 10 h 292"/>
              <a:gd name="T40" fmla="*/ 50 w 164"/>
              <a:gd name="T41" fmla="*/ 16 h 292"/>
              <a:gd name="T42" fmla="*/ 50 w 164"/>
              <a:gd name="T43" fmla="*/ 24 h 292"/>
              <a:gd name="T44" fmla="*/ 50 w 164"/>
              <a:gd name="T45" fmla="*/ 52 h 292"/>
              <a:gd name="T46" fmla="*/ 65 w 164"/>
              <a:gd name="T47" fmla="*/ 30 h 292"/>
              <a:gd name="T48" fmla="*/ 85 w 164"/>
              <a:gd name="T49" fmla="*/ 12 h 292"/>
              <a:gd name="T50" fmla="*/ 111 w 164"/>
              <a:gd name="T51" fmla="*/ 2 h 292"/>
              <a:gd name="T52" fmla="*/ 139 w 16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 h="292">
                <a:moveTo>
                  <a:pt x="139" y="0"/>
                </a:moveTo>
                <a:lnTo>
                  <a:pt x="147" y="0"/>
                </a:lnTo>
                <a:lnTo>
                  <a:pt x="155" y="0"/>
                </a:lnTo>
                <a:lnTo>
                  <a:pt x="161" y="2"/>
                </a:lnTo>
                <a:lnTo>
                  <a:pt x="164" y="2"/>
                </a:lnTo>
                <a:lnTo>
                  <a:pt x="164" y="46"/>
                </a:lnTo>
                <a:lnTo>
                  <a:pt x="147" y="46"/>
                </a:lnTo>
                <a:lnTo>
                  <a:pt x="117" y="48"/>
                </a:lnTo>
                <a:lnTo>
                  <a:pt x="93" y="56"/>
                </a:lnTo>
                <a:lnTo>
                  <a:pt x="75" y="70"/>
                </a:lnTo>
                <a:lnTo>
                  <a:pt x="61" y="91"/>
                </a:lnTo>
                <a:lnTo>
                  <a:pt x="54" y="119"/>
                </a:lnTo>
                <a:lnTo>
                  <a:pt x="52" y="153"/>
                </a:lnTo>
                <a:lnTo>
                  <a:pt x="52" y="292"/>
                </a:lnTo>
                <a:lnTo>
                  <a:pt x="0" y="292"/>
                </a:lnTo>
                <a:lnTo>
                  <a:pt x="0" y="4"/>
                </a:lnTo>
                <a:lnTo>
                  <a:pt x="26" y="4"/>
                </a:lnTo>
                <a:lnTo>
                  <a:pt x="36" y="4"/>
                </a:lnTo>
                <a:lnTo>
                  <a:pt x="42" y="6"/>
                </a:lnTo>
                <a:lnTo>
                  <a:pt x="46" y="10"/>
                </a:lnTo>
                <a:lnTo>
                  <a:pt x="50" y="16"/>
                </a:lnTo>
                <a:lnTo>
                  <a:pt x="50" y="24"/>
                </a:lnTo>
                <a:lnTo>
                  <a:pt x="50" y="52"/>
                </a:lnTo>
                <a:lnTo>
                  <a:pt x="65" y="30"/>
                </a:lnTo>
                <a:lnTo>
                  <a:pt x="85" y="12"/>
                </a:lnTo>
                <a:lnTo>
                  <a:pt x="111" y="2"/>
                </a:lnTo>
                <a:lnTo>
                  <a:pt x="1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4"/>
          <p:cNvSpPr>
            <a:spLocks noEditPoints="1"/>
          </p:cNvSpPr>
          <p:nvPr userDrawn="1"/>
        </p:nvSpPr>
        <p:spPr bwMode="auto">
          <a:xfrm>
            <a:off x="2071979" y="946863"/>
            <a:ext cx="17194" cy="133582"/>
          </a:xfrm>
          <a:custGeom>
            <a:avLst/>
            <a:gdLst>
              <a:gd name="T0" fmla="*/ 0 w 54"/>
              <a:gd name="T1" fmla="*/ 117 h 405"/>
              <a:gd name="T2" fmla="*/ 52 w 54"/>
              <a:gd name="T3" fmla="*/ 117 h 405"/>
              <a:gd name="T4" fmla="*/ 52 w 54"/>
              <a:gd name="T5" fmla="*/ 405 h 405"/>
              <a:gd name="T6" fmla="*/ 0 w 54"/>
              <a:gd name="T7" fmla="*/ 405 h 405"/>
              <a:gd name="T8" fmla="*/ 0 w 54"/>
              <a:gd name="T9" fmla="*/ 117 h 405"/>
              <a:gd name="T10" fmla="*/ 0 w 54"/>
              <a:gd name="T11" fmla="*/ 0 h 405"/>
              <a:gd name="T12" fmla="*/ 54 w 54"/>
              <a:gd name="T13" fmla="*/ 0 h 405"/>
              <a:gd name="T14" fmla="*/ 54 w 54"/>
              <a:gd name="T15" fmla="*/ 60 h 405"/>
              <a:gd name="T16" fmla="*/ 0 w 54"/>
              <a:gd name="T17" fmla="*/ 60 h 405"/>
              <a:gd name="T18" fmla="*/ 0 w 54"/>
              <a:gd name="T19"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05">
                <a:moveTo>
                  <a:pt x="0" y="117"/>
                </a:moveTo>
                <a:lnTo>
                  <a:pt x="52" y="117"/>
                </a:lnTo>
                <a:lnTo>
                  <a:pt x="52" y="405"/>
                </a:lnTo>
                <a:lnTo>
                  <a:pt x="0" y="405"/>
                </a:lnTo>
                <a:lnTo>
                  <a:pt x="0" y="117"/>
                </a:lnTo>
                <a:close/>
                <a:moveTo>
                  <a:pt x="0" y="0"/>
                </a:moveTo>
                <a:lnTo>
                  <a:pt x="54" y="0"/>
                </a:lnTo>
                <a:lnTo>
                  <a:pt x="54" y="60"/>
                </a:lnTo>
                <a:lnTo>
                  <a:pt x="0" y="6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5"/>
          <p:cNvSpPr>
            <a:spLocks noEditPoints="1"/>
          </p:cNvSpPr>
          <p:nvPr userDrawn="1"/>
        </p:nvSpPr>
        <p:spPr bwMode="auto">
          <a:xfrm>
            <a:off x="2110996" y="982573"/>
            <a:ext cx="84646" cy="100518"/>
          </a:xfrm>
          <a:custGeom>
            <a:avLst/>
            <a:gdLst>
              <a:gd name="T0" fmla="*/ 139 w 256"/>
              <a:gd name="T1" fmla="*/ 42 h 304"/>
              <a:gd name="T2" fmla="*/ 117 w 256"/>
              <a:gd name="T3" fmla="*/ 46 h 304"/>
              <a:gd name="T4" fmla="*/ 97 w 256"/>
              <a:gd name="T5" fmla="*/ 52 h 304"/>
              <a:gd name="T6" fmla="*/ 79 w 256"/>
              <a:gd name="T7" fmla="*/ 66 h 304"/>
              <a:gd name="T8" fmla="*/ 67 w 256"/>
              <a:gd name="T9" fmla="*/ 82 h 304"/>
              <a:gd name="T10" fmla="*/ 57 w 256"/>
              <a:gd name="T11" fmla="*/ 101 h 304"/>
              <a:gd name="T12" fmla="*/ 51 w 256"/>
              <a:gd name="T13" fmla="*/ 125 h 304"/>
              <a:gd name="T14" fmla="*/ 208 w 256"/>
              <a:gd name="T15" fmla="*/ 125 h 304"/>
              <a:gd name="T16" fmla="*/ 208 w 256"/>
              <a:gd name="T17" fmla="*/ 119 h 304"/>
              <a:gd name="T18" fmla="*/ 206 w 256"/>
              <a:gd name="T19" fmla="*/ 97 h 304"/>
              <a:gd name="T20" fmla="*/ 200 w 256"/>
              <a:gd name="T21" fmla="*/ 78 h 304"/>
              <a:gd name="T22" fmla="*/ 190 w 256"/>
              <a:gd name="T23" fmla="*/ 64 h 304"/>
              <a:gd name="T24" fmla="*/ 176 w 256"/>
              <a:gd name="T25" fmla="*/ 52 h 304"/>
              <a:gd name="T26" fmla="*/ 159 w 256"/>
              <a:gd name="T27" fmla="*/ 46 h 304"/>
              <a:gd name="T28" fmla="*/ 139 w 256"/>
              <a:gd name="T29" fmla="*/ 42 h 304"/>
              <a:gd name="T30" fmla="*/ 137 w 256"/>
              <a:gd name="T31" fmla="*/ 0 h 304"/>
              <a:gd name="T32" fmla="*/ 164 w 256"/>
              <a:gd name="T33" fmla="*/ 2 h 304"/>
              <a:gd name="T34" fmla="*/ 188 w 256"/>
              <a:gd name="T35" fmla="*/ 10 h 304"/>
              <a:gd name="T36" fmla="*/ 210 w 256"/>
              <a:gd name="T37" fmla="*/ 20 h 304"/>
              <a:gd name="T38" fmla="*/ 226 w 256"/>
              <a:gd name="T39" fmla="*/ 36 h 304"/>
              <a:gd name="T40" fmla="*/ 240 w 256"/>
              <a:gd name="T41" fmla="*/ 56 h 304"/>
              <a:gd name="T42" fmla="*/ 250 w 256"/>
              <a:gd name="T43" fmla="*/ 78 h 304"/>
              <a:gd name="T44" fmla="*/ 254 w 256"/>
              <a:gd name="T45" fmla="*/ 103 h 304"/>
              <a:gd name="T46" fmla="*/ 256 w 256"/>
              <a:gd name="T47" fmla="*/ 129 h 304"/>
              <a:gd name="T48" fmla="*/ 254 w 256"/>
              <a:gd name="T49" fmla="*/ 165 h 304"/>
              <a:gd name="T50" fmla="*/ 51 w 256"/>
              <a:gd name="T51" fmla="*/ 165 h 304"/>
              <a:gd name="T52" fmla="*/ 55 w 256"/>
              <a:gd name="T53" fmla="*/ 193 h 304"/>
              <a:gd name="T54" fmla="*/ 65 w 256"/>
              <a:gd name="T55" fmla="*/ 216 h 304"/>
              <a:gd name="T56" fmla="*/ 79 w 256"/>
              <a:gd name="T57" fmla="*/ 234 h 304"/>
              <a:gd name="T58" fmla="*/ 97 w 256"/>
              <a:gd name="T59" fmla="*/ 248 h 304"/>
              <a:gd name="T60" fmla="*/ 123 w 256"/>
              <a:gd name="T61" fmla="*/ 256 h 304"/>
              <a:gd name="T62" fmla="*/ 151 w 256"/>
              <a:gd name="T63" fmla="*/ 260 h 304"/>
              <a:gd name="T64" fmla="*/ 178 w 256"/>
              <a:gd name="T65" fmla="*/ 256 h 304"/>
              <a:gd name="T66" fmla="*/ 204 w 256"/>
              <a:gd name="T67" fmla="*/ 248 h 304"/>
              <a:gd name="T68" fmla="*/ 224 w 256"/>
              <a:gd name="T69" fmla="*/ 236 h 304"/>
              <a:gd name="T70" fmla="*/ 246 w 256"/>
              <a:gd name="T71" fmla="*/ 270 h 304"/>
              <a:gd name="T72" fmla="*/ 226 w 256"/>
              <a:gd name="T73" fmla="*/ 286 h 304"/>
              <a:gd name="T74" fmla="*/ 202 w 256"/>
              <a:gd name="T75" fmla="*/ 296 h 304"/>
              <a:gd name="T76" fmla="*/ 174 w 256"/>
              <a:gd name="T77" fmla="*/ 302 h 304"/>
              <a:gd name="T78" fmla="*/ 147 w 256"/>
              <a:gd name="T79" fmla="*/ 304 h 304"/>
              <a:gd name="T80" fmla="*/ 115 w 256"/>
              <a:gd name="T81" fmla="*/ 302 h 304"/>
              <a:gd name="T82" fmla="*/ 85 w 256"/>
              <a:gd name="T83" fmla="*/ 294 h 304"/>
              <a:gd name="T84" fmla="*/ 61 w 256"/>
              <a:gd name="T85" fmla="*/ 282 h 304"/>
              <a:gd name="T86" fmla="*/ 40 w 256"/>
              <a:gd name="T87" fmla="*/ 264 h 304"/>
              <a:gd name="T88" fmla="*/ 22 w 256"/>
              <a:gd name="T89" fmla="*/ 242 h 304"/>
              <a:gd name="T90" fmla="*/ 10 w 256"/>
              <a:gd name="T91" fmla="*/ 216 h 304"/>
              <a:gd name="T92" fmla="*/ 2 w 256"/>
              <a:gd name="T93" fmla="*/ 185 h 304"/>
              <a:gd name="T94" fmla="*/ 0 w 256"/>
              <a:gd name="T95" fmla="*/ 149 h 304"/>
              <a:gd name="T96" fmla="*/ 2 w 256"/>
              <a:gd name="T97" fmla="*/ 115 h 304"/>
              <a:gd name="T98" fmla="*/ 10 w 256"/>
              <a:gd name="T99" fmla="*/ 86 h 304"/>
              <a:gd name="T100" fmla="*/ 22 w 256"/>
              <a:gd name="T101" fmla="*/ 60 h 304"/>
              <a:gd name="T102" fmla="*/ 40 w 256"/>
              <a:gd name="T103" fmla="*/ 40 h 304"/>
              <a:gd name="T104" fmla="*/ 59 w 256"/>
              <a:gd name="T105" fmla="*/ 22 h 304"/>
              <a:gd name="T106" fmla="*/ 83 w 256"/>
              <a:gd name="T107" fmla="*/ 10 h 304"/>
              <a:gd name="T108" fmla="*/ 109 w 256"/>
              <a:gd name="T109" fmla="*/ 2 h 304"/>
              <a:gd name="T110" fmla="*/ 137 w 256"/>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04">
                <a:moveTo>
                  <a:pt x="139" y="42"/>
                </a:moveTo>
                <a:lnTo>
                  <a:pt x="117" y="46"/>
                </a:lnTo>
                <a:lnTo>
                  <a:pt x="97" y="52"/>
                </a:lnTo>
                <a:lnTo>
                  <a:pt x="79" y="66"/>
                </a:lnTo>
                <a:lnTo>
                  <a:pt x="67" y="82"/>
                </a:lnTo>
                <a:lnTo>
                  <a:pt x="57" y="101"/>
                </a:lnTo>
                <a:lnTo>
                  <a:pt x="51" y="125"/>
                </a:lnTo>
                <a:lnTo>
                  <a:pt x="208" y="125"/>
                </a:lnTo>
                <a:lnTo>
                  <a:pt x="208" y="119"/>
                </a:lnTo>
                <a:lnTo>
                  <a:pt x="206" y="97"/>
                </a:lnTo>
                <a:lnTo>
                  <a:pt x="200" y="78"/>
                </a:lnTo>
                <a:lnTo>
                  <a:pt x="190" y="64"/>
                </a:lnTo>
                <a:lnTo>
                  <a:pt x="176" y="52"/>
                </a:lnTo>
                <a:lnTo>
                  <a:pt x="159" y="46"/>
                </a:lnTo>
                <a:lnTo>
                  <a:pt x="139" y="42"/>
                </a:lnTo>
                <a:close/>
                <a:moveTo>
                  <a:pt x="137" y="0"/>
                </a:moveTo>
                <a:lnTo>
                  <a:pt x="164" y="2"/>
                </a:lnTo>
                <a:lnTo>
                  <a:pt x="188" y="10"/>
                </a:lnTo>
                <a:lnTo>
                  <a:pt x="210" y="20"/>
                </a:lnTo>
                <a:lnTo>
                  <a:pt x="226" y="36"/>
                </a:lnTo>
                <a:lnTo>
                  <a:pt x="240" y="56"/>
                </a:lnTo>
                <a:lnTo>
                  <a:pt x="250" y="78"/>
                </a:lnTo>
                <a:lnTo>
                  <a:pt x="254" y="103"/>
                </a:lnTo>
                <a:lnTo>
                  <a:pt x="256" y="129"/>
                </a:lnTo>
                <a:lnTo>
                  <a:pt x="254" y="165"/>
                </a:lnTo>
                <a:lnTo>
                  <a:pt x="51" y="165"/>
                </a:lnTo>
                <a:lnTo>
                  <a:pt x="55" y="193"/>
                </a:lnTo>
                <a:lnTo>
                  <a:pt x="65" y="216"/>
                </a:lnTo>
                <a:lnTo>
                  <a:pt x="79" y="234"/>
                </a:lnTo>
                <a:lnTo>
                  <a:pt x="97" y="248"/>
                </a:lnTo>
                <a:lnTo>
                  <a:pt x="123" y="256"/>
                </a:lnTo>
                <a:lnTo>
                  <a:pt x="151" y="260"/>
                </a:lnTo>
                <a:lnTo>
                  <a:pt x="178" y="256"/>
                </a:lnTo>
                <a:lnTo>
                  <a:pt x="204" y="248"/>
                </a:lnTo>
                <a:lnTo>
                  <a:pt x="224" y="236"/>
                </a:lnTo>
                <a:lnTo>
                  <a:pt x="246" y="270"/>
                </a:lnTo>
                <a:lnTo>
                  <a:pt x="226" y="286"/>
                </a:lnTo>
                <a:lnTo>
                  <a:pt x="202" y="296"/>
                </a:lnTo>
                <a:lnTo>
                  <a:pt x="174" y="302"/>
                </a:lnTo>
                <a:lnTo>
                  <a:pt x="147" y="304"/>
                </a:lnTo>
                <a:lnTo>
                  <a:pt x="115" y="302"/>
                </a:lnTo>
                <a:lnTo>
                  <a:pt x="85" y="294"/>
                </a:lnTo>
                <a:lnTo>
                  <a:pt x="61" y="282"/>
                </a:lnTo>
                <a:lnTo>
                  <a:pt x="40" y="264"/>
                </a:lnTo>
                <a:lnTo>
                  <a:pt x="22" y="242"/>
                </a:lnTo>
                <a:lnTo>
                  <a:pt x="10" y="216"/>
                </a:lnTo>
                <a:lnTo>
                  <a:pt x="2" y="185"/>
                </a:lnTo>
                <a:lnTo>
                  <a:pt x="0" y="149"/>
                </a:lnTo>
                <a:lnTo>
                  <a:pt x="2" y="115"/>
                </a:lnTo>
                <a:lnTo>
                  <a:pt x="10" y="86"/>
                </a:lnTo>
                <a:lnTo>
                  <a:pt x="22" y="60"/>
                </a:lnTo>
                <a:lnTo>
                  <a:pt x="40" y="40"/>
                </a:lnTo>
                <a:lnTo>
                  <a:pt x="59" y="22"/>
                </a:lnTo>
                <a:lnTo>
                  <a:pt x="83" y="10"/>
                </a:lnTo>
                <a:lnTo>
                  <a:pt x="109" y="2"/>
                </a:lnTo>
                <a:lnTo>
                  <a:pt x="13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6"/>
          <p:cNvSpPr>
            <a:spLocks/>
          </p:cNvSpPr>
          <p:nvPr userDrawn="1"/>
        </p:nvSpPr>
        <p:spPr bwMode="auto">
          <a:xfrm>
            <a:off x="2217465" y="982573"/>
            <a:ext cx="82663" cy="97872"/>
          </a:xfrm>
          <a:custGeom>
            <a:avLst/>
            <a:gdLst>
              <a:gd name="T0" fmla="*/ 149 w 252"/>
              <a:gd name="T1" fmla="*/ 0 h 296"/>
              <a:gd name="T2" fmla="*/ 180 w 252"/>
              <a:gd name="T3" fmla="*/ 2 h 296"/>
              <a:gd name="T4" fmla="*/ 206 w 252"/>
              <a:gd name="T5" fmla="*/ 12 h 296"/>
              <a:gd name="T6" fmla="*/ 226 w 252"/>
              <a:gd name="T7" fmla="*/ 28 h 296"/>
              <a:gd name="T8" fmla="*/ 240 w 252"/>
              <a:gd name="T9" fmla="*/ 50 h 296"/>
              <a:gd name="T10" fmla="*/ 250 w 252"/>
              <a:gd name="T11" fmla="*/ 78 h 296"/>
              <a:gd name="T12" fmla="*/ 252 w 252"/>
              <a:gd name="T13" fmla="*/ 111 h 296"/>
              <a:gd name="T14" fmla="*/ 252 w 252"/>
              <a:gd name="T15" fmla="*/ 296 h 296"/>
              <a:gd name="T16" fmla="*/ 200 w 252"/>
              <a:gd name="T17" fmla="*/ 296 h 296"/>
              <a:gd name="T18" fmla="*/ 200 w 252"/>
              <a:gd name="T19" fmla="*/ 117 h 296"/>
              <a:gd name="T20" fmla="*/ 198 w 252"/>
              <a:gd name="T21" fmla="*/ 94 h 296"/>
              <a:gd name="T22" fmla="*/ 194 w 252"/>
              <a:gd name="T23" fmla="*/ 76 h 296"/>
              <a:gd name="T24" fmla="*/ 184 w 252"/>
              <a:gd name="T25" fmla="*/ 62 h 296"/>
              <a:gd name="T26" fmla="*/ 172 w 252"/>
              <a:gd name="T27" fmla="*/ 52 h 296"/>
              <a:gd name="T28" fmla="*/ 157 w 252"/>
              <a:gd name="T29" fmla="*/ 46 h 296"/>
              <a:gd name="T30" fmla="*/ 137 w 252"/>
              <a:gd name="T31" fmla="*/ 44 h 296"/>
              <a:gd name="T32" fmla="*/ 113 w 252"/>
              <a:gd name="T33" fmla="*/ 48 h 296"/>
              <a:gd name="T34" fmla="*/ 93 w 252"/>
              <a:gd name="T35" fmla="*/ 56 h 296"/>
              <a:gd name="T36" fmla="*/ 75 w 252"/>
              <a:gd name="T37" fmla="*/ 70 h 296"/>
              <a:gd name="T38" fmla="*/ 61 w 252"/>
              <a:gd name="T39" fmla="*/ 90 h 296"/>
              <a:gd name="T40" fmla="*/ 56 w 252"/>
              <a:gd name="T41" fmla="*/ 113 h 296"/>
              <a:gd name="T42" fmla="*/ 52 w 252"/>
              <a:gd name="T43" fmla="*/ 143 h 296"/>
              <a:gd name="T44" fmla="*/ 52 w 252"/>
              <a:gd name="T45" fmla="*/ 296 h 296"/>
              <a:gd name="T46" fmla="*/ 0 w 252"/>
              <a:gd name="T47" fmla="*/ 296 h 296"/>
              <a:gd name="T48" fmla="*/ 0 w 252"/>
              <a:gd name="T49" fmla="*/ 8 h 296"/>
              <a:gd name="T50" fmla="*/ 28 w 252"/>
              <a:gd name="T51" fmla="*/ 8 h 296"/>
              <a:gd name="T52" fmla="*/ 36 w 252"/>
              <a:gd name="T53" fmla="*/ 8 h 296"/>
              <a:gd name="T54" fmla="*/ 42 w 252"/>
              <a:gd name="T55" fmla="*/ 10 h 296"/>
              <a:gd name="T56" fmla="*/ 48 w 252"/>
              <a:gd name="T57" fmla="*/ 14 h 296"/>
              <a:gd name="T58" fmla="*/ 50 w 252"/>
              <a:gd name="T59" fmla="*/ 20 h 296"/>
              <a:gd name="T60" fmla="*/ 52 w 252"/>
              <a:gd name="T61" fmla="*/ 28 h 296"/>
              <a:gd name="T62" fmla="*/ 52 w 252"/>
              <a:gd name="T63" fmla="*/ 52 h 296"/>
              <a:gd name="T64" fmla="*/ 67 w 252"/>
              <a:gd name="T65" fmla="*/ 30 h 296"/>
              <a:gd name="T66" fmla="*/ 89 w 252"/>
              <a:gd name="T67" fmla="*/ 14 h 296"/>
              <a:gd name="T68" fmla="*/ 117 w 252"/>
              <a:gd name="T69" fmla="*/ 4 h 296"/>
              <a:gd name="T70" fmla="*/ 149 w 252"/>
              <a:gd name="T7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96">
                <a:moveTo>
                  <a:pt x="149" y="0"/>
                </a:moveTo>
                <a:lnTo>
                  <a:pt x="180" y="2"/>
                </a:lnTo>
                <a:lnTo>
                  <a:pt x="206" y="12"/>
                </a:lnTo>
                <a:lnTo>
                  <a:pt x="226" y="28"/>
                </a:lnTo>
                <a:lnTo>
                  <a:pt x="240" y="50"/>
                </a:lnTo>
                <a:lnTo>
                  <a:pt x="250" y="78"/>
                </a:lnTo>
                <a:lnTo>
                  <a:pt x="252" y="111"/>
                </a:lnTo>
                <a:lnTo>
                  <a:pt x="252" y="296"/>
                </a:lnTo>
                <a:lnTo>
                  <a:pt x="200" y="296"/>
                </a:lnTo>
                <a:lnTo>
                  <a:pt x="200" y="117"/>
                </a:lnTo>
                <a:lnTo>
                  <a:pt x="198" y="94"/>
                </a:lnTo>
                <a:lnTo>
                  <a:pt x="194" y="76"/>
                </a:lnTo>
                <a:lnTo>
                  <a:pt x="184" y="62"/>
                </a:lnTo>
                <a:lnTo>
                  <a:pt x="172" y="52"/>
                </a:lnTo>
                <a:lnTo>
                  <a:pt x="157" y="46"/>
                </a:lnTo>
                <a:lnTo>
                  <a:pt x="137" y="44"/>
                </a:lnTo>
                <a:lnTo>
                  <a:pt x="113" y="48"/>
                </a:lnTo>
                <a:lnTo>
                  <a:pt x="93" y="56"/>
                </a:lnTo>
                <a:lnTo>
                  <a:pt x="75" y="70"/>
                </a:lnTo>
                <a:lnTo>
                  <a:pt x="61" y="90"/>
                </a:lnTo>
                <a:lnTo>
                  <a:pt x="56" y="113"/>
                </a:lnTo>
                <a:lnTo>
                  <a:pt x="52" y="143"/>
                </a:lnTo>
                <a:lnTo>
                  <a:pt x="52" y="296"/>
                </a:lnTo>
                <a:lnTo>
                  <a:pt x="0" y="296"/>
                </a:lnTo>
                <a:lnTo>
                  <a:pt x="0" y="8"/>
                </a:lnTo>
                <a:lnTo>
                  <a:pt x="28" y="8"/>
                </a:lnTo>
                <a:lnTo>
                  <a:pt x="36" y="8"/>
                </a:lnTo>
                <a:lnTo>
                  <a:pt x="42" y="10"/>
                </a:lnTo>
                <a:lnTo>
                  <a:pt x="48" y="14"/>
                </a:lnTo>
                <a:lnTo>
                  <a:pt x="50" y="20"/>
                </a:lnTo>
                <a:lnTo>
                  <a:pt x="52" y="28"/>
                </a:lnTo>
                <a:lnTo>
                  <a:pt x="52" y="52"/>
                </a:lnTo>
                <a:lnTo>
                  <a:pt x="67" y="30"/>
                </a:lnTo>
                <a:lnTo>
                  <a:pt x="89" y="14"/>
                </a:lnTo>
                <a:lnTo>
                  <a:pt x="117" y="4"/>
                </a:lnTo>
                <a:lnTo>
                  <a:pt x="1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47"/>
          <p:cNvSpPr>
            <a:spLocks/>
          </p:cNvSpPr>
          <p:nvPr userDrawn="1"/>
        </p:nvSpPr>
        <p:spPr bwMode="auto">
          <a:xfrm>
            <a:off x="2319967" y="982573"/>
            <a:ext cx="78695" cy="100518"/>
          </a:xfrm>
          <a:custGeom>
            <a:avLst/>
            <a:gdLst>
              <a:gd name="T0" fmla="*/ 149 w 238"/>
              <a:gd name="T1" fmla="*/ 0 h 304"/>
              <a:gd name="T2" fmla="*/ 182 w 238"/>
              <a:gd name="T3" fmla="*/ 2 h 304"/>
              <a:gd name="T4" fmla="*/ 212 w 238"/>
              <a:gd name="T5" fmla="*/ 12 h 304"/>
              <a:gd name="T6" fmla="*/ 236 w 238"/>
              <a:gd name="T7" fmla="*/ 28 h 304"/>
              <a:gd name="T8" fmla="*/ 216 w 238"/>
              <a:gd name="T9" fmla="*/ 64 h 304"/>
              <a:gd name="T10" fmla="*/ 204 w 238"/>
              <a:gd name="T11" fmla="*/ 56 h 304"/>
              <a:gd name="T12" fmla="*/ 188 w 238"/>
              <a:gd name="T13" fmla="*/ 50 h 304"/>
              <a:gd name="T14" fmla="*/ 173 w 238"/>
              <a:gd name="T15" fmla="*/ 46 h 304"/>
              <a:gd name="T16" fmla="*/ 151 w 238"/>
              <a:gd name="T17" fmla="*/ 44 h 304"/>
              <a:gd name="T18" fmla="*/ 123 w 238"/>
              <a:gd name="T19" fmla="*/ 48 h 304"/>
              <a:gd name="T20" fmla="*/ 99 w 238"/>
              <a:gd name="T21" fmla="*/ 56 h 304"/>
              <a:gd name="T22" fmla="*/ 79 w 238"/>
              <a:gd name="T23" fmla="*/ 72 h 304"/>
              <a:gd name="T24" fmla="*/ 66 w 238"/>
              <a:gd name="T25" fmla="*/ 94 h 304"/>
              <a:gd name="T26" fmla="*/ 58 w 238"/>
              <a:gd name="T27" fmla="*/ 119 h 304"/>
              <a:gd name="T28" fmla="*/ 54 w 238"/>
              <a:gd name="T29" fmla="*/ 151 h 304"/>
              <a:gd name="T30" fmla="*/ 58 w 238"/>
              <a:gd name="T31" fmla="*/ 183 h 304"/>
              <a:gd name="T32" fmla="*/ 66 w 238"/>
              <a:gd name="T33" fmla="*/ 210 h 304"/>
              <a:gd name="T34" fmla="*/ 79 w 238"/>
              <a:gd name="T35" fmla="*/ 232 h 304"/>
              <a:gd name="T36" fmla="*/ 99 w 238"/>
              <a:gd name="T37" fmla="*/ 246 h 304"/>
              <a:gd name="T38" fmla="*/ 123 w 238"/>
              <a:gd name="T39" fmla="*/ 256 h 304"/>
              <a:gd name="T40" fmla="*/ 151 w 238"/>
              <a:gd name="T41" fmla="*/ 260 h 304"/>
              <a:gd name="T42" fmla="*/ 186 w 238"/>
              <a:gd name="T43" fmla="*/ 254 h 304"/>
              <a:gd name="T44" fmla="*/ 202 w 238"/>
              <a:gd name="T45" fmla="*/ 248 h 304"/>
              <a:gd name="T46" fmla="*/ 218 w 238"/>
              <a:gd name="T47" fmla="*/ 240 h 304"/>
              <a:gd name="T48" fmla="*/ 238 w 238"/>
              <a:gd name="T49" fmla="*/ 276 h 304"/>
              <a:gd name="T50" fmla="*/ 212 w 238"/>
              <a:gd name="T51" fmla="*/ 292 h 304"/>
              <a:gd name="T52" fmla="*/ 182 w 238"/>
              <a:gd name="T53" fmla="*/ 300 h 304"/>
              <a:gd name="T54" fmla="*/ 147 w 238"/>
              <a:gd name="T55" fmla="*/ 304 h 304"/>
              <a:gd name="T56" fmla="*/ 111 w 238"/>
              <a:gd name="T57" fmla="*/ 302 h 304"/>
              <a:gd name="T58" fmla="*/ 81 w 238"/>
              <a:gd name="T59" fmla="*/ 292 h 304"/>
              <a:gd name="T60" fmla="*/ 58 w 238"/>
              <a:gd name="T61" fmla="*/ 278 h 304"/>
              <a:gd name="T62" fmla="*/ 36 w 238"/>
              <a:gd name="T63" fmla="*/ 260 h 304"/>
              <a:gd name="T64" fmla="*/ 20 w 238"/>
              <a:gd name="T65" fmla="*/ 238 h 304"/>
              <a:gd name="T66" fmla="*/ 10 w 238"/>
              <a:gd name="T67" fmla="*/ 214 h 304"/>
              <a:gd name="T68" fmla="*/ 2 w 238"/>
              <a:gd name="T69" fmla="*/ 185 h 304"/>
              <a:gd name="T70" fmla="*/ 0 w 238"/>
              <a:gd name="T71" fmla="*/ 153 h 304"/>
              <a:gd name="T72" fmla="*/ 4 w 238"/>
              <a:gd name="T73" fmla="*/ 121 h 304"/>
              <a:gd name="T74" fmla="*/ 10 w 238"/>
              <a:gd name="T75" fmla="*/ 90 h 304"/>
              <a:gd name="T76" fmla="*/ 24 w 238"/>
              <a:gd name="T77" fmla="*/ 64 h 304"/>
              <a:gd name="T78" fmla="*/ 40 w 238"/>
              <a:gd name="T79" fmla="*/ 42 h 304"/>
              <a:gd name="T80" fmla="*/ 62 w 238"/>
              <a:gd name="T81" fmla="*/ 24 h 304"/>
              <a:gd name="T82" fmla="*/ 87 w 238"/>
              <a:gd name="T83" fmla="*/ 10 h 304"/>
              <a:gd name="T84" fmla="*/ 115 w 238"/>
              <a:gd name="T85" fmla="*/ 2 h 304"/>
              <a:gd name="T86" fmla="*/ 149 w 238"/>
              <a:gd name="T87"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04">
                <a:moveTo>
                  <a:pt x="149" y="0"/>
                </a:moveTo>
                <a:lnTo>
                  <a:pt x="182" y="2"/>
                </a:lnTo>
                <a:lnTo>
                  <a:pt x="212" y="12"/>
                </a:lnTo>
                <a:lnTo>
                  <a:pt x="236" y="28"/>
                </a:lnTo>
                <a:lnTo>
                  <a:pt x="216" y="64"/>
                </a:lnTo>
                <a:lnTo>
                  <a:pt x="204" y="56"/>
                </a:lnTo>
                <a:lnTo>
                  <a:pt x="188" y="50"/>
                </a:lnTo>
                <a:lnTo>
                  <a:pt x="173" y="46"/>
                </a:lnTo>
                <a:lnTo>
                  <a:pt x="151" y="44"/>
                </a:lnTo>
                <a:lnTo>
                  <a:pt x="123" y="48"/>
                </a:lnTo>
                <a:lnTo>
                  <a:pt x="99" y="56"/>
                </a:lnTo>
                <a:lnTo>
                  <a:pt x="79" y="72"/>
                </a:lnTo>
                <a:lnTo>
                  <a:pt x="66" y="94"/>
                </a:lnTo>
                <a:lnTo>
                  <a:pt x="58" y="119"/>
                </a:lnTo>
                <a:lnTo>
                  <a:pt x="54" y="151"/>
                </a:lnTo>
                <a:lnTo>
                  <a:pt x="58" y="183"/>
                </a:lnTo>
                <a:lnTo>
                  <a:pt x="66" y="210"/>
                </a:lnTo>
                <a:lnTo>
                  <a:pt x="79" y="232"/>
                </a:lnTo>
                <a:lnTo>
                  <a:pt x="99" y="246"/>
                </a:lnTo>
                <a:lnTo>
                  <a:pt x="123" y="256"/>
                </a:lnTo>
                <a:lnTo>
                  <a:pt x="151" y="260"/>
                </a:lnTo>
                <a:lnTo>
                  <a:pt x="186" y="254"/>
                </a:lnTo>
                <a:lnTo>
                  <a:pt x="202" y="248"/>
                </a:lnTo>
                <a:lnTo>
                  <a:pt x="218" y="240"/>
                </a:lnTo>
                <a:lnTo>
                  <a:pt x="238" y="276"/>
                </a:lnTo>
                <a:lnTo>
                  <a:pt x="212" y="292"/>
                </a:lnTo>
                <a:lnTo>
                  <a:pt x="182" y="300"/>
                </a:lnTo>
                <a:lnTo>
                  <a:pt x="147" y="304"/>
                </a:lnTo>
                <a:lnTo>
                  <a:pt x="111" y="302"/>
                </a:lnTo>
                <a:lnTo>
                  <a:pt x="81" y="292"/>
                </a:lnTo>
                <a:lnTo>
                  <a:pt x="58" y="278"/>
                </a:lnTo>
                <a:lnTo>
                  <a:pt x="36" y="260"/>
                </a:lnTo>
                <a:lnTo>
                  <a:pt x="20" y="238"/>
                </a:lnTo>
                <a:lnTo>
                  <a:pt x="10" y="214"/>
                </a:lnTo>
                <a:lnTo>
                  <a:pt x="2" y="185"/>
                </a:lnTo>
                <a:lnTo>
                  <a:pt x="0" y="153"/>
                </a:lnTo>
                <a:lnTo>
                  <a:pt x="4" y="121"/>
                </a:lnTo>
                <a:lnTo>
                  <a:pt x="10" y="90"/>
                </a:lnTo>
                <a:lnTo>
                  <a:pt x="24" y="64"/>
                </a:lnTo>
                <a:lnTo>
                  <a:pt x="40" y="42"/>
                </a:lnTo>
                <a:lnTo>
                  <a:pt x="62" y="24"/>
                </a:lnTo>
                <a:lnTo>
                  <a:pt x="87" y="10"/>
                </a:lnTo>
                <a:lnTo>
                  <a:pt x="115" y="2"/>
                </a:lnTo>
                <a:lnTo>
                  <a:pt x="1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48"/>
          <p:cNvSpPr>
            <a:spLocks noEditPoints="1"/>
          </p:cNvSpPr>
          <p:nvPr userDrawn="1"/>
        </p:nvSpPr>
        <p:spPr bwMode="auto">
          <a:xfrm>
            <a:off x="2407258" y="982573"/>
            <a:ext cx="84646" cy="100518"/>
          </a:xfrm>
          <a:custGeom>
            <a:avLst/>
            <a:gdLst>
              <a:gd name="T0" fmla="*/ 138 w 255"/>
              <a:gd name="T1" fmla="*/ 42 h 304"/>
              <a:gd name="T2" fmla="*/ 117 w 255"/>
              <a:gd name="T3" fmla="*/ 46 h 304"/>
              <a:gd name="T4" fmla="*/ 97 w 255"/>
              <a:gd name="T5" fmla="*/ 52 h 304"/>
              <a:gd name="T6" fmla="*/ 79 w 255"/>
              <a:gd name="T7" fmla="*/ 66 h 304"/>
              <a:gd name="T8" fmla="*/ 67 w 255"/>
              <a:gd name="T9" fmla="*/ 82 h 304"/>
              <a:gd name="T10" fmla="*/ 57 w 255"/>
              <a:gd name="T11" fmla="*/ 101 h 304"/>
              <a:gd name="T12" fmla="*/ 51 w 255"/>
              <a:gd name="T13" fmla="*/ 125 h 304"/>
              <a:gd name="T14" fmla="*/ 208 w 255"/>
              <a:gd name="T15" fmla="*/ 125 h 304"/>
              <a:gd name="T16" fmla="*/ 208 w 255"/>
              <a:gd name="T17" fmla="*/ 119 h 304"/>
              <a:gd name="T18" fmla="*/ 206 w 255"/>
              <a:gd name="T19" fmla="*/ 97 h 304"/>
              <a:gd name="T20" fmla="*/ 200 w 255"/>
              <a:gd name="T21" fmla="*/ 78 h 304"/>
              <a:gd name="T22" fmla="*/ 190 w 255"/>
              <a:gd name="T23" fmla="*/ 64 h 304"/>
              <a:gd name="T24" fmla="*/ 176 w 255"/>
              <a:gd name="T25" fmla="*/ 52 h 304"/>
              <a:gd name="T26" fmla="*/ 158 w 255"/>
              <a:gd name="T27" fmla="*/ 46 h 304"/>
              <a:gd name="T28" fmla="*/ 138 w 255"/>
              <a:gd name="T29" fmla="*/ 42 h 304"/>
              <a:gd name="T30" fmla="*/ 136 w 255"/>
              <a:gd name="T31" fmla="*/ 0 h 304"/>
              <a:gd name="T32" fmla="*/ 164 w 255"/>
              <a:gd name="T33" fmla="*/ 2 h 304"/>
              <a:gd name="T34" fmla="*/ 188 w 255"/>
              <a:gd name="T35" fmla="*/ 10 h 304"/>
              <a:gd name="T36" fmla="*/ 210 w 255"/>
              <a:gd name="T37" fmla="*/ 20 h 304"/>
              <a:gd name="T38" fmla="*/ 226 w 255"/>
              <a:gd name="T39" fmla="*/ 36 h 304"/>
              <a:gd name="T40" fmla="*/ 240 w 255"/>
              <a:gd name="T41" fmla="*/ 56 h 304"/>
              <a:gd name="T42" fmla="*/ 249 w 255"/>
              <a:gd name="T43" fmla="*/ 78 h 304"/>
              <a:gd name="T44" fmla="*/ 253 w 255"/>
              <a:gd name="T45" fmla="*/ 103 h 304"/>
              <a:gd name="T46" fmla="*/ 255 w 255"/>
              <a:gd name="T47" fmla="*/ 129 h 304"/>
              <a:gd name="T48" fmla="*/ 253 w 255"/>
              <a:gd name="T49" fmla="*/ 165 h 304"/>
              <a:gd name="T50" fmla="*/ 51 w 255"/>
              <a:gd name="T51" fmla="*/ 165 h 304"/>
              <a:gd name="T52" fmla="*/ 55 w 255"/>
              <a:gd name="T53" fmla="*/ 193 h 304"/>
              <a:gd name="T54" fmla="*/ 65 w 255"/>
              <a:gd name="T55" fmla="*/ 216 h 304"/>
              <a:gd name="T56" fmla="*/ 79 w 255"/>
              <a:gd name="T57" fmla="*/ 234 h 304"/>
              <a:gd name="T58" fmla="*/ 97 w 255"/>
              <a:gd name="T59" fmla="*/ 248 h 304"/>
              <a:gd name="T60" fmla="*/ 123 w 255"/>
              <a:gd name="T61" fmla="*/ 256 h 304"/>
              <a:gd name="T62" fmla="*/ 150 w 255"/>
              <a:gd name="T63" fmla="*/ 260 h 304"/>
              <a:gd name="T64" fmla="*/ 178 w 255"/>
              <a:gd name="T65" fmla="*/ 256 h 304"/>
              <a:gd name="T66" fmla="*/ 204 w 255"/>
              <a:gd name="T67" fmla="*/ 248 h 304"/>
              <a:gd name="T68" fmla="*/ 224 w 255"/>
              <a:gd name="T69" fmla="*/ 236 h 304"/>
              <a:gd name="T70" fmla="*/ 245 w 255"/>
              <a:gd name="T71" fmla="*/ 270 h 304"/>
              <a:gd name="T72" fmla="*/ 226 w 255"/>
              <a:gd name="T73" fmla="*/ 286 h 304"/>
              <a:gd name="T74" fmla="*/ 202 w 255"/>
              <a:gd name="T75" fmla="*/ 296 h 304"/>
              <a:gd name="T76" fmla="*/ 174 w 255"/>
              <a:gd name="T77" fmla="*/ 302 h 304"/>
              <a:gd name="T78" fmla="*/ 146 w 255"/>
              <a:gd name="T79" fmla="*/ 304 h 304"/>
              <a:gd name="T80" fmla="*/ 115 w 255"/>
              <a:gd name="T81" fmla="*/ 302 h 304"/>
              <a:gd name="T82" fmla="*/ 85 w 255"/>
              <a:gd name="T83" fmla="*/ 294 h 304"/>
              <a:gd name="T84" fmla="*/ 59 w 255"/>
              <a:gd name="T85" fmla="*/ 282 h 304"/>
              <a:gd name="T86" fmla="*/ 39 w 255"/>
              <a:gd name="T87" fmla="*/ 264 h 304"/>
              <a:gd name="T88" fmla="*/ 22 w 255"/>
              <a:gd name="T89" fmla="*/ 242 h 304"/>
              <a:gd name="T90" fmla="*/ 10 w 255"/>
              <a:gd name="T91" fmla="*/ 216 h 304"/>
              <a:gd name="T92" fmla="*/ 2 w 255"/>
              <a:gd name="T93" fmla="*/ 185 h 304"/>
              <a:gd name="T94" fmla="*/ 0 w 255"/>
              <a:gd name="T95" fmla="*/ 149 h 304"/>
              <a:gd name="T96" fmla="*/ 2 w 255"/>
              <a:gd name="T97" fmla="*/ 115 h 304"/>
              <a:gd name="T98" fmla="*/ 10 w 255"/>
              <a:gd name="T99" fmla="*/ 86 h 304"/>
              <a:gd name="T100" fmla="*/ 22 w 255"/>
              <a:gd name="T101" fmla="*/ 60 h 304"/>
              <a:gd name="T102" fmla="*/ 39 w 255"/>
              <a:gd name="T103" fmla="*/ 40 h 304"/>
              <a:gd name="T104" fmla="*/ 59 w 255"/>
              <a:gd name="T105" fmla="*/ 22 h 304"/>
              <a:gd name="T106" fmla="*/ 83 w 255"/>
              <a:gd name="T107" fmla="*/ 10 h 304"/>
              <a:gd name="T108" fmla="*/ 109 w 255"/>
              <a:gd name="T109" fmla="*/ 2 h 304"/>
              <a:gd name="T110" fmla="*/ 136 w 255"/>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 h="304">
                <a:moveTo>
                  <a:pt x="138" y="42"/>
                </a:moveTo>
                <a:lnTo>
                  <a:pt x="117" y="46"/>
                </a:lnTo>
                <a:lnTo>
                  <a:pt x="97" y="52"/>
                </a:lnTo>
                <a:lnTo>
                  <a:pt x="79" y="66"/>
                </a:lnTo>
                <a:lnTo>
                  <a:pt x="67" y="82"/>
                </a:lnTo>
                <a:lnTo>
                  <a:pt x="57" y="101"/>
                </a:lnTo>
                <a:lnTo>
                  <a:pt x="51" y="125"/>
                </a:lnTo>
                <a:lnTo>
                  <a:pt x="208" y="125"/>
                </a:lnTo>
                <a:lnTo>
                  <a:pt x="208" y="119"/>
                </a:lnTo>
                <a:lnTo>
                  <a:pt x="206" y="97"/>
                </a:lnTo>
                <a:lnTo>
                  <a:pt x="200" y="78"/>
                </a:lnTo>
                <a:lnTo>
                  <a:pt x="190" y="64"/>
                </a:lnTo>
                <a:lnTo>
                  <a:pt x="176" y="52"/>
                </a:lnTo>
                <a:lnTo>
                  <a:pt x="158" y="46"/>
                </a:lnTo>
                <a:lnTo>
                  <a:pt x="138" y="42"/>
                </a:lnTo>
                <a:close/>
                <a:moveTo>
                  <a:pt x="136" y="0"/>
                </a:moveTo>
                <a:lnTo>
                  <a:pt x="164" y="2"/>
                </a:lnTo>
                <a:lnTo>
                  <a:pt x="188" y="10"/>
                </a:lnTo>
                <a:lnTo>
                  <a:pt x="210" y="20"/>
                </a:lnTo>
                <a:lnTo>
                  <a:pt x="226" y="36"/>
                </a:lnTo>
                <a:lnTo>
                  <a:pt x="240" y="56"/>
                </a:lnTo>
                <a:lnTo>
                  <a:pt x="249" y="78"/>
                </a:lnTo>
                <a:lnTo>
                  <a:pt x="253" y="103"/>
                </a:lnTo>
                <a:lnTo>
                  <a:pt x="255" y="129"/>
                </a:lnTo>
                <a:lnTo>
                  <a:pt x="253" y="165"/>
                </a:lnTo>
                <a:lnTo>
                  <a:pt x="51" y="165"/>
                </a:lnTo>
                <a:lnTo>
                  <a:pt x="55" y="193"/>
                </a:lnTo>
                <a:lnTo>
                  <a:pt x="65" y="216"/>
                </a:lnTo>
                <a:lnTo>
                  <a:pt x="79" y="234"/>
                </a:lnTo>
                <a:lnTo>
                  <a:pt x="97" y="248"/>
                </a:lnTo>
                <a:lnTo>
                  <a:pt x="123" y="256"/>
                </a:lnTo>
                <a:lnTo>
                  <a:pt x="150" y="260"/>
                </a:lnTo>
                <a:lnTo>
                  <a:pt x="178" y="256"/>
                </a:lnTo>
                <a:lnTo>
                  <a:pt x="204" y="248"/>
                </a:lnTo>
                <a:lnTo>
                  <a:pt x="224" y="236"/>
                </a:lnTo>
                <a:lnTo>
                  <a:pt x="245" y="270"/>
                </a:lnTo>
                <a:lnTo>
                  <a:pt x="226" y="286"/>
                </a:lnTo>
                <a:lnTo>
                  <a:pt x="202" y="296"/>
                </a:lnTo>
                <a:lnTo>
                  <a:pt x="174" y="302"/>
                </a:lnTo>
                <a:lnTo>
                  <a:pt x="146" y="304"/>
                </a:lnTo>
                <a:lnTo>
                  <a:pt x="115" y="302"/>
                </a:lnTo>
                <a:lnTo>
                  <a:pt x="85" y="294"/>
                </a:lnTo>
                <a:lnTo>
                  <a:pt x="59" y="282"/>
                </a:lnTo>
                <a:lnTo>
                  <a:pt x="39" y="264"/>
                </a:lnTo>
                <a:lnTo>
                  <a:pt x="22" y="242"/>
                </a:lnTo>
                <a:lnTo>
                  <a:pt x="10" y="216"/>
                </a:lnTo>
                <a:lnTo>
                  <a:pt x="2" y="185"/>
                </a:lnTo>
                <a:lnTo>
                  <a:pt x="0" y="149"/>
                </a:lnTo>
                <a:lnTo>
                  <a:pt x="2" y="115"/>
                </a:lnTo>
                <a:lnTo>
                  <a:pt x="10" y="86"/>
                </a:lnTo>
                <a:lnTo>
                  <a:pt x="22" y="60"/>
                </a:lnTo>
                <a:lnTo>
                  <a:pt x="39" y="40"/>
                </a:lnTo>
                <a:lnTo>
                  <a:pt x="59" y="22"/>
                </a:lnTo>
                <a:lnTo>
                  <a:pt x="83" y="10"/>
                </a:lnTo>
                <a:lnTo>
                  <a:pt x="109" y="2"/>
                </a:lnTo>
                <a:lnTo>
                  <a:pt x="13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9"/>
          <p:cNvSpPr>
            <a:spLocks/>
          </p:cNvSpPr>
          <p:nvPr userDrawn="1"/>
        </p:nvSpPr>
        <p:spPr bwMode="auto">
          <a:xfrm>
            <a:off x="1489375" y="1182947"/>
            <a:ext cx="136889" cy="95227"/>
          </a:xfrm>
          <a:custGeom>
            <a:avLst/>
            <a:gdLst>
              <a:gd name="T0" fmla="*/ 0 w 414"/>
              <a:gd name="T1" fmla="*/ 0 h 287"/>
              <a:gd name="T2" fmla="*/ 56 w 414"/>
              <a:gd name="T3" fmla="*/ 0 h 287"/>
              <a:gd name="T4" fmla="*/ 117 w 414"/>
              <a:gd name="T5" fmla="*/ 232 h 287"/>
              <a:gd name="T6" fmla="*/ 185 w 414"/>
              <a:gd name="T7" fmla="*/ 22 h 287"/>
              <a:gd name="T8" fmla="*/ 236 w 414"/>
              <a:gd name="T9" fmla="*/ 22 h 287"/>
              <a:gd name="T10" fmla="*/ 301 w 414"/>
              <a:gd name="T11" fmla="*/ 236 h 287"/>
              <a:gd name="T12" fmla="*/ 363 w 414"/>
              <a:gd name="T13" fmla="*/ 0 h 287"/>
              <a:gd name="T14" fmla="*/ 414 w 414"/>
              <a:gd name="T15" fmla="*/ 0 h 287"/>
              <a:gd name="T16" fmla="*/ 325 w 414"/>
              <a:gd name="T17" fmla="*/ 287 h 287"/>
              <a:gd name="T18" fmla="*/ 274 w 414"/>
              <a:gd name="T19" fmla="*/ 287 h 287"/>
              <a:gd name="T20" fmla="*/ 208 w 414"/>
              <a:gd name="T21" fmla="*/ 81 h 287"/>
              <a:gd name="T22" fmla="*/ 141 w 414"/>
              <a:gd name="T23" fmla="*/ 287 h 287"/>
              <a:gd name="T24" fmla="*/ 89 w 414"/>
              <a:gd name="T25" fmla="*/ 287 h 287"/>
              <a:gd name="T26" fmla="*/ 0 w 414"/>
              <a:gd name="T2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287">
                <a:moveTo>
                  <a:pt x="0" y="0"/>
                </a:moveTo>
                <a:lnTo>
                  <a:pt x="56" y="0"/>
                </a:lnTo>
                <a:lnTo>
                  <a:pt x="117" y="232"/>
                </a:lnTo>
                <a:lnTo>
                  <a:pt x="185" y="22"/>
                </a:lnTo>
                <a:lnTo>
                  <a:pt x="236" y="22"/>
                </a:lnTo>
                <a:lnTo>
                  <a:pt x="301" y="236"/>
                </a:lnTo>
                <a:lnTo>
                  <a:pt x="363" y="0"/>
                </a:lnTo>
                <a:lnTo>
                  <a:pt x="414" y="0"/>
                </a:lnTo>
                <a:lnTo>
                  <a:pt x="325" y="287"/>
                </a:lnTo>
                <a:lnTo>
                  <a:pt x="274" y="287"/>
                </a:lnTo>
                <a:lnTo>
                  <a:pt x="208" y="81"/>
                </a:lnTo>
                <a:lnTo>
                  <a:pt x="141" y="287"/>
                </a:lnTo>
                <a:lnTo>
                  <a:pt x="89"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0"/>
          <p:cNvSpPr>
            <a:spLocks/>
          </p:cNvSpPr>
          <p:nvPr userDrawn="1"/>
        </p:nvSpPr>
        <p:spPr bwMode="auto">
          <a:xfrm>
            <a:off x="1641474" y="1141946"/>
            <a:ext cx="82663" cy="136228"/>
          </a:xfrm>
          <a:custGeom>
            <a:avLst/>
            <a:gdLst>
              <a:gd name="T0" fmla="*/ 0 w 252"/>
              <a:gd name="T1" fmla="*/ 0 h 412"/>
              <a:gd name="T2" fmla="*/ 52 w 252"/>
              <a:gd name="T3" fmla="*/ 0 h 412"/>
              <a:gd name="T4" fmla="*/ 52 w 252"/>
              <a:gd name="T5" fmla="*/ 166 h 412"/>
              <a:gd name="T6" fmla="*/ 67 w 252"/>
              <a:gd name="T7" fmla="*/ 147 h 412"/>
              <a:gd name="T8" fmla="*/ 89 w 252"/>
              <a:gd name="T9" fmla="*/ 131 h 412"/>
              <a:gd name="T10" fmla="*/ 117 w 252"/>
              <a:gd name="T11" fmla="*/ 121 h 412"/>
              <a:gd name="T12" fmla="*/ 149 w 252"/>
              <a:gd name="T13" fmla="*/ 117 h 412"/>
              <a:gd name="T14" fmla="*/ 178 w 252"/>
              <a:gd name="T15" fmla="*/ 121 h 412"/>
              <a:gd name="T16" fmla="*/ 204 w 252"/>
              <a:gd name="T17" fmla="*/ 129 h 412"/>
              <a:gd name="T18" fmla="*/ 224 w 252"/>
              <a:gd name="T19" fmla="*/ 145 h 412"/>
              <a:gd name="T20" fmla="*/ 240 w 252"/>
              <a:gd name="T21" fmla="*/ 166 h 412"/>
              <a:gd name="T22" fmla="*/ 248 w 252"/>
              <a:gd name="T23" fmla="*/ 194 h 412"/>
              <a:gd name="T24" fmla="*/ 252 w 252"/>
              <a:gd name="T25" fmla="*/ 228 h 412"/>
              <a:gd name="T26" fmla="*/ 252 w 252"/>
              <a:gd name="T27" fmla="*/ 412 h 412"/>
              <a:gd name="T28" fmla="*/ 200 w 252"/>
              <a:gd name="T29" fmla="*/ 412 h 412"/>
              <a:gd name="T30" fmla="*/ 200 w 252"/>
              <a:gd name="T31" fmla="*/ 234 h 412"/>
              <a:gd name="T32" fmla="*/ 198 w 252"/>
              <a:gd name="T33" fmla="*/ 210 h 412"/>
              <a:gd name="T34" fmla="*/ 192 w 252"/>
              <a:gd name="T35" fmla="*/ 192 h 412"/>
              <a:gd name="T36" fmla="*/ 184 w 252"/>
              <a:gd name="T37" fmla="*/ 178 h 412"/>
              <a:gd name="T38" fmla="*/ 172 w 252"/>
              <a:gd name="T39" fmla="*/ 168 h 412"/>
              <a:gd name="T40" fmla="*/ 157 w 252"/>
              <a:gd name="T41" fmla="*/ 162 h 412"/>
              <a:gd name="T42" fmla="*/ 137 w 252"/>
              <a:gd name="T43" fmla="*/ 160 h 412"/>
              <a:gd name="T44" fmla="*/ 113 w 252"/>
              <a:gd name="T45" fmla="*/ 164 h 412"/>
              <a:gd name="T46" fmla="*/ 91 w 252"/>
              <a:gd name="T47" fmla="*/ 172 h 412"/>
              <a:gd name="T48" fmla="*/ 75 w 252"/>
              <a:gd name="T49" fmla="*/ 186 h 412"/>
              <a:gd name="T50" fmla="*/ 61 w 252"/>
              <a:gd name="T51" fmla="*/ 206 h 412"/>
              <a:gd name="T52" fmla="*/ 54 w 252"/>
              <a:gd name="T53" fmla="*/ 230 h 412"/>
              <a:gd name="T54" fmla="*/ 52 w 252"/>
              <a:gd name="T55" fmla="*/ 259 h 412"/>
              <a:gd name="T56" fmla="*/ 52 w 252"/>
              <a:gd name="T57" fmla="*/ 412 h 412"/>
              <a:gd name="T58" fmla="*/ 0 w 252"/>
              <a:gd name="T59" fmla="*/ 412 h 412"/>
              <a:gd name="T60" fmla="*/ 0 w 252"/>
              <a:gd name="T61"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412">
                <a:moveTo>
                  <a:pt x="0" y="0"/>
                </a:moveTo>
                <a:lnTo>
                  <a:pt x="52" y="0"/>
                </a:lnTo>
                <a:lnTo>
                  <a:pt x="52" y="166"/>
                </a:lnTo>
                <a:lnTo>
                  <a:pt x="67" y="147"/>
                </a:lnTo>
                <a:lnTo>
                  <a:pt x="89" y="131"/>
                </a:lnTo>
                <a:lnTo>
                  <a:pt x="117" y="121"/>
                </a:lnTo>
                <a:lnTo>
                  <a:pt x="149" y="117"/>
                </a:lnTo>
                <a:lnTo>
                  <a:pt x="178" y="121"/>
                </a:lnTo>
                <a:lnTo>
                  <a:pt x="204" y="129"/>
                </a:lnTo>
                <a:lnTo>
                  <a:pt x="224" y="145"/>
                </a:lnTo>
                <a:lnTo>
                  <a:pt x="240" y="166"/>
                </a:lnTo>
                <a:lnTo>
                  <a:pt x="248" y="194"/>
                </a:lnTo>
                <a:lnTo>
                  <a:pt x="252" y="228"/>
                </a:lnTo>
                <a:lnTo>
                  <a:pt x="252" y="412"/>
                </a:lnTo>
                <a:lnTo>
                  <a:pt x="200" y="412"/>
                </a:lnTo>
                <a:lnTo>
                  <a:pt x="200" y="234"/>
                </a:lnTo>
                <a:lnTo>
                  <a:pt x="198" y="210"/>
                </a:lnTo>
                <a:lnTo>
                  <a:pt x="192" y="192"/>
                </a:lnTo>
                <a:lnTo>
                  <a:pt x="184" y="178"/>
                </a:lnTo>
                <a:lnTo>
                  <a:pt x="172" y="168"/>
                </a:lnTo>
                <a:lnTo>
                  <a:pt x="157" y="162"/>
                </a:lnTo>
                <a:lnTo>
                  <a:pt x="137" y="160"/>
                </a:lnTo>
                <a:lnTo>
                  <a:pt x="113" y="164"/>
                </a:lnTo>
                <a:lnTo>
                  <a:pt x="91" y="172"/>
                </a:lnTo>
                <a:lnTo>
                  <a:pt x="75" y="186"/>
                </a:lnTo>
                <a:lnTo>
                  <a:pt x="61" y="206"/>
                </a:lnTo>
                <a:lnTo>
                  <a:pt x="54" y="230"/>
                </a:lnTo>
                <a:lnTo>
                  <a:pt x="52" y="259"/>
                </a:lnTo>
                <a:lnTo>
                  <a:pt x="52" y="412"/>
                </a:lnTo>
                <a:lnTo>
                  <a:pt x="0" y="41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1"/>
          <p:cNvSpPr>
            <a:spLocks noEditPoints="1"/>
          </p:cNvSpPr>
          <p:nvPr userDrawn="1"/>
        </p:nvSpPr>
        <p:spPr bwMode="auto">
          <a:xfrm>
            <a:off x="1743975" y="1180301"/>
            <a:ext cx="85969" cy="100518"/>
          </a:xfrm>
          <a:custGeom>
            <a:avLst/>
            <a:gdLst>
              <a:gd name="T0" fmla="*/ 89 w 260"/>
              <a:gd name="T1" fmla="*/ 164 h 303"/>
              <a:gd name="T2" fmla="*/ 54 w 260"/>
              <a:gd name="T3" fmla="*/ 190 h 303"/>
              <a:gd name="T4" fmla="*/ 54 w 260"/>
              <a:gd name="T5" fmla="*/ 232 h 303"/>
              <a:gd name="T6" fmla="*/ 79 w 260"/>
              <a:gd name="T7" fmla="*/ 255 h 303"/>
              <a:gd name="T8" fmla="*/ 123 w 260"/>
              <a:gd name="T9" fmla="*/ 257 h 303"/>
              <a:gd name="T10" fmla="*/ 147 w 260"/>
              <a:gd name="T11" fmla="*/ 248 h 303"/>
              <a:gd name="T12" fmla="*/ 163 w 260"/>
              <a:gd name="T13" fmla="*/ 236 h 303"/>
              <a:gd name="T14" fmla="*/ 173 w 260"/>
              <a:gd name="T15" fmla="*/ 220 h 303"/>
              <a:gd name="T16" fmla="*/ 182 w 260"/>
              <a:gd name="T17" fmla="*/ 176 h 303"/>
              <a:gd name="T18" fmla="*/ 119 w 260"/>
              <a:gd name="T19" fmla="*/ 162 h 303"/>
              <a:gd name="T20" fmla="*/ 163 w 260"/>
              <a:gd name="T21" fmla="*/ 6 h 303"/>
              <a:gd name="T22" fmla="*/ 198 w 260"/>
              <a:gd name="T23" fmla="*/ 24 h 303"/>
              <a:gd name="T24" fmla="*/ 222 w 260"/>
              <a:gd name="T25" fmla="*/ 55 h 303"/>
              <a:gd name="T26" fmla="*/ 230 w 260"/>
              <a:gd name="T27" fmla="*/ 107 h 303"/>
              <a:gd name="T28" fmla="*/ 232 w 260"/>
              <a:gd name="T29" fmla="*/ 244 h 303"/>
              <a:gd name="T30" fmla="*/ 236 w 260"/>
              <a:gd name="T31" fmla="*/ 253 h 303"/>
              <a:gd name="T32" fmla="*/ 246 w 260"/>
              <a:gd name="T33" fmla="*/ 257 h 303"/>
              <a:gd name="T34" fmla="*/ 260 w 260"/>
              <a:gd name="T35" fmla="*/ 257 h 303"/>
              <a:gd name="T36" fmla="*/ 254 w 260"/>
              <a:gd name="T37" fmla="*/ 295 h 303"/>
              <a:gd name="T38" fmla="*/ 234 w 260"/>
              <a:gd name="T39" fmla="*/ 297 h 303"/>
              <a:gd name="T40" fmla="*/ 200 w 260"/>
              <a:gd name="T41" fmla="*/ 285 h 303"/>
              <a:gd name="T42" fmla="*/ 188 w 260"/>
              <a:gd name="T43" fmla="*/ 251 h 303"/>
              <a:gd name="T44" fmla="*/ 153 w 260"/>
              <a:gd name="T45" fmla="*/ 289 h 303"/>
              <a:gd name="T46" fmla="*/ 95 w 260"/>
              <a:gd name="T47" fmla="*/ 303 h 303"/>
              <a:gd name="T48" fmla="*/ 54 w 260"/>
              <a:gd name="T49" fmla="*/ 295 h 303"/>
              <a:gd name="T50" fmla="*/ 34 w 260"/>
              <a:gd name="T51" fmla="*/ 285 h 303"/>
              <a:gd name="T52" fmla="*/ 18 w 260"/>
              <a:gd name="T53" fmla="*/ 269 h 303"/>
              <a:gd name="T54" fmla="*/ 6 w 260"/>
              <a:gd name="T55" fmla="*/ 249 h 303"/>
              <a:gd name="T56" fmla="*/ 0 w 260"/>
              <a:gd name="T57" fmla="*/ 214 h 303"/>
              <a:gd name="T58" fmla="*/ 10 w 260"/>
              <a:gd name="T59" fmla="*/ 172 h 303"/>
              <a:gd name="T60" fmla="*/ 26 w 260"/>
              <a:gd name="T61" fmla="*/ 152 h 303"/>
              <a:gd name="T62" fmla="*/ 54 w 260"/>
              <a:gd name="T63" fmla="*/ 137 h 303"/>
              <a:gd name="T64" fmla="*/ 119 w 260"/>
              <a:gd name="T65" fmla="*/ 125 h 303"/>
              <a:gd name="T66" fmla="*/ 182 w 260"/>
              <a:gd name="T67" fmla="*/ 107 h 303"/>
              <a:gd name="T68" fmla="*/ 167 w 260"/>
              <a:gd name="T69" fmla="*/ 59 h 303"/>
              <a:gd name="T70" fmla="*/ 137 w 260"/>
              <a:gd name="T71" fmla="*/ 43 h 303"/>
              <a:gd name="T72" fmla="*/ 91 w 260"/>
              <a:gd name="T73" fmla="*/ 43 h 303"/>
              <a:gd name="T74" fmla="*/ 50 w 260"/>
              <a:gd name="T75" fmla="*/ 57 h 303"/>
              <a:gd name="T76" fmla="*/ 8 w 260"/>
              <a:gd name="T77" fmla="*/ 35 h 303"/>
              <a:gd name="T78" fmla="*/ 60 w 260"/>
              <a:gd name="T79" fmla="*/ 8 h 303"/>
              <a:gd name="T80" fmla="*/ 119 w 260"/>
              <a:gd name="T8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303">
                <a:moveTo>
                  <a:pt x="119" y="162"/>
                </a:moveTo>
                <a:lnTo>
                  <a:pt x="89" y="164"/>
                </a:lnTo>
                <a:lnTo>
                  <a:pt x="68" y="174"/>
                </a:lnTo>
                <a:lnTo>
                  <a:pt x="54" y="190"/>
                </a:lnTo>
                <a:lnTo>
                  <a:pt x="50" y="212"/>
                </a:lnTo>
                <a:lnTo>
                  <a:pt x="54" y="232"/>
                </a:lnTo>
                <a:lnTo>
                  <a:pt x="64" y="248"/>
                </a:lnTo>
                <a:lnTo>
                  <a:pt x="79" y="255"/>
                </a:lnTo>
                <a:lnTo>
                  <a:pt x="105" y="259"/>
                </a:lnTo>
                <a:lnTo>
                  <a:pt x="123" y="257"/>
                </a:lnTo>
                <a:lnTo>
                  <a:pt x="137" y="253"/>
                </a:lnTo>
                <a:lnTo>
                  <a:pt x="147" y="248"/>
                </a:lnTo>
                <a:lnTo>
                  <a:pt x="155" y="244"/>
                </a:lnTo>
                <a:lnTo>
                  <a:pt x="163" y="236"/>
                </a:lnTo>
                <a:lnTo>
                  <a:pt x="169" y="228"/>
                </a:lnTo>
                <a:lnTo>
                  <a:pt x="173" y="220"/>
                </a:lnTo>
                <a:lnTo>
                  <a:pt x="177" y="210"/>
                </a:lnTo>
                <a:lnTo>
                  <a:pt x="182" y="176"/>
                </a:lnTo>
                <a:lnTo>
                  <a:pt x="182" y="162"/>
                </a:lnTo>
                <a:lnTo>
                  <a:pt x="119" y="162"/>
                </a:lnTo>
                <a:close/>
                <a:moveTo>
                  <a:pt x="119" y="0"/>
                </a:moveTo>
                <a:lnTo>
                  <a:pt x="163" y="6"/>
                </a:lnTo>
                <a:lnTo>
                  <a:pt x="180" y="12"/>
                </a:lnTo>
                <a:lnTo>
                  <a:pt x="198" y="24"/>
                </a:lnTo>
                <a:lnTo>
                  <a:pt x="212" y="37"/>
                </a:lnTo>
                <a:lnTo>
                  <a:pt x="222" y="55"/>
                </a:lnTo>
                <a:lnTo>
                  <a:pt x="228" y="79"/>
                </a:lnTo>
                <a:lnTo>
                  <a:pt x="230" y="107"/>
                </a:lnTo>
                <a:lnTo>
                  <a:pt x="230" y="236"/>
                </a:lnTo>
                <a:lnTo>
                  <a:pt x="232" y="244"/>
                </a:lnTo>
                <a:lnTo>
                  <a:pt x="232" y="249"/>
                </a:lnTo>
                <a:lnTo>
                  <a:pt x="236" y="253"/>
                </a:lnTo>
                <a:lnTo>
                  <a:pt x="240" y="255"/>
                </a:lnTo>
                <a:lnTo>
                  <a:pt x="246" y="257"/>
                </a:lnTo>
                <a:lnTo>
                  <a:pt x="254" y="257"/>
                </a:lnTo>
                <a:lnTo>
                  <a:pt x="260" y="257"/>
                </a:lnTo>
                <a:lnTo>
                  <a:pt x="260" y="293"/>
                </a:lnTo>
                <a:lnTo>
                  <a:pt x="254" y="295"/>
                </a:lnTo>
                <a:lnTo>
                  <a:pt x="248" y="297"/>
                </a:lnTo>
                <a:lnTo>
                  <a:pt x="234" y="297"/>
                </a:lnTo>
                <a:lnTo>
                  <a:pt x="214" y="295"/>
                </a:lnTo>
                <a:lnTo>
                  <a:pt x="200" y="285"/>
                </a:lnTo>
                <a:lnTo>
                  <a:pt x="192" y="271"/>
                </a:lnTo>
                <a:lnTo>
                  <a:pt x="188" y="251"/>
                </a:lnTo>
                <a:lnTo>
                  <a:pt x="173" y="273"/>
                </a:lnTo>
                <a:lnTo>
                  <a:pt x="153" y="289"/>
                </a:lnTo>
                <a:lnTo>
                  <a:pt x="125" y="299"/>
                </a:lnTo>
                <a:lnTo>
                  <a:pt x="95" y="303"/>
                </a:lnTo>
                <a:lnTo>
                  <a:pt x="73" y="301"/>
                </a:lnTo>
                <a:lnTo>
                  <a:pt x="54" y="295"/>
                </a:lnTo>
                <a:lnTo>
                  <a:pt x="44" y="291"/>
                </a:lnTo>
                <a:lnTo>
                  <a:pt x="34" y="285"/>
                </a:lnTo>
                <a:lnTo>
                  <a:pt x="24" y="277"/>
                </a:lnTo>
                <a:lnTo>
                  <a:pt x="18" y="269"/>
                </a:lnTo>
                <a:lnTo>
                  <a:pt x="12" y="259"/>
                </a:lnTo>
                <a:lnTo>
                  <a:pt x="6" y="249"/>
                </a:lnTo>
                <a:lnTo>
                  <a:pt x="2" y="232"/>
                </a:lnTo>
                <a:lnTo>
                  <a:pt x="0" y="214"/>
                </a:lnTo>
                <a:lnTo>
                  <a:pt x="2" y="192"/>
                </a:lnTo>
                <a:lnTo>
                  <a:pt x="10" y="172"/>
                </a:lnTo>
                <a:lnTo>
                  <a:pt x="18" y="162"/>
                </a:lnTo>
                <a:lnTo>
                  <a:pt x="26" y="152"/>
                </a:lnTo>
                <a:lnTo>
                  <a:pt x="36" y="144"/>
                </a:lnTo>
                <a:lnTo>
                  <a:pt x="54" y="137"/>
                </a:lnTo>
                <a:lnTo>
                  <a:pt x="73" y="129"/>
                </a:lnTo>
                <a:lnTo>
                  <a:pt x="119" y="125"/>
                </a:lnTo>
                <a:lnTo>
                  <a:pt x="182" y="125"/>
                </a:lnTo>
                <a:lnTo>
                  <a:pt x="182" y="107"/>
                </a:lnTo>
                <a:lnTo>
                  <a:pt x="179" y="79"/>
                </a:lnTo>
                <a:lnTo>
                  <a:pt x="167" y="59"/>
                </a:lnTo>
                <a:lnTo>
                  <a:pt x="155" y="49"/>
                </a:lnTo>
                <a:lnTo>
                  <a:pt x="137" y="43"/>
                </a:lnTo>
                <a:lnTo>
                  <a:pt x="113" y="43"/>
                </a:lnTo>
                <a:lnTo>
                  <a:pt x="91" y="43"/>
                </a:lnTo>
                <a:lnTo>
                  <a:pt x="70" y="49"/>
                </a:lnTo>
                <a:lnTo>
                  <a:pt x="50" y="57"/>
                </a:lnTo>
                <a:lnTo>
                  <a:pt x="30" y="69"/>
                </a:lnTo>
                <a:lnTo>
                  <a:pt x="8" y="35"/>
                </a:lnTo>
                <a:lnTo>
                  <a:pt x="32" y="20"/>
                </a:lnTo>
                <a:lnTo>
                  <a:pt x="60" y="8"/>
                </a:lnTo>
                <a:lnTo>
                  <a:pt x="87" y="2"/>
                </a:lnTo>
                <a:lnTo>
                  <a:pt x="1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2"/>
          <p:cNvSpPr>
            <a:spLocks/>
          </p:cNvSpPr>
          <p:nvPr userDrawn="1"/>
        </p:nvSpPr>
        <p:spPr bwMode="auto">
          <a:xfrm>
            <a:off x="1837879" y="1159140"/>
            <a:ext cx="56872" cy="120357"/>
          </a:xfrm>
          <a:custGeom>
            <a:avLst/>
            <a:gdLst>
              <a:gd name="T0" fmla="*/ 49 w 172"/>
              <a:gd name="T1" fmla="*/ 0 h 365"/>
              <a:gd name="T2" fmla="*/ 101 w 172"/>
              <a:gd name="T3" fmla="*/ 0 h 365"/>
              <a:gd name="T4" fmla="*/ 101 w 172"/>
              <a:gd name="T5" fmla="*/ 74 h 365"/>
              <a:gd name="T6" fmla="*/ 172 w 172"/>
              <a:gd name="T7" fmla="*/ 74 h 365"/>
              <a:gd name="T8" fmla="*/ 172 w 172"/>
              <a:gd name="T9" fmla="*/ 115 h 365"/>
              <a:gd name="T10" fmla="*/ 101 w 172"/>
              <a:gd name="T11" fmla="*/ 115 h 365"/>
              <a:gd name="T12" fmla="*/ 101 w 172"/>
              <a:gd name="T13" fmla="*/ 270 h 365"/>
              <a:gd name="T14" fmla="*/ 101 w 172"/>
              <a:gd name="T15" fmla="*/ 288 h 365"/>
              <a:gd name="T16" fmla="*/ 105 w 172"/>
              <a:gd name="T17" fmla="*/ 302 h 365"/>
              <a:gd name="T18" fmla="*/ 113 w 172"/>
              <a:gd name="T19" fmla="*/ 312 h 365"/>
              <a:gd name="T20" fmla="*/ 130 w 172"/>
              <a:gd name="T21" fmla="*/ 319 h 365"/>
              <a:gd name="T22" fmla="*/ 158 w 172"/>
              <a:gd name="T23" fmla="*/ 321 h 365"/>
              <a:gd name="T24" fmla="*/ 172 w 172"/>
              <a:gd name="T25" fmla="*/ 321 h 365"/>
              <a:gd name="T26" fmla="*/ 172 w 172"/>
              <a:gd name="T27" fmla="*/ 361 h 365"/>
              <a:gd name="T28" fmla="*/ 156 w 172"/>
              <a:gd name="T29" fmla="*/ 363 h 365"/>
              <a:gd name="T30" fmla="*/ 148 w 172"/>
              <a:gd name="T31" fmla="*/ 363 h 365"/>
              <a:gd name="T32" fmla="*/ 140 w 172"/>
              <a:gd name="T33" fmla="*/ 365 h 365"/>
              <a:gd name="T34" fmla="*/ 111 w 172"/>
              <a:gd name="T35" fmla="*/ 361 h 365"/>
              <a:gd name="T36" fmla="*/ 87 w 172"/>
              <a:gd name="T37" fmla="*/ 353 h 365"/>
              <a:gd name="T38" fmla="*/ 71 w 172"/>
              <a:gd name="T39" fmla="*/ 341 h 365"/>
              <a:gd name="T40" fmla="*/ 57 w 172"/>
              <a:gd name="T41" fmla="*/ 321 h 365"/>
              <a:gd name="T42" fmla="*/ 51 w 172"/>
              <a:gd name="T43" fmla="*/ 298 h 365"/>
              <a:gd name="T44" fmla="*/ 49 w 172"/>
              <a:gd name="T45" fmla="*/ 264 h 365"/>
              <a:gd name="T46" fmla="*/ 49 w 172"/>
              <a:gd name="T47" fmla="*/ 115 h 365"/>
              <a:gd name="T48" fmla="*/ 0 w 172"/>
              <a:gd name="T49" fmla="*/ 115 h 365"/>
              <a:gd name="T50" fmla="*/ 0 w 172"/>
              <a:gd name="T51" fmla="*/ 74 h 365"/>
              <a:gd name="T52" fmla="*/ 49 w 172"/>
              <a:gd name="T53" fmla="*/ 74 h 365"/>
              <a:gd name="T54" fmla="*/ 49 w 172"/>
              <a:gd name="T55"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65">
                <a:moveTo>
                  <a:pt x="49" y="0"/>
                </a:moveTo>
                <a:lnTo>
                  <a:pt x="101" y="0"/>
                </a:lnTo>
                <a:lnTo>
                  <a:pt x="101" y="74"/>
                </a:lnTo>
                <a:lnTo>
                  <a:pt x="172" y="74"/>
                </a:lnTo>
                <a:lnTo>
                  <a:pt x="172" y="115"/>
                </a:lnTo>
                <a:lnTo>
                  <a:pt x="101" y="115"/>
                </a:lnTo>
                <a:lnTo>
                  <a:pt x="101" y="270"/>
                </a:lnTo>
                <a:lnTo>
                  <a:pt x="101" y="288"/>
                </a:lnTo>
                <a:lnTo>
                  <a:pt x="105" y="302"/>
                </a:lnTo>
                <a:lnTo>
                  <a:pt x="113" y="312"/>
                </a:lnTo>
                <a:lnTo>
                  <a:pt x="130" y="319"/>
                </a:lnTo>
                <a:lnTo>
                  <a:pt x="158" y="321"/>
                </a:lnTo>
                <a:lnTo>
                  <a:pt x="172" y="321"/>
                </a:lnTo>
                <a:lnTo>
                  <a:pt x="172" y="361"/>
                </a:lnTo>
                <a:lnTo>
                  <a:pt x="156" y="363"/>
                </a:lnTo>
                <a:lnTo>
                  <a:pt x="148" y="363"/>
                </a:lnTo>
                <a:lnTo>
                  <a:pt x="140" y="365"/>
                </a:lnTo>
                <a:lnTo>
                  <a:pt x="111" y="361"/>
                </a:lnTo>
                <a:lnTo>
                  <a:pt x="87" y="353"/>
                </a:lnTo>
                <a:lnTo>
                  <a:pt x="71" y="341"/>
                </a:lnTo>
                <a:lnTo>
                  <a:pt x="57" y="321"/>
                </a:lnTo>
                <a:lnTo>
                  <a:pt x="51" y="298"/>
                </a:lnTo>
                <a:lnTo>
                  <a:pt x="49" y="264"/>
                </a:lnTo>
                <a:lnTo>
                  <a:pt x="49" y="115"/>
                </a:lnTo>
                <a:lnTo>
                  <a:pt x="0" y="115"/>
                </a:lnTo>
                <a:lnTo>
                  <a:pt x="0" y="74"/>
                </a:lnTo>
                <a:lnTo>
                  <a:pt x="49" y="74"/>
                </a:lnTo>
                <a:lnTo>
                  <a:pt x="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3"/>
          <p:cNvSpPr>
            <a:spLocks/>
          </p:cNvSpPr>
          <p:nvPr userDrawn="1"/>
        </p:nvSpPr>
        <p:spPr bwMode="auto">
          <a:xfrm>
            <a:off x="1911945" y="1146575"/>
            <a:ext cx="18516" cy="50920"/>
          </a:xfrm>
          <a:custGeom>
            <a:avLst/>
            <a:gdLst>
              <a:gd name="T0" fmla="*/ 0 w 58"/>
              <a:gd name="T1" fmla="*/ 0 h 154"/>
              <a:gd name="T2" fmla="*/ 58 w 58"/>
              <a:gd name="T3" fmla="*/ 0 h 154"/>
              <a:gd name="T4" fmla="*/ 58 w 58"/>
              <a:gd name="T5" fmla="*/ 35 h 154"/>
              <a:gd name="T6" fmla="*/ 56 w 58"/>
              <a:gd name="T7" fmla="*/ 71 h 154"/>
              <a:gd name="T8" fmla="*/ 50 w 58"/>
              <a:gd name="T9" fmla="*/ 103 h 154"/>
              <a:gd name="T10" fmla="*/ 42 w 58"/>
              <a:gd name="T11" fmla="*/ 131 h 154"/>
              <a:gd name="T12" fmla="*/ 30 w 58"/>
              <a:gd name="T13" fmla="*/ 154 h 154"/>
              <a:gd name="T14" fmla="*/ 0 w 58"/>
              <a:gd name="T15" fmla="*/ 138 h 154"/>
              <a:gd name="T16" fmla="*/ 16 w 58"/>
              <a:gd name="T17" fmla="*/ 101 h 154"/>
              <a:gd name="T18" fmla="*/ 22 w 58"/>
              <a:gd name="T19" fmla="*/ 61 h 154"/>
              <a:gd name="T20" fmla="*/ 0 w 58"/>
              <a:gd name="T21" fmla="*/ 61 h 154"/>
              <a:gd name="T22" fmla="*/ 0 w 58"/>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54">
                <a:moveTo>
                  <a:pt x="0" y="0"/>
                </a:moveTo>
                <a:lnTo>
                  <a:pt x="58" y="0"/>
                </a:lnTo>
                <a:lnTo>
                  <a:pt x="58" y="35"/>
                </a:lnTo>
                <a:lnTo>
                  <a:pt x="56" y="71"/>
                </a:lnTo>
                <a:lnTo>
                  <a:pt x="50" y="103"/>
                </a:lnTo>
                <a:lnTo>
                  <a:pt x="42" y="131"/>
                </a:lnTo>
                <a:lnTo>
                  <a:pt x="30" y="154"/>
                </a:lnTo>
                <a:lnTo>
                  <a:pt x="0" y="138"/>
                </a:lnTo>
                <a:lnTo>
                  <a:pt x="16" y="101"/>
                </a:lnTo>
                <a:lnTo>
                  <a:pt x="22" y="61"/>
                </a:lnTo>
                <a:lnTo>
                  <a:pt x="0" y="6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4"/>
          <p:cNvSpPr>
            <a:spLocks/>
          </p:cNvSpPr>
          <p:nvPr userDrawn="1"/>
        </p:nvSpPr>
        <p:spPr bwMode="auto">
          <a:xfrm>
            <a:off x="1937074" y="1180301"/>
            <a:ext cx="74066" cy="100518"/>
          </a:xfrm>
          <a:custGeom>
            <a:avLst/>
            <a:gdLst>
              <a:gd name="T0" fmla="*/ 170 w 224"/>
              <a:gd name="T1" fmla="*/ 8 h 303"/>
              <a:gd name="T2" fmla="*/ 216 w 224"/>
              <a:gd name="T3" fmla="*/ 30 h 303"/>
              <a:gd name="T4" fmla="*/ 160 w 224"/>
              <a:gd name="T5" fmla="*/ 49 h 303"/>
              <a:gd name="T6" fmla="*/ 117 w 224"/>
              <a:gd name="T7" fmla="*/ 43 h 303"/>
              <a:gd name="T8" fmla="*/ 77 w 224"/>
              <a:gd name="T9" fmla="*/ 51 h 303"/>
              <a:gd name="T10" fmla="*/ 65 w 224"/>
              <a:gd name="T11" fmla="*/ 63 h 303"/>
              <a:gd name="T12" fmla="*/ 61 w 224"/>
              <a:gd name="T13" fmla="*/ 83 h 303"/>
              <a:gd name="T14" fmla="*/ 67 w 224"/>
              <a:gd name="T15" fmla="*/ 103 h 303"/>
              <a:gd name="T16" fmla="*/ 79 w 224"/>
              <a:gd name="T17" fmla="*/ 111 h 303"/>
              <a:gd name="T18" fmla="*/ 97 w 224"/>
              <a:gd name="T19" fmla="*/ 119 h 303"/>
              <a:gd name="T20" fmla="*/ 182 w 224"/>
              <a:gd name="T21" fmla="*/ 148 h 303"/>
              <a:gd name="T22" fmla="*/ 218 w 224"/>
              <a:gd name="T23" fmla="*/ 188 h 303"/>
              <a:gd name="T24" fmla="*/ 220 w 224"/>
              <a:gd name="T25" fmla="*/ 240 h 303"/>
              <a:gd name="T26" fmla="*/ 194 w 224"/>
              <a:gd name="T27" fmla="*/ 279 h 303"/>
              <a:gd name="T28" fmla="*/ 144 w 224"/>
              <a:gd name="T29" fmla="*/ 301 h 303"/>
              <a:gd name="T30" fmla="*/ 79 w 224"/>
              <a:gd name="T31" fmla="*/ 301 h 303"/>
              <a:gd name="T32" fmla="*/ 24 w 224"/>
              <a:gd name="T33" fmla="*/ 281 h 303"/>
              <a:gd name="T34" fmla="*/ 24 w 224"/>
              <a:gd name="T35" fmla="*/ 230 h 303"/>
              <a:gd name="T36" fmla="*/ 65 w 224"/>
              <a:gd name="T37" fmla="*/ 251 h 303"/>
              <a:gd name="T38" fmla="*/ 113 w 224"/>
              <a:gd name="T39" fmla="*/ 259 h 303"/>
              <a:gd name="T40" fmla="*/ 156 w 224"/>
              <a:gd name="T41" fmla="*/ 249 h 303"/>
              <a:gd name="T42" fmla="*/ 172 w 224"/>
              <a:gd name="T43" fmla="*/ 216 h 303"/>
              <a:gd name="T44" fmla="*/ 168 w 224"/>
              <a:gd name="T45" fmla="*/ 198 h 303"/>
              <a:gd name="T46" fmla="*/ 156 w 224"/>
              <a:gd name="T47" fmla="*/ 186 h 303"/>
              <a:gd name="T48" fmla="*/ 135 w 224"/>
              <a:gd name="T49" fmla="*/ 176 h 303"/>
              <a:gd name="T50" fmla="*/ 49 w 224"/>
              <a:gd name="T51" fmla="*/ 148 h 303"/>
              <a:gd name="T52" fmla="*/ 14 w 224"/>
              <a:gd name="T53" fmla="*/ 109 h 303"/>
              <a:gd name="T54" fmla="*/ 12 w 224"/>
              <a:gd name="T55" fmla="*/ 63 h 303"/>
              <a:gd name="T56" fmla="*/ 24 w 224"/>
              <a:gd name="T57" fmla="*/ 37 h 303"/>
              <a:gd name="T58" fmla="*/ 41 w 224"/>
              <a:gd name="T59" fmla="*/ 20 h 303"/>
              <a:gd name="T60" fmla="*/ 75 w 224"/>
              <a:gd name="T61" fmla="*/ 6 h 303"/>
              <a:gd name="T62" fmla="*/ 117 w 224"/>
              <a:gd name="T6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303">
                <a:moveTo>
                  <a:pt x="117" y="0"/>
                </a:moveTo>
                <a:lnTo>
                  <a:pt x="170" y="8"/>
                </a:lnTo>
                <a:lnTo>
                  <a:pt x="196" y="16"/>
                </a:lnTo>
                <a:lnTo>
                  <a:pt x="216" y="30"/>
                </a:lnTo>
                <a:lnTo>
                  <a:pt x="198" y="65"/>
                </a:lnTo>
                <a:lnTo>
                  <a:pt x="160" y="49"/>
                </a:lnTo>
                <a:lnTo>
                  <a:pt x="140" y="43"/>
                </a:lnTo>
                <a:lnTo>
                  <a:pt x="117" y="43"/>
                </a:lnTo>
                <a:lnTo>
                  <a:pt x="95" y="45"/>
                </a:lnTo>
                <a:lnTo>
                  <a:pt x="77" y="51"/>
                </a:lnTo>
                <a:lnTo>
                  <a:pt x="69" y="57"/>
                </a:lnTo>
                <a:lnTo>
                  <a:pt x="65" y="63"/>
                </a:lnTo>
                <a:lnTo>
                  <a:pt x="61" y="73"/>
                </a:lnTo>
                <a:lnTo>
                  <a:pt x="61" y="83"/>
                </a:lnTo>
                <a:lnTo>
                  <a:pt x="63" y="93"/>
                </a:lnTo>
                <a:lnTo>
                  <a:pt x="67" y="103"/>
                </a:lnTo>
                <a:lnTo>
                  <a:pt x="71" y="107"/>
                </a:lnTo>
                <a:lnTo>
                  <a:pt x="79" y="111"/>
                </a:lnTo>
                <a:lnTo>
                  <a:pt x="87" y="115"/>
                </a:lnTo>
                <a:lnTo>
                  <a:pt x="97" y="119"/>
                </a:lnTo>
                <a:lnTo>
                  <a:pt x="150" y="135"/>
                </a:lnTo>
                <a:lnTo>
                  <a:pt x="182" y="148"/>
                </a:lnTo>
                <a:lnTo>
                  <a:pt x="206" y="166"/>
                </a:lnTo>
                <a:lnTo>
                  <a:pt x="218" y="188"/>
                </a:lnTo>
                <a:lnTo>
                  <a:pt x="224" y="214"/>
                </a:lnTo>
                <a:lnTo>
                  <a:pt x="220" y="240"/>
                </a:lnTo>
                <a:lnTo>
                  <a:pt x="210" y="259"/>
                </a:lnTo>
                <a:lnTo>
                  <a:pt x="194" y="279"/>
                </a:lnTo>
                <a:lnTo>
                  <a:pt x="172" y="293"/>
                </a:lnTo>
                <a:lnTo>
                  <a:pt x="144" y="301"/>
                </a:lnTo>
                <a:lnTo>
                  <a:pt x="113" y="303"/>
                </a:lnTo>
                <a:lnTo>
                  <a:pt x="79" y="301"/>
                </a:lnTo>
                <a:lnTo>
                  <a:pt x="49" y="293"/>
                </a:lnTo>
                <a:lnTo>
                  <a:pt x="24" y="281"/>
                </a:lnTo>
                <a:lnTo>
                  <a:pt x="0" y="265"/>
                </a:lnTo>
                <a:lnTo>
                  <a:pt x="24" y="230"/>
                </a:lnTo>
                <a:lnTo>
                  <a:pt x="43" y="242"/>
                </a:lnTo>
                <a:lnTo>
                  <a:pt x="65" y="251"/>
                </a:lnTo>
                <a:lnTo>
                  <a:pt x="87" y="257"/>
                </a:lnTo>
                <a:lnTo>
                  <a:pt x="113" y="259"/>
                </a:lnTo>
                <a:lnTo>
                  <a:pt x="137" y="257"/>
                </a:lnTo>
                <a:lnTo>
                  <a:pt x="156" y="249"/>
                </a:lnTo>
                <a:lnTo>
                  <a:pt x="168" y="236"/>
                </a:lnTo>
                <a:lnTo>
                  <a:pt x="172" y="216"/>
                </a:lnTo>
                <a:lnTo>
                  <a:pt x="170" y="206"/>
                </a:lnTo>
                <a:lnTo>
                  <a:pt x="168" y="198"/>
                </a:lnTo>
                <a:lnTo>
                  <a:pt x="164" y="192"/>
                </a:lnTo>
                <a:lnTo>
                  <a:pt x="156" y="186"/>
                </a:lnTo>
                <a:lnTo>
                  <a:pt x="146" y="182"/>
                </a:lnTo>
                <a:lnTo>
                  <a:pt x="135" y="176"/>
                </a:lnTo>
                <a:lnTo>
                  <a:pt x="81" y="160"/>
                </a:lnTo>
                <a:lnTo>
                  <a:pt x="49" y="148"/>
                </a:lnTo>
                <a:lnTo>
                  <a:pt x="28" y="131"/>
                </a:lnTo>
                <a:lnTo>
                  <a:pt x="14" y="109"/>
                </a:lnTo>
                <a:lnTo>
                  <a:pt x="10" y="83"/>
                </a:lnTo>
                <a:lnTo>
                  <a:pt x="12" y="63"/>
                </a:lnTo>
                <a:lnTo>
                  <a:pt x="18" y="47"/>
                </a:lnTo>
                <a:lnTo>
                  <a:pt x="24" y="37"/>
                </a:lnTo>
                <a:lnTo>
                  <a:pt x="31" y="28"/>
                </a:lnTo>
                <a:lnTo>
                  <a:pt x="41" y="20"/>
                </a:lnTo>
                <a:lnTo>
                  <a:pt x="55" y="12"/>
                </a:lnTo>
                <a:lnTo>
                  <a:pt x="75" y="6"/>
                </a:lnTo>
                <a:lnTo>
                  <a:pt x="95" y="2"/>
                </a:lnTo>
                <a:lnTo>
                  <a:pt x="1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5"/>
          <p:cNvSpPr>
            <a:spLocks noEditPoints="1"/>
          </p:cNvSpPr>
          <p:nvPr userDrawn="1"/>
        </p:nvSpPr>
        <p:spPr bwMode="auto">
          <a:xfrm>
            <a:off x="2075947" y="1145253"/>
            <a:ext cx="17855" cy="132921"/>
          </a:xfrm>
          <a:custGeom>
            <a:avLst/>
            <a:gdLst>
              <a:gd name="T0" fmla="*/ 2 w 53"/>
              <a:gd name="T1" fmla="*/ 115 h 402"/>
              <a:gd name="T2" fmla="*/ 53 w 53"/>
              <a:gd name="T3" fmla="*/ 115 h 402"/>
              <a:gd name="T4" fmla="*/ 53 w 53"/>
              <a:gd name="T5" fmla="*/ 402 h 402"/>
              <a:gd name="T6" fmla="*/ 2 w 53"/>
              <a:gd name="T7" fmla="*/ 402 h 402"/>
              <a:gd name="T8" fmla="*/ 2 w 53"/>
              <a:gd name="T9" fmla="*/ 115 h 402"/>
              <a:gd name="T10" fmla="*/ 0 w 53"/>
              <a:gd name="T11" fmla="*/ 0 h 402"/>
              <a:gd name="T12" fmla="*/ 53 w 53"/>
              <a:gd name="T13" fmla="*/ 0 h 402"/>
              <a:gd name="T14" fmla="*/ 53 w 53"/>
              <a:gd name="T15" fmla="*/ 57 h 402"/>
              <a:gd name="T16" fmla="*/ 0 w 53"/>
              <a:gd name="T17" fmla="*/ 57 h 402"/>
              <a:gd name="T18" fmla="*/ 0 w 53"/>
              <a:gd name="T1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02">
                <a:moveTo>
                  <a:pt x="2" y="115"/>
                </a:moveTo>
                <a:lnTo>
                  <a:pt x="53" y="115"/>
                </a:lnTo>
                <a:lnTo>
                  <a:pt x="53" y="402"/>
                </a:lnTo>
                <a:lnTo>
                  <a:pt x="2" y="402"/>
                </a:lnTo>
                <a:lnTo>
                  <a:pt x="2" y="115"/>
                </a:lnTo>
                <a:close/>
                <a:moveTo>
                  <a:pt x="0" y="0"/>
                </a:moveTo>
                <a:lnTo>
                  <a:pt x="53" y="0"/>
                </a:lnTo>
                <a:lnTo>
                  <a:pt x="53" y="57"/>
                </a:lnTo>
                <a:lnTo>
                  <a:pt x="0" y="5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6"/>
          <p:cNvSpPr>
            <a:spLocks/>
          </p:cNvSpPr>
          <p:nvPr userDrawn="1"/>
        </p:nvSpPr>
        <p:spPr bwMode="auto">
          <a:xfrm>
            <a:off x="2121577" y="1180301"/>
            <a:ext cx="83324" cy="97872"/>
          </a:xfrm>
          <a:custGeom>
            <a:avLst/>
            <a:gdLst>
              <a:gd name="T0" fmla="*/ 148 w 251"/>
              <a:gd name="T1" fmla="*/ 0 h 295"/>
              <a:gd name="T2" fmla="*/ 178 w 251"/>
              <a:gd name="T3" fmla="*/ 4 h 295"/>
              <a:gd name="T4" fmla="*/ 204 w 251"/>
              <a:gd name="T5" fmla="*/ 12 h 295"/>
              <a:gd name="T6" fmla="*/ 224 w 251"/>
              <a:gd name="T7" fmla="*/ 28 h 295"/>
              <a:gd name="T8" fmla="*/ 239 w 251"/>
              <a:gd name="T9" fmla="*/ 49 h 295"/>
              <a:gd name="T10" fmla="*/ 247 w 251"/>
              <a:gd name="T11" fmla="*/ 77 h 295"/>
              <a:gd name="T12" fmla="*/ 251 w 251"/>
              <a:gd name="T13" fmla="*/ 111 h 295"/>
              <a:gd name="T14" fmla="*/ 251 w 251"/>
              <a:gd name="T15" fmla="*/ 295 h 295"/>
              <a:gd name="T16" fmla="*/ 200 w 251"/>
              <a:gd name="T17" fmla="*/ 295 h 295"/>
              <a:gd name="T18" fmla="*/ 200 w 251"/>
              <a:gd name="T19" fmla="*/ 117 h 295"/>
              <a:gd name="T20" fmla="*/ 198 w 251"/>
              <a:gd name="T21" fmla="*/ 93 h 295"/>
              <a:gd name="T22" fmla="*/ 192 w 251"/>
              <a:gd name="T23" fmla="*/ 75 h 295"/>
              <a:gd name="T24" fmla="*/ 184 w 251"/>
              <a:gd name="T25" fmla="*/ 61 h 295"/>
              <a:gd name="T26" fmla="*/ 172 w 251"/>
              <a:gd name="T27" fmla="*/ 51 h 295"/>
              <a:gd name="T28" fmla="*/ 156 w 251"/>
              <a:gd name="T29" fmla="*/ 45 h 295"/>
              <a:gd name="T30" fmla="*/ 136 w 251"/>
              <a:gd name="T31" fmla="*/ 43 h 295"/>
              <a:gd name="T32" fmla="*/ 113 w 251"/>
              <a:gd name="T33" fmla="*/ 47 h 295"/>
              <a:gd name="T34" fmla="*/ 91 w 251"/>
              <a:gd name="T35" fmla="*/ 55 h 295"/>
              <a:gd name="T36" fmla="*/ 75 w 251"/>
              <a:gd name="T37" fmla="*/ 69 h 295"/>
              <a:gd name="T38" fmla="*/ 61 w 251"/>
              <a:gd name="T39" fmla="*/ 89 h 295"/>
              <a:gd name="T40" fmla="*/ 53 w 251"/>
              <a:gd name="T41" fmla="*/ 113 h 295"/>
              <a:gd name="T42" fmla="*/ 51 w 251"/>
              <a:gd name="T43" fmla="*/ 142 h 295"/>
              <a:gd name="T44" fmla="*/ 51 w 251"/>
              <a:gd name="T45" fmla="*/ 295 h 295"/>
              <a:gd name="T46" fmla="*/ 0 w 251"/>
              <a:gd name="T47" fmla="*/ 295 h 295"/>
              <a:gd name="T48" fmla="*/ 0 w 251"/>
              <a:gd name="T49" fmla="*/ 8 h 295"/>
              <a:gd name="T50" fmla="*/ 25 w 251"/>
              <a:gd name="T51" fmla="*/ 8 h 295"/>
              <a:gd name="T52" fmla="*/ 35 w 251"/>
              <a:gd name="T53" fmla="*/ 8 h 295"/>
              <a:gd name="T54" fmla="*/ 41 w 251"/>
              <a:gd name="T55" fmla="*/ 10 h 295"/>
              <a:gd name="T56" fmla="*/ 45 w 251"/>
              <a:gd name="T57" fmla="*/ 16 h 295"/>
              <a:gd name="T58" fmla="*/ 49 w 251"/>
              <a:gd name="T59" fmla="*/ 20 h 295"/>
              <a:gd name="T60" fmla="*/ 49 w 251"/>
              <a:gd name="T61" fmla="*/ 28 h 295"/>
              <a:gd name="T62" fmla="*/ 49 w 251"/>
              <a:gd name="T63" fmla="*/ 51 h 295"/>
              <a:gd name="T64" fmla="*/ 65 w 251"/>
              <a:gd name="T65" fmla="*/ 30 h 295"/>
              <a:gd name="T66" fmla="*/ 89 w 251"/>
              <a:gd name="T67" fmla="*/ 14 h 295"/>
              <a:gd name="T68" fmla="*/ 117 w 251"/>
              <a:gd name="T69" fmla="*/ 4 h 295"/>
              <a:gd name="T70" fmla="*/ 148 w 251"/>
              <a:gd name="T7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295">
                <a:moveTo>
                  <a:pt x="148" y="0"/>
                </a:moveTo>
                <a:lnTo>
                  <a:pt x="178" y="4"/>
                </a:lnTo>
                <a:lnTo>
                  <a:pt x="204" y="12"/>
                </a:lnTo>
                <a:lnTo>
                  <a:pt x="224" y="28"/>
                </a:lnTo>
                <a:lnTo>
                  <a:pt x="239" y="49"/>
                </a:lnTo>
                <a:lnTo>
                  <a:pt x="247" y="77"/>
                </a:lnTo>
                <a:lnTo>
                  <a:pt x="251" y="111"/>
                </a:lnTo>
                <a:lnTo>
                  <a:pt x="251" y="295"/>
                </a:lnTo>
                <a:lnTo>
                  <a:pt x="200" y="295"/>
                </a:lnTo>
                <a:lnTo>
                  <a:pt x="200" y="117"/>
                </a:lnTo>
                <a:lnTo>
                  <a:pt x="198" y="93"/>
                </a:lnTo>
                <a:lnTo>
                  <a:pt x="192" y="75"/>
                </a:lnTo>
                <a:lnTo>
                  <a:pt x="184" y="61"/>
                </a:lnTo>
                <a:lnTo>
                  <a:pt x="172" y="51"/>
                </a:lnTo>
                <a:lnTo>
                  <a:pt x="156" y="45"/>
                </a:lnTo>
                <a:lnTo>
                  <a:pt x="136" y="43"/>
                </a:lnTo>
                <a:lnTo>
                  <a:pt x="113" y="47"/>
                </a:lnTo>
                <a:lnTo>
                  <a:pt x="91" y="55"/>
                </a:lnTo>
                <a:lnTo>
                  <a:pt x="75" y="69"/>
                </a:lnTo>
                <a:lnTo>
                  <a:pt x="61" y="89"/>
                </a:lnTo>
                <a:lnTo>
                  <a:pt x="53" y="113"/>
                </a:lnTo>
                <a:lnTo>
                  <a:pt x="51" y="142"/>
                </a:lnTo>
                <a:lnTo>
                  <a:pt x="51" y="295"/>
                </a:lnTo>
                <a:lnTo>
                  <a:pt x="0" y="295"/>
                </a:lnTo>
                <a:lnTo>
                  <a:pt x="0" y="8"/>
                </a:lnTo>
                <a:lnTo>
                  <a:pt x="25" y="8"/>
                </a:lnTo>
                <a:lnTo>
                  <a:pt x="35" y="8"/>
                </a:lnTo>
                <a:lnTo>
                  <a:pt x="41" y="10"/>
                </a:lnTo>
                <a:lnTo>
                  <a:pt x="45" y="16"/>
                </a:lnTo>
                <a:lnTo>
                  <a:pt x="49" y="20"/>
                </a:lnTo>
                <a:lnTo>
                  <a:pt x="49" y="28"/>
                </a:lnTo>
                <a:lnTo>
                  <a:pt x="49" y="51"/>
                </a:lnTo>
                <a:lnTo>
                  <a:pt x="65" y="30"/>
                </a:lnTo>
                <a:lnTo>
                  <a:pt x="89" y="14"/>
                </a:lnTo>
                <a:lnTo>
                  <a:pt x="117" y="4"/>
                </a:lnTo>
                <a:lnTo>
                  <a:pt x="1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7"/>
          <p:cNvSpPr>
            <a:spLocks/>
          </p:cNvSpPr>
          <p:nvPr userDrawn="1"/>
        </p:nvSpPr>
        <p:spPr bwMode="auto">
          <a:xfrm>
            <a:off x="2223417" y="1180301"/>
            <a:ext cx="73404" cy="100518"/>
          </a:xfrm>
          <a:custGeom>
            <a:avLst/>
            <a:gdLst>
              <a:gd name="T0" fmla="*/ 143 w 222"/>
              <a:gd name="T1" fmla="*/ 2 h 303"/>
              <a:gd name="T2" fmla="*/ 194 w 222"/>
              <a:gd name="T3" fmla="*/ 16 h 303"/>
              <a:gd name="T4" fmla="*/ 196 w 222"/>
              <a:gd name="T5" fmla="*/ 65 h 303"/>
              <a:gd name="T6" fmla="*/ 141 w 222"/>
              <a:gd name="T7" fmla="*/ 43 h 303"/>
              <a:gd name="T8" fmla="*/ 95 w 222"/>
              <a:gd name="T9" fmla="*/ 45 h 303"/>
              <a:gd name="T10" fmla="*/ 69 w 222"/>
              <a:gd name="T11" fmla="*/ 57 h 303"/>
              <a:gd name="T12" fmla="*/ 61 w 222"/>
              <a:gd name="T13" fmla="*/ 73 h 303"/>
              <a:gd name="T14" fmla="*/ 61 w 222"/>
              <a:gd name="T15" fmla="*/ 93 h 303"/>
              <a:gd name="T16" fmla="*/ 71 w 222"/>
              <a:gd name="T17" fmla="*/ 107 h 303"/>
              <a:gd name="T18" fmla="*/ 87 w 222"/>
              <a:gd name="T19" fmla="*/ 115 h 303"/>
              <a:gd name="T20" fmla="*/ 150 w 222"/>
              <a:gd name="T21" fmla="*/ 135 h 303"/>
              <a:gd name="T22" fmla="*/ 206 w 222"/>
              <a:gd name="T23" fmla="*/ 166 h 303"/>
              <a:gd name="T24" fmla="*/ 222 w 222"/>
              <a:gd name="T25" fmla="*/ 214 h 303"/>
              <a:gd name="T26" fmla="*/ 210 w 222"/>
              <a:gd name="T27" fmla="*/ 259 h 303"/>
              <a:gd name="T28" fmla="*/ 172 w 222"/>
              <a:gd name="T29" fmla="*/ 293 h 303"/>
              <a:gd name="T30" fmla="*/ 113 w 222"/>
              <a:gd name="T31" fmla="*/ 303 h 303"/>
              <a:gd name="T32" fmla="*/ 49 w 222"/>
              <a:gd name="T33" fmla="*/ 293 h 303"/>
              <a:gd name="T34" fmla="*/ 0 w 222"/>
              <a:gd name="T35" fmla="*/ 265 h 303"/>
              <a:gd name="T36" fmla="*/ 43 w 222"/>
              <a:gd name="T37" fmla="*/ 242 h 303"/>
              <a:gd name="T38" fmla="*/ 87 w 222"/>
              <a:gd name="T39" fmla="*/ 257 h 303"/>
              <a:gd name="T40" fmla="*/ 137 w 222"/>
              <a:gd name="T41" fmla="*/ 257 h 303"/>
              <a:gd name="T42" fmla="*/ 168 w 222"/>
              <a:gd name="T43" fmla="*/ 236 h 303"/>
              <a:gd name="T44" fmla="*/ 170 w 222"/>
              <a:gd name="T45" fmla="*/ 206 h 303"/>
              <a:gd name="T46" fmla="*/ 164 w 222"/>
              <a:gd name="T47" fmla="*/ 192 h 303"/>
              <a:gd name="T48" fmla="*/ 146 w 222"/>
              <a:gd name="T49" fmla="*/ 182 h 303"/>
              <a:gd name="T50" fmla="*/ 81 w 222"/>
              <a:gd name="T51" fmla="*/ 160 h 303"/>
              <a:gd name="T52" fmla="*/ 28 w 222"/>
              <a:gd name="T53" fmla="*/ 131 h 303"/>
              <a:gd name="T54" fmla="*/ 10 w 222"/>
              <a:gd name="T55" fmla="*/ 83 h 303"/>
              <a:gd name="T56" fmla="*/ 18 w 222"/>
              <a:gd name="T57" fmla="*/ 47 h 303"/>
              <a:gd name="T58" fmla="*/ 32 w 222"/>
              <a:gd name="T59" fmla="*/ 28 h 303"/>
              <a:gd name="T60" fmla="*/ 55 w 222"/>
              <a:gd name="T61" fmla="*/ 12 h 303"/>
              <a:gd name="T62" fmla="*/ 95 w 222"/>
              <a:gd name="T63" fmla="*/ 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303">
                <a:moveTo>
                  <a:pt x="117" y="0"/>
                </a:moveTo>
                <a:lnTo>
                  <a:pt x="143" y="2"/>
                </a:lnTo>
                <a:lnTo>
                  <a:pt x="170" y="8"/>
                </a:lnTo>
                <a:lnTo>
                  <a:pt x="194" y="16"/>
                </a:lnTo>
                <a:lnTo>
                  <a:pt x="216" y="30"/>
                </a:lnTo>
                <a:lnTo>
                  <a:pt x="196" y="65"/>
                </a:lnTo>
                <a:lnTo>
                  <a:pt x="160" y="49"/>
                </a:lnTo>
                <a:lnTo>
                  <a:pt x="141" y="43"/>
                </a:lnTo>
                <a:lnTo>
                  <a:pt x="117" y="43"/>
                </a:lnTo>
                <a:lnTo>
                  <a:pt x="95" y="45"/>
                </a:lnTo>
                <a:lnTo>
                  <a:pt x="77" y="51"/>
                </a:lnTo>
                <a:lnTo>
                  <a:pt x="69" y="57"/>
                </a:lnTo>
                <a:lnTo>
                  <a:pt x="65" y="63"/>
                </a:lnTo>
                <a:lnTo>
                  <a:pt x="61" y="73"/>
                </a:lnTo>
                <a:lnTo>
                  <a:pt x="61" y="83"/>
                </a:lnTo>
                <a:lnTo>
                  <a:pt x="61" y="93"/>
                </a:lnTo>
                <a:lnTo>
                  <a:pt x="67" y="103"/>
                </a:lnTo>
                <a:lnTo>
                  <a:pt x="71" y="107"/>
                </a:lnTo>
                <a:lnTo>
                  <a:pt x="77" y="111"/>
                </a:lnTo>
                <a:lnTo>
                  <a:pt x="87" y="115"/>
                </a:lnTo>
                <a:lnTo>
                  <a:pt x="97" y="119"/>
                </a:lnTo>
                <a:lnTo>
                  <a:pt x="150" y="135"/>
                </a:lnTo>
                <a:lnTo>
                  <a:pt x="182" y="148"/>
                </a:lnTo>
                <a:lnTo>
                  <a:pt x="206" y="166"/>
                </a:lnTo>
                <a:lnTo>
                  <a:pt x="218" y="188"/>
                </a:lnTo>
                <a:lnTo>
                  <a:pt x="222" y="214"/>
                </a:lnTo>
                <a:lnTo>
                  <a:pt x="220" y="240"/>
                </a:lnTo>
                <a:lnTo>
                  <a:pt x="210" y="259"/>
                </a:lnTo>
                <a:lnTo>
                  <a:pt x="194" y="279"/>
                </a:lnTo>
                <a:lnTo>
                  <a:pt x="172" y="293"/>
                </a:lnTo>
                <a:lnTo>
                  <a:pt x="145" y="301"/>
                </a:lnTo>
                <a:lnTo>
                  <a:pt x="113" y="303"/>
                </a:lnTo>
                <a:lnTo>
                  <a:pt x="79" y="301"/>
                </a:lnTo>
                <a:lnTo>
                  <a:pt x="49" y="293"/>
                </a:lnTo>
                <a:lnTo>
                  <a:pt x="24" y="281"/>
                </a:lnTo>
                <a:lnTo>
                  <a:pt x="0" y="265"/>
                </a:lnTo>
                <a:lnTo>
                  <a:pt x="24" y="230"/>
                </a:lnTo>
                <a:lnTo>
                  <a:pt x="43" y="242"/>
                </a:lnTo>
                <a:lnTo>
                  <a:pt x="63" y="251"/>
                </a:lnTo>
                <a:lnTo>
                  <a:pt x="87" y="257"/>
                </a:lnTo>
                <a:lnTo>
                  <a:pt x="113" y="259"/>
                </a:lnTo>
                <a:lnTo>
                  <a:pt x="137" y="257"/>
                </a:lnTo>
                <a:lnTo>
                  <a:pt x="156" y="249"/>
                </a:lnTo>
                <a:lnTo>
                  <a:pt x="168" y="236"/>
                </a:lnTo>
                <a:lnTo>
                  <a:pt x="172" y="216"/>
                </a:lnTo>
                <a:lnTo>
                  <a:pt x="170" y="206"/>
                </a:lnTo>
                <a:lnTo>
                  <a:pt x="168" y="198"/>
                </a:lnTo>
                <a:lnTo>
                  <a:pt x="164" y="192"/>
                </a:lnTo>
                <a:lnTo>
                  <a:pt x="156" y="186"/>
                </a:lnTo>
                <a:lnTo>
                  <a:pt x="146" y="182"/>
                </a:lnTo>
                <a:lnTo>
                  <a:pt x="135" y="176"/>
                </a:lnTo>
                <a:lnTo>
                  <a:pt x="81" y="160"/>
                </a:lnTo>
                <a:lnTo>
                  <a:pt x="49" y="148"/>
                </a:lnTo>
                <a:lnTo>
                  <a:pt x="28" y="131"/>
                </a:lnTo>
                <a:lnTo>
                  <a:pt x="14" y="109"/>
                </a:lnTo>
                <a:lnTo>
                  <a:pt x="10" y="83"/>
                </a:lnTo>
                <a:lnTo>
                  <a:pt x="12" y="63"/>
                </a:lnTo>
                <a:lnTo>
                  <a:pt x="18" y="47"/>
                </a:lnTo>
                <a:lnTo>
                  <a:pt x="24" y="37"/>
                </a:lnTo>
                <a:lnTo>
                  <a:pt x="32" y="28"/>
                </a:lnTo>
                <a:lnTo>
                  <a:pt x="39" y="20"/>
                </a:lnTo>
                <a:lnTo>
                  <a:pt x="55" y="12"/>
                </a:lnTo>
                <a:lnTo>
                  <a:pt x="73" y="6"/>
                </a:lnTo>
                <a:lnTo>
                  <a:pt x="95" y="2"/>
                </a:lnTo>
                <a:lnTo>
                  <a:pt x="1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8"/>
          <p:cNvSpPr>
            <a:spLocks noEditPoints="1"/>
          </p:cNvSpPr>
          <p:nvPr userDrawn="1"/>
        </p:nvSpPr>
        <p:spPr bwMode="auto">
          <a:xfrm>
            <a:off x="2317982" y="1145253"/>
            <a:ext cx="17855" cy="132921"/>
          </a:xfrm>
          <a:custGeom>
            <a:avLst/>
            <a:gdLst>
              <a:gd name="T0" fmla="*/ 2 w 54"/>
              <a:gd name="T1" fmla="*/ 115 h 402"/>
              <a:gd name="T2" fmla="*/ 54 w 54"/>
              <a:gd name="T3" fmla="*/ 115 h 402"/>
              <a:gd name="T4" fmla="*/ 54 w 54"/>
              <a:gd name="T5" fmla="*/ 402 h 402"/>
              <a:gd name="T6" fmla="*/ 2 w 54"/>
              <a:gd name="T7" fmla="*/ 402 h 402"/>
              <a:gd name="T8" fmla="*/ 2 w 54"/>
              <a:gd name="T9" fmla="*/ 115 h 402"/>
              <a:gd name="T10" fmla="*/ 0 w 54"/>
              <a:gd name="T11" fmla="*/ 0 h 402"/>
              <a:gd name="T12" fmla="*/ 54 w 54"/>
              <a:gd name="T13" fmla="*/ 0 h 402"/>
              <a:gd name="T14" fmla="*/ 54 w 54"/>
              <a:gd name="T15" fmla="*/ 57 h 402"/>
              <a:gd name="T16" fmla="*/ 0 w 54"/>
              <a:gd name="T17" fmla="*/ 57 h 402"/>
              <a:gd name="T18" fmla="*/ 0 w 54"/>
              <a:gd name="T1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02">
                <a:moveTo>
                  <a:pt x="2" y="115"/>
                </a:moveTo>
                <a:lnTo>
                  <a:pt x="54" y="115"/>
                </a:lnTo>
                <a:lnTo>
                  <a:pt x="54" y="402"/>
                </a:lnTo>
                <a:lnTo>
                  <a:pt x="2" y="402"/>
                </a:lnTo>
                <a:lnTo>
                  <a:pt x="2" y="115"/>
                </a:lnTo>
                <a:close/>
                <a:moveTo>
                  <a:pt x="0" y="0"/>
                </a:moveTo>
                <a:lnTo>
                  <a:pt x="54" y="0"/>
                </a:lnTo>
                <a:lnTo>
                  <a:pt x="54" y="57"/>
                </a:lnTo>
                <a:lnTo>
                  <a:pt x="0" y="5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9"/>
          <p:cNvSpPr>
            <a:spLocks noEditPoints="1"/>
          </p:cNvSpPr>
          <p:nvPr userDrawn="1"/>
        </p:nvSpPr>
        <p:spPr bwMode="auto">
          <a:xfrm>
            <a:off x="2356999" y="1141946"/>
            <a:ext cx="91259" cy="138873"/>
          </a:xfrm>
          <a:custGeom>
            <a:avLst/>
            <a:gdLst>
              <a:gd name="T0" fmla="*/ 141 w 278"/>
              <a:gd name="T1" fmla="*/ 160 h 420"/>
              <a:gd name="T2" fmla="*/ 115 w 278"/>
              <a:gd name="T3" fmla="*/ 164 h 420"/>
              <a:gd name="T4" fmla="*/ 93 w 278"/>
              <a:gd name="T5" fmla="*/ 174 h 420"/>
              <a:gd name="T6" fmla="*/ 77 w 278"/>
              <a:gd name="T7" fmla="*/ 190 h 420"/>
              <a:gd name="T8" fmla="*/ 64 w 278"/>
              <a:gd name="T9" fmla="*/ 210 h 420"/>
              <a:gd name="T10" fmla="*/ 58 w 278"/>
              <a:gd name="T11" fmla="*/ 238 h 420"/>
              <a:gd name="T12" fmla="*/ 54 w 278"/>
              <a:gd name="T13" fmla="*/ 269 h 420"/>
              <a:gd name="T14" fmla="*/ 58 w 278"/>
              <a:gd name="T15" fmla="*/ 301 h 420"/>
              <a:gd name="T16" fmla="*/ 64 w 278"/>
              <a:gd name="T17" fmla="*/ 327 h 420"/>
              <a:gd name="T18" fmla="*/ 77 w 278"/>
              <a:gd name="T19" fmla="*/ 349 h 420"/>
              <a:gd name="T20" fmla="*/ 93 w 278"/>
              <a:gd name="T21" fmla="*/ 365 h 420"/>
              <a:gd name="T22" fmla="*/ 115 w 278"/>
              <a:gd name="T23" fmla="*/ 372 h 420"/>
              <a:gd name="T24" fmla="*/ 141 w 278"/>
              <a:gd name="T25" fmla="*/ 376 h 420"/>
              <a:gd name="T26" fmla="*/ 167 w 278"/>
              <a:gd name="T27" fmla="*/ 372 h 420"/>
              <a:gd name="T28" fmla="*/ 186 w 278"/>
              <a:gd name="T29" fmla="*/ 363 h 420"/>
              <a:gd name="T30" fmla="*/ 204 w 278"/>
              <a:gd name="T31" fmla="*/ 347 h 420"/>
              <a:gd name="T32" fmla="*/ 216 w 278"/>
              <a:gd name="T33" fmla="*/ 325 h 420"/>
              <a:gd name="T34" fmla="*/ 224 w 278"/>
              <a:gd name="T35" fmla="*/ 299 h 420"/>
              <a:gd name="T36" fmla="*/ 226 w 278"/>
              <a:gd name="T37" fmla="*/ 269 h 420"/>
              <a:gd name="T38" fmla="*/ 224 w 278"/>
              <a:gd name="T39" fmla="*/ 236 h 420"/>
              <a:gd name="T40" fmla="*/ 218 w 278"/>
              <a:gd name="T41" fmla="*/ 210 h 420"/>
              <a:gd name="T42" fmla="*/ 204 w 278"/>
              <a:gd name="T43" fmla="*/ 188 h 420"/>
              <a:gd name="T44" fmla="*/ 188 w 278"/>
              <a:gd name="T45" fmla="*/ 174 h 420"/>
              <a:gd name="T46" fmla="*/ 167 w 278"/>
              <a:gd name="T47" fmla="*/ 164 h 420"/>
              <a:gd name="T48" fmla="*/ 141 w 278"/>
              <a:gd name="T49" fmla="*/ 160 h 420"/>
              <a:gd name="T50" fmla="*/ 226 w 278"/>
              <a:gd name="T51" fmla="*/ 0 h 420"/>
              <a:gd name="T52" fmla="*/ 278 w 278"/>
              <a:gd name="T53" fmla="*/ 0 h 420"/>
              <a:gd name="T54" fmla="*/ 278 w 278"/>
              <a:gd name="T55" fmla="*/ 412 h 420"/>
              <a:gd name="T56" fmla="*/ 250 w 278"/>
              <a:gd name="T57" fmla="*/ 412 h 420"/>
              <a:gd name="T58" fmla="*/ 242 w 278"/>
              <a:gd name="T59" fmla="*/ 412 h 420"/>
              <a:gd name="T60" fmla="*/ 236 w 278"/>
              <a:gd name="T61" fmla="*/ 410 h 420"/>
              <a:gd name="T62" fmla="*/ 230 w 278"/>
              <a:gd name="T63" fmla="*/ 406 h 420"/>
              <a:gd name="T64" fmla="*/ 228 w 278"/>
              <a:gd name="T65" fmla="*/ 400 h 420"/>
              <a:gd name="T66" fmla="*/ 226 w 278"/>
              <a:gd name="T67" fmla="*/ 392 h 420"/>
              <a:gd name="T68" fmla="*/ 226 w 278"/>
              <a:gd name="T69" fmla="*/ 370 h 420"/>
              <a:gd name="T70" fmla="*/ 210 w 278"/>
              <a:gd name="T71" fmla="*/ 390 h 420"/>
              <a:gd name="T72" fmla="*/ 188 w 278"/>
              <a:gd name="T73" fmla="*/ 406 h 420"/>
              <a:gd name="T74" fmla="*/ 161 w 278"/>
              <a:gd name="T75" fmla="*/ 416 h 420"/>
              <a:gd name="T76" fmla="*/ 129 w 278"/>
              <a:gd name="T77" fmla="*/ 420 h 420"/>
              <a:gd name="T78" fmla="*/ 99 w 278"/>
              <a:gd name="T79" fmla="*/ 418 h 420"/>
              <a:gd name="T80" fmla="*/ 73 w 278"/>
              <a:gd name="T81" fmla="*/ 410 h 420"/>
              <a:gd name="T82" fmla="*/ 52 w 278"/>
              <a:gd name="T83" fmla="*/ 396 h 420"/>
              <a:gd name="T84" fmla="*/ 34 w 278"/>
              <a:gd name="T85" fmla="*/ 378 h 420"/>
              <a:gd name="T86" fmla="*/ 20 w 278"/>
              <a:gd name="T87" fmla="*/ 357 h 420"/>
              <a:gd name="T88" fmla="*/ 10 w 278"/>
              <a:gd name="T89" fmla="*/ 331 h 420"/>
              <a:gd name="T90" fmla="*/ 2 w 278"/>
              <a:gd name="T91" fmla="*/ 301 h 420"/>
              <a:gd name="T92" fmla="*/ 0 w 278"/>
              <a:gd name="T93" fmla="*/ 269 h 420"/>
              <a:gd name="T94" fmla="*/ 2 w 278"/>
              <a:gd name="T95" fmla="*/ 236 h 420"/>
              <a:gd name="T96" fmla="*/ 10 w 278"/>
              <a:gd name="T97" fmla="*/ 208 h 420"/>
              <a:gd name="T98" fmla="*/ 20 w 278"/>
              <a:gd name="T99" fmla="*/ 182 h 420"/>
              <a:gd name="T100" fmla="*/ 36 w 278"/>
              <a:gd name="T101" fmla="*/ 160 h 420"/>
              <a:gd name="T102" fmla="*/ 54 w 278"/>
              <a:gd name="T103" fmla="*/ 141 h 420"/>
              <a:gd name="T104" fmla="*/ 77 w 278"/>
              <a:gd name="T105" fmla="*/ 129 h 420"/>
              <a:gd name="T106" fmla="*/ 103 w 278"/>
              <a:gd name="T107" fmla="*/ 119 h 420"/>
              <a:gd name="T108" fmla="*/ 133 w 278"/>
              <a:gd name="T109" fmla="*/ 117 h 420"/>
              <a:gd name="T110" fmla="*/ 163 w 278"/>
              <a:gd name="T111" fmla="*/ 121 h 420"/>
              <a:gd name="T112" fmla="*/ 188 w 278"/>
              <a:gd name="T113" fmla="*/ 129 h 420"/>
              <a:gd name="T114" fmla="*/ 208 w 278"/>
              <a:gd name="T115" fmla="*/ 143 h 420"/>
              <a:gd name="T116" fmla="*/ 226 w 278"/>
              <a:gd name="T117" fmla="*/ 162 h 420"/>
              <a:gd name="T118" fmla="*/ 226 w 278"/>
              <a:gd name="T1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 h="420">
                <a:moveTo>
                  <a:pt x="141" y="160"/>
                </a:moveTo>
                <a:lnTo>
                  <a:pt x="115" y="164"/>
                </a:lnTo>
                <a:lnTo>
                  <a:pt x="93" y="174"/>
                </a:lnTo>
                <a:lnTo>
                  <a:pt x="77" y="190"/>
                </a:lnTo>
                <a:lnTo>
                  <a:pt x="64" y="210"/>
                </a:lnTo>
                <a:lnTo>
                  <a:pt x="58" y="238"/>
                </a:lnTo>
                <a:lnTo>
                  <a:pt x="54" y="269"/>
                </a:lnTo>
                <a:lnTo>
                  <a:pt x="58" y="301"/>
                </a:lnTo>
                <a:lnTo>
                  <a:pt x="64" y="327"/>
                </a:lnTo>
                <a:lnTo>
                  <a:pt x="77" y="349"/>
                </a:lnTo>
                <a:lnTo>
                  <a:pt x="93" y="365"/>
                </a:lnTo>
                <a:lnTo>
                  <a:pt x="115" y="372"/>
                </a:lnTo>
                <a:lnTo>
                  <a:pt x="141" y="376"/>
                </a:lnTo>
                <a:lnTo>
                  <a:pt x="167" y="372"/>
                </a:lnTo>
                <a:lnTo>
                  <a:pt x="186" y="363"/>
                </a:lnTo>
                <a:lnTo>
                  <a:pt x="204" y="347"/>
                </a:lnTo>
                <a:lnTo>
                  <a:pt x="216" y="325"/>
                </a:lnTo>
                <a:lnTo>
                  <a:pt x="224" y="299"/>
                </a:lnTo>
                <a:lnTo>
                  <a:pt x="226" y="269"/>
                </a:lnTo>
                <a:lnTo>
                  <a:pt x="224" y="236"/>
                </a:lnTo>
                <a:lnTo>
                  <a:pt x="218" y="210"/>
                </a:lnTo>
                <a:lnTo>
                  <a:pt x="204" y="188"/>
                </a:lnTo>
                <a:lnTo>
                  <a:pt x="188" y="174"/>
                </a:lnTo>
                <a:lnTo>
                  <a:pt x="167" y="164"/>
                </a:lnTo>
                <a:lnTo>
                  <a:pt x="141" y="160"/>
                </a:lnTo>
                <a:close/>
                <a:moveTo>
                  <a:pt x="226" y="0"/>
                </a:moveTo>
                <a:lnTo>
                  <a:pt x="278" y="0"/>
                </a:lnTo>
                <a:lnTo>
                  <a:pt x="278" y="412"/>
                </a:lnTo>
                <a:lnTo>
                  <a:pt x="250" y="412"/>
                </a:lnTo>
                <a:lnTo>
                  <a:pt x="242" y="412"/>
                </a:lnTo>
                <a:lnTo>
                  <a:pt x="236" y="410"/>
                </a:lnTo>
                <a:lnTo>
                  <a:pt x="230" y="406"/>
                </a:lnTo>
                <a:lnTo>
                  <a:pt x="228" y="400"/>
                </a:lnTo>
                <a:lnTo>
                  <a:pt x="226" y="392"/>
                </a:lnTo>
                <a:lnTo>
                  <a:pt x="226" y="370"/>
                </a:lnTo>
                <a:lnTo>
                  <a:pt x="210" y="390"/>
                </a:lnTo>
                <a:lnTo>
                  <a:pt x="188" y="406"/>
                </a:lnTo>
                <a:lnTo>
                  <a:pt x="161" y="416"/>
                </a:lnTo>
                <a:lnTo>
                  <a:pt x="129" y="420"/>
                </a:lnTo>
                <a:lnTo>
                  <a:pt x="99" y="418"/>
                </a:lnTo>
                <a:lnTo>
                  <a:pt x="73" y="410"/>
                </a:lnTo>
                <a:lnTo>
                  <a:pt x="52" y="396"/>
                </a:lnTo>
                <a:lnTo>
                  <a:pt x="34" y="378"/>
                </a:lnTo>
                <a:lnTo>
                  <a:pt x="20" y="357"/>
                </a:lnTo>
                <a:lnTo>
                  <a:pt x="10" y="331"/>
                </a:lnTo>
                <a:lnTo>
                  <a:pt x="2" y="301"/>
                </a:lnTo>
                <a:lnTo>
                  <a:pt x="0" y="269"/>
                </a:lnTo>
                <a:lnTo>
                  <a:pt x="2" y="236"/>
                </a:lnTo>
                <a:lnTo>
                  <a:pt x="10" y="208"/>
                </a:lnTo>
                <a:lnTo>
                  <a:pt x="20" y="182"/>
                </a:lnTo>
                <a:lnTo>
                  <a:pt x="36" y="160"/>
                </a:lnTo>
                <a:lnTo>
                  <a:pt x="54" y="141"/>
                </a:lnTo>
                <a:lnTo>
                  <a:pt x="77" y="129"/>
                </a:lnTo>
                <a:lnTo>
                  <a:pt x="103" y="119"/>
                </a:lnTo>
                <a:lnTo>
                  <a:pt x="133" y="117"/>
                </a:lnTo>
                <a:lnTo>
                  <a:pt x="163" y="121"/>
                </a:lnTo>
                <a:lnTo>
                  <a:pt x="188" y="129"/>
                </a:lnTo>
                <a:lnTo>
                  <a:pt x="208" y="143"/>
                </a:lnTo>
                <a:lnTo>
                  <a:pt x="226" y="162"/>
                </a:lnTo>
                <a:lnTo>
                  <a:pt x="2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0"/>
          <p:cNvSpPr>
            <a:spLocks noEditPoints="1"/>
          </p:cNvSpPr>
          <p:nvPr userDrawn="1"/>
        </p:nvSpPr>
        <p:spPr bwMode="auto">
          <a:xfrm>
            <a:off x="2470081" y="1180301"/>
            <a:ext cx="85308" cy="100518"/>
          </a:xfrm>
          <a:custGeom>
            <a:avLst/>
            <a:gdLst>
              <a:gd name="T0" fmla="*/ 139 w 258"/>
              <a:gd name="T1" fmla="*/ 43 h 303"/>
              <a:gd name="T2" fmla="*/ 117 w 258"/>
              <a:gd name="T3" fmla="*/ 45 h 303"/>
              <a:gd name="T4" fmla="*/ 97 w 258"/>
              <a:gd name="T5" fmla="*/ 51 h 303"/>
              <a:gd name="T6" fmla="*/ 81 w 258"/>
              <a:gd name="T7" fmla="*/ 65 h 303"/>
              <a:gd name="T8" fmla="*/ 67 w 258"/>
              <a:gd name="T9" fmla="*/ 81 h 303"/>
              <a:gd name="T10" fmla="*/ 57 w 258"/>
              <a:gd name="T11" fmla="*/ 101 h 303"/>
              <a:gd name="T12" fmla="*/ 54 w 258"/>
              <a:gd name="T13" fmla="*/ 125 h 303"/>
              <a:gd name="T14" fmla="*/ 208 w 258"/>
              <a:gd name="T15" fmla="*/ 125 h 303"/>
              <a:gd name="T16" fmla="*/ 208 w 258"/>
              <a:gd name="T17" fmla="*/ 121 h 303"/>
              <a:gd name="T18" fmla="*/ 206 w 258"/>
              <a:gd name="T19" fmla="*/ 97 h 303"/>
              <a:gd name="T20" fmla="*/ 200 w 258"/>
              <a:gd name="T21" fmla="*/ 77 h 303"/>
              <a:gd name="T22" fmla="*/ 190 w 258"/>
              <a:gd name="T23" fmla="*/ 63 h 303"/>
              <a:gd name="T24" fmla="*/ 176 w 258"/>
              <a:gd name="T25" fmla="*/ 51 h 303"/>
              <a:gd name="T26" fmla="*/ 161 w 258"/>
              <a:gd name="T27" fmla="*/ 45 h 303"/>
              <a:gd name="T28" fmla="*/ 139 w 258"/>
              <a:gd name="T29" fmla="*/ 43 h 303"/>
              <a:gd name="T30" fmla="*/ 139 w 258"/>
              <a:gd name="T31" fmla="*/ 0 h 303"/>
              <a:gd name="T32" fmla="*/ 166 w 258"/>
              <a:gd name="T33" fmla="*/ 2 h 303"/>
              <a:gd name="T34" fmla="*/ 190 w 258"/>
              <a:gd name="T35" fmla="*/ 10 h 303"/>
              <a:gd name="T36" fmla="*/ 210 w 258"/>
              <a:gd name="T37" fmla="*/ 22 h 303"/>
              <a:gd name="T38" fmla="*/ 226 w 258"/>
              <a:gd name="T39" fmla="*/ 35 h 303"/>
              <a:gd name="T40" fmla="*/ 240 w 258"/>
              <a:gd name="T41" fmla="*/ 55 h 303"/>
              <a:gd name="T42" fmla="*/ 250 w 258"/>
              <a:gd name="T43" fmla="*/ 77 h 303"/>
              <a:gd name="T44" fmla="*/ 256 w 258"/>
              <a:gd name="T45" fmla="*/ 103 h 303"/>
              <a:gd name="T46" fmla="*/ 258 w 258"/>
              <a:gd name="T47" fmla="*/ 131 h 303"/>
              <a:gd name="T48" fmla="*/ 254 w 258"/>
              <a:gd name="T49" fmla="*/ 164 h 303"/>
              <a:gd name="T50" fmla="*/ 52 w 258"/>
              <a:gd name="T51" fmla="*/ 164 h 303"/>
              <a:gd name="T52" fmla="*/ 55 w 258"/>
              <a:gd name="T53" fmla="*/ 192 h 303"/>
              <a:gd name="T54" fmla="*/ 65 w 258"/>
              <a:gd name="T55" fmla="*/ 216 h 303"/>
              <a:gd name="T56" fmla="*/ 79 w 258"/>
              <a:gd name="T57" fmla="*/ 236 h 303"/>
              <a:gd name="T58" fmla="*/ 99 w 258"/>
              <a:gd name="T59" fmla="*/ 248 h 303"/>
              <a:gd name="T60" fmla="*/ 123 w 258"/>
              <a:gd name="T61" fmla="*/ 255 h 303"/>
              <a:gd name="T62" fmla="*/ 151 w 258"/>
              <a:gd name="T63" fmla="*/ 259 h 303"/>
              <a:gd name="T64" fmla="*/ 180 w 258"/>
              <a:gd name="T65" fmla="*/ 255 h 303"/>
              <a:gd name="T66" fmla="*/ 204 w 258"/>
              <a:gd name="T67" fmla="*/ 249 h 303"/>
              <a:gd name="T68" fmla="*/ 224 w 258"/>
              <a:gd name="T69" fmla="*/ 236 h 303"/>
              <a:gd name="T70" fmla="*/ 246 w 258"/>
              <a:gd name="T71" fmla="*/ 269 h 303"/>
              <a:gd name="T72" fmla="*/ 226 w 258"/>
              <a:gd name="T73" fmla="*/ 285 h 303"/>
              <a:gd name="T74" fmla="*/ 202 w 258"/>
              <a:gd name="T75" fmla="*/ 295 h 303"/>
              <a:gd name="T76" fmla="*/ 176 w 258"/>
              <a:gd name="T77" fmla="*/ 301 h 303"/>
              <a:gd name="T78" fmla="*/ 147 w 258"/>
              <a:gd name="T79" fmla="*/ 303 h 303"/>
              <a:gd name="T80" fmla="*/ 115 w 258"/>
              <a:gd name="T81" fmla="*/ 301 h 303"/>
              <a:gd name="T82" fmla="*/ 85 w 258"/>
              <a:gd name="T83" fmla="*/ 293 h 303"/>
              <a:gd name="T84" fmla="*/ 61 w 258"/>
              <a:gd name="T85" fmla="*/ 281 h 303"/>
              <a:gd name="T86" fmla="*/ 40 w 258"/>
              <a:gd name="T87" fmla="*/ 263 h 303"/>
              <a:gd name="T88" fmla="*/ 24 w 258"/>
              <a:gd name="T89" fmla="*/ 242 h 303"/>
              <a:gd name="T90" fmla="*/ 10 w 258"/>
              <a:gd name="T91" fmla="*/ 216 h 303"/>
              <a:gd name="T92" fmla="*/ 2 w 258"/>
              <a:gd name="T93" fmla="*/ 184 h 303"/>
              <a:gd name="T94" fmla="*/ 0 w 258"/>
              <a:gd name="T95" fmla="*/ 148 h 303"/>
              <a:gd name="T96" fmla="*/ 2 w 258"/>
              <a:gd name="T97" fmla="*/ 115 h 303"/>
              <a:gd name="T98" fmla="*/ 10 w 258"/>
              <a:gd name="T99" fmla="*/ 85 h 303"/>
              <a:gd name="T100" fmla="*/ 24 w 258"/>
              <a:gd name="T101" fmla="*/ 59 h 303"/>
              <a:gd name="T102" fmla="*/ 40 w 258"/>
              <a:gd name="T103" fmla="*/ 39 h 303"/>
              <a:gd name="T104" fmla="*/ 59 w 258"/>
              <a:gd name="T105" fmla="*/ 22 h 303"/>
              <a:gd name="T106" fmla="*/ 83 w 258"/>
              <a:gd name="T107" fmla="*/ 10 h 303"/>
              <a:gd name="T108" fmla="*/ 109 w 258"/>
              <a:gd name="T109" fmla="*/ 2 h 303"/>
              <a:gd name="T110" fmla="*/ 139 w 258"/>
              <a:gd name="T11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303">
                <a:moveTo>
                  <a:pt x="139" y="43"/>
                </a:moveTo>
                <a:lnTo>
                  <a:pt x="117" y="45"/>
                </a:lnTo>
                <a:lnTo>
                  <a:pt x="97" y="51"/>
                </a:lnTo>
                <a:lnTo>
                  <a:pt x="81" y="65"/>
                </a:lnTo>
                <a:lnTo>
                  <a:pt x="67" y="81"/>
                </a:lnTo>
                <a:lnTo>
                  <a:pt x="57" y="101"/>
                </a:lnTo>
                <a:lnTo>
                  <a:pt x="54" y="125"/>
                </a:lnTo>
                <a:lnTo>
                  <a:pt x="208" y="125"/>
                </a:lnTo>
                <a:lnTo>
                  <a:pt x="208" y="121"/>
                </a:lnTo>
                <a:lnTo>
                  <a:pt x="206" y="97"/>
                </a:lnTo>
                <a:lnTo>
                  <a:pt x="200" y="77"/>
                </a:lnTo>
                <a:lnTo>
                  <a:pt x="190" y="63"/>
                </a:lnTo>
                <a:lnTo>
                  <a:pt x="176" y="51"/>
                </a:lnTo>
                <a:lnTo>
                  <a:pt x="161" y="45"/>
                </a:lnTo>
                <a:lnTo>
                  <a:pt x="139" y="43"/>
                </a:lnTo>
                <a:close/>
                <a:moveTo>
                  <a:pt x="139" y="0"/>
                </a:moveTo>
                <a:lnTo>
                  <a:pt x="166" y="2"/>
                </a:lnTo>
                <a:lnTo>
                  <a:pt x="190" y="10"/>
                </a:lnTo>
                <a:lnTo>
                  <a:pt x="210" y="22"/>
                </a:lnTo>
                <a:lnTo>
                  <a:pt x="226" y="35"/>
                </a:lnTo>
                <a:lnTo>
                  <a:pt x="240" y="55"/>
                </a:lnTo>
                <a:lnTo>
                  <a:pt x="250" y="77"/>
                </a:lnTo>
                <a:lnTo>
                  <a:pt x="256" y="103"/>
                </a:lnTo>
                <a:lnTo>
                  <a:pt x="258" y="131"/>
                </a:lnTo>
                <a:lnTo>
                  <a:pt x="254" y="164"/>
                </a:lnTo>
                <a:lnTo>
                  <a:pt x="52" y="164"/>
                </a:lnTo>
                <a:lnTo>
                  <a:pt x="55" y="192"/>
                </a:lnTo>
                <a:lnTo>
                  <a:pt x="65" y="216"/>
                </a:lnTo>
                <a:lnTo>
                  <a:pt x="79" y="236"/>
                </a:lnTo>
                <a:lnTo>
                  <a:pt x="99" y="248"/>
                </a:lnTo>
                <a:lnTo>
                  <a:pt x="123" y="255"/>
                </a:lnTo>
                <a:lnTo>
                  <a:pt x="151" y="259"/>
                </a:lnTo>
                <a:lnTo>
                  <a:pt x="180" y="255"/>
                </a:lnTo>
                <a:lnTo>
                  <a:pt x="204" y="249"/>
                </a:lnTo>
                <a:lnTo>
                  <a:pt x="224" y="236"/>
                </a:lnTo>
                <a:lnTo>
                  <a:pt x="246" y="269"/>
                </a:lnTo>
                <a:lnTo>
                  <a:pt x="226" y="285"/>
                </a:lnTo>
                <a:lnTo>
                  <a:pt x="202" y="295"/>
                </a:lnTo>
                <a:lnTo>
                  <a:pt x="176" y="301"/>
                </a:lnTo>
                <a:lnTo>
                  <a:pt x="147" y="303"/>
                </a:lnTo>
                <a:lnTo>
                  <a:pt x="115" y="301"/>
                </a:lnTo>
                <a:lnTo>
                  <a:pt x="85" y="293"/>
                </a:lnTo>
                <a:lnTo>
                  <a:pt x="61" y="281"/>
                </a:lnTo>
                <a:lnTo>
                  <a:pt x="40" y="263"/>
                </a:lnTo>
                <a:lnTo>
                  <a:pt x="24" y="242"/>
                </a:lnTo>
                <a:lnTo>
                  <a:pt x="10" y="216"/>
                </a:lnTo>
                <a:lnTo>
                  <a:pt x="2" y="184"/>
                </a:lnTo>
                <a:lnTo>
                  <a:pt x="0" y="148"/>
                </a:lnTo>
                <a:lnTo>
                  <a:pt x="2" y="115"/>
                </a:lnTo>
                <a:lnTo>
                  <a:pt x="10" y="85"/>
                </a:lnTo>
                <a:lnTo>
                  <a:pt x="24" y="59"/>
                </a:lnTo>
                <a:lnTo>
                  <a:pt x="40" y="39"/>
                </a:lnTo>
                <a:lnTo>
                  <a:pt x="59" y="22"/>
                </a:lnTo>
                <a:lnTo>
                  <a:pt x="83" y="10"/>
                </a:lnTo>
                <a:lnTo>
                  <a:pt x="109" y="2"/>
                </a:lnTo>
                <a:lnTo>
                  <a:pt x="1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09200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353962" y="1168841"/>
            <a:ext cx="8436076" cy="3213739"/>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35825305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s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Content Placeholder 2"/>
          <p:cNvSpPr>
            <a:spLocks noGrp="1"/>
          </p:cNvSpPr>
          <p:nvPr>
            <p:ph idx="14" hasCustomPrompt="1"/>
          </p:nvPr>
        </p:nvSpPr>
        <p:spPr>
          <a:xfrm>
            <a:off x="353962" y="1168842"/>
            <a:ext cx="414183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4648200" y="1168842"/>
            <a:ext cx="414183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3" name="Slide Number Placeholder 2"/>
          <p:cNvSpPr>
            <a:spLocks noGrp="1"/>
          </p:cNvSpPr>
          <p:nvPr>
            <p:ph type="sldNum" sz="quarter" idx="16"/>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
        <p:nvSpPr>
          <p:cNvPr id="4" name="Title 3"/>
          <p:cNvSpPr>
            <a:spLocks noGrp="1"/>
          </p:cNvSpPr>
          <p:nvPr>
            <p:ph type="title" hasCustomPrompt="1"/>
          </p:nvPr>
        </p:nvSpPr>
        <p:spPr/>
        <p:txBody>
          <a:bodyPr/>
          <a:lstStyle>
            <a:lvl1pPr>
              <a:defRPr>
                <a:solidFill>
                  <a:schemeClr val="tx1">
                    <a:alpha val="90000"/>
                  </a:schemeClr>
                </a:solidFill>
              </a:defRPr>
            </a:lvl1pPr>
          </a:lstStyle>
          <a:p>
            <a:r>
              <a:rPr lang="en-US" dirty="0" smtClean="0"/>
              <a:t>Click to edit title</a:t>
            </a:r>
            <a:endParaRPr lang="en-US" dirty="0"/>
          </a:p>
        </p:txBody>
      </p:sp>
    </p:spTree>
    <p:extLst>
      <p:ext uri="{BB962C8B-B14F-4D97-AF65-F5344CB8AC3E}">
        <p14:creationId xmlns:p14="http://schemas.microsoft.com/office/powerpoint/2010/main" val="584709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s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Content Placeholder 2"/>
          <p:cNvSpPr>
            <a:spLocks noGrp="1"/>
          </p:cNvSpPr>
          <p:nvPr>
            <p:ph idx="14" hasCustomPrompt="1"/>
          </p:nvPr>
        </p:nvSpPr>
        <p:spPr>
          <a:xfrm>
            <a:off x="353962" y="1168842"/>
            <a:ext cx="270927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3217361" y="1168842"/>
            <a:ext cx="270927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hasCustomPrompt="1"/>
          </p:nvPr>
        </p:nvSpPr>
        <p:spPr>
          <a:xfrm>
            <a:off x="6080760" y="1168842"/>
            <a:ext cx="270927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3" name="Slide Number Placeholder 2"/>
          <p:cNvSpPr>
            <a:spLocks noGrp="1"/>
          </p:cNvSpPr>
          <p:nvPr>
            <p:ph type="sldNum" sz="quarter" idx="17"/>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
        <p:nvSpPr>
          <p:cNvPr id="4" name="Title 3"/>
          <p:cNvSpPr>
            <a:spLocks noGrp="1"/>
          </p:cNvSpPr>
          <p:nvPr>
            <p:ph type="title" hasCustomPrompt="1"/>
          </p:nvPr>
        </p:nvSpPr>
        <p:spPr/>
        <p:txBody>
          <a:bodyPr/>
          <a:lstStyle>
            <a:lvl1pPr>
              <a:defRPr>
                <a:solidFill>
                  <a:schemeClr val="tx1">
                    <a:alpha val="90000"/>
                  </a:schemeClr>
                </a:solidFill>
              </a:defRPr>
            </a:lvl1pPr>
          </a:lstStyle>
          <a:p>
            <a:r>
              <a:rPr lang="en-US" dirty="0" smtClean="0"/>
              <a:t>Click to edit title</a:t>
            </a:r>
            <a:endParaRPr lang="en-US" dirty="0"/>
          </a:p>
        </p:txBody>
      </p:sp>
    </p:spTree>
    <p:extLst>
      <p:ext uri="{BB962C8B-B14F-4D97-AF65-F5344CB8AC3E}">
        <p14:creationId xmlns:p14="http://schemas.microsoft.com/office/powerpoint/2010/main" val="37004242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31990017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2278553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53962" y="1959103"/>
            <a:ext cx="8436075" cy="674031"/>
          </a:xfrm>
        </p:spPr>
        <p:txBody>
          <a:bodyPr anchor="b" anchorCtr="0">
            <a:spAutoFit/>
          </a:bodyPr>
          <a:lstStyle>
            <a:lvl1pPr algn="l">
              <a:lnSpc>
                <a:spcPct val="70000"/>
              </a:lnSpc>
              <a:defRPr sz="54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353963" y="2633134"/>
            <a:ext cx="8436075" cy="1231106"/>
          </a:xfrm>
        </p:spPr>
        <p:txBody>
          <a:bodyPr>
            <a:spAutoFit/>
          </a:bodyPr>
          <a:lstStyle>
            <a:lvl1pPr>
              <a:spcBef>
                <a:spcPts val="0"/>
              </a:spcBef>
              <a:buClr>
                <a:schemeClr val="accent2"/>
              </a:buClr>
              <a:defRPr sz="1600">
                <a:solidFill>
                  <a:schemeClr val="accent2">
                    <a:lumMod val="40000"/>
                    <a:lumOff val="60000"/>
                  </a:schemeClr>
                </a:solidFill>
              </a:defRPr>
            </a:lvl1pPr>
            <a:lvl2pPr>
              <a:spcBef>
                <a:spcPts val="0"/>
              </a:spcBef>
              <a:buClrTx/>
              <a:defRPr sz="1400">
                <a:solidFill>
                  <a:schemeClr val="accent2">
                    <a:lumMod val="40000"/>
                    <a:lumOff val="60000"/>
                  </a:schemeClr>
                </a:solidFill>
              </a:defRPr>
            </a:lvl2pPr>
            <a:lvl3pPr>
              <a:spcBef>
                <a:spcPts val="0"/>
              </a:spcBef>
              <a:buClrTx/>
              <a:defRPr sz="1400">
                <a:solidFill>
                  <a:schemeClr val="accent2">
                    <a:lumMod val="40000"/>
                    <a:lumOff val="60000"/>
                  </a:schemeClr>
                </a:solidFill>
              </a:defRPr>
            </a:lvl3pPr>
            <a:lvl4pPr>
              <a:spcBef>
                <a:spcPts val="0"/>
              </a:spcBef>
              <a:buClrTx/>
              <a:defRPr sz="1400">
                <a:solidFill>
                  <a:schemeClr val="accent2">
                    <a:lumMod val="40000"/>
                    <a:lumOff val="60000"/>
                  </a:schemeClr>
                </a:solidFill>
              </a:defRPr>
            </a:lvl4pPr>
            <a:lvl5pPr>
              <a:spcBef>
                <a:spcPts val="0"/>
              </a:spcBef>
              <a:buClrTx/>
              <a:defRPr sz="1400">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2"/>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a:t>
            </a:fld>
            <a:endParaRPr lang="en-US" dirty="0"/>
          </a:p>
        </p:txBody>
      </p:sp>
    </p:spTree>
    <p:extLst>
      <p:ext uri="{BB962C8B-B14F-4D97-AF65-F5344CB8AC3E}">
        <p14:creationId xmlns:p14="http://schemas.microsoft.com/office/powerpoint/2010/main" val="16417776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ection Header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53962" y="2658592"/>
            <a:ext cx="8436075" cy="674031"/>
          </a:xfrm>
        </p:spPr>
        <p:txBody>
          <a:bodyPr anchor="t" anchorCtr="0">
            <a:spAutoFit/>
          </a:bodyPr>
          <a:lstStyle>
            <a:lvl1pPr algn="l">
              <a:lnSpc>
                <a:spcPct val="70000"/>
              </a:lnSpc>
              <a:defRPr sz="54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353963" y="3332623"/>
            <a:ext cx="8436075" cy="1231106"/>
          </a:xfrm>
        </p:spPr>
        <p:txBody>
          <a:bodyPr>
            <a:spAutoFit/>
          </a:bodyPr>
          <a:lstStyle>
            <a:lvl1pPr>
              <a:spcBef>
                <a:spcPts val="0"/>
              </a:spcBef>
              <a:buClr>
                <a:schemeClr val="accent2"/>
              </a:buClr>
              <a:defRPr sz="1600">
                <a:solidFill>
                  <a:schemeClr val="accent2">
                    <a:lumMod val="40000"/>
                    <a:lumOff val="60000"/>
                  </a:schemeClr>
                </a:solidFill>
              </a:defRPr>
            </a:lvl1pPr>
            <a:lvl2pPr>
              <a:spcBef>
                <a:spcPts val="0"/>
              </a:spcBef>
              <a:buClrTx/>
              <a:defRPr sz="1400">
                <a:solidFill>
                  <a:schemeClr val="accent2">
                    <a:lumMod val="40000"/>
                    <a:lumOff val="60000"/>
                  </a:schemeClr>
                </a:solidFill>
              </a:defRPr>
            </a:lvl2pPr>
            <a:lvl3pPr>
              <a:spcBef>
                <a:spcPts val="0"/>
              </a:spcBef>
              <a:buClrTx/>
              <a:defRPr sz="1400">
                <a:solidFill>
                  <a:schemeClr val="accent2">
                    <a:lumMod val="40000"/>
                    <a:lumOff val="60000"/>
                  </a:schemeClr>
                </a:solidFill>
              </a:defRPr>
            </a:lvl3pPr>
            <a:lvl4pPr>
              <a:spcBef>
                <a:spcPts val="0"/>
              </a:spcBef>
              <a:buClrTx/>
              <a:defRPr sz="1400">
                <a:solidFill>
                  <a:schemeClr val="accent2">
                    <a:lumMod val="40000"/>
                    <a:lumOff val="60000"/>
                  </a:schemeClr>
                </a:solidFill>
              </a:defRPr>
            </a:lvl4pPr>
            <a:lvl5pPr>
              <a:spcBef>
                <a:spcPts val="0"/>
              </a:spcBef>
              <a:buClrTx/>
              <a:defRPr sz="1400">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14"/>
          <p:cNvSpPr>
            <a:spLocks noGrp="1"/>
          </p:cNvSpPr>
          <p:nvPr>
            <p:ph type="pic" sz="quarter" idx="12"/>
          </p:nvPr>
        </p:nvSpPr>
        <p:spPr>
          <a:xfrm>
            <a:off x="0" y="0"/>
            <a:ext cx="9144000" cy="2574132"/>
          </a:xfrm>
        </p:spPr>
        <p:txBody>
          <a:bodyPr/>
          <a:lstStyle>
            <a:lvl1pPr>
              <a:defRPr>
                <a:solidFill>
                  <a:schemeClr val="tx1"/>
                </a:solidFill>
              </a:defRPr>
            </a:lvl1pPr>
          </a:lstStyle>
          <a:p>
            <a:endParaRPr lang="en-US" dirty="0"/>
          </a:p>
        </p:txBody>
      </p:sp>
      <p:sp>
        <p:nvSpPr>
          <p:cNvPr id="2" name="Slide Number Placeholder 1"/>
          <p:cNvSpPr>
            <a:spLocks noGrp="1"/>
          </p:cNvSpPr>
          <p:nvPr>
            <p:ph type="sldNum" sz="quarter" idx="13"/>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a:t>
            </a:fld>
            <a:endParaRPr lang="en-US" dirty="0"/>
          </a:p>
        </p:txBody>
      </p:sp>
    </p:spTree>
    <p:extLst>
      <p:ext uri="{BB962C8B-B14F-4D97-AF65-F5344CB8AC3E}">
        <p14:creationId xmlns:p14="http://schemas.microsoft.com/office/powerpoint/2010/main" val="29751705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9" name="Rectangle 7"/>
          <p:cNvSpPr/>
          <p:nvPr userDrawn="1"/>
        </p:nvSpPr>
        <p:spPr>
          <a:xfrm>
            <a:off x="0" y="0"/>
            <a:ext cx="9144000" cy="5143500"/>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517583" y="1875130"/>
            <a:ext cx="2108834" cy="1389888"/>
            <a:chOff x="451796" y="386081"/>
            <a:chExt cx="1249194" cy="823318"/>
          </a:xfrm>
        </p:grpSpPr>
        <p:sp>
          <p:nvSpPr>
            <p:cNvPr id="12"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74506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with Tagline">
    <p:spTree>
      <p:nvGrpSpPr>
        <p:cNvPr id="1" name=""/>
        <p:cNvGrpSpPr/>
        <p:nvPr/>
      </p:nvGrpSpPr>
      <p:grpSpPr>
        <a:xfrm>
          <a:off x="0" y="0"/>
          <a:ext cx="0" cy="0"/>
          <a:chOff x="0" y="0"/>
          <a:chExt cx="0" cy="0"/>
        </a:xfrm>
      </p:grpSpPr>
      <p:sp>
        <p:nvSpPr>
          <p:cNvPr id="34" name="Rectangle 7"/>
          <p:cNvSpPr/>
          <p:nvPr userDrawn="1"/>
        </p:nvSpPr>
        <p:spPr>
          <a:xfrm>
            <a:off x="0" y="0"/>
            <a:ext cx="9144000" cy="5143500"/>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746889" y="1874822"/>
            <a:ext cx="3650223" cy="1514490"/>
            <a:chOff x="3095625" y="246063"/>
            <a:chExt cx="5176838" cy="2147887"/>
          </a:xfrm>
          <a:solidFill>
            <a:srgbClr val="FFFFFF"/>
          </a:solidFill>
        </p:grpSpPr>
        <p:sp>
          <p:nvSpPr>
            <p:cNvPr id="5" name="Freeform 4"/>
            <p:cNvSpPr>
              <a:spLocks noEditPoints="1"/>
            </p:cNvSpPr>
            <p:nvPr userDrawn="1"/>
          </p:nvSpPr>
          <p:spPr bwMode="auto">
            <a:xfrm>
              <a:off x="3095625" y="246063"/>
              <a:ext cx="2998788" cy="1976437"/>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noEditPoints="1"/>
            </p:cNvSpPr>
            <p:nvPr userDrawn="1"/>
          </p:nvSpPr>
          <p:spPr bwMode="auto">
            <a:xfrm>
              <a:off x="5643563" y="706438"/>
              <a:ext cx="125413" cy="123825"/>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8145463" y="2079625"/>
              <a:ext cx="127000" cy="61912"/>
            </a:xfrm>
            <a:custGeom>
              <a:avLst/>
              <a:gdLst>
                <a:gd name="T0" fmla="*/ 83 w 160"/>
                <a:gd name="T1" fmla="*/ 0 h 79"/>
                <a:gd name="T2" fmla="*/ 97 w 160"/>
                <a:gd name="T3" fmla="*/ 0 h 79"/>
                <a:gd name="T4" fmla="*/ 123 w 160"/>
                <a:gd name="T5" fmla="*/ 45 h 79"/>
                <a:gd name="T6" fmla="*/ 146 w 160"/>
                <a:gd name="T7" fmla="*/ 0 h 79"/>
                <a:gd name="T8" fmla="*/ 160 w 160"/>
                <a:gd name="T9" fmla="*/ 0 h 79"/>
                <a:gd name="T10" fmla="*/ 160 w 160"/>
                <a:gd name="T11" fmla="*/ 79 h 79"/>
                <a:gd name="T12" fmla="*/ 146 w 160"/>
                <a:gd name="T13" fmla="*/ 79 h 79"/>
                <a:gd name="T14" fmla="*/ 146 w 160"/>
                <a:gd name="T15" fmla="*/ 25 h 79"/>
                <a:gd name="T16" fmla="*/ 128 w 160"/>
                <a:gd name="T17" fmla="*/ 59 h 79"/>
                <a:gd name="T18" fmla="*/ 115 w 160"/>
                <a:gd name="T19" fmla="*/ 59 h 79"/>
                <a:gd name="T20" fmla="*/ 97 w 160"/>
                <a:gd name="T21" fmla="*/ 25 h 79"/>
                <a:gd name="T22" fmla="*/ 97 w 160"/>
                <a:gd name="T23" fmla="*/ 79 h 79"/>
                <a:gd name="T24" fmla="*/ 83 w 160"/>
                <a:gd name="T25" fmla="*/ 79 h 79"/>
                <a:gd name="T26" fmla="*/ 83 w 160"/>
                <a:gd name="T27" fmla="*/ 0 h 79"/>
                <a:gd name="T28" fmla="*/ 0 w 160"/>
                <a:gd name="T29" fmla="*/ 0 h 79"/>
                <a:gd name="T30" fmla="*/ 69 w 160"/>
                <a:gd name="T31" fmla="*/ 0 h 79"/>
                <a:gd name="T32" fmla="*/ 69 w 160"/>
                <a:gd name="T33" fmla="*/ 14 h 79"/>
                <a:gd name="T34" fmla="*/ 41 w 160"/>
                <a:gd name="T35" fmla="*/ 14 h 79"/>
                <a:gd name="T36" fmla="*/ 41 w 160"/>
                <a:gd name="T37" fmla="*/ 79 h 79"/>
                <a:gd name="T38" fmla="*/ 27 w 160"/>
                <a:gd name="T39" fmla="*/ 79 h 79"/>
                <a:gd name="T40" fmla="*/ 27 w 160"/>
                <a:gd name="T41" fmla="*/ 14 h 79"/>
                <a:gd name="T42" fmla="*/ 0 w 160"/>
                <a:gd name="T43" fmla="*/ 14 h 79"/>
                <a:gd name="T44" fmla="*/ 0 w 160"/>
                <a:gd name="T4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79">
                  <a:moveTo>
                    <a:pt x="83" y="0"/>
                  </a:moveTo>
                  <a:lnTo>
                    <a:pt x="97" y="0"/>
                  </a:lnTo>
                  <a:lnTo>
                    <a:pt x="123" y="45"/>
                  </a:lnTo>
                  <a:lnTo>
                    <a:pt x="146" y="0"/>
                  </a:lnTo>
                  <a:lnTo>
                    <a:pt x="160" y="0"/>
                  </a:lnTo>
                  <a:lnTo>
                    <a:pt x="160" y="79"/>
                  </a:lnTo>
                  <a:lnTo>
                    <a:pt x="146" y="79"/>
                  </a:lnTo>
                  <a:lnTo>
                    <a:pt x="146" y="25"/>
                  </a:lnTo>
                  <a:lnTo>
                    <a:pt x="128" y="59"/>
                  </a:lnTo>
                  <a:lnTo>
                    <a:pt x="115" y="59"/>
                  </a:lnTo>
                  <a:lnTo>
                    <a:pt x="97" y="25"/>
                  </a:lnTo>
                  <a:lnTo>
                    <a:pt x="97" y="79"/>
                  </a:lnTo>
                  <a:lnTo>
                    <a:pt x="83" y="79"/>
                  </a:lnTo>
                  <a:lnTo>
                    <a:pt x="83" y="0"/>
                  </a:lnTo>
                  <a:close/>
                  <a:moveTo>
                    <a:pt x="0" y="0"/>
                  </a:moveTo>
                  <a:lnTo>
                    <a:pt x="69" y="0"/>
                  </a:lnTo>
                  <a:lnTo>
                    <a:pt x="69" y="14"/>
                  </a:lnTo>
                  <a:lnTo>
                    <a:pt x="41" y="14"/>
                  </a:lnTo>
                  <a:lnTo>
                    <a:pt x="41" y="79"/>
                  </a:lnTo>
                  <a:lnTo>
                    <a:pt x="27" y="79"/>
                  </a:lnTo>
                  <a:lnTo>
                    <a:pt x="27" y="14"/>
                  </a:lnTo>
                  <a:lnTo>
                    <a:pt x="0"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userDrawn="1"/>
          </p:nvSpPr>
          <p:spPr bwMode="auto">
            <a:xfrm>
              <a:off x="5826125" y="1677988"/>
              <a:ext cx="204788" cy="241300"/>
            </a:xfrm>
            <a:custGeom>
              <a:avLst/>
              <a:gdLst>
                <a:gd name="T0" fmla="*/ 141 w 258"/>
                <a:gd name="T1" fmla="*/ 42 h 304"/>
                <a:gd name="T2" fmla="*/ 117 w 258"/>
                <a:gd name="T3" fmla="*/ 46 h 304"/>
                <a:gd name="T4" fmla="*/ 98 w 258"/>
                <a:gd name="T5" fmla="*/ 52 h 304"/>
                <a:gd name="T6" fmla="*/ 82 w 258"/>
                <a:gd name="T7" fmla="*/ 66 h 304"/>
                <a:gd name="T8" fmla="*/ 68 w 258"/>
                <a:gd name="T9" fmla="*/ 82 h 304"/>
                <a:gd name="T10" fmla="*/ 58 w 258"/>
                <a:gd name="T11" fmla="*/ 101 h 304"/>
                <a:gd name="T12" fmla="*/ 54 w 258"/>
                <a:gd name="T13" fmla="*/ 125 h 304"/>
                <a:gd name="T14" fmla="*/ 211 w 258"/>
                <a:gd name="T15" fmla="*/ 125 h 304"/>
                <a:gd name="T16" fmla="*/ 211 w 258"/>
                <a:gd name="T17" fmla="*/ 119 h 304"/>
                <a:gd name="T18" fmla="*/ 209 w 258"/>
                <a:gd name="T19" fmla="*/ 97 h 304"/>
                <a:gd name="T20" fmla="*/ 203 w 258"/>
                <a:gd name="T21" fmla="*/ 78 h 304"/>
                <a:gd name="T22" fmla="*/ 193 w 258"/>
                <a:gd name="T23" fmla="*/ 64 h 304"/>
                <a:gd name="T24" fmla="*/ 179 w 258"/>
                <a:gd name="T25" fmla="*/ 52 h 304"/>
                <a:gd name="T26" fmla="*/ 161 w 258"/>
                <a:gd name="T27" fmla="*/ 46 h 304"/>
                <a:gd name="T28" fmla="*/ 141 w 258"/>
                <a:gd name="T29" fmla="*/ 42 h 304"/>
                <a:gd name="T30" fmla="*/ 139 w 258"/>
                <a:gd name="T31" fmla="*/ 0 h 304"/>
                <a:gd name="T32" fmla="*/ 167 w 258"/>
                <a:gd name="T33" fmla="*/ 2 h 304"/>
                <a:gd name="T34" fmla="*/ 191 w 258"/>
                <a:gd name="T35" fmla="*/ 10 h 304"/>
                <a:gd name="T36" fmla="*/ 211 w 258"/>
                <a:gd name="T37" fmla="*/ 20 h 304"/>
                <a:gd name="T38" fmla="*/ 228 w 258"/>
                <a:gd name="T39" fmla="*/ 36 h 304"/>
                <a:gd name="T40" fmla="*/ 240 w 258"/>
                <a:gd name="T41" fmla="*/ 56 h 304"/>
                <a:gd name="T42" fmla="*/ 250 w 258"/>
                <a:gd name="T43" fmla="*/ 78 h 304"/>
                <a:gd name="T44" fmla="*/ 256 w 258"/>
                <a:gd name="T45" fmla="*/ 103 h 304"/>
                <a:gd name="T46" fmla="*/ 258 w 258"/>
                <a:gd name="T47" fmla="*/ 129 h 304"/>
                <a:gd name="T48" fmla="*/ 256 w 258"/>
                <a:gd name="T49" fmla="*/ 165 h 304"/>
                <a:gd name="T50" fmla="*/ 52 w 258"/>
                <a:gd name="T51" fmla="*/ 165 h 304"/>
                <a:gd name="T52" fmla="*/ 58 w 258"/>
                <a:gd name="T53" fmla="*/ 193 h 304"/>
                <a:gd name="T54" fmla="*/ 66 w 258"/>
                <a:gd name="T55" fmla="*/ 216 h 304"/>
                <a:gd name="T56" fmla="*/ 80 w 258"/>
                <a:gd name="T57" fmla="*/ 234 h 304"/>
                <a:gd name="T58" fmla="*/ 100 w 258"/>
                <a:gd name="T59" fmla="*/ 248 h 304"/>
                <a:gd name="T60" fmla="*/ 123 w 258"/>
                <a:gd name="T61" fmla="*/ 256 h 304"/>
                <a:gd name="T62" fmla="*/ 153 w 258"/>
                <a:gd name="T63" fmla="*/ 260 h 304"/>
                <a:gd name="T64" fmla="*/ 181 w 258"/>
                <a:gd name="T65" fmla="*/ 256 h 304"/>
                <a:gd name="T66" fmla="*/ 205 w 258"/>
                <a:gd name="T67" fmla="*/ 248 h 304"/>
                <a:gd name="T68" fmla="*/ 226 w 258"/>
                <a:gd name="T69" fmla="*/ 236 h 304"/>
                <a:gd name="T70" fmla="*/ 248 w 258"/>
                <a:gd name="T71" fmla="*/ 270 h 304"/>
                <a:gd name="T72" fmla="*/ 226 w 258"/>
                <a:gd name="T73" fmla="*/ 286 h 304"/>
                <a:gd name="T74" fmla="*/ 203 w 258"/>
                <a:gd name="T75" fmla="*/ 296 h 304"/>
                <a:gd name="T76" fmla="*/ 177 w 258"/>
                <a:gd name="T77" fmla="*/ 302 h 304"/>
                <a:gd name="T78" fmla="*/ 147 w 258"/>
                <a:gd name="T79" fmla="*/ 304 h 304"/>
                <a:gd name="T80" fmla="*/ 115 w 258"/>
                <a:gd name="T81" fmla="*/ 302 h 304"/>
                <a:gd name="T82" fmla="*/ 88 w 258"/>
                <a:gd name="T83" fmla="*/ 294 h 304"/>
                <a:gd name="T84" fmla="*/ 62 w 258"/>
                <a:gd name="T85" fmla="*/ 282 h 304"/>
                <a:gd name="T86" fmla="*/ 42 w 258"/>
                <a:gd name="T87" fmla="*/ 264 h 304"/>
                <a:gd name="T88" fmla="*/ 24 w 258"/>
                <a:gd name="T89" fmla="*/ 242 h 304"/>
                <a:gd name="T90" fmla="*/ 12 w 258"/>
                <a:gd name="T91" fmla="*/ 216 h 304"/>
                <a:gd name="T92" fmla="*/ 4 w 258"/>
                <a:gd name="T93" fmla="*/ 185 h 304"/>
                <a:gd name="T94" fmla="*/ 0 w 258"/>
                <a:gd name="T95" fmla="*/ 149 h 304"/>
                <a:gd name="T96" fmla="*/ 4 w 258"/>
                <a:gd name="T97" fmla="*/ 115 h 304"/>
                <a:gd name="T98" fmla="*/ 12 w 258"/>
                <a:gd name="T99" fmla="*/ 86 h 304"/>
                <a:gd name="T100" fmla="*/ 24 w 258"/>
                <a:gd name="T101" fmla="*/ 60 h 304"/>
                <a:gd name="T102" fmla="*/ 40 w 258"/>
                <a:gd name="T103" fmla="*/ 40 h 304"/>
                <a:gd name="T104" fmla="*/ 62 w 258"/>
                <a:gd name="T105" fmla="*/ 22 h 304"/>
                <a:gd name="T106" fmla="*/ 84 w 258"/>
                <a:gd name="T107" fmla="*/ 10 h 304"/>
                <a:gd name="T108" fmla="*/ 111 w 258"/>
                <a:gd name="T109" fmla="*/ 2 h 304"/>
                <a:gd name="T110" fmla="*/ 139 w 258"/>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304">
                  <a:moveTo>
                    <a:pt x="141" y="42"/>
                  </a:moveTo>
                  <a:lnTo>
                    <a:pt x="117" y="46"/>
                  </a:lnTo>
                  <a:lnTo>
                    <a:pt x="98" y="52"/>
                  </a:lnTo>
                  <a:lnTo>
                    <a:pt x="82" y="66"/>
                  </a:lnTo>
                  <a:lnTo>
                    <a:pt x="68" y="82"/>
                  </a:lnTo>
                  <a:lnTo>
                    <a:pt x="58" y="101"/>
                  </a:lnTo>
                  <a:lnTo>
                    <a:pt x="54" y="125"/>
                  </a:lnTo>
                  <a:lnTo>
                    <a:pt x="211" y="125"/>
                  </a:lnTo>
                  <a:lnTo>
                    <a:pt x="211" y="119"/>
                  </a:lnTo>
                  <a:lnTo>
                    <a:pt x="209" y="97"/>
                  </a:lnTo>
                  <a:lnTo>
                    <a:pt x="203" y="78"/>
                  </a:lnTo>
                  <a:lnTo>
                    <a:pt x="193" y="64"/>
                  </a:lnTo>
                  <a:lnTo>
                    <a:pt x="179" y="52"/>
                  </a:lnTo>
                  <a:lnTo>
                    <a:pt x="161" y="46"/>
                  </a:lnTo>
                  <a:lnTo>
                    <a:pt x="141" y="42"/>
                  </a:lnTo>
                  <a:close/>
                  <a:moveTo>
                    <a:pt x="139" y="0"/>
                  </a:moveTo>
                  <a:lnTo>
                    <a:pt x="167" y="2"/>
                  </a:lnTo>
                  <a:lnTo>
                    <a:pt x="191" y="10"/>
                  </a:lnTo>
                  <a:lnTo>
                    <a:pt x="211" y="20"/>
                  </a:lnTo>
                  <a:lnTo>
                    <a:pt x="228" y="36"/>
                  </a:lnTo>
                  <a:lnTo>
                    <a:pt x="240" y="56"/>
                  </a:lnTo>
                  <a:lnTo>
                    <a:pt x="250" y="78"/>
                  </a:lnTo>
                  <a:lnTo>
                    <a:pt x="256" y="103"/>
                  </a:lnTo>
                  <a:lnTo>
                    <a:pt x="258" y="129"/>
                  </a:lnTo>
                  <a:lnTo>
                    <a:pt x="256" y="165"/>
                  </a:lnTo>
                  <a:lnTo>
                    <a:pt x="52" y="165"/>
                  </a:lnTo>
                  <a:lnTo>
                    <a:pt x="58" y="193"/>
                  </a:lnTo>
                  <a:lnTo>
                    <a:pt x="66" y="216"/>
                  </a:lnTo>
                  <a:lnTo>
                    <a:pt x="80" y="234"/>
                  </a:lnTo>
                  <a:lnTo>
                    <a:pt x="100" y="248"/>
                  </a:lnTo>
                  <a:lnTo>
                    <a:pt x="123" y="256"/>
                  </a:lnTo>
                  <a:lnTo>
                    <a:pt x="153" y="260"/>
                  </a:lnTo>
                  <a:lnTo>
                    <a:pt x="181" y="256"/>
                  </a:lnTo>
                  <a:lnTo>
                    <a:pt x="205" y="248"/>
                  </a:lnTo>
                  <a:lnTo>
                    <a:pt x="226" y="236"/>
                  </a:lnTo>
                  <a:lnTo>
                    <a:pt x="248" y="270"/>
                  </a:lnTo>
                  <a:lnTo>
                    <a:pt x="226" y="286"/>
                  </a:lnTo>
                  <a:lnTo>
                    <a:pt x="203" y="296"/>
                  </a:lnTo>
                  <a:lnTo>
                    <a:pt x="177" y="302"/>
                  </a:lnTo>
                  <a:lnTo>
                    <a:pt x="147" y="304"/>
                  </a:lnTo>
                  <a:lnTo>
                    <a:pt x="115" y="302"/>
                  </a:lnTo>
                  <a:lnTo>
                    <a:pt x="88" y="294"/>
                  </a:lnTo>
                  <a:lnTo>
                    <a:pt x="62" y="282"/>
                  </a:lnTo>
                  <a:lnTo>
                    <a:pt x="42" y="264"/>
                  </a:lnTo>
                  <a:lnTo>
                    <a:pt x="24" y="242"/>
                  </a:lnTo>
                  <a:lnTo>
                    <a:pt x="12" y="216"/>
                  </a:lnTo>
                  <a:lnTo>
                    <a:pt x="4" y="185"/>
                  </a:lnTo>
                  <a:lnTo>
                    <a:pt x="0" y="149"/>
                  </a:lnTo>
                  <a:lnTo>
                    <a:pt x="4" y="115"/>
                  </a:lnTo>
                  <a:lnTo>
                    <a:pt x="12" y="86"/>
                  </a:lnTo>
                  <a:lnTo>
                    <a:pt x="24" y="60"/>
                  </a:lnTo>
                  <a:lnTo>
                    <a:pt x="40" y="40"/>
                  </a:lnTo>
                  <a:lnTo>
                    <a:pt x="62" y="22"/>
                  </a:lnTo>
                  <a:lnTo>
                    <a:pt x="84" y="10"/>
                  </a:lnTo>
                  <a:lnTo>
                    <a:pt x="111" y="2"/>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053138" y="1684338"/>
              <a:ext cx="215900" cy="228600"/>
            </a:xfrm>
            <a:custGeom>
              <a:avLst/>
              <a:gdLst>
                <a:gd name="T0" fmla="*/ 6 w 271"/>
                <a:gd name="T1" fmla="*/ 0 h 288"/>
                <a:gd name="T2" fmla="*/ 65 w 271"/>
                <a:gd name="T3" fmla="*/ 0 h 288"/>
                <a:gd name="T4" fmla="*/ 137 w 271"/>
                <a:gd name="T5" fmla="*/ 105 h 288"/>
                <a:gd name="T6" fmla="*/ 208 w 271"/>
                <a:gd name="T7" fmla="*/ 0 h 288"/>
                <a:gd name="T8" fmla="*/ 263 w 271"/>
                <a:gd name="T9" fmla="*/ 0 h 288"/>
                <a:gd name="T10" fmla="*/ 164 w 271"/>
                <a:gd name="T11" fmla="*/ 141 h 288"/>
                <a:gd name="T12" fmla="*/ 271 w 271"/>
                <a:gd name="T13" fmla="*/ 288 h 288"/>
                <a:gd name="T14" fmla="*/ 212 w 271"/>
                <a:gd name="T15" fmla="*/ 288 h 288"/>
                <a:gd name="T16" fmla="*/ 135 w 271"/>
                <a:gd name="T17" fmla="*/ 177 h 288"/>
                <a:gd name="T18" fmla="*/ 55 w 271"/>
                <a:gd name="T19" fmla="*/ 288 h 288"/>
                <a:gd name="T20" fmla="*/ 0 w 271"/>
                <a:gd name="T21" fmla="*/ 288 h 288"/>
                <a:gd name="T22" fmla="*/ 107 w 271"/>
                <a:gd name="T23" fmla="*/ 141 h 288"/>
                <a:gd name="T24" fmla="*/ 6 w 271"/>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88">
                  <a:moveTo>
                    <a:pt x="6" y="0"/>
                  </a:moveTo>
                  <a:lnTo>
                    <a:pt x="65" y="0"/>
                  </a:lnTo>
                  <a:lnTo>
                    <a:pt x="137" y="105"/>
                  </a:lnTo>
                  <a:lnTo>
                    <a:pt x="208" y="0"/>
                  </a:lnTo>
                  <a:lnTo>
                    <a:pt x="263" y="0"/>
                  </a:lnTo>
                  <a:lnTo>
                    <a:pt x="164" y="141"/>
                  </a:lnTo>
                  <a:lnTo>
                    <a:pt x="271" y="288"/>
                  </a:lnTo>
                  <a:lnTo>
                    <a:pt x="212" y="288"/>
                  </a:lnTo>
                  <a:lnTo>
                    <a:pt x="135" y="177"/>
                  </a:lnTo>
                  <a:lnTo>
                    <a:pt x="55" y="288"/>
                  </a:lnTo>
                  <a:lnTo>
                    <a:pt x="0" y="288"/>
                  </a:lnTo>
                  <a:lnTo>
                    <a:pt x="107" y="14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userDrawn="1"/>
          </p:nvSpPr>
          <p:spPr bwMode="auto">
            <a:xfrm>
              <a:off x="6300788" y="1677988"/>
              <a:ext cx="220663" cy="330200"/>
            </a:xfrm>
            <a:custGeom>
              <a:avLst/>
              <a:gdLst>
                <a:gd name="T0" fmla="*/ 143 w 277"/>
                <a:gd name="T1" fmla="*/ 44 h 417"/>
                <a:gd name="T2" fmla="*/ 115 w 277"/>
                <a:gd name="T3" fmla="*/ 48 h 417"/>
                <a:gd name="T4" fmla="*/ 93 w 277"/>
                <a:gd name="T5" fmla="*/ 58 h 417"/>
                <a:gd name="T6" fmla="*/ 75 w 277"/>
                <a:gd name="T7" fmla="*/ 74 h 417"/>
                <a:gd name="T8" fmla="*/ 61 w 277"/>
                <a:gd name="T9" fmla="*/ 97 h 417"/>
                <a:gd name="T10" fmla="*/ 53 w 277"/>
                <a:gd name="T11" fmla="*/ 123 h 417"/>
                <a:gd name="T12" fmla="*/ 51 w 277"/>
                <a:gd name="T13" fmla="*/ 155 h 417"/>
                <a:gd name="T14" fmla="*/ 53 w 277"/>
                <a:gd name="T15" fmla="*/ 185 h 417"/>
                <a:gd name="T16" fmla="*/ 61 w 277"/>
                <a:gd name="T17" fmla="*/ 210 h 417"/>
                <a:gd name="T18" fmla="*/ 73 w 277"/>
                <a:gd name="T19" fmla="*/ 232 h 417"/>
                <a:gd name="T20" fmla="*/ 91 w 277"/>
                <a:gd name="T21" fmla="*/ 246 h 417"/>
                <a:gd name="T22" fmla="*/ 113 w 277"/>
                <a:gd name="T23" fmla="*/ 256 h 417"/>
                <a:gd name="T24" fmla="*/ 137 w 277"/>
                <a:gd name="T25" fmla="*/ 260 h 417"/>
                <a:gd name="T26" fmla="*/ 162 w 277"/>
                <a:gd name="T27" fmla="*/ 256 h 417"/>
                <a:gd name="T28" fmla="*/ 184 w 277"/>
                <a:gd name="T29" fmla="*/ 246 h 417"/>
                <a:gd name="T30" fmla="*/ 200 w 277"/>
                <a:gd name="T31" fmla="*/ 230 h 417"/>
                <a:gd name="T32" fmla="*/ 214 w 277"/>
                <a:gd name="T33" fmla="*/ 208 h 417"/>
                <a:gd name="T34" fmla="*/ 220 w 277"/>
                <a:gd name="T35" fmla="*/ 181 h 417"/>
                <a:gd name="T36" fmla="*/ 224 w 277"/>
                <a:gd name="T37" fmla="*/ 149 h 417"/>
                <a:gd name="T38" fmla="*/ 220 w 277"/>
                <a:gd name="T39" fmla="*/ 117 h 417"/>
                <a:gd name="T40" fmla="*/ 214 w 277"/>
                <a:gd name="T41" fmla="*/ 92 h 417"/>
                <a:gd name="T42" fmla="*/ 202 w 277"/>
                <a:gd name="T43" fmla="*/ 72 h 417"/>
                <a:gd name="T44" fmla="*/ 186 w 277"/>
                <a:gd name="T45" fmla="*/ 56 h 417"/>
                <a:gd name="T46" fmla="*/ 166 w 277"/>
                <a:gd name="T47" fmla="*/ 48 h 417"/>
                <a:gd name="T48" fmla="*/ 143 w 277"/>
                <a:gd name="T49" fmla="*/ 44 h 417"/>
                <a:gd name="T50" fmla="*/ 153 w 277"/>
                <a:gd name="T51" fmla="*/ 0 h 417"/>
                <a:gd name="T52" fmla="*/ 180 w 277"/>
                <a:gd name="T53" fmla="*/ 2 h 417"/>
                <a:gd name="T54" fmla="*/ 206 w 277"/>
                <a:gd name="T55" fmla="*/ 10 h 417"/>
                <a:gd name="T56" fmla="*/ 226 w 277"/>
                <a:gd name="T57" fmla="*/ 24 h 417"/>
                <a:gd name="T58" fmla="*/ 244 w 277"/>
                <a:gd name="T59" fmla="*/ 40 h 417"/>
                <a:gd name="T60" fmla="*/ 258 w 277"/>
                <a:gd name="T61" fmla="*/ 62 h 417"/>
                <a:gd name="T62" fmla="*/ 267 w 277"/>
                <a:gd name="T63" fmla="*/ 86 h 417"/>
                <a:gd name="T64" fmla="*/ 275 w 277"/>
                <a:gd name="T65" fmla="*/ 115 h 417"/>
                <a:gd name="T66" fmla="*/ 277 w 277"/>
                <a:gd name="T67" fmla="*/ 147 h 417"/>
                <a:gd name="T68" fmla="*/ 275 w 277"/>
                <a:gd name="T69" fmla="*/ 179 h 417"/>
                <a:gd name="T70" fmla="*/ 267 w 277"/>
                <a:gd name="T71" fmla="*/ 208 h 417"/>
                <a:gd name="T72" fmla="*/ 258 w 277"/>
                <a:gd name="T73" fmla="*/ 236 h 417"/>
                <a:gd name="T74" fmla="*/ 242 w 277"/>
                <a:gd name="T75" fmla="*/ 260 h 417"/>
                <a:gd name="T76" fmla="*/ 224 w 277"/>
                <a:gd name="T77" fmla="*/ 278 h 417"/>
                <a:gd name="T78" fmla="*/ 200 w 277"/>
                <a:gd name="T79" fmla="*/ 292 h 417"/>
                <a:gd name="T80" fmla="*/ 174 w 277"/>
                <a:gd name="T81" fmla="*/ 302 h 417"/>
                <a:gd name="T82" fmla="*/ 145 w 277"/>
                <a:gd name="T83" fmla="*/ 304 h 417"/>
                <a:gd name="T84" fmla="*/ 115 w 277"/>
                <a:gd name="T85" fmla="*/ 302 h 417"/>
                <a:gd name="T86" fmla="*/ 89 w 277"/>
                <a:gd name="T87" fmla="*/ 292 h 417"/>
                <a:gd name="T88" fmla="*/ 67 w 277"/>
                <a:gd name="T89" fmla="*/ 276 h 417"/>
                <a:gd name="T90" fmla="*/ 51 w 277"/>
                <a:gd name="T91" fmla="*/ 256 h 417"/>
                <a:gd name="T92" fmla="*/ 51 w 277"/>
                <a:gd name="T93" fmla="*/ 417 h 417"/>
                <a:gd name="T94" fmla="*/ 0 w 277"/>
                <a:gd name="T95" fmla="*/ 417 h 417"/>
                <a:gd name="T96" fmla="*/ 0 w 277"/>
                <a:gd name="T97" fmla="*/ 8 h 417"/>
                <a:gd name="T98" fmla="*/ 28 w 277"/>
                <a:gd name="T99" fmla="*/ 8 h 417"/>
                <a:gd name="T100" fmla="*/ 36 w 277"/>
                <a:gd name="T101" fmla="*/ 8 h 417"/>
                <a:gd name="T102" fmla="*/ 42 w 277"/>
                <a:gd name="T103" fmla="*/ 10 h 417"/>
                <a:gd name="T104" fmla="*/ 48 w 277"/>
                <a:gd name="T105" fmla="*/ 14 h 417"/>
                <a:gd name="T106" fmla="*/ 49 w 277"/>
                <a:gd name="T107" fmla="*/ 20 h 417"/>
                <a:gd name="T108" fmla="*/ 51 w 277"/>
                <a:gd name="T109" fmla="*/ 28 h 417"/>
                <a:gd name="T110" fmla="*/ 51 w 277"/>
                <a:gd name="T111" fmla="*/ 52 h 417"/>
                <a:gd name="T112" fmla="*/ 67 w 277"/>
                <a:gd name="T113" fmla="*/ 30 h 417"/>
                <a:gd name="T114" fmla="*/ 91 w 277"/>
                <a:gd name="T115" fmla="*/ 14 h 417"/>
                <a:gd name="T116" fmla="*/ 119 w 277"/>
                <a:gd name="T117" fmla="*/ 4 h 417"/>
                <a:gd name="T118" fmla="*/ 153 w 277"/>
                <a:gd name="T11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 h="417">
                  <a:moveTo>
                    <a:pt x="143" y="44"/>
                  </a:moveTo>
                  <a:lnTo>
                    <a:pt x="115" y="48"/>
                  </a:lnTo>
                  <a:lnTo>
                    <a:pt x="93" y="58"/>
                  </a:lnTo>
                  <a:lnTo>
                    <a:pt x="75" y="74"/>
                  </a:lnTo>
                  <a:lnTo>
                    <a:pt x="61" y="97"/>
                  </a:lnTo>
                  <a:lnTo>
                    <a:pt x="53" y="123"/>
                  </a:lnTo>
                  <a:lnTo>
                    <a:pt x="51" y="155"/>
                  </a:lnTo>
                  <a:lnTo>
                    <a:pt x="53" y="185"/>
                  </a:lnTo>
                  <a:lnTo>
                    <a:pt x="61" y="210"/>
                  </a:lnTo>
                  <a:lnTo>
                    <a:pt x="73" y="232"/>
                  </a:lnTo>
                  <a:lnTo>
                    <a:pt x="91" y="246"/>
                  </a:lnTo>
                  <a:lnTo>
                    <a:pt x="113" y="256"/>
                  </a:lnTo>
                  <a:lnTo>
                    <a:pt x="137" y="260"/>
                  </a:lnTo>
                  <a:lnTo>
                    <a:pt x="162" y="256"/>
                  </a:lnTo>
                  <a:lnTo>
                    <a:pt x="184" y="246"/>
                  </a:lnTo>
                  <a:lnTo>
                    <a:pt x="200" y="230"/>
                  </a:lnTo>
                  <a:lnTo>
                    <a:pt x="214" y="208"/>
                  </a:lnTo>
                  <a:lnTo>
                    <a:pt x="220" y="181"/>
                  </a:lnTo>
                  <a:lnTo>
                    <a:pt x="224" y="149"/>
                  </a:lnTo>
                  <a:lnTo>
                    <a:pt x="220" y="117"/>
                  </a:lnTo>
                  <a:lnTo>
                    <a:pt x="214" y="92"/>
                  </a:lnTo>
                  <a:lnTo>
                    <a:pt x="202" y="72"/>
                  </a:lnTo>
                  <a:lnTo>
                    <a:pt x="186" y="56"/>
                  </a:lnTo>
                  <a:lnTo>
                    <a:pt x="166" y="48"/>
                  </a:lnTo>
                  <a:lnTo>
                    <a:pt x="143" y="44"/>
                  </a:lnTo>
                  <a:close/>
                  <a:moveTo>
                    <a:pt x="153" y="0"/>
                  </a:moveTo>
                  <a:lnTo>
                    <a:pt x="180" y="2"/>
                  </a:lnTo>
                  <a:lnTo>
                    <a:pt x="206" y="10"/>
                  </a:lnTo>
                  <a:lnTo>
                    <a:pt x="226" y="24"/>
                  </a:lnTo>
                  <a:lnTo>
                    <a:pt x="244" y="40"/>
                  </a:lnTo>
                  <a:lnTo>
                    <a:pt x="258" y="62"/>
                  </a:lnTo>
                  <a:lnTo>
                    <a:pt x="267" y="86"/>
                  </a:lnTo>
                  <a:lnTo>
                    <a:pt x="275" y="115"/>
                  </a:lnTo>
                  <a:lnTo>
                    <a:pt x="277" y="147"/>
                  </a:lnTo>
                  <a:lnTo>
                    <a:pt x="275" y="179"/>
                  </a:lnTo>
                  <a:lnTo>
                    <a:pt x="267" y="208"/>
                  </a:lnTo>
                  <a:lnTo>
                    <a:pt x="258" y="236"/>
                  </a:lnTo>
                  <a:lnTo>
                    <a:pt x="242" y="260"/>
                  </a:lnTo>
                  <a:lnTo>
                    <a:pt x="224" y="278"/>
                  </a:lnTo>
                  <a:lnTo>
                    <a:pt x="200" y="292"/>
                  </a:lnTo>
                  <a:lnTo>
                    <a:pt x="174" y="302"/>
                  </a:lnTo>
                  <a:lnTo>
                    <a:pt x="145" y="304"/>
                  </a:lnTo>
                  <a:lnTo>
                    <a:pt x="115" y="302"/>
                  </a:lnTo>
                  <a:lnTo>
                    <a:pt x="89" y="292"/>
                  </a:lnTo>
                  <a:lnTo>
                    <a:pt x="67" y="276"/>
                  </a:lnTo>
                  <a:lnTo>
                    <a:pt x="51" y="256"/>
                  </a:lnTo>
                  <a:lnTo>
                    <a:pt x="51" y="417"/>
                  </a:lnTo>
                  <a:lnTo>
                    <a:pt x="0" y="417"/>
                  </a:lnTo>
                  <a:lnTo>
                    <a:pt x="0" y="8"/>
                  </a:lnTo>
                  <a:lnTo>
                    <a:pt x="28" y="8"/>
                  </a:lnTo>
                  <a:lnTo>
                    <a:pt x="36" y="8"/>
                  </a:lnTo>
                  <a:lnTo>
                    <a:pt x="42" y="10"/>
                  </a:lnTo>
                  <a:lnTo>
                    <a:pt x="48" y="14"/>
                  </a:lnTo>
                  <a:lnTo>
                    <a:pt x="49" y="20"/>
                  </a:lnTo>
                  <a:lnTo>
                    <a:pt x="51" y="28"/>
                  </a:lnTo>
                  <a:lnTo>
                    <a:pt x="51" y="52"/>
                  </a:lnTo>
                  <a:lnTo>
                    <a:pt x="67" y="30"/>
                  </a:lnTo>
                  <a:lnTo>
                    <a:pt x="91" y="14"/>
                  </a:lnTo>
                  <a:lnTo>
                    <a:pt x="119" y="4"/>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userDrawn="1"/>
          </p:nvSpPr>
          <p:spPr bwMode="auto">
            <a:xfrm>
              <a:off x="6559550" y="1677988"/>
              <a:ext cx="204788" cy="241300"/>
            </a:xfrm>
            <a:custGeom>
              <a:avLst/>
              <a:gdLst>
                <a:gd name="T0" fmla="*/ 141 w 258"/>
                <a:gd name="T1" fmla="*/ 42 h 304"/>
                <a:gd name="T2" fmla="*/ 117 w 258"/>
                <a:gd name="T3" fmla="*/ 46 h 304"/>
                <a:gd name="T4" fmla="*/ 97 w 258"/>
                <a:gd name="T5" fmla="*/ 52 h 304"/>
                <a:gd name="T6" fmla="*/ 81 w 258"/>
                <a:gd name="T7" fmla="*/ 66 h 304"/>
                <a:gd name="T8" fmla="*/ 67 w 258"/>
                <a:gd name="T9" fmla="*/ 82 h 304"/>
                <a:gd name="T10" fmla="*/ 57 w 258"/>
                <a:gd name="T11" fmla="*/ 101 h 304"/>
                <a:gd name="T12" fmla="*/ 53 w 258"/>
                <a:gd name="T13" fmla="*/ 125 h 304"/>
                <a:gd name="T14" fmla="*/ 210 w 258"/>
                <a:gd name="T15" fmla="*/ 125 h 304"/>
                <a:gd name="T16" fmla="*/ 210 w 258"/>
                <a:gd name="T17" fmla="*/ 119 h 304"/>
                <a:gd name="T18" fmla="*/ 208 w 258"/>
                <a:gd name="T19" fmla="*/ 97 h 304"/>
                <a:gd name="T20" fmla="*/ 200 w 258"/>
                <a:gd name="T21" fmla="*/ 78 h 304"/>
                <a:gd name="T22" fmla="*/ 190 w 258"/>
                <a:gd name="T23" fmla="*/ 64 h 304"/>
                <a:gd name="T24" fmla="*/ 178 w 258"/>
                <a:gd name="T25" fmla="*/ 52 h 304"/>
                <a:gd name="T26" fmla="*/ 160 w 258"/>
                <a:gd name="T27" fmla="*/ 46 h 304"/>
                <a:gd name="T28" fmla="*/ 141 w 258"/>
                <a:gd name="T29" fmla="*/ 42 h 304"/>
                <a:gd name="T30" fmla="*/ 139 w 258"/>
                <a:gd name="T31" fmla="*/ 0 h 304"/>
                <a:gd name="T32" fmla="*/ 166 w 258"/>
                <a:gd name="T33" fmla="*/ 2 h 304"/>
                <a:gd name="T34" fmla="*/ 190 w 258"/>
                <a:gd name="T35" fmla="*/ 10 h 304"/>
                <a:gd name="T36" fmla="*/ 210 w 258"/>
                <a:gd name="T37" fmla="*/ 20 h 304"/>
                <a:gd name="T38" fmla="*/ 228 w 258"/>
                <a:gd name="T39" fmla="*/ 36 h 304"/>
                <a:gd name="T40" fmla="*/ 240 w 258"/>
                <a:gd name="T41" fmla="*/ 56 h 304"/>
                <a:gd name="T42" fmla="*/ 250 w 258"/>
                <a:gd name="T43" fmla="*/ 78 h 304"/>
                <a:gd name="T44" fmla="*/ 256 w 258"/>
                <a:gd name="T45" fmla="*/ 103 h 304"/>
                <a:gd name="T46" fmla="*/ 258 w 258"/>
                <a:gd name="T47" fmla="*/ 129 h 304"/>
                <a:gd name="T48" fmla="*/ 256 w 258"/>
                <a:gd name="T49" fmla="*/ 165 h 304"/>
                <a:gd name="T50" fmla="*/ 51 w 258"/>
                <a:gd name="T51" fmla="*/ 165 h 304"/>
                <a:gd name="T52" fmla="*/ 57 w 258"/>
                <a:gd name="T53" fmla="*/ 193 h 304"/>
                <a:gd name="T54" fmla="*/ 65 w 258"/>
                <a:gd name="T55" fmla="*/ 216 h 304"/>
                <a:gd name="T56" fmla="*/ 79 w 258"/>
                <a:gd name="T57" fmla="*/ 234 h 304"/>
                <a:gd name="T58" fmla="*/ 99 w 258"/>
                <a:gd name="T59" fmla="*/ 248 h 304"/>
                <a:gd name="T60" fmla="*/ 123 w 258"/>
                <a:gd name="T61" fmla="*/ 256 h 304"/>
                <a:gd name="T62" fmla="*/ 153 w 258"/>
                <a:gd name="T63" fmla="*/ 260 h 304"/>
                <a:gd name="T64" fmla="*/ 180 w 258"/>
                <a:gd name="T65" fmla="*/ 256 h 304"/>
                <a:gd name="T66" fmla="*/ 204 w 258"/>
                <a:gd name="T67" fmla="*/ 248 h 304"/>
                <a:gd name="T68" fmla="*/ 226 w 258"/>
                <a:gd name="T69" fmla="*/ 236 h 304"/>
                <a:gd name="T70" fmla="*/ 248 w 258"/>
                <a:gd name="T71" fmla="*/ 270 h 304"/>
                <a:gd name="T72" fmla="*/ 226 w 258"/>
                <a:gd name="T73" fmla="*/ 286 h 304"/>
                <a:gd name="T74" fmla="*/ 202 w 258"/>
                <a:gd name="T75" fmla="*/ 296 h 304"/>
                <a:gd name="T76" fmla="*/ 176 w 258"/>
                <a:gd name="T77" fmla="*/ 302 h 304"/>
                <a:gd name="T78" fmla="*/ 147 w 258"/>
                <a:gd name="T79" fmla="*/ 304 h 304"/>
                <a:gd name="T80" fmla="*/ 115 w 258"/>
                <a:gd name="T81" fmla="*/ 302 h 304"/>
                <a:gd name="T82" fmla="*/ 87 w 258"/>
                <a:gd name="T83" fmla="*/ 294 h 304"/>
                <a:gd name="T84" fmla="*/ 61 w 258"/>
                <a:gd name="T85" fmla="*/ 282 h 304"/>
                <a:gd name="T86" fmla="*/ 42 w 258"/>
                <a:gd name="T87" fmla="*/ 264 h 304"/>
                <a:gd name="T88" fmla="*/ 24 w 258"/>
                <a:gd name="T89" fmla="*/ 242 h 304"/>
                <a:gd name="T90" fmla="*/ 12 w 258"/>
                <a:gd name="T91" fmla="*/ 216 h 304"/>
                <a:gd name="T92" fmla="*/ 4 w 258"/>
                <a:gd name="T93" fmla="*/ 185 h 304"/>
                <a:gd name="T94" fmla="*/ 0 w 258"/>
                <a:gd name="T95" fmla="*/ 149 h 304"/>
                <a:gd name="T96" fmla="*/ 4 w 258"/>
                <a:gd name="T97" fmla="*/ 115 h 304"/>
                <a:gd name="T98" fmla="*/ 12 w 258"/>
                <a:gd name="T99" fmla="*/ 86 h 304"/>
                <a:gd name="T100" fmla="*/ 24 w 258"/>
                <a:gd name="T101" fmla="*/ 60 h 304"/>
                <a:gd name="T102" fmla="*/ 40 w 258"/>
                <a:gd name="T103" fmla="*/ 40 h 304"/>
                <a:gd name="T104" fmla="*/ 61 w 258"/>
                <a:gd name="T105" fmla="*/ 22 h 304"/>
                <a:gd name="T106" fmla="*/ 83 w 258"/>
                <a:gd name="T107" fmla="*/ 10 h 304"/>
                <a:gd name="T108" fmla="*/ 111 w 258"/>
                <a:gd name="T109" fmla="*/ 2 h 304"/>
                <a:gd name="T110" fmla="*/ 139 w 258"/>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304">
                  <a:moveTo>
                    <a:pt x="141" y="42"/>
                  </a:moveTo>
                  <a:lnTo>
                    <a:pt x="117" y="46"/>
                  </a:lnTo>
                  <a:lnTo>
                    <a:pt x="97" y="52"/>
                  </a:lnTo>
                  <a:lnTo>
                    <a:pt x="81" y="66"/>
                  </a:lnTo>
                  <a:lnTo>
                    <a:pt x="67" y="82"/>
                  </a:lnTo>
                  <a:lnTo>
                    <a:pt x="57" y="101"/>
                  </a:lnTo>
                  <a:lnTo>
                    <a:pt x="53" y="125"/>
                  </a:lnTo>
                  <a:lnTo>
                    <a:pt x="210" y="125"/>
                  </a:lnTo>
                  <a:lnTo>
                    <a:pt x="210" y="119"/>
                  </a:lnTo>
                  <a:lnTo>
                    <a:pt x="208" y="97"/>
                  </a:lnTo>
                  <a:lnTo>
                    <a:pt x="200" y="78"/>
                  </a:lnTo>
                  <a:lnTo>
                    <a:pt x="190" y="64"/>
                  </a:lnTo>
                  <a:lnTo>
                    <a:pt x="178" y="52"/>
                  </a:lnTo>
                  <a:lnTo>
                    <a:pt x="160" y="46"/>
                  </a:lnTo>
                  <a:lnTo>
                    <a:pt x="141" y="42"/>
                  </a:lnTo>
                  <a:close/>
                  <a:moveTo>
                    <a:pt x="139" y="0"/>
                  </a:moveTo>
                  <a:lnTo>
                    <a:pt x="166" y="2"/>
                  </a:lnTo>
                  <a:lnTo>
                    <a:pt x="190" y="10"/>
                  </a:lnTo>
                  <a:lnTo>
                    <a:pt x="210" y="20"/>
                  </a:lnTo>
                  <a:lnTo>
                    <a:pt x="228" y="36"/>
                  </a:lnTo>
                  <a:lnTo>
                    <a:pt x="240" y="56"/>
                  </a:lnTo>
                  <a:lnTo>
                    <a:pt x="250" y="78"/>
                  </a:lnTo>
                  <a:lnTo>
                    <a:pt x="256" y="103"/>
                  </a:lnTo>
                  <a:lnTo>
                    <a:pt x="258" y="129"/>
                  </a:lnTo>
                  <a:lnTo>
                    <a:pt x="256" y="165"/>
                  </a:lnTo>
                  <a:lnTo>
                    <a:pt x="51" y="165"/>
                  </a:lnTo>
                  <a:lnTo>
                    <a:pt x="57" y="193"/>
                  </a:lnTo>
                  <a:lnTo>
                    <a:pt x="65" y="216"/>
                  </a:lnTo>
                  <a:lnTo>
                    <a:pt x="79" y="234"/>
                  </a:lnTo>
                  <a:lnTo>
                    <a:pt x="99" y="248"/>
                  </a:lnTo>
                  <a:lnTo>
                    <a:pt x="123" y="256"/>
                  </a:lnTo>
                  <a:lnTo>
                    <a:pt x="153" y="260"/>
                  </a:lnTo>
                  <a:lnTo>
                    <a:pt x="180" y="256"/>
                  </a:lnTo>
                  <a:lnTo>
                    <a:pt x="204" y="248"/>
                  </a:lnTo>
                  <a:lnTo>
                    <a:pt x="226" y="236"/>
                  </a:lnTo>
                  <a:lnTo>
                    <a:pt x="248" y="270"/>
                  </a:lnTo>
                  <a:lnTo>
                    <a:pt x="226" y="286"/>
                  </a:lnTo>
                  <a:lnTo>
                    <a:pt x="202" y="296"/>
                  </a:lnTo>
                  <a:lnTo>
                    <a:pt x="176" y="302"/>
                  </a:lnTo>
                  <a:lnTo>
                    <a:pt x="147" y="304"/>
                  </a:lnTo>
                  <a:lnTo>
                    <a:pt x="115" y="302"/>
                  </a:lnTo>
                  <a:lnTo>
                    <a:pt x="87" y="294"/>
                  </a:lnTo>
                  <a:lnTo>
                    <a:pt x="61" y="282"/>
                  </a:lnTo>
                  <a:lnTo>
                    <a:pt x="42" y="264"/>
                  </a:lnTo>
                  <a:lnTo>
                    <a:pt x="24" y="242"/>
                  </a:lnTo>
                  <a:lnTo>
                    <a:pt x="12" y="216"/>
                  </a:lnTo>
                  <a:lnTo>
                    <a:pt x="4" y="185"/>
                  </a:lnTo>
                  <a:lnTo>
                    <a:pt x="0" y="149"/>
                  </a:lnTo>
                  <a:lnTo>
                    <a:pt x="4" y="115"/>
                  </a:lnTo>
                  <a:lnTo>
                    <a:pt x="12" y="86"/>
                  </a:lnTo>
                  <a:lnTo>
                    <a:pt x="24" y="60"/>
                  </a:lnTo>
                  <a:lnTo>
                    <a:pt x="40" y="40"/>
                  </a:lnTo>
                  <a:lnTo>
                    <a:pt x="61" y="22"/>
                  </a:lnTo>
                  <a:lnTo>
                    <a:pt x="83" y="10"/>
                  </a:lnTo>
                  <a:lnTo>
                    <a:pt x="111" y="2"/>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6816725" y="1681163"/>
              <a:ext cx="130175" cy="231775"/>
            </a:xfrm>
            <a:custGeom>
              <a:avLst/>
              <a:gdLst>
                <a:gd name="T0" fmla="*/ 139 w 164"/>
                <a:gd name="T1" fmla="*/ 0 h 292"/>
                <a:gd name="T2" fmla="*/ 147 w 164"/>
                <a:gd name="T3" fmla="*/ 0 h 292"/>
                <a:gd name="T4" fmla="*/ 155 w 164"/>
                <a:gd name="T5" fmla="*/ 0 h 292"/>
                <a:gd name="T6" fmla="*/ 161 w 164"/>
                <a:gd name="T7" fmla="*/ 2 h 292"/>
                <a:gd name="T8" fmla="*/ 164 w 164"/>
                <a:gd name="T9" fmla="*/ 2 h 292"/>
                <a:gd name="T10" fmla="*/ 164 w 164"/>
                <a:gd name="T11" fmla="*/ 46 h 292"/>
                <a:gd name="T12" fmla="*/ 147 w 164"/>
                <a:gd name="T13" fmla="*/ 46 h 292"/>
                <a:gd name="T14" fmla="*/ 117 w 164"/>
                <a:gd name="T15" fmla="*/ 48 h 292"/>
                <a:gd name="T16" fmla="*/ 93 w 164"/>
                <a:gd name="T17" fmla="*/ 56 h 292"/>
                <a:gd name="T18" fmla="*/ 75 w 164"/>
                <a:gd name="T19" fmla="*/ 70 h 292"/>
                <a:gd name="T20" fmla="*/ 61 w 164"/>
                <a:gd name="T21" fmla="*/ 91 h 292"/>
                <a:gd name="T22" fmla="*/ 54 w 164"/>
                <a:gd name="T23" fmla="*/ 119 h 292"/>
                <a:gd name="T24" fmla="*/ 52 w 164"/>
                <a:gd name="T25" fmla="*/ 153 h 292"/>
                <a:gd name="T26" fmla="*/ 52 w 164"/>
                <a:gd name="T27" fmla="*/ 292 h 292"/>
                <a:gd name="T28" fmla="*/ 0 w 164"/>
                <a:gd name="T29" fmla="*/ 292 h 292"/>
                <a:gd name="T30" fmla="*/ 0 w 164"/>
                <a:gd name="T31" fmla="*/ 4 h 292"/>
                <a:gd name="T32" fmla="*/ 26 w 164"/>
                <a:gd name="T33" fmla="*/ 4 h 292"/>
                <a:gd name="T34" fmla="*/ 36 w 164"/>
                <a:gd name="T35" fmla="*/ 4 h 292"/>
                <a:gd name="T36" fmla="*/ 42 w 164"/>
                <a:gd name="T37" fmla="*/ 6 h 292"/>
                <a:gd name="T38" fmla="*/ 46 w 164"/>
                <a:gd name="T39" fmla="*/ 10 h 292"/>
                <a:gd name="T40" fmla="*/ 50 w 164"/>
                <a:gd name="T41" fmla="*/ 16 h 292"/>
                <a:gd name="T42" fmla="*/ 50 w 164"/>
                <a:gd name="T43" fmla="*/ 24 h 292"/>
                <a:gd name="T44" fmla="*/ 50 w 164"/>
                <a:gd name="T45" fmla="*/ 52 h 292"/>
                <a:gd name="T46" fmla="*/ 65 w 164"/>
                <a:gd name="T47" fmla="*/ 30 h 292"/>
                <a:gd name="T48" fmla="*/ 85 w 164"/>
                <a:gd name="T49" fmla="*/ 12 h 292"/>
                <a:gd name="T50" fmla="*/ 111 w 164"/>
                <a:gd name="T51" fmla="*/ 2 h 292"/>
                <a:gd name="T52" fmla="*/ 139 w 16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 h="292">
                  <a:moveTo>
                    <a:pt x="139" y="0"/>
                  </a:moveTo>
                  <a:lnTo>
                    <a:pt x="147" y="0"/>
                  </a:lnTo>
                  <a:lnTo>
                    <a:pt x="155" y="0"/>
                  </a:lnTo>
                  <a:lnTo>
                    <a:pt x="161" y="2"/>
                  </a:lnTo>
                  <a:lnTo>
                    <a:pt x="164" y="2"/>
                  </a:lnTo>
                  <a:lnTo>
                    <a:pt x="164" y="46"/>
                  </a:lnTo>
                  <a:lnTo>
                    <a:pt x="147" y="46"/>
                  </a:lnTo>
                  <a:lnTo>
                    <a:pt x="117" y="48"/>
                  </a:lnTo>
                  <a:lnTo>
                    <a:pt x="93" y="56"/>
                  </a:lnTo>
                  <a:lnTo>
                    <a:pt x="75" y="70"/>
                  </a:lnTo>
                  <a:lnTo>
                    <a:pt x="61" y="91"/>
                  </a:lnTo>
                  <a:lnTo>
                    <a:pt x="54" y="119"/>
                  </a:lnTo>
                  <a:lnTo>
                    <a:pt x="52" y="153"/>
                  </a:lnTo>
                  <a:lnTo>
                    <a:pt x="52" y="292"/>
                  </a:lnTo>
                  <a:lnTo>
                    <a:pt x="0" y="292"/>
                  </a:lnTo>
                  <a:lnTo>
                    <a:pt x="0" y="4"/>
                  </a:lnTo>
                  <a:lnTo>
                    <a:pt x="26" y="4"/>
                  </a:lnTo>
                  <a:lnTo>
                    <a:pt x="36" y="4"/>
                  </a:lnTo>
                  <a:lnTo>
                    <a:pt x="42" y="6"/>
                  </a:lnTo>
                  <a:lnTo>
                    <a:pt x="46" y="10"/>
                  </a:lnTo>
                  <a:lnTo>
                    <a:pt x="50" y="16"/>
                  </a:lnTo>
                  <a:lnTo>
                    <a:pt x="50" y="24"/>
                  </a:lnTo>
                  <a:lnTo>
                    <a:pt x="50" y="52"/>
                  </a:lnTo>
                  <a:lnTo>
                    <a:pt x="65" y="30"/>
                  </a:lnTo>
                  <a:lnTo>
                    <a:pt x="85" y="12"/>
                  </a:lnTo>
                  <a:lnTo>
                    <a:pt x="111" y="2"/>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6985000" y="1592263"/>
              <a:ext cx="41275" cy="320675"/>
            </a:xfrm>
            <a:custGeom>
              <a:avLst/>
              <a:gdLst>
                <a:gd name="T0" fmla="*/ 0 w 54"/>
                <a:gd name="T1" fmla="*/ 117 h 405"/>
                <a:gd name="T2" fmla="*/ 52 w 54"/>
                <a:gd name="T3" fmla="*/ 117 h 405"/>
                <a:gd name="T4" fmla="*/ 52 w 54"/>
                <a:gd name="T5" fmla="*/ 405 h 405"/>
                <a:gd name="T6" fmla="*/ 0 w 54"/>
                <a:gd name="T7" fmla="*/ 405 h 405"/>
                <a:gd name="T8" fmla="*/ 0 w 54"/>
                <a:gd name="T9" fmla="*/ 117 h 405"/>
                <a:gd name="T10" fmla="*/ 0 w 54"/>
                <a:gd name="T11" fmla="*/ 0 h 405"/>
                <a:gd name="T12" fmla="*/ 54 w 54"/>
                <a:gd name="T13" fmla="*/ 0 h 405"/>
                <a:gd name="T14" fmla="*/ 54 w 54"/>
                <a:gd name="T15" fmla="*/ 60 h 405"/>
                <a:gd name="T16" fmla="*/ 0 w 54"/>
                <a:gd name="T17" fmla="*/ 60 h 405"/>
                <a:gd name="T18" fmla="*/ 0 w 54"/>
                <a:gd name="T19"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05">
                  <a:moveTo>
                    <a:pt x="0" y="117"/>
                  </a:moveTo>
                  <a:lnTo>
                    <a:pt x="52" y="117"/>
                  </a:lnTo>
                  <a:lnTo>
                    <a:pt x="52" y="405"/>
                  </a:lnTo>
                  <a:lnTo>
                    <a:pt x="0" y="405"/>
                  </a:lnTo>
                  <a:lnTo>
                    <a:pt x="0" y="117"/>
                  </a:lnTo>
                  <a:close/>
                  <a:moveTo>
                    <a:pt x="0" y="0"/>
                  </a:moveTo>
                  <a:lnTo>
                    <a:pt x="54" y="0"/>
                  </a:lnTo>
                  <a:lnTo>
                    <a:pt x="54" y="60"/>
                  </a:lnTo>
                  <a:lnTo>
                    <a:pt x="0" y="6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userDrawn="1"/>
          </p:nvSpPr>
          <p:spPr bwMode="auto">
            <a:xfrm>
              <a:off x="7078663" y="1677988"/>
              <a:ext cx="203200" cy="241300"/>
            </a:xfrm>
            <a:custGeom>
              <a:avLst/>
              <a:gdLst>
                <a:gd name="T0" fmla="*/ 139 w 256"/>
                <a:gd name="T1" fmla="*/ 42 h 304"/>
                <a:gd name="T2" fmla="*/ 117 w 256"/>
                <a:gd name="T3" fmla="*/ 46 h 304"/>
                <a:gd name="T4" fmla="*/ 97 w 256"/>
                <a:gd name="T5" fmla="*/ 52 h 304"/>
                <a:gd name="T6" fmla="*/ 79 w 256"/>
                <a:gd name="T7" fmla="*/ 66 h 304"/>
                <a:gd name="T8" fmla="*/ 67 w 256"/>
                <a:gd name="T9" fmla="*/ 82 h 304"/>
                <a:gd name="T10" fmla="*/ 57 w 256"/>
                <a:gd name="T11" fmla="*/ 101 h 304"/>
                <a:gd name="T12" fmla="*/ 51 w 256"/>
                <a:gd name="T13" fmla="*/ 125 h 304"/>
                <a:gd name="T14" fmla="*/ 208 w 256"/>
                <a:gd name="T15" fmla="*/ 125 h 304"/>
                <a:gd name="T16" fmla="*/ 208 w 256"/>
                <a:gd name="T17" fmla="*/ 119 h 304"/>
                <a:gd name="T18" fmla="*/ 206 w 256"/>
                <a:gd name="T19" fmla="*/ 97 h 304"/>
                <a:gd name="T20" fmla="*/ 200 w 256"/>
                <a:gd name="T21" fmla="*/ 78 h 304"/>
                <a:gd name="T22" fmla="*/ 190 w 256"/>
                <a:gd name="T23" fmla="*/ 64 h 304"/>
                <a:gd name="T24" fmla="*/ 176 w 256"/>
                <a:gd name="T25" fmla="*/ 52 h 304"/>
                <a:gd name="T26" fmla="*/ 159 w 256"/>
                <a:gd name="T27" fmla="*/ 46 h 304"/>
                <a:gd name="T28" fmla="*/ 139 w 256"/>
                <a:gd name="T29" fmla="*/ 42 h 304"/>
                <a:gd name="T30" fmla="*/ 137 w 256"/>
                <a:gd name="T31" fmla="*/ 0 h 304"/>
                <a:gd name="T32" fmla="*/ 164 w 256"/>
                <a:gd name="T33" fmla="*/ 2 h 304"/>
                <a:gd name="T34" fmla="*/ 188 w 256"/>
                <a:gd name="T35" fmla="*/ 10 h 304"/>
                <a:gd name="T36" fmla="*/ 210 w 256"/>
                <a:gd name="T37" fmla="*/ 20 h 304"/>
                <a:gd name="T38" fmla="*/ 226 w 256"/>
                <a:gd name="T39" fmla="*/ 36 h 304"/>
                <a:gd name="T40" fmla="*/ 240 w 256"/>
                <a:gd name="T41" fmla="*/ 56 h 304"/>
                <a:gd name="T42" fmla="*/ 250 w 256"/>
                <a:gd name="T43" fmla="*/ 78 h 304"/>
                <a:gd name="T44" fmla="*/ 254 w 256"/>
                <a:gd name="T45" fmla="*/ 103 h 304"/>
                <a:gd name="T46" fmla="*/ 256 w 256"/>
                <a:gd name="T47" fmla="*/ 129 h 304"/>
                <a:gd name="T48" fmla="*/ 254 w 256"/>
                <a:gd name="T49" fmla="*/ 165 h 304"/>
                <a:gd name="T50" fmla="*/ 51 w 256"/>
                <a:gd name="T51" fmla="*/ 165 h 304"/>
                <a:gd name="T52" fmla="*/ 55 w 256"/>
                <a:gd name="T53" fmla="*/ 193 h 304"/>
                <a:gd name="T54" fmla="*/ 65 w 256"/>
                <a:gd name="T55" fmla="*/ 216 h 304"/>
                <a:gd name="T56" fmla="*/ 79 w 256"/>
                <a:gd name="T57" fmla="*/ 234 h 304"/>
                <a:gd name="T58" fmla="*/ 97 w 256"/>
                <a:gd name="T59" fmla="*/ 248 h 304"/>
                <a:gd name="T60" fmla="*/ 123 w 256"/>
                <a:gd name="T61" fmla="*/ 256 h 304"/>
                <a:gd name="T62" fmla="*/ 151 w 256"/>
                <a:gd name="T63" fmla="*/ 260 h 304"/>
                <a:gd name="T64" fmla="*/ 178 w 256"/>
                <a:gd name="T65" fmla="*/ 256 h 304"/>
                <a:gd name="T66" fmla="*/ 204 w 256"/>
                <a:gd name="T67" fmla="*/ 248 h 304"/>
                <a:gd name="T68" fmla="*/ 224 w 256"/>
                <a:gd name="T69" fmla="*/ 236 h 304"/>
                <a:gd name="T70" fmla="*/ 246 w 256"/>
                <a:gd name="T71" fmla="*/ 270 h 304"/>
                <a:gd name="T72" fmla="*/ 226 w 256"/>
                <a:gd name="T73" fmla="*/ 286 h 304"/>
                <a:gd name="T74" fmla="*/ 202 w 256"/>
                <a:gd name="T75" fmla="*/ 296 h 304"/>
                <a:gd name="T76" fmla="*/ 174 w 256"/>
                <a:gd name="T77" fmla="*/ 302 h 304"/>
                <a:gd name="T78" fmla="*/ 147 w 256"/>
                <a:gd name="T79" fmla="*/ 304 h 304"/>
                <a:gd name="T80" fmla="*/ 115 w 256"/>
                <a:gd name="T81" fmla="*/ 302 h 304"/>
                <a:gd name="T82" fmla="*/ 85 w 256"/>
                <a:gd name="T83" fmla="*/ 294 h 304"/>
                <a:gd name="T84" fmla="*/ 61 w 256"/>
                <a:gd name="T85" fmla="*/ 282 h 304"/>
                <a:gd name="T86" fmla="*/ 40 w 256"/>
                <a:gd name="T87" fmla="*/ 264 h 304"/>
                <a:gd name="T88" fmla="*/ 22 w 256"/>
                <a:gd name="T89" fmla="*/ 242 h 304"/>
                <a:gd name="T90" fmla="*/ 10 w 256"/>
                <a:gd name="T91" fmla="*/ 216 h 304"/>
                <a:gd name="T92" fmla="*/ 2 w 256"/>
                <a:gd name="T93" fmla="*/ 185 h 304"/>
                <a:gd name="T94" fmla="*/ 0 w 256"/>
                <a:gd name="T95" fmla="*/ 149 h 304"/>
                <a:gd name="T96" fmla="*/ 2 w 256"/>
                <a:gd name="T97" fmla="*/ 115 h 304"/>
                <a:gd name="T98" fmla="*/ 10 w 256"/>
                <a:gd name="T99" fmla="*/ 86 h 304"/>
                <a:gd name="T100" fmla="*/ 22 w 256"/>
                <a:gd name="T101" fmla="*/ 60 h 304"/>
                <a:gd name="T102" fmla="*/ 40 w 256"/>
                <a:gd name="T103" fmla="*/ 40 h 304"/>
                <a:gd name="T104" fmla="*/ 59 w 256"/>
                <a:gd name="T105" fmla="*/ 22 h 304"/>
                <a:gd name="T106" fmla="*/ 83 w 256"/>
                <a:gd name="T107" fmla="*/ 10 h 304"/>
                <a:gd name="T108" fmla="*/ 109 w 256"/>
                <a:gd name="T109" fmla="*/ 2 h 304"/>
                <a:gd name="T110" fmla="*/ 137 w 256"/>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04">
                  <a:moveTo>
                    <a:pt x="139" y="42"/>
                  </a:moveTo>
                  <a:lnTo>
                    <a:pt x="117" y="46"/>
                  </a:lnTo>
                  <a:lnTo>
                    <a:pt x="97" y="52"/>
                  </a:lnTo>
                  <a:lnTo>
                    <a:pt x="79" y="66"/>
                  </a:lnTo>
                  <a:lnTo>
                    <a:pt x="67" y="82"/>
                  </a:lnTo>
                  <a:lnTo>
                    <a:pt x="57" y="101"/>
                  </a:lnTo>
                  <a:lnTo>
                    <a:pt x="51" y="125"/>
                  </a:lnTo>
                  <a:lnTo>
                    <a:pt x="208" y="125"/>
                  </a:lnTo>
                  <a:lnTo>
                    <a:pt x="208" y="119"/>
                  </a:lnTo>
                  <a:lnTo>
                    <a:pt x="206" y="97"/>
                  </a:lnTo>
                  <a:lnTo>
                    <a:pt x="200" y="78"/>
                  </a:lnTo>
                  <a:lnTo>
                    <a:pt x="190" y="64"/>
                  </a:lnTo>
                  <a:lnTo>
                    <a:pt x="176" y="52"/>
                  </a:lnTo>
                  <a:lnTo>
                    <a:pt x="159" y="46"/>
                  </a:lnTo>
                  <a:lnTo>
                    <a:pt x="139" y="42"/>
                  </a:lnTo>
                  <a:close/>
                  <a:moveTo>
                    <a:pt x="137" y="0"/>
                  </a:moveTo>
                  <a:lnTo>
                    <a:pt x="164" y="2"/>
                  </a:lnTo>
                  <a:lnTo>
                    <a:pt x="188" y="10"/>
                  </a:lnTo>
                  <a:lnTo>
                    <a:pt x="210" y="20"/>
                  </a:lnTo>
                  <a:lnTo>
                    <a:pt x="226" y="36"/>
                  </a:lnTo>
                  <a:lnTo>
                    <a:pt x="240" y="56"/>
                  </a:lnTo>
                  <a:lnTo>
                    <a:pt x="250" y="78"/>
                  </a:lnTo>
                  <a:lnTo>
                    <a:pt x="254" y="103"/>
                  </a:lnTo>
                  <a:lnTo>
                    <a:pt x="256" y="129"/>
                  </a:lnTo>
                  <a:lnTo>
                    <a:pt x="254" y="165"/>
                  </a:lnTo>
                  <a:lnTo>
                    <a:pt x="51" y="165"/>
                  </a:lnTo>
                  <a:lnTo>
                    <a:pt x="55" y="193"/>
                  </a:lnTo>
                  <a:lnTo>
                    <a:pt x="65" y="216"/>
                  </a:lnTo>
                  <a:lnTo>
                    <a:pt x="79" y="234"/>
                  </a:lnTo>
                  <a:lnTo>
                    <a:pt x="97" y="248"/>
                  </a:lnTo>
                  <a:lnTo>
                    <a:pt x="123" y="256"/>
                  </a:lnTo>
                  <a:lnTo>
                    <a:pt x="151" y="260"/>
                  </a:lnTo>
                  <a:lnTo>
                    <a:pt x="178" y="256"/>
                  </a:lnTo>
                  <a:lnTo>
                    <a:pt x="204" y="248"/>
                  </a:lnTo>
                  <a:lnTo>
                    <a:pt x="224" y="236"/>
                  </a:lnTo>
                  <a:lnTo>
                    <a:pt x="246" y="270"/>
                  </a:lnTo>
                  <a:lnTo>
                    <a:pt x="226" y="286"/>
                  </a:lnTo>
                  <a:lnTo>
                    <a:pt x="202" y="296"/>
                  </a:lnTo>
                  <a:lnTo>
                    <a:pt x="174" y="302"/>
                  </a:lnTo>
                  <a:lnTo>
                    <a:pt x="147" y="304"/>
                  </a:lnTo>
                  <a:lnTo>
                    <a:pt x="115" y="302"/>
                  </a:lnTo>
                  <a:lnTo>
                    <a:pt x="85" y="294"/>
                  </a:lnTo>
                  <a:lnTo>
                    <a:pt x="61" y="282"/>
                  </a:lnTo>
                  <a:lnTo>
                    <a:pt x="40" y="264"/>
                  </a:lnTo>
                  <a:lnTo>
                    <a:pt x="22" y="242"/>
                  </a:lnTo>
                  <a:lnTo>
                    <a:pt x="10" y="216"/>
                  </a:lnTo>
                  <a:lnTo>
                    <a:pt x="2" y="185"/>
                  </a:lnTo>
                  <a:lnTo>
                    <a:pt x="0" y="149"/>
                  </a:lnTo>
                  <a:lnTo>
                    <a:pt x="2" y="115"/>
                  </a:lnTo>
                  <a:lnTo>
                    <a:pt x="10" y="86"/>
                  </a:lnTo>
                  <a:lnTo>
                    <a:pt x="22" y="60"/>
                  </a:lnTo>
                  <a:lnTo>
                    <a:pt x="40" y="40"/>
                  </a:lnTo>
                  <a:lnTo>
                    <a:pt x="59" y="22"/>
                  </a:lnTo>
                  <a:lnTo>
                    <a:pt x="83" y="10"/>
                  </a:lnTo>
                  <a:lnTo>
                    <a:pt x="109" y="2"/>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auto">
            <a:xfrm>
              <a:off x="7334250" y="1677988"/>
              <a:ext cx="198438" cy="234950"/>
            </a:xfrm>
            <a:custGeom>
              <a:avLst/>
              <a:gdLst>
                <a:gd name="T0" fmla="*/ 149 w 252"/>
                <a:gd name="T1" fmla="*/ 0 h 296"/>
                <a:gd name="T2" fmla="*/ 180 w 252"/>
                <a:gd name="T3" fmla="*/ 2 h 296"/>
                <a:gd name="T4" fmla="*/ 206 w 252"/>
                <a:gd name="T5" fmla="*/ 12 h 296"/>
                <a:gd name="T6" fmla="*/ 226 w 252"/>
                <a:gd name="T7" fmla="*/ 28 h 296"/>
                <a:gd name="T8" fmla="*/ 240 w 252"/>
                <a:gd name="T9" fmla="*/ 50 h 296"/>
                <a:gd name="T10" fmla="*/ 250 w 252"/>
                <a:gd name="T11" fmla="*/ 78 h 296"/>
                <a:gd name="T12" fmla="*/ 252 w 252"/>
                <a:gd name="T13" fmla="*/ 111 h 296"/>
                <a:gd name="T14" fmla="*/ 252 w 252"/>
                <a:gd name="T15" fmla="*/ 296 h 296"/>
                <a:gd name="T16" fmla="*/ 200 w 252"/>
                <a:gd name="T17" fmla="*/ 296 h 296"/>
                <a:gd name="T18" fmla="*/ 200 w 252"/>
                <a:gd name="T19" fmla="*/ 117 h 296"/>
                <a:gd name="T20" fmla="*/ 198 w 252"/>
                <a:gd name="T21" fmla="*/ 94 h 296"/>
                <a:gd name="T22" fmla="*/ 194 w 252"/>
                <a:gd name="T23" fmla="*/ 76 h 296"/>
                <a:gd name="T24" fmla="*/ 184 w 252"/>
                <a:gd name="T25" fmla="*/ 62 h 296"/>
                <a:gd name="T26" fmla="*/ 172 w 252"/>
                <a:gd name="T27" fmla="*/ 52 h 296"/>
                <a:gd name="T28" fmla="*/ 157 w 252"/>
                <a:gd name="T29" fmla="*/ 46 h 296"/>
                <a:gd name="T30" fmla="*/ 137 w 252"/>
                <a:gd name="T31" fmla="*/ 44 h 296"/>
                <a:gd name="T32" fmla="*/ 113 w 252"/>
                <a:gd name="T33" fmla="*/ 48 h 296"/>
                <a:gd name="T34" fmla="*/ 93 w 252"/>
                <a:gd name="T35" fmla="*/ 56 h 296"/>
                <a:gd name="T36" fmla="*/ 75 w 252"/>
                <a:gd name="T37" fmla="*/ 70 h 296"/>
                <a:gd name="T38" fmla="*/ 61 w 252"/>
                <a:gd name="T39" fmla="*/ 90 h 296"/>
                <a:gd name="T40" fmla="*/ 56 w 252"/>
                <a:gd name="T41" fmla="*/ 113 h 296"/>
                <a:gd name="T42" fmla="*/ 52 w 252"/>
                <a:gd name="T43" fmla="*/ 143 h 296"/>
                <a:gd name="T44" fmla="*/ 52 w 252"/>
                <a:gd name="T45" fmla="*/ 296 h 296"/>
                <a:gd name="T46" fmla="*/ 0 w 252"/>
                <a:gd name="T47" fmla="*/ 296 h 296"/>
                <a:gd name="T48" fmla="*/ 0 w 252"/>
                <a:gd name="T49" fmla="*/ 8 h 296"/>
                <a:gd name="T50" fmla="*/ 28 w 252"/>
                <a:gd name="T51" fmla="*/ 8 h 296"/>
                <a:gd name="T52" fmla="*/ 36 w 252"/>
                <a:gd name="T53" fmla="*/ 8 h 296"/>
                <a:gd name="T54" fmla="*/ 42 w 252"/>
                <a:gd name="T55" fmla="*/ 10 h 296"/>
                <a:gd name="T56" fmla="*/ 48 w 252"/>
                <a:gd name="T57" fmla="*/ 14 h 296"/>
                <a:gd name="T58" fmla="*/ 50 w 252"/>
                <a:gd name="T59" fmla="*/ 20 h 296"/>
                <a:gd name="T60" fmla="*/ 52 w 252"/>
                <a:gd name="T61" fmla="*/ 28 h 296"/>
                <a:gd name="T62" fmla="*/ 52 w 252"/>
                <a:gd name="T63" fmla="*/ 52 h 296"/>
                <a:gd name="T64" fmla="*/ 67 w 252"/>
                <a:gd name="T65" fmla="*/ 30 h 296"/>
                <a:gd name="T66" fmla="*/ 89 w 252"/>
                <a:gd name="T67" fmla="*/ 14 h 296"/>
                <a:gd name="T68" fmla="*/ 117 w 252"/>
                <a:gd name="T69" fmla="*/ 4 h 296"/>
                <a:gd name="T70" fmla="*/ 149 w 252"/>
                <a:gd name="T7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96">
                  <a:moveTo>
                    <a:pt x="149" y="0"/>
                  </a:moveTo>
                  <a:lnTo>
                    <a:pt x="180" y="2"/>
                  </a:lnTo>
                  <a:lnTo>
                    <a:pt x="206" y="12"/>
                  </a:lnTo>
                  <a:lnTo>
                    <a:pt x="226" y="28"/>
                  </a:lnTo>
                  <a:lnTo>
                    <a:pt x="240" y="50"/>
                  </a:lnTo>
                  <a:lnTo>
                    <a:pt x="250" y="78"/>
                  </a:lnTo>
                  <a:lnTo>
                    <a:pt x="252" y="111"/>
                  </a:lnTo>
                  <a:lnTo>
                    <a:pt x="252" y="296"/>
                  </a:lnTo>
                  <a:lnTo>
                    <a:pt x="200" y="296"/>
                  </a:lnTo>
                  <a:lnTo>
                    <a:pt x="200" y="117"/>
                  </a:lnTo>
                  <a:lnTo>
                    <a:pt x="198" y="94"/>
                  </a:lnTo>
                  <a:lnTo>
                    <a:pt x="194" y="76"/>
                  </a:lnTo>
                  <a:lnTo>
                    <a:pt x="184" y="62"/>
                  </a:lnTo>
                  <a:lnTo>
                    <a:pt x="172" y="52"/>
                  </a:lnTo>
                  <a:lnTo>
                    <a:pt x="157" y="46"/>
                  </a:lnTo>
                  <a:lnTo>
                    <a:pt x="137" y="44"/>
                  </a:lnTo>
                  <a:lnTo>
                    <a:pt x="113" y="48"/>
                  </a:lnTo>
                  <a:lnTo>
                    <a:pt x="93" y="56"/>
                  </a:lnTo>
                  <a:lnTo>
                    <a:pt x="75" y="70"/>
                  </a:lnTo>
                  <a:lnTo>
                    <a:pt x="61" y="90"/>
                  </a:lnTo>
                  <a:lnTo>
                    <a:pt x="56" y="113"/>
                  </a:lnTo>
                  <a:lnTo>
                    <a:pt x="52" y="143"/>
                  </a:lnTo>
                  <a:lnTo>
                    <a:pt x="52" y="296"/>
                  </a:lnTo>
                  <a:lnTo>
                    <a:pt x="0" y="296"/>
                  </a:lnTo>
                  <a:lnTo>
                    <a:pt x="0" y="8"/>
                  </a:lnTo>
                  <a:lnTo>
                    <a:pt x="28" y="8"/>
                  </a:lnTo>
                  <a:lnTo>
                    <a:pt x="36" y="8"/>
                  </a:lnTo>
                  <a:lnTo>
                    <a:pt x="42" y="10"/>
                  </a:lnTo>
                  <a:lnTo>
                    <a:pt x="48" y="14"/>
                  </a:lnTo>
                  <a:lnTo>
                    <a:pt x="50" y="20"/>
                  </a:lnTo>
                  <a:lnTo>
                    <a:pt x="52" y="28"/>
                  </a:lnTo>
                  <a:lnTo>
                    <a:pt x="52" y="52"/>
                  </a:lnTo>
                  <a:lnTo>
                    <a:pt x="67" y="30"/>
                  </a:lnTo>
                  <a:lnTo>
                    <a:pt x="89" y="14"/>
                  </a:lnTo>
                  <a:lnTo>
                    <a:pt x="117" y="4"/>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7580313" y="1677988"/>
              <a:ext cx="188913" cy="241300"/>
            </a:xfrm>
            <a:custGeom>
              <a:avLst/>
              <a:gdLst>
                <a:gd name="T0" fmla="*/ 149 w 238"/>
                <a:gd name="T1" fmla="*/ 0 h 304"/>
                <a:gd name="T2" fmla="*/ 182 w 238"/>
                <a:gd name="T3" fmla="*/ 2 h 304"/>
                <a:gd name="T4" fmla="*/ 212 w 238"/>
                <a:gd name="T5" fmla="*/ 12 h 304"/>
                <a:gd name="T6" fmla="*/ 236 w 238"/>
                <a:gd name="T7" fmla="*/ 28 h 304"/>
                <a:gd name="T8" fmla="*/ 216 w 238"/>
                <a:gd name="T9" fmla="*/ 64 h 304"/>
                <a:gd name="T10" fmla="*/ 204 w 238"/>
                <a:gd name="T11" fmla="*/ 56 h 304"/>
                <a:gd name="T12" fmla="*/ 188 w 238"/>
                <a:gd name="T13" fmla="*/ 50 h 304"/>
                <a:gd name="T14" fmla="*/ 173 w 238"/>
                <a:gd name="T15" fmla="*/ 46 h 304"/>
                <a:gd name="T16" fmla="*/ 151 w 238"/>
                <a:gd name="T17" fmla="*/ 44 h 304"/>
                <a:gd name="T18" fmla="*/ 123 w 238"/>
                <a:gd name="T19" fmla="*/ 48 h 304"/>
                <a:gd name="T20" fmla="*/ 99 w 238"/>
                <a:gd name="T21" fmla="*/ 56 h 304"/>
                <a:gd name="T22" fmla="*/ 79 w 238"/>
                <a:gd name="T23" fmla="*/ 72 h 304"/>
                <a:gd name="T24" fmla="*/ 66 w 238"/>
                <a:gd name="T25" fmla="*/ 94 h 304"/>
                <a:gd name="T26" fmla="*/ 58 w 238"/>
                <a:gd name="T27" fmla="*/ 119 h 304"/>
                <a:gd name="T28" fmla="*/ 54 w 238"/>
                <a:gd name="T29" fmla="*/ 151 h 304"/>
                <a:gd name="T30" fmla="*/ 58 w 238"/>
                <a:gd name="T31" fmla="*/ 183 h 304"/>
                <a:gd name="T32" fmla="*/ 66 w 238"/>
                <a:gd name="T33" fmla="*/ 210 h 304"/>
                <a:gd name="T34" fmla="*/ 79 w 238"/>
                <a:gd name="T35" fmla="*/ 232 h 304"/>
                <a:gd name="T36" fmla="*/ 99 w 238"/>
                <a:gd name="T37" fmla="*/ 246 h 304"/>
                <a:gd name="T38" fmla="*/ 123 w 238"/>
                <a:gd name="T39" fmla="*/ 256 h 304"/>
                <a:gd name="T40" fmla="*/ 151 w 238"/>
                <a:gd name="T41" fmla="*/ 260 h 304"/>
                <a:gd name="T42" fmla="*/ 186 w 238"/>
                <a:gd name="T43" fmla="*/ 254 h 304"/>
                <a:gd name="T44" fmla="*/ 202 w 238"/>
                <a:gd name="T45" fmla="*/ 248 h 304"/>
                <a:gd name="T46" fmla="*/ 218 w 238"/>
                <a:gd name="T47" fmla="*/ 240 h 304"/>
                <a:gd name="T48" fmla="*/ 238 w 238"/>
                <a:gd name="T49" fmla="*/ 276 h 304"/>
                <a:gd name="T50" fmla="*/ 212 w 238"/>
                <a:gd name="T51" fmla="*/ 292 h 304"/>
                <a:gd name="T52" fmla="*/ 182 w 238"/>
                <a:gd name="T53" fmla="*/ 300 h 304"/>
                <a:gd name="T54" fmla="*/ 147 w 238"/>
                <a:gd name="T55" fmla="*/ 304 h 304"/>
                <a:gd name="T56" fmla="*/ 111 w 238"/>
                <a:gd name="T57" fmla="*/ 302 h 304"/>
                <a:gd name="T58" fmla="*/ 81 w 238"/>
                <a:gd name="T59" fmla="*/ 292 h 304"/>
                <a:gd name="T60" fmla="*/ 58 w 238"/>
                <a:gd name="T61" fmla="*/ 278 h 304"/>
                <a:gd name="T62" fmla="*/ 36 w 238"/>
                <a:gd name="T63" fmla="*/ 260 h 304"/>
                <a:gd name="T64" fmla="*/ 20 w 238"/>
                <a:gd name="T65" fmla="*/ 238 h 304"/>
                <a:gd name="T66" fmla="*/ 10 w 238"/>
                <a:gd name="T67" fmla="*/ 214 h 304"/>
                <a:gd name="T68" fmla="*/ 2 w 238"/>
                <a:gd name="T69" fmla="*/ 185 h 304"/>
                <a:gd name="T70" fmla="*/ 0 w 238"/>
                <a:gd name="T71" fmla="*/ 153 h 304"/>
                <a:gd name="T72" fmla="*/ 4 w 238"/>
                <a:gd name="T73" fmla="*/ 121 h 304"/>
                <a:gd name="T74" fmla="*/ 10 w 238"/>
                <a:gd name="T75" fmla="*/ 90 h 304"/>
                <a:gd name="T76" fmla="*/ 24 w 238"/>
                <a:gd name="T77" fmla="*/ 64 h 304"/>
                <a:gd name="T78" fmla="*/ 40 w 238"/>
                <a:gd name="T79" fmla="*/ 42 h 304"/>
                <a:gd name="T80" fmla="*/ 62 w 238"/>
                <a:gd name="T81" fmla="*/ 24 h 304"/>
                <a:gd name="T82" fmla="*/ 87 w 238"/>
                <a:gd name="T83" fmla="*/ 10 h 304"/>
                <a:gd name="T84" fmla="*/ 115 w 238"/>
                <a:gd name="T85" fmla="*/ 2 h 304"/>
                <a:gd name="T86" fmla="*/ 149 w 238"/>
                <a:gd name="T87"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04">
                  <a:moveTo>
                    <a:pt x="149" y="0"/>
                  </a:moveTo>
                  <a:lnTo>
                    <a:pt x="182" y="2"/>
                  </a:lnTo>
                  <a:lnTo>
                    <a:pt x="212" y="12"/>
                  </a:lnTo>
                  <a:lnTo>
                    <a:pt x="236" y="28"/>
                  </a:lnTo>
                  <a:lnTo>
                    <a:pt x="216" y="64"/>
                  </a:lnTo>
                  <a:lnTo>
                    <a:pt x="204" y="56"/>
                  </a:lnTo>
                  <a:lnTo>
                    <a:pt x="188" y="50"/>
                  </a:lnTo>
                  <a:lnTo>
                    <a:pt x="173" y="46"/>
                  </a:lnTo>
                  <a:lnTo>
                    <a:pt x="151" y="44"/>
                  </a:lnTo>
                  <a:lnTo>
                    <a:pt x="123" y="48"/>
                  </a:lnTo>
                  <a:lnTo>
                    <a:pt x="99" y="56"/>
                  </a:lnTo>
                  <a:lnTo>
                    <a:pt x="79" y="72"/>
                  </a:lnTo>
                  <a:lnTo>
                    <a:pt x="66" y="94"/>
                  </a:lnTo>
                  <a:lnTo>
                    <a:pt x="58" y="119"/>
                  </a:lnTo>
                  <a:lnTo>
                    <a:pt x="54" y="151"/>
                  </a:lnTo>
                  <a:lnTo>
                    <a:pt x="58" y="183"/>
                  </a:lnTo>
                  <a:lnTo>
                    <a:pt x="66" y="210"/>
                  </a:lnTo>
                  <a:lnTo>
                    <a:pt x="79" y="232"/>
                  </a:lnTo>
                  <a:lnTo>
                    <a:pt x="99" y="246"/>
                  </a:lnTo>
                  <a:lnTo>
                    <a:pt x="123" y="256"/>
                  </a:lnTo>
                  <a:lnTo>
                    <a:pt x="151" y="260"/>
                  </a:lnTo>
                  <a:lnTo>
                    <a:pt x="186" y="254"/>
                  </a:lnTo>
                  <a:lnTo>
                    <a:pt x="202" y="248"/>
                  </a:lnTo>
                  <a:lnTo>
                    <a:pt x="218" y="240"/>
                  </a:lnTo>
                  <a:lnTo>
                    <a:pt x="238" y="276"/>
                  </a:lnTo>
                  <a:lnTo>
                    <a:pt x="212" y="292"/>
                  </a:lnTo>
                  <a:lnTo>
                    <a:pt x="182" y="300"/>
                  </a:lnTo>
                  <a:lnTo>
                    <a:pt x="147" y="304"/>
                  </a:lnTo>
                  <a:lnTo>
                    <a:pt x="111" y="302"/>
                  </a:lnTo>
                  <a:lnTo>
                    <a:pt x="81" y="292"/>
                  </a:lnTo>
                  <a:lnTo>
                    <a:pt x="58" y="278"/>
                  </a:lnTo>
                  <a:lnTo>
                    <a:pt x="36" y="260"/>
                  </a:lnTo>
                  <a:lnTo>
                    <a:pt x="20" y="238"/>
                  </a:lnTo>
                  <a:lnTo>
                    <a:pt x="10" y="214"/>
                  </a:lnTo>
                  <a:lnTo>
                    <a:pt x="2" y="185"/>
                  </a:lnTo>
                  <a:lnTo>
                    <a:pt x="0" y="153"/>
                  </a:lnTo>
                  <a:lnTo>
                    <a:pt x="4" y="121"/>
                  </a:lnTo>
                  <a:lnTo>
                    <a:pt x="10" y="90"/>
                  </a:lnTo>
                  <a:lnTo>
                    <a:pt x="24" y="64"/>
                  </a:lnTo>
                  <a:lnTo>
                    <a:pt x="40" y="42"/>
                  </a:lnTo>
                  <a:lnTo>
                    <a:pt x="62" y="24"/>
                  </a:lnTo>
                  <a:lnTo>
                    <a:pt x="87" y="10"/>
                  </a:lnTo>
                  <a:lnTo>
                    <a:pt x="115" y="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userDrawn="1"/>
          </p:nvSpPr>
          <p:spPr bwMode="auto">
            <a:xfrm>
              <a:off x="7789863" y="1677988"/>
              <a:ext cx="203200" cy="241300"/>
            </a:xfrm>
            <a:custGeom>
              <a:avLst/>
              <a:gdLst>
                <a:gd name="T0" fmla="*/ 138 w 255"/>
                <a:gd name="T1" fmla="*/ 42 h 304"/>
                <a:gd name="T2" fmla="*/ 117 w 255"/>
                <a:gd name="T3" fmla="*/ 46 h 304"/>
                <a:gd name="T4" fmla="*/ 97 w 255"/>
                <a:gd name="T5" fmla="*/ 52 h 304"/>
                <a:gd name="T6" fmla="*/ 79 w 255"/>
                <a:gd name="T7" fmla="*/ 66 h 304"/>
                <a:gd name="T8" fmla="*/ 67 w 255"/>
                <a:gd name="T9" fmla="*/ 82 h 304"/>
                <a:gd name="T10" fmla="*/ 57 w 255"/>
                <a:gd name="T11" fmla="*/ 101 h 304"/>
                <a:gd name="T12" fmla="*/ 51 w 255"/>
                <a:gd name="T13" fmla="*/ 125 h 304"/>
                <a:gd name="T14" fmla="*/ 208 w 255"/>
                <a:gd name="T15" fmla="*/ 125 h 304"/>
                <a:gd name="T16" fmla="*/ 208 w 255"/>
                <a:gd name="T17" fmla="*/ 119 h 304"/>
                <a:gd name="T18" fmla="*/ 206 w 255"/>
                <a:gd name="T19" fmla="*/ 97 h 304"/>
                <a:gd name="T20" fmla="*/ 200 w 255"/>
                <a:gd name="T21" fmla="*/ 78 h 304"/>
                <a:gd name="T22" fmla="*/ 190 w 255"/>
                <a:gd name="T23" fmla="*/ 64 h 304"/>
                <a:gd name="T24" fmla="*/ 176 w 255"/>
                <a:gd name="T25" fmla="*/ 52 h 304"/>
                <a:gd name="T26" fmla="*/ 158 w 255"/>
                <a:gd name="T27" fmla="*/ 46 h 304"/>
                <a:gd name="T28" fmla="*/ 138 w 255"/>
                <a:gd name="T29" fmla="*/ 42 h 304"/>
                <a:gd name="T30" fmla="*/ 136 w 255"/>
                <a:gd name="T31" fmla="*/ 0 h 304"/>
                <a:gd name="T32" fmla="*/ 164 w 255"/>
                <a:gd name="T33" fmla="*/ 2 h 304"/>
                <a:gd name="T34" fmla="*/ 188 w 255"/>
                <a:gd name="T35" fmla="*/ 10 h 304"/>
                <a:gd name="T36" fmla="*/ 210 w 255"/>
                <a:gd name="T37" fmla="*/ 20 h 304"/>
                <a:gd name="T38" fmla="*/ 226 w 255"/>
                <a:gd name="T39" fmla="*/ 36 h 304"/>
                <a:gd name="T40" fmla="*/ 240 w 255"/>
                <a:gd name="T41" fmla="*/ 56 h 304"/>
                <a:gd name="T42" fmla="*/ 249 w 255"/>
                <a:gd name="T43" fmla="*/ 78 h 304"/>
                <a:gd name="T44" fmla="*/ 253 w 255"/>
                <a:gd name="T45" fmla="*/ 103 h 304"/>
                <a:gd name="T46" fmla="*/ 255 w 255"/>
                <a:gd name="T47" fmla="*/ 129 h 304"/>
                <a:gd name="T48" fmla="*/ 253 w 255"/>
                <a:gd name="T49" fmla="*/ 165 h 304"/>
                <a:gd name="T50" fmla="*/ 51 w 255"/>
                <a:gd name="T51" fmla="*/ 165 h 304"/>
                <a:gd name="T52" fmla="*/ 55 w 255"/>
                <a:gd name="T53" fmla="*/ 193 h 304"/>
                <a:gd name="T54" fmla="*/ 65 w 255"/>
                <a:gd name="T55" fmla="*/ 216 h 304"/>
                <a:gd name="T56" fmla="*/ 79 w 255"/>
                <a:gd name="T57" fmla="*/ 234 h 304"/>
                <a:gd name="T58" fmla="*/ 97 w 255"/>
                <a:gd name="T59" fmla="*/ 248 h 304"/>
                <a:gd name="T60" fmla="*/ 123 w 255"/>
                <a:gd name="T61" fmla="*/ 256 h 304"/>
                <a:gd name="T62" fmla="*/ 150 w 255"/>
                <a:gd name="T63" fmla="*/ 260 h 304"/>
                <a:gd name="T64" fmla="*/ 178 w 255"/>
                <a:gd name="T65" fmla="*/ 256 h 304"/>
                <a:gd name="T66" fmla="*/ 204 w 255"/>
                <a:gd name="T67" fmla="*/ 248 h 304"/>
                <a:gd name="T68" fmla="*/ 224 w 255"/>
                <a:gd name="T69" fmla="*/ 236 h 304"/>
                <a:gd name="T70" fmla="*/ 245 w 255"/>
                <a:gd name="T71" fmla="*/ 270 h 304"/>
                <a:gd name="T72" fmla="*/ 226 w 255"/>
                <a:gd name="T73" fmla="*/ 286 h 304"/>
                <a:gd name="T74" fmla="*/ 202 w 255"/>
                <a:gd name="T75" fmla="*/ 296 h 304"/>
                <a:gd name="T76" fmla="*/ 174 w 255"/>
                <a:gd name="T77" fmla="*/ 302 h 304"/>
                <a:gd name="T78" fmla="*/ 146 w 255"/>
                <a:gd name="T79" fmla="*/ 304 h 304"/>
                <a:gd name="T80" fmla="*/ 115 w 255"/>
                <a:gd name="T81" fmla="*/ 302 h 304"/>
                <a:gd name="T82" fmla="*/ 85 w 255"/>
                <a:gd name="T83" fmla="*/ 294 h 304"/>
                <a:gd name="T84" fmla="*/ 59 w 255"/>
                <a:gd name="T85" fmla="*/ 282 h 304"/>
                <a:gd name="T86" fmla="*/ 39 w 255"/>
                <a:gd name="T87" fmla="*/ 264 h 304"/>
                <a:gd name="T88" fmla="*/ 22 w 255"/>
                <a:gd name="T89" fmla="*/ 242 h 304"/>
                <a:gd name="T90" fmla="*/ 10 w 255"/>
                <a:gd name="T91" fmla="*/ 216 h 304"/>
                <a:gd name="T92" fmla="*/ 2 w 255"/>
                <a:gd name="T93" fmla="*/ 185 h 304"/>
                <a:gd name="T94" fmla="*/ 0 w 255"/>
                <a:gd name="T95" fmla="*/ 149 h 304"/>
                <a:gd name="T96" fmla="*/ 2 w 255"/>
                <a:gd name="T97" fmla="*/ 115 h 304"/>
                <a:gd name="T98" fmla="*/ 10 w 255"/>
                <a:gd name="T99" fmla="*/ 86 h 304"/>
                <a:gd name="T100" fmla="*/ 22 w 255"/>
                <a:gd name="T101" fmla="*/ 60 h 304"/>
                <a:gd name="T102" fmla="*/ 39 w 255"/>
                <a:gd name="T103" fmla="*/ 40 h 304"/>
                <a:gd name="T104" fmla="*/ 59 w 255"/>
                <a:gd name="T105" fmla="*/ 22 h 304"/>
                <a:gd name="T106" fmla="*/ 83 w 255"/>
                <a:gd name="T107" fmla="*/ 10 h 304"/>
                <a:gd name="T108" fmla="*/ 109 w 255"/>
                <a:gd name="T109" fmla="*/ 2 h 304"/>
                <a:gd name="T110" fmla="*/ 136 w 255"/>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 h="304">
                  <a:moveTo>
                    <a:pt x="138" y="42"/>
                  </a:moveTo>
                  <a:lnTo>
                    <a:pt x="117" y="46"/>
                  </a:lnTo>
                  <a:lnTo>
                    <a:pt x="97" y="52"/>
                  </a:lnTo>
                  <a:lnTo>
                    <a:pt x="79" y="66"/>
                  </a:lnTo>
                  <a:lnTo>
                    <a:pt x="67" y="82"/>
                  </a:lnTo>
                  <a:lnTo>
                    <a:pt x="57" y="101"/>
                  </a:lnTo>
                  <a:lnTo>
                    <a:pt x="51" y="125"/>
                  </a:lnTo>
                  <a:lnTo>
                    <a:pt x="208" y="125"/>
                  </a:lnTo>
                  <a:lnTo>
                    <a:pt x="208" y="119"/>
                  </a:lnTo>
                  <a:lnTo>
                    <a:pt x="206" y="97"/>
                  </a:lnTo>
                  <a:lnTo>
                    <a:pt x="200" y="78"/>
                  </a:lnTo>
                  <a:lnTo>
                    <a:pt x="190" y="64"/>
                  </a:lnTo>
                  <a:lnTo>
                    <a:pt x="176" y="52"/>
                  </a:lnTo>
                  <a:lnTo>
                    <a:pt x="158" y="46"/>
                  </a:lnTo>
                  <a:lnTo>
                    <a:pt x="138" y="42"/>
                  </a:lnTo>
                  <a:close/>
                  <a:moveTo>
                    <a:pt x="136" y="0"/>
                  </a:moveTo>
                  <a:lnTo>
                    <a:pt x="164" y="2"/>
                  </a:lnTo>
                  <a:lnTo>
                    <a:pt x="188" y="10"/>
                  </a:lnTo>
                  <a:lnTo>
                    <a:pt x="210" y="20"/>
                  </a:lnTo>
                  <a:lnTo>
                    <a:pt x="226" y="36"/>
                  </a:lnTo>
                  <a:lnTo>
                    <a:pt x="240" y="56"/>
                  </a:lnTo>
                  <a:lnTo>
                    <a:pt x="249" y="78"/>
                  </a:lnTo>
                  <a:lnTo>
                    <a:pt x="253" y="103"/>
                  </a:lnTo>
                  <a:lnTo>
                    <a:pt x="255" y="129"/>
                  </a:lnTo>
                  <a:lnTo>
                    <a:pt x="253" y="165"/>
                  </a:lnTo>
                  <a:lnTo>
                    <a:pt x="51" y="165"/>
                  </a:lnTo>
                  <a:lnTo>
                    <a:pt x="55" y="193"/>
                  </a:lnTo>
                  <a:lnTo>
                    <a:pt x="65" y="216"/>
                  </a:lnTo>
                  <a:lnTo>
                    <a:pt x="79" y="234"/>
                  </a:lnTo>
                  <a:lnTo>
                    <a:pt x="97" y="248"/>
                  </a:lnTo>
                  <a:lnTo>
                    <a:pt x="123" y="256"/>
                  </a:lnTo>
                  <a:lnTo>
                    <a:pt x="150" y="260"/>
                  </a:lnTo>
                  <a:lnTo>
                    <a:pt x="178" y="256"/>
                  </a:lnTo>
                  <a:lnTo>
                    <a:pt x="204" y="248"/>
                  </a:lnTo>
                  <a:lnTo>
                    <a:pt x="224" y="236"/>
                  </a:lnTo>
                  <a:lnTo>
                    <a:pt x="245" y="270"/>
                  </a:lnTo>
                  <a:lnTo>
                    <a:pt x="226" y="286"/>
                  </a:lnTo>
                  <a:lnTo>
                    <a:pt x="202" y="296"/>
                  </a:lnTo>
                  <a:lnTo>
                    <a:pt x="174" y="302"/>
                  </a:lnTo>
                  <a:lnTo>
                    <a:pt x="146" y="304"/>
                  </a:lnTo>
                  <a:lnTo>
                    <a:pt x="115" y="302"/>
                  </a:lnTo>
                  <a:lnTo>
                    <a:pt x="85" y="294"/>
                  </a:lnTo>
                  <a:lnTo>
                    <a:pt x="59" y="282"/>
                  </a:lnTo>
                  <a:lnTo>
                    <a:pt x="39" y="264"/>
                  </a:lnTo>
                  <a:lnTo>
                    <a:pt x="22" y="242"/>
                  </a:lnTo>
                  <a:lnTo>
                    <a:pt x="10" y="216"/>
                  </a:lnTo>
                  <a:lnTo>
                    <a:pt x="2" y="185"/>
                  </a:lnTo>
                  <a:lnTo>
                    <a:pt x="0" y="149"/>
                  </a:lnTo>
                  <a:lnTo>
                    <a:pt x="2" y="115"/>
                  </a:lnTo>
                  <a:lnTo>
                    <a:pt x="10" y="86"/>
                  </a:lnTo>
                  <a:lnTo>
                    <a:pt x="22" y="60"/>
                  </a:lnTo>
                  <a:lnTo>
                    <a:pt x="39" y="40"/>
                  </a:lnTo>
                  <a:lnTo>
                    <a:pt x="59" y="22"/>
                  </a:lnTo>
                  <a:lnTo>
                    <a:pt x="83" y="10"/>
                  </a:lnTo>
                  <a:lnTo>
                    <a:pt x="109" y="2"/>
                  </a:lnTo>
                  <a:lnTo>
                    <a:pt x="1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5586413" y="2159000"/>
              <a:ext cx="328613" cy="228600"/>
            </a:xfrm>
            <a:custGeom>
              <a:avLst/>
              <a:gdLst>
                <a:gd name="T0" fmla="*/ 0 w 414"/>
                <a:gd name="T1" fmla="*/ 0 h 287"/>
                <a:gd name="T2" fmla="*/ 56 w 414"/>
                <a:gd name="T3" fmla="*/ 0 h 287"/>
                <a:gd name="T4" fmla="*/ 117 w 414"/>
                <a:gd name="T5" fmla="*/ 232 h 287"/>
                <a:gd name="T6" fmla="*/ 185 w 414"/>
                <a:gd name="T7" fmla="*/ 22 h 287"/>
                <a:gd name="T8" fmla="*/ 236 w 414"/>
                <a:gd name="T9" fmla="*/ 22 h 287"/>
                <a:gd name="T10" fmla="*/ 301 w 414"/>
                <a:gd name="T11" fmla="*/ 236 h 287"/>
                <a:gd name="T12" fmla="*/ 363 w 414"/>
                <a:gd name="T13" fmla="*/ 0 h 287"/>
                <a:gd name="T14" fmla="*/ 414 w 414"/>
                <a:gd name="T15" fmla="*/ 0 h 287"/>
                <a:gd name="T16" fmla="*/ 325 w 414"/>
                <a:gd name="T17" fmla="*/ 287 h 287"/>
                <a:gd name="T18" fmla="*/ 274 w 414"/>
                <a:gd name="T19" fmla="*/ 287 h 287"/>
                <a:gd name="T20" fmla="*/ 208 w 414"/>
                <a:gd name="T21" fmla="*/ 81 h 287"/>
                <a:gd name="T22" fmla="*/ 141 w 414"/>
                <a:gd name="T23" fmla="*/ 287 h 287"/>
                <a:gd name="T24" fmla="*/ 89 w 414"/>
                <a:gd name="T25" fmla="*/ 287 h 287"/>
                <a:gd name="T26" fmla="*/ 0 w 414"/>
                <a:gd name="T2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287">
                  <a:moveTo>
                    <a:pt x="0" y="0"/>
                  </a:moveTo>
                  <a:lnTo>
                    <a:pt x="56" y="0"/>
                  </a:lnTo>
                  <a:lnTo>
                    <a:pt x="117" y="232"/>
                  </a:lnTo>
                  <a:lnTo>
                    <a:pt x="185" y="22"/>
                  </a:lnTo>
                  <a:lnTo>
                    <a:pt x="236" y="22"/>
                  </a:lnTo>
                  <a:lnTo>
                    <a:pt x="301" y="236"/>
                  </a:lnTo>
                  <a:lnTo>
                    <a:pt x="363" y="0"/>
                  </a:lnTo>
                  <a:lnTo>
                    <a:pt x="414" y="0"/>
                  </a:lnTo>
                  <a:lnTo>
                    <a:pt x="325" y="287"/>
                  </a:lnTo>
                  <a:lnTo>
                    <a:pt x="274" y="287"/>
                  </a:lnTo>
                  <a:lnTo>
                    <a:pt x="208" y="81"/>
                  </a:lnTo>
                  <a:lnTo>
                    <a:pt x="141" y="287"/>
                  </a:lnTo>
                  <a:lnTo>
                    <a:pt x="89"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5951538" y="2060575"/>
              <a:ext cx="198438" cy="327025"/>
            </a:xfrm>
            <a:custGeom>
              <a:avLst/>
              <a:gdLst>
                <a:gd name="T0" fmla="*/ 0 w 252"/>
                <a:gd name="T1" fmla="*/ 0 h 412"/>
                <a:gd name="T2" fmla="*/ 52 w 252"/>
                <a:gd name="T3" fmla="*/ 0 h 412"/>
                <a:gd name="T4" fmla="*/ 52 w 252"/>
                <a:gd name="T5" fmla="*/ 166 h 412"/>
                <a:gd name="T6" fmla="*/ 67 w 252"/>
                <a:gd name="T7" fmla="*/ 147 h 412"/>
                <a:gd name="T8" fmla="*/ 89 w 252"/>
                <a:gd name="T9" fmla="*/ 131 h 412"/>
                <a:gd name="T10" fmla="*/ 117 w 252"/>
                <a:gd name="T11" fmla="*/ 121 h 412"/>
                <a:gd name="T12" fmla="*/ 149 w 252"/>
                <a:gd name="T13" fmla="*/ 117 h 412"/>
                <a:gd name="T14" fmla="*/ 178 w 252"/>
                <a:gd name="T15" fmla="*/ 121 h 412"/>
                <a:gd name="T16" fmla="*/ 204 w 252"/>
                <a:gd name="T17" fmla="*/ 129 h 412"/>
                <a:gd name="T18" fmla="*/ 224 w 252"/>
                <a:gd name="T19" fmla="*/ 145 h 412"/>
                <a:gd name="T20" fmla="*/ 240 w 252"/>
                <a:gd name="T21" fmla="*/ 166 h 412"/>
                <a:gd name="T22" fmla="*/ 248 w 252"/>
                <a:gd name="T23" fmla="*/ 194 h 412"/>
                <a:gd name="T24" fmla="*/ 252 w 252"/>
                <a:gd name="T25" fmla="*/ 228 h 412"/>
                <a:gd name="T26" fmla="*/ 252 w 252"/>
                <a:gd name="T27" fmla="*/ 412 h 412"/>
                <a:gd name="T28" fmla="*/ 200 w 252"/>
                <a:gd name="T29" fmla="*/ 412 h 412"/>
                <a:gd name="T30" fmla="*/ 200 w 252"/>
                <a:gd name="T31" fmla="*/ 234 h 412"/>
                <a:gd name="T32" fmla="*/ 198 w 252"/>
                <a:gd name="T33" fmla="*/ 210 h 412"/>
                <a:gd name="T34" fmla="*/ 192 w 252"/>
                <a:gd name="T35" fmla="*/ 192 h 412"/>
                <a:gd name="T36" fmla="*/ 184 w 252"/>
                <a:gd name="T37" fmla="*/ 178 h 412"/>
                <a:gd name="T38" fmla="*/ 172 w 252"/>
                <a:gd name="T39" fmla="*/ 168 h 412"/>
                <a:gd name="T40" fmla="*/ 157 w 252"/>
                <a:gd name="T41" fmla="*/ 162 h 412"/>
                <a:gd name="T42" fmla="*/ 137 w 252"/>
                <a:gd name="T43" fmla="*/ 160 h 412"/>
                <a:gd name="T44" fmla="*/ 113 w 252"/>
                <a:gd name="T45" fmla="*/ 164 h 412"/>
                <a:gd name="T46" fmla="*/ 91 w 252"/>
                <a:gd name="T47" fmla="*/ 172 h 412"/>
                <a:gd name="T48" fmla="*/ 75 w 252"/>
                <a:gd name="T49" fmla="*/ 186 h 412"/>
                <a:gd name="T50" fmla="*/ 61 w 252"/>
                <a:gd name="T51" fmla="*/ 206 h 412"/>
                <a:gd name="T52" fmla="*/ 54 w 252"/>
                <a:gd name="T53" fmla="*/ 230 h 412"/>
                <a:gd name="T54" fmla="*/ 52 w 252"/>
                <a:gd name="T55" fmla="*/ 259 h 412"/>
                <a:gd name="T56" fmla="*/ 52 w 252"/>
                <a:gd name="T57" fmla="*/ 412 h 412"/>
                <a:gd name="T58" fmla="*/ 0 w 252"/>
                <a:gd name="T59" fmla="*/ 412 h 412"/>
                <a:gd name="T60" fmla="*/ 0 w 252"/>
                <a:gd name="T61"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412">
                  <a:moveTo>
                    <a:pt x="0" y="0"/>
                  </a:moveTo>
                  <a:lnTo>
                    <a:pt x="52" y="0"/>
                  </a:lnTo>
                  <a:lnTo>
                    <a:pt x="52" y="166"/>
                  </a:lnTo>
                  <a:lnTo>
                    <a:pt x="67" y="147"/>
                  </a:lnTo>
                  <a:lnTo>
                    <a:pt x="89" y="131"/>
                  </a:lnTo>
                  <a:lnTo>
                    <a:pt x="117" y="121"/>
                  </a:lnTo>
                  <a:lnTo>
                    <a:pt x="149" y="117"/>
                  </a:lnTo>
                  <a:lnTo>
                    <a:pt x="178" y="121"/>
                  </a:lnTo>
                  <a:lnTo>
                    <a:pt x="204" y="129"/>
                  </a:lnTo>
                  <a:lnTo>
                    <a:pt x="224" y="145"/>
                  </a:lnTo>
                  <a:lnTo>
                    <a:pt x="240" y="166"/>
                  </a:lnTo>
                  <a:lnTo>
                    <a:pt x="248" y="194"/>
                  </a:lnTo>
                  <a:lnTo>
                    <a:pt x="252" y="228"/>
                  </a:lnTo>
                  <a:lnTo>
                    <a:pt x="252" y="412"/>
                  </a:lnTo>
                  <a:lnTo>
                    <a:pt x="200" y="412"/>
                  </a:lnTo>
                  <a:lnTo>
                    <a:pt x="200" y="234"/>
                  </a:lnTo>
                  <a:lnTo>
                    <a:pt x="198" y="210"/>
                  </a:lnTo>
                  <a:lnTo>
                    <a:pt x="192" y="192"/>
                  </a:lnTo>
                  <a:lnTo>
                    <a:pt x="184" y="178"/>
                  </a:lnTo>
                  <a:lnTo>
                    <a:pt x="172" y="168"/>
                  </a:lnTo>
                  <a:lnTo>
                    <a:pt x="157" y="162"/>
                  </a:lnTo>
                  <a:lnTo>
                    <a:pt x="137" y="160"/>
                  </a:lnTo>
                  <a:lnTo>
                    <a:pt x="113" y="164"/>
                  </a:lnTo>
                  <a:lnTo>
                    <a:pt x="91" y="172"/>
                  </a:lnTo>
                  <a:lnTo>
                    <a:pt x="75" y="186"/>
                  </a:lnTo>
                  <a:lnTo>
                    <a:pt x="61" y="206"/>
                  </a:lnTo>
                  <a:lnTo>
                    <a:pt x="54" y="230"/>
                  </a:lnTo>
                  <a:lnTo>
                    <a:pt x="52" y="259"/>
                  </a:lnTo>
                  <a:lnTo>
                    <a:pt x="52" y="412"/>
                  </a:lnTo>
                  <a:lnTo>
                    <a:pt x="0" y="4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userDrawn="1"/>
          </p:nvSpPr>
          <p:spPr bwMode="auto">
            <a:xfrm>
              <a:off x="6197600" y="2152650"/>
              <a:ext cx="206375" cy="241300"/>
            </a:xfrm>
            <a:custGeom>
              <a:avLst/>
              <a:gdLst>
                <a:gd name="T0" fmla="*/ 89 w 260"/>
                <a:gd name="T1" fmla="*/ 164 h 303"/>
                <a:gd name="T2" fmla="*/ 54 w 260"/>
                <a:gd name="T3" fmla="*/ 190 h 303"/>
                <a:gd name="T4" fmla="*/ 54 w 260"/>
                <a:gd name="T5" fmla="*/ 232 h 303"/>
                <a:gd name="T6" fmla="*/ 79 w 260"/>
                <a:gd name="T7" fmla="*/ 255 h 303"/>
                <a:gd name="T8" fmla="*/ 123 w 260"/>
                <a:gd name="T9" fmla="*/ 257 h 303"/>
                <a:gd name="T10" fmla="*/ 147 w 260"/>
                <a:gd name="T11" fmla="*/ 248 h 303"/>
                <a:gd name="T12" fmla="*/ 163 w 260"/>
                <a:gd name="T13" fmla="*/ 236 h 303"/>
                <a:gd name="T14" fmla="*/ 173 w 260"/>
                <a:gd name="T15" fmla="*/ 220 h 303"/>
                <a:gd name="T16" fmla="*/ 182 w 260"/>
                <a:gd name="T17" fmla="*/ 176 h 303"/>
                <a:gd name="T18" fmla="*/ 119 w 260"/>
                <a:gd name="T19" fmla="*/ 162 h 303"/>
                <a:gd name="T20" fmla="*/ 163 w 260"/>
                <a:gd name="T21" fmla="*/ 6 h 303"/>
                <a:gd name="T22" fmla="*/ 198 w 260"/>
                <a:gd name="T23" fmla="*/ 24 h 303"/>
                <a:gd name="T24" fmla="*/ 222 w 260"/>
                <a:gd name="T25" fmla="*/ 55 h 303"/>
                <a:gd name="T26" fmla="*/ 230 w 260"/>
                <a:gd name="T27" fmla="*/ 107 h 303"/>
                <a:gd name="T28" fmla="*/ 232 w 260"/>
                <a:gd name="T29" fmla="*/ 244 h 303"/>
                <a:gd name="T30" fmla="*/ 236 w 260"/>
                <a:gd name="T31" fmla="*/ 253 h 303"/>
                <a:gd name="T32" fmla="*/ 246 w 260"/>
                <a:gd name="T33" fmla="*/ 257 h 303"/>
                <a:gd name="T34" fmla="*/ 260 w 260"/>
                <a:gd name="T35" fmla="*/ 257 h 303"/>
                <a:gd name="T36" fmla="*/ 254 w 260"/>
                <a:gd name="T37" fmla="*/ 295 h 303"/>
                <a:gd name="T38" fmla="*/ 234 w 260"/>
                <a:gd name="T39" fmla="*/ 297 h 303"/>
                <a:gd name="T40" fmla="*/ 200 w 260"/>
                <a:gd name="T41" fmla="*/ 285 h 303"/>
                <a:gd name="T42" fmla="*/ 188 w 260"/>
                <a:gd name="T43" fmla="*/ 251 h 303"/>
                <a:gd name="T44" fmla="*/ 153 w 260"/>
                <a:gd name="T45" fmla="*/ 289 h 303"/>
                <a:gd name="T46" fmla="*/ 95 w 260"/>
                <a:gd name="T47" fmla="*/ 303 h 303"/>
                <a:gd name="T48" fmla="*/ 54 w 260"/>
                <a:gd name="T49" fmla="*/ 295 h 303"/>
                <a:gd name="T50" fmla="*/ 34 w 260"/>
                <a:gd name="T51" fmla="*/ 285 h 303"/>
                <a:gd name="T52" fmla="*/ 18 w 260"/>
                <a:gd name="T53" fmla="*/ 269 h 303"/>
                <a:gd name="T54" fmla="*/ 6 w 260"/>
                <a:gd name="T55" fmla="*/ 249 h 303"/>
                <a:gd name="T56" fmla="*/ 0 w 260"/>
                <a:gd name="T57" fmla="*/ 214 h 303"/>
                <a:gd name="T58" fmla="*/ 10 w 260"/>
                <a:gd name="T59" fmla="*/ 172 h 303"/>
                <a:gd name="T60" fmla="*/ 26 w 260"/>
                <a:gd name="T61" fmla="*/ 152 h 303"/>
                <a:gd name="T62" fmla="*/ 54 w 260"/>
                <a:gd name="T63" fmla="*/ 137 h 303"/>
                <a:gd name="T64" fmla="*/ 119 w 260"/>
                <a:gd name="T65" fmla="*/ 125 h 303"/>
                <a:gd name="T66" fmla="*/ 182 w 260"/>
                <a:gd name="T67" fmla="*/ 107 h 303"/>
                <a:gd name="T68" fmla="*/ 167 w 260"/>
                <a:gd name="T69" fmla="*/ 59 h 303"/>
                <a:gd name="T70" fmla="*/ 137 w 260"/>
                <a:gd name="T71" fmla="*/ 43 h 303"/>
                <a:gd name="T72" fmla="*/ 91 w 260"/>
                <a:gd name="T73" fmla="*/ 43 h 303"/>
                <a:gd name="T74" fmla="*/ 50 w 260"/>
                <a:gd name="T75" fmla="*/ 57 h 303"/>
                <a:gd name="T76" fmla="*/ 8 w 260"/>
                <a:gd name="T77" fmla="*/ 35 h 303"/>
                <a:gd name="T78" fmla="*/ 60 w 260"/>
                <a:gd name="T79" fmla="*/ 8 h 303"/>
                <a:gd name="T80" fmla="*/ 119 w 260"/>
                <a:gd name="T8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303">
                  <a:moveTo>
                    <a:pt x="119" y="162"/>
                  </a:moveTo>
                  <a:lnTo>
                    <a:pt x="89" y="164"/>
                  </a:lnTo>
                  <a:lnTo>
                    <a:pt x="68" y="174"/>
                  </a:lnTo>
                  <a:lnTo>
                    <a:pt x="54" y="190"/>
                  </a:lnTo>
                  <a:lnTo>
                    <a:pt x="50" y="212"/>
                  </a:lnTo>
                  <a:lnTo>
                    <a:pt x="54" y="232"/>
                  </a:lnTo>
                  <a:lnTo>
                    <a:pt x="64" y="248"/>
                  </a:lnTo>
                  <a:lnTo>
                    <a:pt x="79" y="255"/>
                  </a:lnTo>
                  <a:lnTo>
                    <a:pt x="105" y="259"/>
                  </a:lnTo>
                  <a:lnTo>
                    <a:pt x="123" y="257"/>
                  </a:lnTo>
                  <a:lnTo>
                    <a:pt x="137" y="253"/>
                  </a:lnTo>
                  <a:lnTo>
                    <a:pt x="147" y="248"/>
                  </a:lnTo>
                  <a:lnTo>
                    <a:pt x="155" y="244"/>
                  </a:lnTo>
                  <a:lnTo>
                    <a:pt x="163" y="236"/>
                  </a:lnTo>
                  <a:lnTo>
                    <a:pt x="169" y="228"/>
                  </a:lnTo>
                  <a:lnTo>
                    <a:pt x="173" y="220"/>
                  </a:lnTo>
                  <a:lnTo>
                    <a:pt x="177" y="210"/>
                  </a:lnTo>
                  <a:lnTo>
                    <a:pt x="182" y="176"/>
                  </a:lnTo>
                  <a:lnTo>
                    <a:pt x="182" y="162"/>
                  </a:lnTo>
                  <a:lnTo>
                    <a:pt x="119" y="162"/>
                  </a:lnTo>
                  <a:close/>
                  <a:moveTo>
                    <a:pt x="119" y="0"/>
                  </a:moveTo>
                  <a:lnTo>
                    <a:pt x="163" y="6"/>
                  </a:lnTo>
                  <a:lnTo>
                    <a:pt x="180" y="12"/>
                  </a:lnTo>
                  <a:lnTo>
                    <a:pt x="198" y="24"/>
                  </a:lnTo>
                  <a:lnTo>
                    <a:pt x="212" y="37"/>
                  </a:lnTo>
                  <a:lnTo>
                    <a:pt x="222" y="55"/>
                  </a:lnTo>
                  <a:lnTo>
                    <a:pt x="228" y="79"/>
                  </a:lnTo>
                  <a:lnTo>
                    <a:pt x="230" y="107"/>
                  </a:lnTo>
                  <a:lnTo>
                    <a:pt x="230" y="236"/>
                  </a:lnTo>
                  <a:lnTo>
                    <a:pt x="232" y="244"/>
                  </a:lnTo>
                  <a:lnTo>
                    <a:pt x="232" y="249"/>
                  </a:lnTo>
                  <a:lnTo>
                    <a:pt x="236" y="253"/>
                  </a:lnTo>
                  <a:lnTo>
                    <a:pt x="240" y="255"/>
                  </a:lnTo>
                  <a:lnTo>
                    <a:pt x="246" y="257"/>
                  </a:lnTo>
                  <a:lnTo>
                    <a:pt x="254" y="257"/>
                  </a:lnTo>
                  <a:lnTo>
                    <a:pt x="260" y="257"/>
                  </a:lnTo>
                  <a:lnTo>
                    <a:pt x="260" y="293"/>
                  </a:lnTo>
                  <a:lnTo>
                    <a:pt x="254" y="295"/>
                  </a:lnTo>
                  <a:lnTo>
                    <a:pt x="248" y="297"/>
                  </a:lnTo>
                  <a:lnTo>
                    <a:pt x="234" y="297"/>
                  </a:lnTo>
                  <a:lnTo>
                    <a:pt x="214" y="295"/>
                  </a:lnTo>
                  <a:lnTo>
                    <a:pt x="200" y="285"/>
                  </a:lnTo>
                  <a:lnTo>
                    <a:pt x="192" y="271"/>
                  </a:lnTo>
                  <a:lnTo>
                    <a:pt x="188" y="251"/>
                  </a:lnTo>
                  <a:lnTo>
                    <a:pt x="173" y="273"/>
                  </a:lnTo>
                  <a:lnTo>
                    <a:pt x="153" y="289"/>
                  </a:lnTo>
                  <a:lnTo>
                    <a:pt x="125" y="299"/>
                  </a:lnTo>
                  <a:lnTo>
                    <a:pt x="95" y="303"/>
                  </a:lnTo>
                  <a:lnTo>
                    <a:pt x="73" y="301"/>
                  </a:lnTo>
                  <a:lnTo>
                    <a:pt x="54" y="295"/>
                  </a:lnTo>
                  <a:lnTo>
                    <a:pt x="44" y="291"/>
                  </a:lnTo>
                  <a:lnTo>
                    <a:pt x="34" y="285"/>
                  </a:lnTo>
                  <a:lnTo>
                    <a:pt x="24" y="277"/>
                  </a:lnTo>
                  <a:lnTo>
                    <a:pt x="18" y="269"/>
                  </a:lnTo>
                  <a:lnTo>
                    <a:pt x="12" y="259"/>
                  </a:lnTo>
                  <a:lnTo>
                    <a:pt x="6" y="249"/>
                  </a:lnTo>
                  <a:lnTo>
                    <a:pt x="2" y="232"/>
                  </a:lnTo>
                  <a:lnTo>
                    <a:pt x="0" y="214"/>
                  </a:lnTo>
                  <a:lnTo>
                    <a:pt x="2" y="192"/>
                  </a:lnTo>
                  <a:lnTo>
                    <a:pt x="10" y="172"/>
                  </a:lnTo>
                  <a:lnTo>
                    <a:pt x="18" y="162"/>
                  </a:lnTo>
                  <a:lnTo>
                    <a:pt x="26" y="152"/>
                  </a:lnTo>
                  <a:lnTo>
                    <a:pt x="36" y="144"/>
                  </a:lnTo>
                  <a:lnTo>
                    <a:pt x="54" y="137"/>
                  </a:lnTo>
                  <a:lnTo>
                    <a:pt x="73" y="129"/>
                  </a:lnTo>
                  <a:lnTo>
                    <a:pt x="119" y="125"/>
                  </a:lnTo>
                  <a:lnTo>
                    <a:pt x="182" y="125"/>
                  </a:lnTo>
                  <a:lnTo>
                    <a:pt x="182" y="107"/>
                  </a:lnTo>
                  <a:lnTo>
                    <a:pt x="179" y="79"/>
                  </a:lnTo>
                  <a:lnTo>
                    <a:pt x="167" y="59"/>
                  </a:lnTo>
                  <a:lnTo>
                    <a:pt x="155" y="49"/>
                  </a:lnTo>
                  <a:lnTo>
                    <a:pt x="137" y="43"/>
                  </a:lnTo>
                  <a:lnTo>
                    <a:pt x="113" y="43"/>
                  </a:lnTo>
                  <a:lnTo>
                    <a:pt x="91" y="43"/>
                  </a:lnTo>
                  <a:lnTo>
                    <a:pt x="70" y="49"/>
                  </a:lnTo>
                  <a:lnTo>
                    <a:pt x="50" y="57"/>
                  </a:lnTo>
                  <a:lnTo>
                    <a:pt x="30" y="69"/>
                  </a:lnTo>
                  <a:lnTo>
                    <a:pt x="8" y="35"/>
                  </a:lnTo>
                  <a:lnTo>
                    <a:pt x="32" y="20"/>
                  </a:lnTo>
                  <a:lnTo>
                    <a:pt x="60" y="8"/>
                  </a:lnTo>
                  <a:lnTo>
                    <a:pt x="87" y="2"/>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6423025" y="2101850"/>
              <a:ext cx="136525" cy="288925"/>
            </a:xfrm>
            <a:custGeom>
              <a:avLst/>
              <a:gdLst>
                <a:gd name="T0" fmla="*/ 49 w 172"/>
                <a:gd name="T1" fmla="*/ 0 h 365"/>
                <a:gd name="T2" fmla="*/ 101 w 172"/>
                <a:gd name="T3" fmla="*/ 0 h 365"/>
                <a:gd name="T4" fmla="*/ 101 w 172"/>
                <a:gd name="T5" fmla="*/ 74 h 365"/>
                <a:gd name="T6" fmla="*/ 172 w 172"/>
                <a:gd name="T7" fmla="*/ 74 h 365"/>
                <a:gd name="T8" fmla="*/ 172 w 172"/>
                <a:gd name="T9" fmla="*/ 115 h 365"/>
                <a:gd name="T10" fmla="*/ 101 w 172"/>
                <a:gd name="T11" fmla="*/ 115 h 365"/>
                <a:gd name="T12" fmla="*/ 101 w 172"/>
                <a:gd name="T13" fmla="*/ 270 h 365"/>
                <a:gd name="T14" fmla="*/ 101 w 172"/>
                <a:gd name="T15" fmla="*/ 288 h 365"/>
                <a:gd name="T16" fmla="*/ 105 w 172"/>
                <a:gd name="T17" fmla="*/ 302 h 365"/>
                <a:gd name="T18" fmla="*/ 113 w 172"/>
                <a:gd name="T19" fmla="*/ 312 h 365"/>
                <a:gd name="T20" fmla="*/ 130 w 172"/>
                <a:gd name="T21" fmla="*/ 319 h 365"/>
                <a:gd name="T22" fmla="*/ 158 w 172"/>
                <a:gd name="T23" fmla="*/ 321 h 365"/>
                <a:gd name="T24" fmla="*/ 172 w 172"/>
                <a:gd name="T25" fmla="*/ 321 h 365"/>
                <a:gd name="T26" fmla="*/ 172 w 172"/>
                <a:gd name="T27" fmla="*/ 361 h 365"/>
                <a:gd name="T28" fmla="*/ 156 w 172"/>
                <a:gd name="T29" fmla="*/ 363 h 365"/>
                <a:gd name="T30" fmla="*/ 148 w 172"/>
                <a:gd name="T31" fmla="*/ 363 h 365"/>
                <a:gd name="T32" fmla="*/ 140 w 172"/>
                <a:gd name="T33" fmla="*/ 365 h 365"/>
                <a:gd name="T34" fmla="*/ 111 w 172"/>
                <a:gd name="T35" fmla="*/ 361 h 365"/>
                <a:gd name="T36" fmla="*/ 87 w 172"/>
                <a:gd name="T37" fmla="*/ 353 h 365"/>
                <a:gd name="T38" fmla="*/ 71 w 172"/>
                <a:gd name="T39" fmla="*/ 341 h 365"/>
                <a:gd name="T40" fmla="*/ 57 w 172"/>
                <a:gd name="T41" fmla="*/ 321 h 365"/>
                <a:gd name="T42" fmla="*/ 51 w 172"/>
                <a:gd name="T43" fmla="*/ 298 h 365"/>
                <a:gd name="T44" fmla="*/ 49 w 172"/>
                <a:gd name="T45" fmla="*/ 264 h 365"/>
                <a:gd name="T46" fmla="*/ 49 w 172"/>
                <a:gd name="T47" fmla="*/ 115 h 365"/>
                <a:gd name="T48" fmla="*/ 0 w 172"/>
                <a:gd name="T49" fmla="*/ 115 h 365"/>
                <a:gd name="T50" fmla="*/ 0 w 172"/>
                <a:gd name="T51" fmla="*/ 74 h 365"/>
                <a:gd name="T52" fmla="*/ 49 w 172"/>
                <a:gd name="T53" fmla="*/ 74 h 365"/>
                <a:gd name="T54" fmla="*/ 49 w 172"/>
                <a:gd name="T55"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65">
                  <a:moveTo>
                    <a:pt x="49" y="0"/>
                  </a:moveTo>
                  <a:lnTo>
                    <a:pt x="101" y="0"/>
                  </a:lnTo>
                  <a:lnTo>
                    <a:pt x="101" y="74"/>
                  </a:lnTo>
                  <a:lnTo>
                    <a:pt x="172" y="74"/>
                  </a:lnTo>
                  <a:lnTo>
                    <a:pt x="172" y="115"/>
                  </a:lnTo>
                  <a:lnTo>
                    <a:pt x="101" y="115"/>
                  </a:lnTo>
                  <a:lnTo>
                    <a:pt x="101" y="270"/>
                  </a:lnTo>
                  <a:lnTo>
                    <a:pt x="101" y="288"/>
                  </a:lnTo>
                  <a:lnTo>
                    <a:pt x="105" y="302"/>
                  </a:lnTo>
                  <a:lnTo>
                    <a:pt x="113" y="312"/>
                  </a:lnTo>
                  <a:lnTo>
                    <a:pt x="130" y="319"/>
                  </a:lnTo>
                  <a:lnTo>
                    <a:pt x="158" y="321"/>
                  </a:lnTo>
                  <a:lnTo>
                    <a:pt x="172" y="321"/>
                  </a:lnTo>
                  <a:lnTo>
                    <a:pt x="172" y="361"/>
                  </a:lnTo>
                  <a:lnTo>
                    <a:pt x="156" y="363"/>
                  </a:lnTo>
                  <a:lnTo>
                    <a:pt x="148" y="363"/>
                  </a:lnTo>
                  <a:lnTo>
                    <a:pt x="140" y="365"/>
                  </a:lnTo>
                  <a:lnTo>
                    <a:pt x="111" y="361"/>
                  </a:lnTo>
                  <a:lnTo>
                    <a:pt x="87" y="353"/>
                  </a:lnTo>
                  <a:lnTo>
                    <a:pt x="71" y="341"/>
                  </a:lnTo>
                  <a:lnTo>
                    <a:pt x="57" y="321"/>
                  </a:lnTo>
                  <a:lnTo>
                    <a:pt x="51" y="298"/>
                  </a:lnTo>
                  <a:lnTo>
                    <a:pt x="49" y="264"/>
                  </a:lnTo>
                  <a:lnTo>
                    <a:pt x="49" y="115"/>
                  </a:lnTo>
                  <a:lnTo>
                    <a:pt x="0" y="115"/>
                  </a:lnTo>
                  <a:lnTo>
                    <a:pt x="0" y="74"/>
                  </a:lnTo>
                  <a:lnTo>
                    <a:pt x="49" y="74"/>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6600825" y="2071688"/>
              <a:ext cx="44450" cy="122237"/>
            </a:xfrm>
            <a:custGeom>
              <a:avLst/>
              <a:gdLst>
                <a:gd name="T0" fmla="*/ 0 w 58"/>
                <a:gd name="T1" fmla="*/ 0 h 154"/>
                <a:gd name="T2" fmla="*/ 58 w 58"/>
                <a:gd name="T3" fmla="*/ 0 h 154"/>
                <a:gd name="T4" fmla="*/ 58 w 58"/>
                <a:gd name="T5" fmla="*/ 35 h 154"/>
                <a:gd name="T6" fmla="*/ 56 w 58"/>
                <a:gd name="T7" fmla="*/ 71 h 154"/>
                <a:gd name="T8" fmla="*/ 50 w 58"/>
                <a:gd name="T9" fmla="*/ 103 h 154"/>
                <a:gd name="T10" fmla="*/ 42 w 58"/>
                <a:gd name="T11" fmla="*/ 131 h 154"/>
                <a:gd name="T12" fmla="*/ 30 w 58"/>
                <a:gd name="T13" fmla="*/ 154 h 154"/>
                <a:gd name="T14" fmla="*/ 0 w 58"/>
                <a:gd name="T15" fmla="*/ 138 h 154"/>
                <a:gd name="T16" fmla="*/ 16 w 58"/>
                <a:gd name="T17" fmla="*/ 101 h 154"/>
                <a:gd name="T18" fmla="*/ 22 w 58"/>
                <a:gd name="T19" fmla="*/ 61 h 154"/>
                <a:gd name="T20" fmla="*/ 0 w 58"/>
                <a:gd name="T21" fmla="*/ 61 h 154"/>
                <a:gd name="T22" fmla="*/ 0 w 58"/>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54">
                  <a:moveTo>
                    <a:pt x="0" y="0"/>
                  </a:moveTo>
                  <a:lnTo>
                    <a:pt x="58" y="0"/>
                  </a:lnTo>
                  <a:lnTo>
                    <a:pt x="58" y="35"/>
                  </a:lnTo>
                  <a:lnTo>
                    <a:pt x="56" y="71"/>
                  </a:lnTo>
                  <a:lnTo>
                    <a:pt x="50" y="103"/>
                  </a:lnTo>
                  <a:lnTo>
                    <a:pt x="42" y="131"/>
                  </a:lnTo>
                  <a:lnTo>
                    <a:pt x="30" y="154"/>
                  </a:lnTo>
                  <a:lnTo>
                    <a:pt x="0" y="138"/>
                  </a:lnTo>
                  <a:lnTo>
                    <a:pt x="16" y="101"/>
                  </a:lnTo>
                  <a:lnTo>
                    <a:pt x="22" y="61"/>
                  </a:lnTo>
                  <a:lnTo>
                    <a:pt x="0" y="6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6661150" y="2152650"/>
              <a:ext cx="177800" cy="241300"/>
            </a:xfrm>
            <a:custGeom>
              <a:avLst/>
              <a:gdLst>
                <a:gd name="T0" fmla="*/ 170 w 224"/>
                <a:gd name="T1" fmla="*/ 8 h 303"/>
                <a:gd name="T2" fmla="*/ 216 w 224"/>
                <a:gd name="T3" fmla="*/ 30 h 303"/>
                <a:gd name="T4" fmla="*/ 160 w 224"/>
                <a:gd name="T5" fmla="*/ 49 h 303"/>
                <a:gd name="T6" fmla="*/ 117 w 224"/>
                <a:gd name="T7" fmla="*/ 43 h 303"/>
                <a:gd name="T8" fmla="*/ 77 w 224"/>
                <a:gd name="T9" fmla="*/ 51 h 303"/>
                <a:gd name="T10" fmla="*/ 65 w 224"/>
                <a:gd name="T11" fmla="*/ 63 h 303"/>
                <a:gd name="T12" fmla="*/ 61 w 224"/>
                <a:gd name="T13" fmla="*/ 83 h 303"/>
                <a:gd name="T14" fmla="*/ 67 w 224"/>
                <a:gd name="T15" fmla="*/ 103 h 303"/>
                <a:gd name="T16" fmla="*/ 79 w 224"/>
                <a:gd name="T17" fmla="*/ 111 h 303"/>
                <a:gd name="T18" fmla="*/ 97 w 224"/>
                <a:gd name="T19" fmla="*/ 119 h 303"/>
                <a:gd name="T20" fmla="*/ 182 w 224"/>
                <a:gd name="T21" fmla="*/ 148 h 303"/>
                <a:gd name="T22" fmla="*/ 218 w 224"/>
                <a:gd name="T23" fmla="*/ 188 h 303"/>
                <a:gd name="T24" fmla="*/ 220 w 224"/>
                <a:gd name="T25" fmla="*/ 240 h 303"/>
                <a:gd name="T26" fmla="*/ 194 w 224"/>
                <a:gd name="T27" fmla="*/ 279 h 303"/>
                <a:gd name="T28" fmla="*/ 144 w 224"/>
                <a:gd name="T29" fmla="*/ 301 h 303"/>
                <a:gd name="T30" fmla="*/ 79 w 224"/>
                <a:gd name="T31" fmla="*/ 301 h 303"/>
                <a:gd name="T32" fmla="*/ 24 w 224"/>
                <a:gd name="T33" fmla="*/ 281 h 303"/>
                <a:gd name="T34" fmla="*/ 24 w 224"/>
                <a:gd name="T35" fmla="*/ 230 h 303"/>
                <a:gd name="T36" fmla="*/ 65 w 224"/>
                <a:gd name="T37" fmla="*/ 251 h 303"/>
                <a:gd name="T38" fmla="*/ 113 w 224"/>
                <a:gd name="T39" fmla="*/ 259 h 303"/>
                <a:gd name="T40" fmla="*/ 156 w 224"/>
                <a:gd name="T41" fmla="*/ 249 h 303"/>
                <a:gd name="T42" fmla="*/ 172 w 224"/>
                <a:gd name="T43" fmla="*/ 216 h 303"/>
                <a:gd name="T44" fmla="*/ 168 w 224"/>
                <a:gd name="T45" fmla="*/ 198 h 303"/>
                <a:gd name="T46" fmla="*/ 156 w 224"/>
                <a:gd name="T47" fmla="*/ 186 h 303"/>
                <a:gd name="T48" fmla="*/ 135 w 224"/>
                <a:gd name="T49" fmla="*/ 176 h 303"/>
                <a:gd name="T50" fmla="*/ 49 w 224"/>
                <a:gd name="T51" fmla="*/ 148 h 303"/>
                <a:gd name="T52" fmla="*/ 14 w 224"/>
                <a:gd name="T53" fmla="*/ 109 h 303"/>
                <a:gd name="T54" fmla="*/ 12 w 224"/>
                <a:gd name="T55" fmla="*/ 63 h 303"/>
                <a:gd name="T56" fmla="*/ 24 w 224"/>
                <a:gd name="T57" fmla="*/ 37 h 303"/>
                <a:gd name="T58" fmla="*/ 41 w 224"/>
                <a:gd name="T59" fmla="*/ 20 h 303"/>
                <a:gd name="T60" fmla="*/ 75 w 224"/>
                <a:gd name="T61" fmla="*/ 6 h 303"/>
                <a:gd name="T62" fmla="*/ 117 w 224"/>
                <a:gd name="T6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303">
                  <a:moveTo>
                    <a:pt x="117" y="0"/>
                  </a:moveTo>
                  <a:lnTo>
                    <a:pt x="170" y="8"/>
                  </a:lnTo>
                  <a:lnTo>
                    <a:pt x="196" y="16"/>
                  </a:lnTo>
                  <a:lnTo>
                    <a:pt x="216" y="30"/>
                  </a:lnTo>
                  <a:lnTo>
                    <a:pt x="198" y="65"/>
                  </a:lnTo>
                  <a:lnTo>
                    <a:pt x="160" y="49"/>
                  </a:lnTo>
                  <a:lnTo>
                    <a:pt x="140" y="43"/>
                  </a:lnTo>
                  <a:lnTo>
                    <a:pt x="117" y="43"/>
                  </a:lnTo>
                  <a:lnTo>
                    <a:pt x="95" y="45"/>
                  </a:lnTo>
                  <a:lnTo>
                    <a:pt x="77" y="51"/>
                  </a:lnTo>
                  <a:lnTo>
                    <a:pt x="69" y="57"/>
                  </a:lnTo>
                  <a:lnTo>
                    <a:pt x="65" y="63"/>
                  </a:lnTo>
                  <a:lnTo>
                    <a:pt x="61" y="73"/>
                  </a:lnTo>
                  <a:lnTo>
                    <a:pt x="61" y="83"/>
                  </a:lnTo>
                  <a:lnTo>
                    <a:pt x="63" y="93"/>
                  </a:lnTo>
                  <a:lnTo>
                    <a:pt x="67" y="103"/>
                  </a:lnTo>
                  <a:lnTo>
                    <a:pt x="71" y="107"/>
                  </a:lnTo>
                  <a:lnTo>
                    <a:pt x="79" y="111"/>
                  </a:lnTo>
                  <a:lnTo>
                    <a:pt x="87" y="115"/>
                  </a:lnTo>
                  <a:lnTo>
                    <a:pt x="97" y="119"/>
                  </a:lnTo>
                  <a:lnTo>
                    <a:pt x="150" y="135"/>
                  </a:lnTo>
                  <a:lnTo>
                    <a:pt x="182" y="148"/>
                  </a:lnTo>
                  <a:lnTo>
                    <a:pt x="206" y="166"/>
                  </a:lnTo>
                  <a:lnTo>
                    <a:pt x="218" y="188"/>
                  </a:lnTo>
                  <a:lnTo>
                    <a:pt x="224" y="214"/>
                  </a:lnTo>
                  <a:lnTo>
                    <a:pt x="220" y="240"/>
                  </a:lnTo>
                  <a:lnTo>
                    <a:pt x="210" y="259"/>
                  </a:lnTo>
                  <a:lnTo>
                    <a:pt x="194" y="279"/>
                  </a:lnTo>
                  <a:lnTo>
                    <a:pt x="172" y="293"/>
                  </a:lnTo>
                  <a:lnTo>
                    <a:pt x="144" y="301"/>
                  </a:lnTo>
                  <a:lnTo>
                    <a:pt x="113" y="303"/>
                  </a:lnTo>
                  <a:lnTo>
                    <a:pt x="79" y="301"/>
                  </a:lnTo>
                  <a:lnTo>
                    <a:pt x="49" y="293"/>
                  </a:lnTo>
                  <a:lnTo>
                    <a:pt x="24" y="281"/>
                  </a:lnTo>
                  <a:lnTo>
                    <a:pt x="0" y="265"/>
                  </a:lnTo>
                  <a:lnTo>
                    <a:pt x="24" y="230"/>
                  </a:lnTo>
                  <a:lnTo>
                    <a:pt x="43" y="242"/>
                  </a:lnTo>
                  <a:lnTo>
                    <a:pt x="65" y="251"/>
                  </a:lnTo>
                  <a:lnTo>
                    <a:pt x="87" y="257"/>
                  </a:lnTo>
                  <a:lnTo>
                    <a:pt x="113" y="259"/>
                  </a:lnTo>
                  <a:lnTo>
                    <a:pt x="137" y="257"/>
                  </a:lnTo>
                  <a:lnTo>
                    <a:pt x="156" y="249"/>
                  </a:lnTo>
                  <a:lnTo>
                    <a:pt x="168" y="236"/>
                  </a:lnTo>
                  <a:lnTo>
                    <a:pt x="172" y="216"/>
                  </a:lnTo>
                  <a:lnTo>
                    <a:pt x="170" y="206"/>
                  </a:lnTo>
                  <a:lnTo>
                    <a:pt x="168" y="198"/>
                  </a:lnTo>
                  <a:lnTo>
                    <a:pt x="164" y="192"/>
                  </a:lnTo>
                  <a:lnTo>
                    <a:pt x="156" y="186"/>
                  </a:lnTo>
                  <a:lnTo>
                    <a:pt x="146" y="182"/>
                  </a:lnTo>
                  <a:lnTo>
                    <a:pt x="135" y="176"/>
                  </a:lnTo>
                  <a:lnTo>
                    <a:pt x="81" y="160"/>
                  </a:lnTo>
                  <a:lnTo>
                    <a:pt x="49" y="148"/>
                  </a:lnTo>
                  <a:lnTo>
                    <a:pt x="28" y="131"/>
                  </a:lnTo>
                  <a:lnTo>
                    <a:pt x="14" y="109"/>
                  </a:lnTo>
                  <a:lnTo>
                    <a:pt x="10" y="83"/>
                  </a:lnTo>
                  <a:lnTo>
                    <a:pt x="12" y="63"/>
                  </a:lnTo>
                  <a:lnTo>
                    <a:pt x="18" y="47"/>
                  </a:lnTo>
                  <a:lnTo>
                    <a:pt x="24" y="37"/>
                  </a:lnTo>
                  <a:lnTo>
                    <a:pt x="31" y="28"/>
                  </a:lnTo>
                  <a:lnTo>
                    <a:pt x="41" y="20"/>
                  </a:lnTo>
                  <a:lnTo>
                    <a:pt x="55" y="12"/>
                  </a:lnTo>
                  <a:lnTo>
                    <a:pt x="75" y="6"/>
                  </a:lnTo>
                  <a:lnTo>
                    <a:pt x="95" y="2"/>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userDrawn="1"/>
          </p:nvSpPr>
          <p:spPr bwMode="auto">
            <a:xfrm>
              <a:off x="6994525" y="2068513"/>
              <a:ext cx="42863" cy="319087"/>
            </a:xfrm>
            <a:custGeom>
              <a:avLst/>
              <a:gdLst>
                <a:gd name="T0" fmla="*/ 2 w 53"/>
                <a:gd name="T1" fmla="*/ 115 h 402"/>
                <a:gd name="T2" fmla="*/ 53 w 53"/>
                <a:gd name="T3" fmla="*/ 115 h 402"/>
                <a:gd name="T4" fmla="*/ 53 w 53"/>
                <a:gd name="T5" fmla="*/ 402 h 402"/>
                <a:gd name="T6" fmla="*/ 2 w 53"/>
                <a:gd name="T7" fmla="*/ 402 h 402"/>
                <a:gd name="T8" fmla="*/ 2 w 53"/>
                <a:gd name="T9" fmla="*/ 115 h 402"/>
                <a:gd name="T10" fmla="*/ 0 w 53"/>
                <a:gd name="T11" fmla="*/ 0 h 402"/>
                <a:gd name="T12" fmla="*/ 53 w 53"/>
                <a:gd name="T13" fmla="*/ 0 h 402"/>
                <a:gd name="T14" fmla="*/ 53 w 53"/>
                <a:gd name="T15" fmla="*/ 57 h 402"/>
                <a:gd name="T16" fmla="*/ 0 w 53"/>
                <a:gd name="T17" fmla="*/ 57 h 402"/>
                <a:gd name="T18" fmla="*/ 0 w 53"/>
                <a:gd name="T1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02">
                  <a:moveTo>
                    <a:pt x="2" y="115"/>
                  </a:moveTo>
                  <a:lnTo>
                    <a:pt x="53" y="115"/>
                  </a:lnTo>
                  <a:lnTo>
                    <a:pt x="53" y="402"/>
                  </a:lnTo>
                  <a:lnTo>
                    <a:pt x="2" y="402"/>
                  </a:lnTo>
                  <a:lnTo>
                    <a:pt x="2" y="115"/>
                  </a:lnTo>
                  <a:close/>
                  <a:moveTo>
                    <a:pt x="0" y="0"/>
                  </a:moveTo>
                  <a:lnTo>
                    <a:pt x="53" y="0"/>
                  </a:lnTo>
                  <a:lnTo>
                    <a:pt x="53" y="57"/>
                  </a:lnTo>
                  <a:lnTo>
                    <a:pt x="0" y="5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7104063" y="2152650"/>
              <a:ext cx="200025" cy="234950"/>
            </a:xfrm>
            <a:custGeom>
              <a:avLst/>
              <a:gdLst>
                <a:gd name="T0" fmla="*/ 148 w 251"/>
                <a:gd name="T1" fmla="*/ 0 h 295"/>
                <a:gd name="T2" fmla="*/ 178 w 251"/>
                <a:gd name="T3" fmla="*/ 4 h 295"/>
                <a:gd name="T4" fmla="*/ 204 w 251"/>
                <a:gd name="T5" fmla="*/ 12 h 295"/>
                <a:gd name="T6" fmla="*/ 224 w 251"/>
                <a:gd name="T7" fmla="*/ 28 h 295"/>
                <a:gd name="T8" fmla="*/ 239 w 251"/>
                <a:gd name="T9" fmla="*/ 49 h 295"/>
                <a:gd name="T10" fmla="*/ 247 w 251"/>
                <a:gd name="T11" fmla="*/ 77 h 295"/>
                <a:gd name="T12" fmla="*/ 251 w 251"/>
                <a:gd name="T13" fmla="*/ 111 h 295"/>
                <a:gd name="T14" fmla="*/ 251 w 251"/>
                <a:gd name="T15" fmla="*/ 295 h 295"/>
                <a:gd name="T16" fmla="*/ 200 w 251"/>
                <a:gd name="T17" fmla="*/ 295 h 295"/>
                <a:gd name="T18" fmla="*/ 200 w 251"/>
                <a:gd name="T19" fmla="*/ 117 h 295"/>
                <a:gd name="T20" fmla="*/ 198 w 251"/>
                <a:gd name="T21" fmla="*/ 93 h 295"/>
                <a:gd name="T22" fmla="*/ 192 w 251"/>
                <a:gd name="T23" fmla="*/ 75 h 295"/>
                <a:gd name="T24" fmla="*/ 184 w 251"/>
                <a:gd name="T25" fmla="*/ 61 h 295"/>
                <a:gd name="T26" fmla="*/ 172 w 251"/>
                <a:gd name="T27" fmla="*/ 51 h 295"/>
                <a:gd name="T28" fmla="*/ 156 w 251"/>
                <a:gd name="T29" fmla="*/ 45 h 295"/>
                <a:gd name="T30" fmla="*/ 136 w 251"/>
                <a:gd name="T31" fmla="*/ 43 h 295"/>
                <a:gd name="T32" fmla="*/ 113 w 251"/>
                <a:gd name="T33" fmla="*/ 47 h 295"/>
                <a:gd name="T34" fmla="*/ 91 w 251"/>
                <a:gd name="T35" fmla="*/ 55 h 295"/>
                <a:gd name="T36" fmla="*/ 75 w 251"/>
                <a:gd name="T37" fmla="*/ 69 h 295"/>
                <a:gd name="T38" fmla="*/ 61 w 251"/>
                <a:gd name="T39" fmla="*/ 89 h 295"/>
                <a:gd name="T40" fmla="*/ 53 w 251"/>
                <a:gd name="T41" fmla="*/ 113 h 295"/>
                <a:gd name="T42" fmla="*/ 51 w 251"/>
                <a:gd name="T43" fmla="*/ 142 h 295"/>
                <a:gd name="T44" fmla="*/ 51 w 251"/>
                <a:gd name="T45" fmla="*/ 295 h 295"/>
                <a:gd name="T46" fmla="*/ 0 w 251"/>
                <a:gd name="T47" fmla="*/ 295 h 295"/>
                <a:gd name="T48" fmla="*/ 0 w 251"/>
                <a:gd name="T49" fmla="*/ 8 h 295"/>
                <a:gd name="T50" fmla="*/ 25 w 251"/>
                <a:gd name="T51" fmla="*/ 8 h 295"/>
                <a:gd name="T52" fmla="*/ 35 w 251"/>
                <a:gd name="T53" fmla="*/ 8 h 295"/>
                <a:gd name="T54" fmla="*/ 41 w 251"/>
                <a:gd name="T55" fmla="*/ 10 h 295"/>
                <a:gd name="T56" fmla="*/ 45 w 251"/>
                <a:gd name="T57" fmla="*/ 16 h 295"/>
                <a:gd name="T58" fmla="*/ 49 w 251"/>
                <a:gd name="T59" fmla="*/ 20 h 295"/>
                <a:gd name="T60" fmla="*/ 49 w 251"/>
                <a:gd name="T61" fmla="*/ 28 h 295"/>
                <a:gd name="T62" fmla="*/ 49 w 251"/>
                <a:gd name="T63" fmla="*/ 51 h 295"/>
                <a:gd name="T64" fmla="*/ 65 w 251"/>
                <a:gd name="T65" fmla="*/ 30 h 295"/>
                <a:gd name="T66" fmla="*/ 89 w 251"/>
                <a:gd name="T67" fmla="*/ 14 h 295"/>
                <a:gd name="T68" fmla="*/ 117 w 251"/>
                <a:gd name="T69" fmla="*/ 4 h 295"/>
                <a:gd name="T70" fmla="*/ 148 w 251"/>
                <a:gd name="T7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295">
                  <a:moveTo>
                    <a:pt x="148" y="0"/>
                  </a:moveTo>
                  <a:lnTo>
                    <a:pt x="178" y="4"/>
                  </a:lnTo>
                  <a:lnTo>
                    <a:pt x="204" y="12"/>
                  </a:lnTo>
                  <a:lnTo>
                    <a:pt x="224" y="28"/>
                  </a:lnTo>
                  <a:lnTo>
                    <a:pt x="239" y="49"/>
                  </a:lnTo>
                  <a:lnTo>
                    <a:pt x="247" y="77"/>
                  </a:lnTo>
                  <a:lnTo>
                    <a:pt x="251" y="111"/>
                  </a:lnTo>
                  <a:lnTo>
                    <a:pt x="251" y="295"/>
                  </a:lnTo>
                  <a:lnTo>
                    <a:pt x="200" y="295"/>
                  </a:lnTo>
                  <a:lnTo>
                    <a:pt x="200" y="117"/>
                  </a:lnTo>
                  <a:lnTo>
                    <a:pt x="198" y="93"/>
                  </a:lnTo>
                  <a:lnTo>
                    <a:pt x="192" y="75"/>
                  </a:lnTo>
                  <a:lnTo>
                    <a:pt x="184" y="61"/>
                  </a:lnTo>
                  <a:lnTo>
                    <a:pt x="172" y="51"/>
                  </a:lnTo>
                  <a:lnTo>
                    <a:pt x="156" y="45"/>
                  </a:lnTo>
                  <a:lnTo>
                    <a:pt x="136" y="43"/>
                  </a:lnTo>
                  <a:lnTo>
                    <a:pt x="113" y="47"/>
                  </a:lnTo>
                  <a:lnTo>
                    <a:pt x="91" y="55"/>
                  </a:lnTo>
                  <a:lnTo>
                    <a:pt x="75" y="69"/>
                  </a:lnTo>
                  <a:lnTo>
                    <a:pt x="61" y="89"/>
                  </a:lnTo>
                  <a:lnTo>
                    <a:pt x="53" y="113"/>
                  </a:lnTo>
                  <a:lnTo>
                    <a:pt x="51" y="142"/>
                  </a:lnTo>
                  <a:lnTo>
                    <a:pt x="51" y="295"/>
                  </a:lnTo>
                  <a:lnTo>
                    <a:pt x="0" y="295"/>
                  </a:lnTo>
                  <a:lnTo>
                    <a:pt x="0" y="8"/>
                  </a:lnTo>
                  <a:lnTo>
                    <a:pt x="25" y="8"/>
                  </a:lnTo>
                  <a:lnTo>
                    <a:pt x="35" y="8"/>
                  </a:lnTo>
                  <a:lnTo>
                    <a:pt x="41" y="10"/>
                  </a:lnTo>
                  <a:lnTo>
                    <a:pt x="45" y="16"/>
                  </a:lnTo>
                  <a:lnTo>
                    <a:pt x="49" y="20"/>
                  </a:lnTo>
                  <a:lnTo>
                    <a:pt x="49" y="28"/>
                  </a:lnTo>
                  <a:lnTo>
                    <a:pt x="49" y="51"/>
                  </a:lnTo>
                  <a:lnTo>
                    <a:pt x="65" y="30"/>
                  </a:lnTo>
                  <a:lnTo>
                    <a:pt x="89" y="14"/>
                  </a:lnTo>
                  <a:lnTo>
                    <a:pt x="117" y="4"/>
                  </a:lnTo>
                  <a:lnTo>
                    <a:pt x="1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7348538" y="2152650"/>
              <a:ext cx="176213" cy="241300"/>
            </a:xfrm>
            <a:custGeom>
              <a:avLst/>
              <a:gdLst>
                <a:gd name="T0" fmla="*/ 143 w 222"/>
                <a:gd name="T1" fmla="*/ 2 h 303"/>
                <a:gd name="T2" fmla="*/ 194 w 222"/>
                <a:gd name="T3" fmla="*/ 16 h 303"/>
                <a:gd name="T4" fmla="*/ 196 w 222"/>
                <a:gd name="T5" fmla="*/ 65 h 303"/>
                <a:gd name="T6" fmla="*/ 141 w 222"/>
                <a:gd name="T7" fmla="*/ 43 h 303"/>
                <a:gd name="T8" fmla="*/ 95 w 222"/>
                <a:gd name="T9" fmla="*/ 45 h 303"/>
                <a:gd name="T10" fmla="*/ 69 w 222"/>
                <a:gd name="T11" fmla="*/ 57 h 303"/>
                <a:gd name="T12" fmla="*/ 61 w 222"/>
                <a:gd name="T13" fmla="*/ 73 h 303"/>
                <a:gd name="T14" fmla="*/ 61 w 222"/>
                <a:gd name="T15" fmla="*/ 93 h 303"/>
                <a:gd name="T16" fmla="*/ 71 w 222"/>
                <a:gd name="T17" fmla="*/ 107 h 303"/>
                <a:gd name="T18" fmla="*/ 87 w 222"/>
                <a:gd name="T19" fmla="*/ 115 h 303"/>
                <a:gd name="T20" fmla="*/ 150 w 222"/>
                <a:gd name="T21" fmla="*/ 135 h 303"/>
                <a:gd name="T22" fmla="*/ 206 w 222"/>
                <a:gd name="T23" fmla="*/ 166 h 303"/>
                <a:gd name="T24" fmla="*/ 222 w 222"/>
                <a:gd name="T25" fmla="*/ 214 h 303"/>
                <a:gd name="T26" fmla="*/ 210 w 222"/>
                <a:gd name="T27" fmla="*/ 259 h 303"/>
                <a:gd name="T28" fmla="*/ 172 w 222"/>
                <a:gd name="T29" fmla="*/ 293 h 303"/>
                <a:gd name="T30" fmla="*/ 113 w 222"/>
                <a:gd name="T31" fmla="*/ 303 h 303"/>
                <a:gd name="T32" fmla="*/ 49 w 222"/>
                <a:gd name="T33" fmla="*/ 293 h 303"/>
                <a:gd name="T34" fmla="*/ 0 w 222"/>
                <a:gd name="T35" fmla="*/ 265 h 303"/>
                <a:gd name="T36" fmla="*/ 43 w 222"/>
                <a:gd name="T37" fmla="*/ 242 h 303"/>
                <a:gd name="T38" fmla="*/ 87 w 222"/>
                <a:gd name="T39" fmla="*/ 257 h 303"/>
                <a:gd name="T40" fmla="*/ 137 w 222"/>
                <a:gd name="T41" fmla="*/ 257 h 303"/>
                <a:gd name="T42" fmla="*/ 168 w 222"/>
                <a:gd name="T43" fmla="*/ 236 h 303"/>
                <a:gd name="T44" fmla="*/ 170 w 222"/>
                <a:gd name="T45" fmla="*/ 206 h 303"/>
                <a:gd name="T46" fmla="*/ 164 w 222"/>
                <a:gd name="T47" fmla="*/ 192 h 303"/>
                <a:gd name="T48" fmla="*/ 146 w 222"/>
                <a:gd name="T49" fmla="*/ 182 h 303"/>
                <a:gd name="T50" fmla="*/ 81 w 222"/>
                <a:gd name="T51" fmla="*/ 160 h 303"/>
                <a:gd name="T52" fmla="*/ 28 w 222"/>
                <a:gd name="T53" fmla="*/ 131 h 303"/>
                <a:gd name="T54" fmla="*/ 10 w 222"/>
                <a:gd name="T55" fmla="*/ 83 h 303"/>
                <a:gd name="T56" fmla="*/ 18 w 222"/>
                <a:gd name="T57" fmla="*/ 47 h 303"/>
                <a:gd name="T58" fmla="*/ 32 w 222"/>
                <a:gd name="T59" fmla="*/ 28 h 303"/>
                <a:gd name="T60" fmla="*/ 55 w 222"/>
                <a:gd name="T61" fmla="*/ 12 h 303"/>
                <a:gd name="T62" fmla="*/ 95 w 222"/>
                <a:gd name="T63" fmla="*/ 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303">
                  <a:moveTo>
                    <a:pt x="117" y="0"/>
                  </a:moveTo>
                  <a:lnTo>
                    <a:pt x="143" y="2"/>
                  </a:lnTo>
                  <a:lnTo>
                    <a:pt x="170" y="8"/>
                  </a:lnTo>
                  <a:lnTo>
                    <a:pt x="194" y="16"/>
                  </a:lnTo>
                  <a:lnTo>
                    <a:pt x="216" y="30"/>
                  </a:lnTo>
                  <a:lnTo>
                    <a:pt x="196" y="65"/>
                  </a:lnTo>
                  <a:lnTo>
                    <a:pt x="160" y="49"/>
                  </a:lnTo>
                  <a:lnTo>
                    <a:pt x="141" y="43"/>
                  </a:lnTo>
                  <a:lnTo>
                    <a:pt x="117" y="43"/>
                  </a:lnTo>
                  <a:lnTo>
                    <a:pt x="95" y="45"/>
                  </a:lnTo>
                  <a:lnTo>
                    <a:pt x="77" y="51"/>
                  </a:lnTo>
                  <a:lnTo>
                    <a:pt x="69" y="57"/>
                  </a:lnTo>
                  <a:lnTo>
                    <a:pt x="65" y="63"/>
                  </a:lnTo>
                  <a:lnTo>
                    <a:pt x="61" y="73"/>
                  </a:lnTo>
                  <a:lnTo>
                    <a:pt x="61" y="83"/>
                  </a:lnTo>
                  <a:lnTo>
                    <a:pt x="61" y="93"/>
                  </a:lnTo>
                  <a:lnTo>
                    <a:pt x="67" y="103"/>
                  </a:lnTo>
                  <a:lnTo>
                    <a:pt x="71" y="107"/>
                  </a:lnTo>
                  <a:lnTo>
                    <a:pt x="77" y="111"/>
                  </a:lnTo>
                  <a:lnTo>
                    <a:pt x="87" y="115"/>
                  </a:lnTo>
                  <a:lnTo>
                    <a:pt x="97" y="119"/>
                  </a:lnTo>
                  <a:lnTo>
                    <a:pt x="150" y="135"/>
                  </a:lnTo>
                  <a:lnTo>
                    <a:pt x="182" y="148"/>
                  </a:lnTo>
                  <a:lnTo>
                    <a:pt x="206" y="166"/>
                  </a:lnTo>
                  <a:lnTo>
                    <a:pt x="218" y="188"/>
                  </a:lnTo>
                  <a:lnTo>
                    <a:pt x="222" y="214"/>
                  </a:lnTo>
                  <a:lnTo>
                    <a:pt x="220" y="240"/>
                  </a:lnTo>
                  <a:lnTo>
                    <a:pt x="210" y="259"/>
                  </a:lnTo>
                  <a:lnTo>
                    <a:pt x="194" y="279"/>
                  </a:lnTo>
                  <a:lnTo>
                    <a:pt x="172" y="293"/>
                  </a:lnTo>
                  <a:lnTo>
                    <a:pt x="145" y="301"/>
                  </a:lnTo>
                  <a:lnTo>
                    <a:pt x="113" y="303"/>
                  </a:lnTo>
                  <a:lnTo>
                    <a:pt x="79" y="301"/>
                  </a:lnTo>
                  <a:lnTo>
                    <a:pt x="49" y="293"/>
                  </a:lnTo>
                  <a:lnTo>
                    <a:pt x="24" y="281"/>
                  </a:lnTo>
                  <a:lnTo>
                    <a:pt x="0" y="265"/>
                  </a:lnTo>
                  <a:lnTo>
                    <a:pt x="24" y="230"/>
                  </a:lnTo>
                  <a:lnTo>
                    <a:pt x="43" y="242"/>
                  </a:lnTo>
                  <a:lnTo>
                    <a:pt x="63" y="251"/>
                  </a:lnTo>
                  <a:lnTo>
                    <a:pt x="87" y="257"/>
                  </a:lnTo>
                  <a:lnTo>
                    <a:pt x="113" y="259"/>
                  </a:lnTo>
                  <a:lnTo>
                    <a:pt x="137" y="257"/>
                  </a:lnTo>
                  <a:lnTo>
                    <a:pt x="156" y="249"/>
                  </a:lnTo>
                  <a:lnTo>
                    <a:pt x="168" y="236"/>
                  </a:lnTo>
                  <a:lnTo>
                    <a:pt x="172" y="216"/>
                  </a:lnTo>
                  <a:lnTo>
                    <a:pt x="170" y="206"/>
                  </a:lnTo>
                  <a:lnTo>
                    <a:pt x="168" y="198"/>
                  </a:lnTo>
                  <a:lnTo>
                    <a:pt x="164" y="192"/>
                  </a:lnTo>
                  <a:lnTo>
                    <a:pt x="156" y="186"/>
                  </a:lnTo>
                  <a:lnTo>
                    <a:pt x="146" y="182"/>
                  </a:lnTo>
                  <a:lnTo>
                    <a:pt x="135" y="176"/>
                  </a:lnTo>
                  <a:lnTo>
                    <a:pt x="81" y="160"/>
                  </a:lnTo>
                  <a:lnTo>
                    <a:pt x="49" y="148"/>
                  </a:lnTo>
                  <a:lnTo>
                    <a:pt x="28" y="131"/>
                  </a:lnTo>
                  <a:lnTo>
                    <a:pt x="14" y="109"/>
                  </a:lnTo>
                  <a:lnTo>
                    <a:pt x="10" y="83"/>
                  </a:lnTo>
                  <a:lnTo>
                    <a:pt x="12" y="63"/>
                  </a:lnTo>
                  <a:lnTo>
                    <a:pt x="18" y="47"/>
                  </a:lnTo>
                  <a:lnTo>
                    <a:pt x="24" y="37"/>
                  </a:lnTo>
                  <a:lnTo>
                    <a:pt x="32" y="28"/>
                  </a:lnTo>
                  <a:lnTo>
                    <a:pt x="39" y="20"/>
                  </a:lnTo>
                  <a:lnTo>
                    <a:pt x="55" y="12"/>
                  </a:lnTo>
                  <a:lnTo>
                    <a:pt x="73" y="6"/>
                  </a:lnTo>
                  <a:lnTo>
                    <a:pt x="95" y="2"/>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userDrawn="1"/>
          </p:nvSpPr>
          <p:spPr bwMode="auto">
            <a:xfrm>
              <a:off x="7575550" y="2068513"/>
              <a:ext cx="42863" cy="319087"/>
            </a:xfrm>
            <a:custGeom>
              <a:avLst/>
              <a:gdLst>
                <a:gd name="T0" fmla="*/ 2 w 54"/>
                <a:gd name="T1" fmla="*/ 115 h 402"/>
                <a:gd name="T2" fmla="*/ 54 w 54"/>
                <a:gd name="T3" fmla="*/ 115 h 402"/>
                <a:gd name="T4" fmla="*/ 54 w 54"/>
                <a:gd name="T5" fmla="*/ 402 h 402"/>
                <a:gd name="T6" fmla="*/ 2 w 54"/>
                <a:gd name="T7" fmla="*/ 402 h 402"/>
                <a:gd name="T8" fmla="*/ 2 w 54"/>
                <a:gd name="T9" fmla="*/ 115 h 402"/>
                <a:gd name="T10" fmla="*/ 0 w 54"/>
                <a:gd name="T11" fmla="*/ 0 h 402"/>
                <a:gd name="T12" fmla="*/ 54 w 54"/>
                <a:gd name="T13" fmla="*/ 0 h 402"/>
                <a:gd name="T14" fmla="*/ 54 w 54"/>
                <a:gd name="T15" fmla="*/ 57 h 402"/>
                <a:gd name="T16" fmla="*/ 0 w 54"/>
                <a:gd name="T17" fmla="*/ 57 h 402"/>
                <a:gd name="T18" fmla="*/ 0 w 54"/>
                <a:gd name="T1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02">
                  <a:moveTo>
                    <a:pt x="2" y="115"/>
                  </a:moveTo>
                  <a:lnTo>
                    <a:pt x="54" y="115"/>
                  </a:lnTo>
                  <a:lnTo>
                    <a:pt x="54" y="402"/>
                  </a:lnTo>
                  <a:lnTo>
                    <a:pt x="2" y="402"/>
                  </a:lnTo>
                  <a:lnTo>
                    <a:pt x="2" y="115"/>
                  </a:lnTo>
                  <a:close/>
                  <a:moveTo>
                    <a:pt x="0" y="0"/>
                  </a:moveTo>
                  <a:lnTo>
                    <a:pt x="54" y="0"/>
                  </a:lnTo>
                  <a:lnTo>
                    <a:pt x="54" y="57"/>
                  </a:lnTo>
                  <a:lnTo>
                    <a:pt x="0" y="5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noEditPoints="1"/>
            </p:cNvSpPr>
            <p:nvPr userDrawn="1"/>
          </p:nvSpPr>
          <p:spPr bwMode="auto">
            <a:xfrm>
              <a:off x="7669213" y="2060575"/>
              <a:ext cx="219075" cy="333375"/>
            </a:xfrm>
            <a:custGeom>
              <a:avLst/>
              <a:gdLst>
                <a:gd name="T0" fmla="*/ 141 w 278"/>
                <a:gd name="T1" fmla="*/ 160 h 420"/>
                <a:gd name="T2" fmla="*/ 115 w 278"/>
                <a:gd name="T3" fmla="*/ 164 h 420"/>
                <a:gd name="T4" fmla="*/ 93 w 278"/>
                <a:gd name="T5" fmla="*/ 174 h 420"/>
                <a:gd name="T6" fmla="*/ 77 w 278"/>
                <a:gd name="T7" fmla="*/ 190 h 420"/>
                <a:gd name="T8" fmla="*/ 64 w 278"/>
                <a:gd name="T9" fmla="*/ 210 h 420"/>
                <a:gd name="T10" fmla="*/ 58 w 278"/>
                <a:gd name="T11" fmla="*/ 238 h 420"/>
                <a:gd name="T12" fmla="*/ 54 w 278"/>
                <a:gd name="T13" fmla="*/ 269 h 420"/>
                <a:gd name="T14" fmla="*/ 58 w 278"/>
                <a:gd name="T15" fmla="*/ 301 h 420"/>
                <a:gd name="T16" fmla="*/ 64 w 278"/>
                <a:gd name="T17" fmla="*/ 327 h 420"/>
                <a:gd name="T18" fmla="*/ 77 w 278"/>
                <a:gd name="T19" fmla="*/ 349 h 420"/>
                <a:gd name="T20" fmla="*/ 93 w 278"/>
                <a:gd name="T21" fmla="*/ 365 h 420"/>
                <a:gd name="T22" fmla="*/ 115 w 278"/>
                <a:gd name="T23" fmla="*/ 372 h 420"/>
                <a:gd name="T24" fmla="*/ 141 w 278"/>
                <a:gd name="T25" fmla="*/ 376 h 420"/>
                <a:gd name="T26" fmla="*/ 167 w 278"/>
                <a:gd name="T27" fmla="*/ 372 h 420"/>
                <a:gd name="T28" fmla="*/ 186 w 278"/>
                <a:gd name="T29" fmla="*/ 363 h 420"/>
                <a:gd name="T30" fmla="*/ 204 w 278"/>
                <a:gd name="T31" fmla="*/ 347 h 420"/>
                <a:gd name="T32" fmla="*/ 216 w 278"/>
                <a:gd name="T33" fmla="*/ 325 h 420"/>
                <a:gd name="T34" fmla="*/ 224 w 278"/>
                <a:gd name="T35" fmla="*/ 299 h 420"/>
                <a:gd name="T36" fmla="*/ 226 w 278"/>
                <a:gd name="T37" fmla="*/ 269 h 420"/>
                <a:gd name="T38" fmla="*/ 224 w 278"/>
                <a:gd name="T39" fmla="*/ 236 h 420"/>
                <a:gd name="T40" fmla="*/ 218 w 278"/>
                <a:gd name="T41" fmla="*/ 210 h 420"/>
                <a:gd name="T42" fmla="*/ 204 w 278"/>
                <a:gd name="T43" fmla="*/ 188 h 420"/>
                <a:gd name="T44" fmla="*/ 188 w 278"/>
                <a:gd name="T45" fmla="*/ 174 h 420"/>
                <a:gd name="T46" fmla="*/ 167 w 278"/>
                <a:gd name="T47" fmla="*/ 164 h 420"/>
                <a:gd name="T48" fmla="*/ 141 w 278"/>
                <a:gd name="T49" fmla="*/ 160 h 420"/>
                <a:gd name="T50" fmla="*/ 226 w 278"/>
                <a:gd name="T51" fmla="*/ 0 h 420"/>
                <a:gd name="T52" fmla="*/ 278 w 278"/>
                <a:gd name="T53" fmla="*/ 0 h 420"/>
                <a:gd name="T54" fmla="*/ 278 w 278"/>
                <a:gd name="T55" fmla="*/ 412 h 420"/>
                <a:gd name="T56" fmla="*/ 250 w 278"/>
                <a:gd name="T57" fmla="*/ 412 h 420"/>
                <a:gd name="T58" fmla="*/ 242 w 278"/>
                <a:gd name="T59" fmla="*/ 412 h 420"/>
                <a:gd name="T60" fmla="*/ 236 w 278"/>
                <a:gd name="T61" fmla="*/ 410 h 420"/>
                <a:gd name="T62" fmla="*/ 230 w 278"/>
                <a:gd name="T63" fmla="*/ 406 h 420"/>
                <a:gd name="T64" fmla="*/ 228 w 278"/>
                <a:gd name="T65" fmla="*/ 400 h 420"/>
                <a:gd name="T66" fmla="*/ 226 w 278"/>
                <a:gd name="T67" fmla="*/ 392 h 420"/>
                <a:gd name="T68" fmla="*/ 226 w 278"/>
                <a:gd name="T69" fmla="*/ 370 h 420"/>
                <a:gd name="T70" fmla="*/ 210 w 278"/>
                <a:gd name="T71" fmla="*/ 390 h 420"/>
                <a:gd name="T72" fmla="*/ 188 w 278"/>
                <a:gd name="T73" fmla="*/ 406 h 420"/>
                <a:gd name="T74" fmla="*/ 161 w 278"/>
                <a:gd name="T75" fmla="*/ 416 h 420"/>
                <a:gd name="T76" fmla="*/ 129 w 278"/>
                <a:gd name="T77" fmla="*/ 420 h 420"/>
                <a:gd name="T78" fmla="*/ 99 w 278"/>
                <a:gd name="T79" fmla="*/ 418 h 420"/>
                <a:gd name="T80" fmla="*/ 73 w 278"/>
                <a:gd name="T81" fmla="*/ 410 h 420"/>
                <a:gd name="T82" fmla="*/ 52 w 278"/>
                <a:gd name="T83" fmla="*/ 396 h 420"/>
                <a:gd name="T84" fmla="*/ 34 w 278"/>
                <a:gd name="T85" fmla="*/ 378 h 420"/>
                <a:gd name="T86" fmla="*/ 20 w 278"/>
                <a:gd name="T87" fmla="*/ 357 h 420"/>
                <a:gd name="T88" fmla="*/ 10 w 278"/>
                <a:gd name="T89" fmla="*/ 331 h 420"/>
                <a:gd name="T90" fmla="*/ 2 w 278"/>
                <a:gd name="T91" fmla="*/ 301 h 420"/>
                <a:gd name="T92" fmla="*/ 0 w 278"/>
                <a:gd name="T93" fmla="*/ 269 h 420"/>
                <a:gd name="T94" fmla="*/ 2 w 278"/>
                <a:gd name="T95" fmla="*/ 236 h 420"/>
                <a:gd name="T96" fmla="*/ 10 w 278"/>
                <a:gd name="T97" fmla="*/ 208 h 420"/>
                <a:gd name="T98" fmla="*/ 20 w 278"/>
                <a:gd name="T99" fmla="*/ 182 h 420"/>
                <a:gd name="T100" fmla="*/ 36 w 278"/>
                <a:gd name="T101" fmla="*/ 160 h 420"/>
                <a:gd name="T102" fmla="*/ 54 w 278"/>
                <a:gd name="T103" fmla="*/ 141 h 420"/>
                <a:gd name="T104" fmla="*/ 77 w 278"/>
                <a:gd name="T105" fmla="*/ 129 h 420"/>
                <a:gd name="T106" fmla="*/ 103 w 278"/>
                <a:gd name="T107" fmla="*/ 119 h 420"/>
                <a:gd name="T108" fmla="*/ 133 w 278"/>
                <a:gd name="T109" fmla="*/ 117 h 420"/>
                <a:gd name="T110" fmla="*/ 163 w 278"/>
                <a:gd name="T111" fmla="*/ 121 h 420"/>
                <a:gd name="T112" fmla="*/ 188 w 278"/>
                <a:gd name="T113" fmla="*/ 129 h 420"/>
                <a:gd name="T114" fmla="*/ 208 w 278"/>
                <a:gd name="T115" fmla="*/ 143 h 420"/>
                <a:gd name="T116" fmla="*/ 226 w 278"/>
                <a:gd name="T117" fmla="*/ 162 h 420"/>
                <a:gd name="T118" fmla="*/ 226 w 278"/>
                <a:gd name="T1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 h="420">
                  <a:moveTo>
                    <a:pt x="141" y="160"/>
                  </a:moveTo>
                  <a:lnTo>
                    <a:pt x="115" y="164"/>
                  </a:lnTo>
                  <a:lnTo>
                    <a:pt x="93" y="174"/>
                  </a:lnTo>
                  <a:lnTo>
                    <a:pt x="77" y="190"/>
                  </a:lnTo>
                  <a:lnTo>
                    <a:pt x="64" y="210"/>
                  </a:lnTo>
                  <a:lnTo>
                    <a:pt x="58" y="238"/>
                  </a:lnTo>
                  <a:lnTo>
                    <a:pt x="54" y="269"/>
                  </a:lnTo>
                  <a:lnTo>
                    <a:pt x="58" y="301"/>
                  </a:lnTo>
                  <a:lnTo>
                    <a:pt x="64" y="327"/>
                  </a:lnTo>
                  <a:lnTo>
                    <a:pt x="77" y="349"/>
                  </a:lnTo>
                  <a:lnTo>
                    <a:pt x="93" y="365"/>
                  </a:lnTo>
                  <a:lnTo>
                    <a:pt x="115" y="372"/>
                  </a:lnTo>
                  <a:lnTo>
                    <a:pt x="141" y="376"/>
                  </a:lnTo>
                  <a:lnTo>
                    <a:pt x="167" y="372"/>
                  </a:lnTo>
                  <a:lnTo>
                    <a:pt x="186" y="363"/>
                  </a:lnTo>
                  <a:lnTo>
                    <a:pt x="204" y="347"/>
                  </a:lnTo>
                  <a:lnTo>
                    <a:pt x="216" y="325"/>
                  </a:lnTo>
                  <a:lnTo>
                    <a:pt x="224" y="299"/>
                  </a:lnTo>
                  <a:lnTo>
                    <a:pt x="226" y="269"/>
                  </a:lnTo>
                  <a:lnTo>
                    <a:pt x="224" y="236"/>
                  </a:lnTo>
                  <a:lnTo>
                    <a:pt x="218" y="210"/>
                  </a:lnTo>
                  <a:lnTo>
                    <a:pt x="204" y="188"/>
                  </a:lnTo>
                  <a:lnTo>
                    <a:pt x="188" y="174"/>
                  </a:lnTo>
                  <a:lnTo>
                    <a:pt x="167" y="164"/>
                  </a:lnTo>
                  <a:lnTo>
                    <a:pt x="141" y="160"/>
                  </a:lnTo>
                  <a:close/>
                  <a:moveTo>
                    <a:pt x="226" y="0"/>
                  </a:moveTo>
                  <a:lnTo>
                    <a:pt x="278" y="0"/>
                  </a:lnTo>
                  <a:lnTo>
                    <a:pt x="278" y="412"/>
                  </a:lnTo>
                  <a:lnTo>
                    <a:pt x="250" y="412"/>
                  </a:lnTo>
                  <a:lnTo>
                    <a:pt x="242" y="412"/>
                  </a:lnTo>
                  <a:lnTo>
                    <a:pt x="236" y="410"/>
                  </a:lnTo>
                  <a:lnTo>
                    <a:pt x="230" y="406"/>
                  </a:lnTo>
                  <a:lnTo>
                    <a:pt x="228" y="400"/>
                  </a:lnTo>
                  <a:lnTo>
                    <a:pt x="226" y="392"/>
                  </a:lnTo>
                  <a:lnTo>
                    <a:pt x="226" y="370"/>
                  </a:lnTo>
                  <a:lnTo>
                    <a:pt x="210" y="390"/>
                  </a:lnTo>
                  <a:lnTo>
                    <a:pt x="188" y="406"/>
                  </a:lnTo>
                  <a:lnTo>
                    <a:pt x="161" y="416"/>
                  </a:lnTo>
                  <a:lnTo>
                    <a:pt x="129" y="420"/>
                  </a:lnTo>
                  <a:lnTo>
                    <a:pt x="99" y="418"/>
                  </a:lnTo>
                  <a:lnTo>
                    <a:pt x="73" y="410"/>
                  </a:lnTo>
                  <a:lnTo>
                    <a:pt x="52" y="396"/>
                  </a:lnTo>
                  <a:lnTo>
                    <a:pt x="34" y="378"/>
                  </a:lnTo>
                  <a:lnTo>
                    <a:pt x="20" y="357"/>
                  </a:lnTo>
                  <a:lnTo>
                    <a:pt x="10" y="331"/>
                  </a:lnTo>
                  <a:lnTo>
                    <a:pt x="2" y="301"/>
                  </a:lnTo>
                  <a:lnTo>
                    <a:pt x="0" y="269"/>
                  </a:lnTo>
                  <a:lnTo>
                    <a:pt x="2" y="236"/>
                  </a:lnTo>
                  <a:lnTo>
                    <a:pt x="10" y="208"/>
                  </a:lnTo>
                  <a:lnTo>
                    <a:pt x="20" y="182"/>
                  </a:lnTo>
                  <a:lnTo>
                    <a:pt x="36" y="160"/>
                  </a:lnTo>
                  <a:lnTo>
                    <a:pt x="54" y="141"/>
                  </a:lnTo>
                  <a:lnTo>
                    <a:pt x="77" y="129"/>
                  </a:lnTo>
                  <a:lnTo>
                    <a:pt x="103" y="119"/>
                  </a:lnTo>
                  <a:lnTo>
                    <a:pt x="133" y="117"/>
                  </a:lnTo>
                  <a:lnTo>
                    <a:pt x="163" y="121"/>
                  </a:lnTo>
                  <a:lnTo>
                    <a:pt x="188" y="129"/>
                  </a:lnTo>
                  <a:lnTo>
                    <a:pt x="208" y="143"/>
                  </a:lnTo>
                  <a:lnTo>
                    <a:pt x="226" y="16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noEditPoints="1"/>
            </p:cNvSpPr>
            <p:nvPr userDrawn="1"/>
          </p:nvSpPr>
          <p:spPr bwMode="auto">
            <a:xfrm>
              <a:off x="7940675" y="2152650"/>
              <a:ext cx="204788" cy="241300"/>
            </a:xfrm>
            <a:custGeom>
              <a:avLst/>
              <a:gdLst>
                <a:gd name="T0" fmla="*/ 139 w 258"/>
                <a:gd name="T1" fmla="*/ 43 h 303"/>
                <a:gd name="T2" fmla="*/ 117 w 258"/>
                <a:gd name="T3" fmla="*/ 45 h 303"/>
                <a:gd name="T4" fmla="*/ 97 w 258"/>
                <a:gd name="T5" fmla="*/ 51 h 303"/>
                <a:gd name="T6" fmla="*/ 81 w 258"/>
                <a:gd name="T7" fmla="*/ 65 h 303"/>
                <a:gd name="T8" fmla="*/ 67 w 258"/>
                <a:gd name="T9" fmla="*/ 81 h 303"/>
                <a:gd name="T10" fmla="*/ 57 w 258"/>
                <a:gd name="T11" fmla="*/ 101 h 303"/>
                <a:gd name="T12" fmla="*/ 54 w 258"/>
                <a:gd name="T13" fmla="*/ 125 h 303"/>
                <a:gd name="T14" fmla="*/ 208 w 258"/>
                <a:gd name="T15" fmla="*/ 125 h 303"/>
                <a:gd name="T16" fmla="*/ 208 w 258"/>
                <a:gd name="T17" fmla="*/ 121 h 303"/>
                <a:gd name="T18" fmla="*/ 206 w 258"/>
                <a:gd name="T19" fmla="*/ 97 h 303"/>
                <a:gd name="T20" fmla="*/ 200 w 258"/>
                <a:gd name="T21" fmla="*/ 77 h 303"/>
                <a:gd name="T22" fmla="*/ 190 w 258"/>
                <a:gd name="T23" fmla="*/ 63 h 303"/>
                <a:gd name="T24" fmla="*/ 176 w 258"/>
                <a:gd name="T25" fmla="*/ 51 h 303"/>
                <a:gd name="T26" fmla="*/ 161 w 258"/>
                <a:gd name="T27" fmla="*/ 45 h 303"/>
                <a:gd name="T28" fmla="*/ 139 w 258"/>
                <a:gd name="T29" fmla="*/ 43 h 303"/>
                <a:gd name="T30" fmla="*/ 139 w 258"/>
                <a:gd name="T31" fmla="*/ 0 h 303"/>
                <a:gd name="T32" fmla="*/ 166 w 258"/>
                <a:gd name="T33" fmla="*/ 2 h 303"/>
                <a:gd name="T34" fmla="*/ 190 w 258"/>
                <a:gd name="T35" fmla="*/ 10 h 303"/>
                <a:gd name="T36" fmla="*/ 210 w 258"/>
                <a:gd name="T37" fmla="*/ 22 h 303"/>
                <a:gd name="T38" fmla="*/ 226 w 258"/>
                <a:gd name="T39" fmla="*/ 35 h 303"/>
                <a:gd name="T40" fmla="*/ 240 w 258"/>
                <a:gd name="T41" fmla="*/ 55 h 303"/>
                <a:gd name="T42" fmla="*/ 250 w 258"/>
                <a:gd name="T43" fmla="*/ 77 h 303"/>
                <a:gd name="T44" fmla="*/ 256 w 258"/>
                <a:gd name="T45" fmla="*/ 103 h 303"/>
                <a:gd name="T46" fmla="*/ 258 w 258"/>
                <a:gd name="T47" fmla="*/ 131 h 303"/>
                <a:gd name="T48" fmla="*/ 254 w 258"/>
                <a:gd name="T49" fmla="*/ 164 h 303"/>
                <a:gd name="T50" fmla="*/ 52 w 258"/>
                <a:gd name="T51" fmla="*/ 164 h 303"/>
                <a:gd name="T52" fmla="*/ 55 w 258"/>
                <a:gd name="T53" fmla="*/ 192 h 303"/>
                <a:gd name="T54" fmla="*/ 65 w 258"/>
                <a:gd name="T55" fmla="*/ 216 h 303"/>
                <a:gd name="T56" fmla="*/ 79 w 258"/>
                <a:gd name="T57" fmla="*/ 236 h 303"/>
                <a:gd name="T58" fmla="*/ 99 w 258"/>
                <a:gd name="T59" fmla="*/ 248 h 303"/>
                <a:gd name="T60" fmla="*/ 123 w 258"/>
                <a:gd name="T61" fmla="*/ 255 h 303"/>
                <a:gd name="T62" fmla="*/ 151 w 258"/>
                <a:gd name="T63" fmla="*/ 259 h 303"/>
                <a:gd name="T64" fmla="*/ 180 w 258"/>
                <a:gd name="T65" fmla="*/ 255 h 303"/>
                <a:gd name="T66" fmla="*/ 204 w 258"/>
                <a:gd name="T67" fmla="*/ 249 h 303"/>
                <a:gd name="T68" fmla="*/ 224 w 258"/>
                <a:gd name="T69" fmla="*/ 236 h 303"/>
                <a:gd name="T70" fmla="*/ 246 w 258"/>
                <a:gd name="T71" fmla="*/ 269 h 303"/>
                <a:gd name="T72" fmla="*/ 226 w 258"/>
                <a:gd name="T73" fmla="*/ 285 h 303"/>
                <a:gd name="T74" fmla="*/ 202 w 258"/>
                <a:gd name="T75" fmla="*/ 295 h 303"/>
                <a:gd name="T76" fmla="*/ 176 w 258"/>
                <a:gd name="T77" fmla="*/ 301 h 303"/>
                <a:gd name="T78" fmla="*/ 147 w 258"/>
                <a:gd name="T79" fmla="*/ 303 h 303"/>
                <a:gd name="T80" fmla="*/ 115 w 258"/>
                <a:gd name="T81" fmla="*/ 301 h 303"/>
                <a:gd name="T82" fmla="*/ 85 w 258"/>
                <a:gd name="T83" fmla="*/ 293 h 303"/>
                <a:gd name="T84" fmla="*/ 61 w 258"/>
                <a:gd name="T85" fmla="*/ 281 h 303"/>
                <a:gd name="T86" fmla="*/ 40 w 258"/>
                <a:gd name="T87" fmla="*/ 263 h 303"/>
                <a:gd name="T88" fmla="*/ 24 w 258"/>
                <a:gd name="T89" fmla="*/ 242 h 303"/>
                <a:gd name="T90" fmla="*/ 10 w 258"/>
                <a:gd name="T91" fmla="*/ 216 h 303"/>
                <a:gd name="T92" fmla="*/ 2 w 258"/>
                <a:gd name="T93" fmla="*/ 184 h 303"/>
                <a:gd name="T94" fmla="*/ 0 w 258"/>
                <a:gd name="T95" fmla="*/ 148 h 303"/>
                <a:gd name="T96" fmla="*/ 2 w 258"/>
                <a:gd name="T97" fmla="*/ 115 h 303"/>
                <a:gd name="T98" fmla="*/ 10 w 258"/>
                <a:gd name="T99" fmla="*/ 85 h 303"/>
                <a:gd name="T100" fmla="*/ 24 w 258"/>
                <a:gd name="T101" fmla="*/ 59 h 303"/>
                <a:gd name="T102" fmla="*/ 40 w 258"/>
                <a:gd name="T103" fmla="*/ 39 h 303"/>
                <a:gd name="T104" fmla="*/ 59 w 258"/>
                <a:gd name="T105" fmla="*/ 22 h 303"/>
                <a:gd name="T106" fmla="*/ 83 w 258"/>
                <a:gd name="T107" fmla="*/ 10 h 303"/>
                <a:gd name="T108" fmla="*/ 109 w 258"/>
                <a:gd name="T109" fmla="*/ 2 h 303"/>
                <a:gd name="T110" fmla="*/ 139 w 258"/>
                <a:gd name="T11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303">
                  <a:moveTo>
                    <a:pt x="139" y="43"/>
                  </a:moveTo>
                  <a:lnTo>
                    <a:pt x="117" y="45"/>
                  </a:lnTo>
                  <a:lnTo>
                    <a:pt x="97" y="51"/>
                  </a:lnTo>
                  <a:lnTo>
                    <a:pt x="81" y="65"/>
                  </a:lnTo>
                  <a:lnTo>
                    <a:pt x="67" y="81"/>
                  </a:lnTo>
                  <a:lnTo>
                    <a:pt x="57" y="101"/>
                  </a:lnTo>
                  <a:lnTo>
                    <a:pt x="54" y="125"/>
                  </a:lnTo>
                  <a:lnTo>
                    <a:pt x="208" y="125"/>
                  </a:lnTo>
                  <a:lnTo>
                    <a:pt x="208" y="121"/>
                  </a:lnTo>
                  <a:lnTo>
                    <a:pt x="206" y="97"/>
                  </a:lnTo>
                  <a:lnTo>
                    <a:pt x="200" y="77"/>
                  </a:lnTo>
                  <a:lnTo>
                    <a:pt x="190" y="63"/>
                  </a:lnTo>
                  <a:lnTo>
                    <a:pt x="176" y="51"/>
                  </a:lnTo>
                  <a:lnTo>
                    <a:pt x="161" y="45"/>
                  </a:lnTo>
                  <a:lnTo>
                    <a:pt x="139" y="43"/>
                  </a:lnTo>
                  <a:close/>
                  <a:moveTo>
                    <a:pt x="139" y="0"/>
                  </a:moveTo>
                  <a:lnTo>
                    <a:pt x="166" y="2"/>
                  </a:lnTo>
                  <a:lnTo>
                    <a:pt x="190" y="10"/>
                  </a:lnTo>
                  <a:lnTo>
                    <a:pt x="210" y="22"/>
                  </a:lnTo>
                  <a:lnTo>
                    <a:pt x="226" y="35"/>
                  </a:lnTo>
                  <a:lnTo>
                    <a:pt x="240" y="55"/>
                  </a:lnTo>
                  <a:lnTo>
                    <a:pt x="250" y="77"/>
                  </a:lnTo>
                  <a:lnTo>
                    <a:pt x="256" y="103"/>
                  </a:lnTo>
                  <a:lnTo>
                    <a:pt x="258" y="131"/>
                  </a:lnTo>
                  <a:lnTo>
                    <a:pt x="254" y="164"/>
                  </a:lnTo>
                  <a:lnTo>
                    <a:pt x="52" y="164"/>
                  </a:lnTo>
                  <a:lnTo>
                    <a:pt x="55" y="192"/>
                  </a:lnTo>
                  <a:lnTo>
                    <a:pt x="65" y="216"/>
                  </a:lnTo>
                  <a:lnTo>
                    <a:pt x="79" y="236"/>
                  </a:lnTo>
                  <a:lnTo>
                    <a:pt x="99" y="248"/>
                  </a:lnTo>
                  <a:lnTo>
                    <a:pt x="123" y="255"/>
                  </a:lnTo>
                  <a:lnTo>
                    <a:pt x="151" y="259"/>
                  </a:lnTo>
                  <a:lnTo>
                    <a:pt x="180" y="255"/>
                  </a:lnTo>
                  <a:lnTo>
                    <a:pt x="204" y="249"/>
                  </a:lnTo>
                  <a:lnTo>
                    <a:pt x="224" y="236"/>
                  </a:lnTo>
                  <a:lnTo>
                    <a:pt x="246" y="269"/>
                  </a:lnTo>
                  <a:lnTo>
                    <a:pt x="226" y="285"/>
                  </a:lnTo>
                  <a:lnTo>
                    <a:pt x="202" y="295"/>
                  </a:lnTo>
                  <a:lnTo>
                    <a:pt x="176" y="301"/>
                  </a:lnTo>
                  <a:lnTo>
                    <a:pt x="147" y="303"/>
                  </a:lnTo>
                  <a:lnTo>
                    <a:pt x="115" y="301"/>
                  </a:lnTo>
                  <a:lnTo>
                    <a:pt x="85" y="293"/>
                  </a:lnTo>
                  <a:lnTo>
                    <a:pt x="61" y="281"/>
                  </a:lnTo>
                  <a:lnTo>
                    <a:pt x="40" y="263"/>
                  </a:lnTo>
                  <a:lnTo>
                    <a:pt x="24" y="242"/>
                  </a:lnTo>
                  <a:lnTo>
                    <a:pt x="10" y="216"/>
                  </a:lnTo>
                  <a:lnTo>
                    <a:pt x="2" y="184"/>
                  </a:lnTo>
                  <a:lnTo>
                    <a:pt x="0" y="148"/>
                  </a:lnTo>
                  <a:lnTo>
                    <a:pt x="2" y="115"/>
                  </a:lnTo>
                  <a:lnTo>
                    <a:pt x="10" y="85"/>
                  </a:lnTo>
                  <a:lnTo>
                    <a:pt x="24" y="59"/>
                  </a:lnTo>
                  <a:lnTo>
                    <a:pt x="40" y="39"/>
                  </a:lnTo>
                  <a:lnTo>
                    <a:pt x="59" y="22"/>
                  </a:lnTo>
                  <a:lnTo>
                    <a:pt x="83" y="10"/>
                  </a:lnTo>
                  <a:lnTo>
                    <a:pt x="109" y="2"/>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47710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ACER">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7324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with Photo dark">
    <p:spTree>
      <p:nvGrpSpPr>
        <p:cNvPr id="1" name=""/>
        <p:cNvGrpSpPr/>
        <p:nvPr/>
      </p:nvGrpSpPr>
      <p:grpSpPr>
        <a:xfrm>
          <a:off x="0" y="0"/>
          <a:ext cx="0" cy="0"/>
          <a:chOff x="0" y="0"/>
          <a:chExt cx="0" cy="0"/>
        </a:xfrm>
      </p:grpSpPr>
      <p:grpSp>
        <p:nvGrpSpPr>
          <p:cNvPr id="8" name="Group 7"/>
          <p:cNvGrpSpPr/>
          <p:nvPr userDrawn="1"/>
        </p:nvGrpSpPr>
        <p:grpSpPr>
          <a:xfrm>
            <a:off x="1" y="0"/>
            <a:ext cx="9144000" cy="4805172"/>
            <a:chOff x="1" y="-188980"/>
            <a:chExt cx="9144000" cy="4805172"/>
          </a:xfrm>
        </p:grpSpPr>
        <p:pic>
          <p:nvPicPr>
            <p:cNvPr id="9"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188980"/>
              <a:ext cx="9144000" cy="480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userDrawn="1"/>
          </p:nvSpPr>
          <p:spPr>
            <a:xfrm>
              <a:off x="1" y="-188980"/>
              <a:ext cx="9143999" cy="4803380"/>
            </a:xfrm>
            <a:prstGeom prst="rect">
              <a:avLst/>
            </a:prstGeom>
            <a:blipFill dpi="0" rotWithShape="1">
              <a:blip r:embed="rId3" cstate="email">
                <a:alphaModFix amt="63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endParaRPr>
            </a:p>
          </p:txBody>
        </p:sp>
        <p:sp>
          <p:nvSpPr>
            <p:cNvPr id="13" name="Oval 12"/>
            <p:cNvSpPr/>
            <p:nvPr userDrawn="1"/>
          </p:nvSpPr>
          <p:spPr>
            <a:xfrm>
              <a:off x="3038476" y="706205"/>
              <a:ext cx="3067049" cy="3067048"/>
            </a:xfrm>
            <a:prstGeom prst="ellipse">
              <a:avLst/>
            </a:prstGeom>
            <a:gradFill flip="none" rotWithShape="1">
              <a:gsLst>
                <a:gs pos="0">
                  <a:srgbClr val="003C71">
                    <a:alpha val="72000"/>
                  </a:srgbClr>
                </a:gs>
                <a:gs pos="100000">
                  <a:srgbClr val="003C71">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endParaRPr>
            </a:p>
          </p:txBody>
        </p:sp>
        <p:pic>
          <p:nvPicPr>
            <p:cNvPr id="1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 y="-188980"/>
              <a:ext cx="9143996" cy="480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userDrawn="1"/>
          </p:nvSpPr>
          <p:spPr>
            <a:xfrm>
              <a:off x="2" y="-188980"/>
              <a:ext cx="9143998" cy="4805172"/>
            </a:xfrm>
            <a:prstGeom prst="rect">
              <a:avLst/>
            </a:prstGeom>
            <a:gradFill>
              <a:gsLst>
                <a:gs pos="0">
                  <a:schemeClr val="accent1">
                    <a:alpha val="66000"/>
                  </a:schemeClr>
                </a:gs>
                <a:gs pos="50000">
                  <a:schemeClr val="accent1">
                    <a:alpha val="33000"/>
                  </a:schemeClr>
                </a:gs>
                <a:gs pos="100000">
                  <a:schemeClr val="accent1">
                    <a:alpha val="47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dirty="0">
                <a:solidFill>
                  <a:prstClr val="white"/>
                </a:solidFill>
              </a:endParaRPr>
            </a:p>
          </p:txBody>
        </p:sp>
      </p:grpSp>
      <p:sp>
        <p:nvSpPr>
          <p:cNvPr id="20" name="Title 1"/>
          <p:cNvSpPr>
            <a:spLocks noGrp="1"/>
          </p:cNvSpPr>
          <p:nvPr>
            <p:ph type="ctrTitle" hasCustomPrompt="1"/>
          </p:nvPr>
        </p:nvSpPr>
        <p:spPr>
          <a:xfrm>
            <a:off x="347134" y="2766048"/>
            <a:ext cx="8442904" cy="803297"/>
          </a:xfrm>
        </p:spPr>
        <p:txBody>
          <a:bodyPr wrap="square" anchor="b" anchorCtr="0">
            <a:spAutoFit/>
          </a:bodyPr>
          <a:lstStyle>
            <a:lvl1pPr algn="l">
              <a:lnSpc>
                <a:spcPct val="70000"/>
              </a:lnSpc>
              <a:defRPr sz="6500" b="0">
                <a:solidFill>
                  <a:schemeClr val="tx1">
                    <a:alpha val="90000"/>
                  </a:schemeClr>
                </a:solidFill>
                <a:latin typeface="+mj-lt"/>
                <a:ea typeface="Intel Clear Pro" panose="020B0804020202060201" pitchFamily="34" charset="0"/>
                <a:cs typeface="Intel Clear Pro" panose="020B0804020202060201" pitchFamily="34" charset="0"/>
              </a:defRPr>
            </a:lvl1pPr>
          </a:lstStyle>
          <a:p>
            <a:r>
              <a:rPr lang="en-US" dirty="0" smtClean="0"/>
              <a:t>Click to edit title</a:t>
            </a:r>
            <a:endParaRPr lang="en-US" dirty="0"/>
          </a:p>
        </p:txBody>
      </p:sp>
      <p:sp>
        <p:nvSpPr>
          <p:cNvPr id="21" name="Text Placeholder 8"/>
          <p:cNvSpPr>
            <a:spLocks noGrp="1"/>
          </p:cNvSpPr>
          <p:nvPr>
            <p:ph type="body" sz="quarter" idx="13" hasCustomPrompt="1"/>
          </p:nvPr>
        </p:nvSpPr>
        <p:spPr>
          <a:xfrm>
            <a:off x="347134" y="3469788"/>
            <a:ext cx="8442904" cy="338554"/>
          </a:xfrm>
        </p:spPr>
        <p:txBody>
          <a:bodyPr wrap="square">
            <a:spAutoFit/>
          </a:bodyPr>
          <a:lstStyle>
            <a:lvl1pPr marL="0" indent="0" algn="l">
              <a:spcBef>
                <a:spcPts val="0"/>
              </a:spcBef>
              <a:buNone/>
              <a:defRPr sz="1600">
                <a:solidFill>
                  <a:schemeClr val="accent2">
                    <a:lumMod val="40000"/>
                    <a:lumOff val="60000"/>
                  </a:schemeClr>
                </a:solidFill>
                <a:latin typeface="+mn-lt"/>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p:txBody>
      </p:sp>
      <p:sp>
        <p:nvSpPr>
          <p:cNvPr id="14" name="Rectangle 7"/>
          <p:cNvSpPr/>
          <p:nvPr userDrawn="1"/>
        </p:nvSpPr>
        <p:spPr>
          <a:xfrm>
            <a:off x="0" y="4805172"/>
            <a:ext cx="9144000" cy="338328"/>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687208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381001" y="4716556"/>
            <a:ext cx="1887537" cy="273844"/>
          </a:xfrm>
          <a:prstGeom prst="rect">
            <a:avLst/>
          </a:prstGeom>
        </p:spPr>
        <p:txBody>
          <a:bodyPr/>
          <a:lstStyle/>
          <a:p>
            <a:endParaRPr lang="en-US"/>
          </a:p>
        </p:txBody>
      </p:sp>
      <p:sp>
        <p:nvSpPr>
          <p:cNvPr id="5" name="Footer Placeholder 4"/>
          <p:cNvSpPr>
            <a:spLocks noGrp="1"/>
          </p:cNvSpPr>
          <p:nvPr>
            <p:ph type="ftr" sz="quarter" idx="11"/>
          </p:nvPr>
        </p:nvSpPr>
        <p:spPr>
          <a:xfrm>
            <a:off x="3304615" y="4716556"/>
            <a:ext cx="523875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848345" y="2562783"/>
            <a:ext cx="3731791" cy="2339102"/>
          </a:xfrm>
        </p:spPr>
        <p:txBody>
          <a:bodyPr/>
          <a:lstStyle/>
          <a:p>
            <a:pPr indent="-66675">
              <a:buClr>
                <a:srgbClr val="000000"/>
              </a:buClr>
              <a:buFont typeface="Arial"/>
              <a:buChar char="●"/>
            </a:pPr>
            <a:endParaRPr lang="en-US" smtClean="0"/>
          </a:p>
          <a:p>
            <a:pPr lvl="1" indent="-66675">
              <a:buClr>
                <a:srgbClr val="000000"/>
              </a:buClr>
              <a:buFont typeface="Courier New"/>
              <a:buChar char="o"/>
            </a:pPr>
            <a:endParaRPr lang="en-US" smtClean="0"/>
          </a:p>
          <a:p>
            <a:pPr lvl="2" indent="-66675">
              <a:buClr>
                <a:srgbClr val="000000"/>
              </a:buClr>
              <a:buFont typeface="Wingdings"/>
              <a:buChar char="§"/>
            </a:pPr>
            <a:endParaRPr lang="en-US" smtClean="0"/>
          </a:p>
          <a:p>
            <a:pPr lvl="3" indent="-66675">
              <a:buClr>
                <a:srgbClr val="000000"/>
              </a:buClr>
              <a:buFont typeface="Arial"/>
              <a:buChar char="●"/>
            </a:pPr>
            <a:endParaRPr lang="en-US" smtClean="0"/>
          </a:p>
          <a:p>
            <a:pPr lvl="4" indent="-66675">
              <a:buClr>
                <a:srgbClr val="000000"/>
              </a:buClr>
              <a:buFont typeface="Courier New"/>
              <a:buChar char="o"/>
            </a:pPr>
            <a:endParaRPr lang="en-US" smtClean="0"/>
          </a:p>
          <a:p>
            <a:pPr lvl="5" indent="-66675">
              <a:buClr>
                <a:srgbClr val="000000"/>
              </a:buClr>
              <a:buFont typeface="Wingdings"/>
              <a:buChar char="§"/>
            </a:pPr>
            <a:endParaRPr lang="en-US" smtClean="0"/>
          </a:p>
          <a:p>
            <a:pPr lvl="6" indent="-66675">
              <a:buClr>
                <a:srgbClr val="000000"/>
              </a:buClr>
              <a:buFont typeface="Arial"/>
              <a:buChar char="●"/>
            </a:pPr>
            <a:endParaRPr lang="en-US" smtClean="0"/>
          </a:p>
          <a:p>
            <a:pPr lvl="7" indent="-66675">
              <a:buClr>
                <a:srgbClr val="000000"/>
              </a:buClr>
              <a:buFont typeface="Courier New"/>
              <a:buChar char="o"/>
            </a:pPr>
            <a:endParaRPr lang="en-US" smtClean="0"/>
          </a:p>
          <a:p>
            <a:pPr lvl="8" indent="-66675">
              <a:buClr>
                <a:srgbClr val="000000"/>
              </a:buClr>
              <a:buFont typeface="Wingdings"/>
              <a:buChar char="§"/>
            </a:pPr>
            <a:endParaRPr lang="en-US"/>
          </a:p>
        </p:txBody>
      </p:sp>
    </p:spTree>
    <p:extLst>
      <p:ext uri="{BB962C8B-B14F-4D97-AF65-F5344CB8AC3E}">
        <p14:creationId xmlns:p14="http://schemas.microsoft.com/office/powerpoint/2010/main" val="392558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2" y="1168841"/>
            <a:ext cx="8436076" cy="3213739"/>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rgbClr val="93A0A7"/>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1916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Content Placeholder 2"/>
          <p:cNvSpPr>
            <a:spLocks noGrp="1"/>
          </p:cNvSpPr>
          <p:nvPr>
            <p:ph idx="14" hasCustomPrompt="1"/>
          </p:nvPr>
        </p:nvSpPr>
        <p:spPr>
          <a:xfrm>
            <a:off x="353962" y="1168842"/>
            <a:ext cx="4141838" cy="3210186"/>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4648200" y="1168842"/>
            <a:ext cx="4141838" cy="3210186"/>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rgbClr val="93A0A7"/>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3" name="Slide Number Placeholder 2"/>
          <p:cNvSpPr>
            <a:spLocks noGrp="1"/>
          </p:cNvSpPr>
          <p:nvPr>
            <p:ph type="sldNum" sz="quarter" idx="16"/>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
        <p:nvSpPr>
          <p:cNvPr id="4" name="Title 3"/>
          <p:cNvSpPr>
            <a:spLocks noGrp="1"/>
          </p:cNvSpPr>
          <p:nvPr>
            <p:ph type="title" hasCustomPrompt="1"/>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82930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Content Placeholder 2"/>
          <p:cNvSpPr>
            <a:spLocks noGrp="1"/>
          </p:cNvSpPr>
          <p:nvPr>
            <p:ph idx="14" hasCustomPrompt="1"/>
          </p:nvPr>
        </p:nvSpPr>
        <p:spPr>
          <a:xfrm>
            <a:off x="353962" y="1168842"/>
            <a:ext cx="2709278" cy="3210186"/>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3217361" y="1168842"/>
            <a:ext cx="2709278" cy="3210186"/>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hasCustomPrompt="1"/>
          </p:nvPr>
        </p:nvSpPr>
        <p:spPr>
          <a:xfrm>
            <a:off x="6080760" y="1168842"/>
            <a:ext cx="2709278" cy="3210186"/>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rgbClr val="93A0A7"/>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3" name="Slide Number Placeholder 2"/>
          <p:cNvSpPr>
            <a:spLocks noGrp="1"/>
          </p:cNvSpPr>
          <p:nvPr>
            <p:ph type="sldNum" sz="quarter" idx="17"/>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
        <p:nvSpPr>
          <p:cNvPr id="4" name="Title 3"/>
          <p:cNvSpPr>
            <a:spLocks noGrp="1"/>
          </p:cNvSpPr>
          <p:nvPr>
            <p:ph type="title" hasCustomPrompt="1"/>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20870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rgbClr val="93A0A7"/>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171736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401134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11" name="Rectangle 7"/>
          <p:cNvSpPr/>
          <p:nvPr userDrawn="1"/>
        </p:nvSpPr>
        <p:spPr>
          <a:xfrm>
            <a:off x="0" y="0"/>
            <a:ext cx="9144000" cy="5143500"/>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a:spLocks noGrp="1"/>
          </p:cNvSpPr>
          <p:nvPr>
            <p:ph type="ctrTitle" hasCustomPrompt="1"/>
          </p:nvPr>
        </p:nvSpPr>
        <p:spPr>
          <a:xfrm>
            <a:off x="353962" y="1959103"/>
            <a:ext cx="8436075" cy="674031"/>
          </a:xfrm>
        </p:spPr>
        <p:txBody>
          <a:bodyPr anchor="b" anchorCtr="0">
            <a:spAutoFit/>
          </a:bodyPr>
          <a:lstStyle>
            <a:lvl1pPr algn="l">
              <a:lnSpc>
                <a:spcPct val="70000"/>
              </a:lnSpc>
              <a:defRPr sz="54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353963" y="2633134"/>
            <a:ext cx="8436075" cy="1231106"/>
          </a:xfrm>
        </p:spPr>
        <p:txBody>
          <a:bodyPr>
            <a:spAutoFit/>
          </a:bodyPr>
          <a:lstStyle>
            <a:lvl1pPr>
              <a:spcBef>
                <a:spcPts val="0"/>
              </a:spcBef>
              <a:buClrTx/>
              <a:defRPr sz="1600">
                <a:solidFill>
                  <a:schemeClr val="accent2">
                    <a:lumMod val="40000"/>
                    <a:lumOff val="60000"/>
                  </a:schemeClr>
                </a:solidFill>
              </a:defRPr>
            </a:lvl1pPr>
            <a:lvl2pPr>
              <a:spcBef>
                <a:spcPts val="0"/>
              </a:spcBef>
              <a:buClrTx/>
              <a:defRPr sz="1400">
                <a:solidFill>
                  <a:schemeClr val="accent2">
                    <a:lumMod val="40000"/>
                    <a:lumOff val="60000"/>
                  </a:schemeClr>
                </a:solidFill>
              </a:defRPr>
            </a:lvl2pPr>
            <a:lvl3pPr>
              <a:spcBef>
                <a:spcPts val="0"/>
              </a:spcBef>
              <a:buClrTx/>
              <a:defRPr sz="1400">
                <a:solidFill>
                  <a:schemeClr val="accent2">
                    <a:lumMod val="40000"/>
                    <a:lumOff val="60000"/>
                  </a:schemeClr>
                </a:solidFill>
              </a:defRPr>
            </a:lvl3pPr>
            <a:lvl4pPr>
              <a:spcBef>
                <a:spcPts val="0"/>
              </a:spcBef>
              <a:buClrTx/>
              <a:defRPr sz="1400">
                <a:solidFill>
                  <a:schemeClr val="accent2">
                    <a:lumMod val="40000"/>
                    <a:lumOff val="60000"/>
                  </a:schemeClr>
                </a:solidFill>
              </a:defRPr>
            </a:lvl4pPr>
            <a:lvl5pPr>
              <a:spcBef>
                <a:spcPts val="0"/>
              </a:spcBef>
              <a:buClrTx/>
              <a:defRPr sz="1400">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2"/>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a:t>
            </a:fld>
            <a:endParaRPr lang="en-US" dirty="0"/>
          </a:p>
        </p:txBody>
      </p:sp>
      <p:cxnSp>
        <p:nvCxnSpPr>
          <p:cNvPr id="6" name="Straight Connector 5"/>
          <p:cNvCxnSpPr/>
          <p:nvPr userDrawn="1"/>
        </p:nvCxnSpPr>
        <p:spPr>
          <a:xfrm>
            <a:off x="8725284" y="4887146"/>
            <a:ext cx="0" cy="178594"/>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8270974" y="4865092"/>
            <a:ext cx="339404" cy="223694"/>
            <a:chOff x="451796" y="386081"/>
            <a:chExt cx="1249194" cy="823318"/>
          </a:xfrm>
        </p:grpSpPr>
        <p:sp>
          <p:nvSpPr>
            <p:cNvPr id="12"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30318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p:nvPr/>
        </p:nvSpPr>
        <p:spPr>
          <a:xfrm>
            <a:off x="0" y="4805172"/>
            <a:ext cx="9144000" cy="338328"/>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8725284" y="4887146"/>
            <a:ext cx="0" cy="178594"/>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353962" y="228525"/>
            <a:ext cx="8436076" cy="523220"/>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3962" y="1168842"/>
            <a:ext cx="8436076" cy="321383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848344" y="4914888"/>
            <a:ext cx="128240" cy="123111"/>
          </a:xfrm>
          <a:prstGeom prst="rect">
            <a:avLst/>
          </a:prstGeom>
          <a:noFill/>
          <a:ln w="50800" algn="ctr">
            <a:noFill/>
            <a:miter lim="800000"/>
            <a:headEnd type="none" w="sm" len="sm"/>
            <a:tailEnd type="none" w="sm" len="sm"/>
          </a:ln>
          <a:effectLst/>
        </p:spPr>
        <p:txBody>
          <a:bodyPr wrap="none" lIns="0" tIns="0" rIns="0" bIns="0" anchor="ctr" anchorCtr="0">
            <a:spAutoFit/>
          </a:bodyPr>
          <a:lstStyle>
            <a:lvl1pPr algn="l">
              <a:defRPr lang="en-US" sz="800" smtClean="0">
                <a:solidFill>
                  <a:srgbClr val="FFFFFF"/>
                </a:solidFill>
                <a:latin typeface="+mn-lt"/>
                <a:cs typeface="Arial" panose="020B0604020202020204" pitchFamily="34" charset="0"/>
              </a:defRPr>
            </a:lvl1p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a:t>
            </a:fld>
            <a:endParaRPr lang="en-US" dirty="0"/>
          </a:p>
        </p:txBody>
      </p:sp>
      <p:grpSp>
        <p:nvGrpSpPr>
          <p:cNvPr id="15" name="Group 14"/>
          <p:cNvGrpSpPr/>
          <p:nvPr/>
        </p:nvGrpSpPr>
        <p:grpSpPr>
          <a:xfrm>
            <a:off x="8270974" y="4865092"/>
            <a:ext cx="339404" cy="223694"/>
            <a:chOff x="451796" y="386081"/>
            <a:chExt cx="1249194" cy="823318"/>
          </a:xfrm>
        </p:grpSpPr>
        <p:sp>
          <p:nvSpPr>
            <p:cNvPr id="16"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80123670"/>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74" r:id="rId3"/>
    <p:sldLayoutId id="2147484491" r:id="rId4"/>
    <p:sldLayoutId id="2147484493" r:id="rId5"/>
    <p:sldLayoutId id="2147484497" r:id="rId6"/>
    <p:sldLayoutId id="2147484499" r:id="rId7"/>
    <p:sldLayoutId id="2147484501" r:id="rId8"/>
    <p:sldLayoutId id="2147484502" r:id="rId9"/>
    <p:sldLayoutId id="2147484503" r:id="rId10"/>
    <p:sldLayoutId id="2147484504" r:id="rId11"/>
    <p:sldLayoutId id="2147484505" r:id="rId12"/>
    <p:sldLayoutId id="2147484506" r:id="rId13"/>
    <p:sldLayoutId id="2147484508" r:id="rId14"/>
    <p:sldLayoutId id="2147484512" r:id="rId15"/>
    <p:sldLayoutId id="2147484514" r:id="rId16"/>
    <p:sldLayoutId id="2147484516" r:id="rId17"/>
    <p:sldLayoutId id="2147484517" r:id="rId18"/>
    <p:sldLayoutId id="2147484518" r:id="rId19"/>
    <p:sldLayoutId id="2147484522" r:id="rId20"/>
    <p:sldLayoutId id="2147484523" r:id="rId21"/>
    <p:sldLayoutId id="2147484524" r:id="rId22"/>
    <p:sldLayoutId id="2147484525" r:id="rId23"/>
    <p:sldLayoutId id="2147484526" r:id="rId24"/>
    <p:sldLayoutId id="2147484527" r:id="rId25"/>
    <p:sldLayoutId id="2147484528" r:id="rId26"/>
    <p:sldLayoutId id="2147484519" r:id="rId27"/>
    <p:sldLayoutId id="2147484520" r:id="rId28"/>
    <p:sldLayoutId id="2147484521" r:id="rId29"/>
    <p:sldLayoutId id="2147484529"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100000"/>
        </a:lnSpc>
        <a:spcBef>
          <a:spcPct val="0"/>
        </a:spcBef>
        <a:buNone/>
        <a:defRPr sz="2800" b="0" kern="1200">
          <a:solidFill>
            <a:schemeClr val="tx2"/>
          </a:solidFill>
          <a:latin typeface="+mn-lt"/>
          <a:ea typeface="+mj-ea"/>
          <a:cs typeface="+mj-cs"/>
        </a:defRPr>
      </a:lvl1pPr>
    </p:titleStyle>
    <p:bodyStyle>
      <a:lvl1pPr marL="0" indent="0" algn="l" defTabSz="914400" rtl="0" eaLnBrk="1" latinLnBrk="0" hangingPunct="1">
        <a:spcBef>
          <a:spcPts val="600"/>
        </a:spcBef>
        <a:buClr>
          <a:schemeClr val="accent2"/>
        </a:buClr>
        <a:buFont typeface="Wingdings" panose="05000000000000000000" pitchFamily="2" charset="2"/>
        <a:buNone/>
        <a:defRPr sz="1800" kern="1200">
          <a:solidFill>
            <a:schemeClr val="accent1"/>
          </a:solidFill>
          <a:latin typeface="+mn-lt"/>
          <a:ea typeface="+mn-ea"/>
          <a:cs typeface="+mn-cs"/>
        </a:defRPr>
      </a:lvl1pPr>
      <a:lvl2pPr marL="171450" indent="-171450" algn="l" defTabSz="914400" rtl="0" eaLnBrk="1" latinLnBrk="0" hangingPunct="1">
        <a:spcBef>
          <a:spcPts val="600"/>
        </a:spcBef>
        <a:buClr>
          <a:schemeClr val="tx2"/>
        </a:buClr>
        <a:buFont typeface="Wingdings" panose="05000000000000000000" pitchFamily="2" charset="2"/>
        <a:buChar char="§"/>
        <a:defRPr sz="1800" kern="1200">
          <a:solidFill>
            <a:schemeClr val="tx1">
              <a:lumMod val="65000"/>
              <a:lumOff val="35000"/>
            </a:schemeClr>
          </a:solidFill>
          <a:latin typeface="+mn-lt"/>
          <a:ea typeface="+mn-ea"/>
          <a:cs typeface="+mn-cs"/>
        </a:defRPr>
      </a:lvl2pPr>
      <a:lvl3pPr marL="347663" indent="-171450" algn="l" defTabSz="914400" rtl="0" eaLnBrk="1" latinLnBrk="0" hangingPunct="1">
        <a:spcBef>
          <a:spcPts val="600"/>
        </a:spcBef>
        <a:buClr>
          <a:schemeClr val="tx2"/>
        </a:buClr>
        <a:buFont typeface="Intel Clear" panose="020B0604020203020204" pitchFamily="34" charset="0"/>
        <a:buChar char="–"/>
        <a:defRPr sz="1800" kern="1200">
          <a:solidFill>
            <a:schemeClr val="tx1">
              <a:lumMod val="65000"/>
              <a:lumOff val="35000"/>
            </a:schemeClr>
          </a:solidFill>
          <a:latin typeface="+mn-lt"/>
          <a:ea typeface="+mn-ea"/>
          <a:cs typeface="+mn-cs"/>
        </a:defRPr>
      </a:lvl3pPr>
      <a:lvl4pPr marL="511175" indent="-171450" algn="l" defTabSz="914400" rtl="0" eaLnBrk="1" latinLnBrk="0" hangingPunct="1">
        <a:spcBef>
          <a:spcPts val="600"/>
        </a:spcBef>
        <a:buClr>
          <a:schemeClr val="tx2"/>
        </a:buClr>
        <a:buFont typeface="Intel Clear" panose="020B0604020203020204" pitchFamily="34" charset="0"/>
        <a:buChar char="–"/>
        <a:defRPr sz="1600" kern="1200">
          <a:solidFill>
            <a:schemeClr val="tx1">
              <a:lumMod val="65000"/>
              <a:lumOff val="35000"/>
            </a:schemeClr>
          </a:solidFill>
          <a:latin typeface="+mn-lt"/>
          <a:ea typeface="+mn-ea"/>
          <a:cs typeface="+mn-cs"/>
        </a:defRPr>
      </a:lvl4pPr>
      <a:lvl5pPr marL="688975" indent="-168275" algn="l" defTabSz="914400" rtl="0" eaLnBrk="1" latinLnBrk="0" hangingPunct="1">
        <a:spcBef>
          <a:spcPts val="600"/>
        </a:spcBef>
        <a:buClr>
          <a:schemeClr val="tx2"/>
        </a:buClr>
        <a:buFont typeface="Intel Clear" panose="020B0604020203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5WGD9Llt6Z0" TargetMode="External"/><Relationship Id="rId1" Type="http://schemas.openxmlformats.org/officeDocument/2006/relationships/tags" Target="../tags/tag11.xml"/><Relationship Id="rId5" Type="http://schemas.openxmlformats.org/officeDocument/2006/relationships/image" Target="../media/image2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www.pwc.com/gx/en/managing-tomorrows-people/future-of-work/assets/reshaping-the-workplace.pdf" TargetMode="External"/><Relationship Id="rId3" Type="http://schemas.openxmlformats.org/officeDocument/2006/relationships/notesSlide" Target="../notesSlides/notesSlide6.xml"/><Relationship Id="rId7" Type="http://schemas.openxmlformats.org/officeDocument/2006/relationships/hyperlink" Target="https://www.pnc.com/content/dam/pnc-ideas/articles/Data-Disruption-TrTopics.pdf" TargetMode="Externa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hyperlink" Target="https://www.idc.com/getdoc.jsp?containerId=prUS40553515"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0.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35188" y="2234908"/>
            <a:ext cx="8442904" cy="792525"/>
          </a:xfrm>
        </p:spPr>
        <p:txBody>
          <a:bodyPr/>
          <a:lstStyle/>
          <a:p>
            <a:r>
              <a:rPr lang="en-GB" dirty="0" smtClean="0"/>
              <a:t>Software is eating the </a:t>
            </a:r>
            <a:r>
              <a:rPr lang="en-GB" dirty="0" smtClean="0"/>
              <a:t>world*</a:t>
            </a:r>
            <a:endParaRPr lang="en-GB" sz="6200" dirty="0"/>
          </a:p>
        </p:txBody>
      </p:sp>
      <p:sp>
        <p:nvSpPr>
          <p:cNvPr id="8" name="Text Placeholder 7"/>
          <p:cNvSpPr>
            <a:spLocks noGrp="1"/>
          </p:cNvSpPr>
          <p:nvPr>
            <p:ph type="body" sz="quarter" idx="13"/>
          </p:nvPr>
        </p:nvSpPr>
        <p:spPr>
          <a:xfrm>
            <a:off x="435188" y="3149484"/>
            <a:ext cx="8442904" cy="1815882"/>
          </a:xfrm>
        </p:spPr>
        <p:txBody>
          <a:bodyPr/>
          <a:lstStyle/>
          <a:p>
            <a:r>
              <a:rPr lang="en-US" dirty="0" smtClean="0"/>
              <a:t>Mandy Mock</a:t>
            </a:r>
          </a:p>
          <a:p>
            <a:r>
              <a:rPr lang="en-US" dirty="0">
                <a:solidFill>
                  <a:schemeClr val="tx1"/>
                </a:solidFill>
              </a:rPr>
              <a:t>General Manager for Product Engineering Systems IT</a:t>
            </a:r>
          </a:p>
          <a:p>
            <a:r>
              <a:rPr lang="en-US" dirty="0" smtClean="0">
                <a:solidFill>
                  <a:schemeClr val="tx1"/>
                </a:solidFill>
              </a:rPr>
              <a:t>Intel Corporation</a:t>
            </a:r>
          </a:p>
          <a:p>
            <a:r>
              <a:rPr lang="en-US" dirty="0" smtClean="0">
                <a:solidFill>
                  <a:schemeClr val="tx1"/>
                </a:solidFill>
              </a:rPr>
              <a:t/>
            </a:r>
            <a:br>
              <a:rPr lang="en-US" dirty="0" smtClean="0">
                <a:solidFill>
                  <a:schemeClr val="tx1"/>
                </a:solidFill>
              </a:rPr>
            </a:br>
            <a:r>
              <a:rPr lang="en-US" dirty="0" smtClean="0">
                <a:solidFill>
                  <a:schemeClr val="tx1"/>
                </a:solidFill>
              </a:rPr>
              <a:t>Interdisciplinary </a:t>
            </a:r>
            <a:r>
              <a:rPr lang="en-US" dirty="0">
                <a:solidFill>
                  <a:schemeClr val="tx1"/>
                </a:solidFill>
              </a:rPr>
              <a:t>Computing Summer Institute (ICSI</a:t>
            </a:r>
            <a:r>
              <a:rPr lang="en-US" dirty="0" smtClean="0">
                <a:solidFill>
                  <a:schemeClr val="tx1"/>
                </a:solidFill>
              </a:rPr>
              <a:t>)</a:t>
            </a:r>
          </a:p>
          <a:p>
            <a:r>
              <a:rPr lang="en-US" dirty="0" smtClean="0">
                <a:solidFill>
                  <a:schemeClr val="tx1"/>
                </a:solidFill>
              </a:rPr>
              <a:t>August, 2017</a:t>
            </a:r>
          </a:p>
          <a:p>
            <a:endParaRPr lang="en-US" dirty="0" smtClean="0">
              <a:solidFill>
                <a:schemeClr val="tx1"/>
              </a:solidFill>
            </a:endParaRPr>
          </a:p>
        </p:txBody>
      </p:sp>
      <p:sp>
        <p:nvSpPr>
          <p:cNvPr id="5" name="TextBox 4"/>
          <p:cNvSpPr txBox="1"/>
          <p:nvPr/>
        </p:nvSpPr>
        <p:spPr>
          <a:xfrm>
            <a:off x="0" y="4871973"/>
            <a:ext cx="5620699" cy="215444"/>
          </a:xfrm>
          <a:prstGeom prst="rect">
            <a:avLst/>
          </a:prstGeom>
          <a:noFill/>
        </p:spPr>
        <p:txBody>
          <a:bodyPr wrap="square" rtlCol="0">
            <a:spAutoFit/>
          </a:bodyPr>
          <a:lstStyle/>
          <a:p>
            <a:r>
              <a:rPr lang="en-US" sz="800" dirty="0"/>
              <a:t>Source: </a:t>
            </a:r>
            <a:r>
              <a:rPr lang="en-US" sz="800" dirty="0" err="1" smtClean="0"/>
              <a:t>MarcAndreessen</a:t>
            </a:r>
            <a:r>
              <a:rPr lang="en-US" sz="800" dirty="0" smtClean="0"/>
              <a:t> - </a:t>
            </a:r>
            <a:r>
              <a:rPr lang="en-US" sz="800" dirty="0" smtClean="0"/>
              <a:t>https</a:t>
            </a:r>
            <a:r>
              <a:rPr lang="en-US" sz="800" dirty="0"/>
              <a:t>://www.wsj.com/articles/SB10001424053111903480904576512250915629460</a:t>
            </a:r>
            <a:endParaRPr lang="en-US" sz="800" dirty="0" smtClean="0"/>
          </a:p>
        </p:txBody>
      </p:sp>
    </p:spTree>
    <p:custDataLst>
      <p:tags r:id="rId1"/>
    </p:custDataLst>
    <p:extLst>
      <p:ext uri="{BB962C8B-B14F-4D97-AF65-F5344CB8AC3E}">
        <p14:creationId xmlns:p14="http://schemas.microsoft.com/office/powerpoint/2010/main" val="41045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3962" y="228525"/>
            <a:ext cx="9003398" cy="1815882"/>
          </a:xfrm>
        </p:spPr>
        <p:txBody>
          <a:bodyPr/>
          <a:lstStyle/>
          <a:p>
            <a:r>
              <a:rPr lang="en-US" b="1" dirty="0"/>
              <a:t>The new possible: </a:t>
            </a:r>
            <a:r>
              <a:rPr lang="en-US" b="1" dirty="0" smtClean="0"/>
              <a:t/>
            </a:r>
            <a:br>
              <a:rPr lang="en-US" b="1" dirty="0" smtClean="0"/>
            </a:br>
            <a:r>
              <a:rPr lang="en-US" dirty="0" smtClean="0"/>
              <a:t>Collaborative </a:t>
            </a:r>
            <a:r>
              <a:rPr lang="en-US" dirty="0"/>
              <a:t>analytics for personalized cancer care</a:t>
            </a:r>
            <a:br>
              <a:rPr lang="en-US" dirty="0"/>
            </a:br>
            <a:endParaRPr lang="en-US" dirty="0"/>
          </a:p>
        </p:txBody>
      </p:sp>
      <p:sp>
        <p:nvSpPr>
          <p:cNvPr id="9" name="Text Placeholder 8"/>
          <p:cNvSpPr>
            <a:spLocks noGrp="1"/>
          </p:cNvSpPr>
          <p:nvPr>
            <p:ph type="body" sz="quarter" idx="13"/>
          </p:nvPr>
        </p:nvSpPr>
        <p:spPr>
          <a:xfrm>
            <a:off x="353962" y="4615773"/>
            <a:ext cx="8436076" cy="189732"/>
          </a:xfrm>
        </p:spPr>
        <p:txBody>
          <a:bodyPr/>
          <a:lstStyle/>
          <a:p>
            <a:r>
              <a:rPr lang="en-US" dirty="0"/>
              <a:t>https://www.intel.com/content/www/us/en/big-data/xeon-e7-collaborative-analytics-ohsu-cancer-institute-video.html</a:t>
            </a:r>
          </a:p>
        </p:txBody>
      </p:sp>
      <p:pic>
        <p:nvPicPr>
          <p:cNvPr id="11" name="5WGD9Llt6Z0"/>
          <p:cNvPicPr>
            <a:picLocks noRot="1" noChangeAspect="1"/>
          </p:cNvPicPr>
          <p:nvPr>
            <a:videoFile r:link="rId2"/>
          </p:nvPr>
        </p:nvPicPr>
        <p:blipFill>
          <a:blip r:embed="rId5"/>
          <a:stretch>
            <a:fillRect/>
          </a:stretch>
        </p:blipFill>
        <p:spPr>
          <a:xfrm>
            <a:off x="434340" y="1367790"/>
            <a:ext cx="5516880" cy="3103245"/>
          </a:xfrm>
          <a:prstGeom prst="rect">
            <a:avLst/>
          </a:prstGeom>
        </p:spPr>
      </p:pic>
    </p:spTree>
    <p:custDataLst>
      <p:tags r:id="rId1"/>
    </p:custDataLst>
    <p:extLst>
      <p:ext uri="{BB962C8B-B14F-4D97-AF65-F5344CB8AC3E}">
        <p14:creationId xmlns:p14="http://schemas.microsoft.com/office/powerpoint/2010/main" val="238830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cTn>
                <p:tgtEl>
                  <p:spTgt spid="11"/>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4640643" y="815338"/>
            <a:ext cx="3798938" cy="3078482"/>
          </a:xfrm>
          <a:prstGeom prst="rect">
            <a:avLst/>
          </a:prstGeom>
          <a:solidFill>
            <a:srgbClr val="5F81AE">
              <a:alpha val="46000"/>
            </a:srgb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21" name="Rectangle 20"/>
          <p:cNvSpPr/>
          <p:nvPr/>
        </p:nvSpPr>
        <p:spPr>
          <a:xfrm>
            <a:off x="353962" y="815339"/>
            <a:ext cx="3798938" cy="3078481"/>
          </a:xfrm>
          <a:prstGeom prst="rect">
            <a:avLst/>
          </a:prstGeom>
          <a:solidFill>
            <a:srgbClr val="5F81AE">
              <a:alpha val="46000"/>
            </a:srgb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6" name="Title 5"/>
          <p:cNvSpPr>
            <a:spLocks noGrp="1"/>
          </p:cNvSpPr>
          <p:nvPr>
            <p:ph type="title"/>
          </p:nvPr>
        </p:nvSpPr>
        <p:spPr/>
        <p:txBody>
          <a:bodyPr/>
          <a:lstStyle/>
          <a:p>
            <a:r>
              <a:rPr lang="en-US" dirty="0" smtClean="0">
                <a:solidFill>
                  <a:schemeClr val="bg1"/>
                </a:solidFill>
              </a:rPr>
              <a:t>Two types of jobs in the future…</a:t>
            </a:r>
            <a:endParaRPr lang="en-US" dirty="0">
              <a:solidFill>
                <a:schemeClr val="bg1"/>
              </a:solidFill>
            </a:endParaRPr>
          </a:p>
        </p:txBody>
      </p:sp>
      <p:sp>
        <p:nvSpPr>
          <p:cNvPr id="10" name="TextBox 9"/>
          <p:cNvSpPr txBox="1"/>
          <p:nvPr/>
        </p:nvSpPr>
        <p:spPr>
          <a:xfrm>
            <a:off x="353962" y="1021772"/>
            <a:ext cx="3798938" cy="369332"/>
          </a:xfrm>
          <a:prstGeom prst="rect">
            <a:avLst/>
          </a:prstGeom>
          <a:noFill/>
        </p:spPr>
        <p:txBody>
          <a:bodyPr wrap="square" rtlCol="0">
            <a:spAutoFit/>
          </a:bodyPr>
          <a:lstStyle/>
          <a:p>
            <a:pPr algn="ctr"/>
            <a:r>
              <a:rPr lang="en-US" b="1" i="1" dirty="0" smtClean="0">
                <a:solidFill>
                  <a:schemeClr val="bg1"/>
                </a:solidFill>
                <a:latin typeface="+mn-lt"/>
              </a:rPr>
              <a:t>Those that will be automated</a:t>
            </a:r>
          </a:p>
        </p:txBody>
      </p:sp>
      <p:sp>
        <p:nvSpPr>
          <p:cNvPr id="13" name="TextBox 12"/>
          <p:cNvSpPr txBox="1"/>
          <p:nvPr/>
        </p:nvSpPr>
        <p:spPr>
          <a:xfrm>
            <a:off x="4640643" y="915539"/>
            <a:ext cx="3798938" cy="646331"/>
          </a:xfrm>
          <a:prstGeom prst="rect">
            <a:avLst/>
          </a:prstGeom>
          <a:noFill/>
        </p:spPr>
        <p:txBody>
          <a:bodyPr wrap="square" rtlCol="0">
            <a:spAutoFit/>
          </a:bodyPr>
          <a:lstStyle/>
          <a:p>
            <a:pPr algn="ctr"/>
            <a:r>
              <a:rPr lang="en-US" b="1" i="1" dirty="0" smtClean="0">
                <a:solidFill>
                  <a:schemeClr val="bg1"/>
                </a:solidFill>
              </a:rPr>
              <a:t>Those that are creating the automation</a:t>
            </a:r>
          </a:p>
        </p:txBody>
      </p:sp>
      <p:pic>
        <p:nvPicPr>
          <p:cNvPr id="1028" name="Picture 4" descr="Related imag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4181" y="1579297"/>
            <a:ext cx="3238500" cy="21784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463890" y="3898682"/>
            <a:ext cx="4216219" cy="830997"/>
          </a:xfrm>
          <a:prstGeom prst="rect">
            <a:avLst/>
          </a:prstGeom>
        </p:spPr>
        <p:txBody>
          <a:bodyPr wrap="none">
            <a:spAutoFit/>
          </a:bodyPr>
          <a:lstStyle/>
          <a:p>
            <a:r>
              <a:rPr lang="en-US" sz="4800" b="1" dirty="0">
                <a:solidFill>
                  <a:schemeClr val="bg1"/>
                </a:solidFill>
                <a:latin typeface="+mj-lt"/>
              </a:rPr>
              <a:t>Which </a:t>
            </a:r>
            <a:r>
              <a:rPr lang="en-US" sz="4800" b="1" dirty="0" smtClean="0">
                <a:solidFill>
                  <a:schemeClr val="bg1"/>
                </a:solidFill>
                <a:latin typeface="+mj-lt"/>
              </a:rPr>
              <a:t>one </a:t>
            </a:r>
            <a:r>
              <a:rPr lang="en-US" sz="4800" b="1" dirty="0">
                <a:solidFill>
                  <a:schemeClr val="bg1"/>
                </a:solidFill>
                <a:latin typeface="+mj-lt"/>
              </a:rPr>
              <a:t>do you want?</a:t>
            </a: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5760" y="1516257"/>
            <a:ext cx="3328704" cy="2304488"/>
          </a:xfrm>
          <a:prstGeom prst="rect">
            <a:avLst/>
          </a:prstGeom>
        </p:spPr>
      </p:pic>
    </p:spTree>
    <p:custDataLst>
      <p:tags r:id="rId1"/>
    </p:custDataLst>
    <p:extLst>
      <p:ext uri="{BB962C8B-B14F-4D97-AF65-F5344CB8AC3E}">
        <p14:creationId xmlns:p14="http://schemas.microsoft.com/office/powerpoint/2010/main" val="111727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406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4716843" y="1036318"/>
            <a:ext cx="3798938" cy="3505202"/>
          </a:xfrm>
          <a:prstGeom prst="rect">
            <a:avLst/>
          </a:prstGeom>
          <a:solidFill>
            <a:srgbClr val="5F81AE">
              <a:alpha val="46000"/>
            </a:srgb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21" name="Rectangle 20"/>
          <p:cNvSpPr/>
          <p:nvPr/>
        </p:nvSpPr>
        <p:spPr>
          <a:xfrm>
            <a:off x="430162" y="1036319"/>
            <a:ext cx="3798938" cy="3505201"/>
          </a:xfrm>
          <a:prstGeom prst="rect">
            <a:avLst/>
          </a:prstGeom>
          <a:solidFill>
            <a:srgbClr val="5F81AE">
              <a:alpha val="46000"/>
            </a:srgb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6" name="Title 5"/>
          <p:cNvSpPr>
            <a:spLocks noGrp="1"/>
          </p:cNvSpPr>
          <p:nvPr>
            <p:ph type="title"/>
          </p:nvPr>
        </p:nvSpPr>
        <p:spPr/>
        <p:txBody>
          <a:bodyPr/>
          <a:lstStyle/>
          <a:p>
            <a:r>
              <a:rPr lang="en-US" dirty="0">
                <a:solidFill>
                  <a:schemeClr val="bg1"/>
                </a:solidFill>
              </a:rPr>
              <a:t>T</a:t>
            </a:r>
            <a:r>
              <a:rPr lang="en-US" dirty="0" smtClean="0">
                <a:solidFill>
                  <a:schemeClr val="bg1"/>
                </a:solidFill>
              </a:rPr>
              <a:t>wo types of jobs in the future…</a:t>
            </a:r>
            <a:endParaRPr lang="en-US" dirty="0">
              <a:solidFill>
                <a:schemeClr val="bg1"/>
              </a:solidFill>
            </a:endParaRPr>
          </a:p>
        </p:txBody>
      </p:sp>
      <p:sp>
        <p:nvSpPr>
          <p:cNvPr id="10" name="TextBox 9"/>
          <p:cNvSpPr txBox="1"/>
          <p:nvPr/>
        </p:nvSpPr>
        <p:spPr>
          <a:xfrm>
            <a:off x="430162" y="1242752"/>
            <a:ext cx="3798938" cy="369332"/>
          </a:xfrm>
          <a:prstGeom prst="rect">
            <a:avLst/>
          </a:prstGeom>
          <a:noFill/>
        </p:spPr>
        <p:txBody>
          <a:bodyPr wrap="square" rtlCol="0">
            <a:spAutoFit/>
          </a:bodyPr>
          <a:lstStyle/>
          <a:p>
            <a:pPr algn="ctr"/>
            <a:r>
              <a:rPr lang="en-US" b="1" i="1" dirty="0" smtClean="0">
                <a:solidFill>
                  <a:schemeClr val="bg1"/>
                </a:solidFill>
                <a:latin typeface="+mn-lt"/>
              </a:rPr>
              <a:t>Thos</a:t>
            </a:r>
            <a:r>
              <a:rPr lang="en-US" b="1" i="1" dirty="0" smtClean="0">
                <a:solidFill>
                  <a:schemeClr val="bg1"/>
                </a:solidFill>
              </a:rPr>
              <a:t>e that </a:t>
            </a:r>
            <a:r>
              <a:rPr lang="en-US" b="1" i="1" dirty="0" smtClean="0">
                <a:solidFill>
                  <a:schemeClr val="bg1"/>
                </a:solidFill>
                <a:latin typeface="+mn-lt"/>
              </a:rPr>
              <a:t>will be automated</a:t>
            </a:r>
          </a:p>
        </p:txBody>
      </p:sp>
      <p:sp>
        <p:nvSpPr>
          <p:cNvPr id="13" name="TextBox 12"/>
          <p:cNvSpPr txBox="1"/>
          <p:nvPr/>
        </p:nvSpPr>
        <p:spPr>
          <a:xfrm>
            <a:off x="4716843" y="1136519"/>
            <a:ext cx="3798938" cy="646331"/>
          </a:xfrm>
          <a:prstGeom prst="rect">
            <a:avLst/>
          </a:prstGeom>
          <a:noFill/>
        </p:spPr>
        <p:txBody>
          <a:bodyPr wrap="square" rtlCol="0">
            <a:spAutoFit/>
          </a:bodyPr>
          <a:lstStyle/>
          <a:p>
            <a:pPr algn="ctr"/>
            <a:r>
              <a:rPr lang="en-US" b="1" i="1" dirty="0" smtClean="0">
                <a:solidFill>
                  <a:schemeClr val="bg1"/>
                </a:solidFill>
              </a:rPr>
              <a:t>Those that are creating the automation</a:t>
            </a:r>
          </a:p>
        </p:txBody>
      </p:sp>
      <p:pic>
        <p:nvPicPr>
          <p:cNvPr id="1028" name="Picture 4" descr="Related imag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10381" y="1800277"/>
            <a:ext cx="3238500" cy="21784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1436" y="1800277"/>
            <a:ext cx="3322608" cy="2310584"/>
          </a:xfrm>
          <a:prstGeom prst="rect">
            <a:avLst/>
          </a:prstGeom>
        </p:spPr>
      </p:pic>
    </p:spTree>
    <p:custDataLst>
      <p:tags r:id="rId1"/>
    </p:custDataLst>
    <p:extLst>
      <p:ext uri="{BB962C8B-B14F-4D97-AF65-F5344CB8AC3E}">
        <p14:creationId xmlns:p14="http://schemas.microsoft.com/office/powerpoint/2010/main" val="90470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grpSp>
        <p:nvGrpSpPr>
          <p:cNvPr id="24" name="Group 23"/>
          <p:cNvGrpSpPr/>
          <p:nvPr/>
        </p:nvGrpSpPr>
        <p:grpSpPr>
          <a:xfrm>
            <a:off x="0" y="-22393"/>
            <a:ext cx="9144000" cy="5169270"/>
            <a:chOff x="0" y="0"/>
            <a:chExt cx="9144000" cy="5169270"/>
          </a:xfrm>
        </p:grpSpPr>
        <p:sp>
          <p:nvSpPr>
            <p:cNvPr id="11" name="Rectangle 10"/>
            <p:cNvSpPr/>
            <p:nvPr/>
          </p:nvSpPr>
          <p:spPr>
            <a:xfrm>
              <a:off x="0" y="2614303"/>
              <a:ext cx="9144000" cy="253714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grpSp>
          <p:nvGrpSpPr>
            <p:cNvPr id="20" name="Group 19"/>
            <p:cNvGrpSpPr/>
            <p:nvPr/>
          </p:nvGrpSpPr>
          <p:grpSpPr>
            <a:xfrm>
              <a:off x="0" y="0"/>
              <a:ext cx="5234940" cy="4984992"/>
              <a:chOff x="5471160" y="-540032"/>
              <a:chExt cx="5234940" cy="4984992"/>
            </a:xfrm>
          </p:grpSpPr>
          <p:grpSp>
            <p:nvGrpSpPr>
              <p:cNvPr id="18" name="Group 17"/>
              <p:cNvGrpSpPr/>
              <p:nvPr/>
            </p:nvGrpSpPr>
            <p:grpSpPr>
              <a:xfrm>
                <a:off x="5471160" y="-540032"/>
                <a:ext cx="5234940" cy="4984992"/>
                <a:chOff x="0" y="166452"/>
                <a:chExt cx="5234940" cy="4984992"/>
              </a:xfrm>
            </p:grpSpPr>
            <p:grpSp>
              <p:nvGrpSpPr>
                <p:cNvPr id="16" name="Group 15"/>
                <p:cNvGrpSpPr/>
                <p:nvPr/>
              </p:nvGrpSpPr>
              <p:grpSpPr>
                <a:xfrm>
                  <a:off x="0" y="166452"/>
                  <a:ext cx="5234940" cy="4831080"/>
                  <a:chOff x="2148840" y="2150678"/>
                  <a:chExt cx="5234940" cy="4831080"/>
                </a:xfrm>
              </p:grpSpPr>
              <p:grpSp>
                <p:nvGrpSpPr>
                  <p:cNvPr id="15" name="Group 14"/>
                  <p:cNvGrpSpPr/>
                  <p:nvPr/>
                </p:nvGrpSpPr>
                <p:grpSpPr>
                  <a:xfrm>
                    <a:off x="2148840" y="2150678"/>
                    <a:ext cx="5120640" cy="4831080"/>
                    <a:chOff x="2148840" y="2150678"/>
                    <a:chExt cx="5120640" cy="4831080"/>
                  </a:xfrm>
                </p:grpSpPr>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48840" y="2151866"/>
                      <a:ext cx="5120640" cy="4829892"/>
                    </a:xfrm>
                    <a:prstGeom prst="rect">
                      <a:avLst/>
                    </a:prstGeom>
                  </p:spPr>
                </p:pic>
                <p:sp>
                  <p:nvSpPr>
                    <p:cNvPr id="12" name="Rectangle 11"/>
                    <p:cNvSpPr/>
                    <p:nvPr/>
                  </p:nvSpPr>
                  <p:spPr>
                    <a:xfrm>
                      <a:off x="5044440" y="2150678"/>
                      <a:ext cx="2225040" cy="195246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grpSp>
              <p:sp>
                <p:nvSpPr>
                  <p:cNvPr id="13" name="Rectangle 12"/>
                  <p:cNvSpPr/>
                  <p:nvPr/>
                </p:nvSpPr>
                <p:spPr>
                  <a:xfrm>
                    <a:off x="5158740" y="2614303"/>
                    <a:ext cx="2225040" cy="195246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grpSp>
            <p:sp>
              <p:nvSpPr>
                <p:cNvPr id="17" name="Rectangle 16"/>
                <p:cNvSpPr/>
                <p:nvPr/>
              </p:nvSpPr>
              <p:spPr>
                <a:xfrm>
                  <a:off x="1016084" y="2614303"/>
                  <a:ext cx="4104556" cy="253714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gr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6310" y="1858589"/>
                <a:ext cx="2194750" cy="2179509"/>
              </a:xfrm>
              <a:prstGeom prst="rect">
                <a:avLst/>
              </a:prstGeom>
            </p:spPr>
          </p:pic>
        </p:grpSp>
        <p:sp>
          <p:nvSpPr>
            <p:cNvPr id="19" name="Rectangle 18"/>
            <p:cNvSpPr/>
            <p:nvPr/>
          </p:nvSpPr>
          <p:spPr>
            <a:xfrm>
              <a:off x="2844884" y="0"/>
              <a:ext cx="302176" cy="1952464"/>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21" name="Rectangle 20"/>
            <p:cNvSpPr/>
            <p:nvPr/>
          </p:nvSpPr>
          <p:spPr>
            <a:xfrm>
              <a:off x="3002280" y="1918264"/>
              <a:ext cx="144780" cy="3233179"/>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22" name="Rectangle 21"/>
            <p:cNvSpPr/>
            <p:nvPr/>
          </p:nvSpPr>
          <p:spPr>
            <a:xfrm>
              <a:off x="901784" y="4578130"/>
              <a:ext cx="2245276" cy="59114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23" name="Rectangle 22"/>
            <p:cNvSpPr/>
            <p:nvPr/>
          </p:nvSpPr>
          <p:spPr>
            <a:xfrm>
              <a:off x="0" y="4744582"/>
              <a:ext cx="2245276" cy="424688"/>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03768" y="923631"/>
              <a:ext cx="5298272" cy="3259214"/>
            </a:xfrm>
            <a:prstGeom prst="rect">
              <a:avLst/>
            </a:prstGeom>
          </p:spPr>
        </p:pic>
      </p:grpSp>
      <p:sp>
        <p:nvSpPr>
          <p:cNvPr id="25" name="TextBox 24"/>
          <p:cNvSpPr txBox="1"/>
          <p:nvPr/>
        </p:nvSpPr>
        <p:spPr>
          <a:xfrm>
            <a:off x="3194092" y="4670200"/>
            <a:ext cx="3031448" cy="338554"/>
          </a:xfrm>
          <a:prstGeom prst="rect">
            <a:avLst/>
          </a:prstGeom>
          <a:noFill/>
        </p:spPr>
        <p:txBody>
          <a:bodyPr wrap="square" rtlCol="0">
            <a:spAutoFit/>
          </a:bodyPr>
          <a:lstStyle/>
          <a:p>
            <a:r>
              <a:rPr lang="en-US" sz="800" dirty="0">
                <a:solidFill>
                  <a:schemeClr val="bg1"/>
                </a:solidFill>
              </a:rPr>
              <a:t>Source: http://www.vcloudnews.com/every-day-big-data-statistics-2-5-quintillion-bytes-of-data-created-daily/</a:t>
            </a:r>
            <a:endParaRPr lang="en-US" sz="800" dirty="0" smtClean="0">
              <a:solidFill>
                <a:schemeClr val="bg1"/>
              </a:solidFill>
            </a:endParaRPr>
          </a:p>
        </p:txBody>
      </p:sp>
    </p:spTree>
    <p:custDataLst>
      <p:tags r:id="rId1"/>
    </p:custDataLst>
    <p:extLst>
      <p:ext uri="{BB962C8B-B14F-4D97-AF65-F5344CB8AC3E}">
        <p14:creationId xmlns:p14="http://schemas.microsoft.com/office/powerpoint/2010/main" val="223929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642" y="312345"/>
            <a:ext cx="8436076" cy="523220"/>
          </a:xfrm>
        </p:spPr>
        <p:txBody>
          <a:bodyPr/>
          <a:lstStyle/>
          <a:p>
            <a:r>
              <a:rPr lang="en-US" dirty="0" smtClean="0"/>
              <a:t>Usefulness of data for pattern recognition</a:t>
            </a:r>
            <a:endParaRPr lang="en-US" dirty="0"/>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03" y="1053714"/>
            <a:ext cx="8967993" cy="3036071"/>
          </a:xfrm>
          <a:prstGeom prst="rect">
            <a:avLst/>
          </a:prstGeom>
        </p:spPr>
      </p:pic>
    </p:spTree>
    <p:custDataLst>
      <p:tags r:id="rId1"/>
    </p:custDataLst>
    <p:extLst>
      <p:ext uri="{BB962C8B-B14F-4D97-AF65-F5344CB8AC3E}">
        <p14:creationId xmlns:p14="http://schemas.microsoft.com/office/powerpoint/2010/main" val="32550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3"/>
                </a:solidFill>
              </a:rPr>
              <a:t>Artificial Intelligence: The Future of Growth</a:t>
            </a:r>
            <a:endParaRPr lang="en-US" b="1" dirty="0">
              <a:solidFill>
                <a:schemeClr val="accent3"/>
              </a:solidFill>
            </a:endParaRPr>
          </a:p>
        </p:txBody>
      </p:sp>
      <p:sp>
        <p:nvSpPr>
          <p:cNvPr id="7" name="Text Placeholder 6"/>
          <p:cNvSpPr>
            <a:spLocks noGrp="1"/>
          </p:cNvSpPr>
          <p:nvPr>
            <p:ph type="body" sz="quarter" idx="13"/>
          </p:nvPr>
        </p:nvSpPr>
        <p:spPr>
          <a:xfrm>
            <a:off x="353962" y="4615773"/>
            <a:ext cx="8436076" cy="189732"/>
          </a:xfrm>
        </p:spPr>
        <p:txBody>
          <a:bodyPr/>
          <a:lstStyle/>
          <a:p>
            <a:r>
              <a:rPr lang="en-US" dirty="0"/>
              <a:t>Source: https://www.accenture.com/lv-en/_acnmedia/PDF-33/Accenture-Why-AI-is-the-Future-of-Growth.pdf</a:t>
            </a:r>
          </a:p>
        </p:txBody>
      </p:sp>
      <p:grpSp>
        <p:nvGrpSpPr>
          <p:cNvPr id="24" name="Group 23"/>
          <p:cNvGrpSpPr/>
          <p:nvPr/>
        </p:nvGrpSpPr>
        <p:grpSpPr>
          <a:xfrm>
            <a:off x="422065" y="937685"/>
            <a:ext cx="8721935" cy="954107"/>
            <a:chOff x="528764" y="860396"/>
            <a:chExt cx="8721935" cy="954107"/>
          </a:xfrm>
        </p:grpSpPr>
        <p:sp>
          <p:nvSpPr>
            <p:cNvPr id="18" name="Rectangle 17"/>
            <p:cNvSpPr/>
            <p:nvPr/>
          </p:nvSpPr>
          <p:spPr>
            <a:xfrm>
              <a:off x="1242058" y="860396"/>
              <a:ext cx="8008641" cy="954107"/>
            </a:xfrm>
            <a:prstGeom prst="rect">
              <a:avLst/>
            </a:prstGeom>
          </p:spPr>
          <p:txBody>
            <a:bodyPr wrap="square">
              <a:spAutoFit/>
            </a:bodyPr>
            <a:lstStyle/>
            <a:p>
              <a:r>
                <a:rPr lang="en-US" sz="3200" b="1" dirty="0" smtClean="0">
                  <a:solidFill>
                    <a:schemeClr val="accent3"/>
                  </a:solidFill>
                </a:rPr>
                <a:t>Sense</a:t>
              </a:r>
              <a:r>
                <a:rPr lang="en-US" sz="1600" b="1" dirty="0" smtClean="0">
                  <a:solidFill>
                    <a:schemeClr val="accent3"/>
                  </a:solidFill>
                </a:rPr>
                <a:t> - </a:t>
              </a:r>
              <a:r>
                <a:rPr lang="en-US" sz="1200" dirty="0">
                  <a:solidFill>
                    <a:srgbClr val="FFFFFF"/>
                  </a:solidFill>
                </a:rPr>
                <a:t>Computer vision and </a:t>
              </a:r>
              <a:r>
                <a:rPr lang="en-US" sz="1200" dirty="0" smtClean="0">
                  <a:solidFill>
                    <a:srgbClr val="FFFFFF"/>
                  </a:solidFill>
                </a:rPr>
                <a:t>audio processing can actively perceive </a:t>
              </a:r>
              <a:r>
                <a:rPr lang="en-US" sz="1200" dirty="0">
                  <a:solidFill>
                    <a:srgbClr val="FFFFFF"/>
                  </a:solidFill>
                </a:rPr>
                <a:t>the world </a:t>
              </a:r>
              <a:r>
                <a:rPr lang="en-US" sz="1200" dirty="0" smtClean="0">
                  <a:solidFill>
                    <a:srgbClr val="FFFFFF"/>
                  </a:solidFill>
                </a:rPr>
                <a:t>around them </a:t>
              </a:r>
              <a:r>
                <a:rPr lang="en-US" sz="1200" dirty="0">
                  <a:solidFill>
                    <a:srgbClr val="FFFFFF"/>
                  </a:solidFill>
                </a:rPr>
                <a:t>by acquiring </a:t>
              </a:r>
              <a:r>
                <a:rPr lang="en-US" sz="1200" dirty="0" smtClean="0">
                  <a:solidFill>
                    <a:srgbClr val="FFFFFF"/>
                  </a:solidFill>
                </a:rPr>
                <a:t>and processing </a:t>
              </a:r>
              <a:r>
                <a:rPr lang="en-US" sz="1200" dirty="0">
                  <a:solidFill>
                    <a:srgbClr val="FFFFFF"/>
                  </a:solidFill>
                </a:rPr>
                <a:t>images, </a:t>
              </a:r>
              <a:r>
                <a:rPr lang="en-US" sz="1200" dirty="0" smtClean="0">
                  <a:solidFill>
                    <a:srgbClr val="FFFFFF"/>
                  </a:solidFill>
                </a:rPr>
                <a:t>sounds and </a:t>
              </a:r>
              <a:r>
                <a:rPr lang="en-US" sz="1200" dirty="0">
                  <a:solidFill>
                    <a:srgbClr val="FFFFFF"/>
                  </a:solidFill>
                </a:rPr>
                <a:t>speech. </a:t>
              </a:r>
              <a:r>
                <a:rPr lang="en-US" sz="1200" dirty="0" smtClean="0">
                  <a:solidFill>
                    <a:srgbClr val="FFFFFF"/>
                  </a:solidFill>
                </a:rPr>
                <a:t>Using facial </a:t>
              </a:r>
              <a:r>
                <a:rPr lang="en-US" sz="1200" dirty="0">
                  <a:solidFill>
                    <a:srgbClr val="FFFFFF"/>
                  </a:solidFill>
                </a:rPr>
                <a:t>recognition at </a:t>
              </a:r>
              <a:r>
                <a:rPr lang="en-US" sz="1200" dirty="0" smtClean="0">
                  <a:solidFill>
                    <a:srgbClr val="FFFFFF"/>
                  </a:solidFill>
                </a:rPr>
                <a:t>border control </a:t>
              </a:r>
              <a:r>
                <a:rPr lang="en-US" sz="1200" dirty="0">
                  <a:solidFill>
                    <a:srgbClr val="FFFFFF"/>
                  </a:solidFill>
                </a:rPr>
                <a:t>kiosks is </a:t>
              </a:r>
              <a:r>
                <a:rPr lang="en-US" sz="1200" dirty="0" smtClean="0">
                  <a:solidFill>
                    <a:srgbClr val="FFFFFF"/>
                  </a:solidFill>
                </a:rPr>
                <a:t>an example </a:t>
              </a:r>
              <a:r>
                <a:rPr lang="en-US" sz="1200" dirty="0">
                  <a:solidFill>
                    <a:srgbClr val="FFFFFF"/>
                  </a:solidFill>
                </a:rPr>
                <a:t>of how </a:t>
              </a:r>
              <a:r>
                <a:rPr lang="en-US" sz="1200" dirty="0" smtClean="0">
                  <a:solidFill>
                    <a:srgbClr val="FFFFFF"/>
                  </a:solidFill>
                </a:rPr>
                <a:t>it can </a:t>
              </a:r>
              <a:r>
                <a:rPr lang="en-US" sz="1200" dirty="0">
                  <a:solidFill>
                    <a:srgbClr val="FFFFFF"/>
                  </a:solidFill>
                </a:rPr>
                <a:t>improve productivity.</a:t>
              </a:r>
              <a:r>
                <a:rPr lang="en-US" sz="1200" dirty="0"/>
                <a:t> </a:t>
              </a: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764" y="922296"/>
              <a:ext cx="713294" cy="707197"/>
            </a:xfrm>
            <a:prstGeom prst="rect">
              <a:avLst/>
            </a:prstGeom>
          </p:spPr>
        </p:pic>
      </p:grpSp>
      <p:grpSp>
        <p:nvGrpSpPr>
          <p:cNvPr id="25" name="Group 24"/>
          <p:cNvGrpSpPr/>
          <p:nvPr/>
        </p:nvGrpSpPr>
        <p:grpSpPr>
          <a:xfrm>
            <a:off x="422065" y="2172333"/>
            <a:ext cx="8721935" cy="954107"/>
            <a:chOff x="528764" y="2026791"/>
            <a:chExt cx="8721935" cy="954107"/>
          </a:xfrm>
        </p:grpSpPr>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764" y="2088691"/>
              <a:ext cx="713294" cy="707197"/>
            </a:xfrm>
            <a:prstGeom prst="rect">
              <a:avLst/>
            </a:prstGeom>
          </p:spPr>
        </p:pic>
        <p:sp>
          <p:nvSpPr>
            <p:cNvPr id="22" name="Rectangle 21"/>
            <p:cNvSpPr/>
            <p:nvPr/>
          </p:nvSpPr>
          <p:spPr>
            <a:xfrm>
              <a:off x="1257279" y="2026791"/>
              <a:ext cx="7993420" cy="954107"/>
            </a:xfrm>
            <a:prstGeom prst="rect">
              <a:avLst/>
            </a:prstGeom>
          </p:spPr>
          <p:txBody>
            <a:bodyPr wrap="square">
              <a:spAutoFit/>
            </a:bodyPr>
            <a:lstStyle/>
            <a:p>
              <a:r>
                <a:rPr lang="en-US" sz="3200" b="1" dirty="0" smtClean="0">
                  <a:solidFill>
                    <a:schemeClr val="accent3"/>
                  </a:solidFill>
                </a:rPr>
                <a:t>Comprehend</a:t>
              </a:r>
              <a:r>
                <a:rPr lang="en-US" sz="1600" b="1" dirty="0" smtClean="0">
                  <a:solidFill>
                    <a:schemeClr val="accent3"/>
                  </a:solidFill>
                </a:rPr>
                <a:t> - </a:t>
              </a:r>
              <a:r>
                <a:rPr lang="en-US" sz="1200" dirty="0" smtClean="0">
                  <a:solidFill>
                    <a:srgbClr val="FFFFFF"/>
                  </a:solidFill>
                </a:rPr>
                <a:t>Natural language processing </a:t>
              </a:r>
              <a:r>
                <a:rPr lang="en-US" sz="1200" dirty="0">
                  <a:solidFill>
                    <a:srgbClr val="FFFFFF"/>
                  </a:solidFill>
                </a:rPr>
                <a:t>and </a:t>
              </a:r>
              <a:r>
                <a:rPr lang="en-US" sz="1200" dirty="0" smtClean="0">
                  <a:solidFill>
                    <a:srgbClr val="FFFFFF"/>
                  </a:solidFill>
                </a:rPr>
                <a:t>inference engines </a:t>
              </a:r>
              <a:r>
                <a:rPr lang="en-US" sz="1200" dirty="0">
                  <a:solidFill>
                    <a:srgbClr val="FFFFFF"/>
                  </a:solidFill>
                </a:rPr>
                <a:t>can </a:t>
              </a:r>
              <a:r>
                <a:rPr lang="en-US" sz="1200" dirty="0" smtClean="0">
                  <a:solidFill>
                    <a:srgbClr val="FFFFFF"/>
                  </a:solidFill>
                </a:rPr>
                <a:t>enable AI </a:t>
              </a:r>
              <a:r>
                <a:rPr lang="en-US" sz="1200" dirty="0">
                  <a:solidFill>
                    <a:srgbClr val="FFFFFF"/>
                  </a:solidFill>
                </a:rPr>
                <a:t>systems to </a:t>
              </a:r>
              <a:r>
                <a:rPr lang="en-US" sz="1200" dirty="0" smtClean="0">
                  <a:solidFill>
                    <a:srgbClr val="FFFFFF"/>
                  </a:solidFill>
                </a:rPr>
                <a:t>analyze and </a:t>
              </a:r>
              <a:r>
                <a:rPr lang="en-US" sz="1200" dirty="0">
                  <a:solidFill>
                    <a:srgbClr val="FFFFFF"/>
                  </a:solidFill>
                </a:rPr>
                <a:t>understand </a:t>
              </a:r>
              <a:r>
                <a:rPr lang="en-US" sz="1200" dirty="0" smtClean="0">
                  <a:solidFill>
                    <a:srgbClr val="FFFFFF"/>
                  </a:solidFill>
                </a:rPr>
                <a:t>the information </a:t>
              </a:r>
              <a:r>
                <a:rPr lang="en-US" sz="1200" dirty="0">
                  <a:solidFill>
                    <a:srgbClr val="FFFFFF"/>
                  </a:solidFill>
                </a:rPr>
                <a:t>collected</a:t>
              </a:r>
              <a:r>
                <a:rPr lang="en-US" sz="1200" dirty="0" smtClean="0">
                  <a:solidFill>
                    <a:srgbClr val="FFFFFF"/>
                  </a:solidFill>
                </a:rPr>
                <a:t>. This </a:t>
              </a:r>
              <a:r>
                <a:rPr lang="en-US" sz="1200" dirty="0">
                  <a:solidFill>
                    <a:srgbClr val="FFFFFF"/>
                  </a:solidFill>
                </a:rPr>
                <a:t>technology is </a:t>
              </a:r>
              <a:r>
                <a:rPr lang="en-US" sz="1200" dirty="0" smtClean="0">
                  <a:solidFill>
                    <a:srgbClr val="FFFFFF"/>
                  </a:solidFill>
                </a:rPr>
                <a:t>used to </a:t>
              </a:r>
              <a:r>
                <a:rPr lang="en-US" sz="1200" dirty="0">
                  <a:solidFill>
                    <a:srgbClr val="FFFFFF"/>
                  </a:solidFill>
                </a:rPr>
                <a:t>power the </a:t>
              </a:r>
              <a:r>
                <a:rPr lang="en-US" sz="1200" dirty="0" smtClean="0">
                  <a:solidFill>
                    <a:srgbClr val="FFFFFF"/>
                  </a:solidFill>
                </a:rPr>
                <a:t>language translation </a:t>
              </a:r>
              <a:r>
                <a:rPr lang="en-US" sz="1200" dirty="0">
                  <a:solidFill>
                    <a:srgbClr val="FFFFFF"/>
                  </a:solidFill>
                </a:rPr>
                <a:t>feature </a:t>
              </a:r>
              <a:r>
                <a:rPr lang="en-US" sz="1200" dirty="0" smtClean="0">
                  <a:solidFill>
                    <a:srgbClr val="FFFFFF"/>
                  </a:solidFill>
                </a:rPr>
                <a:t>of search </a:t>
              </a:r>
              <a:r>
                <a:rPr lang="en-US" sz="1200" dirty="0">
                  <a:solidFill>
                    <a:srgbClr val="FFFFFF"/>
                  </a:solidFill>
                </a:rPr>
                <a:t>engine results.</a:t>
              </a:r>
              <a:r>
                <a:rPr lang="en-US" sz="1200" dirty="0"/>
                <a:t> </a:t>
              </a:r>
            </a:p>
          </p:txBody>
        </p:sp>
      </p:grpSp>
      <p:grpSp>
        <p:nvGrpSpPr>
          <p:cNvPr id="26" name="Group 25"/>
          <p:cNvGrpSpPr/>
          <p:nvPr/>
        </p:nvGrpSpPr>
        <p:grpSpPr>
          <a:xfrm>
            <a:off x="422065" y="3406981"/>
            <a:ext cx="8615236" cy="984885"/>
            <a:chOff x="528764" y="3329692"/>
            <a:chExt cx="8615236" cy="984885"/>
          </a:xfrm>
        </p:grpSpPr>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8764" y="3406981"/>
              <a:ext cx="713294" cy="707197"/>
            </a:xfrm>
            <a:prstGeom prst="rect">
              <a:avLst/>
            </a:prstGeom>
          </p:spPr>
        </p:pic>
        <p:sp>
          <p:nvSpPr>
            <p:cNvPr id="23" name="Rectangle 22"/>
            <p:cNvSpPr/>
            <p:nvPr/>
          </p:nvSpPr>
          <p:spPr>
            <a:xfrm>
              <a:off x="1257279" y="3329692"/>
              <a:ext cx="7886721" cy="984885"/>
            </a:xfrm>
            <a:prstGeom prst="rect">
              <a:avLst/>
            </a:prstGeom>
          </p:spPr>
          <p:txBody>
            <a:bodyPr wrap="square">
              <a:spAutoFit/>
            </a:bodyPr>
            <a:lstStyle/>
            <a:p>
              <a:r>
                <a:rPr lang="en-US" sz="3200" b="1" dirty="0" smtClean="0">
                  <a:solidFill>
                    <a:schemeClr val="accent3"/>
                  </a:solidFill>
                </a:rPr>
                <a:t>Act</a:t>
              </a:r>
              <a:r>
                <a:rPr lang="en-US" sz="1600" b="1" dirty="0" smtClean="0">
                  <a:solidFill>
                    <a:schemeClr val="accent3"/>
                  </a:solidFill>
                </a:rPr>
                <a:t> - </a:t>
              </a:r>
              <a:r>
                <a:rPr lang="en-US" sz="1200" dirty="0" smtClean="0">
                  <a:solidFill>
                    <a:srgbClr val="FFFFFF"/>
                  </a:solidFill>
                </a:rPr>
                <a:t>An </a:t>
              </a:r>
              <a:r>
                <a:rPr lang="en-US" sz="1200" dirty="0">
                  <a:solidFill>
                    <a:srgbClr val="FFFFFF"/>
                  </a:solidFill>
                </a:rPr>
                <a:t>AI system </a:t>
              </a:r>
              <a:r>
                <a:rPr lang="en-US" sz="1200" dirty="0" smtClean="0">
                  <a:solidFill>
                    <a:srgbClr val="FFFFFF"/>
                  </a:solidFill>
                </a:rPr>
                <a:t>can take </a:t>
              </a:r>
              <a:r>
                <a:rPr lang="en-US" sz="1200" dirty="0">
                  <a:solidFill>
                    <a:srgbClr val="FFFFFF"/>
                  </a:solidFill>
                </a:rPr>
                <a:t>action </a:t>
              </a:r>
              <a:r>
                <a:rPr lang="en-US" sz="1200" dirty="0" smtClean="0">
                  <a:solidFill>
                    <a:srgbClr val="FFFFFF"/>
                  </a:solidFill>
                </a:rPr>
                <a:t>through technologies </a:t>
              </a:r>
              <a:r>
                <a:rPr lang="en-US" sz="1200" dirty="0">
                  <a:solidFill>
                    <a:srgbClr val="FFFFFF"/>
                  </a:solidFill>
                </a:rPr>
                <a:t>such </a:t>
              </a:r>
              <a:r>
                <a:rPr lang="en-US" sz="1200" dirty="0" smtClean="0">
                  <a:solidFill>
                    <a:srgbClr val="FFFFFF"/>
                  </a:solidFill>
                </a:rPr>
                <a:t>as expert </a:t>
              </a:r>
              <a:r>
                <a:rPr lang="en-US" sz="1200" dirty="0">
                  <a:solidFill>
                    <a:srgbClr val="FFFFFF"/>
                  </a:solidFill>
                </a:rPr>
                <a:t>systems </a:t>
              </a:r>
              <a:r>
                <a:rPr lang="en-US" sz="1200" dirty="0" smtClean="0">
                  <a:solidFill>
                    <a:srgbClr val="FFFFFF"/>
                  </a:solidFill>
                </a:rPr>
                <a:t>and inference </a:t>
              </a:r>
              <a:r>
                <a:rPr lang="en-US" sz="1200" dirty="0">
                  <a:solidFill>
                    <a:srgbClr val="FFFFFF"/>
                  </a:solidFill>
                </a:rPr>
                <a:t>engines, </a:t>
              </a:r>
              <a:r>
                <a:rPr lang="en-US" sz="1200" dirty="0" smtClean="0">
                  <a:solidFill>
                    <a:srgbClr val="FFFFFF"/>
                  </a:solidFill>
                </a:rPr>
                <a:t>or undertake </a:t>
              </a:r>
              <a:r>
                <a:rPr lang="en-US" sz="1200" dirty="0">
                  <a:solidFill>
                    <a:srgbClr val="FFFFFF"/>
                  </a:solidFill>
                </a:rPr>
                <a:t>actions in </a:t>
              </a:r>
              <a:r>
                <a:rPr lang="en-US" sz="1200" dirty="0" smtClean="0">
                  <a:solidFill>
                    <a:srgbClr val="FFFFFF"/>
                  </a:solidFill>
                </a:rPr>
                <a:t>the physical </a:t>
              </a:r>
              <a:r>
                <a:rPr lang="en-US" sz="1200" dirty="0">
                  <a:solidFill>
                    <a:srgbClr val="FFFFFF"/>
                  </a:solidFill>
                </a:rPr>
                <a:t>world. </a:t>
              </a:r>
              <a:r>
                <a:rPr lang="en-US" sz="1200" dirty="0" smtClean="0">
                  <a:solidFill>
                    <a:srgbClr val="FFFFFF"/>
                  </a:solidFill>
                </a:rPr>
                <a:t>Auto-pilot features </a:t>
              </a:r>
              <a:r>
                <a:rPr lang="en-US" sz="1200" dirty="0">
                  <a:solidFill>
                    <a:srgbClr val="FFFFFF"/>
                  </a:solidFill>
                </a:rPr>
                <a:t>and </a:t>
              </a:r>
              <a:r>
                <a:rPr lang="en-US" sz="1200" dirty="0" smtClean="0">
                  <a:solidFill>
                    <a:srgbClr val="FFFFFF"/>
                  </a:solidFill>
                </a:rPr>
                <a:t>assisted braking </a:t>
              </a:r>
              <a:r>
                <a:rPr lang="en-US" sz="1200" dirty="0">
                  <a:solidFill>
                    <a:srgbClr val="FFFFFF"/>
                  </a:solidFill>
                </a:rPr>
                <a:t>capabilities </a:t>
              </a:r>
              <a:r>
                <a:rPr lang="en-US" sz="1200" dirty="0" smtClean="0">
                  <a:solidFill>
                    <a:srgbClr val="FFFFFF"/>
                  </a:solidFill>
                </a:rPr>
                <a:t>in cars </a:t>
              </a:r>
              <a:r>
                <a:rPr lang="en-US" sz="1200" dirty="0">
                  <a:solidFill>
                    <a:srgbClr val="FFFFFF"/>
                  </a:solidFill>
                </a:rPr>
                <a:t>are examples of this.</a:t>
              </a:r>
              <a:r>
                <a:rPr lang="en-US" sz="1400" dirty="0"/>
                <a:t> </a:t>
              </a:r>
            </a:p>
          </p:txBody>
        </p:sp>
      </p:grpSp>
    </p:spTree>
    <p:custDataLst>
      <p:tags r:id="rId1"/>
    </p:custDataLst>
    <p:extLst>
      <p:ext uri="{BB962C8B-B14F-4D97-AF65-F5344CB8AC3E}">
        <p14:creationId xmlns:p14="http://schemas.microsoft.com/office/powerpoint/2010/main" val="359704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228525"/>
            <a:ext cx="8436076" cy="566309"/>
          </a:xfrm>
          <a:prstGeom prst="rect">
            <a:avLst/>
          </a:prstGeom>
        </p:spPr>
        <p:txBody>
          <a:bodyPr vert="horz" lIns="91440" tIns="45720" rIns="91440" bIns="45720" rtlCol="0" anchor="t" anchorCtr="0">
            <a:spAutoFit/>
          </a:bodyPr>
          <a:lstStyle>
            <a:lvl1pPr algn="l" defTabSz="914400" rtl="0" eaLnBrk="1" latinLnBrk="0" hangingPunct="1">
              <a:lnSpc>
                <a:spcPct val="70000"/>
              </a:lnSpc>
              <a:spcBef>
                <a:spcPct val="0"/>
              </a:spcBef>
              <a:buNone/>
              <a:defRPr sz="4400" b="0" kern="1200">
                <a:solidFill>
                  <a:schemeClr val="tx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2060"/>
                </a:solidFill>
                <a:effectLst/>
                <a:uLnTx/>
                <a:uFillTx/>
                <a:latin typeface="Intel Clear Pro"/>
                <a:ea typeface="+mj-ea"/>
                <a:cs typeface="+mj-cs"/>
              </a:rPr>
              <a:t>WE ARE LIVING IN</a:t>
            </a:r>
            <a:r>
              <a:rPr kumimoji="0" lang="en-US" sz="4400" b="0" i="0" u="none" strike="noStrike" kern="1200" cap="none" spc="0" normalizeH="0" noProof="0" dirty="0" smtClean="0">
                <a:ln>
                  <a:noFill/>
                </a:ln>
                <a:solidFill>
                  <a:srgbClr val="002060"/>
                </a:solidFill>
                <a:effectLst/>
                <a:uLnTx/>
                <a:uFillTx/>
                <a:latin typeface="Intel Clear Pro"/>
                <a:ea typeface="+mj-ea"/>
                <a:cs typeface="+mj-cs"/>
              </a:rPr>
              <a:t> A WORLD OF CHANGE…</a:t>
            </a:r>
            <a:endParaRPr kumimoji="0" lang="en-US" sz="4400" b="0" i="0" u="none" strike="noStrike" kern="1200" cap="none" spc="0" normalizeH="0" baseline="0" noProof="0" dirty="0">
              <a:ln>
                <a:noFill/>
              </a:ln>
              <a:solidFill>
                <a:srgbClr val="002060"/>
              </a:solidFill>
              <a:effectLst/>
              <a:uLnTx/>
              <a:uFillTx/>
              <a:latin typeface="Intel Clear Pro"/>
              <a:ea typeface="+mj-ea"/>
              <a:cs typeface="+mj-cs"/>
            </a:endParaRPr>
          </a:p>
        </p:txBody>
      </p:sp>
      <p:sp>
        <p:nvSpPr>
          <p:cNvPr id="6" name="TextBox 5"/>
          <p:cNvSpPr txBox="1"/>
          <p:nvPr/>
        </p:nvSpPr>
        <p:spPr>
          <a:xfrm>
            <a:off x="1562100" y="4177349"/>
            <a:ext cx="7227938" cy="496241"/>
          </a:xfrm>
          <a:prstGeom prst="rect">
            <a:avLst/>
          </a:prstGeom>
          <a:noFill/>
        </p:spPr>
        <p:txBody>
          <a:bodyPr vert="horz" wrap="none" lIns="0" tIns="0" rIns="0" bIns="0" rtlCol="0" anchor="ctr">
            <a:noAutofit/>
          </a:bodyPr>
          <a:lstStyle/>
          <a:p>
            <a:pPr algn="r"/>
            <a:r>
              <a:rPr lang="en-GB" sz="3600" dirty="0" smtClean="0">
                <a:solidFill>
                  <a:srgbClr val="00B0F0"/>
                </a:solidFill>
                <a:latin typeface="Intel Clear Pro" panose="020B0804020202060201" pitchFamily="34" charset="0"/>
                <a:ea typeface="Intel Clear Pro" panose="020B0804020202060201" pitchFamily="34" charset="0"/>
                <a:cs typeface="Intel Clear Pro" panose="020B0804020202060201" pitchFamily="34" charset="0"/>
              </a:rPr>
              <a:t>…AND THIS IS THE LEAST AMOUNT OF CHANGE WE WILL EVER SEE</a:t>
            </a:r>
            <a:endParaRPr lang="en-US" sz="3600" dirty="0" smtClean="0">
              <a:solidFill>
                <a:srgbClr val="00B0F0"/>
              </a:solidFill>
              <a:latin typeface="Intel Clear Pro" panose="020B0804020202060201" pitchFamily="34" charset="0"/>
              <a:ea typeface="Intel Clear Pro" panose="020B0804020202060201" pitchFamily="34" charset="0"/>
              <a:cs typeface="Intel Clear Pro" panose="020B0804020202060201" pitchFamily="34" charset="0"/>
            </a:endParaRPr>
          </a:p>
        </p:txBody>
      </p:sp>
      <p:grpSp>
        <p:nvGrpSpPr>
          <p:cNvPr id="20" name="Group 19"/>
          <p:cNvGrpSpPr/>
          <p:nvPr/>
        </p:nvGrpSpPr>
        <p:grpSpPr>
          <a:xfrm>
            <a:off x="1" y="837201"/>
            <a:ext cx="9145903" cy="3349450"/>
            <a:chOff x="1" y="837201"/>
            <a:chExt cx="9145903" cy="3349450"/>
          </a:xfrm>
        </p:grpSpPr>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837201"/>
              <a:ext cx="5953124" cy="3349450"/>
            </a:xfrm>
            <a:prstGeom prst="rect">
              <a:avLst/>
            </a:prstGeom>
          </p:spPr>
        </p:pic>
        <p:pic>
          <p:nvPicPr>
            <p:cNvPr id="19" name="Picture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5943599" y="837201"/>
              <a:ext cx="3202305" cy="3349450"/>
            </a:xfrm>
            <a:prstGeom prst="rect">
              <a:avLst/>
            </a:prstGeom>
          </p:spPr>
        </p:pic>
      </p:grpSp>
      <p:sp>
        <p:nvSpPr>
          <p:cNvPr id="24" name="Rectangle 23"/>
          <p:cNvSpPr/>
          <p:nvPr/>
        </p:nvSpPr>
        <p:spPr>
          <a:xfrm>
            <a:off x="0" y="837201"/>
            <a:ext cx="9136380" cy="3358144"/>
          </a:xfrm>
          <a:prstGeom prst="rect">
            <a:avLst/>
          </a:prstGeom>
          <a:solidFill>
            <a:srgbClr val="0071C5">
              <a:alpha val="35000"/>
            </a:srgbClr>
          </a:solidFill>
          <a:ln w="264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Intel Clear"/>
              <a:ea typeface="+mn-ea"/>
              <a:cs typeface="+mn-cs"/>
            </a:endParaRPr>
          </a:p>
        </p:txBody>
      </p:sp>
      <p:cxnSp>
        <p:nvCxnSpPr>
          <p:cNvPr id="7" name="Straight Connector 6"/>
          <p:cNvCxnSpPr/>
          <p:nvPr/>
        </p:nvCxnSpPr>
        <p:spPr>
          <a:xfrm>
            <a:off x="-7620" y="838198"/>
            <a:ext cx="9144000" cy="0"/>
          </a:xfrm>
          <a:prstGeom prst="line">
            <a:avLst/>
          </a:prstGeom>
          <a:ln>
            <a:solidFill>
              <a:srgbClr val="1BC3F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4190997"/>
            <a:ext cx="9144000" cy="0"/>
          </a:xfrm>
          <a:prstGeom prst="line">
            <a:avLst/>
          </a:prstGeom>
          <a:ln>
            <a:solidFill>
              <a:srgbClr val="1BC3F2"/>
            </a:solidFill>
          </a:ln>
          <a:effectLst/>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a:off x="1929540" y="1364053"/>
            <a:ext cx="7211753" cy="788354"/>
            <a:chOff x="2362200" y="1352550"/>
            <a:chExt cx="6779092" cy="788354"/>
          </a:xfrm>
        </p:grpSpPr>
        <p:sp>
          <p:nvSpPr>
            <p:cNvPr id="53" name="Rectangle 20"/>
            <p:cNvSpPr/>
            <p:nvPr/>
          </p:nvSpPr>
          <p:spPr>
            <a:xfrm>
              <a:off x="2362200" y="1352550"/>
              <a:ext cx="6779092" cy="788354"/>
            </a:xfrm>
            <a:custGeom>
              <a:avLst/>
              <a:gdLst>
                <a:gd name="connsiteX0" fmla="*/ 0 w 6779092"/>
                <a:gd name="connsiteY0" fmla="*/ 0 h 788354"/>
                <a:gd name="connsiteX1" fmla="*/ 6779092 w 6779092"/>
                <a:gd name="connsiteY1" fmla="*/ 0 h 788354"/>
                <a:gd name="connsiteX2" fmla="*/ 6779092 w 6779092"/>
                <a:gd name="connsiteY2" fmla="*/ 788354 h 788354"/>
                <a:gd name="connsiteX3" fmla="*/ 0 w 6779092"/>
                <a:gd name="connsiteY3" fmla="*/ 788354 h 788354"/>
                <a:gd name="connsiteX4" fmla="*/ 0 w 6779092"/>
                <a:gd name="connsiteY4" fmla="*/ 0 h 788354"/>
                <a:gd name="connsiteX0" fmla="*/ 6779092 w 6870532"/>
                <a:gd name="connsiteY0" fmla="*/ 788354 h 879794"/>
                <a:gd name="connsiteX1" fmla="*/ 0 w 6870532"/>
                <a:gd name="connsiteY1" fmla="*/ 788354 h 879794"/>
                <a:gd name="connsiteX2" fmla="*/ 0 w 6870532"/>
                <a:gd name="connsiteY2" fmla="*/ 0 h 879794"/>
                <a:gd name="connsiteX3" fmla="*/ 6779092 w 6870532"/>
                <a:gd name="connsiteY3" fmla="*/ 0 h 879794"/>
                <a:gd name="connsiteX4" fmla="*/ 6870532 w 6870532"/>
                <a:gd name="connsiteY4" fmla="*/ 879794 h 879794"/>
                <a:gd name="connsiteX0" fmla="*/ 6779092 w 6779092"/>
                <a:gd name="connsiteY0" fmla="*/ 788354 h 788354"/>
                <a:gd name="connsiteX1" fmla="*/ 0 w 6779092"/>
                <a:gd name="connsiteY1" fmla="*/ 788354 h 788354"/>
                <a:gd name="connsiteX2" fmla="*/ 0 w 6779092"/>
                <a:gd name="connsiteY2" fmla="*/ 0 h 788354"/>
                <a:gd name="connsiteX3" fmla="*/ 6779092 w 6779092"/>
                <a:gd name="connsiteY3" fmla="*/ 0 h 788354"/>
              </a:gdLst>
              <a:ahLst/>
              <a:cxnLst>
                <a:cxn ang="0">
                  <a:pos x="connsiteX0" y="connsiteY0"/>
                </a:cxn>
                <a:cxn ang="0">
                  <a:pos x="connsiteX1" y="connsiteY1"/>
                </a:cxn>
                <a:cxn ang="0">
                  <a:pos x="connsiteX2" y="connsiteY2"/>
                </a:cxn>
                <a:cxn ang="0">
                  <a:pos x="connsiteX3" y="connsiteY3"/>
                </a:cxn>
              </a:cxnLst>
              <a:rect l="l" t="t" r="r" b="b"/>
              <a:pathLst>
                <a:path w="6779092" h="788354">
                  <a:moveTo>
                    <a:pt x="6779092" y="788354"/>
                  </a:moveTo>
                  <a:lnTo>
                    <a:pt x="0" y="788354"/>
                  </a:lnTo>
                  <a:lnTo>
                    <a:pt x="0" y="0"/>
                  </a:lnTo>
                  <a:lnTo>
                    <a:pt x="6779092" y="0"/>
                  </a:lnTo>
                </a:path>
              </a:pathLst>
            </a:custGeom>
            <a:gradFill flip="none" rotWithShape="1">
              <a:gsLst>
                <a:gs pos="0">
                  <a:srgbClr val="0071C5">
                    <a:tint val="66000"/>
                    <a:satMod val="160000"/>
                    <a:alpha val="0"/>
                  </a:srgbClr>
                </a:gs>
                <a:gs pos="60000">
                  <a:srgbClr val="0071C5">
                    <a:alpha val="80000"/>
                  </a:srgbClr>
                </a:gs>
              </a:gsLst>
              <a:lin ang="0" scaled="1"/>
              <a:tileRect/>
            </a:gradFill>
            <a:ln>
              <a:gradFill flip="none" rotWithShape="1">
                <a:gsLst>
                  <a:gs pos="0">
                    <a:srgbClr val="00AEEF">
                      <a:alpha val="0"/>
                    </a:srgbClr>
                  </a:gs>
                  <a:gs pos="60000">
                    <a:srgbClr val="00AEEF"/>
                  </a:gs>
                </a:gsLst>
                <a:lin ang="0" scaled="1"/>
                <a:tileRect/>
              </a:gradFill>
            </a:ln>
          </p:spPr>
          <p:txBody>
            <a:bodyPr wrap="square" lIns="91440" tIns="64008" rtlCol="0" anchor="ctr" anchorCtr="0">
              <a:noAutofit/>
            </a:bodyPr>
            <a:lstStyle/>
            <a:p>
              <a:pPr marL="0" marR="0" lvl="0" indent="0" defTabSz="457189" eaLnBrk="1" fontAlgn="auto" latinLnBrk="0" hangingPunct="1">
                <a:lnSpc>
                  <a:spcPct val="80000"/>
                </a:lnSpc>
                <a:spcBef>
                  <a:spcPts val="0"/>
                </a:spcBef>
                <a:spcAft>
                  <a:spcPts val="0"/>
                </a:spcAft>
                <a:buClrTx/>
                <a:buSzTx/>
                <a:buFontTx/>
                <a:buNone/>
                <a:tabLst/>
                <a:defRPr/>
              </a:pPr>
              <a:r>
                <a:rPr kumimoji="0" lang="en-US" sz="6000" b="0" i="0" u="none" strike="noStrike" kern="0" cap="none" spc="0" normalizeH="0" baseline="0" noProof="0" dirty="0" smtClean="0">
                  <a:ln>
                    <a:noFill/>
                  </a:ln>
                  <a:solidFill>
                    <a:srgbClr val="C3D600"/>
                  </a:solidFill>
                  <a:effectLst/>
                  <a:uLnTx/>
                  <a:uFillTx/>
                  <a:latin typeface="Intel Clear Pro"/>
                </a:rPr>
                <a:t>70%</a:t>
              </a:r>
            </a:p>
          </p:txBody>
        </p:sp>
        <p:sp>
          <p:nvSpPr>
            <p:cNvPr id="54" name="Rectangle 53"/>
            <p:cNvSpPr/>
            <p:nvPr/>
          </p:nvSpPr>
          <p:spPr>
            <a:xfrm>
              <a:off x="3357506" y="1392784"/>
              <a:ext cx="5453604" cy="707886"/>
            </a:xfrm>
            <a:prstGeom prst="rect">
              <a:avLst/>
            </a:prstGeom>
          </p:spPr>
          <p:txBody>
            <a:bodyPr wrap="square">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rPr>
                <a:t>of Global 2000 CEOs will center their strategies around Digital Transformation by 2017</a:t>
              </a:r>
              <a:r>
                <a:rPr kumimoji="0" lang="en-US" sz="2000" b="0" i="0" u="none" strike="noStrike" kern="0" cap="none" spc="0" normalizeH="0" baseline="30000" noProof="0" dirty="0" smtClean="0">
                  <a:ln>
                    <a:noFill/>
                  </a:ln>
                  <a:solidFill>
                    <a:prstClr val="white"/>
                  </a:solidFill>
                  <a:effectLst/>
                  <a:uLnTx/>
                  <a:uFillTx/>
                </a:rPr>
                <a:t>1</a:t>
              </a:r>
            </a:p>
          </p:txBody>
        </p:sp>
      </p:grpSp>
      <p:grpSp>
        <p:nvGrpSpPr>
          <p:cNvPr id="55" name="Group 54"/>
          <p:cNvGrpSpPr/>
          <p:nvPr/>
        </p:nvGrpSpPr>
        <p:grpSpPr>
          <a:xfrm>
            <a:off x="2649243" y="2197456"/>
            <a:ext cx="6492050" cy="788354"/>
            <a:chOff x="3038724" y="2189237"/>
            <a:chExt cx="6102567" cy="788354"/>
          </a:xfrm>
        </p:grpSpPr>
        <p:sp>
          <p:nvSpPr>
            <p:cNvPr id="56" name="Rectangle 23"/>
            <p:cNvSpPr/>
            <p:nvPr/>
          </p:nvSpPr>
          <p:spPr>
            <a:xfrm>
              <a:off x="3038724" y="2189237"/>
              <a:ext cx="6102567" cy="788354"/>
            </a:xfrm>
            <a:custGeom>
              <a:avLst/>
              <a:gdLst>
                <a:gd name="connsiteX0" fmla="*/ 0 w 6102567"/>
                <a:gd name="connsiteY0" fmla="*/ 0 h 788354"/>
                <a:gd name="connsiteX1" fmla="*/ 6102567 w 6102567"/>
                <a:gd name="connsiteY1" fmla="*/ 0 h 788354"/>
                <a:gd name="connsiteX2" fmla="*/ 6102567 w 6102567"/>
                <a:gd name="connsiteY2" fmla="*/ 788354 h 788354"/>
                <a:gd name="connsiteX3" fmla="*/ 0 w 6102567"/>
                <a:gd name="connsiteY3" fmla="*/ 788354 h 788354"/>
                <a:gd name="connsiteX4" fmla="*/ 0 w 6102567"/>
                <a:gd name="connsiteY4" fmla="*/ 0 h 788354"/>
                <a:gd name="connsiteX0" fmla="*/ 6102567 w 6194007"/>
                <a:gd name="connsiteY0" fmla="*/ 788354 h 879794"/>
                <a:gd name="connsiteX1" fmla="*/ 0 w 6194007"/>
                <a:gd name="connsiteY1" fmla="*/ 788354 h 879794"/>
                <a:gd name="connsiteX2" fmla="*/ 0 w 6194007"/>
                <a:gd name="connsiteY2" fmla="*/ 0 h 879794"/>
                <a:gd name="connsiteX3" fmla="*/ 6102567 w 6194007"/>
                <a:gd name="connsiteY3" fmla="*/ 0 h 879794"/>
                <a:gd name="connsiteX4" fmla="*/ 6194007 w 6194007"/>
                <a:gd name="connsiteY4" fmla="*/ 879794 h 879794"/>
                <a:gd name="connsiteX0" fmla="*/ 6102567 w 6102567"/>
                <a:gd name="connsiteY0" fmla="*/ 788354 h 788354"/>
                <a:gd name="connsiteX1" fmla="*/ 0 w 6102567"/>
                <a:gd name="connsiteY1" fmla="*/ 788354 h 788354"/>
                <a:gd name="connsiteX2" fmla="*/ 0 w 6102567"/>
                <a:gd name="connsiteY2" fmla="*/ 0 h 788354"/>
                <a:gd name="connsiteX3" fmla="*/ 6102567 w 6102567"/>
                <a:gd name="connsiteY3" fmla="*/ 0 h 788354"/>
              </a:gdLst>
              <a:ahLst/>
              <a:cxnLst>
                <a:cxn ang="0">
                  <a:pos x="connsiteX0" y="connsiteY0"/>
                </a:cxn>
                <a:cxn ang="0">
                  <a:pos x="connsiteX1" y="connsiteY1"/>
                </a:cxn>
                <a:cxn ang="0">
                  <a:pos x="connsiteX2" y="connsiteY2"/>
                </a:cxn>
                <a:cxn ang="0">
                  <a:pos x="connsiteX3" y="connsiteY3"/>
                </a:cxn>
              </a:cxnLst>
              <a:rect l="l" t="t" r="r" b="b"/>
              <a:pathLst>
                <a:path w="6102567" h="788354">
                  <a:moveTo>
                    <a:pt x="6102567" y="788354"/>
                  </a:moveTo>
                  <a:lnTo>
                    <a:pt x="0" y="788354"/>
                  </a:lnTo>
                  <a:lnTo>
                    <a:pt x="0" y="0"/>
                  </a:lnTo>
                  <a:lnTo>
                    <a:pt x="6102567" y="0"/>
                  </a:lnTo>
                </a:path>
              </a:pathLst>
            </a:custGeom>
            <a:gradFill flip="none" rotWithShape="1">
              <a:gsLst>
                <a:gs pos="0">
                  <a:srgbClr val="0071C5">
                    <a:tint val="66000"/>
                    <a:satMod val="160000"/>
                    <a:alpha val="0"/>
                  </a:srgbClr>
                </a:gs>
                <a:gs pos="60000">
                  <a:srgbClr val="0071C5">
                    <a:alpha val="80000"/>
                  </a:srgbClr>
                </a:gs>
              </a:gsLst>
              <a:lin ang="0" scaled="1"/>
              <a:tileRect/>
            </a:gradFill>
            <a:ln>
              <a:gradFill flip="none" rotWithShape="1">
                <a:gsLst>
                  <a:gs pos="0">
                    <a:srgbClr val="00AEEF">
                      <a:alpha val="0"/>
                    </a:srgbClr>
                  </a:gs>
                  <a:gs pos="60000">
                    <a:srgbClr val="00AEEF"/>
                  </a:gs>
                </a:gsLst>
                <a:lin ang="0" scaled="1"/>
                <a:tileRect/>
              </a:gradFill>
            </a:ln>
          </p:spPr>
          <p:txBody>
            <a:bodyPr wrap="square" lIns="91440" tIns="64008" rtlCol="0" anchor="ctr" anchorCtr="0">
              <a:noAutofit/>
            </a:bodyPr>
            <a:lstStyle/>
            <a:p>
              <a:pPr marL="0" marR="0" lvl="0" indent="0" defTabSz="457189" eaLnBrk="1" fontAlgn="auto" latinLnBrk="0" hangingPunct="1">
                <a:lnSpc>
                  <a:spcPct val="80000"/>
                </a:lnSpc>
                <a:spcBef>
                  <a:spcPts val="0"/>
                </a:spcBef>
                <a:spcAft>
                  <a:spcPts val="0"/>
                </a:spcAft>
                <a:buClrTx/>
                <a:buSzTx/>
                <a:buFontTx/>
                <a:buNone/>
                <a:tabLst/>
                <a:defRPr/>
              </a:pPr>
              <a:r>
                <a:rPr kumimoji="0" lang="en-US" sz="6000" b="0" i="0" u="none" strike="noStrike" kern="0" cap="none" spc="0" normalizeH="0" baseline="0" noProof="0" dirty="0" smtClean="0">
                  <a:ln>
                    <a:noFill/>
                  </a:ln>
                  <a:solidFill>
                    <a:srgbClr val="C3D600"/>
                  </a:solidFill>
                  <a:effectLst/>
                  <a:uLnTx/>
                  <a:uFillTx/>
                  <a:latin typeface="Intel Clear Pro"/>
                </a:rPr>
                <a:t>40%</a:t>
              </a:r>
            </a:p>
          </p:txBody>
        </p:sp>
        <p:sp>
          <p:nvSpPr>
            <p:cNvPr id="57" name="Rectangle 56"/>
            <p:cNvSpPr/>
            <p:nvPr/>
          </p:nvSpPr>
          <p:spPr>
            <a:xfrm>
              <a:off x="4062523" y="2229471"/>
              <a:ext cx="4748588" cy="707886"/>
            </a:xfrm>
            <a:prstGeom prst="rect">
              <a:avLst/>
            </a:prstGeom>
          </p:spPr>
          <p:txBody>
            <a:bodyPr wrap="square">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rPr>
                <a:t>of businesses in the top 20 of </a:t>
              </a:r>
              <a:br>
                <a:rPr kumimoji="0" lang="en-US" sz="2000" b="0" i="0" u="none" strike="noStrike" kern="0" cap="none" spc="0" normalizeH="0" baseline="0" noProof="0" dirty="0" smtClean="0">
                  <a:ln>
                    <a:noFill/>
                  </a:ln>
                  <a:solidFill>
                    <a:prstClr val="white"/>
                  </a:solidFill>
                  <a:effectLst/>
                  <a:uLnTx/>
                  <a:uFillTx/>
                </a:rPr>
              </a:br>
              <a:r>
                <a:rPr kumimoji="0" lang="en-US" sz="2000" b="0" i="0" u="none" strike="noStrike" kern="0" cap="none" spc="0" normalizeH="0" baseline="0" noProof="0" dirty="0" smtClean="0">
                  <a:ln>
                    <a:noFill/>
                  </a:ln>
                  <a:solidFill>
                    <a:prstClr val="white"/>
                  </a:solidFill>
                  <a:effectLst/>
                  <a:uLnTx/>
                  <a:uFillTx/>
                </a:rPr>
                <a:t>every industry, will be disrupted by 2018</a:t>
              </a:r>
              <a:r>
                <a:rPr kumimoji="0" lang="en-US" sz="2000" b="0" i="0" u="none" strike="noStrike" kern="0" cap="none" spc="0" normalizeH="0" baseline="30000" noProof="0" dirty="0" smtClean="0">
                  <a:ln>
                    <a:noFill/>
                  </a:ln>
                  <a:solidFill>
                    <a:prstClr val="white"/>
                  </a:solidFill>
                  <a:effectLst/>
                  <a:uLnTx/>
                  <a:uFillTx/>
                </a:rPr>
                <a:t>2</a:t>
              </a:r>
            </a:p>
          </p:txBody>
        </p:sp>
      </p:grpSp>
      <p:grpSp>
        <p:nvGrpSpPr>
          <p:cNvPr id="58" name="Group 57"/>
          <p:cNvGrpSpPr/>
          <p:nvPr/>
        </p:nvGrpSpPr>
        <p:grpSpPr>
          <a:xfrm>
            <a:off x="3437307" y="3030860"/>
            <a:ext cx="5703984" cy="788354"/>
            <a:chOff x="3779511" y="3336994"/>
            <a:chExt cx="5361780" cy="788354"/>
          </a:xfrm>
        </p:grpSpPr>
        <p:sp>
          <p:nvSpPr>
            <p:cNvPr id="59" name="Rectangle 26"/>
            <p:cNvSpPr/>
            <p:nvPr/>
          </p:nvSpPr>
          <p:spPr>
            <a:xfrm>
              <a:off x="3779511" y="3336994"/>
              <a:ext cx="5361780" cy="788354"/>
            </a:xfrm>
            <a:custGeom>
              <a:avLst/>
              <a:gdLst>
                <a:gd name="connsiteX0" fmla="*/ 0 w 5361780"/>
                <a:gd name="connsiteY0" fmla="*/ 0 h 788354"/>
                <a:gd name="connsiteX1" fmla="*/ 5361780 w 5361780"/>
                <a:gd name="connsiteY1" fmla="*/ 0 h 788354"/>
                <a:gd name="connsiteX2" fmla="*/ 5361780 w 5361780"/>
                <a:gd name="connsiteY2" fmla="*/ 788354 h 788354"/>
                <a:gd name="connsiteX3" fmla="*/ 0 w 5361780"/>
                <a:gd name="connsiteY3" fmla="*/ 788354 h 788354"/>
                <a:gd name="connsiteX4" fmla="*/ 0 w 5361780"/>
                <a:gd name="connsiteY4" fmla="*/ 0 h 788354"/>
                <a:gd name="connsiteX0" fmla="*/ 5361780 w 5453220"/>
                <a:gd name="connsiteY0" fmla="*/ 788354 h 879794"/>
                <a:gd name="connsiteX1" fmla="*/ 0 w 5453220"/>
                <a:gd name="connsiteY1" fmla="*/ 788354 h 879794"/>
                <a:gd name="connsiteX2" fmla="*/ 0 w 5453220"/>
                <a:gd name="connsiteY2" fmla="*/ 0 h 879794"/>
                <a:gd name="connsiteX3" fmla="*/ 5361780 w 5453220"/>
                <a:gd name="connsiteY3" fmla="*/ 0 h 879794"/>
                <a:gd name="connsiteX4" fmla="*/ 5453220 w 5453220"/>
                <a:gd name="connsiteY4" fmla="*/ 879794 h 879794"/>
                <a:gd name="connsiteX0" fmla="*/ 5361780 w 5361780"/>
                <a:gd name="connsiteY0" fmla="*/ 788354 h 788354"/>
                <a:gd name="connsiteX1" fmla="*/ 0 w 5361780"/>
                <a:gd name="connsiteY1" fmla="*/ 788354 h 788354"/>
                <a:gd name="connsiteX2" fmla="*/ 0 w 5361780"/>
                <a:gd name="connsiteY2" fmla="*/ 0 h 788354"/>
                <a:gd name="connsiteX3" fmla="*/ 5361780 w 5361780"/>
                <a:gd name="connsiteY3" fmla="*/ 0 h 788354"/>
              </a:gdLst>
              <a:ahLst/>
              <a:cxnLst>
                <a:cxn ang="0">
                  <a:pos x="connsiteX0" y="connsiteY0"/>
                </a:cxn>
                <a:cxn ang="0">
                  <a:pos x="connsiteX1" y="connsiteY1"/>
                </a:cxn>
                <a:cxn ang="0">
                  <a:pos x="connsiteX2" y="connsiteY2"/>
                </a:cxn>
                <a:cxn ang="0">
                  <a:pos x="connsiteX3" y="connsiteY3"/>
                </a:cxn>
              </a:cxnLst>
              <a:rect l="l" t="t" r="r" b="b"/>
              <a:pathLst>
                <a:path w="5361780" h="788354">
                  <a:moveTo>
                    <a:pt x="5361780" y="788354"/>
                  </a:moveTo>
                  <a:lnTo>
                    <a:pt x="0" y="788354"/>
                  </a:lnTo>
                  <a:lnTo>
                    <a:pt x="0" y="0"/>
                  </a:lnTo>
                  <a:lnTo>
                    <a:pt x="5361780" y="0"/>
                  </a:lnTo>
                </a:path>
              </a:pathLst>
            </a:custGeom>
            <a:gradFill flip="none" rotWithShape="1">
              <a:gsLst>
                <a:gs pos="0">
                  <a:srgbClr val="0071C5">
                    <a:tint val="66000"/>
                    <a:satMod val="160000"/>
                    <a:alpha val="0"/>
                  </a:srgbClr>
                </a:gs>
                <a:gs pos="60000">
                  <a:srgbClr val="0071C5">
                    <a:alpha val="80000"/>
                  </a:srgbClr>
                </a:gs>
              </a:gsLst>
              <a:lin ang="0" scaled="1"/>
              <a:tileRect/>
            </a:gradFill>
            <a:ln>
              <a:gradFill flip="none" rotWithShape="1">
                <a:gsLst>
                  <a:gs pos="0">
                    <a:srgbClr val="00AEEF">
                      <a:alpha val="0"/>
                    </a:srgbClr>
                  </a:gs>
                  <a:gs pos="60000">
                    <a:srgbClr val="00AEEF"/>
                  </a:gs>
                </a:gsLst>
                <a:lin ang="0" scaled="1"/>
                <a:tileRect/>
              </a:gradFill>
            </a:ln>
          </p:spPr>
          <p:txBody>
            <a:bodyPr wrap="square" lIns="91440" tIns="64008" rtlCol="0" anchor="ctr" anchorCtr="0">
              <a:noAutofit/>
            </a:bodyPr>
            <a:lstStyle/>
            <a:p>
              <a:pPr marL="0" marR="0" lvl="0" indent="0" defTabSz="457189" eaLnBrk="1" fontAlgn="auto" latinLnBrk="0" hangingPunct="1">
                <a:lnSpc>
                  <a:spcPct val="80000"/>
                </a:lnSpc>
                <a:spcBef>
                  <a:spcPts val="0"/>
                </a:spcBef>
                <a:spcAft>
                  <a:spcPts val="0"/>
                </a:spcAft>
                <a:buClrTx/>
                <a:buSzTx/>
                <a:buFontTx/>
                <a:buNone/>
                <a:tabLst/>
                <a:defRPr/>
              </a:pPr>
              <a:r>
                <a:rPr kumimoji="0" lang="en-US" sz="6000" b="0" i="0" u="none" strike="noStrike" kern="0" cap="none" spc="0" normalizeH="0" baseline="0" noProof="0" dirty="0" smtClean="0">
                  <a:ln>
                    <a:noFill/>
                  </a:ln>
                  <a:solidFill>
                    <a:srgbClr val="C3D600"/>
                  </a:solidFill>
                  <a:effectLst/>
                  <a:uLnTx/>
                  <a:uFillTx/>
                  <a:latin typeface="Intel Clear Pro"/>
                </a:rPr>
                <a:t>50%</a:t>
              </a:r>
            </a:p>
          </p:txBody>
        </p:sp>
        <p:sp>
          <p:nvSpPr>
            <p:cNvPr id="60" name="Rectangle 59"/>
            <p:cNvSpPr/>
            <p:nvPr/>
          </p:nvSpPr>
          <p:spPr>
            <a:xfrm>
              <a:off x="4803310" y="3377228"/>
              <a:ext cx="3479760" cy="707886"/>
            </a:xfrm>
            <a:prstGeom prst="rect">
              <a:avLst/>
            </a:prstGeom>
          </p:spPr>
          <p:txBody>
            <a:bodyPr wrap="square">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rPr>
                <a:t>of the workforce will be Millennials by 2020</a:t>
              </a:r>
              <a:r>
                <a:rPr kumimoji="0" lang="en-US" sz="2000" b="0" i="0" u="none" strike="noStrike" kern="0" cap="none" spc="0" normalizeH="0" baseline="30000" noProof="0" dirty="0" smtClean="0">
                  <a:ln>
                    <a:noFill/>
                  </a:ln>
                  <a:solidFill>
                    <a:prstClr val="white"/>
                  </a:solidFill>
                  <a:effectLst/>
                  <a:uLnTx/>
                  <a:uFillTx/>
                </a:rPr>
                <a:t>3</a:t>
              </a:r>
            </a:p>
          </p:txBody>
        </p:sp>
      </p:grpSp>
      <p:sp>
        <p:nvSpPr>
          <p:cNvPr id="62" name="Text Placeholder 4"/>
          <p:cNvSpPr txBox="1">
            <a:spLocks/>
          </p:cNvSpPr>
          <p:nvPr/>
        </p:nvSpPr>
        <p:spPr>
          <a:xfrm>
            <a:off x="0" y="4785852"/>
            <a:ext cx="8436076" cy="369332"/>
          </a:xfrm>
          <a:prstGeom prst="rect">
            <a:avLst/>
          </a:prstGeom>
        </p:spPr>
        <p:txBody>
          <a:bodyPr vert="horz" wrap="square" lIns="91440" tIns="45720" rIns="91440" bIns="45720" rtlCol="0" anchor="b" anchorCtr="0">
            <a:spAutoFit/>
          </a:bodyPr>
          <a:lstStyle>
            <a:lvl1pPr marL="0" indent="0" algn="l" defTabSz="914378" rtl="0" eaLnBrk="1" latinLnBrk="0" hangingPunct="1">
              <a:lnSpc>
                <a:spcPct val="75000"/>
              </a:lnSpc>
              <a:spcBef>
                <a:spcPts val="0"/>
              </a:spcBef>
              <a:buClr>
                <a:schemeClr val="accent2"/>
              </a:buClr>
              <a:buFont typeface="Arial" pitchFamily="34" charset="0"/>
              <a:buNone/>
              <a:defRPr sz="800" kern="1200">
                <a:solidFill>
                  <a:schemeClr val="tx1">
                    <a:lumMod val="75000"/>
                  </a:schemeClr>
                </a:solidFill>
                <a:latin typeface="+mn-lt"/>
                <a:ea typeface="+mn-ea"/>
                <a:cs typeface="+mn-cs"/>
              </a:defRPr>
            </a:lvl1pPr>
            <a:lvl2pPr marL="171442" indent="-114294" algn="l" defTabSz="914378" rtl="0" eaLnBrk="1" latinLnBrk="0" hangingPunct="1">
              <a:spcBef>
                <a:spcPts val="600"/>
              </a:spcBef>
              <a:buClr>
                <a:schemeClr val="tx2"/>
              </a:buClr>
              <a:buFont typeface="Wingdings" panose="05000000000000000000" pitchFamily="2" charset="2"/>
              <a:buChar char="§"/>
              <a:defRPr sz="900" kern="1200">
                <a:solidFill>
                  <a:schemeClr val="tx2"/>
                </a:solidFill>
                <a:latin typeface="+mn-lt"/>
                <a:ea typeface="+mn-ea"/>
                <a:cs typeface="+mn-cs"/>
              </a:defRPr>
            </a:lvl2pPr>
            <a:lvl3pPr marL="342884" indent="-114294" algn="l" defTabSz="914378" rtl="0" eaLnBrk="1" latinLnBrk="0" hangingPunct="1">
              <a:spcBef>
                <a:spcPts val="600"/>
              </a:spcBef>
              <a:buClr>
                <a:schemeClr val="tx2"/>
              </a:buClr>
              <a:buFont typeface="Intel Clear" panose="020B0604020203020204" pitchFamily="34" charset="0"/>
              <a:buChar char="–"/>
              <a:defRPr sz="900" kern="1200">
                <a:solidFill>
                  <a:schemeClr val="tx2"/>
                </a:solidFill>
                <a:latin typeface="+mn-lt"/>
                <a:ea typeface="+mn-ea"/>
                <a:cs typeface="+mn-cs"/>
              </a:defRPr>
            </a:lvl3pPr>
            <a:lvl4pPr marL="514325" indent="-114294" algn="l" defTabSz="914378" rtl="0" eaLnBrk="1" latinLnBrk="0" hangingPunct="1">
              <a:spcBef>
                <a:spcPts val="600"/>
              </a:spcBef>
              <a:buClr>
                <a:schemeClr val="tx2"/>
              </a:buClr>
              <a:buFont typeface="Intel Clear" panose="020B0604020203020204" pitchFamily="34" charset="0"/>
              <a:buChar char="–"/>
              <a:defRPr sz="900" kern="1200">
                <a:solidFill>
                  <a:schemeClr val="tx2"/>
                </a:solidFill>
                <a:latin typeface="+mn-lt"/>
                <a:ea typeface="+mn-ea"/>
                <a:cs typeface="+mn-cs"/>
              </a:defRPr>
            </a:lvl4pPr>
            <a:lvl5pPr marL="685766" indent="-114294" algn="l" defTabSz="914378" rtl="0" eaLnBrk="1" latinLnBrk="0" hangingPunct="1">
              <a:spcBef>
                <a:spcPts val="600"/>
              </a:spcBef>
              <a:buClr>
                <a:schemeClr val="tx2"/>
              </a:buClr>
              <a:buFont typeface="Intel Clear" panose="020B0604020203020204" pitchFamily="34" charset="0"/>
              <a:buChar char="–"/>
              <a:defRPr sz="900" kern="1200">
                <a:solidFill>
                  <a:schemeClr val="tx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75000"/>
              </a:lnSpc>
              <a:spcBef>
                <a:spcPts val="0"/>
              </a:spcBef>
              <a:spcAft>
                <a:spcPts val="0"/>
              </a:spcAft>
              <a:buClr>
                <a:srgbClr val="00AEEF"/>
              </a:buClr>
              <a:buSzTx/>
              <a:buFont typeface="Arial" pitchFamily="34" charset="0"/>
              <a:buNone/>
              <a:tabLst/>
              <a:defRPr/>
            </a:pPr>
            <a:r>
              <a:rPr kumimoji="0" lang="en-GB"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rPr>
              <a:t>1. IDC – Digital Transformation Predictions (</a:t>
            </a:r>
            <a:r>
              <a:rPr kumimoji="0" lang="en-GB"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hlinkClick r:id="rId6"/>
              </a:rPr>
              <a:t>source</a:t>
            </a:r>
            <a:r>
              <a:rPr kumimoji="0" lang="en-GB"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rPr>
              <a:t>)  </a:t>
            </a:r>
            <a:endParaRPr kumimoji="0" lang="en-US"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endParaRPr>
          </a:p>
          <a:p>
            <a:pPr marL="0" marR="0" lvl="0" indent="0" algn="l" defTabSz="914378" rtl="0" eaLnBrk="1" fontAlgn="auto" latinLnBrk="0" hangingPunct="1">
              <a:lnSpc>
                <a:spcPct val="75000"/>
              </a:lnSpc>
              <a:spcBef>
                <a:spcPts val="0"/>
              </a:spcBef>
              <a:spcAft>
                <a:spcPts val="0"/>
              </a:spcAft>
              <a:buClr>
                <a:srgbClr val="00AEEF"/>
              </a:buClr>
              <a:buSzTx/>
              <a:buFont typeface="Arial" pitchFamily="34" charset="0"/>
              <a:buNone/>
              <a:tabLst/>
              <a:defRPr/>
            </a:pPr>
            <a:r>
              <a:rPr kumimoji="0" lang="en-GB"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rPr>
              <a:t>2. PNC – Digital Disruption Challenges (</a:t>
            </a:r>
            <a:r>
              <a:rPr kumimoji="0" lang="en-GB"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hlinkClick r:id="rId7"/>
              </a:rPr>
              <a:t>source</a:t>
            </a:r>
            <a:r>
              <a:rPr kumimoji="0" lang="en-GB"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rPr>
              <a:t>) </a:t>
            </a:r>
            <a:endParaRPr kumimoji="0" lang="en-US"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endParaRPr>
          </a:p>
          <a:p>
            <a:pPr marL="0" marR="0" lvl="0" indent="0" algn="l" defTabSz="914378" rtl="0" eaLnBrk="1" fontAlgn="auto" latinLnBrk="0" hangingPunct="1">
              <a:lnSpc>
                <a:spcPct val="75000"/>
              </a:lnSpc>
              <a:spcBef>
                <a:spcPts val="0"/>
              </a:spcBef>
              <a:spcAft>
                <a:spcPts val="0"/>
              </a:spcAft>
              <a:buClr>
                <a:srgbClr val="00AEEF"/>
              </a:buClr>
              <a:buSzTx/>
              <a:buFont typeface="Arial" pitchFamily="34" charset="0"/>
              <a:buNone/>
              <a:tabLst/>
              <a:defRPr/>
            </a:pPr>
            <a:r>
              <a:rPr kumimoji="0" lang="en-GB"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rPr>
              <a:t>3. PWC - Millennial at Work, Reshaping the workplace </a:t>
            </a:r>
            <a:r>
              <a:rPr kumimoji="0" lang="en-GB"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hlinkClick r:id="rId8"/>
              </a:rPr>
              <a:t>(source)</a:t>
            </a:r>
            <a:r>
              <a:rPr kumimoji="0" lang="en-GB" sz="800" b="0" i="0" u="none" strike="noStrike" kern="1200" cap="none" spc="0" normalizeH="0" baseline="0" noProof="0" dirty="0" smtClean="0">
                <a:ln>
                  <a:noFill/>
                </a:ln>
                <a:solidFill>
                  <a:sysClr val="window" lastClr="FFFFFF">
                    <a:lumMod val="75000"/>
                  </a:sysClr>
                </a:solidFill>
                <a:effectLst/>
                <a:uLnTx/>
                <a:uFillTx/>
                <a:latin typeface="Intel Clear"/>
                <a:ea typeface="+mn-ea"/>
                <a:cs typeface="+mn-cs"/>
              </a:rPr>
              <a:t>; </a:t>
            </a:r>
            <a:endParaRPr kumimoji="0" lang="en-US" sz="800" b="0" i="0" u="none" strike="noStrike" kern="1200" cap="none" spc="0" normalizeH="0" baseline="0" noProof="0" dirty="0">
              <a:ln>
                <a:noFill/>
              </a:ln>
              <a:solidFill>
                <a:sysClr val="window" lastClr="FFFFFF">
                  <a:lumMod val="75000"/>
                </a:sysClr>
              </a:solidFill>
              <a:effectLst/>
              <a:uLnTx/>
              <a:uFillTx/>
              <a:latin typeface="Intel Clear"/>
              <a:ea typeface="+mn-ea"/>
              <a:cs typeface="+mn-cs"/>
            </a:endParaRPr>
          </a:p>
        </p:txBody>
      </p:sp>
    </p:spTree>
    <p:custDataLst>
      <p:tags r:id="rId1"/>
    </p:custDataLst>
    <p:extLst>
      <p:ext uri="{BB962C8B-B14F-4D97-AF65-F5344CB8AC3E}">
        <p14:creationId xmlns:p14="http://schemas.microsoft.com/office/powerpoint/2010/main" val="16645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1211581"/>
            <a:ext cx="6362700" cy="307086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53962" y="228525"/>
            <a:ext cx="8436076" cy="830997"/>
          </a:xfrm>
        </p:spPr>
        <p:txBody>
          <a:bodyPr/>
          <a:lstStyle/>
          <a:p>
            <a:r>
              <a:rPr lang="en-US" sz="2400" b="1" dirty="0"/>
              <a:t>Demand for deep analytical talent could be </a:t>
            </a:r>
            <a:r>
              <a:rPr lang="en-US" sz="2400" b="1" dirty="0" smtClean="0"/>
              <a:t>50 – 60% greater </a:t>
            </a:r>
            <a:r>
              <a:rPr lang="en-US" sz="2400" b="1" dirty="0"/>
              <a:t>than </a:t>
            </a:r>
            <a:r>
              <a:rPr lang="en-US" sz="2400" b="1" dirty="0" smtClean="0"/>
              <a:t>projected </a:t>
            </a:r>
            <a:r>
              <a:rPr lang="en-US" sz="2400" b="1" dirty="0"/>
              <a:t>supply by 2018</a:t>
            </a:r>
          </a:p>
        </p:txBody>
      </p:sp>
      <p:sp>
        <p:nvSpPr>
          <p:cNvPr id="9" name="Text Placeholder 8"/>
          <p:cNvSpPr>
            <a:spLocks noGrp="1"/>
          </p:cNvSpPr>
          <p:nvPr>
            <p:ph type="body" sz="quarter" idx="13"/>
          </p:nvPr>
        </p:nvSpPr>
        <p:spPr>
          <a:xfrm>
            <a:off x="353962" y="4615773"/>
            <a:ext cx="8436076" cy="189732"/>
          </a:xfrm>
        </p:spPr>
        <p:txBody>
          <a:bodyPr/>
          <a:lstStyle/>
          <a:p>
            <a:r>
              <a:rPr lang="en-US" dirty="0"/>
              <a:t>Source: McKinsey Global Institute </a:t>
            </a:r>
            <a:r>
              <a:rPr lang="en-US" dirty="0" smtClean="0"/>
              <a:t>analysis</a:t>
            </a:r>
            <a:endParaRPr lang="en-US" dirty="0"/>
          </a:p>
        </p:txBody>
      </p:sp>
      <p:sp>
        <p:nvSpPr>
          <p:cNvPr id="11" name="Rectangle 10"/>
          <p:cNvSpPr/>
          <p:nvPr/>
        </p:nvSpPr>
        <p:spPr>
          <a:xfrm>
            <a:off x="4940914" y="3647048"/>
            <a:ext cx="1493299" cy="28327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4" descr="Screen Shot 2016-09-23 at 3.34.20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1667" y="1384723"/>
            <a:ext cx="5905500" cy="2800350"/>
          </a:xfrm>
          <a:prstGeom prst="rect">
            <a:avLst/>
          </a:prstGeom>
        </p:spPr>
      </p:pic>
      <p:sp>
        <p:nvSpPr>
          <p:cNvPr id="6" name="TextBox 5"/>
          <p:cNvSpPr txBox="1"/>
          <p:nvPr/>
        </p:nvSpPr>
        <p:spPr>
          <a:xfrm>
            <a:off x="1296654" y="1757973"/>
            <a:ext cx="6315525" cy="357790"/>
          </a:xfrm>
          <a:prstGeom prst="rect">
            <a:avLst/>
          </a:prstGeom>
          <a:noFill/>
        </p:spPr>
        <p:txBody>
          <a:bodyPr wrap="square" rtlCol="0">
            <a:spAutoFit/>
          </a:bodyPr>
          <a:lstStyle/>
          <a:p>
            <a:pPr>
              <a:lnSpc>
                <a:spcPct val="50000"/>
              </a:lnSpc>
            </a:pPr>
            <a:endParaRPr lang="en-US" sz="1200" b="1" dirty="0">
              <a:solidFill>
                <a:schemeClr val="accent1">
                  <a:lumMod val="75000"/>
                </a:schemeClr>
              </a:solidFill>
            </a:endParaRPr>
          </a:p>
          <a:p>
            <a:r>
              <a:rPr lang="en-US" sz="1125" dirty="0">
                <a:solidFill>
                  <a:srgbClr val="7F7F7F"/>
                </a:solidFill>
              </a:rPr>
              <a:t>Thousand People</a:t>
            </a:r>
          </a:p>
        </p:txBody>
      </p:sp>
      <p:sp>
        <p:nvSpPr>
          <p:cNvPr id="15" name="Right Arrow 14"/>
          <p:cNvSpPr/>
          <p:nvPr/>
        </p:nvSpPr>
        <p:spPr>
          <a:xfrm>
            <a:off x="4541134" y="1765460"/>
            <a:ext cx="658463" cy="270478"/>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96190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260" y="213210"/>
            <a:ext cx="8436076" cy="566309"/>
          </a:xfrm>
          <a:prstGeom prst="rect">
            <a:avLst/>
          </a:prstGeom>
        </p:spPr>
        <p:txBody>
          <a:bodyPr vert="horz" lIns="91440" tIns="45720" rIns="91440" bIns="45720" rtlCol="0" anchor="t" anchorCtr="0">
            <a:spAutoFit/>
          </a:bodyPr>
          <a:lstStyle>
            <a:lvl1pPr algn="l" defTabSz="914400" rtl="0" eaLnBrk="1" latinLnBrk="0" hangingPunct="1">
              <a:lnSpc>
                <a:spcPct val="70000"/>
              </a:lnSpc>
              <a:spcBef>
                <a:spcPct val="0"/>
              </a:spcBef>
              <a:buNone/>
              <a:defRPr sz="4400" b="0" kern="1200">
                <a:solidFill>
                  <a:schemeClr val="tx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2060"/>
                </a:solidFill>
                <a:effectLst/>
                <a:uLnTx/>
                <a:uFillTx/>
                <a:latin typeface="Intel Clear Pro"/>
                <a:ea typeface="+mj-ea"/>
                <a:cs typeface="+mj-cs"/>
              </a:rPr>
              <a:t>AS OUR CUSTOMERS ARE EVOLVING…</a:t>
            </a:r>
            <a:endParaRPr kumimoji="0" lang="en-US" sz="4400" b="0" i="0" u="none" strike="noStrike" kern="1200" cap="none" spc="0" normalizeH="0" baseline="0" noProof="0" dirty="0">
              <a:ln>
                <a:noFill/>
              </a:ln>
              <a:solidFill>
                <a:srgbClr val="00B0F0"/>
              </a:solidFill>
              <a:effectLst/>
              <a:uLnTx/>
              <a:uFillTx/>
              <a:latin typeface="Intel Clear Pro"/>
            </a:endParaRPr>
          </a:p>
        </p:txBody>
      </p:sp>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0" y="830579"/>
            <a:ext cx="9144000" cy="33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10800000">
            <a:off x="0" y="845813"/>
            <a:ext cx="9144000" cy="3337563"/>
          </a:xfrm>
          <a:prstGeom prst="rect">
            <a:avLst/>
          </a:prstGeom>
          <a:gradFill>
            <a:gsLst>
              <a:gs pos="0">
                <a:srgbClr val="000000">
                  <a:alpha val="80000"/>
                </a:srgbClr>
              </a:gs>
              <a:gs pos="85000">
                <a:srgbClr val="002060">
                  <a:alpha val="80000"/>
                </a:srgbClr>
              </a:gs>
            </a:gsLst>
            <a:lin ang="0" scaled="1"/>
          </a:gradFill>
          <a:ln w="26425" cap="flat" cmpd="sng" algn="ctr">
            <a:noFill/>
            <a:prstDash val="solid"/>
          </a:ln>
          <a:effectLst/>
        </p:spPr>
        <p:txBody>
          <a:bodyPr lIns="57150" tIns="28575" rIns="57150" bIns="28575" rtlCol="0" anchor="ctr"/>
          <a:lstStyle/>
          <a:p>
            <a:pPr marL="0" marR="0" lvl="0" indent="0" algn="ctr" defTabSz="457178"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endParaRPr>
          </a:p>
        </p:txBody>
      </p:sp>
      <p:cxnSp>
        <p:nvCxnSpPr>
          <p:cNvPr id="8" name="Straight Connector 7"/>
          <p:cNvCxnSpPr/>
          <p:nvPr/>
        </p:nvCxnSpPr>
        <p:spPr>
          <a:xfrm>
            <a:off x="-7620" y="838198"/>
            <a:ext cx="9144000" cy="0"/>
          </a:xfrm>
          <a:prstGeom prst="line">
            <a:avLst/>
          </a:prstGeom>
          <a:ln>
            <a:solidFill>
              <a:srgbClr val="1BC3F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4190997"/>
            <a:ext cx="9144000" cy="0"/>
          </a:xfrm>
          <a:prstGeom prst="line">
            <a:avLst/>
          </a:prstGeom>
          <a:ln>
            <a:solidFill>
              <a:srgbClr val="1BC3F2"/>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393976" y="4198794"/>
            <a:ext cx="5518488" cy="496241"/>
          </a:xfrm>
          <a:prstGeom prst="rect">
            <a:avLst/>
          </a:prstGeom>
          <a:noFill/>
        </p:spPr>
        <p:txBody>
          <a:bodyPr vert="horz" wrap="none" lIns="0" tIns="0" rIns="0" bIns="0" rtlCol="0" anchor="ctr">
            <a:noAutofit/>
          </a:bodyPr>
          <a:lstStyle/>
          <a:p>
            <a:pPr algn="r"/>
            <a:r>
              <a:rPr lang="en-GB" sz="4400" dirty="0" smtClean="0">
                <a:solidFill>
                  <a:srgbClr val="00B0F0"/>
                </a:solidFill>
                <a:latin typeface="Intel Clear Pro" panose="020B0804020202060201" pitchFamily="34" charset="0"/>
                <a:ea typeface="Intel Clear Pro" panose="020B0804020202060201" pitchFamily="34" charset="0"/>
                <a:cs typeface="Intel Clear Pro" panose="020B0804020202060201" pitchFamily="34" charset="0"/>
              </a:rPr>
              <a:t>…SO IS INTEL</a:t>
            </a:r>
            <a:endParaRPr lang="en-US" sz="4400" dirty="0" smtClean="0">
              <a:solidFill>
                <a:srgbClr val="00B0F0"/>
              </a:solidFill>
              <a:latin typeface="Intel Clear Pro" panose="020B0804020202060201" pitchFamily="34" charset="0"/>
              <a:ea typeface="Intel Clear Pro" panose="020B0804020202060201" pitchFamily="34" charset="0"/>
              <a:cs typeface="Intel Clear Pro" panose="020B0804020202060201" pitchFamily="34" charset="0"/>
            </a:endParaRPr>
          </a:p>
        </p:txBody>
      </p:sp>
      <p:pic>
        <p:nvPicPr>
          <p:cNvPr id="86" name="Picture 8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2338" y="1027467"/>
            <a:ext cx="2963427" cy="2959023"/>
          </a:xfrm>
          <a:prstGeom prst="rect">
            <a:avLst/>
          </a:prstGeom>
        </p:spPr>
      </p:pic>
      <p:sp>
        <p:nvSpPr>
          <p:cNvPr id="113" name="TextBox 112"/>
          <p:cNvSpPr txBox="1"/>
          <p:nvPr/>
        </p:nvSpPr>
        <p:spPr>
          <a:xfrm>
            <a:off x="958464" y="1027467"/>
            <a:ext cx="3513791" cy="3046988"/>
          </a:xfrm>
          <a:prstGeom prst="rect">
            <a:avLst/>
          </a:prstGeom>
          <a:noFill/>
        </p:spPr>
        <p:txBody>
          <a:bodyPr wrap="square" rtlCol="0">
            <a:spAutoFit/>
          </a:bodyPr>
          <a:lstStyle/>
          <a:p>
            <a:pPr marL="0" marR="0" lvl="0" indent="0" defTabSz="914400" eaLnBrk="1" fontAlgn="base" latinLnBrk="0" hangingPunct="1">
              <a:lnSpc>
                <a:spcPct val="100000"/>
              </a:lnSpc>
              <a:spcBef>
                <a:spcPts val="0"/>
              </a:spcBef>
              <a:spcAft>
                <a:spcPct val="0"/>
              </a:spcAft>
              <a:buClr>
                <a:prstClr val="white"/>
              </a:buClr>
              <a:buSzTx/>
              <a:buFontTx/>
              <a:buNone/>
              <a:tabLst/>
              <a:defRPr/>
            </a:pPr>
            <a:endParaRPr kumimoji="0" lang="en-US" sz="16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0" marR="0" lvl="0" indent="0" defTabSz="914400" eaLnBrk="1" fontAlgn="base" latinLnBrk="0" hangingPunct="1">
              <a:lnSpc>
                <a:spcPct val="100000"/>
              </a:lnSpc>
              <a:spcBef>
                <a:spcPts val="0"/>
              </a:spcBef>
              <a:spcAft>
                <a:spcPct val="0"/>
              </a:spcAft>
              <a:buClr>
                <a:prstClr val="white"/>
              </a:buClr>
              <a:buSzTx/>
              <a:buFontTx/>
              <a:buNone/>
              <a:tabLst/>
              <a:defRPr/>
            </a:pPr>
            <a:r>
              <a:rPr kumimoji="0" lang="en-US" sz="16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Intel Clear" panose="020B0604020203020204" pitchFamily="34" charset="0"/>
                <a:ea typeface="Intel Clear" panose="020B0604020203020204" pitchFamily="34" charset="0"/>
                <a:cs typeface="Intel Clear" panose="020B0604020203020204" pitchFamily="34" charset="0"/>
              </a:rPr>
              <a:t>We expand the boundaries of technology to make the most amazing experiences of the future possible through our customers. </a:t>
            </a:r>
          </a:p>
          <a:p>
            <a:pPr marL="0" marR="0" lvl="0" indent="0" defTabSz="914400" eaLnBrk="1" fontAlgn="base" latinLnBrk="0" hangingPunct="1">
              <a:lnSpc>
                <a:spcPct val="100000"/>
              </a:lnSpc>
              <a:spcBef>
                <a:spcPts val="0"/>
              </a:spcBef>
              <a:spcAft>
                <a:spcPct val="0"/>
              </a:spcAft>
              <a:buClr>
                <a:prstClr val="white"/>
              </a:buClr>
              <a:buSzTx/>
              <a:buFontTx/>
              <a:buNone/>
              <a:tabLst/>
              <a:defRPr/>
            </a:pPr>
            <a:endParaRPr kumimoji="0" lang="en-US" sz="16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0" marR="0" lvl="0" indent="0" defTabSz="914400" eaLnBrk="1" fontAlgn="base" latinLnBrk="0" hangingPunct="1">
              <a:lnSpc>
                <a:spcPct val="100000"/>
              </a:lnSpc>
              <a:spcBef>
                <a:spcPts val="0"/>
              </a:spcBef>
              <a:spcAft>
                <a:spcPct val="0"/>
              </a:spcAft>
              <a:buClr>
                <a:prstClr val="white"/>
              </a:buClr>
              <a:buSzTx/>
              <a:buFontTx/>
              <a:buNone/>
              <a:tabLst/>
              <a:defRPr/>
            </a:pPr>
            <a:r>
              <a:rPr kumimoji="0" lang="en-US" sz="16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Intel Clear" panose="020B0604020203020204" pitchFamily="34" charset="0"/>
                <a:ea typeface="Intel Clear" panose="020B0604020203020204" pitchFamily="34" charset="0"/>
                <a:cs typeface="Intel Clear" panose="020B0604020203020204" pitchFamily="34" charset="0"/>
              </a:rPr>
              <a:t>We’re moving toward a world where the boundary between digital and physical is eroding, computing is truly mobile and ubiquitous, and everything is smart and connected. </a:t>
            </a:r>
          </a:p>
          <a:p>
            <a:pPr marL="0" marR="0" lvl="0" indent="0" defTabSz="609585"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smtClean="0">
              <a:ln>
                <a:noFill/>
              </a:ln>
              <a:solidFill>
                <a:prstClr val="white"/>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sp>
        <p:nvSpPr>
          <p:cNvPr id="114" name="TextBox 113"/>
          <p:cNvSpPr txBox="1"/>
          <p:nvPr/>
        </p:nvSpPr>
        <p:spPr>
          <a:xfrm>
            <a:off x="757127" y="1101257"/>
            <a:ext cx="402674" cy="769441"/>
          </a:xfrm>
          <a:prstGeom prst="rect">
            <a:avLst/>
          </a:prstGeom>
          <a:noFill/>
        </p:spPr>
        <p:txBody>
          <a:bodyPr wrap="none" rtlCol="0">
            <a:spAutoFit/>
          </a:bodyPr>
          <a:lstStyle/>
          <a:p>
            <a:r>
              <a:rPr lang="en-GB" sz="4400" dirty="0" smtClean="0">
                <a:solidFill>
                  <a:schemeClr val="bg1"/>
                </a:solidFill>
                <a:latin typeface="+mn-lt"/>
              </a:rPr>
              <a:t>“</a:t>
            </a:r>
            <a:endParaRPr lang="en-US" sz="4400" dirty="0" err="1" smtClean="0">
              <a:solidFill>
                <a:schemeClr val="bg1"/>
              </a:solidFill>
              <a:latin typeface="+mn-lt"/>
            </a:endParaRPr>
          </a:p>
        </p:txBody>
      </p:sp>
      <p:sp>
        <p:nvSpPr>
          <p:cNvPr id="115" name="Rectangle 114"/>
          <p:cNvSpPr/>
          <p:nvPr/>
        </p:nvSpPr>
        <p:spPr>
          <a:xfrm>
            <a:off x="4061961" y="3449683"/>
            <a:ext cx="402674" cy="769441"/>
          </a:xfrm>
          <a:prstGeom prst="rect">
            <a:avLst/>
          </a:prstGeom>
        </p:spPr>
        <p:txBody>
          <a:bodyPr wrap="none">
            <a:spAutoFit/>
          </a:bodyPr>
          <a:lstStyle/>
          <a:p>
            <a:r>
              <a:rPr lang="en-GB" sz="4400" dirty="0">
                <a:solidFill>
                  <a:prstClr val="white"/>
                </a:solidFill>
              </a:rPr>
              <a:t>”</a:t>
            </a:r>
            <a:endParaRPr lang="en-US" sz="2000" dirty="0"/>
          </a:p>
        </p:txBody>
      </p:sp>
    </p:spTree>
    <p:custDataLst>
      <p:tags r:id="rId1"/>
    </p:custDataLst>
    <p:extLst>
      <p:ext uri="{BB962C8B-B14F-4D97-AF65-F5344CB8AC3E}">
        <p14:creationId xmlns:p14="http://schemas.microsoft.com/office/powerpoint/2010/main" val="107834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9144000" cy="4805505"/>
          </a:xfrm>
          <a:prstGeom prst="rect">
            <a:avLst/>
          </a:prstGeom>
        </p:spPr>
      </p:pic>
      <p:sp>
        <p:nvSpPr>
          <p:cNvPr id="11" name="Rectangle 10"/>
          <p:cNvSpPr/>
          <p:nvPr/>
        </p:nvSpPr>
        <p:spPr>
          <a:xfrm>
            <a:off x="0" y="-1"/>
            <a:ext cx="9144000" cy="4805505"/>
          </a:xfrm>
          <a:prstGeom prst="rect">
            <a:avLst/>
          </a:prstGeom>
          <a:gradFill flip="none" rotWithShape="1">
            <a:gsLst>
              <a:gs pos="50000">
                <a:srgbClr val="000000">
                  <a:alpha val="75000"/>
                </a:srgbClr>
              </a:gs>
              <a:gs pos="4000">
                <a:srgbClr val="000000">
                  <a:alpha val="21000"/>
                </a:srgbClr>
              </a:gs>
              <a:gs pos="100000">
                <a:srgbClr val="000000">
                  <a:alpha val="71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86322" y="228525"/>
            <a:ext cx="8957678" cy="523220"/>
          </a:xfrm>
        </p:spPr>
        <p:txBody>
          <a:bodyPr/>
          <a:lstStyle/>
          <a:p>
            <a:r>
              <a:rPr lang="en-US" dirty="0"/>
              <a:t>Barriers to </a:t>
            </a:r>
            <a:r>
              <a:rPr lang="en-US" dirty="0" smtClean="0"/>
              <a:t>genomics </a:t>
            </a:r>
            <a:r>
              <a:rPr lang="en-US" dirty="0"/>
              <a:t>are </a:t>
            </a:r>
            <a:r>
              <a:rPr lang="en-US" dirty="0" smtClean="0"/>
              <a:t>disappearing </a:t>
            </a:r>
            <a:r>
              <a:rPr lang="en-US" dirty="0"/>
              <a:t>and </a:t>
            </a:r>
            <a:r>
              <a:rPr lang="en-US" dirty="0" smtClean="0"/>
              <a:t>changing</a:t>
            </a:r>
            <a:endParaRPr lang="en-US" dirty="0"/>
          </a:p>
        </p:txBody>
      </p:sp>
      <p:sp>
        <p:nvSpPr>
          <p:cNvPr id="4" name="Text Placeholder 3"/>
          <p:cNvSpPr>
            <a:spLocks noGrp="1"/>
          </p:cNvSpPr>
          <p:nvPr>
            <p:ph type="body" sz="quarter" idx="13"/>
          </p:nvPr>
        </p:nvSpPr>
        <p:spPr/>
        <p:txBody>
          <a:bodyPr/>
          <a:lstStyle/>
          <a:p>
            <a:r>
              <a:rPr lang="en-US" dirty="0" smtClean="0"/>
              <a:t>1. http://www.bloomberg.com/bw/articles/2014-01-14/illuminas-dna-supercomputer-ushers-in-the-1-000-human-genome</a:t>
            </a:r>
          </a:p>
          <a:p>
            <a:r>
              <a:rPr lang="en-US" dirty="0" smtClean="0"/>
              <a:t>2. https://www.youtube.com/watch?v=PzvOBI-Vt3Y</a:t>
            </a:r>
            <a:endParaRPr lang="en-US" dirty="0"/>
          </a:p>
        </p:txBody>
      </p:sp>
      <p:sp>
        <p:nvSpPr>
          <p:cNvPr id="16" name="Up Arrow 15"/>
          <p:cNvSpPr/>
          <p:nvPr/>
        </p:nvSpPr>
        <p:spPr>
          <a:xfrm>
            <a:off x="6781754" y="1450003"/>
            <a:ext cx="2008283" cy="1995401"/>
          </a:xfrm>
          <a:prstGeom prst="upArrow">
            <a:avLst>
              <a:gd name="adj1" fmla="val 79877"/>
              <a:gd name="adj2" fmla="val 50000"/>
            </a:avLst>
          </a:prstGeom>
          <a:solidFill>
            <a:schemeClr val="accent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ctr"/>
            <a:r>
              <a:rPr lang="en-US" sz="1600" dirty="0">
                <a:solidFill>
                  <a:prstClr val="white"/>
                </a:solidFill>
              </a:rPr>
              <a:t>Dramatic performance gains in computing technology²</a:t>
            </a:r>
          </a:p>
        </p:txBody>
      </p:sp>
      <p:sp>
        <p:nvSpPr>
          <p:cNvPr id="18" name="Down Arrow 17"/>
          <p:cNvSpPr/>
          <p:nvPr/>
        </p:nvSpPr>
        <p:spPr>
          <a:xfrm>
            <a:off x="353962" y="1450003"/>
            <a:ext cx="2005441" cy="1995401"/>
          </a:xfrm>
          <a:prstGeom prst="downArrow">
            <a:avLst>
              <a:gd name="adj1" fmla="val 80210"/>
              <a:gd name="adj2" fmla="val 50000"/>
            </a:avLst>
          </a:prstGeom>
          <a:solidFill>
            <a:schemeClr val="accent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dirty="0">
                <a:solidFill>
                  <a:prstClr val="white"/>
                </a:solidFill>
              </a:rPr>
              <a:t>USD 100 million</a:t>
            </a:r>
            <a:r>
              <a:rPr lang="it-IT" sz="1100" dirty="0">
                <a:solidFill>
                  <a:prstClr val="white"/>
                </a:solidFill>
              </a:rPr>
              <a:t> </a:t>
            </a:r>
          </a:p>
          <a:p>
            <a:pPr algn="ctr"/>
            <a:r>
              <a:rPr lang="it-IT" sz="1100" dirty="0">
                <a:solidFill>
                  <a:prstClr val="white"/>
                </a:solidFill>
              </a:rPr>
              <a:t>per genome </a:t>
            </a:r>
            <a:br>
              <a:rPr lang="it-IT" sz="1100" dirty="0">
                <a:solidFill>
                  <a:prstClr val="white"/>
                </a:solidFill>
              </a:rPr>
            </a:br>
            <a:r>
              <a:rPr lang="it-IT" sz="1100" dirty="0">
                <a:solidFill>
                  <a:prstClr val="white"/>
                </a:solidFill>
              </a:rPr>
              <a:t>in 2001 to </a:t>
            </a:r>
          </a:p>
          <a:p>
            <a:pPr algn="ctr"/>
            <a:r>
              <a:rPr lang="it-IT" dirty="0">
                <a:solidFill>
                  <a:prstClr val="white"/>
                </a:solidFill>
              </a:rPr>
              <a:t>USD 1,000 </a:t>
            </a:r>
          </a:p>
          <a:p>
            <a:pPr algn="ctr"/>
            <a:r>
              <a:rPr lang="it-IT" sz="1100" dirty="0">
                <a:solidFill>
                  <a:prstClr val="white"/>
                </a:solidFill>
              </a:rPr>
              <a:t>per genome </a:t>
            </a:r>
            <a:br>
              <a:rPr lang="it-IT" sz="1100" dirty="0">
                <a:solidFill>
                  <a:prstClr val="white"/>
                </a:solidFill>
              </a:rPr>
            </a:br>
            <a:r>
              <a:rPr lang="it-IT" sz="1100" dirty="0">
                <a:solidFill>
                  <a:prstClr val="white"/>
                </a:solidFill>
              </a:rPr>
              <a:t>in 2014¹</a:t>
            </a:r>
          </a:p>
        </p:txBody>
      </p:sp>
      <p:sp>
        <p:nvSpPr>
          <p:cNvPr id="25" name="Rectangle 24"/>
          <p:cNvSpPr/>
          <p:nvPr/>
        </p:nvSpPr>
        <p:spPr>
          <a:xfrm>
            <a:off x="353962" y="3782523"/>
            <a:ext cx="8436076" cy="695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70000"/>
              </a:lnSpc>
              <a:spcBef>
                <a:spcPts val="600"/>
              </a:spcBef>
            </a:pPr>
            <a:r>
              <a:rPr lang="en-US" sz="2800" dirty="0">
                <a:solidFill>
                  <a:schemeClr val="accent2"/>
                </a:solidFill>
                <a:latin typeface="Intel Clear Pro"/>
              </a:rPr>
              <a:t>Cost of genome sequencing no longer the </a:t>
            </a:r>
            <a:r>
              <a:rPr lang="en-US" sz="2800" dirty="0" smtClean="0">
                <a:solidFill>
                  <a:schemeClr val="accent2"/>
                </a:solidFill>
                <a:latin typeface="Intel Clear Pro"/>
              </a:rPr>
              <a:t>bottleneck, </a:t>
            </a:r>
            <a:r>
              <a:rPr lang="en-US" sz="2800" dirty="0">
                <a:solidFill>
                  <a:schemeClr val="accent2"/>
                </a:solidFill>
                <a:latin typeface="Intel Clear Pro"/>
              </a:rPr>
              <a:t/>
            </a:r>
            <a:br>
              <a:rPr lang="en-US" sz="2800" dirty="0">
                <a:solidFill>
                  <a:schemeClr val="accent2"/>
                </a:solidFill>
                <a:latin typeface="Intel Clear Pro"/>
              </a:rPr>
            </a:br>
            <a:r>
              <a:rPr lang="en-US" sz="2800" dirty="0">
                <a:solidFill>
                  <a:schemeClr val="accent2"/>
                </a:solidFill>
                <a:latin typeface="Intel Clear Pro"/>
              </a:rPr>
              <a:t>storing and managing the data is the next hurdle</a:t>
            </a:r>
          </a:p>
        </p:txBody>
      </p:sp>
    </p:spTree>
    <p:custDataLst>
      <p:tags r:id="rId1"/>
    </p:custDataLst>
    <p:extLst>
      <p:ext uri="{BB962C8B-B14F-4D97-AF65-F5344CB8AC3E}">
        <p14:creationId xmlns:p14="http://schemas.microsoft.com/office/powerpoint/2010/main" val="59058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 name="ARTICULATE_PROJECT_OPEN" val="0"/>
  <p:tag name="ARTICULATE_SLIDE_COUNT" val="13"/>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986a858f-eab0-4960-b911-cd838c2ea646"/>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2c238b1f-b02c-4b4b-ae6e-918d24e90e4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OFFISYNC_SLIDE_GUID" val="fdd82023-6ea6-487f-a4aa-fa9c41e29504"/>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OFFISYNC_SLIDE_GUID" val="fd71a1f2-c5f0-4110-aa81-4f41462a1cf3"/>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OFFISYNC_SLIDE_GUID" val="7bc47b0d-596d-4b9a-b508-3636ca533566"/>
  <p:tag name="ARTICULATE_SLIDE_THUMBNAIL_REFRESH" val="1"/>
</p:tagLst>
</file>

<file path=ppt/theme/theme1.xml><?xml version="1.0" encoding="utf-8"?>
<a:theme xmlns:a="http://schemas.openxmlformats.org/drawingml/2006/main" name="Intel 20150715">
  <a:themeElements>
    <a:clrScheme name="Custom 28">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AEEF"/>
      </a:hlink>
      <a:folHlink>
        <a:srgbClr val="B1BABF"/>
      </a:folHlink>
    </a:clrScheme>
    <a:fontScheme name="Custom 47">
      <a:majorFont>
        <a:latin typeface="Intel Clear Pro"/>
        <a:ea typeface=""/>
        <a:cs typeface=""/>
      </a:majorFont>
      <a:minorFont>
        <a:latin typeface="Intel Clear"/>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62566</TotalTime>
  <Words>1319</Words>
  <Application>Microsoft Office PowerPoint</Application>
  <PresentationFormat>On-screen Show (16:9)</PresentationFormat>
  <Paragraphs>194</Paragraphs>
  <Slides>12</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Courier New</vt:lpstr>
      <vt:lpstr>Intel Clear Pro</vt:lpstr>
      <vt:lpstr>Intel Clear</vt:lpstr>
      <vt:lpstr>Wingdings</vt:lpstr>
      <vt:lpstr>Arial</vt:lpstr>
      <vt:lpstr>Intel 20150715</vt:lpstr>
      <vt:lpstr>Software is eating the world*</vt:lpstr>
      <vt:lpstr>Two types of jobs in the future…</vt:lpstr>
      <vt:lpstr>PowerPoint Presentation</vt:lpstr>
      <vt:lpstr>Usefulness of data for pattern recognition</vt:lpstr>
      <vt:lpstr>Artificial Intelligence: The Future of Growth</vt:lpstr>
      <vt:lpstr>PowerPoint Presentation</vt:lpstr>
      <vt:lpstr>Demand for deep analytical talent could be 50 – 60% greater than projected supply by 2018</vt:lpstr>
      <vt:lpstr>PowerPoint Presentation</vt:lpstr>
      <vt:lpstr>Barriers to genomics are disappearing and changing</vt:lpstr>
      <vt:lpstr>The new possible:  Collaborative analytics for personalized cancer care </vt:lpstr>
      <vt:lpstr>Two types of jobs in the future…</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 Trail-T  Product Review Q3, 2012</dc:title>
  <dc:creator>jdcole</dc:creator>
  <cp:keywords>CTPClassification=CTP_IC:VisualMarkings=</cp:keywords>
  <cp:lastModifiedBy>Mock, Mandy J</cp:lastModifiedBy>
  <cp:revision>1645</cp:revision>
  <cp:lastPrinted>2013-06-19T21:44:44Z</cp:lastPrinted>
  <dcterms:created xsi:type="dcterms:W3CDTF">2012-08-15T23:12:15Z</dcterms:created>
  <dcterms:modified xsi:type="dcterms:W3CDTF">2017-08-08T13:37:18Z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11</vt:lpwstr>
  </property>
  <property fmtid="{D5CDD505-2E9C-101B-9397-08002B2CF9AE}" pid="3" name="Jive_VersionGuid">
    <vt:lpwstr>efae5b0f-565b-45cd-baa9-a947600c374c</vt:lpwstr>
  </property>
  <property fmtid="{D5CDD505-2E9C-101B-9397-08002B2CF9AE}" pid="4" name="Offisync_ServerID">
    <vt:lpwstr>d001a694-7c66-4352-b53b-895ffdce369f</vt:lpwstr>
  </property>
  <property fmtid="{D5CDD505-2E9C-101B-9397-08002B2CF9AE}" pid="5" name="Offisync_UniqueId">
    <vt:lpwstr>2266451</vt:lpwstr>
  </property>
  <property fmtid="{D5CDD505-2E9C-101B-9397-08002B2CF9AE}" pid="6" name="Offisync_ProviderInitializationData">
    <vt:lpwstr>https://soco.intel.com</vt:lpwstr>
  </property>
  <property fmtid="{D5CDD505-2E9C-101B-9397-08002B2CF9AE}" pid="7" name="Jive_LatestUserAccountName">
    <vt:lpwstr>bmkarkar</vt:lpwstr>
  </property>
  <property fmtid="{D5CDD505-2E9C-101B-9397-08002B2CF9AE}" pid="8" name="Jive_LatestFileFullName">
    <vt:lpwstr/>
  </property>
  <property fmtid="{D5CDD505-2E9C-101B-9397-08002B2CF9AE}" pid="9" name="Jive_VersionGuid_v2.5">
    <vt:lpwstr/>
  </property>
  <property fmtid="{D5CDD505-2E9C-101B-9397-08002B2CF9AE}" pid="10" name="Jive_PrevVersionNumber">
    <vt:lpwstr/>
  </property>
  <property fmtid="{D5CDD505-2E9C-101B-9397-08002B2CF9AE}" pid="11" name="Jive_ModifiedButNotPublished">
    <vt:lpwstr>True</vt:lpwstr>
  </property>
  <property fmtid="{D5CDD505-2E9C-101B-9397-08002B2CF9AE}" pid="12" name="TitusGUID">
    <vt:lpwstr>0660b3cb-d64f-4486-839c-fe67180cf736</vt:lpwstr>
  </property>
  <property fmtid="{D5CDD505-2E9C-101B-9397-08002B2CF9AE}" pid="13" name="CTP_BU">
    <vt:lpwstr>INFORMATION TECHNOLOGY GRP</vt:lpwstr>
  </property>
  <property fmtid="{D5CDD505-2E9C-101B-9397-08002B2CF9AE}" pid="14" name="CTP_TimeStamp">
    <vt:lpwstr>2017-07-19 22:14:27Z</vt:lpwstr>
  </property>
  <property fmtid="{D5CDD505-2E9C-101B-9397-08002B2CF9AE}" pid="15" name="CTPClassification">
    <vt:lpwstr>CTP_IC</vt:lpwstr>
  </property>
  <property fmtid="{D5CDD505-2E9C-101B-9397-08002B2CF9AE}" pid="16" name="ArticulateGUID">
    <vt:lpwstr>0220B191-95C5-4B27-A9D6-DFADDEEA2CD9</vt:lpwstr>
  </property>
  <property fmtid="{D5CDD505-2E9C-101B-9397-08002B2CF9AE}" pid="17" name="ArticulatePath">
    <vt:lpwstr>CS+X (002)</vt:lpwstr>
  </property>
</Properties>
</file>