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3" r:id="rId1"/>
    <p:sldMasterId id="2147483737" r:id="rId2"/>
    <p:sldMasterId id="2147483660" r:id="rId3"/>
    <p:sldMasterId id="2147483665" r:id="rId4"/>
    <p:sldMasterId id="2147483671" r:id="rId5"/>
    <p:sldMasterId id="2147483674" r:id="rId6"/>
    <p:sldMasterId id="2147483680" r:id="rId7"/>
    <p:sldMasterId id="2147483686" r:id="rId8"/>
    <p:sldMasterId id="2147483699" r:id="rId9"/>
  </p:sldMasterIdLst>
  <p:notesMasterIdLst>
    <p:notesMasterId r:id="rId20"/>
  </p:notesMasterIdLst>
  <p:sldIdLst>
    <p:sldId id="256" r:id="rId10"/>
    <p:sldId id="259" r:id="rId11"/>
    <p:sldId id="262" r:id="rId12"/>
    <p:sldId id="263" r:id="rId13"/>
    <p:sldId id="261" r:id="rId14"/>
    <p:sldId id="264" r:id="rId15"/>
    <p:sldId id="265" r:id="rId16"/>
    <p:sldId id="266" r:id="rId17"/>
    <p:sldId id="267" r:id="rId18"/>
    <p:sldId id="26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00503000000020004" pitchFamily="2" charset="0"/>
      <p:regular r:id="rId25"/>
      <p:bold r:id="rId26"/>
      <p:italic r:id="rId27"/>
      <p:boldItalic r:id="rId28"/>
    </p:embeddedFont>
    <p:embeddedFont>
      <p:font typeface="SJSU Spartan Bold" panose="02000000000000000000"/>
      <p:regular r:id="rId29"/>
    </p:embeddedFont>
    <p:embeddedFont>
      <p:font typeface="SJSU Spartan Regular" panose="020000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4" autoAdjust="0"/>
    <p:restoredTop sz="92876" autoAdjust="0"/>
  </p:normalViewPr>
  <p:slideViewPr>
    <p:cSldViewPr snapToGrid="0">
      <p:cViewPr varScale="1">
        <p:scale>
          <a:sx n="57" d="100"/>
          <a:sy n="57" d="100"/>
        </p:scale>
        <p:origin x="93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2071407740701"/>
          <c:y val="0.12809294241554245"/>
          <c:w val="0.76808037884153368"/>
          <c:h val="0.408282701262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2-43B0-ADB5-59D43C6F6F3D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2-43B0-ADB5-59D43C6F6F3D}"/>
              </c:ext>
            </c:extLst>
          </c:dPt>
          <c:dLbls>
            <c:dLbl>
              <c:idx val="0"/>
              <c:layout>
                <c:manualLayout>
                  <c:x val="-0.20851629657403936"/>
                  <c:y val="8.78906195933427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19132805171456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92-43B0-ADB5-59D43C6F6F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92-43B0-ADB5-59D43C6F6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92-43B0-ADB5-59D43C6F6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74109824932283E-2"/>
          <c:y val="2.578124841404722E-2"/>
          <c:w val="0.92005178035013546"/>
          <c:h val="0.5507055517528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53F82041-25B4-4F8D-8631-E111D1D47078}" type="VALUE">
                      <a:rPr lang="en-US" sz="1200">
                        <a:solidFill>
                          <a:schemeClr val="tx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0055A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BFF-4286-8940-3D8B44B486C5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srgbClr val="0055A2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F-4286-8940-3D8B44B486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14F705A0-E823-489B-B8F5-62BCC279C85A}" type="VALUE">
                      <a:rPr lang="en-US" sz="1200">
                        <a:solidFill>
                          <a:schemeClr val="accent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E5A823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BFF-4286-8940-3D8B44B486C5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F-4286-8940-3D8B44B486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DC79D22A-362C-4D1C-9704-7E20461E351C}" type="VALUE">
                      <a:rPr lang="en-US" sz="1200">
                        <a:ln>
                          <a:noFill/>
                        </a:ln>
                        <a:solidFill>
                          <a:schemeClr val="bg2"/>
                        </a:solidFill>
                        <a:latin typeface="SJSU Spartan Bold" panose="02000000000000000000" pitchFamily="2" charset="0"/>
                      </a:rPr>
                      <a:pPr>
                        <a:defRPr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BFF-4286-8940-3D8B44B486C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FF-4286-8940-3D8B44B486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08568288"/>
        <c:axId val="308568680"/>
      </c:barChart>
      <c:catAx>
        <c:axId val="308568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568680"/>
        <c:crosses val="autoZero"/>
        <c:auto val="1"/>
        <c:lblAlgn val="ctr"/>
        <c:lblOffset val="100"/>
        <c:noMultiLvlLbl val="0"/>
      </c:catAx>
      <c:valAx>
        <c:axId val="308568680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30856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577037972344536E-2"/>
          <c:y val="0.59813142235904149"/>
          <c:w val="0.89004506585363352"/>
          <c:h val="0.11827484508643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JSU Spartan Bold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74109824932283E-2"/>
          <c:y val="2.578124841404722E-2"/>
          <c:w val="0.92005178035013546"/>
          <c:h val="0.5507055517528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53F82041-25B4-4F8D-8631-E111D1D47078}" type="VALUE">
                      <a:rPr lang="en-US" sz="1200">
                        <a:solidFill>
                          <a:schemeClr val="tx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0055A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BF3-4A7E-B669-7869EAB1B181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srgbClr val="0055A2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F3-4A7E-B669-7869EAB1B1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14F705A0-E823-489B-B8F5-62BCC279C85A}" type="VALUE">
                      <a:rPr lang="en-US" sz="1200">
                        <a:solidFill>
                          <a:schemeClr val="accent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E5A823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BF3-4A7E-B669-7869EAB1B181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F3-4A7E-B669-7869EAB1B1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DC79D22A-362C-4D1C-9704-7E20461E351C}" type="VALUE">
                      <a:rPr lang="en-US" sz="1200">
                        <a:ln>
                          <a:noFill/>
                        </a:ln>
                        <a:solidFill>
                          <a:schemeClr val="bg2"/>
                        </a:solidFill>
                        <a:latin typeface="SJSU Spartan Bold" panose="02000000000000000000" pitchFamily="2" charset="0"/>
                      </a:rPr>
                      <a:pPr>
                        <a:defRPr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BF3-4A7E-B669-7869EAB1B18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F3-4A7E-B669-7869EAB1B1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08569464"/>
        <c:axId val="308569856"/>
      </c:barChart>
      <c:catAx>
        <c:axId val="308569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569856"/>
        <c:crosses val="autoZero"/>
        <c:auto val="1"/>
        <c:lblAlgn val="ctr"/>
        <c:lblOffset val="100"/>
        <c:noMultiLvlLbl val="0"/>
      </c:catAx>
      <c:valAx>
        <c:axId val="308569856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308569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577037972344536E-2"/>
          <c:y val="0.59813142235904149"/>
          <c:w val="0.89004506585363352"/>
          <c:h val="0.11827484508643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JSU Spartan Bold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Blue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200</c:v>
                </c:pt>
                <c:pt idx="1">
                  <c:v>140</c:v>
                </c:pt>
                <c:pt idx="2">
                  <c:v>190</c:v>
                </c:pt>
                <c:pt idx="3">
                  <c:v>180</c:v>
                </c:pt>
                <c:pt idx="4">
                  <c:v>210</c:v>
                </c:pt>
                <c:pt idx="5">
                  <c:v>260</c:v>
                </c:pt>
                <c:pt idx="6">
                  <c:v>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D0-4EC9-9092-ECDA2F5D01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Gold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150</c:v>
                </c:pt>
                <c:pt idx="1">
                  <c:v>225</c:v>
                </c:pt>
                <c:pt idx="2">
                  <c:v>140</c:v>
                </c:pt>
                <c:pt idx="3">
                  <c:v>200</c:v>
                </c:pt>
                <c:pt idx="4">
                  <c:v>100</c:v>
                </c:pt>
                <c:pt idx="5">
                  <c:v>225</c:v>
                </c:pt>
                <c:pt idx="6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D0-4EC9-9092-ECDA2F5D0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570640"/>
        <c:axId val="308571032"/>
      </c:lineChart>
      <c:catAx>
        <c:axId val="30857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666666"/>
                </a:solidFill>
                <a:latin typeface="SJSU Spartan Regular" panose="02000000000000000000" pitchFamily="2" charset="0"/>
                <a:ea typeface="+mn-ea"/>
                <a:cs typeface="+mn-cs"/>
              </a:defRPr>
            </a:pPr>
            <a:endParaRPr lang="en-US"/>
          </a:p>
        </c:txPr>
        <c:crossAx val="308571032"/>
        <c:crossesAt val="0"/>
        <c:auto val="1"/>
        <c:lblAlgn val="ctr"/>
        <c:lblOffset val="100"/>
        <c:noMultiLvlLbl val="0"/>
      </c:catAx>
      <c:valAx>
        <c:axId val="308571032"/>
        <c:scaling>
          <c:orientation val="minMax"/>
          <c:max val="300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666666"/>
                </a:solidFill>
                <a:latin typeface="SJSU Spartan Regular" panose="02000000000000000000" pitchFamily="2" charset="0"/>
                <a:ea typeface="+mn-ea"/>
                <a:cs typeface="+mn-cs"/>
              </a:defRPr>
            </a:pPr>
            <a:endParaRPr lang="en-US"/>
          </a:p>
        </c:txPr>
        <c:crossAx val="30857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8023719257315"/>
          <c:y val="0.1304366922713649"/>
          <c:w val="0.77689872099320922"/>
          <c:h val="0.412970200973781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61-4809-947A-60B6578519FE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61-4809-947A-60B6578519FE}"/>
              </c:ext>
            </c:extLst>
          </c:dPt>
          <c:dLbls>
            <c:dLbl>
              <c:idx val="0"/>
              <c:layout>
                <c:manualLayout>
                  <c:x val="-0.24599425071866021"/>
                  <c:y val="-8.202939948145962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2850780459474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E61-4809-947A-60B6578519F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1-4809-947A-60B657851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61-4809-947A-60B657851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2071407740701"/>
          <c:y val="0.1304366922713649"/>
          <c:w val="0.79453540529656019"/>
          <c:h val="0.422345200397071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05-4498-BF76-EDC6848A258A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05-4498-BF76-EDC6848A25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05-4498-BF76-EDC6848A25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05-4498-BF76-EDC6848A258A}"/>
              </c:ext>
            </c:extLst>
          </c:dPt>
          <c:dLbls>
            <c:dLbl>
              <c:idx val="0"/>
              <c:layout>
                <c:manualLayout>
                  <c:x val="-0.13245809551583829"/>
                  <c:y val="-0.23906248529389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 sz="4400"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16789055315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05-4498-BF76-EDC6848A258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05-4498-BF76-EDC6848A2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05-4498-BF76-EDC6848A2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2071407740701"/>
          <c:y val="0.12809294241554245"/>
          <c:w val="0.76808037884153368"/>
          <c:h val="0.408282701262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8C-4B43-8690-C7D342ACEC99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8C-4B43-8690-C7D342ACEC99}"/>
              </c:ext>
            </c:extLst>
          </c:dPt>
          <c:dLbls>
            <c:dLbl>
              <c:idx val="0"/>
              <c:layout>
                <c:manualLayout>
                  <c:x val="-0.20851629657403936"/>
                  <c:y val="8.78906195933427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19132805171456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8C-4B43-8690-C7D342ACEC9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8C-4B43-8690-C7D342ACEC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8C-4B43-8690-C7D342ACE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8023719257315"/>
          <c:y val="0.1304366922713649"/>
          <c:w val="0.77689872099320922"/>
          <c:h val="0.412970200973781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A3-44D9-A5CD-9988480900AD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A3-44D9-A5CD-9988480900AD}"/>
              </c:ext>
            </c:extLst>
          </c:dPt>
          <c:dLbls>
            <c:dLbl>
              <c:idx val="0"/>
              <c:layout>
                <c:manualLayout>
                  <c:x val="-0.24599425071866021"/>
                  <c:y val="-8.202939948145962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2850780459474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A3-44D9-A5CD-9988480900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A3-44D9-A5CD-998848090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A3-44D9-A5CD-998848090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2071407740701"/>
          <c:y val="0.1304366922713649"/>
          <c:w val="0.79453540529656019"/>
          <c:h val="0.422345200397071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13-44EE-84CA-A26DCBC3EB54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13-44EE-84CA-A26DCBC3EB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13-44EE-84CA-A26DCBC3EB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13-44EE-84CA-A26DCBC3EB54}"/>
              </c:ext>
            </c:extLst>
          </c:dPt>
          <c:dLbls>
            <c:dLbl>
              <c:idx val="0"/>
              <c:layout>
                <c:manualLayout>
                  <c:x val="-0.13245809551583829"/>
                  <c:y val="-0.23906248529389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 sz="4400"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42800205527"/>
                      <c:h val="0.11678905531563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13-44EE-84CA-A26DCBC3EB5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13-44EE-84CA-A26DCBC3E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13-44EE-84CA-A26DCBC3E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29712550265527"/>
          <c:y val="0.16611742334415455"/>
          <c:w val="0.77442029647610955"/>
          <c:h val="0.452040141975877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A9-40E5-9526-4C68E442BECD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A9-40E5-9526-4C68E442BECD}"/>
              </c:ext>
            </c:extLst>
          </c:dPt>
          <c:dLbls>
            <c:dLbl>
              <c:idx val="0"/>
              <c:layout>
                <c:manualLayout>
                  <c:x val="-0.26913868147898501"/>
                  <c:y val="8.08593700258753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177671941378832"/>
                      <c:h val="0.137882804018036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A9-40E5-9526-4C68E442BE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A9-40E5-9526-4C68E442BE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A9-40E5-9526-4C68E442B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1207834108764581E-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bg1"/>
              </a:solidFill>
              <a:latin typeface="Helvetica Neue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39254039575637"/>
          <c:y val="0.1734524376567152"/>
          <c:w val="0.7593624444981214"/>
          <c:h val="0.443251080016542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E8-4B16-B470-32FD689EA5F9}"/>
              </c:ext>
            </c:extLst>
          </c:dPt>
          <c:dPt>
            <c:idx val="1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E8-4B16-B470-32FD689EA5F9}"/>
              </c:ext>
            </c:extLst>
          </c:dPt>
          <c:dLbls>
            <c:dLbl>
              <c:idx val="0"/>
              <c:layout>
                <c:manualLayout>
                  <c:x val="-9.051390534677059E-2"/>
                  <c:y val="-0.214453111807756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D2A6D-875C-409B-ACAD-078EEBFFFDF5}" type="VALUE">
                      <a:rPr lang="en-US" sz="4400" smtClean="0">
                        <a:solidFill>
                          <a:schemeClr val="bg1"/>
                        </a:solidFill>
                        <a:latin typeface="Helvetica Neue" panose="020B0604020202020204" pitchFamily="34" charset="0"/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602060159146767"/>
                      <c:h val="0.156632802864615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E8-4B16-B470-32FD689EA5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E8-4B16-B470-32FD689EA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Solid</c:v>
                </c:pt>
                <c:pt idx="1">
                  <c:v>Dashed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E8-4B16-B470-32FD689EA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74109824932283E-2"/>
          <c:y val="2.578124841404722E-2"/>
          <c:w val="0.92005178035013546"/>
          <c:h val="0.5507055517528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53F82041-25B4-4F8D-8631-E111D1D47078}" type="VALUE">
                      <a:rPr lang="en-US" sz="1200">
                        <a:solidFill>
                          <a:schemeClr val="tx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0055A2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098-41C4-8E93-DA17AB761899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srgbClr val="0055A2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8-41C4-8E93-DA17AB7618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14F705A0-E823-489B-B8F5-62BCC279C85A}" type="VALUE">
                      <a:rPr lang="en-US" sz="1200">
                        <a:solidFill>
                          <a:schemeClr val="accent2"/>
                        </a:solidFill>
                        <a:latin typeface="SJSU Spartan Bold" panose="02000000000000000000" pitchFamily="2" charset="0"/>
                      </a:rPr>
                      <a:pPr>
                        <a:defRPr sz="1800"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srgbClr val="E5A823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98-41C4-8E93-DA17AB761899}"/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98-41C4-8E93-DA17AB7618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SJSU Spartan Bold" panose="02000000000000000000" pitchFamily="2" charset="0"/>
                        <a:ea typeface="+mn-ea"/>
                        <a:cs typeface="+mn-cs"/>
                      </a:defRPr>
                    </a:pPr>
                    <a:fld id="{DC79D22A-362C-4D1C-9704-7E20461E351C}" type="VALUE">
                      <a:rPr lang="en-US" sz="1200">
                        <a:ln>
                          <a:noFill/>
                        </a:ln>
                        <a:solidFill>
                          <a:schemeClr val="bg2"/>
                        </a:solidFill>
                        <a:latin typeface="SJSU Spartan Bold" panose="02000000000000000000" pitchFamily="2" charset="0"/>
                      </a:rPr>
                      <a:pPr>
                        <a:defRPr>
                          <a:latin typeface="SJSU Spartan Bold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SJSU Spartan Bold" panose="020000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98-41C4-8E93-DA17AB76189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JSU Spartan Bold" panose="020000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Assets 250,000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98-41C4-8E93-DA17AB7618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08567112"/>
        <c:axId val="308567504"/>
      </c:barChart>
      <c:catAx>
        <c:axId val="308567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567504"/>
        <c:crosses val="autoZero"/>
        <c:auto val="1"/>
        <c:lblAlgn val="ctr"/>
        <c:lblOffset val="100"/>
        <c:noMultiLvlLbl val="0"/>
      </c:catAx>
      <c:valAx>
        <c:axId val="308567504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30856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577037972344536E-2"/>
          <c:y val="0.59813142235904149"/>
          <c:w val="0.89004506585363352"/>
          <c:h val="0.11827484508643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JSU Spartan Bold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0.31977</cdr:x>
      <cdr:y>0.35304</cdr:y>
    </cdr:from>
    <cdr:to>
      <cdr:x>0.69834</cdr:x>
      <cdr:y>0.46049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21052" y="1913006"/>
          <a:ext cx="1090419" cy="5822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solidFill>
                <a:schemeClr val="bg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bg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bg1"/>
            </a:solidFill>
            <a:latin typeface="Helvetica Neue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latin typeface="Helvetica Neue" panose="020B0604020202020204" pitchFamily="34" charset="0"/>
            </a:rPr>
            <a:t>amet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consectetur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adipiscing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elit</a:t>
          </a:r>
          <a:r>
            <a:rPr lang="en-US" sz="1200" dirty="0">
              <a:latin typeface="Helvetica Neue" panose="020B0604020202020204" pitchFamily="34" charset="0"/>
            </a:rPr>
            <a:t>. Nam ac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turpis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Ut</a:t>
          </a:r>
          <a:r>
            <a:rPr lang="en-US" sz="1200" dirty="0">
              <a:latin typeface="Helvetica Neue" panose="020B0604020202020204" pitchFamily="34" charset="0"/>
            </a:rPr>
            <a:t> dui </a:t>
          </a:r>
          <a:r>
            <a:rPr lang="en-US" sz="1200" dirty="0" err="1">
              <a:latin typeface="Helvetica Neue" panose="020B0604020202020204" pitchFamily="34" charset="0"/>
            </a:rPr>
            <a:t>urna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quis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mauris</a:t>
          </a:r>
          <a:r>
            <a:rPr lang="en-US" sz="1200" dirty="0">
              <a:latin typeface="Helvetica Neue" panose="020B0604020202020204" pitchFamily="34" charset="0"/>
            </a:rPr>
            <a:t> id,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tellus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Nulla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facilisi</a:t>
          </a:r>
          <a:r>
            <a:rPr lang="en-US" sz="1200" dirty="0">
              <a:latin typeface="Helvetica Neue" panose="020B0604020202020204" pitchFamily="34" charset="0"/>
            </a:rPr>
            <a:t>. Dui id </a:t>
          </a:r>
          <a:r>
            <a:rPr lang="en-US" sz="1200" dirty="0" err="1">
              <a:latin typeface="Helvetica Neue" panose="020B0604020202020204" pitchFamily="34" charset="0"/>
            </a:rPr>
            <a:t>lacinia</a:t>
          </a:r>
          <a:r>
            <a:rPr lang="en-US" sz="1200" dirty="0">
              <a:latin typeface="Helvetica Neue" panose="020B0604020202020204" pitchFamily="34" charset="0"/>
            </a:rPr>
            <a:t> vel.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0.04595</cdr:x>
      <cdr:y>0.7115</cdr:y>
    </cdr:from>
    <cdr:to>
      <cdr:x>0.95203</cdr:x>
      <cdr:y>0.77112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948" y="3736126"/>
          <a:ext cx="2187757" cy="313052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2"/>
              </a:solidFill>
              <a:latin typeface="SJSU Spartan Bold" panose="02000000000000000000" pitchFamily="2" charset="0"/>
            </a:rPr>
            <a:t>Assets 250,000</a:t>
          </a:r>
        </a:p>
      </cdr:txBody>
    </cdr:sp>
  </cdr:relSizeAnchor>
  <cdr:relSizeAnchor xmlns:cdr="http://schemas.openxmlformats.org/drawingml/2006/chartDrawing">
    <cdr:from>
      <cdr:x>0.04595</cdr:x>
      <cdr:y>0.80328</cdr:y>
    </cdr:from>
    <cdr:to>
      <cdr:x>0.9465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33427" y="4218067"/>
          <a:ext cx="2614863" cy="10329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  <a:latin typeface="SJSU Spartan Regular" panose="02000000000000000000" pitchFamily="2" charset="0"/>
            </a:rPr>
            <a:t>Lorem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ipsum dolor sit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amet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,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conectetur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adipiscing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elit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Aliquam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non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sem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mauria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</a:t>
          </a:r>
          <a:endParaRPr lang="en-US" sz="1100" dirty="0">
            <a:solidFill>
              <a:schemeClr val="tx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0.04462</cdr:x>
      <cdr:y>0.7115</cdr:y>
    </cdr:from>
    <cdr:to>
      <cdr:x>0.9565</cdr:x>
      <cdr:y>0.77112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273" y="3736125"/>
          <a:ext cx="3765905" cy="313053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2"/>
              </a:solidFill>
              <a:latin typeface="SJSU Spartan Bold" panose="02000000000000000000" pitchFamily="2" charset="0"/>
            </a:rPr>
            <a:t>Assets 250,000</a:t>
          </a:r>
        </a:p>
      </cdr:txBody>
    </cdr:sp>
  </cdr:relSizeAnchor>
  <cdr:relSizeAnchor xmlns:cdr="http://schemas.openxmlformats.org/drawingml/2006/chartDrawing">
    <cdr:from>
      <cdr:x>0.04171</cdr:x>
      <cdr:y>0.80328</cdr:y>
    </cdr:from>
    <cdr:to>
      <cdr:x>0.95067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29681" y="4352707"/>
          <a:ext cx="5005136" cy="1065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  <a:latin typeface="SJSU Spartan Regular" panose="02000000000000000000" pitchFamily="2" charset="0"/>
            </a:rPr>
            <a:t>Lorem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ipsum dolor sit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amet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,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conectetur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adipiscing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elit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Aliquam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non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sem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mauria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adipiacing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elit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Aliquam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non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sem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mauria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noborust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jaobroaibi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.</a:t>
          </a:r>
          <a:endParaRPr lang="en-US" sz="1100" dirty="0">
            <a:solidFill>
              <a:schemeClr val="tx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latin typeface="Helvetica Neue" panose="020B0604020202020204" pitchFamily="34" charset="0"/>
            </a:rPr>
            <a:t>amet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consectetur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adipiscing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elit</a:t>
          </a:r>
          <a:r>
            <a:rPr lang="en-US" sz="1200" dirty="0">
              <a:latin typeface="Helvetica Neue" panose="020B0604020202020204" pitchFamily="34" charset="0"/>
            </a:rPr>
            <a:t>. Nam ac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turpis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Ut</a:t>
          </a:r>
          <a:r>
            <a:rPr lang="en-US" sz="1200" dirty="0">
              <a:latin typeface="Helvetica Neue" panose="020B0604020202020204" pitchFamily="34" charset="0"/>
            </a:rPr>
            <a:t> dui </a:t>
          </a:r>
          <a:r>
            <a:rPr lang="en-US" sz="1200" dirty="0" err="1">
              <a:latin typeface="Helvetica Neue" panose="020B0604020202020204" pitchFamily="34" charset="0"/>
            </a:rPr>
            <a:t>urna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quis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mauris</a:t>
          </a:r>
          <a:r>
            <a:rPr lang="en-US" sz="1200" dirty="0">
              <a:latin typeface="Helvetica Neue" panose="020B0604020202020204" pitchFamily="34" charset="0"/>
            </a:rPr>
            <a:t> id,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tellus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Nulla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facilisi</a:t>
          </a:r>
          <a:r>
            <a:rPr lang="en-US" sz="1200" dirty="0">
              <a:latin typeface="Helvetica Neue" panose="020B0604020202020204" pitchFamily="34" charset="0"/>
            </a:rPr>
            <a:t>. Dui id </a:t>
          </a:r>
          <a:r>
            <a:rPr lang="en-US" sz="1200" dirty="0" err="1">
              <a:latin typeface="Helvetica Neue" panose="020B0604020202020204" pitchFamily="34" charset="0"/>
            </a:rPr>
            <a:t>lacinia</a:t>
          </a:r>
          <a:r>
            <a:rPr lang="en-US" sz="1200" dirty="0">
              <a:latin typeface="Helvetica Neue" panose="020B0604020202020204" pitchFamily="34" charset="0"/>
            </a:rPr>
            <a:t> vel.</a:t>
          </a:r>
        </a:p>
      </cdr:txBody>
    </cdr:sp>
  </cdr:relSizeAnchor>
  <cdr:relSizeAnchor xmlns:cdr="http://schemas.openxmlformats.org/drawingml/2006/chartDrawing">
    <cdr:from>
      <cdr:x>0.31071</cdr:x>
      <cdr:y>0.36466</cdr:y>
    </cdr:from>
    <cdr:to>
      <cdr:x>0.68928</cdr:x>
      <cdr:y>0.47212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94969" y="1975998"/>
          <a:ext cx="1090419" cy="5822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solidFill>
                <a:schemeClr val="bg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bg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bg1"/>
            </a:solidFill>
            <a:latin typeface="Helvetica Neue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latin typeface="Helvetica Neue" panose="020B0604020202020204" pitchFamily="34" charset="0"/>
            </a:rPr>
            <a:t>amet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consectetur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adipiscing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elit</a:t>
          </a:r>
          <a:r>
            <a:rPr lang="en-US" sz="1200" dirty="0">
              <a:latin typeface="Helvetica Neue" panose="020B0604020202020204" pitchFamily="34" charset="0"/>
            </a:rPr>
            <a:t>. Nam ac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turpis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Ut</a:t>
          </a:r>
          <a:r>
            <a:rPr lang="en-US" sz="1200" dirty="0">
              <a:latin typeface="Helvetica Neue" panose="020B0604020202020204" pitchFamily="34" charset="0"/>
            </a:rPr>
            <a:t> dui </a:t>
          </a:r>
          <a:r>
            <a:rPr lang="en-US" sz="1200" dirty="0" err="1">
              <a:latin typeface="Helvetica Neue" panose="020B0604020202020204" pitchFamily="34" charset="0"/>
            </a:rPr>
            <a:t>urna</a:t>
          </a:r>
          <a:r>
            <a:rPr lang="en-US" sz="1200" dirty="0">
              <a:latin typeface="Helvetica Neue" panose="020B0604020202020204" pitchFamily="34" charset="0"/>
            </a:rPr>
            <a:t>, </a:t>
          </a:r>
          <a:r>
            <a:rPr lang="en-US" sz="1200" dirty="0" err="1">
              <a:latin typeface="Helvetica Neue" panose="020B0604020202020204" pitchFamily="34" charset="0"/>
            </a:rPr>
            <a:t>tincidunt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quis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mauris</a:t>
          </a:r>
          <a:r>
            <a:rPr lang="en-US" sz="1200" dirty="0">
              <a:latin typeface="Helvetica Neue" panose="020B0604020202020204" pitchFamily="34" charset="0"/>
            </a:rPr>
            <a:t> id,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egestas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tellus</a:t>
          </a:r>
          <a:r>
            <a:rPr lang="en-US" sz="1200" dirty="0">
              <a:latin typeface="Helvetica Neue" panose="020B0604020202020204" pitchFamily="34" charset="0"/>
            </a:rPr>
            <a:t>. </a:t>
          </a:r>
          <a:r>
            <a:rPr lang="en-US" sz="1200" dirty="0" err="1">
              <a:latin typeface="Helvetica Neue" panose="020B0604020202020204" pitchFamily="34" charset="0"/>
            </a:rPr>
            <a:t>Nulla</a:t>
          </a:r>
          <a:r>
            <a:rPr lang="en-US" sz="1200" dirty="0">
              <a:latin typeface="Helvetica Neue" panose="020B0604020202020204" pitchFamily="34" charset="0"/>
            </a:rPr>
            <a:t> </a:t>
          </a:r>
          <a:r>
            <a:rPr lang="en-US" sz="1200" dirty="0" err="1">
              <a:latin typeface="Helvetica Neue" panose="020B0604020202020204" pitchFamily="34" charset="0"/>
            </a:rPr>
            <a:t>facilisi</a:t>
          </a:r>
          <a:r>
            <a:rPr lang="en-US" sz="1200" dirty="0">
              <a:latin typeface="Helvetica Neue" panose="020B0604020202020204" pitchFamily="34" charset="0"/>
            </a:rPr>
            <a:t>. Dui</a:t>
          </a:r>
          <a:r>
            <a:rPr lang="en-US" sz="1200" baseline="0" dirty="0">
              <a:latin typeface="Helvetica Neue" panose="020B0604020202020204" pitchFamily="34" charset="0"/>
            </a:rPr>
            <a:t> id </a:t>
          </a:r>
          <a:r>
            <a:rPr lang="en-US" sz="1200" baseline="0" dirty="0" err="1">
              <a:latin typeface="Helvetica Neue" panose="020B0604020202020204" pitchFamily="34" charset="0"/>
            </a:rPr>
            <a:t>lacinia</a:t>
          </a:r>
          <a:r>
            <a:rPr lang="en-US" sz="1200" baseline="0" dirty="0">
              <a:latin typeface="Helvetica Neue" panose="020B0604020202020204" pitchFamily="34" charset="0"/>
            </a:rPr>
            <a:t> vel.</a:t>
          </a:r>
          <a:endParaRPr lang="en-US" sz="1200" dirty="0">
            <a:latin typeface="Helvetica Neue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0.31071</cdr:x>
      <cdr:y>0.36954</cdr:y>
    </cdr:from>
    <cdr:to>
      <cdr:x>0.68929</cdr:x>
      <cdr:y>0.47699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94970" y="2002414"/>
          <a:ext cx="1090419" cy="5822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solidFill>
                <a:schemeClr val="bg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bg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bg1"/>
            </a:solidFill>
            <a:latin typeface="Helvetica Neue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0.31977</cdr:x>
      <cdr:y>0.35304</cdr:y>
    </cdr:from>
    <cdr:to>
      <cdr:x>0.69834</cdr:x>
      <cdr:y>0.46049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21052" y="1913006"/>
          <a:ext cx="1090419" cy="58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solidFill>
                <a:schemeClr val="tx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tx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tx1"/>
            </a:solidFill>
            <a:latin typeface="Helvetica Neue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amet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consectetur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adipiscing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elit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Nam ac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turpis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dui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urna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quis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mauris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id,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tellus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Nulla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facilisi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Dui id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lacinia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vel.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amet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consectetur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adipiscing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elit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Nam ac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turpis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dui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urna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quis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mauris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id,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tellus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Nulla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facilisi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Dui id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lacinia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vel.</a:t>
          </a:r>
        </a:p>
      </cdr:txBody>
    </cdr:sp>
  </cdr:relSizeAnchor>
  <cdr:relSizeAnchor xmlns:cdr="http://schemas.openxmlformats.org/drawingml/2006/chartDrawing">
    <cdr:from>
      <cdr:x>0.31071</cdr:x>
      <cdr:y>0.36466</cdr:y>
    </cdr:from>
    <cdr:to>
      <cdr:x>0.68928</cdr:x>
      <cdr:y>0.47212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94969" y="1975998"/>
          <a:ext cx="1090419" cy="58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solidFill>
                <a:schemeClr val="tx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tx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tx1"/>
            </a:solidFill>
            <a:latin typeface="Helvetica Neue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0.07447</cdr:x>
      <cdr:y>0.64144</cdr:y>
    </cdr:from>
    <cdr:to>
      <cdr:x>0.92553</cdr:x>
      <cdr:y>0.96118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11612" y="3475758"/>
          <a:ext cx="3561347" cy="17325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</a:pP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Lorem ipsum dolor sit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amet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consectetur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adipiscing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elit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Nam ac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turpis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dui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urna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tincidunt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quis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mauris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id,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egestas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tellus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Nulla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Helvetica Neue" panose="020B0604020202020204" pitchFamily="34" charset="0"/>
            </a:rPr>
            <a:t>facilisi</a:t>
          </a:r>
          <a:r>
            <a:rPr lang="en-US" sz="1200" dirty="0">
              <a:solidFill>
                <a:schemeClr val="tx1"/>
              </a:solidFill>
              <a:latin typeface="Helvetica Neue" panose="020B0604020202020204" pitchFamily="34" charset="0"/>
            </a:rPr>
            <a:t>. Dui</a:t>
          </a:r>
          <a:r>
            <a:rPr lang="en-US" sz="1200" baseline="0" dirty="0">
              <a:solidFill>
                <a:schemeClr val="tx1"/>
              </a:solidFill>
              <a:latin typeface="Helvetica Neue" panose="020B0604020202020204" pitchFamily="34" charset="0"/>
            </a:rPr>
            <a:t> id </a:t>
          </a:r>
          <a:r>
            <a:rPr lang="en-US" sz="1200" baseline="0" dirty="0" err="1">
              <a:solidFill>
                <a:schemeClr val="tx1"/>
              </a:solidFill>
              <a:latin typeface="Helvetica Neue" panose="020B0604020202020204" pitchFamily="34" charset="0"/>
            </a:rPr>
            <a:t>lacinia</a:t>
          </a:r>
          <a:r>
            <a:rPr lang="en-US" sz="1200" baseline="0" dirty="0">
              <a:solidFill>
                <a:schemeClr val="tx1"/>
              </a:solidFill>
              <a:latin typeface="Helvetica Neue" panose="020B0604020202020204" pitchFamily="34" charset="0"/>
            </a:rPr>
            <a:t> vel.</a:t>
          </a:r>
          <a:endParaRPr lang="en-US" sz="1200" dirty="0">
            <a:solidFill>
              <a:schemeClr val="tx1"/>
            </a:solidFill>
            <a:latin typeface="Helvetica Neue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0.31071</cdr:x>
      <cdr:y>0.36954</cdr:y>
    </cdr:from>
    <cdr:to>
      <cdr:x>0.68929</cdr:x>
      <cdr:y>0.47699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94970" y="2002414"/>
          <a:ext cx="1090419" cy="58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solidFill>
                <a:schemeClr val="tx1"/>
              </a:solidFill>
              <a:latin typeface="Helvetica Neue" panose="020B0604020202020204" pitchFamily="34" charset="0"/>
            </a:rPr>
            <a:t>Click</a:t>
          </a:r>
          <a:r>
            <a:rPr lang="en-US" sz="1000" baseline="0" dirty="0">
              <a:solidFill>
                <a:schemeClr val="tx1"/>
              </a:solidFill>
              <a:latin typeface="Helvetica Neue" panose="020B0604020202020204" pitchFamily="34" charset="0"/>
            </a:rPr>
            <a:t> here to enter descriptive text</a:t>
          </a:r>
          <a:endParaRPr lang="en-US" sz="1000" dirty="0">
            <a:solidFill>
              <a:schemeClr val="tx1"/>
            </a:solidFill>
            <a:latin typeface="Helvetica Neue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0.11581</cdr:x>
      <cdr:y>0.71522</cdr:y>
    </cdr:from>
    <cdr:to>
      <cdr:x>0.88419</cdr:x>
      <cdr:y>0.8695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66301" y="3875539"/>
          <a:ext cx="2430349" cy="83599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200" dirty="0">
              <a:solidFill>
                <a:schemeClr val="bg1"/>
              </a:solidFill>
              <a:latin typeface="SJSU Spartan Regular" panose="02000000000000000000" pitchFamily="2" charset="0"/>
            </a:rPr>
            <a:t>Click</a:t>
          </a:r>
          <a:r>
            <a:rPr lang="en-US" sz="1200" baseline="0" dirty="0">
              <a:solidFill>
                <a:schemeClr val="bg1"/>
              </a:solidFill>
              <a:latin typeface="SJSU Spartan Regular" panose="02000000000000000000" pitchFamily="2" charset="0"/>
            </a:rPr>
            <a:t> here to enter descriptive text about the chart</a:t>
          </a:r>
          <a:endParaRPr lang="en-US" sz="1200" dirty="0">
            <a:solidFill>
              <a:schemeClr val="bg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0.1158</cdr:x>
      <cdr:y>0.71972</cdr:y>
    </cdr:from>
    <cdr:to>
      <cdr:x>0.8842</cdr:x>
      <cdr:y>0.874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366286" y="3899923"/>
          <a:ext cx="2430384" cy="83599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chemeClr val="bg1"/>
              </a:solidFill>
              <a:latin typeface="SJSU Spartan Regular" panose="02000000000000000000" pitchFamily="2" charset="0"/>
            </a:rPr>
            <a:t>Click</a:t>
          </a:r>
          <a:r>
            <a:rPr lang="en-US" sz="1200" baseline="0" dirty="0">
              <a:solidFill>
                <a:schemeClr val="bg1"/>
              </a:solidFill>
              <a:latin typeface="SJSU Spartan Regular" panose="02000000000000000000" pitchFamily="2" charset="0"/>
            </a:rPr>
            <a:t> here to enter descriptive text about the chart</a:t>
          </a:r>
          <a:endParaRPr lang="en-US" sz="1200" dirty="0">
            <a:solidFill>
              <a:schemeClr val="bg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0.05082</cdr:x>
      <cdr:y>0.7115</cdr:y>
    </cdr:from>
    <cdr:to>
      <cdr:x>0.94774</cdr:x>
      <cdr:y>0.7688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543" y="3736126"/>
          <a:ext cx="1580316" cy="300860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2"/>
              </a:solidFill>
              <a:latin typeface="SJSU Spartan Bold" panose="02000000000000000000" pitchFamily="2" charset="0"/>
            </a:rPr>
            <a:t>Assets 250,000</a:t>
          </a:r>
        </a:p>
      </cdr:txBody>
    </cdr:sp>
  </cdr:relSizeAnchor>
  <cdr:relSizeAnchor xmlns:cdr="http://schemas.openxmlformats.org/drawingml/2006/chartDrawing">
    <cdr:from>
      <cdr:x>0.05082</cdr:x>
      <cdr:y>0.80328</cdr:y>
    </cdr:from>
    <cdr:to>
      <cdr:x>1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19400" y="4218058"/>
          <a:ext cx="2229854" cy="1032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  <a:latin typeface="SJSU Spartan Regular" panose="02000000000000000000" pitchFamily="2" charset="0"/>
            </a:rPr>
            <a:t>Lorem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 ipsum dolor sit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amet</a:t>
          </a:r>
          <a:r>
            <a:rPr lang="en-US" sz="1100" baseline="0" dirty="0">
              <a:solidFill>
                <a:schemeClr val="tx1"/>
              </a:solidFill>
              <a:latin typeface="SJSU Spartan Regular" panose="02000000000000000000" pitchFamily="2" charset="0"/>
            </a:rPr>
            <a:t>, </a:t>
          </a:r>
          <a:r>
            <a:rPr lang="en-US" sz="1100" baseline="0" dirty="0" err="1">
              <a:solidFill>
                <a:schemeClr val="tx1"/>
              </a:solidFill>
              <a:latin typeface="SJSU Spartan Regular" panose="02000000000000000000" pitchFamily="2" charset="0"/>
            </a:rPr>
            <a:t>conectetur</a:t>
          </a:r>
          <a:endParaRPr lang="en-US" sz="1100" dirty="0">
            <a:solidFill>
              <a:schemeClr val="tx1"/>
            </a:solidFill>
            <a:latin typeface="SJSU Spartan Regular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E5585-5706-4A65-8753-B295ED1777B0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2C901-C54C-451E-83B0-7F578DB9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0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png"/><Relationship Id="rId4" Type="http://schemas.openxmlformats.org/officeDocument/2006/relationships/chart" Target="../charts/chart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png"/><Relationship Id="rId4" Type="http://schemas.openxmlformats.org/officeDocument/2006/relationships/chart" Target="../charts/chart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png"/><Relationship Id="rId4" Type="http://schemas.openxmlformats.org/officeDocument/2006/relationships/chart" Target="../charts/chart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Overview and Instruc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76221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Template Overview and Instructions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8649" y="1258615"/>
            <a:ext cx="506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SJSU Spartan Regular" panose="02000000000000000000" pitchFamily="2" charset="0"/>
              </a:rPr>
              <a:t>Remember to delete this slide before giving your presentation.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28650" y="1535614"/>
            <a:ext cx="394335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In this SJSU PowerPoint template, you will find options for a variety of slides to help you make an impactful presentation.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Cover and Title Slides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Start your presentation with one of the title slides.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Bumpers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Use a bumper slide to signal a transition to a new section of your presentation.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Section Headers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Start a new topic or section of your presentation with a section header.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Content Slides (White and Blue Options)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Content slides allow you to present a combination of text, imagery and/or charts.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Image Slides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Let large, compelling images tell your story. Choose from provided image slides or use the university's photo library to find an image that supports your message.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Charts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 Using the instructions below, create custom charts and graphs to present your data.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0" y="1535614"/>
            <a:ext cx="39410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How to customize your slides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: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To insert your lockup (departmental logo) in place of the SJSU primary mark/logo on a slide, right-click (or </a:t>
            </a:r>
            <a:r>
              <a:rPr lang="en-US" sz="1100" dirty="0" err="1">
                <a:solidFill>
                  <a:schemeClr val="bg1"/>
                </a:solidFill>
                <a:latin typeface="SJSU Spartan Regular" panose="02000000000000000000" pitchFamily="2" charset="0"/>
              </a:rPr>
              <a:t>Ctrl+click</a:t>
            </a:r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 on Mac) the image and select "Format Shape," then use the "File" button under “Fill – Insert Picture From." You may need to resize the lockup if its size differs from that of the primary mark. To resize, go to "Size/Position" and, under "Text Box,” select "Resize Shape to Fit Text."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To use the built-in charts, you will first need to edit the data for the chart on the Slide Master. Go to View &gt; Slide Master and then find the chart you’d like to edit. Right-click and select "Edit Data." When you are done editing, go back to the Home tab and insert a new slide based on that Slide Master.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For some slide layouts, you will need to manually turn on the footer and/or slide numbers.</a:t>
            </a:r>
          </a:p>
          <a:p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For compelling SJSU imagery to use in your presentation, go to:</a:t>
            </a:r>
          </a:p>
          <a:p>
            <a:r>
              <a:rPr lang="en-US" sz="1100" dirty="0">
                <a:solidFill>
                  <a:schemeClr val="bg1"/>
                </a:solidFill>
                <a:latin typeface="SJSU Spartan Regular" panose="02000000000000000000" pitchFamily="2" charset="0"/>
              </a:rPr>
              <a:t>go.sjsu.edu/</a:t>
            </a:r>
            <a:r>
              <a:rPr lang="en-US" sz="1100" dirty="0" err="1">
                <a:solidFill>
                  <a:schemeClr val="bg1"/>
                </a:solidFill>
                <a:latin typeface="SJSU Spartan Regular" panose="02000000000000000000" pitchFamily="2" charset="0"/>
              </a:rPr>
              <a:t>photographylibrary</a:t>
            </a:r>
            <a:endParaRPr lang="en-US" sz="1100" dirty="0">
              <a:solidFill>
                <a:schemeClr val="bg1"/>
              </a:solidFill>
              <a:latin typeface="SJSU Spartan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- Gray Custo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6858000"/>
          </a:xfrm>
        </p:spPr>
        <p:txBody>
          <a:bodyPr anchor="t" anchorCtr="0">
            <a:normAutofit/>
          </a:bodyPr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insert a custom background picture, do the following: On a PC, select the background by clicking outside the primary mark, then right-click and select “Bring to Front.” Click the image icon to select an image. Then, right-click and select “Send to Back.” On a Mac, select the background by right-clicking (or </a:t>
            </a:r>
            <a:r>
              <a:rPr lang="en-US" dirty="0" err="1"/>
              <a:t>Ctrl+click</a:t>
            </a:r>
            <a:r>
              <a:rPr lang="en-US" dirty="0"/>
              <a:t>), then select Format Shape – Fill – Picture or Texture – Choose Picture. For compelling SJSU imagery: go.sjsu.edu/</a:t>
            </a:r>
            <a:r>
              <a:rPr lang="en-US" dirty="0" err="1"/>
              <a:t>photographylibrary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618" y="2242052"/>
            <a:ext cx="8070182" cy="83803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Bumper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3191628"/>
            <a:ext cx="7745016" cy="2151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Bumper Slide Subtitle</a:t>
            </a:r>
          </a:p>
        </p:txBody>
      </p:sp>
      <p:sp>
        <p:nvSpPr>
          <p:cNvPr id="7" name="Text Placeholder 22" descr="SJSU Primary Mark" title="SJSU Primary Mark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59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461" y="4423779"/>
            <a:ext cx="8070182" cy="838033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4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35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616411"/>
            <a:ext cx="7886700" cy="918243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217920"/>
            <a:ext cx="566167" cy="36512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695575"/>
            <a:ext cx="7886700" cy="22621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Section Subhead</a:t>
            </a:r>
          </a:p>
        </p:txBody>
      </p:sp>
      <p:sp>
        <p:nvSpPr>
          <p:cNvPr id="10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05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02012"/>
            <a:ext cx="7886700" cy="517190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Small Header (less important or imagery is used)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217920"/>
            <a:ext cx="566167" cy="36512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576262" y="2073318"/>
            <a:ext cx="3991476" cy="226218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in dui in,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8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71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Column - One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217920"/>
            <a:ext cx="566166" cy="36512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7886700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40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Column - Two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3559"/>
            <a:ext cx="7886700" cy="1701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7886700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5796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04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lumn - One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3823034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04347" y="3061847"/>
            <a:ext cx="3811002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6880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lumn - Two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3823034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04347" y="3061847"/>
            <a:ext cx="3811002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3559"/>
            <a:ext cx="7886700" cy="1701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5796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27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2823412"/>
            <a:ext cx="2464464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455066" y="2821216"/>
            <a:ext cx="2349166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6166184" y="2821215"/>
            <a:ext cx="2349166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rgbClr val="666666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2" descr="SJSU Primary Mark" title="SJSU Primary Mark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900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 - One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7886700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487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Blue with Primary 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JSU Primary Mark" title="SJSU Primary Ma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71" y="3264109"/>
            <a:ext cx="4834059" cy="9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06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 - Two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3559"/>
            <a:ext cx="7886700" cy="1701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7886700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5796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262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 - One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3823034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04347" y="3061847"/>
            <a:ext cx="3811002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404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 - Two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3061847"/>
            <a:ext cx="3823034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04347" y="3061847"/>
            <a:ext cx="3811002" cy="27549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3559"/>
            <a:ext cx="7886700" cy="1701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5796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620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4368"/>
            <a:ext cx="7886700" cy="886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2823412"/>
            <a:ext cx="2464464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117333"/>
            <a:ext cx="7886700" cy="5127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455066" y="2821216"/>
            <a:ext cx="2349166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6166184" y="2821215"/>
            <a:ext cx="2349166" cy="3192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2" descr="SJSU Primary Mark" title="SJSU Primary Mark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8721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Click the image logo to insert a background image. For compelling SJSU imagery: go.sjsu.edu/</a:t>
            </a:r>
            <a:r>
              <a:rPr lang="en-US" dirty="0" err="1"/>
              <a:t>photographylibrary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8492" y="4808789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Is your image dark enough</a:t>
            </a:r>
            <a:br>
              <a:rPr lang="en-US" dirty="0"/>
            </a:br>
            <a:r>
              <a:rPr lang="en-US" dirty="0"/>
              <a:t>to read white type over it?</a:t>
            </a:r>
          </a:p>
        </p:txBody>
      </p:sp>
    </p:spTree>
    <p:extLst>
      <p:ext uri="{BB962C8B-B14F-4D97-AF65-F5344CB8AC3E}">
        <p14:creationId xmlns:p14="http://schemas.microsoft.com/office/powerpoint/2010/main" val="1726698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Walking on Camp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492" y="4808789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Is your image dark enough</a:t>
            </a:r>
            <a:br>
              <a:rPr lang="en-US" dirty="0"/>
            </a:br>
            <a:r>
              <a:rPr lang="en-US" dirty="0"/>
              <a:t>to read white type over it?</a:t>
            </a:r>
          </a:p>
        </p:txBody>
      </p:sp>
    </p:spTree>
    <p:extLst>
      <p:ext uri="{BB962C8B-B14F-4D97-AF65-F5344CB8AC3E}">
        <p14:creationId xmlns:p14="http://schemas.microsoft.com/office/powerpoint/2010/main" val="1690703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 with Blue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the image logo to insert a background image. For compelling SJSU imagery: go.sjsu.edu/</a:t>
            </a:r>
            <a:r>
              <a:rPr lang="en-US" dirty="0" err="1"/>
              <a:t>photographylibrary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2057400"/>
          </a:xfrm>
          <a:gradFill flip="none" rotWithShape="1">
            <a:gsLst>
              <a:gs pos="0">
                <a:schemeClr val="tx2"/>
              </a:gs>
              <a:gs pos="55000">
                <a:schemeClr val="accent1">
                  <a:lumMod val="45000"/>
                  <a:lumOff val="55000"/>
                  <a:alpha val="9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This slide has</a:t>
            </a:r>
            <a:br>
              <a:rPr lang="en-US" dirty="0"/>
            </a:br>
            <a:r>
              <a:rPr lang="en-US" dirty="0"/>
              <a:t>animation built-in</a:t>
            </a:r>
          </a:p>
        </p:txBody>
      </p:sp>
    </p:spTree>
    <p:extLst>
      <p:ext uri="{BB962C8B-B14F-4D97-AF65-F5344CB8AC3E}">
        <p14:creationId xmlns:p14="http://schemas.microsoft.com/office/powerpoint/2010/main" val="36584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elebration with Blue Anim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2057400"/>
          </a:xfrm>
          <a:gradFill flip="none" rotWithShape="1">
            <a:gsLst>
              <a:gs pos="0">
                <a:schemeClr val="tx2"/>
              </a:gs>
              <a:gs pos="55000">
                <a:schemeClr val="accent1">
                  <a:lumMod val="45000"/>
                  <a:lumOff val="55000"/>
                  <a:alpha val="9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This slide has</a:t>
            </a:r>
            <a:br>
              <a:rPr lang="en-US" dirty="0"/>
            </a:br>
            <a:r>
              <a:rPr lang="en-US" dirty="0"/>
              <a:t>animation built-in</a:t>
            </a:r>
          </a:p>
        </p:txBody>
      </p:sp>
    </p:spTree>
    <p:extLst>
      <p:ext uri="{BB962C8B-B14F-4D97-AF65-F5344CB8AC3E}">
        <p14:creationId xmlns:p14="http://schemas.microsoft.com/office/powerpoint/2010/main" val="28947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 with Gra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the image logo to insert a background image. For compelling SJSU imagery: go.sjsu.edu/</a:t>
            </a:r>
            <a:r>
              <a:rPr lang="en-US" dirty="0" err="1"/>
              <a:t>photographylibrary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2057400"/>
          </a:xfrm>
          <a:gradFill flip="none" rotWithShape="1">
            <a:gsLst>
              <a:gs pos="0">
                <a:schemeClr val="bg2"/>
              </a:gs>
              <a:gs pos="55000">
                <a:schemeClr val="bg2">
                  <a:alpha val="90000"/>
                  <a:lumMod val="45000"/>
                  <a:lumOff val="55000"/>
                </a:schemeClr>
              </a:gs>
              <a:gs pos="100000">
                <a:schemeClr val="bg2">
                  <a:alpha val="0"/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This slide has</a:t>
            </a:r>
            <a:br>
              <a:rPr lang="en-US" dirty="0"/>
            </a:br>
            <a:r>
              <a:rPr lang="en-US" dirty="0"/>
              <a:t>animation built-in</a:t>
            </a:r>
          </a:p>
        </p:txBody>
      </p:sp>
    </p:spTree>
    <p:extLst>
      <p:ext uri="{BB962C8B-B14F-4D97-AF65-F5344CB8AC3E}">
        <p14:creationId xmlns:p14="http://schemas.microsoft.com/office/powerpoint/2010/main" val="23811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elebration with Gray Anim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2057400"/>
          </a:xfrm>
          <a:gradFill flip="none" rotWithShape="1">
            <a:gsLst>
              <a:gs pos="0">
                <a:schemeClr val="bg2"/>
              </a:gs>
              <a:gs pos="55000">
                <a:schemeClr val="bg2">
                  <a:alpha val="90000"/>
                  <a:lumMod val="45000"/>
                  <a:lumOff val="55000"/>
                </a:schemeClr>
              </a:gs>
              <a:gs pos="100000">
                <a:schemeClr val="bg2">
                  <a:alpha val="0"/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This slide has</a:t>
            </a:r>
            <a:br>
              <a:rPr lang="en-US" dirty="0"/>
            </a:br>
            <a:r>
              <a:rPr lang="en-US" dirty="0"/>
              <a:t>animation built-in</a:t>
            </a:r>
          </a:p>
        </p:txBody>
      </p:sp>
    </p:spTree>
    <p:extLst>
      <p:ext uri="{BB962C8B-B14F-4D97-AF65-F5344CB8AC3E}">
        <p14:creationId xmlns:p14="http://schemas.microsoft.com/office/powerpoint/2010/main" val="36337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Swimming with Primary 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JSU Primary Mark" title="SJSU Primary Ma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71" y="3264109"/>
            <a:ext cx="4834059" cy="90472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064328" y="783771"/>
            <a:ext cx="301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" panose="02000503000000020004" pitchFamily="50"/>
              </a:rPr>
              <a:t>For compelling SJSU imagery:</a:t>
            </a:r>
          </a:p>
          <a:p>
            <a:r>
              <a:rPr lang="en-US" sz="1600" dirty="0">
                <a:solidFill>
                  <a:schemeClr val="bg1"/>
                </a:solidFill>
                <a:latin typeface="Helvetica Neue" panose="02000503000000020004" pitchFamily="50"/>
              </a:rPr>
              <a:t>go.sjsu.edu/</a:t>
            </a:r>
            <a:r>
              <a:rPr lang="en-US" sz="1600" dirty="0" err="1">
                <a:solidFill>
                  <a:schemeClr val="bg1"/>
                </a:solidFill>
                <a:latin typeface="Helvetica Neue" panose="02000503000000020004" pitchFamily="50"/>
              </a:rPr>
              <a:t>photographylibrary</a:t>
            </a:r>
            <a:endParaRPr lang="en-US" sz="1600" dirty="0">
              <a:solidFill>
                <a:schemeClr val="bg1"/>
              </a:solidFill>
              <a:latin typeface="Helvetica Neue" panose="02000503000000020004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2991707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 with Top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the image logo to insert a background image. For compelling SJSU imagery: go.sjsu.edu/</a:t>
            </a:r>
            <a:r>
              <a:rPr lang="en-US" dirty="0" err="1"/>
              <a:t>photographylibrary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Single iconic shots work well</a:t>
            </a:r>
          </a:p>
        </p:txBody>
      </p:sp>
    </p:spTree>
    <p:extLst>
      <p:ext uri="{BB962C8B-B14F-4D97-AF65-F5344CB8AC3E}">
        <p14:creationId xmlns:p14="http://schemas.microsoft.com/office/powerpoint/2010/main" val="3320661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ower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Single iconic shots work well</a:t>
            </a:r>
          </a:p>
        </p:txBody>
      </p:sp>
    </p:spTree>
    <p:extLst>
      <p:ext uri="{BB962C8B-B14F-4D97-AF65-F5344CB8AC3E}">
        <p14:creationId xmlns:p14="http://schemas.microsoft.com/office/powerpoint/2010/main" val="2093532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lassroom with Centered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88104"/>
            <a:ext cx="9144000" cy="2609538"/>
          </a:xfrm>
          <a:prstGeom prst="rect">
            <a:avLst/>
          </a:prstGeom>
          <a:gradFill>
            <a:gsLst>
              <a:gs pos="0">
                <a:schemeClr val="tx2"/>
              </a:gs>
              <a:gs pos="44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12693"/>
            <a:ext cx="9144000" cy="716570"/>
          </a:xfrm>
          <a:noFill/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29264"/>
            <a:ext cx="9144000" cy="1668379"/>
          </a:xfrm>
          <a:prstGeom prst="rect">
            <a:avLst/>
          </a:prstGeom>
        </p:spPr>
        <p:txBody>
          <a:bodyPr/>
          <a:lstStyle>
            <a:lvl1pPr marL="914400" indent="0">
              <a:lnSpc>
                <a:spcPct val="100000"/>
              </a:lnSpc>
              <a:buFontTx/>
              <a:buNone/>
              <a:defRPr sz="1600" spc="3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insert</a:t>
            </a:r>
            <a:br>
              <a:rPr lang="en-US" dirty="0"/>
            </a:br>
            <a:r>
              <a:rPr lang="en-US" dirty="0"/>
              <a:t>body copy, use</a:t>
            </a:r>
            <a:br>
              <a:rPr lang="en-US" dirty="0"/>
            </a:br>
            <a:r>
              <a:rPr lang="en-US" dirty="0"/>
              <a:t>Shift + Enter for</a:t>
            </a:r>
            <a:br>
              <a:rPr lang="en-US" dirty="0"/>
            </a:br>
            <a:r>
              <a:rPr lang="en-US" dirty="0"/>
              <a:t>closer line-breaks.</a:t>
            </a:r>
          </a:p>
        </p:txBody>
      </p:sp>
    </p:spTree>
    <p:extLst>
      <p:ext uri="{BB962C8B-B14F-4D97-AF65-F5344CB8AC3E}">
        <p14:creationId xmlns:p14="http://schemas.microsoft.com/office/powerpoint/2010/main" val="10581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ustom with Centered Head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To insert a custom background picture, do the following: On a PC, select the background by clicking outside the primary mark, then right-click and select “Bring to Front.” Click the image icon to select an image. Then, right-click and select “Send to Back.” On a Mac, select the background by right-clicking (or </a:t>
            </a:r>
            <a:r>
              <a:rPr lang="en-US" dirty="0" err="1"/>
              <a:t>Ctrl+click</a:t>
            </a:r>
            <a:r>
              <a:rPr lang="en-US" dirty="0"/>
              <a:t>), then select Format Shape – Fill – Picture or Texture – Choose Picture. For compelling SJSU imagery: go.sjsu.edu/</a:t>
            </a:r>
            <a:r>
              <a:rPr lang="en-US" dirty="0" err="1"/>
              <a:t>photographylibrary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2588104"/>
            <a:ext cx="9144000" cy="2609538"/>
          </a:xfrm>
          <a:prstGeom prst="rect">
            <a:avLst/>
          </a:prstGeom>
          <a:gradFill>
            <a:gsLst>
              <a:gs pos="0">
                <a:schemeClr val="tx2"/>
              </a:gs>
              <a:gs pos="44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12693"/>
            <a:ext cx="9144000" cy="716570"/>
          </a:xfrm>
          <a:noFill/>
        </p:spPr>
        <p:txBody>
          <a:bodyPr>
            <a:normAutofit/>
          </a:bodyPr>
          <a:lstStyle>
            <a:lvl1pPr marL="914400" indent="0">
              <a:defRPr sz="3200" baseline="0"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Slide 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29264"/>
            <a:ext cx="9144000" cy="1668379"/>
          </a:xfrm>
          <a:prstGeom prst="rect">
            <a:avLst/>
          </a:prstGeom>
        </p:spPr>
        <p:txBody>
          <a:bodyPr/>
          <a:lstStyle>
            <a:lvl1pPr marL="914400" indent="0">
              <a:lnSpc>
                <a:spcPct val="100000"/>
              </a:lnSpc>
              <a:buFontTx/>
              <a:buNone/>
              <a:defRPr sz="1600" spc="3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insert</a:t>
            </a:r>
            <a:br>
              <a:rPr lang="en-US" dirty="0"/>
            </a:br>
            <a:r>
              <a:rPr lang="en-US" dirty="0"/>
              <a:t>body copy, use</a:t>
            </a:r>
            <a:br>
              <a:rPr lang="en-US" dirty="0"/>
            </a:br>
            <a:r>
              <a:rPr lang="en-US" dirty="0"/>
              <a:t>Shift + Enter for</a:t>
            </a:r>
            <a:br>
              <a:rPr lang="en-US" dirty="0"/>
            </a:br>
            <a:r>
              <a:rPr lang="en-US" dirty="0"/>
              <a:t>closer line-breaks.</a:t>
            </a:r>
          </a:p>
        </p:txBody>
      </p:sp>
    </p:spTree>
    <p:extLst>
      <p:ext uri="{BB962C8B-B14F-4D97-AF65-F5344CB8AC3E}">
        <p14:creationId xmlns:p14="http://schemas.microsoft.com/office/powerpoint/2010/main" val="10669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Right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Click image logo to insert picture. For compelling SJSU imagery: go.sjsu.edu/</a:t>
            </a:r>
            <a:r>
              <a:rPr lang="en-US" dirty="0" err="1"/>
              <a:t>photographylibrary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02009"/>
            <a:ext cx="5314950" cy="629487"/>
          </a:xfrm>
        </p:spPr>
        <p:txBody>
          <a:bodyPr/>
          <a:lstStyle>
            <a:lvl1pPr>
              <a:defRPr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1" y="1416385"/>
            <a:ext cx="5314949" cy="4926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033504"/>
            <a:ext cx="3943350" cy="4824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3178925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Left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Click image logo to insert picture. For compelling SJSU imagery: go.sjsu.edu/</a:t>
            </a:r>
            <a:r>
              <a:rPr lang="en-US" dirty="0" err="1"/>
              <a:t>photographylibrary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702009"/>
            <a:ext cx="4138863" cy="629487"/>
          </a:xfrm>
        </p:spPr>
        <p:txBody>
          <a:bodyPr/>
          <a:lstStyle>
            <a:lvl1pPr>
              <a:defRPr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00601" y="1416385"/>
            <a:ext cx="4138863" cy="4926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00600" y="2033504"/>
            <a:ext cx="4138863" cy="48244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Helvetica Neue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Helvetica Neue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Helvetica Neue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Helvetica Neue" panose="020B0604020202020204" pitchFamily="34" charset="0"/>
              </a:defRPr>
            </a:lvl5pPr>
          </a:lstStyle>
          <a:p>
            <a:pPr lvl="0"/>
            <a:r>
              <a:rPr lang="en-US" dirty="0"/>
              <a:t>Click here to 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812107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hree-Doughnut Comparis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latin typeface="SJSU Spartan Bold" panose="02000000000000000000" pitchFamily="2" charset="0"/>
              </a:defRPr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543625441"/>
              </p:ext>
            </p:extLst>
          </p:nvPr>
        </p:nvGraphicFramePr>
        <p:xfrm>
          <a:off x="122129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413335830"/>
              </p:ext>
            </p:extLst>
          </p:nvPr>
        </p:nvGraphicFramePr>
        <p:xfrm>
          <a:off x="3144346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451365510"/>
              </p:ext>
            </p:extLst>
          </p:nvPr>
        </p:nvGraphicFramePr>
        <p:xfrm>
          <a:off x="6166563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3794846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hree-Doughnut Comparis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latin typeface="SJSU Spartan Bold" panose="02000000000000000000" pitchFamily="2" charset="0"/>
              </a:defRPr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2996127049"/>
              </p:ext>
            </p:extLst>
          </p:nvPr>
        </p:nvGraphicFramePr>
        <p:xfrm>
          <a:off x="122129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1856341872"/>
              </p:ext>
            </p:extLst>
          </p:nvPr>
        </p:nvGraphicFramePr>
        <p:xfrm>
          <a:off x="3144346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4216628881"/>
              </p:ext>
            </p:extLst>
          </p:nvPr>
        </p:nvGraphicFramePr>
        <p:xfrm>
          <a:off x="6166563" y="711230"/>
          <a:ext cx="28803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1292995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-Doughnut Comparis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2"/>
          </a:solidFill>
        </p:spPr>
        <p:txBody>
          <a:bodyPr/>
          <a:lstStyle>
            <a:lvl1pPr>
              <a:defRPr>
                <a:latin typeface="SJSU Spartan Bold" panose="02000000000000000000" pitchFamily="2" charset="0"/>
              </a:defRPr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4039942456"/>
              </p:ext>
            </p:extLst>
          </p:nvPr>
        </p:nvGraphicFramePr>
        <p:xfrm>
          <a:off x="122128" y="711230"/>
          <a:ext cx="316295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1447531141"/>
              </p:ext>
            </p:extLst>
          </p:nvPr>
        </p:nvGraphicFramePr>
        <p:xfrm>
          <a:off x="5883967" y="711230"/>
          <a:ext cx="316295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85084" y="711229"/>
            <a:ext cx="2598884" cy="143841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  <a:latin typeface="SJSU Spartan Bold" panose="02000000000000000000" pitchFamily="2" charset="0"/>
              </a:defRPr>
            </a:lvl1pPr>
            <a:lvl2pPr marL="457200" indent="0">
              <a:buFontTx/>
              <a:buNone/>
              <a:defRPr sz="1800"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 sz="1600"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 sz="1400"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 sz="1400"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Subheading Line 1</a:t>
            </a:r>
            <a:br>
              <a:rPr lang="en-US" dirty="0"/>
            </a:br>
            <a:r>
              <a:rPr lang="en-US" dirty="0"/>
              <a:t>Subheading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285083" y="1799342"/>
            <a:ext cx="2598884" cy="4330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00" spc="0" dirty="0">
                <a:latin typeface="Helvetica Neue" panose="020B0604020202020204" pitchFamily="34" charset="0"/>
              </a:rPr>
              <a:t>Lorem ipsum dolor sit </a:t>
            </a:r>
            <a:r>
              <a:rPr lang="en-US" sz="1200" spc="0" dirty="0" err="1">
                <a:latin typeface="Helvetica Neue" panose="020B0604020202020204" pitchFamily="34" charset="0"/>
              </a:rPr>
              <a:t>amet</a:t>
            </a:r>
            <a:r>
              <a:rPr lang="en-US" sz="1200" spc="0" dirty="0">
                <a:latin typeface="Helvetica Neue" panose="020B0604020202020204" pitchFamily="34" charset="0"/>
              </a:rPr>
              <a:t>, </a:t>
            </a:r>
            <a:r>
              <a:rPr lang="en-US" sz="1200" spc="0" dirty="0" err="1">
                <a:latin typeface="Helvetica Neue" panose="020B0604020202020204" pitchFamily="34" charset="0"/>
              </a:rPr>
              <a:t>consectetur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adipiscing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elit</a:t>
            </a:r>
            <a:r>
              <a:rPr lang="en-US" sz="1200" spc="0" dirty="0">
                <a:latin typeface="Helvetica Neue" panose="020B0604020202020204" pitchFamily="34" charset="0"/>
              </a:rPr>
              <a:t>, </a:t>
            </a:r>
            <a:r>
              <a:rPr lang="en-US" sz="1200" spc="0" dirty="0" err="1">
                <a:latin typeface="Helvetica Neue" panose="020B0604020202020204" pitchFamily="34" charset="0"/>
              </a:rPr>
              <a:t>sed</a:t>
            </a:r>
            <a:r>
              <a:rPr lang="en-US" sz="1200" spc="0" dirty="0">
                <a:latin typeface="Helvetica Neue" panose="020B0604020202020204" pitchFamily="34" charset="0"/>
              </a:rPr>
              <a:t> do </a:t>
            </a:r>
            <a:r>
              <a:rPr lang="en-US" sz="1200" spc="0" dirty="0" err="1">
                <a:latin typeface="Helvetica Neue" panose="020B0604020202020204" pitchFamily="34" charset="0"/>
              </a:rPr>
              <a:t>eiusmod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tempor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incididunt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ut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labore</a:t>
            </a:r>
            <a:r>
              <a:rPr lang="en-US" sz="1200" spc="0" dirty="0">
                <a:latin typeface="Helvetica Neue" panose="020B0604020202020204" pitchFamily="34" charset="0"/>
              </a:rPr>
              <a:t> et </a:t>
            </a:r>
            <a:r>
              <a:rPr lang="en-US" sz="1200" spc="0" dirty="0" err="1">
                <a:latin typeface="Helvetica Neue" panose="020B0604020202020204" pitchFamily="34" charset="0"/>
              </a:rPr>
              <a:t>dolore</a:t>
            </a:r>
            <a:r>
              <a:rPr lang="en-US" sz="1200" spc="0" dirty="0">
                <a:latin typeface="Helvetica Neue" panose="020B0604020202020204" pitchFamily="34" charset="0"/>
              </a:rPr>
              <a:t> magna </a:t>
            </a:r>
            <a:r>
              <a:rPr lang="en-US" sz="1200" spc="0" dirty="0" err="1">
                <a:latin typeface="Helvetica Neue" panose="020B0604020202020204" pitchFamily="34" charset="0"/>
              </a:rPr>
              <a:t>aliqua</a:t>
            </a:r>
            <a:r>
              <a:rPr lang="en-US" sz="1200" spc="0" dirty="0">
                <a:latin typeface="Helvetica Neue" panose="020B0604020202020204" pitchFamily="34" charset="0"/>
              </a:rPr>
              <a:t>. </a:t>
            </a:r>
            <a:r>
              <a:rPr lang="en-US" sz="1200" spc="0" dirty="0" err="1">
                <a:latin typeface="Helvetica Neue" panose="020B0604020202020204" pitchFamily="34" charset="0"/>
              </a:rPr>
              <a:t>Ut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enim</a:t>
            </a:r>
            <a:r>
              <a:rPr lang="en-US" sz="1200" spc="0" dirty="0">
                <a:latin typeface="Helvetica Neue" panose="020B0604020202020204" pitchFamily="34" charset="0"/>
              </a:rPr>
              <a:t> ad minim </a:t>
            </a:r>
            <a:r>
              <a:rPr lang="en-US" sz="1200" spc="0" dirty="0" err="1">
                <a:latin typeface="Helvetica Neue" panose="020B0604020202020204" pitchFamily="34" charset="0"/>
              </a:rPr>
              <a:t>veniam</a:t>
            </a:r>
            <a:r>
              <a:rPr lang="en-US" sz="1200" spc="0" dirty="0">
                <a:latin typeface="Helvetica Neue" panose="020B0604020202020204" pitchFamily="34" charset="0"/>
              </a:rPr>
              <a:t>, </a:t>
            </a:r>
            <a:r>
              <a:rPr lang="en-US" sz="1200" spc="0" dirty="0" err="1">
                <a:latin typeface="Helvetica Neue" panose="020B0604020202020204" pitchFamily="34" charset="0"/>
              </a:rPr>
              <a:t>quis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nostrud</a:t>
            </a:r>
            <a:r>
              <a:rPr lang="en-US" sz="1200" spc="0" dirty="0">
                <a:latin typeface="Helvetica Neue" panose="020B0604020202020204" pitchFamily="34" charset="0"/>
              </a:rPr>
              <a:t> exercitation </a:t>
            </a:r>
            <a:r>
              <a:rPr lang="en-US" sz="1200" spc="0" dirty="0" err="1">
                <a:latin typeface="Helvetica Neue" panose="020B0604020202020204" pitchFamily="34" charset="0"/>
              </a:rPr>
              <a:t>ullamco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laboris</a:t>
            </a:r>
            <a:r>
              <a:rPr lang="en-US" sz="1200" spc="0" dirty="0">
                <a:latin typeface="Helvetica Neue" panose="020B0604020202020204" pitchFamily="34" charset="0"/>
              </a:rPr>
              <a:t> nisi </a:t>
            </a:r>
            <a:r>
              <a:rPr lang="en-US" sz="1200" spc="0" dirty="0" err="1">
                <a:latin typeface="Helvetica Neue" panose="020B0604020202020204" pitchFamily="34" charset="0"/>
              </a:rPr>
              <a:t>ut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aliquip</a:t>
            </a:r>
            <a:r>
              <a:rPr lang="en-US" sz="1200" spc="0" dirty="0">
                <a:latin typeface="Helvetica Neue" panose="020B0604020202020204" pitchFamily="34" charset="0"/>
              </a:rPr>
              <a:t> ex </a:t>
            </a:r>
            <a:r>
              <a:rPr lang="en-US" sz="1200" spc="0" dirty="0" err="1">
                <a:latin typeface="Helvetica Neue" panose="020B0604020202020204" pitchFamily="34" charset="0"/>
              </a:rPr>
              <a:t>ea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commodo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consequat</a:t>
            </a:r>
            <a:r>
              <a:rPr lang="en-US" sz="1200" spc="0" dirty="0">
                <a:latin typeface="Helvetica Neue" panose="020B0604020202020204" pitchFamily="34" charset="0"/>
              </a:rPr>
              <a:t>. </a:t>
            </a:r>
            <a:r>
              <a:rPr lang="en-US" sz="1200" spc="0" dirty="0" err="1">
                <a:latin typeface="Helvetica Neue" panose="020B0604020202020204" pitchFamily="34" charset="0"/>
              </a:rPr>
              <a:t>Duis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aute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irure</a:t>
            </a:r>
            <a:r>
              <a:rPr lang="en-US" sz="1200" spc="0" dirty="0">
                <a:latin typeface="Helvetica Neue" panose="020B0604020202020204" pitchFamily="34" charset="0"/>
              </a:rPr>
              <a:t> dolor in </a:t>
            </a:r>
            <a:r>
              <a:rPr lang="en-US" sz="1200" spc="0" dirty="0" err="1">
                <a:latin typeface="Helvetica Neue" panose="020B0604020202020204" pitchFamily="34" charset="0"/>
              </a:rPr>
              <a:t>reprehenderit</a:t>
            </a:r>
            <a:r>
              <a:rPr lang="en-US" sz="1200" spc="0" dirty="0">
                <a:latin typeface="Helvetica Neue" panose="020B0604020202020204" pitchFamily="34" charset="0"/>
              </a:rPr>
              <a:t> in </a:t>
            </a:r>
            <a:r>
              <a:rPr lang="en-US" sz="1200" spc="0" dirty="0" err="1">
                <a:latin typeface="Helvetica Neue" panose="020B0604020202020204" pitchFamily="34" charset="0"/>
              </a:rPr>
              <a:t>voluptate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velit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esse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cillum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dolore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eu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fugiat</a:t>
            </a:r>
            <a:r>
              <a:rPr lang="en-US" sz="1200" spc="0" dirty="0">
                <a:latin typeface="Helvetica Neue" panose="020B0604020202020204" pitchFamily="34" charset="0"/>
              </a:rPr>
              <a:t> </a:t>
            </a:r>
            <a:r>
              <a:rPr lang="en-US" sz="1200" spc="0" dirty="0" err="1">
                <a:latin typeface="Helvetica Neue" panose="020B0604020202020204" pitchFamily="34" charset="0"/>
              </a:rPr>
              <a:t>nulla</a:t>
            </a:r>
            <a:r>
              <a:rPr lang="en-US" sz="1200" spc="0" dirty="0">
                <a:latin typeface="Helvetica Neue" panose="020B0604020202020204" pitchFamily="34" charset="0"/>
              </a:rPr>
              <a:t>.</a:t>
            </a:r>
          </a:p>
        </p:txBody>
      </p:sp>
      <p:sp>
        <p:nvSpPr>
          <p:cNvPr id="11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3868799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1480934478"/>
              </p:ext>
            </p:extLst>
          </p:nvPr>
        </p:nvGraphicFramePr>
        <p:xfrm>
          <a:off x="475934" y="925158"/>
          <a:ext cx="1761941" cy="525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 userDrawn="1">
            <p:extLst>
              <p:ext uri="{D42A27DB-BD31-4B8C-83A1-F6EECF244321}">
                <p14:modId xmlns:p14="http://schemas.microsoft.com/office/powerpoint/2010/main" val="453936038"/>
              </p:ext>
            </p:extLst>
          </p:nvPr>
        </p:nvGraphicFramePr>
        <p:xfrm>
          <a:off x="2502569" y="925158"/>
          <a:ext cx="2414530" cy="525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 userDrawn="1">
            <p:extLst>
              <p:ext uri="{D42A27DB-BD31-4B8C-83A1-F6EECF244321}">
                <p14:modId xmlns:p14="http://schemas.microsoft.com/office/powerpoint/2010/main" val="2747769721"/>
              </p:ext>
            </p:extLst>
          </p:nvPr>
        </p:nvGraphicFramePr>
        <p:xfrm>
          <a:off x="4917099" y="925158"/>
          <a:ext cx="4129825" cy="5251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11785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ustom with Primary M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</a:lstStyle>
          <a:p>
            <a:r>
              <a:rPr lang="en-US" dirty="0"/>
              <a:t>To insert a custom background picture, do the following: On a PC, select the background by clicking outside the primary mark, then right-click and select “Bring to Front.” Click the image icon to select an image. Then, right-click and select “Send to Back.” On a Mac, select the background by right-clicking (or </a:t>
            </a:r>
            <a:r>
              <a:rPr lang="en-US" dirty="0" err="1"/>
              <a:t>Ctrl+click</a:t>
            </a:r>
            <a:r>
              <a:rPr lang="en-US" dirty="0"/>
              <a:t>), then select Format Shape – Fill – Picture or Texture – Choose Picture. For compelling SJSU imagery: go.sjsu.edu/</a:t>
            </a:r>
            <a:r>
              <a:rPr lang="en-US" dirty="0" err="1"/>
              <a:t>photographylibrary</a:t>
            </a:r>
            <a:endParaRPr lang="en-US" dirty="0"/>
          </a:p>
        </p:txBody>
      </p:sp>
      <p:sp>
        <p:nvSpPr>
          <p:cNvPr id="6" name="Title 1" descr="SJSU Primary Mark" title="SJSU Primary Mark"/>
          <p:cNvSpPr>
            <a:spLocks noGrp="1"/>
          </p:cNvSpPr>
          <p:nvPr>
            <p:ph type="title" hasCustomPrompt="1"/>
          </p:nvPr>
        </p:nvSpPr>
        <p:spPr>
          <a:xfrm>
            <a:off x="2157984" y="3264408"/>
            <a:ext cx="4837176" cy="90525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278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d 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7" name="Chart 16"/>
          <p:cNvGraphicFramePr/>
          <p:nvPr userDrawn="1">
            <p:extLst>
              <p:ext uri="{D42A27DB-BD31-4B8C-83A1-F6EECF244321}">
                <p14:modId xmlns:p14="http://schemas.microsoft.com/office/powerpoint/2010/main" val="3496389544"/>
              </p:ext>
            </p:extLst>
          </p:nvPr>
        </p:nvGraphicFramePr>
        <p:xfrm>
          <a:off x="122129" y="962200"/>
          <a:ext cx="5123640" cy="516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6220326" y="1426173"/>
            <a:ext cx="2826597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7200" dirty="0">
                <a:solidFill>
                  <a:schemeClr val="tx2"/>
                </a:solidFill>
                <a:latin typeface="SJSU Spartan Bold" panose="02000000000000000000" pitchFamily="2" charset="0"/>
              </a:rPr>
              <a:t>36%</a:t>
            </a:r>
          </a:p>
          <a:p>
            <a:pPr>
              <a:lnSpc>
                <a:spcPts val="4800"/>
              </a:lnSpc>
            </a:pPr>
            <a:r>
              <a:rPr lang="en-US" sz="4000" dirty="0">
                <a:solidFill>
                  <a:srgbClr val="666666"/>
                </a:solidFill>
                <a:latin typeface="SJSU Spartan Bold" panose="02000000000000000000" pitchFamily="2" charset="0"/>
              </a:rPr>
              <a:t>Increase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220326" y="2755768"/>
            <a:ext cx="2446902" cy="8309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200" dirty="0">
                <a:latin typeface="SJSU Spartan Regular" panose="02000000000000000000" pitchFamily="2" charset="0"/>
              </a:rPr>
              <a:t>Blue Total</a:t>
            </a:r>
          </a:p>
          <a:p>
            <a:r>
              <a:rPr lang="en-US" sz="1200" dirty="0">
                <a:solidFill>
                  <a:srgbClr val="666666"/>
                </a:solidFill>
                <a:latin typeface="SJSU Spartan Regular" panose="02000000000000000000" pitchFamily="2" charset="0"/>
              </a:rPr>
              <a:t>250,000</a:t>
            </a:r>
          </a:p>
          <a:p>
            <a:endParaRPr lang="en-US" sz="1200" dirty="0">
              <a:latin typeface="SJSU Spartan Regular" panose="02000000000000000000" pitchFamily="2" charset="0"/>
            </a:endParaRPr>
          </a:p>
          <a:p>
            <a:endParaRPr lang="en-US" sz="1200" dirty="0">
              <a:latin typeface="SJSU Spartan Regular" panose="02000000000000000000" pitchFamily="2" charset="0"/>
            </a:endParaRPr>
          </a:p>
          <a:p>
            <a:pPr marL="280988" indent="0"/>
            <a:r>
              <a:rPr lang="en-US" sz="1200" dirty="0">
                <a:latin typeface="SJSU Spartan Regular" panose="02000000000000000000" pitchFamily="2" charset="0"/>
              </a:rPr>
              <a:t>Gold</a:t>
            </a:r>
            <a:r>
              <a:rPr lang="en-US" sz="1200" baseline="0" dirty="0">
                <a:latin typeface="SJSU Spartan Regular" panose="02000000000000000000" pitchFamily="2" charset="0"/>
              </a:rPr>
              <a:t> Total</a:t>
            </a:r>
            <a:endParaRPr lang="en-US" sz="1200" dirty="0">
              <a:latin typeface="SJSU Spartan Regular" panose="02000000000000000000" pitchFamily="2" charset="0"/>
            </a:endParaRPr>
          </a:p>
          <a:p>
            <a:pPr marL="465138" indent="0"/>
            <a:r>
              <a:rPr lang="en-US" sz="1200" dirty="0">
                <a:solidFill>
                  <a:srgbClr val="666666"/>
                </a:solidFill>
                <a:latin typeface="SJSU Spartan Regular" panose="02000000000000000000" pitchFamily="2" charset="0"/>
              </a:rPr>
              <a:t>250,000</a:t>
            </a:r>
          </a:p>
          <a:p>
            <a:pPr marL="465138" indent="0"/>
            <a:endParaRPr lang="en-US" sz="1200" dirty="0">
              <a:latin typeface="SJSU Spartan Regular" panose="02000000000000000000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20326" y="3586765"/>
            <a:ext cx="2446902" cy="584775"/>
          </a:xfrm>
          <a:prstGeom prst="rect">
            <a:avLst/>
          </a:prstGeom>
          <a:solidFill>
            <a:schemeClr val="tx2"/>
          </a:solidFill>
        </p:spPr>
        <p:txBody>
          <a:bodyPr wrap="square" numCol="1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JSU Spartan Regular" panose="02000000000000000000" pitchFamily="2" charset="0"/>
              </a:rPr>
              <a:t>Total End of the Year Values</a:t>
            </a:r>
          </a:p>
          <a:p>
            <a:r>
              <a:rPr lang="en-US" sz="2000" b="1" dirty="0">
                <a:solidFill>
                  <a:schemeClr val="bg1"/>
                </a:solidFill>
                <a:latin typeface="SJSU Spartan Regular" panose="02000000000000000000" pitchFamily="2" charset="0"/>
              </a:rPr>
              <a:t>148</a:t>
            </a:r>
            <a:r>
              <a:rPr lang="en-US" sz="2000" b="1" baseline="0" dirty="0">
                <a:solidFill>
                  <a:schemeClr val="bg1"/>
                </a:solidFill>
                <a:latin typeface="SJSU Spartan Regular" panose="02000000000000000000" pitchFamily="2" charset="0"/>
              </a:rPr>
              <a:t> Million</a:t>
            </a:r>
            <a:endParaRPr lang="en-US" sz="2000" b="1" dirty="0">
              <a:solidFill>
                <a:schemeClr val="bg1"/>
              </a:solidFill>
              <a:latin typeface="SJSU Spartan Regular" panose="02000000000000000000" pitchFamily="2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220325" y="4211100"/>
            <a:ext cx="2826597" cy="13619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amet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consectetur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adipiscing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elit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.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Vestibulum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elementum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nulla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sit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amet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tincidunt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rhoncus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.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Cras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eget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purus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lacinia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SJSU Spartan Regular" panose="02000000000000000000" pitchFamily="2" charset="0"/>
              </a:rPr>
              <a:t>nisl</a:t>
            </a:r>
            <a:r>
              <a:rPr lang="en-US" sz="1100" dirty="0">
                <a:solidFill>
                  <a:schemeClr val="tx1"/>
                </a:solidFill>
                <a:latin typeface="SJSU Spartan Regular" panose="02000000000000000000" pitchFamily="2" charset="0"/>
              </a:rPr>
              <a:t>.</a:t>
            </a:r>
          </a:p>
        </p:txBody>
      </p:sp>
      <p:sp>
        <p:nvSpPr>
          <p:cNvPr id="10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205346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07004" y="1219599"/>
            <a:ext cx="5440487" cy="50050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SJSU Spartan Bold" panose="02000000000000000000" pitchFamily="2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07364" y="1865944"/>
            <a:ext cx="5440127" cy="4966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93805" y="2498790"/>
            <a:ext cx="5440127" cy="4966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Month 00, 2015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93801" y="3118721"/>
            <a:ext cx="5440127" cy="4966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901010" y="3869974"/>
            <a:ext cx="5440127" cy="2848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98220" y="4187249"/>
            <a:ext cx="5440127" cy="3468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Helvetica Neue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23" name="Text Placeholder 22" descr="SJSU Primary Mark" title="SJSU Primary Mark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765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2" descr="SJSU Primary Mark" title="SJSU Primary Mark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62602" y="1611064"/>
            <a:ext cx="5438921" cy="36194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800" baseline="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2"/>
                </a:solidFill>
                <a:latin typeface="SJSU Spartan Regular" panose="02000000000000000000" pitchFamily="2" charset="0"/>
              </a:defRPr>
            </a:lvl2pPr>
            <a:lvl3pPr marL="914400" indent="0">
              <a:buFontTx/>
              <a:buNone/>
              <a:defRPr sz="2800">
                <a:solidFill>
                  <a:schemeClr val="bg2"/>
                </a:solidFill>
                <a:latin typeface="SJSU Spartan Regular" panose="02000000000000000000" pitchFamily="2" charset="0"/>
              </a:defRPr>
            </a:lvl3pPr>
            <a:lvl4pPr marL="1371600" indent="0">
              <a:buFontTx/>
              <a:buNone/>
              <a:defRPr sz="2800">
                <a:solidFill>
                  <a:schemeClr val="bg2"/>
                </a:solidFill>
                <a:latin typeface="SJSU Spartan Regular" panose="02000000000000000000" pitchFamily="2" charset="0"/>
              </a:defRPr>
            </a:lvl4pPr>
            <a:lvl5pPr marL="1828800" indent="0">
              <a:buFontTx/>
              <a:buNone/>
              <a:defRPr sz="2800">
                <a:solidFill>
                  <a:schemeClr val="bg2"/>
                </a:solidFill>
                <a:latin typeface="SJSU Spartan Regular" panose="02000000000000000000" pitchFamily="2" charset="0"/>
              </a:defRPr>
            </a:lvl5pPr>
          </a:lstStyle>
          <a:p>
            <a:pPr lvl="0"/>
            <a:r>
              <a:rPr lang="en-US" dirty="0"/>
              <a:t>Agenda Line 1</a:t>
            </a:r>
            <a:br>
              <a:rPr lang="en-US" dirty="0"/>
            </a:br>
            <a:r>
              <a:rPr lang="en-US" dirty="0"/>
              <a:t>Agenda Line 2</a:t>
            </a:r>
            <a:br>
              <a:rPr lang="en-US" dirty="0"/>
            </a:br>
            <a:r>
              <a:rPr lang="en-US" dirty="0"/>
              <a:t>Agenda Line 3</a:t>
            </a:r>
            <a:br>
              <a:rPr lang="en-US" dirty="0"/>
            </a:br>
            <a:r>
              <a:rPr lang="en-US" dirty="0"/>
              <a:t>Agenda Line 4</a:t>
            </a:r>
          </a:p>
        </p:txBody>
      </p:sp>
    </p:spTree>
    <p:extLst>
      <p:ext uri="{BB962C8B-B14F-4D97-AF65-F5344CB8AC3E}">
        <p14:creationId xmlns:p14="http://schemas.microsoft.com/office/powerpoint/2010/main" val="448027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- Gra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618" y="2242052"/>
            <a:ext cx="8070182" cy="83803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Bumper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3191628"/>
            <a:ext cx="7745016" cy="2151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Bumper Slide Subtitle</a:t>
            </a:r>
          </a:p>
        </p:txBody>
      </p:sp>
      <p:sp>
        <p:nvSpPr>
          <p:cNvPr id="5" name="Text Placeholder 2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20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- White Imag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618" y="2242052"/>
            <a:ext cx="8070182" cy="83803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Bumper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3191628"/>
            <a:ext cx="7745016" cy="21510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Bumper Slide Subtitle</a:t>
            </a:r>
          </a:p>
        </p:txBody>
      </p:sp>
      <p:sp>
        <p:nvSpPr>
          <p:cNvPr id="5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577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- Gray Plai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618" y="2242052"/>
            <a:ext cx="8070182" cy="83803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Bumper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3191628"/>
            <a:ext cx="7745016" cy="2151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Bumper Slide Subtitle</a:t>
            </a:r>
          </a:p>
        </p:txBody>
      </p:sp>
      <p:sp>
        <p:nvSpPr>
          <p:cNvPr id="5" name="Text Placeholder 22" descr="SJSU Primary Mark" title="SJSU Primary Mark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943600" y="6217920"/>
            <a:ext cx="2349470" cy="4389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SJSU Spartan Regular" panose="02000000000000000000" pitchFamily="2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7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829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90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75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SJSU Spartan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04039"/>
            <a:ext cx="7886700" cy="768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72769"/>
            <a:ext cx="7886700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Section Subhead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7734" y="6217920"/>
            <a:ext cx="3748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17920"/>
            <a:ext cx="566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666666"/>
                </a:solidFill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5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66666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400" kern="1200">
          <a:solidFill>
            <a:schemeClr val="tx2"/>
          </a:solidFill>
          <a:latin typeface="Helvetica Neue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04368"/>
            <a:ext cx="7886700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17920"/>
            <a:ext cx="56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fld id="{BF6D30ED-1F8A-41DD-9284-B7BE1E179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3061406"/>
            <a:ext cx="7886700" cy="27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38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6" r:id="rId3"/>
    <p:sldLayoutId id="2147483679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2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rgbClr val="666666"/>
          </a:solidFill>
          <a:latin typeface="Helvetica Neue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04368"/>
            <a:ext cx="7886700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3061406"/>
            <a:ext cx="7886700" cy="27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15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bg1"/>
          </a:solidFill>
          <a:latin typeface="Helvetica Neue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5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90" r:id="rId3"/>
    <p:sldLayoutId id="2147483689" r:id="rId4"/>
    <p:sldLayoutId id="2147483691" r:id="rId5"/>
    <p:sldLayoutId id="2147483692" r:id="rId6"/>
    <p:sldLayoutId id="2147483694" r:id="rId7"/>
    <p:sldLayoutId id="2147483693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Helvetica Neue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8" y="0"/>
            <a:ext cx="8924795" cy="49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17920"/>
            <a:ext cx="512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fld id="{4B8D3C05-9755-44A2-BF3D-BE7863C155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192" y="6217920"/>
            <a:ext cx="332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66666"/>
                </a:solidFill>
                <a:latin typeface="SJSU Spartan Regular" panose="02000000000000000000" pitchFamily="2" charset="0"/>
              </a:defRPr>
            </a:lvl1pPr>
          </a:lstStyle>
          <a:p>
            <a:r>
              <a:rPr lang="en-US" dirty="0"/>
              <a:t>DATE / TITLE</a:t>
            </a:r>
          </a:p>
        </p:txBody>
      </p:sp>
    </p:spTree>
    <p:extLst>
      <p:ext uri="{BB962C8B-B14F-4D97-AF65-F5344CB8AC3E}">
        <p14:creationId xmlns:p14="http://schemas.microsoft.com/office/powerpoint/2010/main" val="301334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20" r:id="rId2"/>
    <p:sldLayoutId id="2147483702" r:id="rId3"/>
    <p:sldLayoutId id="2147483703" r:id="rId4"/>
    <p:sldLayoutId id="214748370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SJSU Spartan Regular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murphy@sjsu.edu" TargetMode="External"/><Relationship Id="rId2" Type="http://schemas.openxmlformats.org/officeDocument/2006/relationships/hyperlink" Target="http://www.sjsu.edu/kinesiology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jessica.chin@sjsu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jsu.edu/chhs-ssc/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Orientation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Department of Kinesiology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0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8263"/>
            <a:ext cx="7886700" cy="886159"/>
          </a:xfrm>
        </p:spPr>
        <p:txBody>
          <a:bodyPr>
            <a:normAutofit/>
          </a:bodyPr>
          <a:lstStyle/>
          <a:p>
            <a:r>
              <a:rPr lang="en-US" dirty="0"/>
              <a:t>Adviser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691861"/>
            <a:ext cx="7886700" cy="41249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Complete green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assigned an adviser!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4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8263"/>
            <a:ext cx="7886700" cy="886159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691861"/>
            <a:ext cx="7886700" cy="41249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Learn about: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Website and 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Core 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Specializations and Majors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Steps to Graduation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Advisors</a:t>
            </a:r>
          </a:p>
          <a:p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6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8263"/>
            <a:ext cx="7886700" cy="886159"/>
          </a:xfrm>
        </p:spPr>
        <p:txBody>
          <a:bodyPr/>
          <a:lstStyle/>
          <a:p>
            <a:r>
              <a:rPr lang="en-US" dirty="0"/>
              <a:t>The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691861"/>
            <a:ext cx="7886700" cy="41249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The Department of Physical Education established 1862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Name change in the 1990s to Human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Finally to  Kinesiology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21 tenure-track faculty representing the diversity of our field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6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8263"/>
            <a:ext cx="7886700" cy="886159"/>
          </a:xfrm>
        </p:spPr>
        <p:txBody>
          <a:bodyPr>
            <a:normAutofit fontScale="90000"/>
          </a:bodyPr>
          <a:lstStyle/>
          <a:p>
            <a:r>
              <a:rPr lang="en-US" dirty="0"/>
              <a:t>Website &amp; useful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691861"/>
            <a:ext cx="7886700" cy="412492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2"/>
              </a:rPr>
              <a:t>www.sjsu.edu/kinesiology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Everything you need to know will be found here!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Feel free to follow us on Facebook and Twitter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Advising Manager – Mr. Daniel Murphy </a:t>
            </a:r>
            <a:r>
              <a:rPr lang="en-US" sz="3200" dirty="0">
                <a:hlinkClick r:id="rId3"/>
              </a:rPr>
              <a:t>daniel.murphy@sjsu.edu</a:t>
            </a:r>
            <a:r>
              <a:rPr lang="en-US" sz="3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Undergraduate Coordinator – Dr. Jessica </a:t>
            </a:r>
            <a:r>
              <a:rPr lang="en-US" sz="3200"/>
              <a:t>Chin </a:t>
            </a:r>
            <a:r>
              <a:rPr lang="en-US" sz="3200">
                <a:hlinkClick r:id="rId4"/>
              </a:rPr>
              <a:t>jessica.chin@sjsu.edu</a:t>
            </a:r>
            <a:r>
              <a:rPr lang="en-US" sz="3200"/>
              <a:t> 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8263"/>
            <a:ext cx="7886700" cy="886159"/>
          </a:xfrm>
        </p:spPr>
        <p:txBody>
          <a:bodyPr>
            <a:normAutofit fontScale="90000"/>
          </a:bodyPr>
          <a:lstStyle/>
          <a:p>
            <a:r>
              <a:rPr lang="en-US" dirty="0"/>
              <a:t>KIN Curriculum (Handbook)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691861"/>
            <a:ext cx="7886700" cy="41249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Pre-requisites and grade minimums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Lower division 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Upper Division GEs (SJSU Studies: RSVZ)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Areas of Specializations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Guided electives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Build your schedule in </a:t>
            </a:r>
            <a:r>
              <a:rPr lang="en-US" sz="2400" dirty="0" err="1"/>
              <a:t>MyPlanner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International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0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8263"/>
            <a:ext cx="7886700" cy="886159"/>
          </a:xfrm>
        </p:spPr>
        <p:txBody>
          <a:bodyPr>
            <a:normAutofit/>
          </a:bodyPr>
          <a:lstStyle/>
          <a:p>
            <a:r>
              <a:rPr lang="en-US" dirty="0"/>
              <a:t>Areas of Specialization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691861"/>
            <a:ext cx="7886700" cy="41249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B.S. Kinesiology: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Exercise and Fitness Specialist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Rehabilitation Science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Inclusive Physical Activity in Communities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Sport Management and Culture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Individualized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B.S. Kinesiology, Preparation for Teaching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1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8263"/>
            <a:ext cx="7886700" cy="886159"/>
          </a:xfrm>
        </p:spPr>
        <p:txBody>
          <a:bodyPr>
            <a:normAutofit/>
          </a:bodyPr>
          <a:lstStyle/>
          <a:p>
            <a:r>
              <a:rPr lang="en-US" dirty="0"/>
              <a:t>Steps to Graduation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691861"/>
            <a:ext cx="7886700" cy="41249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Major forms and application to graduate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Follow instructions!!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aware of deadlines. University deadlines are different from departmental deadlines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Meet with your adviser every semester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Email and follow up if needed</a:t>
            </a: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8263"/>
            <a:ext cx="7886700" cy="886159"/>
          </a:xfrm>
        </p:spPr>
        <p:txBody>
          <a:bodyPr>
            <a:normAutofit/>
          </a:bodyPr>
          <a:lstStyle/>
          <a:p>
            <a:r>
              <a:rPr lang="en-US" dirty="0"/>
              <a:t>Departmental Advising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691861"/>
            <a:ext cx="7886700" cy="412492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Address faculty and staff appropriately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 “Hey”, “Hello there”, or “Hi Tamar”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it is a professor who has earned a Ph.D. or </a:t>
            </a:r>
            <a:r>
              <a:rPr lang="en-US" sz="2400" dirty="0" err="1"/>
              <a:t>Ed.D</a:t>
            </a:r>
            <a:r>
              <a:rPr lang="en-US" sz="2400" dirty="0"/>
              <a:t>. use Dr.; if not use Mr. or 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Faculty are not available during summer or winter 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Avoid the start and end of the semester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Plan ahead. Poor planning on your part does not constitute an emergency on your adviser’s part.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 copies for yourself before submitting forms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6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8263"/>
            <a:ext cx="7886700" cy="886159"/>
          </a:xfrm>
        </p:spPr>
        <p:txBody>
          <a:bodyPr>
            <a:normAutofit/>
          </a:bodyPr>
          <a:lstStyle/>
          <a:p>
            <a:r>
              <a:rPr lang="en-US" dirty="0"/>
              <a:t>GE Advising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691861"/>
            <a:ext cx="7886700" cy="41249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CHHS Student Success Center McQuarrie Hall MH 533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http://www.sjsu.edu/chhs-ssc/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Check transfer credit report on My SJSU (</a:t>
            </a:r>
            <a:r>
              <a:rPr lang="en-US" sz="2400" dirty="0" err="1"/>
              <a:t>MyProgress</a:t>
            </a:r>
            <a:r>
              <a:rPr lang="en-US" sz="2400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78566"/>
      </p:ext>
    </p:extLst>
  </p:cSld>
  <p:clrMapOvr>
    <a:masterClrMapping/>
  </p:clrMapOvr>
</p:sld>
</file>

<file path=ppt/theme/theme1.xml><?xml version="1.0" encoding="utf-8"?>
<a:theme xmlns:a="http://schemas.openxmlformats.org/drawingml/2006/main" name="SJSU - Standard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0DB126CB-D441-464B-B99B-340F3E68FEA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7B5C3B03-1458-4E66-964B-19136E2BB492}"/>
    </a:ext>
  </a:extLst>
</a:theme>
</file>

<file path=ppt/theme/theme3.xml><?xml version="1.0" encoding="utf-8"?>
<a:theme xmlns:a="http://schemas.openxmlformats.org/drawingml/2006/main" name="Title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A99606CA-E4DD-4A7E-ADE3-38754EF64503}"/>
    </a:ext>
  </a:extLst>
</a:theme>
</file>

<file path=ppt/theme/theme4.xml><?xml version="1.0" encoding="utf-8"?>
<a:theme xmlns:a="http://schemas.openxmlformats.org/drawingml/2006/main" name="Bumper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5B6FD638-AF11-4110-A98B-52A30CAD40C6}"/>
    </a:ext>
  </a:extLst>
</a:theme>
</file>

<file path=ppt/theme/theme5.xml><?xml version="1.0" encoding="utf-8"?>
<a:theme xmlns:a="http://schemas.openxmlformats.org/drawingml/2006/main" name="Section Header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7B92B18D-2067-401C-8110-0CCB6A0E47FC}"/>
    </a:ext>
  </a:extLst>
</a:theme>
</file>

<file path=ppt/theme/theme6.xml><?xml version="1.0" encoding="utf-8"?>
<a:theme xmlns:a="http://schemas.openxmlformats.org/drawingml/2006/main" name="White Content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304BAEE5-2FC4-42BA-9CBC-59F25EDAC538}"/>
    </a:ext>
  </a:extLst>
</a:theme>
</file>

<file path=ppt/theme/theme7.xml><?xml version="1.0" encoding="utf-8"?>
<a:theme xmlns:a="http://schemas.openxmlformats.org/drawingml/2006/main" name="Blue Content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038E574D-EE11-4760-836B-ADD15C9B1572}"/>
    </a:ext>
  </a:extLst>
</a:theme>
</file>

<file path=ppt/theme/theme8.xml><?xml version="1.0" encoding="utf-8"?>
<a:theme xmlns:a="http://schemas.openxmlformats.org/drawingml/2006/main" name="Image Slide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2FA2181D-B5FB-4A35-83F1-4BE74620503A}"/>
    </a:ext>
  </a:extLst>
</a:theme>
</file>

<file path=ppt/theme/theme9.xml><?xml version="1.0" encoding="utf-8"?>
<a:theme xmlns:a="http://schemas.openxmlformats.org/drawingml/2006/main" name="Charts">
  <a:themeElements>
    <a:clrScheme name="SJSU">
      <a:dk1>
        <a:sysClr val="windowText" lastClr="000000"/>
      </a:dk1>
      <a:lt1>
        <a:sysClr val="window" lastClr="FFFFFF"/>
      </a:lt1>
      <a:dk2>
        <a:srgbClr val="0055A2"/>
      </a:dk2>
      <a:lt2>
        <a:srgbClr val="666666"/>
      </a:lt2>
      <a:accent1>
        <a:srgbClr val="0055A2"/>
      </a:accent1>
      <a:accent2>
        <a:srgbClr val="E5A823"/>
      </a:accent2>
      <a:accent3>
        <a:srgbClr val="818485"/>
      </a:accent3>
      <a:accent4>
        <a:srgbClr val="FFC000"/>
      </a:accent4>
      <a:accent5>
        <a:srgbClr val="4472C4"/>
      </a:accent5>
      <a:accent6>
        <a:srgbClr val="70AD47"/>
      </a:accent6>
      <a:hlink>
        <a:srgbClr val="E5A82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SU - Standard - Draft 5.potx" id="{36E5E114-1A42-43F1-917F-B66C68889A8F}" vid="{A280AFC1-4B8A-4049-87F8-E60A0114FF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SJSU-Standard-PPT (1)</Template>
  <TotalTime>162</TotalTime>
  <Words>350</Words>
  <Application>Microsoft Macintosh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SJSU Spartan Bold</vt:lpstr>
      <vt:lpstr>Arial</vt:lpstr>
      <vt:lpstr>SJSU Spartan Regular</vt:lpstr>
      <vt:lpstr>Helvetica Neue</vt:lpstr>
      <vt:lpstr>Calibri</vt:lpstr>
      <vt:lpstr>SJSU - Standard</vt:lpstr>
      <vt:lpstr>Cover Slides</vt:lpstr>
      <vt:lpstr>Title Slides</vt:lpstr>
      <vt:lpstr>Bumper Slides</vt:lpstr>
      <vt:lpstr>Section Headers</vt:lpstr>
      <vt:lpstr>White Content Slides</vt:lpstr>
      <vt:lpstr>Blue Content Slides</vt:lpstr>
      <vt:lpstr>Image Slides</vt:lpstr>
      <vt:lpstr>Charts</vt:lpstr>
      <vt:lpstr>Transfer Orientation</vt:lpstr>
      <vt:lpstr>Goals</vt:lpstr>
      <vt:lpstr>The Department</vt:lpstr>
      <vt:lpstr>Website &amp; useful information</vt:lpstr>
      <vt:lpstr>KIN Curriculum (Handbook)</vt:lpstr>
      <vt:lpstr>Areas of Specialization</vt:lpstr>
      <vt:lpstr>Steps to Graduation</vt:lpstr>
      <vt:lpstr>Departmental Advising</vt:lpstr>
      <vt:lpstr>GE Advising</vt:lpstr>
      <vt:lpstr>Adviser assignment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Orientation</dc:title>
  <dc:creator>Tamar Z Semerjian</dc:creator>
  <cp:lastModifiedBy>Microsoft Office User</cp:lastModifiedBy>
  <cp:revision>11</cp:revision>
  <dcterms:created xsi:type="dcterms:W3CDTF">2019-06-14T17:10:28Z</dcterms:created>
  <dcterms:modified xsi:type="dcterms:W3CDTF">2019-10-17T18:02:15Z</dcterms:modified>
</cp:coreProperties>
</file>