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5"/>
  </p:notesMasterIdLst>
  <p:sldIdLst>
    <p:sldId id="261" r:id="rId2"/>
    <p:sldId id="288" r:id="rId3"/>
    <p:sldId id="289" r:id="rId4"/>
    <p:sldId id="307" r:id="rId5"/>
    <p:sldId id="295" r:id="rId6"/>
    <p:sldId id="308" r:id="rId7"/>
    <p:sldId id="309" r:id="rId8"/>
    <p:sldId id="300" r:id="rId9"/>
    <p:sldId id="311" r:id="rId10"/>
    <p:sldId id="312" r:id="rId11"/>
    <p:sldId id="313" r:id="rId12"/>
    <p:sldId id="269" r:id="rId13"/>
    <p:sldId id="303" r:id="rId14"/>
    <p:sldId id="271" r:id="rId15"/>
    <p:sldId id="305" r:id="rId16"/>
    <p:sldId id="274" r:id="rId17"/>
    <p:sldId id="257" r:id="rId18"/>
    <p:sldId id="310" r:id="rId19"/>
    <p:sldId id="301" r:id="rId20"/>
    <p:sldId id="277" r:id="rId21"/>
    <p:sldId id="258" r:id="rId22"/>
    <p:sldId id="287" r:id="rId23"/>
    <p:sldId id="280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18781D-FCC9-434A-B6B3-E6B510739B1E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0FD44-0227-41E7-AC76-14CA5DC29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2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8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13BA31-FC22-4478-AFE0-7DECCB816726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D82D5E8A-FC1D-43A7-A7BF-753736835B74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3E43077A-BAD8-4382-A2FC-E2F56ECFB562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FF7EE13C-DB56-436E-9A32-A56A14973E9A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B0E9D6C-7274-49BE-9F0E-5E9C9953E9C6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B76DCD7-4A39-462A-BFC3-81692023E8F4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9B492BE6-2F57-486B-BD3C-986095CC3DC3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BF3DAB52-E32D-4354-8F3F-2D25274B9C41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5801474-1995-49F6-8CAA-01BA9D56D2D0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AA9DA0B-1D7A-4683-83AF-40C18305240E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57A00F-3D15-4C80-B9AD-72CB034EB8D6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docs/msme-MSME%20Technical%20Electives-20230607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jsu.edu/essc/index.php" TargetMode="External"/><Relationship Id="rId2" Type="http://schemas.openxmlformats.org/officeDocument/2006/relationships/hyperlink" Target="https://www.sjsu.edu/me/msme/current_students/advisin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about-us/faculty/full-time.php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Welcome</a:t>
            </a:r>
          </a:p>
          <a:p>
            <a:pPr>
              <a:lnSpc>
                <a:spcPct val="200000"/>
              </a:lnSpc>
            </a:pPr>
            <a:r>
              <a:rPr lang="en-US" dirty="0"/>
              <a:t>MSME Program</a:t>
            </a:r>
          </a:p>
          <a:p>
            <a:pPr>
              <a:lnSpc>
                <a:spcPct val="200000"/>
              </a:lnSpc>
            </a:pPr>
            <a:r>
              <a:rPr lang="en-US" dirty="0"/>
              <a:t>Q &amp; A</a:t>
            </a:r>
          </a:p>
          <a:p>
            <a:pPr>
              <a:lnSpc>
                <a:spcPct val="200000"/>
              </a:lnSpc>
            </a:pPr>
            <a:r>
              <a:rPr lang="en-US" dirty="0"/>
              <a:t>Advising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Graduate Students Orientation                            </a:t>
            </a:r>
            <a:r>
              <a:rPr lang="en-US" dirty="0" smtClean="0"/>
              <a:t>August </a:t>
            </a:r>
            <a:r>
              <a:rPr lang="en-US" dirty="0"/>
              <a:t>20,2024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New</a:t>
            </a:r>
            <a:r>
              <a:rPr lang="en-US" b="0" dirty="0">
                <a:solidFill>
                  <a:srgbClr val="0070C0"/>
                </a:solidFill>
              </a:rPr>
              <a:t> </a:t>
            </a:r>
            <a:r>
              <a:rPr lang="en-US" sz="4400" dirty="0"/>
              <a:t>Graduate Students Orientation                            August 20, 2024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Agenda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37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DE3677-0890-E13F-1AE1-CF7836AA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14325" algn="l"/>
              </a:tabLst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NOTE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you plane to be employed part-time or full-time, adjust the above schedule according to your expected work commitments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be able to graduate in 4 or 5-semesters, you must take ME 201 or ENGR 200W during your second semester, otherwise your graduation will be delayed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 can take any Elective course in any order; there are no prerequisites to any of the elective courses</a:t>
            </a: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0CDF49-6AC9-EB27-5AC9-FFDFD38C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70E42-B4D6-A39E-A354-425B3C68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8D976D-A339-F995-2A99-D7A91B74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Two-Year Graduation Plan (cont.)</a:t>
            </a:r>
          </a:p>
        </p:txBody>
      </p:sp>
    </p:spTree>
    <p:extLst>
      <p:ext uri="{BB962C8B-B14F-4D97-AF65-F5344CB8AC3E}">
        <p14:creationId xmlns:p14="http://schemas.microsoft.com/office/powerpoint/2010/main" val="149174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BD1A0A-2E2E-C00D-EB5F-04B8208CC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This course (and also ENGR 200W) satisfies the GWAR, and also awards 3-elective units</a:t>
            </a:r>
          </a:p>
          <a:p>
            <a:r>
              <a:rPr lang="en-US" sz="2400" dirty="0"/>
              <a:t>You must satisfy certain conditions before you are qualified to take this course:</a:t>
            </a:r>
          </a:p>
          <a:p>
            <a:pPr lvl="1"/>
            <a:r>
              <a:rPr lang="en-US" sz="2400" dirty="0"/>
              <a:t>a. Have taken some graduate courses at SJSU and has a GPA    </a:t>
            </a:r>
          </a:p>
          <a:p>
            <a:pPr marL="393192" lvl="1" indent="0">
              <a:buNone/>
            </a:pPr>
            <a:r>
              <a:rPr lang="en-US" sz="2400" dirty="0"/>
              <a:t>       of B or better</a:t>
            </a:r>
          </a:p>
          <a:p>
            <a:pPr lvl="1"/>
            <a:r>
              <a:rPr lang="en-US" sz="2400" dirty="0"/>
              <a:t>b. Have a non-conditional status</a:t>
            </a:r>
          </a:p>
          <a:p>
            <a:pPr lvl="1"/>
            <a:r>
              <a:rPr lang="en-US" sz="2400" dirty="0"/>
              <a:t>c. Not on probation</a:t>
            </a:r>
          </a:p>
          <a:p>
            <a:r>
              <a:rPr lang="en-US" sz="2400" dirty="0"/>
              <a:t>Pre-registration for this course is not allowed. You can add it only by getting an add code from the instructor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85D4-F4E5-6517-9CF3-99425400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631CD-E248-6AFA-3A91-66E5257F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E46B0A-EC70-1C03-9DC3-508966893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Note Regarding ME 201</a:t>
            </a:r>
          </a:p>
        </p:txBody>
      </p:sp>
    </p:spTree>
    <p:extLst>
      <p:ext uri="{BB962C8B-B14F-4D97-AF65-F5344CB8AC3E}">
        <p14:creationId xmlns:p14="http://schemas.microsoft.com/office/powerpoint/2010/main" val="295484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No rigid requirement for electives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You can </a:t>
            </a:r>
            <a:r>
              <a:rPr lang="en-US" altLang="en-US" sz="2400" b="1" u="sng" dirty="0"/>
              <a:t>pick and choose </a:t>
            </a:r>
            <a:r>
              <a:rPr lang="en-US" altLang="en-US" sz="2400" dirty="0"/>
              <a:t>any elective ME Graduate courses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Generally, two courses/semester are offered in each area of emphasis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6 units can be below 200 level with the </a:t>
            </a:r>
            <a:r>
              <a:rPr lang="en-US" altLang="en-US" sz="2400" b="1" i="1" u="sng" dirty="0"/>
              <a:t>approval</a:t>
            </a:r>
            <a:r>
              <a:rPr lang="en-US" altLang="en-US" sz="2400" dirty="0"/>
              <a:t> of the Graduate Advisor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9 units of graduate level coursework can be transferred.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altLang="en-US" sz="2400" dirty="0"/>
              <a:t>Go to the following Link for list of the electives: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altLang="en-US" sz="2400" dirty="0">
                <a:hlinkClick r:id="rId2"/>
              </a:rPr>
              <a:t>https://www.sjsu.edu/me/programs/ms-in-mechanical-engineering/index.php</a:t>
            </a:r>
            <a:endParaRPr lang="en-US" alt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Notes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15" y="143892"/>
            <a:ext cx="8229600" cy="44605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Steps for Graduation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14A548-5D55-4C53-8B14-96B8F647D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782" y="762000"/>
            <a:ext cx="1781175" cy="400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557BF3-906A-438D-A13B-AB250D266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331" y="1144884"/>
            <a:ext cx="2886075" cy="895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D226A1-2C4F-4E7D-AB83-2B0FBE19A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481" y="2136086"/>
            <a:ext cx="2828925" cy="857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B4CEFB-4834-4330-95DB-B775ECE02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779" y="3040385"/>
            <a:ext cx="6334125" cy="895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C80B02-4527-4FCE-B4BF-13C50BA4D6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5193" y="4007483"/>
            <a:ext cx="5848350" cy="990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313C5D-C0AF-45E3-B241-3B557CD7FD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0062" y="4944881"/>
            <a:ext cx="14573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1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en-US" dirty="0"/>
              <a:t>The Graduate Writing Assessment Requirement (GWAR) is a university requirement</a:t>
            </a:r>
          </a:p>
          <a:p>
            <a:pPr>
              <a:lnSpc>
                <a:spcPct val="150000"/>
              </a:lnSpc>
              <a:buNone/>
            </a:pPr>
            <a:endParaRPr lang="en-US" altLang="en-US" sz="1000" dirty="0"/>
          </a:p>
          <a:p>
            <a:pPr>
              <a:spcBef>
                <a:spcPts val="0"/>
              </a:spcBef>
            </a:pPr>
            <a:r>
              <a:rPr lang="en-US" altLang="en-US" dirty="0"/>
              <a:t>You must satisfy the GWAR before submitting the Candidacy form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GWAR can be satisfied by: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Passing ME 201, or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Passing ENGR 200W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en-US" sz="3600" dirty="0">
                <a:solidFill>
                  <a:srgbClr val="0070C0"/>
                </a:solidFill>
              </a:rPr>
              <a:t>Graduate Writing Assessment Requirement (GWAR)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6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8E1709-8B30-4BC4-B9D3-03E270A1F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94864"/>
            <a:ext cx="7248525" cy="4381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CFAA5-3EEC-467D-899B-6E4E228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595-0A17-4BA9-AA0B-184B8201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8DEBA7-A2BE-4789-8677-E51A6CCC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8150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Steps for Completing Project/Thesis (6-units)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1D0183-C6AD-4810-A42D-8F23420D6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3" y="1472407"/>
            <a:ext cx="6353175" cy="904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1E4106-3C8A-4BAD-9524-E64AB06E6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3055" y="2495550"/>
            <a:ext cx="5610225" cy="933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49E824-C881-4EE8-8D7A-E9E0F9920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206" y="4800600"/>
            <a:ext cx="8067675" cy="800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C4EC91-60A4-7E86-1EA3-5EE53DAE4F84}"/>
              </a:ext>
            </a:extLst>
          </p:cNvPr>
          <p:cNvSpPr txBox="1"/>
          <p:nvPr/>
        </p:nvSpPr>
        <p:spPr>
          <a:xfrm>
            <a:off x="2665572" y="4236244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Complete the Project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CC1C292-17D3-2CE9-15DB-9190DEBF6FC8}"/>
              </a:ext>
            </a:extLst>
          </p:cNvPr>
          <p:cNvCxnSpPr/>
          <p:nvPr/>
        </p:nvCxnSpPr>
        <p:spPr>
          <a:xfrm>
            <a:off x="4310062" y="3505200"/>
            <a:ext cx="0" cy="6352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3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dirty="0"/>
              <a:t>Given at the end of a semester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½ hour Oral Exam at the end of the first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One-hour Oral Exam at the end of the second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A draft copy of the final report is due before the oral Defense and a bound copy is due after the Oral Defense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About the Oral Presentation (Project/Thesis)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72" y="1031045"/>
            <a:ext cx="8229600" cy="513556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r>
              <a:rPr lang="en-US" sz="2400" dirty="0"/>
              <a:t>There is no mandatory advising for removing academic hold. 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Contact the ME office if you can’t register for classes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For any questions related to your MSME program, contact the Graduate Program Advisor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Advising is required if you are on Probation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There is no advising available during the semester breaks and holidays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</a:t>
            </a:r>
          </a:p>
        </p:txBody>
      </p:sp>
    </p:spTree>
    <p:extLst>
      <p:ext uri="{BB962C8B-B14F-4D97-AF65-F5344CB8AC3E}">
        <p14:creationId xmlns:p14="http://schemas.microsoft.com/office/powerpoint/2010/main" val="168494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D5052-61BD-80FD-CDB3-EA05F788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Advising Resource:</a:t>
            </a:r>
          </a:p>
          <a:p>
            <a:pPr marL="109728" indent="0">
              <a:buNone/>
            </a:pPr>
            <a:endParaRPr lang="en-US" sz="2800" dirty="0">
              <a:hlinkClick r:id="rId2"/>
            </a:endParaRPr>
          </a:p>
          <a:p>
            <a:pPr marL="109728" indent="0">
              <a:buNone/>
            </a:pPr>
            <a:r>
              <a:rPr lang="en-US" sz="2800" dirty="0">
                <a:hlinkClick r:id="rId2"/>
              </a:rPr>
              <a:t>https://www.sjsu.edu/me/msme/current_students/advising/</a:t>
            </a:r>
            <a:endParaRPr lang="en-US" sz="2800" dirty="0"/>
          </a:p>
          <a:p>
            <a:endParaRPr lang="en-US" sz="2800" dirty="0"/>
          </a:p>
          <a:p>
            <a:pPr marL="109728" indent="0">
              <a:buNone/>
            </a:pPr>
            <a:r>
              <a:rPr lang="en-US" dirty="0">
                <a:hlinkClick r:id="rId3"/>
              </a:rPr>
              <a:t>https://www.sjsu.edu/essc/index.php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3BD03-476A-5F61-9EFB-A007020A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69772-3998-44B3-4622-0561D074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8C03CE-F407-C5D8-048D-4D7D5334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 Resources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8681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eligible, you can register most of the courses online </a:t>
            </a:r>
          </a:p>
          <a:p>
            <a:endParaRPr lang="en-US" sz="1000" dirty="0"/>
          </a:p>
          <a:p>
            <a:r>
              <a:rPr lang="en-US" dirty="0"/>
              <a:t>If you are unable to register for classes, you can add a class by getting an add code from the instructor (after the classes have started)</a:t>
            </a:r>
            <a:endParaRPr lang="en-US" sz="1000" dirty="0"/>
          </a:p>
          <a:p>
            <a:endParaRPr lang="en-US" sz="1000" dirty="0"/>
          </a:p>
          <a:p>
            <a:r>
              <a:rPr lang="en-US" dirty="0"/>
              <a:t>Graduate ME classes usually accommodate all</a:t>
            </a:r>
          </a:p>
          <a:p>
            <a:endParaRPr lang="en-US" sz="1000" dirty="0"/>
          </a:p>
          <a:p>
            <a:r>
              <a:rPr lang="en-US" dirty="0"/>
              <a:t>If you are Conditionally Classified and fulfilling a Conditional undergraduate class:</a:t>
            </a:r>
          </a:p>
          <a:p>
            <a:endParaRPr lang="en-US" sz="1000" dirty="0"/>
          </a:p>
          <a:p>
            <a:pPr lvl="1"/>
            <a:r>
              <a:rPr lang="en-US" dirty="0"/>
              <a:t>Get an add code from the instructor (after the semester starts)</a:t>
            </a:r>
          </a:p>
          <a:p>
            <a:pPr lvl="1"/>
            <a:r>
              <a:rPr lang="en-US" dirty="0"/>
              <a:t>Let the instructor know you are a graduate student and the Graduate Advisor has waived the pre-requisites</a:t>
            </a:r>
          </a:p>
          <a:p>
            <a:pPr lvl="1"/>
            <a:r>
              <a:rPr lang="en-US" dirty="0"/>
              <a:t>Get written permission from the Graduate Advisor if needed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405638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D2EF62-B323-476F-8F25-32DC1A7F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b="1" dirty="0"/>
              <a:t>Faculty and Staff Introduction</a:t>
            </a:r>
          </a:p>
          <a:p>
            <a:pPr marL="109728" indent="0" algn="ctr">
              <a:buNone/>
            </a:pPr>
            <a:endParaRPr lang="en-US" sz="4800" b="1" dirty="0"/>
          </a:p>
          <a:p>
            <a:pPr marL="109728" indent="0" algn="ctr">
              <a:buNone/>
            </a:pPr>
            <a:r>
              <a:rPr lang="en-US" sz="4800" dirty="0">
                <a:hlinkClick r:id="rId2"/>
              </a:rPr>
              <a:t>https://www.sjsu.edu/me/about-us/faculty/full-time.php</a:t>
            </a:r>
            <a:endParaRPr lang="en-US" sz="4800" dirty="0"/>
          </a:p>
          <a:p>
            <a:pPr marL="109728" indent="0" algn="ctr">
              <a:buNone/>
            </a:pPr>
            <a:endParaRPr lang="en-US" sz="3200" dirty="0"/>
          </a:p>
          <a:p>
            <a:pPr marL="109728" indent="0" algn="ctr">
              <a:buNone/>
            </a:pPr>
            <a:r>
              <a:rPr lang="en-US" sz="2400" dirty="0"/>
              <a:t>We have a new department Chair:</a:t>
            </a:r>
          </a:p>
          <a:p>
            <a:pPr marL="109728" indent="0" algn="ctr">
              <a:buNone/>
            </a:pPr>
            <a:r>
              <a:rPr lang="en-US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Dr. </a:t>
            </a:r>
            <a:r>
              <a:rPr lang="en-US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Hohyun</a:t>
            </a:r>
            <a:r>
              <a:rPr lang="en-US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Lee</a:t>
            </a: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3826E5-C2B5-47CC-AB55-8BD37120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972FC-3FBB-4D94-B696-EE3D91B1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23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/>
              <a:t>Probation: Overall GPA &lt; 3.0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Disqualification: GPA &lt; 3.0 two consecutive semesters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Reinstatement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Probation and Disqualification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other than SJSU Institutions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Must be equivalent to the current SJSU courses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Fill out an Equivalency Form and see the corresponding course instructor for evaluation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Only a maximum of 9-units can be transferred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SJSU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You can transfer up to 9-units of </a:t>
            </a:r>
            <a:r>
              <a:rPr lang="en-US" b="1" i="1" dirty="0">
                <a:solidFill>
                  <a:srgbClr val="FF0000"/>
                </a:solidFill>
              </a:rPr>
              <a:t>graduate </a:t>
            </a:r>
            <a:r>
              <a:rPr lang="en-US" dirty="0"/>
              <a:t>ME courses completed as an SJSU undergraduate or taken on Open University. No pre-approval is required.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Transfer Credits</a:t>
            </a:r>
          </a:p>
        </p:txBody>
      </p:sp>
    </p:spTree>
    <p:extLst>
      <p:ext uri="{BB962C8B-B14F-4D97-AF65-F5344CB8AC3E}">
        <p14:creationId xmlns:p14="http://schemas.microsoft.com/office/powerpoint/2010/main" val="31505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ME Web site: </a:t>
            </a:r>
          </a:p>
          <a:p>
            <a:pPr marL="109728" indent="0" algn="ctr">
              <a:buNone/>
            </a:pPr>
            <a:r>
              <a:rPr lang="en-US" dirty="0">
                <a:hlinkClick r:id="rId2"/>
              </a:rPr>
              <a:t>https://www.sjsu.edu/me/</a:t>
            </a: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28478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sz="30000" dirty="0"/>
              <a:t>?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</a:rPr>
              <a:t>QUESTIONS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6019800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altLang="en-US" sz="4000" b="1" dirty="0"/>
              <a:t>Evening classes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MSME Program</a:t>
            </a:r>
          </a:p>
        </p:txBody>
      </p:sp>
      <p:pic>
        <p:nvPicPr>
          <p:cNvPr id="7" name="Picture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4FEF414F-E6E0-4632-9CF9-495F4FD87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75326"/>
            <a:ext cx="677519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0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A9C00A-A955-4E28-B7D1-6BC522125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6248" y="1943239"/>
            <a:ext cx="3689839" cy="371395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0F1A5-C069-45CE-8F81-53CA5BC6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9F65-D9EB-41F2-822C-8AAF1623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927EC4D-C454-48BA-A55D-FC71CF84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574"/>
          </a:xfrm>
        </p:spPr>
        <p:txBody>
          <a:bodyPr>
            <a:noAutofit/>
          </a:bodyPr>
          <a:lstStyle/>
          <a:p>
            <a:r>
              <a:rPr lang="en-US" sz="3600" dirty="0"/>
              <a:t>MSME Program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C9B8A60-676B-43B0-AD9F-34C4F52E7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724" y="914466"/>
            <a:ext cx="2752725" cy="11334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6A01684-97D7-412A-847F-A265431E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2048735"/>
            <a:ext cx="2600325" cy="6477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9CB436-554D-4FA6-978B-2B787A2C7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5412" y="4485415"/>
            <a:ext cx="3495675" cy="685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F86C79E-7EF5-43F6-ADA6-8E3D25E39A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33" y="1474344"/>
            <a:ext cx="2009775" cy="1581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C4004-06EC-494F-BF39-43DD2FD2CABF}"/>
              </a:ext>
            </a:extLst>
          </p:cNvPr>
          <p:cNvSpPr txBox="1"/>
          <p:nvPr/>
        </p:nvSpPr>
        <p:spPr>
          <a:xfrm>
            <a:off x="3094013" y="5636748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30-units Total</a:t>
            </a:r>
          </a:p>
        </p:txBody>
      </p:sp>
    </p:spTree>
    <p:extLst>
      <p:ext uri="{BB962C8B-B14F-4D97-AF65-F5344CB8AC3E}">
        <p14:creationId xmlns:p14="http://schemas.microsoft.com/office/powerpoint/2010/main" val="249091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37" y="1186053"/>
            <a:ext cx="8229600" cy="4833747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dirty="0"/>
          </a:p>
          <a:p>
            <a:pPr>
              <a:spcBef>
                <a:spcPts val="0"/>
              </a:spcBef>
            </a:pPr>
            <a:r>
              <a:rPr lang="en-US" altLang="en-US" dirty="0"/>
              <a:t>Grade in each of the 30 units for MS degree must be C or better (C- is an F)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15962"/>
          </a:xfrm>
        </p:spPr>
        <p:txBody>
          <a:bodyPr>
            <a:normAutofit fontScale="90000"/>
          </a:bodyPr>
          <a:lstStyle/>
          <a:p>
            <a:pPr marL="109728">
              <a:lnSpc>
                <a:spcPct val="120000"/>
              </a:lnSpc>
              <a:spcBef>
                <a:spcPts val="0"/>
              </a:spcBef>
            </a:pPr>
            <a:r>
              <a:rPr lang="en-US" altLang="en-US" sz="4000" dirty="0"/>
              <a:t/>
            </a:r>
            <a:br>
              <a:rPr lang="en-US" altLang="en-US" sz="4000" dirty="0"/>
            </a:br>
            <a:r>
              <a:rPr lang="en-US" altLang="en-US" sz="4000" dirty="0"/>
              <a:t>Overall minimum </a:t>
            </a:r>
            <a:r>
              <a:rPr lang="en-US" altLang="en-US" sz="4000" dirty="0">
                <a:effectLst/>
              </a:rPr>
              <a:t>GPA of 3.0 or better</a:t>
            </a:r>
            <a:r>
              <a:rPr lang="en-US" altLang="en-US" sz="4400" dirty="0"/>
              <a:t/>
            </a:r>
            <a:br>
              <a:rPr lang="en-US" altLang="en-US" sz="4400" dirty="0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8ED53-0E2B-4945-A1D7-AE789A03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7543-8673-4B25-A158-DE2FEA06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BFC9BF-73B3-4FD9-8615-B5CCC58B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Requirements (30-units)</a:t>
            </a:r>
            <a:endParaRPr lang="en-US" sz="3600" dirty="0"/>
          </a:p>
        </p:txBody>
      </p:sp>
      <p:pic>
        <p:nvPicPr>
          <p:cNvPr id="6" name="Picture 2" descr="Receiving diploma - stock photo free">
            <a:extLst>
              <a:ext uri="{FF2B5EF4-FFF2-40B4-BE49-F238E27FC236}">
                <a16:creationId xmlns:a16="http://schemas.microsoft.com/office/drawing/2014/main" id="{E970DD27-51B4-4BA9-B681-AAB09BC02A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287258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8F536C-73F8-41CE-9B27-DD3AC215F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49" y="1696673"/>
            <a:ext cx="2524125" cy="1476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24FB81-49C4-450E-A3E1-71E8519C8A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264" y="1743076"/>
            <a:ext cx="2362200" cy="1466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7C432B-FA7A-47EB-8653-F7130E5964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9" y="4811712"/>
            <a:ext cx="2105025" cy="4667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122987-2B95-439A-881C-6FF4B50EE5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439" y="4830762"/>
            <a:ext cx="2486025" cy="44767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0D67BB-8DD9-45DD-B0FA-CF127268D2DC}"/>
              </a:ext>
            </a:extLst>
          </p:cNvPr>
          <p:cNvCxnSpPr/>
          <p:nvPr/>
        </p:nvCxnSpPr>
        <p:spPr>
          <a:xfrm flipV="1">
            <a:off x="3429000" y="3505200"/>
            <a:ext cx="1092264" cy="1325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283364-F178-4BDA-95F8-9F214E0E2B1B}"/>
              </a:ext>
            </a:extLst>
          </p:cNvPr>
          <p:cNvCxnSpPr/>
          <p:nvPr/>
        </p:nvCxnSpPr>
        <p:spPr>
          <a:xfrm flipH="1" flipV="1">
            <a:off x="4724400" y="3452083"/>
            <a:ext cx="228600" cy="1396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1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/>
              <a:t>Approved Electives: 18-units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842684-30D2-E827-ACAB-7BCF906B2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963" y="432457"/>
            <a:ext cx="2247757" cy="14910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50FE355-B30D-5546-27CA-BF63A804D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53" y="1177988"/>
            <a:ext cx="4982270" cy="9240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1B77013-2C6A-954C-9216-BCCED4511A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146842"/>
            <a:ext cx="6620799" cy="8573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B96280A-DCC6-097F-B6A9-F38574426C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53" y="3124200"/>
            <a:ext cx="4848902" cy="8859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06C184-46B2-79B3-1EA1-539994A46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153" y="4214047"/>
            <a:ext cx="5668166" cy="5715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BFA0DA7-FC65-970B-F1AF-F07B090EE6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3984" y="4109659"/>
            <a:ext cx="835224" cy="7803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BFB61A1-0F95-8C2C-1A9C-E855317A3E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953401"/>
            <a:ext cx="6782747" cy="11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73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08" y="274638"/>
            <a:ext cx="8421528" cy="5668962"/>
          </a:xfrm>
        </p:spPr>
        <p:txBody>
          <a:bodyPr>
            <a:normAutofit fontScale="85000" lnSpcReduction="20000"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sz="36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en-US" altLang="en-US" sz="3600" b="1" dirty="0"/>
              <a:t>Three Areas of emphasis: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400" b="1" dirty="0"/>
              <a:t>				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         		</a:t>
            </a:r>
            <a:r>
              <a:rPr lang="en-US" altLang="en-US" sz="2800" b="1" dirty="0"/>
              <a:t>Example:</a:t>
            </a:r>
            <a:r>
              <a:rPr lang="en-US" altLang="en-US" sz="2400" b="1" dirty="0"/>
              <a:t> 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					</a:t>
            </a:r>
            <a:r>
              <a:rPr lang="en-US" altLang="en-US" sz="2000" b="1" dirty="0"/>
              <a:t>ME 240 </a:t>
            </a:r>
            <a:r>
              <a:rPr lang="en-US" altLang="en-US" sz="2000" dirty="0"/>
              <a:t>ME 243, ME 250, ME 256, 						ME 260, ME 265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en-US" sz="2000" dirty="0"/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</a:t>
            </a:r>
            <a:r>
              <a:rPr lang="en-US" altLang="en-US" sz="2800" b="1" dirty="0"/>
              <a:t>                                                    							Example</a:t>
            </a:r>
            <a:r>
              <a:rPr lang="en-US" altLang="en-US" sz="2400" dirty="0"/>
              <a:t>:</a:t>
            </a:r>
            <a:r>
              <a:rPr lang="en-US" altLang="en-US" sz="2800" dirty="0"/>
              <a:t> </a:t>
            </a:r>
            <a:r>
              <a:rPr lang="en-US" altLang="en-US" sz="2000" dirty="0"/>
              <a:t>ME 280, ME 281,  					                 ME 282, ME 283, ME 284, ME 285                                                   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400" b="1" dirty="0"/>
              <a:t>					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Example: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dirty="0"/>
              <a:t>					ME 200,  ME 210, ME 211, ME                                                                      					221, ME 271</a:t>
            </a:r>
            <a:endParaRPr lang="en-US" altLang="en-US" sz="20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3909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>
                <a:solidFill>
                  <a:srgbClr val="0070C0"/>
                </a:solidFill>
              </a:rPr>
              <a:t>About the Program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D90FB-8464-410D-A1B7-19C13D66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36" y="1867789"/>
            <a:ext cx="2867025" cy="1295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0EDEFB-2066-4DF2-8B42-F843D9F1D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836" y="3477353"/>
            <a:ext cx="4019550" cy="1266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6924ED-72C8-4C97-9035-E8C83F9B0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329" y="4566756"/>
            <a:ext cx="43243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1CCFA0-0D93-E44C-8FFA-A86B3FE42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2800" dirty="0" smtClean="0"/>
              <a:t>Here </a:t>
            </a:r>
            <a:r>
              <a:rPr lang="en-US" sz="2800" dirty="0"/>
              <a:t>is a two-years graduation plan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230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273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Elective-1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201	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(also, an elective)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Elective-3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Elective-4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Third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295A 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	3	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Elective-5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Fourth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295B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or 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299-II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Elective-6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Total	30 Units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A0C28-26A5-B0E6-01B1-CC2FF5A8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Graduate Students Orientation                            August 20,2024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B1298-B9AE-BFFF-C05D-FD369046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0E524-42A2-6383-F3EF-CA7E277AC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Course Plan</a:t>
            </a:r>
          </a:p>
        </p:txBody>
      </p:sp>
    </p:spTree>
    <p:extLst>
      <p:ext uri="{BB962C8B-B14F-4D97-AF65-F5344CB8AC3E}">
        <p14:creationId xmlns:p14="http://schemas.microsoft.com/office/powerpoint/2010/main" val="1440822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18918</TotalTime>
  <Words>1058</Words>
  <Application>Microsoft Office PowerPoint</Application>
  <PresentationFormat>On-screen Show (4:3)</PresentationFormat>
  <Paragraphs>204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   New Graduate Students Orientation                            August 20, 2024  Agenda </vt:lpstr>
      <vt:lpstr>PowerPoint Presentation</vt:lpstr>
      <vt:lpstr>MSME Program</vt:lpstr>
      <vt:lpstr>MSME Program</vt:lpstr>
      <vt:lpstr> Overall minimum GPA of 3.0 or better </vt:lpstr>
      <vt:lpstr>Program Requirements (30-units)</vt:lpstr>
      <vt:lpstr>Approved Electives: 18-units</vt:lpstr>
      <vt:lpstr>About the Program</vt:lpstr>
      <vt:lpstr>Course Plan</vt:lpstr>
      <vt:lpstr>Two-Year Graduation Plan (cont.)</vt:lpstr>
      <vt:lpstr>Note Regarding ME 201</vt:lpstr>
      <vt:lpstr>Program Notes</vt:lpstr>
      <vt:lpstr>Steps for Graduation</vt:lpstr>
      <vt:lpstr>Graduate Writing Assessment Requirement (GWAR)</vt:lpstr>
      <vt:lpstr>Steps for Completing Project/Thesis (6-units)</vt:lpstr>
      <vt:lpstr>About the Oral Presentation (Project/Thesis)</vt:lpstr>
      <vt:lpstr>Advising</vt:lpstr>
      <vt:lpstr>Advising Resources</vt:lpstr>
      <vt:lpstr>Registering for Classes </vt:lpstr>
      <vt:lpstr>Probation and Disqualification</vt:lpstr>
      <vt:lpstr>Transfer Credits</vt:lpstr>
      <vt:lpstr>Resources</vt:lpstr>
      <vt:lpstr>QUESTIONS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Completing Your MSME</dc:title>
  <dc:creator>College Of Engineering</dc:creator>
  <cp:lastModifiedBy>Raghu B Agarwal</cp:lastModifiedBy>
  <cp:revision>257</cp:revision>
  <cp:lastPrinted>2018-08-20T20:19:39Z</cp:lastPrinted>
  <dcterms:created xsi:type="dcterms:W3CDTF">2014-08-05T22:12:25Z</dcterms:created>
  <dcterms:modified xsi:type="dcterms:W3CDTF">2024-08-21T19:48:02Z</dcterms:modified>
</cp:coreProperties>
</file>