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2"/>
  </p:notesMasterIdLst>
  <p:sldIdLst>
    <p:sldId id="261" r:id="rId2"/>
    <p:sldId id="288" r:id="rId3"/>
    <p:sldId id="289" r:id="rId4"/>
    <p:sldId id="307" r:id="rId5"/>
    <p:sldId id="295" r:id="rId6"/>
    <p:sldId id="308" r:id="rId7"/>
    <p:sldId id="298" r:id="rId8"/>
    <p:sldId id="309" r:id="rId9"/>
    <p:sldId id="300" r:id="rId10"/>
    <p:sldId id="269" r:id="rId11"/>
    <p:sldId id="303" r:id="rId12"/>
    <p:sldId id="271" r:id="rId13"/>
    <p:sldId id="305" r:id="rId14"/>
    <p:sldId id="274" r:id="rId15"/>
    <p:sldId id="257" r:id="rId16"/>
    <p:sldId id="301" r:id="rId17"/>
    <p:sldId id="277" r:id="rId18"/>
    <p:sldId id="258" r:id="rId19"/>
    <p:sldId id="287" r:id="rId20"/>
    <p:sldId id="28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18781D-FCC9-434A-B6B3-E6B510739B1E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B0FD44-0227-41E7-AC76-14CA5DC29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2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FD44-0227-41E7-AC76-14CA5DC295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8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863602-0C2F-48C6-B629-FBB089ACA43B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BE7A6D9E-7E58-4FD3-B4CC-33ACE69A7478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8077C749-10D1-46DD-9DEC-23CE015A9867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CF9D798A-2E1F-4191-835D-9D53D9844835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4E6A9DAE-BE2D-44A3-A078-EA9CEEB31C50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2B9FEC9F-BEFD-4360-A7ED-C6ADC32C7585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9B14117-CC29-48BA-8533-3676C4429A62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FF5EC097-5FB2-46CC-B260-340FCAFF38C0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8183D70-9D51-4E19-93EE-B2787CD3B7B0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216E2898-1152-4536-93EB-8EE73A88BA9E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BB8460-EF5C-43FE-9F80-FBF81714038B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0D4317-F89C-486C-91B7-DD20B4A946F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jsu.edu/me/msme/current_students/advisin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jsu.edu/m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jsu.edu/me/about-us/faculty/full-time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Welcome</a:t>
            </a:r>
          </a:p>
          <a:p>
            <a:pPr>
              <a:lnSpc>
                <a:spcPct val="200000"/>
              </a:lnSpc>
            </a:pPr>
            <a:r>
              <a:rPr lang="en-US" dirty="0"/>
              <a:t>MSME Program</a:t>
            </a:r>
          </a:p>
          <a:p>
            <a:pPr>
              <a:lnSpc>
                <a:spcPct val="200000"/>
              </a:lnSpc>
            </a:pPr>
            <a:r>
              <a:rPr lang="en-US" dirty="0"/>
              <a:t>Q &amp; A</a:t>
            </a:r>
          </a:p>
          <a:p>
            <a:pPr>
              <a:lnSpc>
                <a:spcPct val="200000"/>
              </a:lnSpc>
            </a:pPr>
            <a:r>
              <a:rPr lang="en-US" dirty="0"/>
              <a:t>Advising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New</a:t>
            </a:r>
            <a:r>
              <a:rPr lang="en-US" b="0" dirty="0">
                <a:solidFill>
                  <a:srgbClr val="0070C0"/>
                </a:solidFill>
              </a:rPr>
              <a:t> </a:t>
            </a:r>
            <a:r>
              <a:rPr lang="en-US" sz="4400" dirty="0"/>
              <a:t>Graduate Students Orientation                            January 20, 2023</a:t>
            </a:r>
            <a:br>
              <a:rPr lang="en-US" dirty="0"/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Agenda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3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Autofit/>
          </a:bodyPr>
          <a:lstStyle/>
          <a:p>
            <a:pPr marL="62407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800" dirty="0"/>
              <a:t>No rigid requirement for electives</a:t>
            </a:r>
          </a:p>
          <a:p>
            <a:pPr marL="624078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en-US" sz="2800" dirty="0"/>
              <a:t>You can </a:t>
            </a:r>
            <a:r>
              <a:rPr lang="en-US" altLang="en-US" sz="2800" b="1" u="sng" dirty="0"/>
              <a:t>pick and choose </a:t>
            </a:r>
            <a:r>
              <a:rPr lang="en-US" altLang="en-US" sz="2800" dirty="0"/>
              <a:t>any ME Graduate courses</a:t>
            </a:r>
          </a:p>
          <a:p>
            <a:pPr marL="624078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en-US" sz="2800" dirty="0"/>
              <a:t>Generally, two courses/semester are offered in each area of emphasis</a:t>
            </a:r>
          </a:p>
          <a:p>
            <a:pPr marL="624078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en-US" sz="2800" dirty="0"/>
              <a:t>Up to 6 units can be below 200 level with the </a:t>
            </a:r>
            <a:r>
              <a:rPr lang="en-US" altLang="en-US" sz="2800" b="1" i="1" u="sng" dirty="0"/>
              <a:t>approval</a:t>
            </a:r>
            <a:r>
              <a:rPr lang="en-US" altLang="en-US" sz="2800" dirty="0"/>
              <a:t> of the Graduate Advisor</a:t>
            </a:r>
          </a:p>
          <a:p>
            <a:pPr marL="624078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en-US" sz="2800" dirty="0"/>
              <a:t>Up to 9 units of graduate level coursework can be transferred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Program Notes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2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109728" indent="0" algn="ctr">
              <a:lnSpc>
                <a:spcPct val="2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109728" indent="0" algn="ctr">
              <a:lnSpc>
                <a:spcPct val="2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spcBef>
                <a:spcPts val="0"/>
              </a:spcBef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15" y="143892"/>
            <a:ext cx="8229600" cy="44605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Steps for Graduation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4A548-5D55-4C53-8B14-96B8F647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82" y="762000"/>
            <a:ext cx="1781175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57BF3-906A-438D-A13B-AB250D26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331" y="1144884"/>
            <a:ext cx="2886075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D226A1-2C4F-4E7D-AB83-2B0FBE19A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481" y="2136086"/>
            <a:ext cx="2828925" cy="85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4CEFB-4834-4330-95DB-B775ECE02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779" y="3040385"/>
            <a:ext cx="6334125" cy="895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C80B02-4527-4FCE-B4BF-13C50BA4D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193" y="4007483"/>
            <a:ext cx="584835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313C5D-C0AF-45E3-B241-3B557CD7F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062" y="4944881"/>
            <a:ext cx="14573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Graduate Writing Assessment Requirement (GWAR) is a university requirement</a:t>
            </a:r>
          </a:p>
          <a:p>
            <a:pPr>
              <a:lnSpc>
                <a:spcPct val="150000"/>
              </a:lnSpc>
              <a:buNone/>
            </a:pPr>
            <a:endParaRPr lang="en-US" altLang="en-US" sz="1000" dirty="0"/>
          </a:p>
          <a:p>
            <a:pPr>
              <a:spcBef>
                <a:spcPts val="0"/>
              </a:spcBef>
            </a:pPr>
            <a:r>
              <a:rPr lang="en-US" altLang="en-US" dirty="0"/>
              <a:t>You must satisfy the GWAR before submitting the Candidacy form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GWAR can be satisfied by: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Passing ME 201</a:t>
            </a:r>
          </a:p>
          <a:p>
            <a:pPr lvl="1">
              <a:spcBef>
                <a:spcPts val="0"/>
              </a:spcBef>
            </a:pPr>
            <a:r>
              <a:rPr lang="en-US"/>
              <a:t>Passing 200W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dirty="0">
                <a:solidFill>
                  <a:srgbClr val="0070C0"/>
                </a:solidFill>
              </a:rPr>
              <a:t>Graduate Writing Assessment Requirement (GWAR)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8E1709-8B30-4BC4-B9D3-03E270A1F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94864"/>
            <a:ext cx="7248525" cy="4381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CFAA5-3EEC-467D-899B-6E4E2287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73595-0A17-4BA9-AA0B-184B8201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8DEBA7-A2BE-4789-8677-E51A6CCC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815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Steps for Completing Project/Thesis (6-units)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1D0183-C6AD-4810-A42D-8F23420D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3" y="1472407"/>
            <a:ext cx="6353175" cy="90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E4106-3C8A-4BAD-9524-E64AB06E6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055" y="2495550"/>
            <a:ext cx="5610225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C5B004-8A46-4220-8EF5-55901C37D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05" y="3623137"/>
            <a:ext cx="5667375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49E824-C881-4EE8-8D7A-E9E0F9920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06" y="4800600"/>
            <a:ext cx="80676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Given at the end of a semester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½ hour Oral Exam at the end of the first term of Project/Thesis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One-hour Oral Exam at the end of the second term of Project/Thesis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A draft copy of the final report is due before the oral Defense and a bound copy is due after the Oral Defense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About the Oral Presentation (Project/Thesis)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72" y="1031045"/>
            <a:ext cx="8229600" cy="5135563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2400" dirty="0"/>
              <a:t>There is no mandatory advising for removing academic hold. </a:t>
            </a: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2400" dirty="0"/>
              <a:t>Contact the ME office if you can’t register for classes</a:t>
            </a: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2400" dirty="0"/>
              <a:t>For any questions related to your MSME program, contact the Graduate Program Advisor</a:t>
            </a: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2400" dirty="0"/>
              <a:t>Advising is required if you are on Probation</a:t>
            </a: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2400" dirty="0"/>
              <a:t>There is no advising available during the semester breaks and holidays</a:t>
            </a: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2400" dirty="0"/>
              <a:t>Advising </a:t>
            </a:r>
            <a:r>
              <a:rPr lang="en-US" sz="2400" dirty="0" err="1"/>
              <a:t>Rsource</a:t>
            </a:r>
            <a:r>
              <a:rPr lang="en-US" sz="2400" dirty="0"/>
              <a:t>: </a:t>
            </a:r>
            <a:r>
              <a:rPr lang="en-US" sz="2400" dirty="0">
                <a:hlinkClick r:id="rId2"/>
              </a:rPr>
              <a:t>https://www.sjsu.edu/me/msme/current_students/advising/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Advising</a:t>
            </a:r>
          </a:p>
        </p:txBody>
      </p:sp>
    </p:spTree>
    <p:extLst>
      <p:ext uri="{BB962C8B-B14F-4D97-AF65-F5344CB8AC3E}">
        <p14:creationId xmlns:p14="http://schemas.microsoft.com/office/powerpoint/2010/main" val="168494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3FD00B-F5F0-4BF1-9DAC-684FE192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0676"/>
            <a:ext cx="8229600" cy="4926616"/>
          </a:xfrm>
        </p:spPr>
        <p:txBody>
          <a:bodyPr>
            <a:normAutofit fontScale="92500"/>
          </a:bodyPr>
          <a:lstStyle/>
          <a:p>
            <a:r>
              <a:rPr lang="en-US" dirty="0"/>
              <a:t>When eligible, you can register most of the courses online </a:t>
            </a:r>
          </a:p>
          <a:p>
            <a:endParaRPr lang="en-US" sz="1000" dirty="0"/>
          </a:p>
          <a:p>
            <a:r>
              <a:rPr lang="en-US" dirty="0"/>
              <a:t>You can add a class by getting an add code from the instructor (after the classes have started)</a:t>
            </a:r>
            <a:endParaRPr lang="en-US" sz="1000" dirty="0"/>
          </a:p>
          <a:p>
            <a:endParaRPr lang="en-US" sz="1000" dirty="0"/>
          </a:p>
          <a:p>
            <a:r>
              <a:rPr lang="en-US" dirty="0"/>
              <a:t>Graduate ME classes usually accommodate all</a:t>
            </a:r>
          </a:p>
          <a:p>
            <a:endParaRPr lang="en-US" sz="1000" dirty="0"/>
          </a:p>
          <a:p>
            <a:r>
              <a:rPr lang="en-US" dirty="0"/>
              <a:t>If you are Conditionally Classified and fulfilling a Conditional undergraduate class:</a:t>
            </a:r>
          </a:p>
          <a:p>
            <a:endParaRPr lang="en-US" sz="1000" dirty="0"/>
          </a:p>
          <a:p>
            <a:pPr lvl="1"/>
            <a:r>
              <a:rPr lang="en-US" dirty="0"/>
              <a:t>Get an add code from the instructor (after the semester starts)</a:t>
            </a:r>
          </a:p>
          <a:p>
            <a:pPr lvl="1"/>
            <a:r>
              <a:rPr lang="en-US" dirty="0"/>
              <a:t>Let the instructor know you are a graduate student and the Graduate Advisor has waived the pre-requisites</a:t>
            </a:r>
          </a:p>
          <a:p>
            <a:pPr lvl="1"/>
            <a:r>
              <a:rPr lang="en-US" dirty="0"/>
              <a:t>Get written permission from the Graduate Advisor if needed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B4FE0-B875-4F88-BE4E-F8547B16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3FA45-73CB-446B-9FC2-A6DD3352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6E2268-66ED-4EA5-B818-91DDD6F1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37"/>
          </a:xfrm>
        </p:spPr>
        <p:txBody>
          <a:bodyPr>
            <a:normAutofit/>
          </a:bodyPr>
          <a:lstStyle/>
          <a:p>
            <a:r>
              <a:rPr lang="en-US" sz="3600" dirty="0"/>
              <a:t>Registering for Classes </a:t>
            </a:r>
          </a:p>
        </p:txBody>
      </p:sp>
    </p:spTree>
    <p:extLst>
      <p:ext uri="{BB962C8B-B14F-4D97-AF65-F5344CB8AC3E}">
        <p14:creationId xmlns:p14="http://schemas.microsoft.com/office/powerpoint/2010/main" val="405638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Probation: Overall GPA &lt; 3.0 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Disqualification: GPA &lt; 3.0 two consecutive semesters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Reinstatement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Probation and Disqualification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Courses taken at other than SJSU Institutions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Must be equivalent to the current SJSU courses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Fill out an Equivalency Form and see the corresponding course instructor for evaluation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Only a maximum of 9-units can be transferred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Courses taken at SJSU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You can transfer up to 9-units of </a:t>
            </a:r>
            <a:r>
              <a:rPr lang="en-US" b="1" i="1" dirty="0">
                <a:solidFill>
                  <a:srgbClr val="FF0000"/>
                </a:solidFill>
              </a:rPr>
              <a:t>graduate </a:t>
            </a:r>
            <a:r>
              <a:rPr lang="en-US" dirty="0"/>
              <a:t>ME courses completed as an SJSU undergraduate or taken on Open University. No pre-approval is required.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Transfer Credits</a:t>
            </a:r>
          </a:p>
        </p:txBody>
      </p:sp>
    </p:spTree>
    <p:extLst>
      <p:ext uri="{BB962C8B-B14F-4D97-AF65-F5344CB8AC3E}">
        <p14:creationId xmlns:p14="http://schemas.microsoft.com/office/powerpoint/2010/main" val="31505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dirty="0"/>
              <a:t>ME Web site: </a:t>
            </a:r>
          </a:p>
          <a:p>
            <a:pPr marL="109728" indent="0" algn="ctr">
              <a:buNone/>
            </a:pPr>
            <a:r>
              <a:rPr lang="en-US" dirty="0">
                <a:hlinkClick r:id="rId2"/>
              </a:rPr>
              <a:t>https://www.sjsu.edu/me/</a:t>
            </a:r>
            <a:endParaRPr lang="en-US" dirty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2847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2EF62-B323-476F-8F25-32DC1A7F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800" b="1" dirty="0"/>
              <a:t>Faculty and Staff Introduction</a:t>
            </a:r>
          </a:p>
          <a:p>
            <a:pPr marL="109728" indent="0" algn="ctr">
              <a:buNone/>
            </a:pPr>
            <a:endParaRPr lang="en-US" sz="4800" b="1" dirty="0"/>
          </a:p>
          <a:p>
            <a:pPr marL="109728" indent="0" algn="ctr">
              <a:buNone/>
            </a:pPr>
            <a:r>
              <a:rPr lang="en-US" sz="4800" dirty="0">
                <a:hlinkClick r:id="rId2"/>
              </a:rPr>
              <a:t>https://www.sjsu.edu/me/about-us/faculty/full-time.php</a:t>
            </a:r>
            <a:endParaRPr lang="en-US" sz="4800" dirty="0"/>
          </a:p>
          <a:p>
            <a:pPr marL="109728" indent="0" algn="ctr">
              <a:buNone/>
            </a:pPr>
            <a:endParaRPr lang="en-US" sz="4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826E5-C2B5-47CC-AB55-8BD3712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Graduate Students Orientation                            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972FC-3FBB-4D94-B696-EE3D91B1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2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30000" dirty="0"/>
              <a:t>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QUESTIONS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2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4B9677-74B8-45E7-B431-A2E46C0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altLang="en-US" sz="4000" b="1" dirty="0"/>
              <a:t>Evening classes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5C02B-6DD2-4DBA-9E4B-E9CE51C3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DB2DC-6BD6-44FD-A743-6619FE6C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1DC8F9-3ECD-487C-BBDD-6BD73E91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MSME Program</a:t>
            </a:r>
          </a:p>
        </p:txBody>
      </p:sp>
      <p:pic>
        <p:nvPicPr>
          <p:cNvPr id="7" name="Picture 6" descr="A group of people in a field&#10;&#10;Description automatically generated">
            <a:extLst>
              <a:ext uri="{FF2B5EF4-FFF2-40B4-BE49-F238E27FC236}">
                <a16:creationId xmlns:a16="http://schemas.microsoft.com/office/drawing/2014/main" id="{4FEF414F-E6E0-4632-9CF9-495F4FD8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97618"/>
            <a:ext cx="677519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0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A9C00A-A955-4E28-B7D1-6BC522125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248" y="1943239"/>
            <a:ext cx="3689839" cy="371395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0F1A5-C069-45CE-8F81-53CA5BC6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E9F65-D9EB-41F2-822C-8AAF1623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27EC4D-C454-48BA-A55D-FC71CF84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574"/>
          </a:xfrm>
        </p:spPr>
        <p:txBody>
          <a:bodyPr>
            <a:noAutofit/>
          </a:bodyPr>
          <a:lstStyle/>
          <a:p>
            <a:r>
              <a:rPr lang="en-US" sz="3600" dirty="0"/>
              <a:t>MSME Program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9B8A60-676B-43B0-AD9F-34C4F52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724" y="914466"/>
            <a:ext cx="2752725" cy="11334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A01684-97D7-412A-847F-A265431E2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048735"/>
            <a:ext cx="2600325" cy="647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9CB436-554D-4FA6-978B-2B787A2C7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412" y="4485415"/>
            <a:ext cx="3495675" cy="685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F86C79E-7EF5-43F6-ADA6-8E3D25E39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33" y="1474344"/>
            <a:ext cx="2009775" cy="1581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9C4004-06EC-494F-BF39-43DD2FD2CABF}"/>
              </a:ext>
            </a:extLst>
          </p:cNvPr>
          <p:cNvSpPr txBox="1"/>
          <p:nvPr/>
        </p:nvSpPr>
        <p:spPr>
          <a:xfrm>
            <a:off x="3094013" y="563674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30-units Total</a:t>
            </a:r>
          </a:p>
        </p:txBody>
      </p:sp>
    </p:spTree>
    <p:extLst>
      <p:ext uri="{BB962C8B-B14F-4D97-AF65-F5344CB8AC3E}">
        <p14:creationId xmlns:p14="http://schemas.microsoft.com/office/powerpoint/2010/main" val="24909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37" y="1186053"/>
            <a:ext cx="8229600" cy="4833747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Grade in each of the 30 units for MS degree must be C or better (C- is an F)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2"/>
          </a:xfrm>
        </p:spPr>
        <p:txBody>
          <a:bodyPr>
            <a:normAutofit fontScale="90000"/>
          </a:bodyPr>
          <a:lstStyle/>
          <a:p>
            <a:pPr marL="109728">
              <a:lnSpc>
                <a:spcPct val="120000"/>
              </a:lnSpc>
              <a:spcBef>
                <a:spcPts val="0"/>
              </a:spcBef>
            </a:pPr>
            <a:br>
              <a:rPr lang="en-US" altLang="en-US" sz="4000" dirty="0"/>
            </a:br>
            <a:r>
              <a:rPr lang="en-US" altLang="en-US" sz="4000" dirty="0"/>
              <a:t>Overall minimum </a:t>
            </a:r>
            <a:r>
              <a:rPr lang="en-US" altLang="en-US" sz="4000" dirty="0">
                <a:effectLst/>
              </a:rPr>
              <a:t>GPA of 3.0 or better</a:t>
            </a:r>
            <a:br>
              <a:rPr lang="en-US" altLang="en-US" sz="4400" dirty="0"/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8ED53-0E2B-4945-A1D7-AE789A03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57543-8673-4B25-A158-DE2FEA06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BFC9BF-73B3-4FD9-8615-B5CCC58B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Program Requirements (30-units)</a:t>
            </a:r>
            <a:endParaRPr lang="en-US" sz="3600" dirty="0"/>
          </a:p>
        </p:txBody>
      </p:sp>
      <p:pic>
        <p:nvPicPr>
          <p:cNvPr id="6" name="Picture 2" descr="Receiving diploma - stock photo free">
            <a:extLst>
              <a:ext uri="{FF2B5EF4-FFF2-40B4-BE49-F238E27FC236}">
                <a16:creationId xmlns:a16="http://schemas.microsoft.com/office/drawing/2014/main" id="{E970DD27-51B4-4BA9-B681-AAB09BC02A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87258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8F536C-73F8-41CE-9B27-DD3AC215F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9" y="1696673"/>
            <a:ext cx="2524125" cy="1476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4FB81-49C4-450E-A3E1-71E8519C8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64" y="1743076"/>
            <a:ext cx="2362200" cy="1466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C432B-FA7A-47EB-8653-F7130E596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49" y="4811712"/>
            <a:ext cx="2105025" cy="466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22987-2B95-439A-881C-6FF4B50EE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439" y="4830762"/>
            <a:ext cx="2486025" cy="4476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0D67BB-8DD9-45DD-B0FA-CF127268D2DC}"/>
              </a:ext>
            </a:extLst>
          </p:cNvPr>
          <p:cNvCxnSpPr/>
          <p:nvPr/>
        </p:nvCxnSpPr>
        <p:spPr>
          <a:xfrm flipV="1">
            <a:off x="3429000" y="3505200"/>
            <a:ext cx="1092264" cy="132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283364-F178-4BDA-95F8-9F214E0E2B1B}"/>
              </a:ext>
            </a:extLst>
          </p:cNvPr>
          <p:cNvCxnSpPr/>
          <p:nvPr/>
        </p:nvCxnSpPr>
        <p:spPr>
          <a:xfrm flipH="1" flipV="1">
            <a:off x="4724400" y="3452083"/>
            <a:ext cx="228600" cy="139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/>
          </a:bodyPr>
          <a:lstStyle/>
          <a:p>
            <a:pPr marL="201168" indent="0">
              <a:lnSpc>
                <a:spcPct val="150000"/>
              </a:lnSpc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Courses Qualify as Electives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01168" indent="0">
              <a:lnSpc>
                <a:spcPct val="200000"/>
              </a:lnSpc>
              <a:buNone/>
              <a:defRPr/>
            </a:pPr>
            <a:r>
              <a:rPr lang="en-US" sz="2800" dirty="0"/>
              <a:t>Any Graduate ME Course</a:t>
            </a:r>
          </a:p>
          <a:p>
            <a:pPr marL="201168" indent="0">
              <a:lnSpc>
                <a:spcPct val="200000"/>
              </a:lnSpc>
              <a:buNone/>
              <a:defRPr/>
            </a:pPr>
            <a:r>
              <a:rPr lang="en-US" sz="2800" dirty="0"/>
              <a:t>Any ME Under grad </a:t>
            </a:r>
            <a:r>
              <a:rPr lang="en-US" sz="2800" b="1" i="1" dirty="0">
                <a:solidFill>
                  <a:srgbClr val="FF0000"/>
                </a:solidFill>
              </a:rPr>
              <a:t>Elective</a:t>
            </a:r>
            <a:r>
              <a:rPr lang="en-US" sz="2800" dirty="0"/>
              <a:t> Course</a:t>
            </a:r>
          </a:p>
          <a:p>
            <a:pPr marL="201168" indent="0">
              <a:lnSpc>
                <a:spcPct val="200000"/>
              </a:lnSpc>
              <a:buNone/>
              <a:defRPr/>
            </a:pPr>
            <a:r>
              <a:rPr lang="en-US" sz="2800" dirty="0"/>
              <a:t>Any Non-ME Course</a:t>
            </a:r>
          </a:p>
          <a:p>
            <a:pPr marL="201168" indent="0">
              <a:lnSpc>
                <a:spcPct val="200000"/>
              </a:lnSpc>
              <a:buNone/>
              <a:defRPr/>
            </a:pPr>
            <a:r>
              <a:rPr lang="en-US" sz="2800" dirty="0"/>
              <a:t>Any </a:t>
            </a:r>
            <a:r>
              <a:rPr lang="en-US" sz="2800" b="1" i="1" dirty="0">
                <a:solidFill>
                  <a:srgbClr val="FF0000"/>
                </a:solidFill>
              </a:rPr>
              <a:t>Required</a:t>
            </a:r>
            <a:r>
              <a:rPr lang="en-US" sz="2800" dirty="0"/>
              <a:t> ME Under grad Course</a:t>
            </a:r>
          </a:p>
          <a:p>
            <a:pPr marL="201168" indent="0">
              <a:lnSpc>
                <a:spcPct val="200000"/>
              </a:lnSpc>
              <a:buNone/>
              <a:defRPr/>
            </a:pPr>
            <a:r>
              <a:rPr lang="en-US" sz="2800" dirty="0"/>
              <a:t>Any Non-ME Engineering Course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/>
              <a:t>Approved Electives: 18-units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49362-C6C8-4C68-87C9-81C82624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708" y="1577122"/>
            <a:ext cx="835492" cy="861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162EE3-7EB5-4FD0-8B63-E3CEE6E1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563" y="3429000"/>
            <a:ext cx="835492" cy="782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F4BE2-AD06-487C-9EB9-F839DBC25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805" y="5134057"/>
            <a:ext cx="1345755" cy="1054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909A95-B694-4FC7-A032-051D7B0D6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936" y="2535783"/>
            <a:ext cx="835492" cy="861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631864-A258-484A-92D8-929F27B16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63" y="4188311"/>
            <a:ext cx="835492" cy="782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42684-30D2-E827-ACAB-7BCF906B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963" y="432457"/>
            <a:ext cx="2247757" cy="14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0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/>
              <a:t>Approved Electives: 18-units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842684-30D2-E827-ACAB-7BCF906B2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963" y="432457"/>
            <a:ext cx="2247757" cy="1491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0FE355-B30D-5546-27CA-BF63A804D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53" y="1177988"/>
            <a:ext cx="4982270" cy="924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B77013-2C6A-954C-9216-BCCED4511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46842"/>
            <a:ext cx="6620799" cy="8573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96280A-DCC6-097F-B6A9-F38574426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53" y="3124200"/>
            <a:ext cx="4848902" cy="885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06C184-46B2-79B3-1EA1-539994A46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53" y="4214047"/>
            <a:ext cx="5668166" cy="5715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FA0DA7-FC65-970B-F1AF-F07B090E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3984" y="4109659"/>
            <a:ext cx="835224" cy="7803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FB61A1-0F95-8C2C-1A9C-E855317A3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953401"/>
            <a:ext cx="6782747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4B9677-74B8-45E7-B431-A2E46C0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72" y="914400"/>
            <a:ext cx="8421528" cy="51054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altLang="en-US" sz="3600" b="1" dirty="0"/>
              <a:t>Three Areas of emphasis:</a:t>
            </a:r>
          </a:p>
          <a:p>
            <a:pPr marL="393192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800" b="1" dirty="0"/>
              <a:t>                 </a:t>
            </a:r>
            <a:r>
              <a:rPr lang="en-US" altLang="en-US" sz="2000" b="1" dirty="0"/>
              <a:t>ME 240 ME 243, ME 250, ME 256, ME 260, </a:t>
            </a:r>
          </a:p>
          <a:p>
            <a:pPr marL="393192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000" b="1" dirty="0"/>
              <a:t>                                      ME 265</a:t>
            </a:r>
          </a:p>
          <a:p>
            <a:pPr marL="393192" lvl="1" indent="0">
              <a:lnSpc>
                <a:spcPct val="150000"/>
              </a:lnSpc>
              <a:buNone/>
            </a:pPr>
            <a:endParaRPr lang="en-US" altLang="en-US" sz="2800" b="1" dirty="0"/>
          </a:p>
          <a:p>
            <a:pPr marL="393192" lvl="1" indent="0">
              <a:spcBef>
                <a:spcPts val="0"/>
              </a:spcBef>
              <a:buNone/>
            </a:pPr>
            <a:r>
              <a:rPr lang="en-US" altLang="en-US" sz="2800" b="1" dirty="0"/>
              <a:t>                                          </a:t>
            </a:r>
            <a:r>
              <a:rPr lang="en-US" altLang="en-US" sz="2000" b="1" dirty="0"/>
              <a:t>ME 280, ME 281, ME 282, ME 283, </a:t>
            </a:r>
          </a:p>
          <a:p>
            <a:pPr marL="393192" lvl="1" indent="0">
              <a:spcBef>
                <a:spcPts val="0"/>
              </a:spcBef>
              <a:buNone/>
            </a:pPr>
            <a:r>
              <a:rPr lang="en-US" altLang="en-US" sz="2000" b="1" dirty="0"/>
              <a:t>                                                            ME 284, ME 285 </a:t>
            </a:r>
          </a:p>
          <a:p>
            <a:pPr marL="393192" lvl="1" indent="0">
              <a:lnSpc>
                <a:spcPct val="150000"/>
              </a:lnSpc>
              <a:buNone/>
            </a:pPr>
            <a:endParaRPr lang="en-US" altLang="en-US" sz="2800" b="1" dirty="0"/>
          </a:p>
          <a:p>
            <a:pPr marL="393192" lvl="1" indent="0">
              <a:spcBef>
                <a:spcPts val="0"/>
              </a:spcBef>
              <a:buNone/>
            </a:pPr>
            <a:r>
              <a:rPr lang="en-US" altLang="en-US" sz="2000" b="1" dirty="0"/>
              <a:t>                                                             </a:t>
            </a:r>
            <a:r>
              <a:rPr lang="en-US" altLang="en-US" sz="2000" b="1"/>
              <a:t>ME 200</a:t>
            </a:r>
            <a:r>
              <a:rPr lang="en-US" altLang="en-US" sz="2000" b="1" dirty="0"/>
              <a:t>,  ME 210, ME 211, ME        </a:t>
            </a:r>
          </a:p>
          <a:p>
            <a:pPr marL="393192" lvl="1" indent="0">
              <a:spcBef>
                <a:spcPts val="0"/>
              </a:spcBef>
              <a:buNone/>
            </a:pPr>
            <a:r>
              <a:rPr lang="en-US" altLang="en-US" sz="2000" b="1" dirty="0"/>
              <a:t>                                                             221, ME 271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5C02B-6DD2-4DBA-9E4B-E9CE51C3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Students Orientation                            January 20,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DB2DC-6BD6-44FD-A743-6619FE6C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4317-F89C-486C-91B7-DD20B4A946F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1DC8F9-3ECD-487C-BBDD-6BD73E91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39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dirty="0">
                <a:solidFill>
                  <a:srgbClr val="0070C0"/>
                </a:solidFill>
              </a:rPr>
              <a:t>About the Program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D90FB-8464-410D-A1B7-19C13D66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2" y="1677836"/>
            <a:ext cx="2867025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EDEFB-2066-4DF2-8B42-F843D9F1D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2" y="3050427"/>
            <a:ext cx="4019550" cy="1266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6924ED-72C8-4C97-9035-E8C83F9B0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2" y="4340579"/>
            <a:ext cx="43243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10045</TotalTime>
  <Words>790</Words>
  <Application>Microsoft Office PowerPoint</Application>
  <PresentationFormat>On-screen Show (4:3)</PresentationFormat>
  <Paragraphs>147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New Graduate Students Orientation                            January 20, 2023  Agenda </vt:lpstr>
      <vt:lpstr>PowerPoint Presentation</vt:lpstr>
      <vt:lpstr>MSME Program</vt:lpstr>
      <vt:lpstr>MSME Program</vt:lpstr>
      <vt:lpstr> Overall minimum GPA of 3.0 or better </vt:lpstr>
      <vt:lpstr>Program Requirements (30-units)</vt:lpstr>
      <vt:lpstr>Approved Electives: 18-units</vt:lpstr>
      <vt:lpstr>Approved Electives: 18-units</vt:lpstr>
      <vt:lpstr>About the Program</vt:lpstr>
      <vt:lpstr>Program Notes</vt:lpstr>
      <vt:lpstr>Steps for Graduation</vt:lpstr>
      <vt:lpstr>Graduate Writing Assessment Requirement (GWAR)</vt:lpstr>
      <vt:lpstr>Steps for Completing Project/Thesis (6-units)</vt:lpstr>
      <vt:lpstr>About the Oral Presentation (Project/Thesis)</vt:lpstr>
      <vt:lpstr>Advising</vt:lpstr>
      <vt:lpstr>Registering for Classes </vt:lpstr>
      <vt:lpstr>Probation and Disqualification</vt:lpstr>
      <vt:lpstr>Transfer Credits</vt:lpstr>
      <vt:lpstr>Resources</vt:lpstr>
      <vt:lpstr>QUESTIONS</vt:lpstr>
    </vt:vector>
  </TitlesOfParts>
  <Company>San Jose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For Completing Your MSME</dc:title>
  <dc:creator>College Of Engineering</dc:creator>
  <cp:lastModifiedBy>Raghu Agarwal</cp:lastModifiedBy>
  <cp:revision>211</cp:revision>
  <cp:lastPrinted>2018-08-20T20:19:39Z</cp:lastPrinted>
  <dcterms:created xsi:type="dcterms:W3CDTF">2014-08-05T22:12:25Z</dcterms:created>
  <dcterms:modified xsi:type="dcterms:W3CDTF">2023-01-20T23:50:09Z</dcterms:modified>
</cp:coreProperties>
</file>