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7" r:id="rId4"/>
    <p:sldId id="270" r:id="rId5"/>
    <p:sldId id="258" r:id="rId6"/>
    <p:sldId id="259" r:id="rId7"/>
    <p:sldId id="268" r:id="rId8"/>
    <p:sldId id="269" r:id="rId9"/>
    <p:sldId id="261" r:id="rId10"/>
    <p:sldId id="266" r:id="rId11"/>
    <p:sldId id="262" r:id="rId12"/>
    <p:sldId id="263" r:id="rId13"/>
    <p:sldId id="264" r:id="rId14"/>
    <p:sldId id="265" r:id="rId15"/>
  </p:sldIdLst>
  <p:sldSz cx="9144000" cy="6858000" type="screen4x3"/>
  <p:notesSz cx="7077075" cy="9363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50021"/>
    <a:srgbClr val="00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4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374" cy="46847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0" y="0"/>
            <a:ext cx="3067374" cy="46847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/>
            </a:lvl1pPr>
          </a:lstStyle>
          <a:p>
            <a:fld id="{6C0FF902-2815-49A8-8492-38DBA8EC2C5E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68474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0" y="8893003"/>
            <a:ext cx="3067374" cy="468474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/>
            </a:lvl1pPr>
          </a:lstStyle>
          <a:p>
            <a:fld id="{B94A64CE-5490-4C58-87A8-3661906484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59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AEB35-4796-4904-95B1-7D7EEB51AF73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9988"/>
            <a:ext cx="421322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05325"/>
            <a:ext cx="5661025" cy="36877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CE44EC-D61E-4517-820E-8B11EB3409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54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E44EC-D61E-4517-820E-8B11EB34094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07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E44EC-D61E-4517-820E-8B11EB34094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00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E44EC-D61E-4517-820E-8B11EB3409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50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67D5E-776F-4E22-AB31-61E392566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1427-C8E8-41D4-8C02-F0CF38A7B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2D50A-FB34-491F-A357-1C153920E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4BC33-52BA-4B7A-AD1B-6BBA49673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2BFA1-059D-4DF5-84FD-27E40324A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591F9-A65B-4C68-BA19-39349D1D4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EA3E4-FB6D-4233-BE0A-E44035716D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7C09B-F48B-4C35-80E2-0FAF8A65A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3AF65-FA64-45F0-9F28-E39B2F192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46AEB-2B7F-4722-9803-48753651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4D6F0-3D32-4E79-8C88-B04D65457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F811ABC-8939-410B-8A37-7B59BA73E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r.sjsu.edu/mae/greensheets/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jsu.edu/student_affairs/academicdishonestyrevisedpolicy.pdf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ai-ran.hsu@sjsu.edu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imgres?imgurl=https://hips.hearstapps.com/pop.h-cdn.co/assets/16/41/1600x800/landscape-1476389673-gettyimages-168351286.jpg?resize%3D768:*&amp;imgrefurl=https://www.popularmechanics.com/science/g2816/5-simple-math-problems/&amp;docid=DGYcR_MHtM5W6M&amp;tbnid=-XDviMT4eSyqLM:&amp;vet=10ahUKEwi2vZKPiuXbAhVEMawKHeu2BlEQMwh9KDUwNQ..i&amp;w=768&amp;h=384&amp;bih=643&amp;biw=1393&amp;q=images%20of%20unsolvable%20equations&amp;ved=0ahUKEwi2vZKPiuXbAhVEMawKHeu2BlEQMwh9KDUwNQ&amp;iact=mrc&amp;uact=8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s://www.google.com/imgres?imgurl=https://mylearningsolutions.org/wp-content/themes/elemin/themify/img.php?src%3Dhttps://mylearningsolutions.org/wp-content/uploads/2016/02/Big_Problem.jpg%26w%3D600%26h%3D%26zc%3D1&amp;imgrefurl=https://mylearningsolutions.org/2016/03/02/how-unsolvable-problems-can-benefit-you/&amp;docid=IKB4cwtb22eJ7M&amp;tbnid=WMh1B8Nza-uEVM:&amp;vet=10ahUKEwi2vZKPiuXbAhVEMawKHeu2BlEQMwh-KDYwNg..i&amp;w=600&amp;h=425&amp;bih=643&amp;biw=1393&amp;q=images%20of%20unsolvable%20equations&amp;ved=0ahUKEwi2vZKPiuXbAhVEMawKHeu2BlEQMwh-KDYwNg&amp;iact=mrc&amp;uact=8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228600" y="2225675"/>
            <a:ext cx="3302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b="1"/>
              <a:t>                                                    </a:t>
            </a:r>
            <a:endParaRPr lang="en-US"/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758006" y="822396"/>
            <a:ext cx="762798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dirty="0"/>
              <a:t>Welcome to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>
                <a:solidFill>
                  <a:srgbClr val="0000FF"/>
                </a:solidFill>
              </a:rPr>
              <a:t>ME 130 Applied Engineering Analysis </a:t>
            </a:r>
            <a:r>
              <a:rPr lang="en-US" sz="2800" b="1" dirty="0" smtClean="0">
                <a:solidFill>
                  <a:srgbClr val="0000FF"/>
                </a:solidFill>
              </a:rPr>
              <a:t>Class</a:t>
            </a:r>
            <a:endParaRPr lang="en-US" sz="2800" b="1" dirty="0">
              <a:solidFill>
                <a:srgbClr val="0000FF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00FF"/>
                </a:solidFill>
              </a:rPr>
              <a:t>Fall 2018</a:t>
            </a:r>
            <a:endParaRPr lang="en-US" sz="2400" b="1" dirty="0">
              <a:solidFill>
                <a:srgbClr val="0000FF"/>
              </a:solidFill>
            </a:endParaRPr>
          </a:p>
          <a:p>
            <a:pPr algn="ctr"/>
            <a:endParaRPr lang="en-US" sz="1600" b="1" dirty="0"/>
          </a:p>
          <a:p>
            <a:pPr algn="ctr"/>
            <a:endParaRPr lang="en-US" sz="1600" b="1" dirty="0"/>
          </a:p>
          <a:p>
            <a:pPr algn="ctr"/>
            <a:r>
              <a:rPr lang="en-US" sz="1600" b="1" dirty="0"/>
              <a:t>Instructor:</a:t>
            </a:r>
          </a:p>
          <a:p>
            <a:pPr algn="ctr"/>
            <a:endParaRPr lang="en-US" sz="1600" b="1" dirty="0"/>
          </a:p>
          <a:p>
            <a:pPr algn="ctr"/>
            <a:r>
              <a:rPr lang="en-US" sz="1600" b="1" dirty="0"/>
              <a:t>Tai-Ran </a:t>
            </a:r>
            <a:r>
              <a:rPr lang="en-US" sz="1600" b="1" dirty="0" smtClean="0"/>
              <a:t>Hsu</a:t>
            </a:r>
          </a:p>
          <a:p>
            <a:pPr algn="ctr"/>
            <a:r>
              <a:rPr lang="en-US" sz="1600" b="1" dirty="0" smtClean="0"/>
              <a:t>Professor </a:t>
            </a:r>
            <a:endParaRPr lang="en-US" sz="1600" b="1" dirty="0"/>
          </a:p>
          <a:p>
            <a:pPr algn="ctr"/>
            <a:r>
              <a:rPr lang="en-US" sz="1600" b="1" dirty="0"/>
              <a:t>Department of Mechanical </a:t>
            </a:r>
            <a:r>
              <a:rPr lang="en-US" sz="1600" b="1" dirty="0" smtClean="0"/>
              <a:t>Engineering</a:t>
            </a:r>
            <a:endParaRPr lang="en-US" sz="1600" b="1" dirty="0"/>
          </a:p>
          <a:p>
            <a:pPr algn="ctr"/>
            <a:r>
              <a:rPr lang="en-US" sz="1600" b="1" dirty="0"/>
              <a:t>San Jose State </a:t>
            </a:r>
            <a:r>
              <a:rPr lang="en-US" sz="1600" b="1" dirty="0" smtClean="0"/>
              <a:t>University</a:t>
            </a:r>
          </a:p>
          <a:p>
            <a:pPr algn="ctr"/>
            <a:r>
              <a:rPr lang="en-US" sz="1600" b="1" dirty="0" smtClean="0"/>
              <a:t>San Jose, California, USA</a:t>
            </a:r>
            <a:endParaRPr lang="en-US" sz="1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46095" y="5225867"/>
            <a:ext cx="433618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Available @ links:</a:t>
            </a:r>
          </a:p>
          <a:p>
            <a:r>
              <a:rPr lang="en-US" sz="1600" dirty="0" smtClean="0"/>
              <a:t>www.engr.sjsu.edu/mae/faculty/hsu/index,htm</a:t>
            </a:r>
          </a:p>
          <a:p>
            <a:r>
              <a:rPr lang="en-US" sz="1600" dirty="0" smtClean="0">
                <a:hlinkClick r:id="rId3"/>
              </a:rPr>
              <a:t>www.engr.sjsu.edu/mae/greensheets/htm</a:t>
            </a:r>
            <a:endParaRPr lang="en-US" sz="16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28600" y="6397493"/>
            <a:ext cx="23855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ME 130 </a:t>
            </a:r>
            <a:r>
              <a:rPr lang="en-US" sz="1000" dirty="0" err="1" smtClean="0"/>
              <a:t>Greensheet</a:t>
            </a:r>
            <a:r>
              <a:rPr lang="en-US" sz="1000" dirty="0" smtClean="0"/>
              <a:t> F18/Green sheets</a:t>
            </a:r>
            <a:endParaRPr lang="en-US" sz="1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" y="302359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>
                <a:solidFill>
                  <a:srgbClr val="C00000"/>
                </a:solidFill>
              </a:rPr>
              <a:t>       </a:t>
            </a:r>
            <a:r>
              <a:rPr lang="en-US" sz="2000" b="1" dirty="0" smtClean="0">
                <a:solidFill>
                  <a:srgbClr val="C00000"/>
                </a:solidFill>
              </a:rPr>
              <a:t>It </a:t>
            </a:r>
            <a:r>
              <a:rPr lang="en-US" sz="2000" b="1" dirty="0">
                <a:solidFill>
                  <a:srgbClr val="C00000"/>
                </a:solidFill>
              </a:rPr>
              <a:t>will be your </a:t>
            </a:r>
            <a:r>
              <a:rPr lang="en-US" sz="2000" b="1" u="sng" dirty="0">
                <a:solidFill>
                  <a:srgbClr val="C00000"/>
                </a:solidFill>
              </a:rPr>
              <a:t>responsibility</a:t>
            </a:r>
            <a:r>
              <a:rPr lang="en-US" sz="2000" b="1" dirty="0">
                <a:solidFill>
                  <a:srgbClr val="C00000"/>
                </a:solidFill>
              </a:rPr>
              <a:t> to let the Instructor know if </a:t>
            </a:r>
            <a:r>
              <a:rPr lang="en-US" sz="2000" b="1" u="sng" dirty="0">
                <a:solidFill>
                  <a:srgbClr val="C00000"/>
                </a:solidFill>
              </a:rPr>
              <a:t>he did not </a:t>
            </a:r>
          </a:p>
          <a:p>
            <a:pPr marL="342900" indent="-342900"/>
            <a:r>
              <a:rPr lang="en-US" sz="2000" b="1" dirty="0">
                <a:solidFill>
                  <a:srgbClr val="C00000"/>
                </a:solidFill>
              </a:rPr>
              <a:t>      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u="sng" dirty="0" smtClean="0">
                <a:solidFill>
                  <a:srgbClr val="C00000"/>
                </a:solidFill>
              </a:rPr>
              <a:t>answer </a:t>
            </a:r>
            <a:r>
              <a:rPr lang="en-US" sz="2000" b="1" u="sng" dirty="0">
                <a:solidFill>
                  <a:srgbClr val="C00000"/>
                </a:solidFill>
              </a:rPr>
              <a:t>your questions to your satisfaction</a:t>
            </a:r>
            <a:r>
              <a:rPr lang="en-US" sz="2000" b="1" dirty="0" smtClean="0">
                <a:solidFill>
                  <a:srgbClr val="C00000"/>
                </a:solidFill>
              </a:rPr>
              <a:t>.</a:t>
            </a:r>
            <a:endParaRPr lang="en-US" sz="2000" b="1" dirty="0">
              <a:solidFill>
                <a:srgbClr val="FF3300"/>
              </a:solidFill>
            </a:endParaRPr>
          </a:p>
          <a:p>
            <a:endParaRPr lang="en-US" b="1" dirty="0" smtClean="0">
              <a:solidFill>
                <a:srgbClr val="FF3300"/>
              </a:solidFill>
            </a:endParaRPr>
          </a:p>
          <a:p>
            <a:r>
              <a:rPr lang="en-US" b="1" dirty="0" smtClean="0">
                <a:solidFill>
                  <a:srgbClr val="FF3300"/>
                </a:solidFill>
              </a:rPr>
              <a:t>(5</a:t>
            </a:r>
            <a:r>
              <a:rPr lang="en-US" b="1" dirty="0">
                <a:solidFill>
                  <a:srgbClr val="FF3300"/>
                </a:solidFill>
              </a:rPr>
              <a:t>)</a:t>
            </a:r>
            <a:r>
              <a:rPr lang="en-US" b="1" dirty="0"/>
              <a:t> In preparing for future professional practices</a:t>
            </a:r>
            <a:r>
              <a:rPr lang="en-US" dirty="0"/>
              <a:t>, students are expected to be </a:t>
            </a:r>
          </a:p>
          <a:p>
            <a:r>
              <a:rPr lang="en-US" dirty="0"/>
              <a:t>      </a:t>
            </a:r>
            <a:r>
              <a:rPr lang="en-US" b="1" i="1" u="sng" dirty="0" smtClean="0">
                <a:solidFill>
                  <a:srgbClr val="0000FF"/>
                </a:solidFill>
              </a:rPr>
              <a:t>concise</a:t>
            </a:r>
            <a:r>
              <a:rPr lang="en-US" b="1" dirty="0" smtClean="0"/>
              <a:t> </a:t>
            </a:r>
            <a:r>
              <a:rPr lang="en-US" b="1" dirty="0"/>
              <a:t>in answers to problems in </a:t>
            </a:r>
            <a:r>
              <a:rPr lang="en-US" b="1" dirty="0" smtClean="0"/>
              <a:t>home works and examinations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  <a:p>
            <a:r>
              <a:rPr lang="en-US" sz="2400" b="1" dirty="0" smtClean="0">
                <a:solidFill>
                  <a:srgbClr val="C00000"/>
                </a:solidFill>
              </a:rPr>
              <a:t>•</a:t>
            </a:r>
            <a:r>
              <a:rPr lang="en-US" sz="2000" b="1" dirty="0" smtClean="0">
                <a:solidFill>
                  <a:srgbClr val="C00000"/>
                </a:solidFill>
              </a:rPr>
              <a:t>    </a:t>
            </a:r>
            <a:r>
              <a:rPr lang="en-US" b="1" u="sng" dirty="0" smtClean="0"/>
              <a:t>Some</a:t>
            </a:r>
            <a:r>
              <a:rPr lang="en-US" dirty="0" smtClean="0"/>
              <a:t> </a:t>
            </a:r>
            <a:r>
              <a:rPr lang="en-US" dirty="0"/>
              <a:t>partial marks will be given to </a:t>
            </a:r>
            <a:r>
              <a:rPr lang="en-US" dirty="0" smtClean="0"/>
              <a:t>the examinations </a:t>
            </a:r>
            <a:r>
              <a:rPr lang="en-US" b="1" i="1" dirty="0" smtClean="0"/>
              <a:t>based on Examiner’s </a:t>
            </a:r>
          </a:p>
          <a:p>
            <a:r>
              <a:rPr lang="en-US" b="1" i="1" dirty="0" smtClean="0"/>
              <a:t>       judgment on student’s comprehensions of the problems in the exams with</a:t>
            </a:r>
            <a:endParaRPr lang="en-US" b="1" i="1" dirty="0"/>
          </a:p>
          <a:p>
            <a:r>
              <a:rPr lang="en-US" b="1" i="1" dirty="0"/>
              <a:t>       incorrect </a:t>
            </a:r>
            <a:r>
              <a:rPr lang="en-US" b="1" i="1" dirty="0" smtClean="0"/>
              <a:t>answers</a:t>
            </a:r>
          </a:p>
          <a:p>
            <a:endParaRPr lang="en-US" dirty="0"/>
          </a:p>
          <a:p>
            <a:r>
              <a:rPr lang="en-US" dirty="0">
                <a:solidFill>
                  <a:srgbClr val="FF3300"/>
                </a:solidFill>
                <a:cs typeface="Arial" charset="0"/>
              </a:rPr>
              <a:t>●</a:t>
            </a:r>
            <a:r>
              <a:rPr lang="en-US" dirty="0"/>
              <a:t>   In the spirit </a:t>
            </a:r>
            <a:r>
              <a:rPr lang="en-US" b="1" dirty="0"/>
              <a:t>of </a:t>
            </a:r>
            <a:r>
              <a:rPr lang="en-US" b="1" u="sng" dirty="0">
                <a:solidFill>
                  <a:srgbClr val="C00000"/>
                </a:solidFill>
              </a:rPr>
              <a:t>fairness</a:t>
            </a:r>
            <a:r>
              <a:rPr lang="en-US" dirty="0"/>
              <a:t>, the instructor will do his best in imposing </a:t>
            </a:r>
            <a:r>
              <a:rPr lang="en-US" b="1" u="sng" dirty="0">
                <a:solidFill>
                  <a:srgbClr val="0000FF"/>
                </a:solidFill>
              </a:rPr>
              <a:t>uniform</a:t>
            </a:r>
            <a:r>
              <a:rPr lang="en-US" u="sng" dirty="0">
                <a:solidFill>
                  <a:srgbClr val="0000FF"/>
                </a:solidFill>
              </a:rPr>
              <a:t> criteria</a:t>
            </a:r>
          </a:p>
          <a:p>
            <a:r>
              <a:rPr lang="en-US" dirty="0"/>
              <a:t>     in assigning partial marks to quizzes and </a:t>
            </a:r>
            <a:r>
              <a:rPr lang="en-US" dirty="0" smtClean="0"/>
              <a:t>exams </a:t>
            </a:r>
            <a:r>
              <a:rPr lang="en-US" dirty="0"/>
              <a:t>with incorrect answers. </a:t>
            </a:r>
          </a:p>
          <a:p>
            <a:endParaRPr lang="en-US" dirty="0"/>
          </a:p>
          <a:p>
            <a:r>
              <a:rPr lang="en-US" dirty="0"/>
              <a:t>     </a:t>
            </a:r>
            <a:r>
              <a:rPr lang="en-US" b="1" u="sng" dirty="0">
                <a:solidFill>
                  <a:srgbClr val="FF3300"/>
                </a:solidFill>
              </a:rPr>
              <a:t>Please refrain yourself from arguing for more generous allowance on </a:t>
            </a:r>
            <a:r>
              <a:rPr lang="en-US" b="1" u="sng" dirty="0" smtClean="0">
                <a:solidFill>
                  <a:srgbClr val="FF3300"/>
                </a:solidFill>
              </a:rPr>
              <a:t>the</a:t>
            </a:r>
          </a:p>
          <a:p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smtClean="0">
                <a:solidFill>
                  <a:srgbClr val="FF3300"/>
                </a:solidFill>
              </a:rPr>
              <a:t>    </a:t>
            </a:r>
            <a:r>
              <a:rPr lang="en-US" b="1" u="sng" dirty="0" smtClean="0">
                <a:solidFill>
                  <a:srgbClr val="FF3300"/>
                </a:solidFill>
              </a:rPr>
              <a:t>marks</a:t>
            </a:r>
            <a:r>
              <a:rPr lang="en-US" b="1" dirty="0" smtClean="0">
                <a:solidFill>
                  <a:srgbClr val="FF3300"/>
                </a:solidFill>
              </a:rPr>
              <a:t> </a:t>
            </a:r>
            <a:r>
              <a:rPr lang="en-US" b="1" u="sng" dirty="0">
                <a:solidFill>
                  <a:srgbClr val="FF3300"/>
                </a:solidFill>
              </a:rPr>
              <a:t>from the instructor for incorrect answers to problems in </a:t>
            </a:r>
            <a:r>
              <a:rPr lang="en-US" b="1" u="sng" dirty="0" smtClean="0">
                <a:solidFill>
                  <a:srgbClr val="FF3300"/>
                </a:solidFill>
              </a:rPr>
              <a:t>exams</a:t>
            </a:r>
            <a:r>
              <a:rPr lang="en-US" b="1" dirty="0" smtClean="0">
                <a:solidFill>
                  <a:srgbClr val="FF3300"/>
                </a:solidFill>
              </a:rPr>
              <a:t>.</a:t>
            </a:r>
            <a:endParaRPr lang="en-US" b="1" dirty="0">
              <a:solidFill>
                <a:srgbClr val="FF3300"/>
              </a:solidFill>
            </a:endParaRPr>
          </a:p>
          <a:p>
            <a:endParaRPr lang="en-US" dirty="0">
              <a:solidFill>
                <a:srgbClr val="FF3300"/>
              </a:solidFill>
            </a:endParaRPr>
          </a:p>
          <a:p>
            <a:r>
              <a:rPr lang="en-US" dirty="0"/>
              <a:t>(6) Class instructions will be handled </a:t>
            </a:r>
            <a:r>
              <a:rPr lang="en-US" dirty="0" smtClean="0"/>
              <a:t>exclusively by </a:t>
            </a:r>
            <a:r>
              <a:rPr lang="en-US" dirty="0"/>
              <a:t>slide projections. Copies of the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slides are </a:t>
            </a:r>
            <a:r>
              <a:rPr lang="en-US" dirty="0"/>
              <a:t>posted in the instructor’s webpage</a:t>
            </a:r>
          </a:p>
          <a:p>
            <a:endParaRPr lang="en-US" dirty="0"/>
          </a:p>
          <a:p>
            <a:r>
              <a:rPr lang="en-US" dirty="0"/>
              <a:t>(7) Materials for quizzes and </a:t>
            </a:r>
            <a:r>
              <a:rPr lang="en-US" dirty="0" smtClean="0"/>
              <a:t>exams </a:t>
            </a:r>
            <a:r>
              <a:rPr lang="en-US" dirty="0"/>
              <a:t>will include: (a) printed lecture notes</a:t>
            </a:r>
          </a:p>
          <a:p>
            <a:r>
              <a:rPr lang="en-US" dirty="0"/>
              <a:t>      (b) slide </a:t>
            </a:r>
            <a:r>
              <a:rPr lang="en-US" dirty="0" smtClean="0"/>
              <a:t>projections in class teaching, </a:t>
            </a:r>
            <a:r>
              <a:rPr lang="en-US" dirty="0"/>
              <a:t>and (c) verbal presentations by the instructor.</a:t>
            </a:r>
          </a:p>
          <a:p>
            <a:r>
              <a:rPr lang="en-US" dirty="0">
                <a:solidFill>
                  <a:srgbClr val="FF3300"/>
                </a:solidFill>
              </a:rPr>
              <a:t>     </a:t>
            </a:r>
          </a:p>
          <a:p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1524000" y="381000"/>
            <a:ext cx="64071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Academic Integrity</a:t>
            </a:r>
            <a:r>
              <a:rPr lang="en-US" b="1"/>
              <a:t> –</a:t>
            </a:r>
          </a:p>
          <a:p>
            <a:r>
              <a:rPr lang="en-US" b="1"/>
              <a:t>                                        with </a:t>
            </a:r>
            <a:r>
              <a:rPr lang="en-US" b="1">
                <a:solidFill>
                  <a:srgbClr val="FF3300"/>
                </a:solidFill>
              </a:rPr>
              <a:t>Absolute</a:t>
            </a:r>
            <a:r>
              <a:rPr lang="en-US" b="1"/>
              <a:t> </a:t>
            </a:r>
            <a:r>
              <a:rPr lang="en-US" b="1">
                <a:solidFill>
                  <a:srgbClr val="FF3300"/>
                </a:solidFill>
              </a:rPr>
              <a:t>ZERO TOLERANCE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457200" y="1219200"/>
            <a:ext cx="8147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Students are expected to have read the University Policy, which is available at:</a:t>
            </a:r>
          </a:p>
          <a:p>
            <a:r>
              <a:rPr lang="en-US"/>
              <a:t>                                 </a:t>
            </a:r>
            <a:r>
              <a:rPr lang="en-US" u="sng">
                <a:hlinkClick r:id="rId2"/>
              </a:rPr>
              <a:t>http://www2.sjsu.edu/senate/S04-12.pdf</a:t>
            </a:r>
            <a:r>
              <a:rPr lang="en-US">
                <a:hlinkClick r:id="rId2"/>
              </a:rPr>
              <a:t> </a:t>
            </a:r>
            <a:endParaRPr lang="en-US"/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609600" y="2133600"/>
            <a:ext cx="7706662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 dirty="0">
                <a:solidFill>
                  <a:srgbClr val="FF3300"/>
                </a:solidFill>
              </a:rPr>
              <a:t>Course Goals</a:t>
            </a:r>
          </a:p>
          <a:p>
            <a:pPr marL="342900" indent="-342900"/>
            <a:endParaRPr lang="en-US" b="1" dirty="0"/>
          </a:p>
          <a:p>
            <a:pPr marL="342900" indent="-342900"/>
            <a:r>
              <a:rPr lang="en-US" dirty="0">
                <a:cs typeface="Arial" charset="0"/>
              </a:rPr>
              <a:t>● </a:t>
            </a:r>
            <a:r>
              <a:rPr lang="en-US" dirty="0"/>
              <a:t>To learn the relationships between </a:t>
            </a:r>
            <a:r>
              <a:rPr lang="en-US" dirty="0">
                <a:solidFill>
                  <a:srgbClr val="0000FF"/>
                </a:solidFill>
              </a:rPr>
              <a:t>engineering (the “master”)</a:t>
            </a:r>
            <a:r>
              <a:rPr lang="en-US" dirty="0"/>
              <a:t> and </a:t>
            </a:r>
          </a:p>
          <a:p>
            <a:pPr marL="342900" indent="-342900"/>
            <a:r>
              <a:rPr lang="en-US" dirty="0"/>
              <a:t>    </a:t>
            </a:r>
            <a:r>
              <a:rPr lang="en-US" dirty="0">
                <a:solidFill>
                  <a:srgbClr val="0000FF"/>
                </a:solidFill>
              </a:rPr>
              <a:t>mathematics (the “servant</a:t>
            </a:r>
            <a:r>
              <a:rPr lang="en-US" dirty="0" smtClean="0">
                <a:solidFill>
                  <a:srgbClr val="0000FF"/>
                </a:solidFill>
              </a:rPr>
              <a:t>”) and how they work together in solving </a:t>
            </a:r>
          </a:p>
          <a:p>
            <a:pPr marL="342900" indent="-342900"/>
            <a:r>
              <a:rPr lang="en-US" dirty="0" smtClean="0">
                <a:solidFill>
                  <a:srgbClr val="0000FF"/>
                </a:solidFill>
              </a:rPr>
              <a:t>    engineering problems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>
                <a:cs typeface="Arial" charset="0"/>
              </a:rPr>
              <a:t>● </a:t>
            </a:r>
            <a:r>
              <a:rPr lang="en-US" dirty="0"/>
              <a:t>To learn how to </a:t>
            </a:r>
            <a:r>
              <a:rPr lang="en-US" dirty="0">
                <a:solidFill>
                  <a:srgbClr val="0000FF"/>
                </a:solidFill>
              </a:rPr>
              <a:t>derive mathematical (analytical) models</a:t>
            </a:r>
            <a:r>
              <a:rPr lang="en-US" dirty="0"/>
              <a:t> for the </a:t>
            </a:r>
            <a:r>
              <a:rPr lang="en-US" dirty="0">
                <a:solidFill>
                  <a:srgbClr val="0000FF"/>
                </a:solidFill>
              </a:rPr>
              <a:t>solution </a:t>
            </a:r>
          </a:p>
          <a:p>
            <a:pPr marL="342900" indent="-342900"/>
            <a:r>
              <a:rPr lang="en-US" dirty="0">
                <a:solidFill>
                  <a:srgbClr val="0000FF"/>
                </a:solidFill>
              </a:rPr>
              <a:t>    of engineering problems</a:t>
            </a:r>
          </a:p>
          <a:p>
            <a:pPr marL="342900" indent="-342900"/>
            <a:endParaRPr lang="en-US" dirty="0">
              <a:solidFill>
                <a:srgbClr val="0000FF"/>
              </a:solidFill>
            </a:endParaRPr>
          </a:p>
          <a:p>
            <a:pPr marL="342900" indent="-342900"/>
            <a:r>
              <a:rPr lang="en-US" dirty="0">
                <a:cs typeface="Arial" charset="0"/>
              </a:rPr>
              <a:t>● </a:t>
            </a:r>
            <a:r>
              <a:rPr lang="en-US" dirty="0"/>
              <a:t>To learn how to </a:t>
            </a:r>
            <a:r>
              <a:rPr lang="en-US" dirty="0">
                <a:solidFill>
                  <a:srgbClr val="0000FF"/>
                </a:solidFill>
              </a:rPr>
              <a:t>formulate mathematical models</a:t>
            </a:r>
            <a:r>
              <a:rPr lang="en-US" dirty="0"/>
              <a:t>, e.g. calculus and </a:t>
            </a:r>
          </a:p>
          <a:p>
            <a:pPr marL="342900" indent="-342900"/>
            <a:r>
              <a:rPr lang="en-US" dirty="0"/>
              <a:t>    differential equations for </a:t>
            </a:r>
            <a:r>
              <a:rPr lang="en-US" dirty="0">
                <a:solidFill>
                  <a:srgbClr val="0000FF"/>
                </a:solidFill>
              </a:rPr>
              <a:t>mechanical engineering problems involving </a:t>
            </a:r>
          </a:p>
          <a:p>
            <a:pPr marL="342900" indent="-342900"/>
            <a:r>
              <a:rPr lang="en-US" dirty="0">
                <a:solidFill>
                  <a:srgbClr val="0000FF"/>
                </a:solidFill>
              </a:rPr>
              <a:t>    various sub-disciplines</a:t>
            </a:r>
          </a:p>
          <a:p>
            <a:pPr marL="342900" indent="-342900"/>
            <a:endParaRPr lang="en-US" dirty="0">
              <a:solidFill>
                <a:srgbClr val="0000FF"/>
              </a:solidFill>
            </a:endParaRPr>
          </a:p>
          <a:p>
            <a:pPr marL="342900" indent="-342900"/>
            <a:r>
              <a:rPr lang="en-US" dirty="0">
                <a:cs typeface="Arial" charset="0"/>
              </a:rPr>
              <a:t>● </a:t>
            </a:r>
            <a:r>
              <a:rPr lang="en-US" dirty="0"/>
              <a:t>To learn how to </a:t>
            </a:r>
            <a:r>
              <a:rPr lang="en-US" dirty="0">
                <a:solidFill>
                  <a:srgbClr val="0000FF"/>
                </a:solidFill>
              </a:rPr>
              <a:t>interpret mathematical solutions</a:t>
            </a:r>
            <a:r>
              <a:rPr lang="en-US" dirty="0"/>
              <a:t> into </a:t>
            </a:r>
            <a:r>
              <a:rPr lang="en-US" dirty="0">
                <a:solidFill>
                  <a:srgbClr val="0000FF"/>
                </a:solidFill>
              </a:rPr>
              <a:t>engineering terms </a:t>
            </a:r>
          </a:p>
          <a:p>
            <a:pPr marL="342900" indent="-342900"/>
            <a:r>
              <a:rPr lang="en-US" dirty="0">
                <a:solidFill>
                  <a:srgbClr val="0000FF"/>
                </a:solidFill>
              </a:rPr>
              <a:t>    and senses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52400" y="152400"/>
            <a:ext cx="8856663" cy="649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>
                <a:solidFill>
                  <a:srgbClr val="FF3300"/>
                </a:solidFill>
              </a:rPr>
              <a:t>Student Learning Objectives</a:t>
            </a:r>
          </a:p>
          <a:p>
            <a:pPr marL="342900" indent="-342900"/>
            <a:endParaRPr lang="en-US"/>
          </a:p>
          <a:p>
            <a:pPr marL="342900" indent="-342900"/>
            <a:r>
              <a:rPr lang="en-US">
                <a:cs typeface="Arial" charset="0"/>
              </a:rPr>
              <a:t>● </a:t>
            </a:r>
            <a:r>
              <a:rPr lang="en-US"/>
              <a:t>To fully understand the </a:t>
            </a:r>
            <a:r>
              <a:rPr lang="en-US">
                <a:solidFill>
                  <a:srgbClr val="0000FF"/>
                </a:solidFill>
              </a:rPr>
              <a:t>physical (engineering) interpretations</a:t>
            </a:r>
            <a:r>
              <a:rPr lang="en-US"/>
              <a:t> </a:t>
            </a:r>
            <a:r>
              <a:rPr lang="en-US">
                <a:solidFill>
                  <a:srgbClr val="0000FF"/>
                </a:solidFill>
              </a:rPr>
              <a:t>of fundamentals </a:t>
            </a:r>
          </a:p>
          <a:p>
            <a:pPr marL="342900" indent="-342900"/>
            <a:r>
              <a:rPr lang="en-US">
                <a:solidFill>
                  <a:srgbClr val="0000FF"/>
                </a:solidFill>
              </a:rPr>
              <a:t>    of mathematical terms</a:t>
            </a:r>
            <a:r>
              <a:rPr lang="en-US"/>
              <a:t> such as variables, functions, differentiation and derivatives, </a:t>
            </a:r>
          </a:p>
          <a:p>
            <a:pPr marL="342900" indent="-342900"/>
            <a:r>
              <a:rPr lang="en-US"/>
              <a:t>    integration, differential equations</a:t>
            </a:r>
          </a:p>
          <a:p>
            <a:pPr marL="342900" indent="-342900"/>
            <a:endParaRPr lang="en-US"/>
          </a:p>
          <a:p>
            <a:pPr marL="342900" indent="-342900"/>
            <a:r>
              <a:rPr lang="en-US">
                <a:cs typeface="Arial" charset="0"/>
              </a:rPr>
              <a:t>● </a:t>
            </a:r>
            <a:r>
              <a:rPr lang="en-US"/>
              <a:t>To acquire </a:t>
            </a:r>
            <a:r>
              <a:rPr lang="en-US">
                <a:solidFill>
                  <a:srgbClr val="0000FF"/>
                </a:solidFill>
              </a:rPr>
              <a:t>experience and skill in basic methodologies</a:t>
            </a:r>
            <a:r>
              <a:rPr lang="en-US"/>
              <a:t> in differentiation, integration </a:t>
            </a:r>
          </a:p>
          <a:p>
            <a:pPr marL="342900" indent="-342900"/>
            <a:r>
              <a:rPr lang="en-US"/>
              <a:t>    and solving ordinary and partial linear differential equations</a:t>
            </a:r>
          </a:p>
          <a:p>
            <a:pPr marL="342900" indent="-342900"/>
            <a:endParaRPr lang="en-US"/>
          </a:p>
          <a:p>
            <a:pPr marL="342900" indent="-342900"/>
            <a:r>
              <a:rPr lang="en-US">
                <a:cs typeface="Arial" charset="0"/>
              </a:rPr>
              <a:t>● </a:t>
            </a:r>
            <a:r>
              <a:rPr lang="en-US"/>
              <a:t>To be able to relate </a:t>
            </a:r>
            <a:r>
              <a:rPr lang="en-US">
                <a:solidFill>
                  <a:srgbClr val="0000FF"/>
                </a:solidFill>
              </a:rPr>
              <a:t>special tools</a:t>
            </a:r>
            <a:r>
              <a:rPr lang="en-US"/>
              <a:t> such as </a:t>
            </a:r>
            <a:r>
              <a:rPr lang="en-US">
                <a:solidFill>
                  <a:srgbClr val="0000FF"/>
                </a:solidFill>
              </a:rPr>
              <a:t>Laplace transform</a:t>
            </a:r>
            <a:r>
              <a:rPr lang="en-US"/>
              <a:t> and </a:t>
            </a:r>
            <a:r>
              <a:rPr lang="en-US">
                <a:solidFill>
                  <a:srgbClr val="0000FF"/>
                </a:solidFill>
              </a:rPr>
              <a:t>Fourier series</a:t>
            </a:r>
          </a:p>
          <a:p>
            <a:pPr marL="342900" indent="-342900"/>
            <a:r>
              <a:rPr lang="en-US"/>
              <a:t>    for modeling engineering phenomena and facilitate the mathematical solutions</a:t>
            </a:r>
          </a:p>
          <a:p>
            <a:pPr marL="342900" indent="-342900"/>
            <a:endParaRPr lang="en-US"/>
          </a:p>
          <a:p>
            <a:pPr marL="342900" indent="-342900"/>
            <a:r>
              <a:rPr lang="en-US">
                <a:cs typeface="Arial" charset="0"/>
              </a:rPr>
              <a:t>● </a:t>
            </a:r>
            <a:r>
              <a:rPr lang="en-US"/>
              <a:t>To be able to establish </a:t>
            </a:r>
            <a:r>
              <a:rPr lang="en-US">
                <a:solidFill>
                  <a:srgbClr val="0000FF"/>
                </a:solidFill>
              </a:rPr>
              <a:t>mathematical models</a:t>
            </a:r>
            <a:r>
              <a:rPr lang="en-US"/>
              <a:t>, such as differential equations </a:t>
            </a:r>
          </a:p>
          <a:p>
            <a:pPr marL="342900" indent="-342900"/>
            <a:r>
              <a:rPr lang="en-US"/>
              <a:t>   and appropriate boundary and initial conditions for fundamental mechanical </a:t>
            </a:r>
          </a:p>
          <a:p>
            <a:pPr marL="342900" indent="-342900"/>
            <a:r>
              <a:rPr lang="en-US"/>
              <a:t>   engineering problems in </a:t>
            </a:r>
            <a:r>
              <a:rPr lang="en-US">
                <a:solidFill>
                  <a:srgbClr val="0000FF"/>
                </a:solidFill>
              </a:rPr>
              <a:t>fluid mechanics</a:t>
            </a:r>
            <a:r>
              <a:rPr lang="en-US"/>
              <a:t>, </a:t>
            </a:r>
            <a:r>
              <a:rPr lang="en-US">
                <a:solidFill>
                  <a:srgbClr val="0000FF"/>
                </a:solidFill>
              </a:rPr>
              <a:t>vibration and heat conduction of solids</a:t>
            </a:r>
            <a:r>
              <a:rPr lang="en-US"/>
              <a:t> </a:t>
            </a:r>
          </a:p>
          <a:p>
            <a:pPr marL="342900" indent="-342900"/>
            <a:r>
              <a:rPr lang="en-US"/>
              <a:t>   and find ways to solve these equations</a:t>
            </a:r>
          </a:p>
          <a:p>
            <a:pPr marL="342900" indent="-342900"/>
            <a:endParaRPr lang="en-US"/>
          </a:p>
          <a:p>
            <a:pPr marL="342900" indent="-342900"/>
            <a:r>
              <a:rPr lang="en-US">
                <a:cs typeface="Arial" charset="0"/>
              </a:rPr>
              <a:t>● </a:t>
            </a:r>
            <a:r>
              <a:rPr lang="en-US"/>
              <a:t>To be proficient in </a:t>
            </a:r>
            <a:r>
              <a:rPr lang="en-US">
                <a:solidFill>
                  <a:srgbClr val="0000FF"/>
                </a:solidFill>
              </a:rPr>
              <a:t>finding solutions of integrals and related information from</a:t>
            </a:r>
          </a:p>
          <a:p>
            <a:pPr marL="342900" indent="-342900"/>
            <a:r>
              <a:rPr lang="en-US">
                <a:solidFill>
                  <a:srgbClr val="0000FF"/>
                </a:solidFill>
              </a:rPr>
              <a:t>   “</a:t>
            </a:r>
            <a:r>
              <a:rPr lang="en-US" b="1">
                <a:solidFill>
                  <a:srgbClr val="0000FF"/>
                </a:solidFill>
              </a:rPr>
              <a:t>tools</a:t>
            </a:r>
            <a:r>
              <a:rPr lang="en-US">
                <a:solidFill>
                  <a:srgbClr val="0000FF"/>
                </a:solidFill>
              </a:rPr>
              <a:t>”</a:t>
            </a:r>
            <a:r>
              <a:rPr lang="en-US"/>
              <a:t> such as mathematical handbooks, spreadsheets and computer software </a:t>
            </a:r>
          </a:p>
          <a:p>
            <a:pPr marL="342900" indent="-342900"/>
            <a:r>
              <a:rPr lang="en-US"/>
              <a:t>    such as Mathcad and Matlab</a:t>
            </a:r>
          </a:p>
          <a:p>
            <a:pPr marL="342900" indent="-342900"/>
            <a:endParaRPr lang="en-US"/>
          </a:p>
          <a:p>
            <a:pPr marL="342900" indent="-342900"/>
            <a:r>
              <a:rPr lang="en-US">
                <a:cs typeface="Arial" charset="0"/>
              </a:rPr>
              <a:t>● </a:t>
            </a:r>
            <a:r>
              <a:rPr lang="en-US"/>
              <a:t>To learn the </a:t>
            </a:r>
            <a:r>
              <a:rPr lang="en-US">
                <a:solidFill>
                  <a:srgbClr val="0000FF"/>
                </a:solidFill>
              </a:rPr>
              <a:t>basic principles</a:t>
            </a:r>
            <a:r>
              <a:rPr lang="en-US"/>
              <a:t> of </a:t>
            </a:r>
            <a:r>
              <a:rPr lang="en-US">
                <a:solidFill>
                  <a:srgbClr val="0000FF"/>
                </a:solidFill>
              </a:rPr>
              <a:t>linear algebra and statistics</a:t>
            </a:r>
            <a:r>
              <a:rPr lang="en-US"/>
              <a:t> and their </a:t>
            </a:r>
            <a:r>
              <a:rPr lang="en-US">
                <a:solidFill>
                  <a:srgbClr val="0000FF"/>
                </a:solidFill>
              </a:rPr>
              <a:t>applications</a:t>
            </a:r>
            <a:r>
              <a:rPr lang="en-US"/>
              <a:t> </a:t>
            </a:r>
          </a:p>
          <a:p>
            <a:pPr marL="342900" indent="-342900"/>
            <a:r>
              <a:rPr lang="en-US"/>
              <a:t>    in engineering design analysis and productions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228600" y="0"/>
            <a:ext cx="8756650" cy="681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                                   </a:t>
            </a:r>
            <a:r>
              <a:rPr lang="en-US" sz="2000" b="1">
                <a:solidFill>
                  <a:srgbClr val="A50021"/>
                </a:solidFill>
              </a:rPr>
              <a:t>Instruction Schedule</a:t>
            </a:r>
          </a:p>
          <a:p>
            <a:r>
              <a:rPr lang="en-US" b="1">
                <a:solidFill>
                  <a:srgbClr val="0000FF"/>
                </a:solidFill>
              </a:rPr>
              <a:t>Focus: Math and physics (engineering):</a:t>
            </a:r>
          </a:p>
          <a:p>
            <a:r>
              <a:rPr lang="en-US" sz="1600" b="1"/>
              <a:t>Week 1:</a:t>
            </a:r>
            <a:r>
              <a:rPr lang="en-US" sz="1600"/>
              <a:t>	Chapter 1: The basic principles of engineering analysis and its applications</a:t>
            </a:r>
          </a:p>
          <a:p>
            <a:r>
              <a:rPr lang="en-US" sz="1600" b="1"/>
              <a:t>Week 2:</a:t>
            </a:r>
            <a:r>
              <a:rPr lang="en-US" sz="1600"/>
              <a:t>	Chapter 2: The principles and terms in mathematical modeling</a:t>
            </a:r>
          </a:p>
          <a:p>
            <a:endParaRPr lang="en-US" sz="1600"/>
          </a:p>
          <a:p>
            <a:r>
              <a:rPr lang="en-US" b="1">
                <a:solidFill>
                  <a:srgbClr val="0000FF"/>
                </a:solidFill>
              </a:rPr>
              <a:t>Focus: Application of 1</a:t>
            </a:r>
            <a:r>
              <a:rPr lang="en-US" b="1" baseline="30000">
                <a:solidFill>
                  <a:srgbClr val="0000FF"/>
                </a:solidFill>
              </a:rPr>
              <a:t>st</a:t>
            </a:r>
            <a:r>
              <a:rPr lang="en-US" b="1">
                <a:solidFill>
                  <a:srgbClr val="0000FF"/>
                </a:solidFill>
              </a:rPr>
              <a:t> order DEs in fluid dynamics and heat transfer: </a:t>
            </a:r>
          </a:p>
          <a:p>
            <a:r>
              <a:rPr lang="en-US" sz="1600" b="1"/>
              <a:t>Week 3:</a:t>
            </a:r>
            <a:r>
              <a:rPr lang="en-US" sz="1600"/>
              <a:t>	Chapter 3: Derivation and solutions of first order ordinary differential equations</a:t>
            </a:r>
          </a:p>
          <a:p>
            <a:r>
              <a:rPr lang="en-US" sz="1600" b="1"/>
              <a:t>Week 4:</a:t>
            </a:r>
            <a:r>
              <a:rPr lang="en-US" sz="1600"/>
              <a:t>	Chapter 3: Application of first order ordinary differential equations in </a:t>
            </a:r>
          </a:p>
          <a:p>
            <a:r>
              <a:rPr lang="en-US" sz="1600"/>
              <a:t>               fluid mechanics, heat conduction in solids and kinematics of rigid body</a:t>
            </a:r>
          </a:p>
          <a:p>
            <a:endParaRPr lang="en-US" sz="1600"/>
          </a:p>
          <a:p>
            <a:r>
              <a:rPr lang="en-US" b="1">
                <a:solidFill>
                  <a:srgbClr val="0000FF"/>
                </a:solidFill>
              </a:rPr>
              <a:t>Focus: Application of 2nd order DEs in mechanical vibration analyses:</a:t>
            </a:r>
          </a:p>
          <a:p>
            <a:r>
              <a:rPr lang="en-US" sz="1600" b="1"/>
              <a:t>Week 5:</a:t>
            </a:r>
            <a:r>
              <a:rPr lang="en-US" sz="1600"/>
              <a:t>	Chapter 4: Solution of homogeneous, second-order linear differential equations</a:t>
            </a:r>
          </a:p>
          <a:p>
            <a:r>
              <a:rPr lang="en-US" sz="1600" b="1"/>
              <a:t>Week 6, 7</a:t>
            </a:r>
            <a:r>
              <a:rPr lang="en-US" sz="1600"/>
              <a:t>: Chapter 4: Application of ordinary differential equations in mechanical vibration</a:t>
            </a:r>
          </a:p>
          <a:p>
            <a:endParaRPr lang="en-US" sz="1600"/>
          </a:p>
          <a:p>
            <a:r>
              <a:rPr lang="en-US" b="1">
                <a:solidFill>
                  <a:srgbClr val="0000FF"/>
                </a:solidFill>
              </a:rPr>
              <a:t>Focus: Useful tools for engineering analysis:</a:t>
            </a:r>
          </a:p>
          <a:p>
            <a:r>
              <a:rPr lang="en-US" sz="1600" b="1"/>
              <a:t>Week 7, 8</a:t>
            </a:r>
            <a:r>
              <a:rPr lang="en-US" sz="1600"/>
              <a:t>: Chapter 5: Laplace transform and its physical meaning, and applications</a:t>
            </a:r>
          </a:p>
          <a:p>
            <a:r>
              <a:rPr lang="en-US" sz="1600" b="1"/>
              <a:t>Week 9:</a:t>
            </a:r>
            <a:r>
              <a:rPr lang="en-US" sz="1600"/>
              <a:t>	Chapter 6: Fourier series and its engineering applications</a:t>
            </a:r>
          </a:p>
          <a:p>
            <a:r>
              <a:rPr lang="en-US" sz="1600" b="1"/>
              <a:t>Week 10:</a:t>
            </a:r>
            <a:r>
              <a:rPr lang="en-US" sz="1600"/>
              <a:t> Chapter 7: Introduction to partial differential equations</a:t>
            </a:r>
          </a:p>
          <a:p>
            <a:r>
              <a:rPr lang="en-US" sz="1600" b="1"/>
              <a:t>Week 11:</a:t>
            </a:r>
            <a:r>
              <a:rPr lang="en-US" sz="1600"/>
              <a:t> Chapter 8: Linear algebra and its application in engineering analysis</a:t>
            </a:r>
          </a:p>
          <a:p>
            <a:r>
              <a:rPr lang="en-US" sz="1600" b="1"/>
              <a:t>Week 12:</a:t>
            </a:r>
            <a:r>
              <a:rPr lang="en-US" sz="1600"/>
              <a:t> Chapter 9: Introduction to finite difference method</a:t>
            </a:r>
          </a:p>
          <a:p>
            <a:endParaRPr lang="en-US" sz="1600"/>
          </a:p>
          <a:p>
            <a:r>
              <a:rPr lang="en-US" b="1">
                <a:solidFill>
                  <a:srgbClr val="0000FF"/>
                </a:solidFill>
              </a:rPr>
              <a:t>Focus: Application of statistics in quality control in mass productions:</a:t>
            </a:r>
          </a:p>
          <a:p>
            <a:r>
              <a:rPr lang="en-US" b="1"/>
              <a:t>Week 13-15:</a:t>
            </a:r>
            <a:r>
              <a:rPr lang="en-US"/>
              <a:t> Chapter 10: Introduction to statistics and applications to manufacturing </a:t>
            </a:r>
          </a:p>
          <a:p>
            <a:r>
              <a:rPr lang="en-US"/>
              <a:t>                     process and quality control</a:t>
            </a:r>
          </a:p>
          <a:p>
            <a:endParaRPr lang="en-US" b="1"/>
          </a:p>
          <a:p>
            <a:r>
              <a:rPr lang="en-US" sz="1600" b="1"/>
              <a:t>NOTE:</a:t>
            </a:r>
            <a:r>
              <a:rPr lang="en-US" sz="1600"/>
              <a:t>            The above schedule may be modified as needed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93662" y="183051"/>
            <a:ext cx="89566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0000FF"/>
                </a:solidFill>
              </a:rPr>
              <a:t>“</a:t>
            </a:r>
            <a:r>
              <a:rPr lang="en-US" sz="2200" b="1" dirty="0">
                <a:solidFill>
                  <a:srgbClr val="FF3300"/>
                </a:solidFill>
              </a:rPr>
              <a:t>It is my </a:t>
            </a:r>
            <a:r>
              <a:rPr lang="en-US" sz="2200" b="1" u="sng" dirty="0">
                <a:solidFill>
                  <a:srgbClr val="FF3300"/>
                </a:solidFill>
              </a:rPr>
              <a:t>passion</a:t>
            </a:r>
            <a:r>
              <a:rPr lang="en-US" sz="2200" b="1" dirty="0">
                <a:solidFill>
                  <a:srgbClr val="FF3300"/>
                </a:solidFill>
              </a:rPr>
              <a:t> to educate you the best I can,</a:t>
            </a:r>
          </a:p>
          <a:p>
            <a:r>
              <a:rPr lang="en-US" sz="2200" b="1" dirty="0">
                <a:solidFill>
                  <a:srgbClr val="FF3300"/>
                </a:solidFill>
              </a:rPr>
              <a:t>                 but it is your </a:t>
            </a:r>
            <a:r>
              <a:rPr lang="en-US" sz="2200" b="1" u="sng" dirty="0">
                <a:solidFill>
                  <a:srgbClr val="FF3300"/>
                </a:solidFill>
              </a:rPr>
              <a:t>responsibility</a:t>
            </a:r>
            <a:r>
              <a:rPr lang="en-US" sz="2200" b="1" dirty="0">
                <a:solidFill>
                  <a:srgbClr val="FF3300"/>
                </a:solidFill>
              </a:rPr>
              <a:t> to try hard to learn from me</a:t>
            </a:r>
            <a:r>
              <a:rPr lang="en-US" sz="2200" b="1" dirty="0">
                <a:solidFill>
                  <a:srgbClr val="0000FF"/>
                </a:solidFill>
              </a:rPr>
              <a:t>”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059736" y="945051"/>
            <a:ext cx="7851829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cs typeface="Arial" charset="0"/>
              </a:rPr>
              <a:t>●</a:t>
            </a:r>
            <a:r>
              <a:rPr lang="en-US" dirty="0">
                <a:cs typeface="Arial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cs typeface="Arial" charset="0"/>
              </a:rPr>
              <a:t>Attend</a:t>
            </a:r>
            <a:r>
              <a:rPr lang="en-US" sz="1600" dirty="0">
                <a:cs typeface="Arial" charset="0"/>
              </a:rPr>
              <a:t> all classes, and </a:t>
            </a:r>
            <a:r>
              <a:rPr lang="en-US" sz="1600" b="1" dirty="0">
                <a:solidFill>
                  <a:srgbClr val="0000FF"/>
                </a:solidFill>
                <a:cs typeface="Arial" charset="0"/>
              </a:rPr>
              <a:t>listen attentively</a:t>
            </a:r>
            <a:r>
              <a:rPr lang="en-US" sz="1600" dirty="0">
                <a:cs typeface="Arial" charset="0"/>
              </a:rPr>
              <a:t> to what the Instructor says</a:t>
            </a:r>
          </a:p>
          <a:p>
            <a:r>
              <a:rPr lang="en-US" sz="1600" dirty="0">
                <a:cs typeface="Arial" charset="0"/>
              </a:rPr>
              <a:t>   in the lectures</a:t>
            </a:r>
            <a:r>
              <a:rPr lang="en-US" sz="1600" dirty="0" smtClean="0">
                <a:cs typeface="Arial" charset="0"/>
              </a:rPr>
              <a:t>,</a:t>
            </a:r>
          </a:p>
          <a:p>
            <a:endParaRPr lang="en-US" sz="1600" dirty="0">
              <a:solidFill>
                <a:srgbClr val="0000FF"/>
              </a:solidFill>
              <a:cs typeface="Arial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cs typeface="Arial" charset="0"/>
              </a:rPr>
              <a:t>●</a:t>
            </a:r>
            <a:r>
              <a:rPr lang="en-US" sz="1600" dirty="0" smtClean="0">
                <a:cs typeface="Arial" charset="0"/>
              </a:rPr>
              <a:t> </a:t>
            </a:r>
            <a:r>
              <a:rPr lang="en-US" sz="1600" dirty="0">
                <a:cs typeface="Arial" charset="0"/>
              </a:rPr>
              <a:t>Do not hesitate to </a:t>
            </a:r>
            <a:r>
              <a:rPr lang="en-US" sz="1600" dirty="0">
                <a:solidFill>
                  <a:srgbClr val="0000FF"/>
                </a:solidFill>
                <a:cs typeface="Arial" charset="0"/>
              </a:rPr>
              <a:t>ask questions</a:t>
            </a:r>
            <a:r>
              <a:rPr lang="en-US" sz="1600" dirty="0">
                <a:cs typeface="Arial" charset="0"/>
              </a:rPr>
              <a:t> in the classes, or after the classes</a:t>
            </a:r>
            <a:r>
              <a:rPr lang="en-US" sz="1600" dirty="0" smtClean="0">
                <a:cs typeface="Arial" charset="0"/>
              </a:rPr>
              <a:t>. and</a:t>
            </a:r>
            <a:endParaRPr lang="en-US" sz="1600" dirty="0">
              <a:cs typeface="Arial" charset="0"/>
            </a:endParaRPr>
          </a:p>
          <a:p>
            <a:r>
              <a:rPr lang="en-US" sz="1600" dirty="0">
                <a:cs typeface="Arial" charset="0"/>
              </a:rPr>
              <a:t>   </a:t>
            </a:r>
            <a:r>
              <a:rPr lang="en-US" sz="1600" dirty="0" smtClean="0">
                <a:cs typeface="Arial" charset="0"/>
              </a:rPr>
              <a:t>never </a:t>
            </a:r>
            <a:r>
              <a:rPr lang="en-US" sz="1600" dirty="0">
                <a:cs typeface="Arial" charset="0"/>
              </a:rPr>
              <a:t>pretend that you understand what is being said in the </a:t>
            </a:r>
            <a:r>
              <a:rPr lang="en-US" sz="1600" dirty="0" smtClean="0">
                <a:cs typeface="Arial" charset="0"/>
              </a:rPr>
              <a:t>lectures</a:t>
            </a:r>
          </a:p>
          <a:p>
            <a:r>
              <a:rPr lang="en-US" sz="1600" dirty="0">
                <a:cs typeface="Arial" charset="0"/>
              </a:rPr>
              <a:t> </a:t>
            </a:r>
            <a:r>
              <a:rPr lang="en-US" sz="1600" dirty="0" smtClean="0">
                <a:cs typeface="Arial" charset="0"/>
              </a:rPr>
              <a:t>  but the matter of fact is that you did not.</a:t>
            </a:r>
            <a:endParaRPr lang="en-US" sz="1600" dirty="0">
              <a:cs typeface="Arial" charset="0"/>
            </a:endParaRPr>
          </a:p>
          <a:p>
            <a:endParaRPr lang="en-US" sz="1600" dirty="0" smtClean="0">
              <a:solidFill>
                <a:srgbClr val="0000FF"/>
              </a:solidFill>
              <a:cs typeface="Arial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cs typeface="Arial" charset="0"/>
              </a:rPr>
              <a:t>●</a:t>
            </a:r>
            <a:r>
              <a:rPr lang="en-US" sz="1600" dirty="0" smtClean="0">
                <a:cs typeface="Arial" charset="0"/>
              </a:rPr>
              <a:t> </a:t>
            </a:r>
            <a:r>
              <a:rPr lang="en-US" sz="1600" dirty="0">
                <a:cs typeface="Arial" charset="0"/>
              </a:rPr>
              <a:t>Do all </a:t>
            </a:r>
            <a:r>
              <a:rPr lang="en-US" sz="1600" dirty="0">
                <a:solidFill>
                  <a:srgbClr val="0000FF"/>
                </a:solidFill>
                <a:cs typeface="Arial" charset="0"/>
              </a:rPr>
              <a:t>homework problems</a:t>
            </a:r>
            <a:r>
              <a:rPr lang="en-US" sz="1600" dirty="0">
                <a:cs typeface="Arial" charset="0"/>
              </a:rPr>
              <a:t> if possible, and understand how they are </a:t>
            </a:r>
            <a:r>
              <a:rPr lang="en-US" sz="1600" dirty="0" smtClean="0">
                <a:cs typeface="Arial" charset="0"/>
              </a:rPr>
              <a:t>done</a:t>
            </a:r>
            <a:endParaRPr lang="en-US" sz="1600" dirty="0">
              <a:cs typeface="Arial" charset="0"/>
            </a:endParaRPr>
          </a:p>
          <a:p>
            <a:endParaRPr lang="en-US" sz="1600" dirty="0" smtClean="0">
              <a:solidFill>
                <a:srgbClr val="0000FF"/>
              </a:solidFill>
              <a:cs typeface="Arial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cs typeface="Arial" charset="0"/>
              </a:rPr>
              <a:t>●</a:t>
            </a:r>
            <a:r>
              <a:rPr lang="en-US" sz="1600" dirty="0" smtClean="0">
                <a:cs typeface="Arial" charset="0"/>
              </a:rPr>
              <a:t> </a:t>
            </a:r>
            <a:r>
              <a:rPr lang="en-US" sz="1600" dirty="0">
                <a:cs typeface="Arial" charset="0"/>
              </a:rPr>
              <a:t>Make sure to let the Instructor know your </a:t>
            </a:r>
            <a:r>
              <a:rPr lang="en-US" sz="1600" dirty="0">
                <a:solidFill>
                  <a:srgbClr val="0000FF"/>
                </a:solidFill>
                <a:cs typeface="Arial" charset="0"/>
              </a:rPr>
              <a:t>problems in </a:t>
            </a:r>
            <a:r>
              <a:rPr lang="en-US" sz="1600" dirty="0" smtClean="0">
                <a:solidFill>
                  <a:srgbClr val="0000FF"/>
                </a:solidFill>
                <a:cs typeface="Arial" charset="0"/>
              </a:rPr>
              <a:t>learning the various subjects</a:t>
            </a:r>
            <a:endParaRPr lang="en-US" sz="1600" dirty="0">
              <a:solidFill>
                <a:srgbClr val="0000FF"/>
              </a:solidFill>
              <a:cs typeface="Arial" charset="0"/>
            </a:endParaRPr>
          </a:p>
          <a:p>
            <a:r>
              <a:rPr lang="en-US" sz="1600" dirty="0">
                <a:cs typeface="Arial" charset="0"/>
              </a:rPr>
              <a:t>   </a:t>
            </a:r>
            <a:r>
              <a:rPr lang="en-US" sz="1600" dirty="0" smtClean="0">
                <a:cs typeface="Arial" charset="0"/>
              </a:rPr>
              <a:t>of this class whenever </a:t>
            </a:r>
            <a:r>
              <a:rPr lang="en-US" sz="1600" dirty="0">
                <a:cs typeface="Arial" charset="0"/>
              </a:rPr>
              <a:t>they occur</a:t>
            </a:r>
          </a:p>
          <a:p>
            <a:endParaRPr lang="en-US" sz="1600" dirty="0">
              <a:cs typeface="Arial" charset="0"/>
            </a:endParaRPr>
          </a:p>
          <a:p>
            <a:r>
              <a:rPr lang="en-US" sz="1600" dirty="0">
                <a:solidFill>
                  <a:srgbClr val="0000FF"/>
                </a:solidFill>
                <a:cs typeface="Arial" charset="0"/>
              </a:rPr>
              <a:t>●</a:t>
            </a:r>
            <a:r>
              <a:rPr lang="en-US" sz="1600" dirty="0">
                <a:cs typeface="Arial" charset="0"/>
              </a:rPr>
              <a:t> Make use of </a:t>
            </a:r>
            <a:r>
              <a:rPr lang="en-US" sz="1600" dirty="0">
                <a:solidFill>
                  <a:srgbClr val="0000FF"/>
                </a:solidFill>
                <a:cs typeface="Arial" charset="0"/>
              </a:rPr>
              <a:t>Instructor’s office hours</a:t>
            </a:r>
            <a:r>
              <a:rPr lang="en-US" sz="1600" dirty="0">
                <a:cs typeface="Arial" charset="0"/>
              </a:rPr>
              <a:t> for questions and </a:t>
            </a:r>
            <a:r>
              <a:rPr lang="en-US" sz="1600" dirty="0" smtClean="0">
                <a:cs typeface="Arial" charset="0"/>
              </a:rPr>
              <a:t>advice</a:t>
            </a:r>
          </a:p>
          <a:p>
            <a:endParaRPr lang="en-US" sz="1600" dirty="0">
              <a:cs typeface="Arial" charset="0"/>
            </a:endParaRPr>
          </a:p>
          <a:p>
            <a:r>
              <a:rPr lang="en-US" sz="1600" dirty="0" smtClean="0">
                <a:cs typeface="Arial" charset="0"/>
              </a:rPr>
              <a:t>● Form a </a:t>
            </a:r>
            <a:r>
              <a:rPr lang="en-US" sz="1600" b="1" u="sng" dirty="0" smtClean="0">
                <a:solidFill>
                  <a:srgbClr val="0000FF"/>
                </a:solidFill>
                <a:cs typeface="Arial" charset="0"/>
              </a:rPr>
              <a:t>study group </a:t>
            </a:r>
            <a:r>
              <a:rPr lang="en-US" sz="1600" dirty="0" smtClean="0">
                <a:cs typeface="Arial" charset="0"/>
              </a:rPr>
              <a:t>with 2 or 3 favored fellow students in the same class</a:t>
            </a:r>
          </a:p>
          <a:p>
            <a:r>
              <a:rPr lang="en-US" sz="1600" dirty="0">
                <a:cs typeface="Arial" charset="0"/>
              </a:rPr>
              <a:t> </a:t>
            </a:r>
            <a:r>
              <a:rPr lang="en-US" sz="1600" dirty="0" smtClean="0">
                <a:cs typeface="Arial" charset="0"/>
              </a:rPr>
              <a:t>   to work on: </a:t>
            </a:r>
            <a:r>
              <a:rPr lang="en-US" sz="1600" dirty="0" smtClean="0">
                <a:solidFill>
                  <a:srgbClr val="0000FF"/>
                </a:solidFill>
                <a:cs typeface="Arial" charset="0"/>
              </a:rPr>
              <a:t>exchange class notes</a:t>
            </a:r>
            <a:r>
              <a:rPr lang="en-US" sz="1600" dirty="0" smtClean="0">
                <a:cs typeface="Arial" charset="0"/>
              </a:rPr>
              <a:t>, </a:t>
            </a:r>
            <a:r>
              <a:rPr lang="en-US" sz="1600" dirty="0" smtClean="0">
                <a:solidFill>
                  <a:srgbClr val="0000FF"/>
                </a:solidFill>
                <a:cs typeface="Arial" charset="0"/>
              </a:rPr>
              <a:t>doing home works, review returned </a:t>
            </a:r>
          </a:p>
          <a:p>
            <a:r>
              <a:rPr lang="en-US" sz="1600" dirty="0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cs typeface="Arial" charset="0"/>
              </a:rPr>
              <a:t>   and exam papers</a:t>
            </a:r>
            <a:r>
              <a:rPr lang="en-US" sz="1600" dirty="0" smtClean="0">
                <a:cs typeface="Arial" charset="0"/>
              </a:rPr>
              <a:t>, and </a:t>
            </a:r>
            <a:r>
              <a:rPr lang="en-US" sz="1600" dirty="0" smtClean="0">
                <a:solidFill>
                  <a:srgbClr val="0000FF"/>
                </a:solidFill>
                <a:cs typeface="Arial" charset="0"/>
              </a:rPr>
              <a:t>exchange speculations on possible exam problems</a:t>
            </a:r>
            <a:r>
              <a:rPr lang="en-US" sz="1600" dirty="0" smtClean="0">
                <a:cs typeface="Arial" charset="0"/>
              </a:rPr>
              <a:t>.</a:t>
            </a:r>
            <a:endParaRPr lang="en-US" sz="1600" dirty="0">
              <a:cs typeface="Arial" charset="0"/>
            </a:endParaRPr>
          </a:p>
          <a:p>
            <a:endParaRPr lang="en-US" sz="1600" dirty="0">
              <a:cs typeface="Arial" charset="0"/>
            </a:endParaRPr>
          </a:p>
          <a:p>
            <a:r>
              <a:rPr lang="en-US" sz="1600" dirty="0">
                <a:solidFill>
                  <a:srgbClr val="0000FF"/>
                </a:solidFill>
                <a:cs typeface="Arial" charset="0"/>
              </a:rPr>
              <a:t>●</a:t>
            </a:r>
            <a:r>
              <a:rPr lang="en-US" sz="1600" dirty="0">
                <a:cs typeface="Arial" charset="0"/>
              </a:rPr>
              <a:t> Above all; take a </a:t>
            </a:r>
            <a:r>
              <a:rPr lang="en-US" sz="1600" dirty="0">
                <a:solidFill>
                  <a:srgbClr val="0000FF"/>
                </a:solidFill>
                <a:cs typeface="Arial" charset="0"/>
              </a:rPr>
              <a:t>proactive attitude of ENJOYING</a:t>
            </a:r>
            <a:r>
              <a:rPr lang="en-US" sz="1600" dirty="0">
                <a:cs typeface="Arial" charset="0"/>
              </a:rPr>
              <a:t>  what you are</a:t>
            </a:r>
          </a:p>
          <a:p>
            <a:r>
              <a:rPr lang="en-US" sz="1600" dirty="0">
                <a:cs typeface="Arial" charset="0"/>
              </a:rPr>
              <a:t>   learning from this course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838200" y="6067200"/>
            <a:ext cx="74111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3300"/>
                </a:solidFill>
                <a:cs typeface="Arial" charset="0"/>
              </a:rPr>
              <a:t>♦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cs typeface="Arial" charset="0"/>
              </a:rPr>
              <a:t>You will </a:t>
            </a:r>
            <a:r>
              <a:rPr lang="en-US" sz="2000" b="1" dirty="0" smtClean="0">
                <a:solidFill>
                  <a:srgbClr val="C00000"/>
                </a:solidFill>
                <a:cs typeface="Arial" charset="0"/>
              </a:rPr>
              <a:t>do well and be </a:t>
            </a:r>
            <a:r>
              <a:rPr lang="en-US" sz="2000" b="1" dirty="0">
                <a:solidFill>
                  <a:srgbClr val="C00000"/>
                </a:solidFill>
                <a:cs typeface="Arial" charset="0"/>
              </a:rPr>
              <a:t>successful if you do all the above!</a:t>
            </a: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228600" y="876300"/>
            <a:ext cx="10214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If </a:t>
            </a:r>
            <a:r>
              <a:rPr lang="en-US" sz="2400" dirty="0" smtClean="0">
                <a:solidFill>
                  <a:srgbClr val="0000FF"/>
                </a:solidFill>
              </a:rPr>
              <a:t>you: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04800" y="77718"/>
            <a:ext cx="8610600" cy="443198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 anchor="ctr">
            <a:spAutoFit/>
          </a:bodyPr>
          <a:lstStyle/>
          <a:p>
            <a:pPr>
              <a:defRPr/>
            </a:pPr>
            <a:r>
              <a:rPr lang="en-US" b="1" dirty="0">
                <a:latin typeface="Arial" pitchFamily="34" charset="0"/>
              </a:rPr>
              <a:t>                                               San Jose State University</a:t>
            </a:r>
          </a:p>
          <a:p>
            <a:pPr>
              <a:defRPr/>
            </a:pPr>
            <a:r>
              <a:rPr lang="en-US" b="1" dirty="0">
                <a:latin typeface="Arial" pitchFamily="34" charset="0"/>
              </a:rPr>
              <a:t>                     Department of Mechanical and Aerospace Engineering</a:t>
            </a:r>
          </a:p>
          <a:p>
            <a:pPr>
              <a:defRPr/>
            </a:pPr>
            <a:r>
              <a:rPr lang="en-US" b="1" dirty="0">
                <a:latin typeface="Arial" pitchFamily="34" charset="0"/>
              </a:rPr>
              <a:t>                                    ME 130 Applied Engineering </a:t>
            </a:r>
            <a:r>
              <a:rPr lang="en-US" b="1" dirty="0" smtClean="0">
                <a:latin typeface="Arial" pitchFamily="34" charset="0"/>
              </a:rPr>
              <a:t>Analysis-1</a:t>
            </a:r>
            <a:endParaRPr lang="en-US" b="1" dirty="0">
              <a:latin typeface="Arial" pitchFamily="34" charset="0"/>
            </a:endParaRPr>
          </a:p>
          <a:p>
            <a:pPr>
              <a:defRPr/>
            </a:pPr>
            <a:endParaRPr lang="en-US" dirty="0">
              <a:latin typeface="Arial" pitchFamily="34" charset="0"/>
            </a:endParaRPr>
          </a:p>
          <a:p>
            <a:pPr>
              <a:defRPr/>
            </a:pPr>
            <a:r>
              <a:rPr lang="en-US" b="1" dirty="0">
                <a:latin typeface="Arial" pitchFamily="34" charset="0"/>
              </a:rPr>
              <a:t>Semester:</a:t>
            </a:r>
            <a:r>
              <a:rPr lang="en-US" dirty="0">
                <a:latin typeface="Arial" pitchFamily="34" charset="0"/>
              </a:rPr>
              <a:t>		</a:t>
            </a:r>
            <a:r>
              <a:rPr lang="en-US" dirty="0" smtClean="0">
                <a:latin typeface="Arial" pitchFamily="34" charset="0"/>
              </a:rPr>
              <a:t>Fall  2018</a:t>
            </a:r>
            <a:endParaRPr lang="en-US" dirty="0">
              <a:latin typeface="Arial" pitchFamily="34" charset="0"/>
            </a:endParaRPr>
          </a:p>
          <a:p>
            <a:pPr>
              <a:defRPr/>
            </a:pPr>
            <a:r>
              <a:rPr lang="en-US" b="1" dirty="0">
                <a:latin typeface="Arial" pitchFamily="34" charset="0"/>
              </a:rPr>
              <a:t>Course Number:		</a:t>
            </a:r>
            <a:r>
              <a:rPr lang="en-US" dirty="0" smtClean="0">
                <a:latin typeface="Arial" pitchFamily="34" charset="0"/>
              </a:rPr>
              <a:t>46683</a:t>
            </a:r>
            <a:endParaRPr lang="en-US" dirty="0">
              <a:latin typeface="Arial" pitchFamily="34" charset="0"/>
            </a:endParaRPr>
          </a:p>
          <a:p>
            <a:pPr>
              <a:defRPr/>
            </a:pPr>
            <a:endParaRPr lang="en-US" dirty="0">
              <a:latin typeface="Arial" pitchFamily="34" charset="0"/>
            </a:endParaRPr>
          </a:p>
          <a:p>
            <a:pPr>
              <a:defRPr/>
            </a:pPr>
            <a:r>
              <a:rPr lang="en-US" b="1" dirty="0" smtClean="0">
                <a:solidFill>
                  <a:srgbClr val="FF3300"/>
                </a:solidFill>
                <a:latin typeface="Arial" pitchFamily="34" charset="0"/>
              </a:rPr>
              <a:t>Prerequisites**:</a:t>
            </a:r>
            <a:r>
              <a:rPr lang="en-US" dirty="0">
                <a:latin typeface="Arial" pitchFamily="34" charset="0"/>
              </a:rPr>
              <a:t>		</a:t>
            </a:r>
            <a:r>
              <a:rPr lang="en-US" b="1" dirty="0">
                <a:solidFill>
                  <a:schemeClr val="accent6"/>
                </a:solidFill>
                <a:latin typeface="Arial" pitchFamily="34" charset="0"/>
              </a:rPr>
              <a:t>Math </a:t>
            </a:r>
            <a:r>
              <a:rPr lang="en-US" b="1" dirty="0" smtClean="0">
                <a:solidFill>
                  <a:schemeClr val="accent6"/>
                </a:solidFill>
                <a:latin typeface="Arial" pitchFamily="34" charset="0"/>
              </a:rPr>
              <a:t>133A  with grad C-  or better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6"/>
                </a:solidFill>
                <a:latin typeface="Arial" pitchFamily="34" charset="0"/>
              </a:rPr>
              <a:t>Co-requisites:                   ME </a:t>
            </a:r>
            <a:r>
              <a:rPr lang="en-US" b="1" dirty="0">
                <a:solidFill>
                  <a:schemeClr val="accent6"/>
                </a:solidFill>
                <a:latin typeface="Arial" pitchFamily="34" charset="0"/>
              </a:rPr>
              <a:t>101 and ME 113</a:t>
            </a:r>
          </a:p>
          <a:p>
            <a:pPr>
              <a:defRPr/>
            </a:pPr>
            <a:endParaRPr lang="en-US" b="1" dirty="0">
              <a:solidFill>
                <a:srgbClr val="0066FF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b="1" dirty="0">
                <a:latin typeface="Arial" pitchFamily="34" charset="0"/>
              </a:rPr>
              <a:t>Class Hours:	</a:t>
            </a:r>
            <a:r>
              <a:rPr lang="en-US" dirty="0">
                <a:latin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</a:rPr>
              <a:t>TR 09:00 </a:t>
            </a:r>
            <a:r>
              <a:rPr lang="en-US" dirty="0">
                <a:latin typeface="Arial" pitchFamily="34" charset="0"/>
              </a:rPr>
              <a:t>– </a:t>
            </a:r>
            <a:r>
              <a:rPr lang="en-US" dirty="0" smtClean="0">
                <a:latin typeface="Arial" pitchFamily="34" charset="0"/>
              </a:rPr>
              <a:t>10:15 AM</a:t>
            </a:r>
            <a:endParaRPr lang="en-US" dirty="0">
              <a:latin typeface="Arial" pitchFamily="34" charset="0"/>
            </a:endParaRPr>
          </a:p>
          <a:p>
            <a:pPr>
              <a:defRPr/>
            </a:pPr>
            <a:r>
              <a:rPr lang="en-US" b="1" dirty="0">
                <a:latin typeface="Arial" pitchFamily="34" charset="0"/>
              </a:rPr>
              <a:t>Class Room:</a:t>
            </a:r>
            <a:r>
              <a:rPr lang="en-US" dirty="0">
                <a:latin typeface="Arial" pitchFamily="34" charset="0"/>
              </a:rPr>
              <a:t>		</a:t>
            </a:r>
            <a:r>
              <a:rPr lang="en-US" dirty="0" smtClean="0">
                <a:latin typeface="Arial" pitchFamily="34" charset="0"/>
              </a:rPr>
              <a:t>E341, </a:t>
            </a:r>
            <a:r>
              <a:rPr lang="en-US" dirty="0">
                <a:latin typeface="Arial" pitchFamily="34" charset="0"/>
              </a:rPr>
              <a:t>Engineering Building</a:t>
            </a:r>
          </a:p>
          <a:p>
            <a:pPr>
              <a:defRPr/>
            </a:pPr>
            <a:endParaRPr lang="en-US" dirty="0">
              <a:latin typeface="Arial" pitchFamily="34" charset="0"/>
            </a:endParaRPr>
          </a:p>
          <a:p>
            <a:pPr>
              <a:defRPr/>
            </a:pPr>
            <a:r>
              <a:rPr lang="es-ES" b="1" dirty="0">
                <a:solidFill>
                  <a:srgbClr val="0000FF"/>
                </a:solidFill>
                <a:latin typeface="Arial" pitchFamily="34" charset="0"/>
              </a:rPr>
              <a:t>Instructor:</a:t>
            </a:r>
            <a:r>
              <a:rPr lang="es-ES" dirty="0">
                <a:latin typeface="Arial" pitchFamily="34" charset="0"/>
              </a:rPr>
              <a:t>		Dr. </a:t>
            </a:r>
            <a:r>
              <a:rPr lang="es-ES" dirty="0" err="1">
                <a:latin typeface="Arial" pitchFamily="34" charset="0"/>
              </a:rPr>
              <a:t>Tai-Ran</a:t>
            </a:r>
            <a:r>
              <a:rPr lang="es-ES" dirty="0">
                <a:latin typeface="Arial" pitchFamily="34" charset="0"/>
              </a:rPr>
              <a:t> </a:t>
            </a:r>
            <a:r>
              <a:rPr lang="es-ES" dirty="0" err="1">
                <a:latin typeface="Arial" pitchFamily="34" charset="0"/>
              </a:rPr>
              <a:t>Hsu</a:t>
            </a:r>
            <a:r>
              <a:rPr lang="es-ES" dirty="0">
                <a:latin typeface="Arial" pitchFamily="34" charset="0"/>
              </a:rPr>
              <a:t>, </a:t>
            </a:r>
            <a:r>
              <a:rPr lang="es-ES" dirty="0" smtClean="0">
                <a:latin typeface="Arial" pitchFamily="34" charset="0"/>
              </a:rPr>
              <a:t>E117B, </a:t>
            </a:r>
            <a:r>
              <a:rPr lang="es-ES" dirty="0">
                <a:latin typeface="Arial" pitchFamily="34" charset="0"/>
              </a:rPr>
              <a:t>Tel: 924-3905, </a:t>
            </a:r>
          </a:p>
          <a:p>
            <a:pPr>
              <a:defRPr/>
            </a:pPr>
            <a:r>
              <a:rPr lang="es-ES" dirty="0">
                <a:latin typeface="Arial" pitchFamily="34" charset="0"/>
              </a:rPr>
              <a:t>                                            </a:t>
            </a:r>
            <a:r>
              <a:rPr lang="es-ES" b="1" dirty="0">
                <a:solidFill>
                  <a:srgbClr val="0000FF"/>
                </a:solidFill>
                <a:latin typeface="Arial" pitchFamily="34" charset="0"/>
              </a:rPr>
              <a:t>E-mail: </a:t>
            </a:r>
            <a:r>
              <a:rPr lang="es-ES" b="1" dirty="0" smtClean="0">
                <a:solidFill>
                  <a:srgbClr val="0000FF"/>
                </a:solidFill>
                <a:latin typeface="Arial" pitchFamily="34" charset="0"/>
                <a:hlinkClick r:id="rId2"/>
              </a:rPr>
              <a:t>tai-ran.hsu@sjsu.edu</a:t>
            </a:r>
            <a:endParaRPr lang="en-US" b="1" dirty="0">
              <a:solidFill>
                <a:srgbClr val="0000FF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latin typeface="Arial" pitchFamily="34" charset="0"/>
              </a:rPr>
              <a:t>Office Hours:</a:t>
            </a:r>
            <a:r>
              <a:rPr lang="en-US" dirty="0">
                <a:latin typeface="Arial" pitchFamily="34" charset="0"/>
              </a:rPr>
              <a:t>		</a:t>
            </a:r>
            <a:r>
              <a:rPr lang="en-US" dirty="0" smtClean="0">
                <a:latin typeface="Arial" pitchFamily="34" charset="0"/>
              </a:rPr>
              <a:t>Thursdays 1:00 </a:t>
            </a:r>
            <a:r>
              <a:rPr lang="en-US" dirty="0">
                <a:latin typeface="Arial" pitchFamily="34" charset="0"/>
              </a:rPr>
              <a:t>– </a:t>
            </a:r>
            <a:r>
              <a:rPr lang="en-US" dirty="0" smtClean="0">
                <a:latin typeface="Arial" pitchFamily="34" charset="0"/>
              </a:rPr>
              <a:t>3:00 PM, or </a:t>
            </a:r>
            <a:r>
              <a:rPr lang="en-US" dirty="0">
                <a:latin typeface="Arial" pitchFamily="34" charset="0"/>
              </a:rPr>
              <a:t>by appointment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4648200"/>
            <a:ext cx="7730001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** </a:t>
            </a:r>
            <a:r>
              <a:rPr lang="en-US" sz="2000" dirty="0" smtClean="0">
                <a:solidFill>
                  <a:srgbClr val="FF0000"/>
                </a:solidFill>
              </a:rPr>
              <a:t>Students are </a:t>
            </a:r>
            <a:r>
              <a:rPr lang="en-US" sz="2000" b="1" dirty="0" smtClean="0">
                <a:solidFill>
                  <a:srgbClr val="FF0000"/>
                </a:solidFill>
              </a:rPr>
              <a:t>expected</a:t>
            </a:r>
            <a:r>
              <a:rPr lang="en-US" sz="2000" dirty="0" smtClean="0">
                <a:solidFill>
                  <a:srgbClr val="FF0000"/>
                </a:solidFill>
              </a:rPr>
              <a:t> to have learned the math subjects listed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 in the Table in the next slide.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 smtClean="0">
                <a:solidFill>
                  <a:srgbClr val="FF0000"/>
                </a:solidFill>
              </a:rPr>
              <a:t>     You are strongly encouraged to become familiar with those 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    underlined topics.</a:t>
            </a:r>
          </a:p>
          <a:p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093967"/>
              </p:ext>
            </p:extLst>
          </p:nvPr>
        </p:nvGraphicFramePr>
        <p:xfrm>
          <a:off x="76200" y="-76200"/>
          <a:ext cx="8991600" cy="6721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5636"/>
                <a:gridCol w="6405964"/>
              </a:tblGrid>
              <a:tr h="3530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24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**</a:t>
                      </a:r>
                      <a:r>
                        <a:rPr lang="en-US" sz="16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Prerequisite</a:t>
                      </a:r>
                      <a:r>
                        <a:rPr lang="en-US" sz="24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Math </a:t>
                      </a:r>
                      <a:r>
                        <a:rPr lang="en-US" sz="1600" u="none" strike="noStrike" dirty="0" smtClean="0">
                          <a:effectLst/>
                        </a:rPr>
                        <a:t>Courses </a:t>
                      </a:r>
                      <a:r>
                        <a:rPr lang="en-US" sz="1600" u="none" strike="noStrike" dirty="0">
                          <a:effectLst/>
                        </a:rPr>
                        <a:t>for the Course on Applied  Engineering Analysis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50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SJSU Course No. and Title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Principal Course Syllabi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Math 19 Pre-Calculus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Functions and graphics; Polynomial and rational functions; Exponential, 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logarithm and </a:t>
                      </a:r>
                      <a:r>
                        <a:rPr lang="en-US" sz="1400" u="sng" strike="noStrike" dirty="0" smtClean="0">
                          <a:effectLst/>
                        </a:rPr>
                        <a:t>trigonometric </a:t>
                      </a:r>
                      <a:r>
                        <a:rPr lang="en-US" sz="1400" u="sng" strike="noStrike" dirty="0">
                          <a:effectLst/>
                        </a:rPr>
                        <a:t>functions; Analytic </a:t>
                      </a:r>
                      <a:r>
                        <a:rPr lang="en-US" sz="1400" u="sng" strike="noStrike" dirty="0" smtClean="0">
                          <a:effectLst/>
                        </a:rPr>
                        <a:t>trigonometry; </a:t>
                      </a:r>
                      <a:r>
                        <a:rPr lang="en-US" sz="1400" u="sng" strike="noStrike" dirty="0">
                          <a:effectLst/>
                        </a:rPr>
                        <a:t>Applications of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 smtClean="0">
                          <a:effectLst/>
                        </a:rPr>
                        <a:t>trigonometric </a:t>
                      </a:r>
                      <a:r>
                        <a:rPr lang="en-US" sz="1400" u="sng" strike="noStrike" dirty="0">
                          <a:effectLst/>
                        </a:rPr>
                        <a:t>functions</a:t>
                      </a:r>
                      <a:r>
                        <a:rPr lang="en-US" sz="1400" u="none" strike="noStrike" dirty="0">
                          <a:effectLst/>
                        </a:rPr>
                        <a:t>; Polar coordinates and vectors; Analytic geometry;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Systems of equations and inequalities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Math 30 Calculus 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Functions and continuity; Derivatives of polynomials, exponential, 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 trigonometric, logarithm and hyperbolic functions; Maximum and minimum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values</a:t>
                      </a:r>
                      <a:r>
                        <a:rPr lang="en-US" sz="1400" u="none" strike="noStrike" dirty="0">
                          <a:effectLst/>
                        </a:rPr>
                        <a:t>; The mean value theorem; </a:t>
                      </a:r>
                      <a:r>
                        <a:rPr lang="en-US" sz="1400" u="none" strike="noStrike" dirty="0" err="1">
                          <a:effectLst/>
                        </a:rPr>
                        <a:t>L'Hopital's</a:t>
                      </a:r>
                      <a:r>
                        <a:rPr lang="en-US" sz="1400" u="none" strike="noStrike" dirty="0">
                          <a:effectLst/>
                        </a:rPr>
                        <a:t> rule; Newton's method-an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introduction to </a:t>
                      </a:r>
                      <a:r>
                        <a:rPr lang="en-US" sz="1400" u="none" strike="noStrike" dirty="0" smtClean="0">
                          <a:effectLst/>
                        </a:rPr>
                        <a:t>anti differentiation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Math 31 Calculus II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Areas</a:t>
                      </a:r>
                      <a:r>
                        <a:rPr lang="en-US" sz="1400" u="none" strike="noStrike" dirty="0">
                          <a:effectLst/>
                        </a:rPr>
                        <a:t> and distances; </a:t>
                      </a:r>
                      <a:r>
                        <a:rPr lang="en-US" sz="1400" u="sng" strike="noStrike" dirty="0">
                          <a:effectLst/>
                        </a:rPr>
                        <a:t>The definite integral; Areas between curves; Volumes</a:t>
                      </a:r>
                      <a:r>
                        <a:rPr lang="en-US" sz="1400" u="none" strike="noStrike" dirty="0">
                          <a:effectLst/>
                        </a:rPr>
                        <a:t>;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Volumes by washers and cylindrical shells; Work; </a:t>
                      </a:r>
                      <a:r>
                        <a:rPr lang="en-US" sz="1400" u="sng" strike="noStrike" dirty="0">
                          <a:effectLst/>
                        </a:rPr>
                        <a:t>Integration by parts</a:t>
                      </a:r>
                      <a:r>
                        <a:rPr lang="en-US" sz="1400" u="none" strike="noStrike" dirty="0">
                          <a:effectLst/>
                        </a:rPr>
                        <a:t>;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83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Arc </a:t>
                      </a:r>
                      <a:r>
                        <a:rPr lang="en-US" sz="1400" u="none" strike="noStrike" dirty="0" smtClean="0">
                          <a:effectLst/>
                        </a:rPr>
                        <a:t>length; </a:t>
                      </a:r>
                      <a:r>
                        <a:rPr lang="en-US" sz="1400" u="none" strike="noStrike" dirty="0">
                          <a:effectLst/>
                        </a:rPr>
                        <a:t>Area of a surface of revolution; Sequences and Series; Power series;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Complex numbers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83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Math 32 Calculus III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Curve defined by parametric </a:t>
                      </a:r>
                      <a:r>
                        <a:rPr lang="en-US" sz="1400" u="none" strike="noStrike" dirty="0" smtClean="0">
                          <a:effectLst/>
                        </a:rPr>
                        <a:t>equations; </a:t>
                      </a:r>
                      <a:r>
                        <a:rPr lang="en-US" sz="1400" u="none" strike="noStrike" dirty="0">
                          <a:effectLst/>
                        </a:rPr>
                        <a:t>Areas and lengths in polar coordinates;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3-D coordinate systems; Vector algebra; </a:t>
                      </a:r>
                      <a:r>
                        <a:rPr lang="en-US" sz="1400" u="sng" strike="noStrike" dirty="0">
                          <a:effectLst/>
                        </a:rPr>
                        <a:t>Equations of lines and planes</a:t>
                      </a:r>
                      <a:r>
                        <a:rPr lang="en-US" sz="1400" u="none" strike="noStrike" dirty="0">
                          <a:effectLst/>
                        </a:rPr>
                        <a:t>;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Cylinders and quadric surfaces; </a:t>
                      </a:r>
                      <a:r>
                        <a:rPr lang="en-US" sz="1400" u="none" strike="noStrike" dirty="0" smtClean="0">
                          <a:effectLst/>
                        </a:rPr>
                        <a:t>Cylindrical </a:t>
                      </a:r>
                      <a:r>
                        <a:rPr lang="en-US" sz="1400" u="none" strike="noStrike" dirty="0">
                          <a:effectLst/>
                        </a:rPr>
                        <a:t>and spherical coordinates; Vector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functions and space curves; Derivatives and integrals of vector functions;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83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Arc length; </a:t>
                      </a:r>
                      <a:r>
                        <a:rPr lang="en-US" sz="1400" u="sng" strike="noStrike" dirty="0">
                          <a:effectLst/>
                        </a:rPr>
                        <a:t>Motion in space</a:t>
                      </a:r>
                      <a:r>
                        <a:rPr lang="en-US" sz="1400" u="none" strike="noStrike" dirty="0">
                          <a:effectLst/>
                        </a:rPr>
                        <a:t>; </a:t>
                      </a:r>
                      <a:r>
                        <a:rPr lang="en-US" sz="1400" u="sng" strike="noStrike" dirty="0">
                          <a:effectLst/>
                        </a:rPr>
                        <a:t>Functions of several variables</a:t>
                      </a:r>
                      <a:r>
                        <a:rPr lang="en-US" sz="1400" u="none" strike="noStrike" dirty="0">
                          <a:effectLst/>
                        </a:rPr>
                        <a:t>; </a:t>
                      </a:r>
                      <a:r>
                        <a:rPr lang="en-US" sz="1400" u="sng" strike="noStrike" dirty="0">
                          <a:effectLst/>
                        </a:rPr>
                        <a:t>Partial derivatives</a:t>
                      </a:r>
                      <a:r>
                        <a:rPr lang="en-US" sz="1400" u="none" strike="noStrike" dirty="0">
                          <a:effectLst/>
                        </a:rPr>
                        <a:t>.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The chain rule; Lagrange multipliers; </a:t>
                      </a:r>
                      <a:r>
                        <a:rPr lang="en-US" sz="1400" u="sng" strike="noStrike" dirty="0">
                          <a:effectLst/>
                        </a:rPr>
                        <a:t>Double integrals over general regions</a:t>
                      </a:r>
                      <a:r>
                        <a:rPr lang="en-US" sz="1400" u="none" strike="noStrike" dirty="0">
                          <a:effectLst/>
                        </a:rPr>
                        <a:t>;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Applications of double integrals; surface area; Triple integrals in cylindrical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and spherical coordinates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Math 133A Differential Equations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Solution of first order differential equations with application to falling body, 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terminal velocity; Solution to linear second order differential equations -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83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homogeneous and non-homogeneous equations with applications to vibration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strike="noStrike" dirty="0">
                          <a:effectLst/>
                        </a:rPr>
                        <a:t>of mass-spring systems</a:t>
                      </a:r>
                      <a:r>
                        <a:rPr lang="en-US" sz="1400" u="none" strike="noStrike" dirty="0">
                          <a:effectLst/>
                        </a:rPr>
                        <a:t>; </a:t>
                      </a:r>
                      <a:r>
                        <a:rPr lang="en-US" sz="1400" u="sng" strike="noStrike" dirty="0">
                          <a:effectLst/>
                        </a:rPr>
                        <a:t>Laplace transforms</a:t>
                      </a:r>
                      <a:r>
                        <a:rPr lang="en-US" sz="1400" u="none" strike="noStrike" dirty="0">
                          <a:effectLst/>
                        </a:rPr>
                        <a:t>; Series solutions of differential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  <a:tr h="20860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equations-Taylor series method, power series, analytic functions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95" marR="6695" marT="6695" marB="0" anchor="b"/>
                </a:tc>
              </a:tr>
            </a:tbl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2895600" y="762000"/>
            <a:ext cx="0" cy="64016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667000" y="457200"/>
            <a:ext cx="0" cy="6400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0" y="685800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37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3" name="Picture 2" descr="“images of unsolvable equations”的图片搜索结果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84496"/>
            <a:ext cx="3025140" cy="1798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“images of unsolvable equations”的图片搜索结果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592" y="784496"/>
            <a:ext cx="2545080" cy="17983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" y="152400"/>
            <a:ext cx="922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Mathematics indeed will be the principal TOOL that we will be using in this course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But NOT this types of </a:t>
            </a:r>
            <a:r>
              <a:rPr lang="en-US" dirty="0" smtClean="0"/>
              <a:t>math that confuse everybody:!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9295" y="2667000"/>
            <a:ext cx="882230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We will use the math that you </a:t>
            </a:r>
            <a:r>
              <a:rPr lang="en-US" b="1" dirty="0" smtClean="0">
                <a:solidFill>
                  <a:srgbClr val="FF0000"/>
                </a:solidFill>
              </a:rPr>
              <a:t>have already learned in your 4 previous math courses in the Lower Division to do the following in this course:</a:t>
            </a:r>
          </a:p>
          <a:p>
            <a:endParaRPr lang="en-US" b="1" dirty="0"/>
          </a:p>
          <a:p>
            <a:r>
              <a:rPr lang="en-US" b="1" dirty="0" smtClean="0"/>
              <a:t>To </a:t>
            </a:r>
            <a:r>
              <a:rPr lang="en-US" b="1" u="sng" dirty="0" smtClean="0"/>
              <a:t>enhance</a:t>
            </a:r>
            <a:r>
              <a:rPr lang="en-US" b="1" dirty="0" smtClean="0"/>
              <a:t> your learning of the following major sub-disciplines </a:t>
            </a:r>
            <a:r>
              <a:rPr lang="en-US" b="1" dirty="0"/>
              <a:t>of mechanical engineering in</a:t>
            </a:r>
            <a:r>
              <a:rPr lang="en-US" b="1" dirty="0" smtClean="0"/>
              <a:t>:</a:t>
            </a:r>
            <a:endParaRPr lang="en-US" b="1" dirty="0"/>
          </a:p>
          <a:p>
            <a:r>
              <a:rPr lang="en-US" b="1" dirty="0"/>
              <a:t>                                      </a:t>
            </a:r>
            <a:r>
              <a:rPr lang="en-US" b="1" dirty="0">
                <a:solidFill>
                  <a:srgbClr val="0000FF"/>
                </a:solidFill>
              </a:rPr>
              <a:t>fluid mechanics </a:t>
            </a:r>
            <a:r>
              <a:rPr lang="en-US" dirty="0">
                <a:solidFill>
                  <a:srgbClr val="0000FF"/>
                </a:solidFill>
              </a:rPr>
              <a:t>(ME 111), </a:t>
            </a:r>
          </a:p>
          <a:p>
            <a:r>
              <a:rPr lang="en-US" b="1" dirty="0">
                <a:solidFill>
                  <a:srgbClr val="0000FF"/>
                </a:solidFill>
              </a:rPr>
              <a:t>                                      heat transfer </a:t>
            </a:r>
            <a:r>
              <a:rPr lang="en-US" dirty="0">
                <a:solidFill>
                  <a:srgbClr val="0000FF"/>
                </a:solidFill>
              </a:rPr>
              <a:t>(ME 114), </a:t>
            </a:r>
          </a:p>
          <a:p>
            <a:r>
              <a:rPr lang="en-US" b="1" dirty="0">
                <a:solidFill>
                  <a:srgbClr val="0000FF"/>
                </a:solidFill>
              </a:rPr>
              <a:t>                                      rigid body dynamics </a:t>
            </a:r>
            <a:r>
              <a:rPr lang="en-US" dirty="0">
                <a:solidFill>
                  <a:srgbClr val="0000FF"/>
                </a:solidFill>
              </a:rPr>
              <a:t>(ME 101), and </a:t>
            </a:r>
          </a:p>
          <a:p>
            <a:r>
              <a:rPr lang="en-US" b="1" dirty="0">
                <a:solidFill>
                  <a:srgbClr val="0000FF"/>
                </a:solidFill>
              </a:rPr>
              <a:t>                                      machine design </a:t>
            </a:r>
            <a:r>
              <a:rPr lang="en-US" dirty="0">
                <a:solidFill>
                  <a:srgbClr val="0000FF"/>
                </a:solidFill>
              </a:rPr>
              <a:t>(CE 112, ME 147, 154, 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                                                                     </a:t>
            </a:r>
            <a:r>
              <a:rPr lang="en-US" dirty="0">
                <a:solidFill>
                  <a:srgbClr val="0000FF"/>
                </a:solidFill>
              </a:rPr>
              <a:t>ME 157, 160, 165) </a:t>
            </a:r>
            <a:r>
              <a:rPr lang="en-US" dirty="0" smtClean="0"/>
              <a:t> </a:t>
            </a:r>
            <a:r>
              <a:rPr lang="en-US" b="1" dirty="0" smtClean="0"/>
              <a:t>with</a:t>
            </a:r>
            <a:r>
              <a:rPr lang="en-US" dirty="0" smtClean="0"/>
              <a:t> </a:t>
            </a:r>
            <a:r>
              <a:rPr lang="en-US" b="1" u="sng" dirty="0"/>
              <a:t>Analytic models</a:t>
            </a:r>
            <a:r>
              <a:rPr lang="en-US" b="1" dirty="0"/>
              <a:t> for </a:t>
            </a:r>
            <a:r>
              <a:rPr lang="en-US" b="1" dirty="0" smtClean="0"/>
              <a:t>the engineering </a:t>
            </a:r>
            <a:r>
              <a:rPr lang="en-US" b="1" dirty="0"/>
              <a:t>processes and </a:t>
            </a:r>
            <a:r>
              <a:rPr lang="en-US" b="1" dirty="0" smtClean="0"/>
              <a:t>systems for these sub-disciplines. </a:t>
            </a: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Problems in these sub-disciplines will be the problems that you will be dealing with after you “walk-out” from this university and join the work force to be a valuable and versatile </a:t>
            </a:r>
            <a:r>
              <a:rPr lang="en-US" u="sng" dirty="0" smtClean="0">
                <a:solidFill>
                  <a:srgbClr val="0000FF"/>
                </a:solidFill>
              </a:rPr>
              <a:t>MECHANICAL ENGINEEERS</a:t>
            </a:r>
            <a:r>
              <a:rPr lang="en-US" dirty="0" smtClean="0">
                <a:solidFill>
                  <a:srgbClr val="0000FF"/>
                </a:solidFill>
              </a:rPr>
              <a:t>!!</a:t>
            </a:r>
            <a:endParaRPr lang="en-US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228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228600" y="76200"/>
            <a:ext cx="8767336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2000" dirty="0"/>
              <a:t>                                      </a:t>
            </a:r>
            <a:r>
              <a:rPr lang="en-US" sz="2400" b="1" dirty="0">
                <a:solidFill>
                  <a:srgbClr val="0000FF"/>
                </a:solidFill>
              </a:rPr>
              <a:t>Course Description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To pick up the right math and solve the math for your problems is NOT enough, 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you will also need to develop the knowledge and skill to get the: </a:t>
            </a:r>
            <a:r>
              <a:rPr lang="en-US" sz="2000" b="1" u="sng" dirty="0" smtClean="0">
                <a:solidFill>
                  <a:srgbClr val="0000FF"/>
                </a:solidFill>
              </a:rPr>
              <a:t>Practical </a:t>
            </a:r>
          </a:p>
          <a:p>
            <a:r>
              <a:rPr lang="en-US" sz="2000" b="1" u="sng" dirty="0" smtClean="0">
                <a:solidFill>
                  <a:srgbClr val="0000FF"/>
                </a:solidFill>
              </a:rPr>
              <a:t>interpretations</a:t>
            </a:r>
            <a:r>
              <a:rPr lang="en-US" sz="2000" b="1" dirty="0" smtClean="0"/>
              <a:t> of</a:t>
            </a:r>
            <a:r>
              <a:rPr lang="en-US" sz="2000" b="1" dirty="0"/>
              <a:t> </a:t>
            </a:r>
            <a:r>
              <a:rPr lang="en-US" sz="2000" b="1" dirty="0" smtClean="0"/>
              <a:t>analytical </a:t>
            </a:r>
            <a:r>
              <a:rPr lang="en-US" sz="2000" b="1" dirty="0"/>
              <a:t>and approximate solutions </a:t>
            </a:r>
            <a:r>
              <a:rPr lang="en-US" sz="2000" b="1" dirty="0" smtClean="0"/>
              <a:t>for steady </a:t>
            </a:r>
            <a:r>
              <a:rPr lang="en-US" sz="2000" b="1" dirty="0"/>
              <a:t>and </a:t>
            </a:r>
            <a:endParaRPr lang="en-US" sz="2000" b="1" dirty="0" smtClean="0"/>
          </a:p>
          <a:p>
            <a:r>
              <a:rPr lang="en-US" sz="2000" b="1" dirty="0" smtClean="0"/>
              <a:t>non-steady </a:t>
            </a:r>
            <a:r>
              <a:rPr lang="en-US" sz="2000" b="1" dirty="0"/>
              <a:t>state </a:t>
            </a:r>
            <a:r>
              <a:rPr lang="en-US" sz="2000" b="1" dirty="0" smtClean="0"/>
              <a:t>mechanical engineering.  </a:t>
            </a:r>
            <a:endParaRPr lang="en-US" sz="2000" b="1" dirty="0"/>
          </a:p>
          <a:p>
            <a:endParaRPr lang="en-US" sz="2000" b="1" dirty="0"/>
          </a:p>
          <a:p>
            <a:r>
              <a:rPr lang="en-US" sz="2000" b="1" dirty="0" smtClean="0"/>
              <a:t>In addition to the course syllabi that you learned from your Lower</a:t>
            </a:r>
          </a:p>
          <a:p>
            <a:r>
              <a:rPr lang="en-US" sz="2000" b="1" dirty="0" smtClean="0"/>
              <a:t>Division math courses (as in the Table in slide 3 shows), we will also</a:t>
            </a:r>
          </a:p>
          <a:p>
            <a:r>
              <a:rPr lang="en-US" sz="2000" b="1" dirty="0"/>
              <a:t>n</a:t>
            </a:r>
            <a:r>
              <a:rPr lang="en-US" sz="2000" b="1" dirty="0" smtClean="0"/>
              <a:t>eed to learn the </a:t>
            </a:r>
            <a:r>
              <a:rPr lang="en-US" sz="2000" b="1" dirty="0">
                <a:solidFill>
                  <a:srgbClr val="0000FF"/>
                </a:solidFill>
              </a:rPr>
              <a:t>linear algebra</a:t>
            </a:r>
            <a:r>
              <a:rPr lang="en-US" sz="2000" b="1" dirty="0"/>
              <a:t> and </a:t>
            </a:r>
            <a:r>
              <a:rPr lang="en-US" sz="2000" b="1" dirty="0">
                <a:solidFill>
                  <a:srgbClr val="0000FF"/>
                </a:solidFill>
              </a:rPr>
              <a:t>statistics</a:t>
            </a:r>
            <a:r>
              <a:rPr lang="en-US" sz="2000" b="1" dirty="0"/>
              <a:t> and their applications</a:t>
            </a:r>
          </a:p>
          <a:p>
            <a:r>
              <a:rPr lang="en-US" sz="2000" b="1" dirty="0"/>
              <a:t>in </a:t>
            </a:r>
            <a:r>
              <a:rPr lang="en-US" sz="2000" b="1" u="sng" dirty="0" smtClean="0"/>
              <a:t>quality assurance in mass productions</a:t>
            </a:r>
            <a:r>
              <a:rPr lang="en-US" sz="2000" b="1" dirty="0" smtClean="0"/>
              <a:t>- to make you a more </a:t>
            </a:r>
          </a:p>
          <a:p>
            <a:r>
              <a:rPr lang="en-US" sz="2000" b="1" dirty="0" smtClean="0"/>
              <a:t>contemporary mechanical engineer.</a:t>
            </a:r>
            <a:endParaRPr lang="en-US" sz="2000" b="1" dirty="0"/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1295400" y="3886200"/>
            <a:ext cx="651967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SO, THIS IS AN </a:t>
            </a:r>
            <a:r>
              <a:rPr lang="en-US" sz="2400" b="1" u="sng" dirty="0">
                <a:solidFill>
                  <a:srgbClr val="FF0000"/>
                </a:solidFill>
              </a:rPr>
              <a:t>ENGINEERING COURSE</a:t>
            </a:r>
            <a:r>
              <a:rPr lang="en-US" sz="2400" b="1" dirty="0">
                <a:solidFill>
                  <a:srgbClr val="FF0000"/>
                </a:solidFill>
              </a:rPr>
              <a:t>  </a:t>
            </a:r>
            <a:r>
              <a:rPr lang="en-US" b="1" dirty="0">
                <a:solidFill>
                  <a:srgbClr val="0000FF"/>
                </a:solidFill>
              </a:rPr>
              <a:t>–</a:t>
            </a:r>
          </a:p>
          <a:p>
            <a:r>
              <a:rPr lang="en-US" b="1" dirty="0">
                <a:solidFill>
                  <a:srgbClr val="0000FF"/>
                </a:solidFill>
              </a:rPr>
              <a:t>                                             NOT ANOTHER MATH COURSE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4724400"/>
            <a:ext cx="90967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A side note</a:t>
            </a:r>
            <a:r>
              <a:rPr lang="en-US" b="1" dirty="0" smtClean="0"/>
              <a:t>:  </a:t>
            </a:r>
            <a:r>
              <a:rPr lang="en-US" dirty="0" smtClean="0"/>
              <a:t>I Am aware of one criticism by my class in the 2017 SOTE report: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“</a:t>
            </a:r>
            <a:r>
              <a:rPr lang="en-US" i="1" dirty="0" smtClean="0"/>
              <a:t>I spent too much time in presenting “</a:t>
            </a:r>
            <a:r>
              <a:rPr lang="en-US" b="1" i="1" dirty="0"/>
              <a:t>p</a:t>
            </a:r>
            <a:r>
              <a:rPr lang="en-US" b="1" i="1" dirty="0" smtClean="0"/>
              <a:t>rinciples</a:t>
            </a:r>
            <a:r>
              <a:rPr lang="en-US" i="1" dirty="0" smtClean="0"/>
              <a:t>” than I should have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                in offering more “</a:t>
            </a:r>
            <a:r>
              <a:rPr lang="en-US" b="1" i="1" dirty="0" smtClean="0"/>
              <a:t>examples</a:t>
            </a:r>
            <a:r>
              <a:rPr lang="en-US" i="1" dirty="0" smtClean="0"/>
              <a:t>” in the class</a:t>
            </a:r>
            <a:r>
              <a:rPr lang="en-US" dirty="0" smtClean="0"/>
              <a:t>.”</a:t>
            </a:r>
          </a:p>
          <a:p>
            <a:endParaRPr lang="en-US" dirty="0"/>
          </a:p>
          <a:p>
            <a:r>
              <a:rPr lang="en-US" dirty="0" smtClean="0"/>
              <a:t>While I share this feeling by the student(s) who offered this criticism, and I wish we had </a:t>
            </a:r>
          </a:p>
          <a:p>
            <a:r>
              <a:rPr lang="en-US" dirty="0"/>
              <a:t>e</a:t>
            </a:r>
            <a:r>
              <a:rPr lang="en-US" dirty="0" smtClean="0"/>
              <a:t>nough time to do </a:t>
            </a:r>
            <a:r>
              <a:rPr lang="en-US" u="sng" dirty="0" smtClean="0"/>
              <a:t>both</a:t>
            </a:r>
            <a:r>
              <a:rPr lang="en-US" dirty="0" smtClean="0"/>
              <a:t>, my reason for spending more time on </a:t>
            </a:r>
            <a:r>
              <a:rPr lang="en-US" u="sng" dirty="0" smtClean="0"/>
              <a:t>principles</a:t>
            </a:r>
            <a:r>
              <a:rPr lang="en-US" dirty="0" smtClean="0"/>
              <a:t> over </a:t>
            </a:r>
            <a:r>
              <a:rPr lang="en-US" u="sng" dirty="0" smtClean="0"/>
              <a:t>examples</a:t>
            </a:r>
          </a:p>
          <a:p>
            <a:r>
              <a:rPr lang="en-US" dirty="0" smtClean="0"/>
              <a:t>was </a:t>
            </a:r>
            <a:r>
              <a:rPr lang="en-US" dirty="0" smtClean="0"/>
              <a:t>solely because I want to educate you to be  </a:t>
            </a:r>
            <a:r>
              <a:rPr lang="en-US" b="1" dirty="0" smtClean="0">
                <a:solidFill>
                  <a:srgbClr val="C00000"/>
                </a:solidFill>
              </a:rPr>
              <a:t>ENGINEERS</a:t>
            </a:r>
            <a:r>
              <a:rPr lang="en-US" dirty="0" smtClean="0"/>
              <a:t> but not TECHNICIANS.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52400" y="89614"/>
            <a:ext cx="8853642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Textbook:</a:t>
            </a:r>
            <a:r>
              <a:rPr lang="en-US" dirty="0"/>
              <a:t>      </a:t>
            </a:r>
            <a:r>
              <a:rPr lang="en-US" b="1" dirty="0">
                <a:solidFill>
                  <a:srgbClr val="0000FF"/>
                </a:solidFill>
              </a:rPr>
              <a:t>1)</a:t>
            </a:r>
            <a:r>
              <a:rPr lang="en-US" dirty="0"/>
              <a:t> Bonded printed lecture notes on “</a:t>
            </a:r>
            <a:r>
              <a:rPr lang="en-US" b="1" dirty="0">
                <a:solidFill>
                  <a:srgbClr val="0000FF"/>
                </a:solidFill>
              </a:rPr>
              <a:t>Applied Engineering Analysis</a:t>
            </a:r>
            <a:r>
              <a:rPr lang="en-US" dirty="0"/>
              <a:t>,”  </a:t>
            </a:r>
            <a:endParaRPr lang="en-US" b="1" dirty="0"/>
          </a:p>
          <a:p>
            <a:r>
              <a:rPr lang="en-US" b="1" dirty="0"/>
              <a:t>                           </a:t>
            </a:r>
            <a:r>
              <a:rPr lang="en-US" dirty="0"/>
              <a:t>by Tai-Ran Hsu, San Jose State University, </a:t>
            </a:r>
            <a:r>
              <a:rPr lang="en-US" dirty="0" smtClean="0"/>
              <a:t>Spring 2018</a:t>
            </a:r>
            <a:endParaRPr lang="en-US" dirty="0"/>
          </a:p>
          <a:p>
            <a:r>
              <a:rPr lang="en-US" dirty="0"/>
              <a:t>	            </a:t>
            </a:r>
            <a:r>
              <a:rPr lang="en-US" dirty="0" smtClean="0"/>
              <a:t>(printed and sold </a:t>
            </a:r>
            <a:r>
              <a:rPr lang="en-US" dirty="0"/>
              <a:t>at the Spartan Book Store)</a:t>
            </a:r>
          </a:p>
          <a:p>
            <a:r>
              <a:rPr lang="en-US" dirty="0"/>
              <a:t>	         </a:t>
            </a:r>
            <a:r>
              <a:rPr lang="en-US" b="1" dirty="0">
                <a:solidFill>
                  <a:srgbClr val="0000FF"/>
                </a:solidFill>
              </a:rPr>
              <a:t>2)</a:t>
            </a:r>
            <a:r>
              <a:rPr lang="en-US" dirty="0"/>
              <a:t> </a:t>
            </a:r>
            <a:r>
              <a:rPr lang="en-US" dirty="0" smtClean="0"/>
              <a:t>Slides for </a:t>
            </a:r>
            <a:r>
              <a:rPr lang="en-US" dirty="0"/>
              <a:t>class instructions (copies available in</a:t>
            </a:r>
          </a:p>
          <a:p>
            <a:r>
              <a:rPr lang="en-US" dirty="0"/>
              <a:t>                            instructor’s SJSU web page)</a:t>
            </a:r>
          </a:p>
          <a:p>
            <a:r>
              <a:rPr lang="en-US" dirty="0"/>
              <a:t> </a:t>
            </a:r>
            <a:endParaRPr lang="en-US" b="1" dirty="0"/>
          </a:p>
          <a:p>
            <a:r>
              <a:rPr lang="en-US" b="1" dirty="0"/>
              <a:t>References:  </a:t>
            </a:r>
            <a:r>
              <a:rPr lang="en-US" dirty="0" smtClean="0"/>
              <a:t>1)</a:t>
            </a:r>
            <a:r>
              <a:rPr lang="en-US" b="1" dirty="0" smtClean="0"/>
              <a:t> </a:t>
            </a:r>
            <a:r>
              <a:rPr lang="en-US" sz="1600" dirty="0" smtClean="0"/>
              <a:t>“Applied Engineering Analysis” by Tai-Ran Hsu, John Wiley &amp; Sons,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 Feb 2018 (ISBN 978-1-119-07119-8). Prices: $104.99 (e-version),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 $130 hardcover. (see the cover picture below)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2) </a:t>
            </a:r>
            <a:r>
              <a:rPr lang="en-US" sz="1600" dirty="0" err="1"/>
              <a:t>Avallone</a:t>
            </a:r>
            <a:r>
              <a:rPr lang="en-US" sz="1600" dirty="0"/>
              <a:t>, Eugene A., Theodore </a:t>
            </a:r>
            <a:r>
              <a:rPr lang="en-US" sz="1600" dirty="0" err="1"/>
              <a:t>Baumeister</a:t>
            </a:r>
            <a:r>
              <a:rPr lang="en-US" sz="1600" dirty="0"/>
              <a:t> III </a:t>
            </a:r>
            <a:r>
              <a:rPr lang="en-US" sz="1600" dirty="0" smtClean="0"/>
              <a:t>and </a:t>
            </a:r>
            <a:r>
              <a:rPr lang="en-US" sz="1600" dirty="0" err="1" smtClean="0"/>
              <a:t>Alvan</a:t>
            </a:r>
            <a:r>
              <a:rPr lang="en-US" sz="1600" dirty="0" smtClean="0"/>
              <a:t> </a:t>
            </a:r>
            <a:r>
              <a:rPr lang="en-US" sz="1600" dirty="0" err="1"/>
              <a:t>Sandegh</a:t>
            </a:r>
            <a:r>
              <a:rPr lang="en-US" sz="1600" dirty="0"/>
              <a:t>, </a:t>
            </a:r>
            <a:endParaRPr lang="en-US" sz="1600" dirty="0" smtClean="0"/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 “</a:t>
            </a:r>
            <a:r>
              <a:rPr lang="en-US" sz="1600" dirty="0"/>
              <a:t>Marks’ Standard </a:t>
            </a:r>
            <a:r>
              <a:rPr lang="en-US" sz="1600" dirty="0" smtClean="0"/>
              <a:t>Handbook </a:t>
            </a:r>
            <a:r>
              <a:rPr lang="en-US" sz="1600" dirty="0"/>
              <a:t>for </a:t>
            </a:r>
            <a:r>
              <a:rPr lang="en-US" sz="1600" dirty="0" smtClean="0"/>
              <a:t>Mechanical Engineers</a:t>
            </a:r>
            <a:r>
              <a:rPr lang="en-US" sz="1600" dirty="0"/>
              <a:t>,” 11</a:t>
            </a:r>
            <a:r>
              <a:rPr lang="en-US" sz="1600" baseline="30000" dirty="0"/>
              <a:t>th</a:t>
            </a:r>
            <a:r>
              <a:rPr lang="en-US" sz="1600" dirty="0"/>
              <a:t> edition </a:t>
            </a:r>
            <a:endParaRPr lang="en-US" sz="1600" dirty="0" smtClean="0"/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 or </a:t>
            </a:r>
            <a:r>
              <a:rPr lang="en-US" sz="1600" dirty="0"/>
              <a:t>newer, </a:t>
            </a:r>
            <a:r>
              <a:rPr lang="en-US" sz="1600" dirty="0" smtClean="0"/>
              <a:t>McGraw-Hill</a:t>
            </a:r>
            <a:r>
              <a:rPr lang="en-US" sz="1600" dirty="0"/>
              <a:t>, 2006, ISBN 0071428674 </a:t>
            </a:r>
            <a:endParaRPr lang="en-US" sz="1600" dirty="0" smtClean="0"/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3) CRC </a:t>
            </a:r>
            <a:r>
              <a:rPr lang="en-US" sz="1600" dirty="0"/>
              <a:t>Standard Mathematical Tables, CRC Press, Inc., or </a:t>
            </a:r>
          </a:p>
          <a:p>
            <a:r>
              <a:rPr lang="en-US" sz="1600" dirty="0"/>
              <a:t>                        </a:t>
            </a:r>
            <a:r>
              <a:rPr lang="en-US" sz="1600" dirty="0" smtClean="0"/>
              <a:t>     </a:t>
            </a:r>
            <a:r>
              <a:rPr lang="en-US" sz="1600" dirty="0" smtClean="0"/>
              <a:t>  similar </a:t>
            </a:r>
            <a:r>
              <a:rPr lang="en-US" sz="1600" dirty="0" smtClean="0"/>
              <a:t>mathematical and mechanical engineering handbooks. </a:t>
            </a:r>
            <a:endParaRPr lang="en-US" sz="1600" dirty="0"/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441325" y="4989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  <p:pic>
        <p:nvPicPr>
          <p:cNvPr id="3074" name="Picture 2" descr="https://media.wiley.com/product_data/coverImage300/08/11190712/11190712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295" y="3906043"/>
            <a:ext cx="1936455" cy="2764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95400" y="4734427"/>
            <a:ext cx="3147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My latest book </a:t>
            </a:r>
            <a:r>
              <a:rPr lang="en-US" dirty="0" smtClean="0"/>
              <a:t>publication</a:t>
            </a:r>
          </a:p>
          <a:p>
            <a:r>
              <a:rPr lang="en-US" dirty="0" smtClean="0"/>
              <a:t>By John Wiley &amp; Sons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248400" y="4687669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Intended </a:t>
            </a:r>
            <a:r>
              <a:rPr lang="en-US" dirty="0" smtClean="0"/>
              <a:t>for both</a:t>
            </a:r>
          </a:p>
          <a:p>
            <a:r>
              <a:rPr lang="en-US" dirty="0" smtClean="0"/>
              <a:t>ME 130 and ME 230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70813"/>
            <a:ext cx="8610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3300"/>
                </a:solidFill>
              </a:rPr>
              <a:t>Grading Scheme:</a:t>
            </a:r>
            <a:r>
              <a:rPr lang="en-US" dirty="0"/>
              <a:t>	</a:t>
            </a:r>
            <a:r>
              <a:rPr lang="en-US" dirty="0" smtClean="0"/>
              <a:t>          </a:t>
            </a:r>
            <a:endParaRPr lang="en-US" dirty="0"/>
          </a:p>
          <a:p>
            <a:r>
              <a:rPr lang="en-US" b="1" dirty="0" smtClean="0">
                <a:solidFill>
                  <a:srgbClr val="0000FF"/>
                </a:solidFill>
              </a:rPr>
              <a:t>Homework:</a:t>
            </a:r>
            <a:r>
              <a:rPr lang="en-US" dirty="0" smtClean="0"/>
              <a:t>            </a:t>
            </a:r>
            <a:r>
              <a:rPr lang="en-US" dirty="0"/>
              <a:t>	 </a:t>
            </a:r>
            <a:r>
              <a:rPr lang="en-US" b="1" dirty="0"/>
              <a:t>25%</a:t>
            </a:r>
            <a:r>
              <a:rPr lang="en-US" dirty="0"/>
              <a:t> (account for the </a:t>
            </a:r>
            <a:r>
              <a:rPr lang="en-US" b="1" dirty="0"/>
              <a:t>Best</a:t>
            </a:r>
            <a:r>
              <a:rPr lang="en-US" dirty="0"/>
              <a:t> of 5 from 6 assigned sets)</a:t>
            </a:r>
          </a:p>
          <a:p>
            <a:r>
              <a:rPr lang="en-US" b="1" dirty="0">
                <a:solidFill>
                  <a:srgbClr val="0000FF"/>
                </a:solidFill>
              </a:rPr>
              <a:t>Mid-term </a:t>
            </a:r>
            <a:r>
              <a:rPr lang="en-US" b="1" dirty="0" smtClean="0">
                <a:solidFill>
                  <a:srgbClr val="0000FF"/>
                </a:solidFill>
              </a:rPr>
              <a:t>exam</a:t>
            </a:r>
            <a:r>
              <a:rPr lang="en-US" b="1" dirty="0">
                <a:solidFill>
                  <a:srgbClr val="0000FF"/>
                </a:solidFill>
              </a:rPr>
              <a:t>*</a:t>
            </a:r>
            <a:r>
              <a:rPr lang="en-US" b="1" dirty="0" smtClean="0">
                <a:solidFill>
                  <a:srgbClr val="0000FF"/>
                </a:solidFill>
              </a:rPr>
              <a:t>:</a:t>
            </a:r>
            <a:r>
              <a:rPr lang="en-US" dirty="0"/>
              <a:t>		 </a:t>
            </a:r>
            <a:r>
              <a:rPr lang="en-US" b="1" dirty="0"/>
              <a:t>30%</a:t>
            </a:r>
            <a:r>
              <a:rPr lang="en-US" dirty="0"/>
              <a:t> (</a:t>
            </a:r>
            <a:r>
              <a:rPr lang="en-US" dirty="0" smtClean="0"/>
              <a:t>Thursday, November 8, </a:t>
            </a:r>
            <a:r>
              <a:rPr lang="en-US" dirty="0"/>
              <a:t>2018)</a:t>
            </a:r>
            <a:r>
              <a:rPr lang="en-US" sz="2400" dirty="0">
                <a:solidFill>
                  <a:srgbClr val="0000FF"/>
                </a:solidFill>
              </a:rPr>
              <a:t>*</a:t>
            </a:r>
            <a:r>
              <a:rPr lang="en-US" dirty="0"/>
              <a:t> </a:t>
            </a:r>
          </a:p>
          <a:p>
            <a:r>
              <a:rPr lang="en-US" b="1" dirty="0">
                <a:solidFill>
                  <a:srgbClr val="0000FF"/>
                </a:solidFill>
              </a:rPr>
              <a:t>Final examination: </a:t>
            </a:r>
            <a:r>
              <a:rPr lang="en-US" dirty="0"/>
              <a:t> 	 </a:t>
            </a:r>
            <a:r>
              <a:rPr lang="en-US" b="1" dirty="0"/>
              <a:t>45%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T</a:t>
            </a:r>
            <a:r>
              <a:rPr lang="en-US" dirty="0" smtClean="0"/>
              <a:t>hursday, December 13, </a:t>
            </a:r>
            <a:r>
              <a:rPr lang="en-US" dirty="0"/>
              <a:t>2018, 07:15-9:30 AM </a:t>
            </a:r>
          </a:p>
          <a:p>
            <a:r>
              <a:rPr lang="en-US" dirty="0"/>
              <a:t>			           Room E341</a:t>
            </a:r>
            <a:r>
              <a:rPr lang="en-US" dirty="0" smtClean="0"/>
              <a:t>)</a:t>
            </a:r>
          </a:p>
          <a:p>
            <a:r>
              <a:rPr lang="en-US" b="1" dirty="0" smtClean="0">
                <a:solidFill>
                  <a:srgbClr val="A50021"/>
                </a:solidFill>
              </a:rPr>
              <a:t>Bonus quizzes:                    6%</a:t>
            </a:r>
            <a:r>
              <a:rPr lang="en-US" dirty="0" smtClean="0"/>
              <a:t> on TWO (2)  take-home assignments on specific         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C00000"/>
                </a:solidFill>
              </a:rPr>
              <a:t>(see examples below)                        </a:t>
            </a:r>
            <a:r>
              <a:rPr lang="en-US" dirty="0" smtClean="0"/>
              <a:t>topics </a:t>
            </a:r>
            <a:r>
              <a:rPr lang="en-US" sz="1600" dirty="0" smtClean="0"/>
              <a:t>(may include building class demonstration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                       units) by teams of 2 or 3 students on </a:t>
            </a:r>
            <a:r>
              <a:rPr lang="en-US" sz="1600" u="sng" dirty="0" smtClean="0"/>
              <a:t>VOLUNTARY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                       </a:t>
            </a:r>
            <a:r>
              <a:rPr lang="en-US" sz="1600" u="sng" dirty="0" smtClean="0"/>
              <a:t>BASIS</a:t>
            </a:r>
            <a:r>
              <a:rPr lang="en-US" sz="1600" dirty="0" smtClean="0"/>
              <a:t> (marks will be based on satisfaction to the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                                         specific requirements of the assignments).</a:t>
            </a:r>
            <a:endParaRPr lang="en-US" sz="1600" dirty="0"/>
          </a:p>
          <a:p>
            <a:r>
              <a:rPr lang="en-US" sz="2400" b="1" dirty="0" smtClean="0">
                <a:solidFill>
                  <a:srgbClr val="0000FF"/>
                </a:solidFill>
              </a:rPr>
              <a:t>*</a:t>
            </a:r>
            <a:r>
              <a:rPr lang="en-US" b="1" dirty="0" smtClean="0">
                <a:solidFill>
                  <a:srgbClr val="0000FF"/>
                </a:solidFill>
              </a:rPr>
              <a:t>    </a:t>
            </a:r>
            <a:r>
              <a:rPr lang="en-US" sz="1600" dirty="0" smtClean="0"/>
              <a:t>This </a:t>
            </a:r>
            <a:r>
              <a:rPr lang="en-US" sz="1600" dirty="0"/>
              <a:t>date for the mid-term exam will be finalized on </a:t>
            </a:r>
            <a:r>
              <a:rPr lang="en-US" sz="1600" dirty="0" smtClean="0"/>
              <a:t>August 31, </a:t>
            </a:r>
            <a:r>
              <a:rPr lang="en-US" sz="1600" dirty="0"/>
              <a:t>2018 </a:t>
            </a:r>
          </a:p>
          <a:p>
            <a:r>
              <a:rPr lang="en-US" sz="1600" dirty="0" smtClean="0"/>
              <a:t>    </a:t>
            </a:r>
            <a:r>
              <a:rPr lang="en-US" sz="1600" dirty="0" smtClean="0"/>
              <a:t>   </a:t>
            </a:r>
            <a:r>
              <a:rPr lang="en-US" sz="1600" dirty="0" smtClean="0"/>
              <a:t>by </a:t>
            </a:r>
            <a:r>
              <a:rPr lang="en-US" sz="1600" dirty="0"/>
              <a:t>the class - the last class date before voluntary withdrawal of this course</a:t>
            </a:r>
            <a:r>
              <a:rPr lang="en-US" sz="1600" dirty="0" smtClean="0"/>
              <a:t>.</a:t>
            </a:r>
            <a:endParaRPr lang="en-US" sz="1600" dirty="0"/>
          </a:p>
          <a:p>
            <a:r>
              <a:rPr lang="en-US" sz="2400" dirty="0" smtClean="0">
                <a:solidFill>
                  <a:srgbClr val="C00000"/>
                </a:solidFill>
              </a:rPr>
              <a:t>•</a:t>
            </a:r>
            <a:r>
              <a:rPr lang="en-US" sz="2400" dirty="0" smtClean="0"/>
              <a:t> </a:t>
            </a:r>
            <a:r>
              <a:rPr lang="en-US" sz="1600" dirty="0" smtClean="0"/>
              <a:t>   </a:t>
            </a:r>
            <a:r>
              <a:rPr lang="en-US" sz="1600" dirty="0" smtClean="0">
                <a:solidFill>
                  <a:srgbClr val="0000FF"/>
                </a:solidFill>
              </a:rPr>
              <a:t>Answers</a:t>
            </a:r>
            <a:r>
              <a:rPr lang="en-US" sz="1600" dirty="0" smtClean="0"/>
              <a:t> </a:t>
            </a:r>
            <a:r>
              <a:rPr lang="en-US" sz="1600" dirty="0"/>
              <a:t>(but </a:t>
            </a:r>
            <a:r>
              <a:rPr lang="en-US" sz="1600" u="sng" dirty="0"/>
              <a:t>not solutions</a:t>
            </a:r>
            <a:r>
              <a:rPr lang="en-US" sz="1600" dirty="0"/>
              <a:t>) to homework problems are posted in the  </a:t>
            </a:r>
          </a:p>
          <a:p>
            <a:r>
              <a:rPr lang="en-US" sz="1600" dirty="0"/>
              <a:t>     </a:t>
            </a:r>
            <a:r>
              <a:rPr lang="en-US" sz="1600" dirty="0" smtClean="0"/>
              <a:t> instructor’s </a:t>
            </a:r>
            <a:r>
              <a:rPr lang="en-US" sz="1600" dirty="0"/>
              <a:t>webpage.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19100" y="4345797"/>
            <a:ext cx="6493480" cy="4274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72273" y="4679107"/>
            <a:ext cx="8077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arenR"/>
              <a:defRPr/>
            </a:pPr>
            <a:r>
              <a:rPr lang="en-US" sz="1400" dirty="0"/>
              <a:t>on “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 Pipeline burst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Bruno, CA in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September 2010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?”</a:t>
            </a:r>
            <a:endParaRPr lang="en-US" sz="1400" b="1" dirty="0"/>
          </a:p>
        </p:txBody>
      </p:sp>
      <p:sp>
        <p:nvSpPr>
          <p:cNvPr id="9" name="Rectangle 8"/>
          <p:cNvSpPr/>
          <p:nvPr/>
        </p:nvSpPr>
        <p:spPr>
          <a:xfrm>
            <a:off x="472273" y="4916280"/>
            <a:ext cx="6455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Crash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a DC 10 jumbo jet passenger plane over the Chicago O’Hare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airport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endParaRPr lang="en-US" sz="14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May 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en-US" sz="1400" b="1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1979 as shown in the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picture: </a:t>
            </a: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480842"/>
            <a:ext cx="1381314" cy="1443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72273" y="5400621"/>
            <a:ext cx="670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arenR" startAt="3"/>
            </a:pPr>
            <a:r>
              <a:rPr lang="en-US" altLang="en-US" sz="1200" b="1" dirty="0" smtClean="0"/>
              <a:t>Experiment </a:t>
            </a:r>
            <a:r>
              <a:rPr lang="en-US" altLang="en-US" sz="1200" b="1" dirty="0"/>
              <a:t>with the </a:t>
            </a:r>
            <a:r>
              <a:rPr lang="en-US" altLang="en-US" sz="1200" b="1" dirty="0">
                <a:solidFill>
                  <a:srgbClr val="0000CC"/>
                </a:solidFill>
              </a:rPr>
              <a:t>cooling of a small solid </a:t>
            </a:r>
            <a:r>
              <a:rPr lang="en-US" altLang="en-US" sz="1200" b="1" dirty="0"/>
              <a:t>of known surface area (A) at an initial </a:t>
            </a:r>
            <a:endParaRPr lang="en-US" altLang="en-US" sz="1200" b="1" dirty="0" smtClean="0"/>
          </a:p>
          <a:p>
            <a:r>
              <a:rPr lang="en-US" altLang="en-US" sz="1200" b="1" dirty="0" smtClean="0"/>
              <a:t>     temperature </a:t>
            </a:r>
            <a:r>
              <a:rPr lang="en-US" altLang="en-US" sz="1200" b="1" dirty="0"/>
              <a:t>(T</a:t>
            </a:r>
            <a:r>
              <a:rPr lang="en-US" altLang="en-US" sz="1200" b="1" baseline="-25000" dirty="0"/>
              <a:t>0</a:t>
            </a:r>
            <a:r>
              <a:rPr lang="en-US" altLang="en-US" sz="1200" b="1" dirty="0"/>
              <a:t>) </a:t>
            </a:r>
            <a:r>
              <a:rPr lang="en-US" altLang="en-US" sz="1200" b="1" dirty="0" smtClean="0"/>
              <a:t>to the desired lower temperature T in a cooling chamber at </a:t>
            </a:r>
            <a:r>
              <a:rPr lang="en-US" altLang="en-US" sz="1200" b="1" dirty="0" err="1" smtClean="0"/>
              <a:t>T</a:t>
            </a:r>
            <a:r>
              <a:rPr lang="en-US" altLang="en-US" sz="1200" b="1" baseline="-25000" dirty="0" err="1" smtClean="0"/>
              <a:t>f</a:t>
            </a:r>
            <a:r>
              <a:rPr lang="en-US" altLang="en-US" sz="1200" b="1" dirty="0" smtClean="0"/>
              <a:t>. 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06359" y="4368586"/>
            <a:ext cx="53719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A50021"/>
                </a:solidFill>
              </a:rPr>
              <a:t>4 Examples of Bonus quizzes related to engineering analysis:</a:t>
            </a:r>
            <a:endParaRPr lang="en-US" sz="1400" b="1" dirty="0">
              <a:solidFill>
                <a:srgbClr val="A50021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980" y="4103917"/>
            <a:ext cx="1850420" cy="134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72273" y="5869701"/>
            <a:ext cx="4598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200" b="1" dirty="0" smtClean="0"/>
              <a:t>4) Design </a:t>
            </a:r>
            <a:r>
              <a:rPr lang="en-US" altLang="en-US" sz="1200" b="1" dirty="0"/>
              <a:t>and construct an experimental set-up for </a:t>
            </a:r>
            <a:r>
              <a:rPr lang="en-US" altLang="en-US" sz="1200" b="1" dirty="0" smtClean="0"/>
              <a:t>class</a:t>
            </a:r>
          </a:p>
          <a:p>
            <a:r>
              <a:rPr lang="en-US" altLang="en-US" sz="1200" b="1" dirty="0" smtClean="0"/>
              <a:t>    demonstrations </a:t>
            </a:r>
            <a:r>
              <a:rPr lang="en-US" altLang="en-US" sz="1200" b="1" dirty="0"/>
              <a:t>of resonant and near-resonant vibration </a:t>
            </a:r>
            <a:r>
              <a:rPr lang="en-US" altLang="en-US" sz="1200" b="1" dirty="0" smtClean="0"/>
              <a:t>   </a:t>
            </a:r>
          </a:p>
          <a:p>
            <a:r>
              <a:rPr lang="en-US" altLang="en-US" sz="1200" b="1" dirty="0"/>
              <a:t> </a:t>
            </a:r>
            <a:r>
              <a:rPr lang="en-US" altLang="en-US" sz="1200" b="1" dirty="0" smtClean="0"/>
              <a:t>   of  a </a:t>
            </a:r>
            <a:r>
              <a:rPr lang="en-US" altLang="en-US" sz="1200" b="1" dirty="0"/>
              <a:t>solid mass supported by an elastic spring, </a:t>
            </a:r>
            <a:endParaRPr lang="en-US" sz="1200" b="1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5821483"/>
            <a:ext cx="747917" cy="960317"/>
          </a:xfrm>
          <a:prstGeom prst="rect">
            <a:avLst/>
          </a:prstGeom>
        </p:spPr>
      </p:pic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3733800" y="5257800"/>
            <a:ext cx="2971800" cy="76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705600" y="5334000"/>
            <a:ext cx="609600" cy="4874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133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2192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Letter grades</a:t>
            </a:r>
            <a:r>
              <a:rPr lang="en-US" dirty="0"/>
              <a:t> will be assigned based on </a:t>
            </a:r>
            <a:r>
              <a:rPr lang="en-US" b="1" u="sng" dirty="0">
                <a:solidFill>
                  <a:srgbClr val="C00000"/>
                </a:solidFill>
              </a:rPr>
              <a:t>overall </a:t>
            </a:r>
            <a:r>
              <a:rPr lang="en-US" b="1" u="sng" dirty="0">
                <a:solidFill>
                  <a:srgbClr val="0000FF"/>
                </a:solidFill>
              </a:rPr>
              <a:t>class performance</a:t>
            </a:r>
            <a:r>
              <a:rPr lang="en-US" dirty="0"/>
              <a:t>, </a:t>
            </a:r>
          </a:p>
          <a:p>
            <a:r>
              <a:rPr lang="en-US" dirty="0"/>
              <a:t>with Grade C+ or B- to be the median of the overall mark distribution of the class.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020824"/>
            <a:ext cx="6324600" cy="438122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0" y="590905"/>
            <a:ext cx="2988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GRADING SYSTEM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05066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76200" y="228600"/>
            <a:ext cx="89916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b="1" u="sng" dirty="0">
                <a:solidFill>
                  <a:srgbClr val="FF3300"/>
                </a:solidFill>
              </a:rPr>
              <a:t>Important NOTE to the class:</a:t>
            </a:r>
            <a:r>
              <a:rPr lang="en-US" dirty="0">
                <a:solidFill>
                  <a:srgbClr val="FF3300"/>
                </a:solidFill>
              </a:rPr>
              <a:t>  </a:t>
            </a:r>
          </a:p>
          <a:p>
            <a:pPr marL="342900" indent="-342900"/>
            <a:endParaRPr lang="en-US" dirty="0">
              <a:solidFill>
                <a:srgbClr val="FF3300"/>
              </a:solidFill>
            </a:endParaRPr>
          </a:p>
          <a:p>
            <a:pPr marL="342900" indent="-342900">
              <a:buFontTx/>
              <a:buAutoNum type="arabicParenBoth"/>
            </a:pPr>
            <a:r>
              <a:rPr lang="en-US" dirty="0"/>
              <a:t>There will be </a:t>
            </a:r>
            <a:r>
              <a:rPr lang="en-US" b="1" dirty="0">
                <a:solidFill>
                  <a:srgbClr val="FF3300"/>
                </a:solidFill>
              </a:rPr>
              <a:t>NO</a:t>
            </a:r>
            <a:r>
              <a:rPr lang="en-US" dirty="0">
                <a:solidFill>
                  <a:srgbClr val="0000FF"/>
                </a:solidFill>
              </a:rPr>
              <a:t> make-up </a:t>
            </a:r>
            <a:r>
              <a:rPr lang="en-US" dirty="0" smtClean="0">
                <a:solidFill>
                  <a:srgbClr val="0000FF"/>
                </a:solidFill>
              </a:rPr>
              <a:t>mid-term and </a:t>
            </a:r>
            <a:r>
              <a:rPr lang="en-US" dirty="0">
                <a:solidFill>
                  <a:srgbClr val="0000FF"/>
                </a:solidFill>
              </a:rPr>
              <a:t>final </a:t>
            </a:r>
            <a:r>
              <a:rPr lang="en-US" dirty="0" smtClean="0">
                <a:solidFill>
                  <a:srgbClr val="0000FF"/>
                </a:solidFill>
              </a:rPr>
              <a:t>examinations</a:t>
            </a:r>
            <a:r>
              <a:rPr lang="en-US" dirty="0" smtClean="0"/>
              <a:t>, </a:t>
            </a:r>
            <a:r>
              <a:rPr lang="en-US" dirty="0"/>
              <a:t>except for students </a:t>
            </a:r>
            <a:r>
              <a:rPr lang="en-US" dirty="0" smtClean="0"/>
              <a:t>with </a:t>
            </a:r>
            <a:r>
              <a:rPr lang="en-US" u="sng" dirty="0" smtClean="0">
                <a:solidFill>
                  <a:srgbClr val="0000FF"/>
                </a:solidFill>
              </a:rPr>
              <a:t>serious </a:t>
            </a:r>
            <a:r>
              <a:rPr lang="en-US" u="sng" dirty="0">
                <a:solidFill>
                  <a:srgbClr val="0000FF"/>
                </a:solidFill>
              </a:rPr>
              <a:t>medical </a:t>
            </a:r>
            <a:r>
              <a:rPr lang="en-US" dirty="0">
                <a:solidFill>
                  <a:srgbClr val="0000FF"/>
                </a:solidFill>
              </a:rPr>
              <a:t>reasons</a:t>
            </a:r>
            <a:r>
              <a:rPr lang="en-US" dirty="0"/>
              <a:t>. A medical doctor’s certificate is required to support</a:t>
            </a:r>
          </a:p>
          <a:p>
            <a:pPr marL="342900" indent="-342900"/>
            <a:r>
              <a:rPr lang="en-US" dirty="0"/>
              <a:t>      </a:t>
            </a:r>
            <a:r>
              <a:rPr lang="en-US" dirty="0" smtClean="0"/>
              <a:t>such </a:t>
            </a:r>
            <a:r>
              <a:rPr lang="en-US" dirty="0"/>
              <a:t>request. Request for make-up </a:t>
            </a:r>
            <a:r>
              <a:rPr lang="en-US" dirty="0" smtClean="0"/>
              <a:t>exams </a:t>
            </a:r>
            <a:r>
              <a:rPr lang="en-US" dirty="0"/>
              <a:t>under this circumstance </a:t>
            </a:r>
            <a:r>
              <a:rPr lang="en-US" dirty="0" smtClean="0"/>
              <a:t>must </a:t>
            </a:r>
            <a:r>
              <a:rPr lang="en-US" dirty="0"/>
              <a:t>be sent </a:t>
            </a:r>
            <a:endParaRPr lang="en-US" dirty="0" smtClean="0"/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to </a:t>
            </a:r>
            <a:r>
              <a:rPr lang="en-US" dirty="0"/>
              <a:t>the Instructor for approval within three days after the event.</a:t>
            </a:r>
          </a:p>
          <a:p>
            <a:pPr marL="342900" indent="-342900"/>
            <a:r>
              <a:rPr lang="en-US" dirty="0"/>
              <a:t>	 </a:t>
            </a:r>
            <a:r>
              <a:rPr lang="en-US" b="1" dirty="0">
                <a:solidFill>
                  <a:srgbClr val="0000FF"/>
                </a:solidFill>
              </a:rPr>
              <a:t>REASON</a:t>
            </a:r>
            <a:r>
              <a:rPr lang="en-US" dirty="0"/>
              <a:t> for this stipulation is to be </a:t>
            </a:r>
            <a:r>
              <a:rPr lang="en-US" b="1" u="sng" dirty="0">
                <a:solidFill>
                  <a:srgbClr val="0000FF"/>
                </a:solidFill>
              </a:rPr>
              <a:t>fair</a:t>
            </a:r>
            <a:r>
              <a:rPr lang="en-US" dirty="0"/>
              <a:t> to the rest of the </a:t>
            </a:r>
            <a:r>
              <a:rPr lang="en-US" dirty="0" smtClean="0"/>
              <a:t>class.</a:t>
            </a:r>
            <a:endParaRPr lang="en-US" b="1" dirty="0"/>
          </a:p>
          <a:p>
            <a:pPr marL="342900" indent="-342900"/>
            <a:endParaRPr lang="en-US" b="1" dirty="0"/>
          </a:p>
          <a:p>
            <a:pPr marL="342900" indent="-342900"/>
            <a:r>
              <a:rPr lang="en-US" dirty="0"/>
              <a:t>(2)</a:t>
            </a:r>
            <a:r>
              <a:rPr lang="en-US" b="1" dirty="0"/>
              <a:t> In </a:t>
            </a:r>
            <a:r>
              <a:rPr lang="en-US" b="1" u="sng" dirty="0">
                <a:solidFill>
                  <a:srgbClr val="C00000"/>
                </a:solidFill>
              </a:rPr>
              <a:t>all</a:t>
            </a:r>
            <a:r>
              <a:rPr lang="en-US" b="1" dirty="0"/>
              <a:t> </a:t>
            </a:r>
            <a:r>
              <a:rPr lang="en-US" b="1" u="sng" dirty="0">
                <a:solidFill>
                  <a:srgbClr val="0000FF"/>
                </a:solidFill>
              </a:rPr>
              <a:t>open-book</a:t>
            </a:r>
            <a:r>
              <a:rPr lang="en-US" b="1" dirty="0"/>
              <a:t> </a:t>
            </a:r>
            <a:r>
              <a:rPr lang="en-US" b="1" dirty="0" smtClean="0"/>
              <a:t>exams, </a:t>
            </a:r>
            <a:r>
              <a:rPr lang="en-US" dirty="0"/>
              <a:t>only</a:t>
            </a:r>
            <a:r>
              <a:rPr lang="en-US" b="1" dirty="0"/>
              <a:t> </a:t>
            </a:r>
            <a:r>
              <a:rPr lang="en-US" b="1" dirty="0" smtClean="0"/>
              <a:t>calculators, reference books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/>
              <a:t>bonded printed</a:t>
            </a:r>
          </a:p>
          <a:p>
            <a:pPr marL="342900" indent="-342900"/>
            <a:r>
              <a:rPr lang="en-US" b="1" dirty="0"/>
              <a:t>      notes </a:t>
            </a:r>
            <a:r>
              <a:rPr lang="en-US" dirty="0"/>
              <a:t>are allowed but </a:t>
            </a:r>
            <a:r>
              <a:rPr lang="en-US" b="1" u="sng" dirty="0">
                <a:solidFill>
                  <a:srgbClr val="C00000"/>
                </a:solidFill>
              </a:rPr>
              <a:t>NOT</a:t>
            </a:r>
            <a:r>
              <a:rPr lang="en-US" dirty="0">
                <a:solidFill>
                  <a:srgbClr val="C00000"/>
                </a:solidFill>
              </a:rPr>
              <a:t> notebook computers and </a:t>
            </a:r>
            <a:r>
              <a:rPr lang="en-US" dirty="0" smtClean="0">
                <a:solidFill>
                  <a:srgbClr val="C00000"/>
                </a:solidFill>
              </a:rPr>
              <a:t>any wireless phones or device. </a:t>
            </a:r>
            <a:endParaRPr lang="en-US" dirty="0">
              <a:solidFill>
                <a:srgbClr val="C00000"/>
              </a:solidFill>
            </a:endParaRP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/>
              <a:t>(3) </a:t>
            </a:r>
            <a:r>
              <a:rPr lang="en-US" b="1" i="1" dirty="0">
                <a:solidFill>
                  <a:srgbClr val="0000FF"/>
                </a:solidFill>
              </a:rPr>
              <a:t>Late submission of homework </a:t>
            </a:r>
            <a:r>
              <a:rPr lang="en-US" b="1" i="1" u="sng" dirty="0">
                <a:solidFill>
                  <a:srgbClr val="0000FF"/>
                </a:solidFill>
              </a:rPr>
              <a:t>past</a:t>
            </a:r>
            <a:r>
              <a:rPr lang="en-US" b="1" i="1" dirty="0">
                <a:solidFill>
                  <a:srgbClr val="0000FF"/>
                </a:solidFill>
              </a:rPr>
              <a:t> the due </a:t>
            </a:r>
            <a:r>
              <a:rPr lang="en-US" b="1" i="1" dirty="0" smtClean="0">
                <a:solidFill>
                  <a:srgbClr val="0000FF"/>
                </a:solidFill>
              </a:rPr>
              <a:t>dates and time </a:t>
            </a:r>
            <a:r>
              <a:rPr lang="en-US" b="1" i="1" dirty="0">
                <a:solidFill>
                  <a:srgbClr val="0000FF"/>
                </a:solidFill>
              </a:rPr>
              <a:t>will </a:t>
            </a:r>
            <a:r>
              <a:rPr lang="en-US" b="1" i="1" u="sng" dirty="0">
                <a:solidFill>
                  <a:srgbClr val="C00000"/>
                </a:solidFill>
              </a:rPr>
              <a:t>not</a:t>
            </a:r>
            <a:r>
              <a:rPr lang="en-US" b="1" i="1" dirty="0">
                <a:solidFill>
                  <a:srgbClr val="0000FF"/>
                </a:solidFill>
              </a:rPr>
              <a:t> be </a:t>
            </a:r>
            <a:r>
              <a:rPr lang="en-US" b="1" i="1" dirty="0" smtClean="0">
                <a:solidFill>
                  <a:srgbClr val="0000FF"/>
                </a:solidFill>
              </a:rPr>
              <a:t>accepted</a:t>
            </a:r>
            <a:r>
              <a:rPr lang="en-US" i="1" dirty="0" smtClean="0"/>
              <a:t>. </a:t>
            </a:r>
            <a:r>
              <a:rPr lang="en-US" i="1" dirty="0" smtClean="0">
                <a:solidFill>
                  <a:srgbClr val="0000FF"/>
                </a:solidFill>
              </a:rPr>
              <a:t>This </a:t>
            </a:r>
            <a:r>
              <a:rPr lang="en-US" i="1" dirty="0">
                <a:solidFill>
                  <a:srgbClr val="0000FF"/>
                </a:solidFill>
              </a:rPr>
              <a:t>stipulation is necessary in order to be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b="1" i="1" u="sng" dirty="0">
                <a:solidFill>
                  <a:srgbClr val="0000FF"/>
                </a:solidFill>
              </a:rPr>
              <a:t>fair</a:t>
            </a:r>
            <a:r>
              <a:rPr lang="en-US" i="1" dirty="0">
                <a:solidFill>
                  <a:srgbClr val="0000FF"/>
                </a:solidFill>
              </a:rPr>
              <a:t> to the rest of the </a:t>
            </a:r>
            <a:endParaRPr lang="en-US" i="1" dirty="0" smtClean="0">
              <a:solidFill>
                <a:srgbClr val="0000FF"/>
              </a:solidFill>
            </a:endParaRPr>
          </a:p>
          <a:p>
            <a:pPr marL="342900" indent="-342900"/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     </a:t>
            </a:r>
            <a:r>
              <a:rPr lang="en-US" i="1" dirty="0" smtClean="0">
                <a:solidFill>
                  <a:srgbClr val="0000FF"/>
                </a:solidFill>
              </a:rPr>
              <a:t>class</a:t>
            </a:r>
            <a:r>
              <a:rPr lang="en-US" i="1" dirty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which respects </a:t>
            </a:r>
            <a:r>
              <a:rPr lang="en-US" i="1" dirty="0" smtClean="0">
                <a:solidFill>
                  <a:srgbClr val="0000FF"/>
                </a:solidFill>
              </a:rPr>
              <a:t>and abides </a:t>
            </a:r>
            <a:r>
              <a:rPr lang="en-US" i="1" dirty="0">
                <a:solidFill>
                  <a:srgbClr val="0000FF"/>
                </a:solidFill>
              </a:rPr>
              <a:t>by the </a:t>
            </a:r>
            <a:r>
              <a:rPr lang="en-US" i="1" dirty="0" smtClean="0">
                <a:solidFill>
                  <a:srgbClr val="0000FF"/>
                </a:solidFill>
              </a:rPr>
              <a:t>assigned deadlines </a:t>
            </a:r>
            <a:r>
              <a:rPr lang="en-US" i="1" dirty="0">
                <a:solidFill>
                  <a:srgbClr val="0000FF"/>
                </a:solidFill>
              </a:rPr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submission.</a:t>
            </a:r>
          </a:p>
          <a:p>
            <a:pPr marL="342900" indent="-342900"/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    </a:t>
            </a:r>
            <a:r>
              <a:rPr lang="en-US" b="1" i="1" dirty="0" smtClean="0"/>
              <a:t>Students are encouraged to use </a:t>
            </a:r>
            <a:r>
              <a:rPr lang="en-US" b="1" i="1" u="sng" dirty="0" smtClean="0"/>
              <a:t>on-line solution methods </a:t>
            </a:r>
            <a:r>
              <a:rPr lang="en-US" b="1" i="1" dirty="0" smtClean="0"/>
              <a:t>in their home works. However, they must indicate the precise website address from which they obtained these solution methods. </a:t>
            </a:r>
            <a:r>
              <a:rPr lang="en-US" b="1" i="1" u="sng" dirty="0" smtClean="0"/>
              <a:t>The Grader will not give credits for homework solutions without such disclosures</a:t>
            </a:r>
            <a:r>
              <a:rPr lang="en-US" i="1" dirty="0" smtClean="0">
                <a:solidFill>
                  <a:srgbClr val="0000FF"/>
                </a:solidFill>
              </a:rPr>
              <a:t>.</a:t>
            </a:r>
            <a:endParaRPr lang="en-US" i="1" dirty="0">
              <a:solidFill>
                <a:srgbClr val="0000FF"/>
              </a:solidFill>
            </a:endParaRPr>
          </a:p>
          <a:p>
            <a:pPr marL="342900" indent="-342900"/>
            <a:endParaRPr lang="en-US" i="1" dirty="0">
              <a:solidFill>
                <a:srgbClr val="0000FF"/>
              </a:solidFill>
            </a:endParaRPr>
          </a:p>
          <a:p>
            <a:pPr marL="342900" indent="-342900"/>
            <a:r>
              <a:rPr lang="en-US" dirty="0"/>
              <a:t>(4) Students are encouraged to ask questions at all times in the classroom and </a:t>
            </a:r>
          </a:p>
          <a:p>
            <a:pPr marL="342900" indent="-342900"/>
            <a:r>
              <a:rPr lang="en-US" dirty="0"/>
              <a:t>      during the assigned office hours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73AF65-FA64-45F0-9F28-E39B2F19274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1757</Words>
  <Application>Microsoft Office PowerPoint</Application>
  <PresentationFormat>On-screen Show (4:3)</PresentationFormat>
  <Paragraphs>315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San Jose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Tai-ran Hsu</dc:creator>
  <cp:lastModifiedBy>Tai-Ran</cp:lastModifiedBy>
  <cp:revision>91</cp:revision>
  <cp:lastPrinted>2017-08-20T18:26:28Z</cp:lastPrinted>
  <dcterms:created xsi:type="dcterms:W3CDTF">2009-08-18T22:07:41Z</dcterms:created>
  <dcterms:modified xsi:type="dcterms:W3CDTF">2018-08-09T17:37:47Z</dcterms:modified>
</cp:coreProperties>
</file>