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08080"/>
    <a:srgbClr val="969696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C69A6-E5A9-4A92-A622-EF730A7D5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9FF8-ED40-44DD-8D91-50BFA94DB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2B25A-E7F9-4070-8F55-EE3C53AE6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17F55-743E-4C44-9EF7-064B83A9F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4E0E-D801-431C-80D9-4E50ADF3A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0255C-7736-428E-B082-9BDE86833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4AD5-1C5F-4F02-90AA-F7CC7AA6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4124F-289C-4D78-8857-7E2306AC9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4586F-613D-40D1-9FB7-C1B5F0B5C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609C1-D043-4AB1-BEC7-C84A6D44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43FE0-2575-4A46-AC12-1F391AA05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7C21146A-8320-481F-B559-E761AED01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752600" y="609600"/>
            <a:ext cx="561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San Jose State University</a:t>
            </a:r>
          </a:p>
          <a:p>
            <a:pPr algn="ctr"/>
            <a:r>
              <a:rPr lang="en-US" b="1"/>
              <a:t>Department of Mechanical and Aerospace Engineering</a:t>
            </a:r>
          </a:p>
          <a:p>
            <a:pPr algn="ctr"/>
            <a:endParaRPr lang="en-US" b="1"/>
          </a:p>
          <a:p>
            <a:pPr algn="ctr"/>
            <a:r>
              <a:rPr lang="en-US" sz="2400" b="1">
                <a:solidFill>
                  <a:srgbClr val="0033CC"/>
                </a:solidFill>
              </a:rPr>
              <a:t>ME 130 Applied Engineering Analysis</a:t>
            </a:r>
          </a:p>
          <a:p>
            <a:pPr algn="ctr"/>
            <a:endParaRPr lang="en-US" sz="2400" b="1"/>
          </a:p>
          <a:p>
            <a:pPr algn="ctr"/>
            <a:r>
              <a:rPr lang="en-US" b="1"/>
              <a:t>Instructor: Tai-Ran Hsu, Ph.D</a:t>
            </a:r>
            <a:r>
              <a:rPr lang="en-US"/>
              <a:t>.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714509" y="2819400"/>
            <a:ext cx="58753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/>
              <a:t>Review for</a:t>
            </a:r>
          </a:p>
          <a:p>
            <a:pPr algn="ctr"/>
            <a:endParaRPr lang="en-US" sz="2000" b="1" dirty="0"/>
          </a:p>
          <a:p>
            <a:pPr algn="ctr"/>
            <a:r>
              <a:rPr lang="en-US" sz="3200" b="1" dirty="0">
                <a:solidFill>
                  <a:srgbClr val="0033CC"/>
                </a:solidFill>
              </a:rPr>
              <a:t>Final </a:t>
            </a:r>
            <a:r>
              <a:rPr lang="en-US" sz="3200" b="1" dirty="0" smtClean="0">
                <a:solidFill>
                  <a:srgbClr val="0033CC"/>
                </a:solidFill>
              </a:rPr>
              <a:t>Examination – Fall 2018</a:t>
            </a:r>
            <a:endParaRPr lang="en-US" sz="3200" b="1" dirty="0">
              <a:solidFill>
                <a:srgbClr val="0033CC"/>
              </a:solidFill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17525" y="4860925"/>
            <a:ext cx="527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Time:	7:15 – 9:30 </a:t>
            </a:r>
            <a:r>
              <a:rPr lang="en-US" b="1" dirty="0" smtClean="0"/>
              <a:t>AM for regular class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7:15 -  11:00 AM for AEC qualified students</a:t>
            </a:r>
            <a:endParaRPr lang="en-US" b="1" dirty="0"/>
          </a:p>
          <a:p>
            <a:r>
              <a:rPr lang="en-US" b="1" dirty="0"/>
              <a:t>Date:	</a:t>
            </a:r>
            <a:r>
              <a:rPr lang="en-US" b="1" dirty="0" smtClean="0"/>
              <a:t>Thursday, </a:t>
            </a:r>
            <a:r>
              <a:rPr lang="en-US" b="1" dirty="0" smtClean="0"/>
              <a:t>December 13, 2018</a:t>
            </a:r>
            <a:endParaRPr lang="en-US" b="1" dirty="0"/>
          </a:p>
          <a:p>
            <a:r>
              <a:rPr lang="en-US" b="1" dirty="0"/>
              <a:t>Place:	R</a:t>
            </a:r>
            <a:r>
              <a:rPr lang="en-US" b="1" dirty="0" smtClean="0"/>
              <a:t>oom </a:t>
            </a:r>
            <a:r>
              <a:rPr lang="en-US" b="1" dirty="0" smtClean="0"/>
              <a:t>341</a:t>
            </a:r>
            <a:r>
              <a:rPr lang="en-US" b="1" dirty="0" smtClean="0"/>
              <a:t>, </a:t>
            </a:r>
            <a:r>
              <a:rPr lang="en-US" b="1" dirty="0"/>
              <a:t>Engineering Building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7525" y="6344203"/>
            <a:ext cx="1443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(Review for final exam </a:t>
            </a:r>
            <a:r>
              <a:rPr lang="en-US" sz="800" dirty="0" smtClean="0"/>
              <a:t>F18)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295400" y="163513"/>
            <a:ext cx="6164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Chapter 8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Matrices and Solution to Simultaneous Equat</a:t>
            </a:r>
            <a:r>
              <a:rPr lang="en-US" sz="2000" b="1" dirty="0">
                <a:solidFill>
                  <a:srgbClr val="0000FF"/>
                </a:solidFill>
              </a:rPr>
              <a:t>ions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162050" y="1314450"/>
            <a:ext cx="690445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Why matrices- a component of linear algebra is a critical tool for modern</a:t>
            </a:r>
          </a:p>
          <a:p>
            <a:r>
              <a:rPr lang="en-US" dirty="0"/>
              <a:t>   engineering analysis?</a:t>
            </a:r>
          </a:p>
          <a:p>
            <a:endParaRPr lang="en-US" dirty="0"/>
          </a:p>
          <a:p>
            <a:r>
              <a:rPr lang="en-US" dirty="0"/>
              <a:t>● Matrices and determinants</a:t>
            </a:r>
          </a:p>
          <a:p>
            <a:endParaRPr lang="en-US" dirty="0"/>
          </a:p>
          <a:p>
            <a:r>
              <a:rPr lang="en-US" dirty="0"/>
              <a:t>● Different forms of matrices</a:t>
            </a:r>
          </a:p>
          <a:p>
            <a:endParaRPr lang="en-US" dirty="0"/>
          </a:p>
          <a:p>
            <a:r>
              <a:rPr lang="en-US" dirty="0"/>
              <a:t>● Arithmetic operations of matrices: +, -, and x</a:t>
            </a:r>
          </a:p>
          <a:p>
            <a:endParaRPr lang="en-US" dirty="0"/>
          </a:p>
          <a:p>
            <a:r>
              <a:rPr lang="en-US" dirty="0"/>
              <a:t>● Inverse of </a:t>
            </a:r>
            <a:r>
              <a:rPr lang="en-US" dirty="0" smtClean="0"/>
              <a:t>matrices</a:t>
            </a:r>
          </a:p>
          <a:p>
            <a:endParaRPr lang="en-US" dirty="0"/>
          </a:p>
          <a:p>
            <a:r>
              <a:rPr lang="en-US" dirty="0" smtClean="0"/>
              <a:t>● Transposition of matrix of different forms</a:t>
            </a:r>
            <a:endParaRPr lang="en-US" dirty="0"/>
          </a:p>
          <a:p>
            <a:endParaRPr lang="en-US" dirty="0"/>
          </a:p>
          <a:p>
            <a:r>
              <a:rPr lang="en-US" dirty="0"/>
              <a:t>● Solution of large number of simultaneous equations using</a:t>
            </a:r>
          </a:p>
          <a:p>
            <a:r>
              <a:rPr lang="en-US" dirty="0"/>
              <a:t>   </a:t>
            </a:r>
          </a:p>
          <a:p>
            <a:r>
              <a:rPr lang="en-US" dirty="0"/>
              <a:t>   ● Inverse matrix method, and</a:t>
            </a:r>
          </a:p>
          <a:p>
            <a:r>
              <a:rPr lang="en-US" dirty="0"/>
              <a:t>   ● Gaussian elimination method</a:t>
            </a:r>
          </a:p>
          <a:p>
            <a:endParaRPr lang="en-US" dirty="0"/>
          </a:p>
          <a:p>
            <a:r>
              <a:rPr lang="en-US" dirty="0"/>
              <a:t>● Why large number of simultaneous equations?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543050" y="581025"/>
            <a:ext cx="5794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</a:rPr>
              <a:t>Chapter </a:t>
            </a:r>
            <a:r>
              <a:rPr lang="en-US" sz="2000" b="1" dirty="0" smtClean="0">
                <a:solidFill>
                  <a:srgbClr val="0000FF"/>
                </a:solidFill>
              </a:rPr>
              <a:t>9 (</a:t>
            </a:r>
            <a:r>
              <a:rPr lang="en-US" sz="2000" b="1" dirty="0" smtClean="0">
                <a:solidFill>
                  <a:srgbClr val="FF0000"/>
                </a:solidFill>
              </a:rPr>
              <a:t>skip</a:t>
            </a:r>
            <a:r>
              <a:rPr lang="en-US" sz="2000" b="1" dirty="0" smtClean="0">
                <a:solidFill>
                  <a:srgbClr val="0000FF"/>
                </a:solidFill>
              </a:rPr>
              <a:t>)</a:t>
            </a:r>
            <a:endParaRPr lang="en-US" sz="2000" b="1" dirty="0">
              <a:solidFill>
                <a:srgbClr val="0000FF"/>
              </a:solidFill>
            </a:endParaRPr>
          </a:p>
          <a:p>
            <a:pPr algn="ctr"/>
            <a:r>
              <a:rPr lang="en-US" sz="2000" b="1" dirty="0">
                <a:solidFill>
                  <a:srgbClr val="0000FF"/>
                </a:solidFill>
              </a:rPr>
              <a:t>Introduction to Finite Difference Method (FDM)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235075" y="1584325"/>
            <a:ext cx="64311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Why FDM is an important technique in engineering analysis?</a:t>
            </a:r>
          </a:p>
          <a:p>
            <a:endParaRPr lang="en-US" dirty="0"/>
          </a:p>
          <a:p>
            <a:r>
              <a:rPr lang="en-US" dirty="0"/>
              <a:t>● The difference between “finite differentials” and “finite differences?”</a:t>
            </a:r>
          </a:p>
          <a:p>
            <a:endParaRPr lang="en-US" dirty="0"/>
          </a:p>
          <a:p>
            <a:r>
              <a:rPr lang="en-US" dirty="0"/>
              <a:t>● The three-finite difference schemes:</a:t>
            </a:r>
          </a:p>
          <a:p>
            <a:r>
              <a:rPr lang="en-US" dirty="0"/>
              <a:t>   ● the forward difference</a:t>
            </a:r>
          </a:p>
          <a:p>
            <a:r>
              <a:rPr lang="en-US" dirty="0"/>
              <a:t>   ● the backward, and</a:t>
            </a:r>
          </a:p>
          <a:p>
            <a:r>
              <a:rPr lang="en-US" dirty="0"/>
              <a:t>   ● the central </a:t>
            </a:r>
            <a:r>
              <a:rPr lang="en-US" dirty="0" smtClean="0"/>
              <a:t>difference</a:t>
            </a:r>
          </a:p>
          <a:p>
            <a:endParaRPr lang="en-US" dirty="0" smtClean="0"/>
          </a:p>
          <a:p>
            <a:r>
              <a:rPr lang="en-US" dirty="0" smtClean="0"/>
              <a:t>● Derivation of finite difference schemes of higher order derivatives</a:t>
            </a:r>
            <a:endParaRPr lang="en-US" dirty="0"/>
          </a:p>
          <a:p>
            <a:endParaRPr lang="en-US" dirty="0"/>
          </a:p>
          <a:p>
            <a:r>
              <a:rPr lang="en-US" dirty="0"/>
              <a:t>● The general procedure and necessary conditions in using </a:t>
            </a:r>
          </a:p>
          <a:p>
            <a:r>
              <a:rPr lang="en-US" dirty="0"/>
              <a:t>    the FDM solving differential equations</a:t>
            </a:r>
          </a:p>
          <a:p>
            <a:endParaRPr lang="en-US" dirty="0"/>
          </a:p>
          <a:p>
            <a:r>
              <a:rPr lang="en-US" dirty="0"/>
              <a:t>● Errors in using FDM solving differential equations</a:t>
            </a:r>
          </a:p>
          <a:p>
            <a:endParaRPr lang="en-US" dirty="0"/>
          </a:p>
          <a:p>
            <a:r>
              <a:rPr lang="en-US" dirty="0"/>
              <a:t>● General technique in mitigating error in using FDM for solving</a:t>
            </a:r>
          </a:p>
          <a:p>
            <a:r>
              <a:rPr lang="en-US" dirty="0"/>
              <a:t>   differential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163763" y="123825"/>
            <a:ext cx="4554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Chapter 10 Introduction to Statistics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50875" y="593725"/>
            <a:ext cx="7883525" cy="595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● What is statistics, and what is the scope of statistics?</a:t>
            </a:r>
          </a:p>
          <a:p>
            <a:endParaRPr lang="en-US"/>
          </a:p>
          <a:p>
            <a:r>
              <a:rPr lang="en-US"/>
              <a:t>● The histogram – what does it tell and how to establish it?</a:t>
            </a:r>
          </a:p>
          <a:p>
            <a:endParaRPr lang="en-US"/>
          </a:p>
          <a:p>
            <a:r>
              <a:rPr lang="en-US"/>
              <a:t>● The “</a:t>
            </a:r>
            <a:r>
              <a:rPr lang="en-US" b="1"/>
              <a:t>mode</a:t>
            </a:r>
            <a:r>
              <a:rPr lang="en-US"/>
              <a:t>,” the “</a:t>
            </a:r>
            <a:r>
              <a:rPr lang="en-US" b="1"/>
              <a:t>mean</a:t>
            </a:r>
            <a:r>
              <a:rPr lang="en-US"/>
              <a:t>,” “</a:t>
            </a:r>
            <a:r>
              <a:rPr lang="en-US" b="1"/>
              <a:t>median</a:t>
            </a:r>
            <a:r>
              <a:rPr lang="en-US"/>
              <a:t>,” “</a:t>
            </a:r>
            <a:r>
              <a:rPr lang="en-US" b="1"/>
              <a:t>variance</a:t>
            </a:r>
            <a:r>
              <a:rPr lang="en-US"/>
              <a:t>,” and “</a:t>
            </a:r>
            <a:r>
              <a:rPr lang="en-US" b="1"/>
              <a:t>standard deviation</a:t>
            </a:r>
            <a:r>
              <a:rPr lang="en-US"/>
              <a:t>” </a:t>
            </a:r>
          </a:p>
          <a:p>
            <a:r>
              <a:rPr lang="en-US"/>
              <a:t>   of statistical datasets, and their physical significances</a:t>
            </a:r>
          </a:p>
          <a:p>
            <a:endParaRPr lang="en-US"/>
          </a:p>
          <a:p>
            <a:r>
              <a:rPr lang="en-US"/>
              <a:t>● Method of determining: “mean,” “median” and “standard deviation”</a:t>
            </a:r>
          </a:p>
          <a:p>
            <a:endParaRPr lang="en-US"/>
          </a:p>
          <a:p>
            <a:r>
              <a:rPr lang="en-US"/>
              <a:t>● The “normal distribution curves” – what do they represent?</a:t>
            </a:r>
          </a:p>
          <a:p>
            <a:endParaRPr lang="en-US"/>
          </a:p>
          <a:p>
            <a:r>
              <a:rPr lang="en-US"/>
              <a:t>● The “normal distribution function” – what is it? </a:t>
            </a:r>
          </a:p>
          <a:p>
            <a:endParaRPr lang="en-US"/>
          </a:p>
          <a:p>
            <a:r>
              <a:rPr lang="en-US"/>
              <a:t>● Why “normal distribution function” is fundamentally significant in statistical analysis?</a:t>
            </a:r>
          </a:p>
          <a:p>
            <a:endParaRPr lang="en-US"/>
          </a:p>
          <a:p>
            <a:r>
              <a:rPr lang="en-US"/>
              <a:t>● Why “statistical process control” (SPC) is a realistic and effective way of </a:t>
            </a:r>
          </a:p>
          <a:p>
            <a:r>
              <a:rPr lang="en-US"/>
              <a:t>   quality control of products in mass production?</a:t>
            </a:r>
          </a:p>
          <a:p>
            <a:endParaRPr lang="en-US"/>
          </a:p>
          <a:p>
            <a:r>
              <a:rPr lang="en-US"/>
              <a:t>● What tools do SPC provide?</a:t>
            </a:r>
          </a:p>
          <a:p>
            <a:endParaRPr lang="en-US"/>
          </a:p>
          <a:p>
            <a:r>
              <a:rPr lang="en-US"/>
              <a:t>● What are “control charts?” What are the control charts presented in this course and </a:t>
            </a:r>
          </a:p>
          <a:p>
            <a:r>
              <a:rPr lang="en-US"/>
              <a:t>   how are they derived?</a:t>
            </a:r>
          </a:p>
          <a:p>
            <a:endParaRPr lang="en-US"/>
          </a:p>
          <a:p>
            <a:r>
              <a:rPr lang="en-US"/>
              <a:t>● How would engineers use these control charts in quality control in their production?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52400"/>
            <a:ext cx="5972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003399"/>
                </a:solidFill>
              </a:rPr>
              <a:t>Tips on Doing Well in Quizzes and Final Examination</a:t>
            </a:r>
            <a:endParaRPr lang="en-US" sz="1800" b="1" dirty="0">
              <a:solidFill>
                <a:srgbClr val="00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751" y="718602"/>
            <a:ext cx="86868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b="1" u="sng" dirty="0" smtClean="0"/>
              <a:t>In preparation: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●</a:t>
            </a:r>
            <a:r>
              <a:rPr lang="en-US" sz="1400" dirty="0" smtClean="0"/>
              <a:t> Make sure that you understand what has been said in the printed notes.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●</a:t>
            </a:r>
            <a:r>
              <a:rPr lang="en-US" sz="1400" dirty="0" smtClean="0"/>
              <a:t> Pay attention to what the Instructor said in his lectures; For examples: </a:t>
            </a:r>
            <a:r>
              <a:rPr lang="en-US" sz="1400" b="1" u="sng" dirty="0" smtClean="0"/>
              <a:t>H</a:t>
            </a:r>
            <a:r>
              <a:rPr lang="en-US" sz="1400" dirty="0" smtClean="0"/>
              <a:t>e urged students not be in hurry to 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determine the constants after having obtained the complementary solution of a non-homogeneous  DE;  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</a:t>
            </a:r>
            <a:r>
              <a:rPr lang="en-US" sz="1400" b="1" u="sng" dirty="0" smtClean="0"/>
              <a:t> N</a:t>
            </a:r>
            <a:r>
              <a:rPr lang="en-US" sz="1400" dirty="0" smtClean="0"/>
              <a:t>ot to jump on to the value of FS at discontinuities;  </a:t>
            </a:r>
            <a:r>
              <a:rPr lang="en-US" sz="1400" b="1" u="sng" dirty="0" smtClean="0"/>
              <a:t>G</a:t>
            </a:r>
            <a:r>
              <a:rPr lang="en-US" sz="1400" dirty="0" smtClean="0"/>
              <a:t>et the solution of homogeneous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DEs on  a piece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of paper. It will save you time in the derivation of solutions for these equations. There many other similar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remarks he made at the classes, or wrote on the white board.</a:t>
            </a:r>
          </a:p>
          <a:p>
            <a:r>
              <a:rPr lang="en-US" sz="1400" dirty="0" smtClean="0">
                <a:solidFill>
                  <a:srgbClr val="003399"/>
                </a:solidFill>
              </a:rPr>
              <a:t>●</a:t>
            </a:r>
            <a:r>
              <a:rPr lang="en-US" sz="1400" dirty="0" smtClean="0"/>
              <a:t> Be sure to do the assigned or unassigned HWs by your own effort (Honesty pays its dividend).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●</a:t>
            </a:r>
            <a:r>
              <a:rPr lang="en-US" sz="1400" dirty="0" smtClean="0"/>
              <a:t> Be sure you know what you did not do right in quizzes. Appreciate the way the Instructor solved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these problems as he demonstrated in the class upon returning the grade papers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u="sng" dirty="0" smtClean="0"/>
              <a:t>B. At the quiz or exam:</a:t>
            </a:r>
          </a:p>
          <a:p>
            <a:endParaRPr lang="en-US" b="1" u="sng" dirty="0"/>
          </a:p>
          <a:p>
            <a:r>
              <a:rPr lang="en-US" sz="1400" dirty="0" smtClean="0">
                <a:solidFill>
                  <a:srgbClr val="C00000"/>
                </a:solidFill>
              </a:rPr>
              <a:t>●</a:t>
            </a:r>
            <a:r>
              <a:rPr lang="en-US" sz="1400" dirty="0" smtClean="0"/>
              <a:t> Be sure to carefully read the problems and questions in the exam paper, and understand what you are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expected to do in solving these problems.</a:t>
            </a:r>
          </a:p>
          <a:p>
            <a:r>
              <a:rPr lang="en-US" sz="1400" dirty="0" smtClean="0"/>
              <a:t>● Do not hesitate to ask the examiner on any question you may have on any problem in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the paper.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●</a:t>
            </a:r>
            <a:r>
              <a:rPr lang="en-US" sz="1400" dirty="0" smtClean="0"/>
              <a:t> Be sure to know the different weights assigned to all problems. Set the priority of solving  first the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problems that have high assigned marks, which you know how to solve.</a:t>
            </a:r>
          </a:p>
          <a:p>
            <a:r>
              <a:rPr lang="en-US" sz="1400" dirty="0" smtClean="0">
                <a:solidFill>
                  <a:srgbClr val="003399"/>
                </a:solidFill>
              </a:rPr>
              <a:t>●</a:t>
            </a:r>
            <a:r>
              <a:rPr lang="en-US" sz="1400" dirty="0" smtClean="0"/>
              <a:t> </a:t>
            </a:r>
            <a:r>
              <a:rPr lang="en-US" sz="1400" b="1" u="sng" dirty="0" smtClean="0"/>
              <a:t>Budget</a:t>
            </a:r>
            <a:r>
              <a:rPr lang="en-US" sz="1400" u="sng" dirty="0" smtClean="0"/>
              <a:t> and </a:t>
            </a:r>
            <a:r>
              <a:rPr lang="en-US" sz="1400" b="1" u="sng" dirty="0" smtClean="0"/>
              <a:t>manage</a:t>
            </a:r>
            <a:r>
              <a:rPr lang="en-US" sz="1400" u="sng" dirty="0" smtClean="0"/>
              <a:t> </a:t>
            </a:r>
            <a:r>
              <a:rPr lang="en-US" sz="1400" dirty="0" smtClean="0"/>
              <a:t>your time in answering the problems, if you do not have enough time to reach the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required solutions, be sure to state in your paper on what the approach you have taken or will take in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solving the problem. (No “hand-waving” statements please)</a:t>
            </a:r>
          </a:p>
          <a:p>
            <a:r>
              <a:rPr lang="en-US" sz="1400" dirty="0" smtClean="0">
                <a:solidFill>
                  <a:srgbClr val="003399"/>
                </a:solidFill>
              </a:rPr>
              <a:t>●</a:t>
            </a:r>
            <a:r>
              <a:rPr lang="en-US" sz="1400" dirty="0" smtClean="0"/>
              <a:t> Quote the source, instead of deriving, the formula or equations that you use for solution of the problems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whenever you can. This will avoid wasting your time in deriving.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●</a:t>
            </a:r>
            <a:r>
              <a:rPr lang="en-US" sz="1400" dirty="0" smtClean="0"/>
              <a:t> Write you paper as neatly as you can. </a:t>
            </a:r>
            <a:r>
              <a:rPr lang="en-US" sz="1400" dirty="0" smtClean="0">
                <a:solidFill>
                  <a:srgbClr val="003399"/>
                </a:solidFill>
              </a:rPr>
              <a:t>It’s human nature that grader may get tired of </a:t>
            </a:r>
            <a:r>
              <a:rPr lang="en-US" sz="1400" dirty="0" smtClean="0">
                <a:solidFill>
                  <a:srgbClr val="003399"/>
                </a:solidFill>
              </a:rPr>
              <a:t>guessing </a:t>
            </a:r>
            <a:r>
              <a:rPr lang="en-US" sz="1400" dirty="0" smtClean="0">
                <a:solidFill>
                  <a:srgbClr val="003399"/>
                </a:solidFill>
              </a:rPr>
              <a:t>what you </a:t>
            </a:r>
            <a:endParaRPr lang="en-US" sz="1400" dirty="0" smtClean="0">
              <a:solidFill>
                <a:srgbClr val="003399"/>
              </a:solidFill>
            </a:endParaRPr>
          </a:p>
          <a:p>
            <a:r>
              <a:rPr lang="en-US" sz="1400" dirty="0">
                <a:solidFill>
                  <a:srgbClr val="003399"/>
                </a:solidFill>
              </a:rPr>
              <a:t> </a:t>
            </a:r>
            <a:r>
              <a:rPr lang="en-US" sz="1400" dirty="0" smtClean="0">
                <a:solidFill>
                  <a:srgbClr val="003399"/>
                </a:solidFill>
              </a:rPr>
              <a:t>  </a:t>
            </a:r>
            <a:r>
              <a:rPr lang="en-US" sz="1400" dirty="0" smtClean="0">
                <a:solidFill>
                  <a:srgbClr val="003399"/>
                </a:solidFill>
              </a:rPr>
              <a:t>wrote </a:t>
            </a:r>
            <a:r>
              <a:rPr lang="en-US" sz="1400" dirty="0" smtClean="0">
                <a:solidFill>
                  <a:srgbClr val="003399"/>
                </a:solidFill>
              </a:rPr>
              <a:t>on the paper.</a:t>
            </a:r>
          </a:p>
        </p:txBody>
      </p:sp>
    </p:spTree>
    <p:extLst>
      <p:ext uri="{BB962C8B-B14F-4D97-AF65-F5344CB8AC3E}">
        <p14:creationId xmlns:p14="http://schemas.microsoft.com/office/powerpoint/2010/main" val="179825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38200" y="304800"/>
            <a:ext cx="6263253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3300"/>
                </a:solidFill>
              </a:rPr>
              <a:t>Materials coverage:</a:t>
            </a:r>
          </a:p>
          <a:p>
            <a:pPr marL="342900" indent="-342900"/>
            <a:endParaRPr lang="en-US" sz="2400" b="1" dirty="0">
              <a:solidFill>
                <a:srgbClr val="FF330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en-US" sz="1800" b="1" dirty="0"/>
              <a:t>Printed lecture </a:t>
            </a:r>
            <a:r>
              <a:rPr lang="en-US" sz="1800" b="1" dirty="0" smtClean="0"/>
              <a:t>notes (Printed Notes F2018)</a:t>
            </a:r>
            <a:endParaRPr lang="en-US" sz="1800" b="1" dirty="0"/>
          </a:p>
          <a:p>
            <a:pPr marL="342900" indent="-342900"/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/>
              <a:t>Slides presented </a:t>
            </a:r>
            <a:r>
              <a:rPr lang="en-US" sz="1800" b="1" dirty="0" smtClean="0"/>
              <a:t>at </a:t>
            </a:r>
            <a:r>
              <a:rPr lang="en-US" sz="1800" b="1" dirty="0"/>
              <a:t>the classroom</a:t>
            </a:r>
          </a:p>
          <a:p>
            <a:pPr marL="342900" indent="-342900">
              <a:buFontTx/>
              <a:buAutoNum type="arabicParenR" startAt="2"/>
            </a:pPr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/>
              <a:t>Class </a:t>
            </a:r>
            <a:r>
              <a:rPr lang="en-US" sz="1800" b="1" dirty="0" smtClean="0"/>
              <a:t>lectures and presentations on the white board</a:t>
            </a:r>
            <a:endParaRPr lang="en-US" sz="1800" b="1" dirty="0"/>
          </a:p>
          <a:p>
            <a:pPr marL="342900" indent="-342900">
              <a:buFontTx/>
              <a:buAutoNum type="arabicParenR" startAt="2"/>
            </a:pPr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 smtClean="0"/>
              <a:t>Graded home works</a:t>
            </a:r>
            <a:endParaRPr lang="en-US" sz="1800" b="1" dirty="0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898525" y="3392488"/>
            <a:ext cx="6834188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3300"/>
                </a:solidFill>
              </a:rPr>
              <a:t>Approximate Scope on the Final Examination:</a:t>
            </a:r>
          </a:p>
          <a:p>
            <a:endParaRPr lang="en-US" sz="2400" b="1" dirty="0">
              <a:solidFill>
                <a:srgbClr val="FF3300"/>
              </a:solidFill>
            </a:endParaRPr>
          </a:p>
          <a:p>
            <a:r>
              <a:rPr lang="en-US" sz="1800" b="1" dirty="0" smtClean="0"/>
              <a:t>0-20</a:t>
            </a:r>
            <a:r>
              <a:rPr lang="en-US" sz="1800" b="1" dirty="0" smtClean="0"/>
              <a:t>% </a:t>
            </a:r>
            <a:r>
              <a:rPr lang="en-US" sz="1800" b="1" dirty="0"/>
              <a:t>on Chapter 1 to Chapter </a:t>
            </a:r>
            <a:r>
              <a:rPr lang="en-US" sz="1800" b="1" dirty="0" smtClean="0"/>
              <a:t>3</a:t>
            </a:r>
            <a:endParaRPr lang="en-US" sz="1800" b="1" dirty="0"/>
          </a:p>
          <a:p>
            <a:endParaRPr lang="en-US" sz="1800" b="1" dirty="0"/>
          </a:p>
          <a:p>
            <a:r>
              <a:rPr lang="en-US" sz="1800" b="1" dirty="0" smtClean="0"/>
              <a:t>80-100% </a:t>
            </a:r>
            <a:r>
              <a:rPr lang="en-US" sz="1800" b="1" dirty="0"/>
              <a:t>on Chapters </a:t>
            </a:r>
            <a:r>
              <a:rPr lang="en-US" sz="1800" b="1" dirty="0" smtClean="0"/>
              <a:t> 4, 5</a:t>
            </a:r>
            <a:r>
              <a:rPr lang="en-US" sz="1800" b="1" dirty="0"/>
              <a:t>, 6</a:t>
            </a:r>
            <a:r>
              <a:rPr lang="en-US" sz="1800" b="1" dirty="0" smtClean="0"/>
              <a:t>, 7, 8, </a:t>
            </a:r>
            <a:r>
              <a:rPr lang="en-US" sz="1800" b="1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676400" y="660400"/>
            <a:ext cx="551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Chapter 1 Overview of Engineering Analysis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81000" y="1676400"/>
            <a:ext cx="8208963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cs typeface="Arial" charset="0"/>
              </a:rPr>
              <a:t>● </a:t>
            </a:r>
            <a:r>
              <a:rPr lang="en-US" sz="1800" dirty="0"/>
              <a:t>Why engineering analysis?</a:t>
            </a:r>
          </a:p>
          <a:p>
            <a:r>
              <a:rPr lang="en-US" sz="1800" dirty="0"/>
              <a:t>   </a:t>
            </a:r>
            <a:r>
              <a:rPr lang="en-US" sz="1800" dirty="0" smtClean="0"/>
              <a:t>(Figure </a:t>
            </a:r>
            <a:r>
              <a:rPr lang="en-US" sz="1800" dirty="0"/>
              <a:t>1.3 provides an </a:t>
            </a:r>
            <a:r>
              <a:rPr lang="en-US" sz="1800" dirty="0" smtClean="0"/>
              <a:t>answer)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>
                <a:cs typeface="Arial" charset="0"/>
              </a:rPr>
              <a:t>● What engineers can use engineering analysis in their professional practices? </a:t>
            </a:r>
          </a:p>
          <a:p>
            <a:r>
              <a:rPr lang="en-US" sz="1800" dirty="0">
                <a:cs typeface="Arial" charset="0"/>
              </a:rPr>
              <a:t>   - in creating, problem solving and decision making</a:t>
            </a:r>
          </a:p>
          <a:p>
            <a:endParaRPr lang="en-US" sz="1800" dirty="0">
              <a:cs typeface="Arial" charset="0"/>
            </a:endParaRPr>
          </a:p>
          <a:p>
            <a:r>
              <a:rPr lang="en-US" sz="1800" dirty="0">
                <a:cs typeface="Arial" charset="0"/>
              </a:rPr>
              <a:t>● The four stages in general engineering analysis</a:t>
            </a:r>
          </a:p>
          <a:p>
            <a:endParaRPr lang="en-US" sz="1800" dirty="0">
              <a:cs typeface="Arial" charset="0"/>
            </a:endParaRPr>
          </a:p>
          <a:p>
            <a:r>
              <a:rPr lang="en-US" sz="1800" dirty="0">
                <a:cs typeface="Arial" charset="0"/>
              </a:rPr>
              <a:t>● Why Stage 2 and 4 are important to engineers?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362200" y="457200"/>
            <a:ext cx="421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Chapter 2 Mathematical Modeling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685800" y="875411"/>
            <a:ext cx="809548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/>
              <a:t>● What is mathematical modeling?</a:t>
            </a:r>
          </a:p>
          <a:p>
            <a:endParaRPr lang="en-US" sz="1800" dirty="0"/>
          </a:p>
          <a:p>
            <a:r>
              <a:rPr lang="en-US" sz="1800" dirty="0"/>
              <a:t>● What are involved in mathematical modeling of engineering problems?</a:t>
            </a:r>
          </a:p>
          <a:p>
            <a:endParaRPr lang="en-US" sz="1800" dirty="0"/>
          </a:p>
          <a:p>
            <a:r>
              <a:rPr lang="en-US" sz="1800" dirty="0"/>
              <a:t>● Physical meanings of: functions, variables, derivatives</a:t>
            </a:r>
          </a:p>
          <a:p>
            <a:endParaRPr lang="en-US" sz="1800" dirty="0"/>
          </a:p>
          <a:p>
            <a:r>
              <a:rPr lang="en-US" sz="1800" dirty="0"/>
              <a:t>● What roles do differential equations play in engineering analysis?</a:t>
            </a:r>
          </a:p>
          <a:p>
            <a:endParaRPr lang="en-US" sz="1800" dirty="0"/>
          </a:p>
          <a:p>
            <a:r>
              <a:rPr lang="en-US" sz="1800" dirty="0"/>
              <a:t>● How differential equations are derived for engineering analysis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 smtClean="0"/>
              <a:t>● What is curve fitting and why it is an important part of engineering analysis?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● What integrations can do in engineering analysis?</a:t>
            </a:r>
          </a:p>
          <a:p>
            <a:endParaRPr lang="en-US" sz="1800" dirty="0"/>
          </a:p>
          <a:p>
            <a:r>
              <a:rPr lang="en-US" sz="1800" dirty="0"/>
              <a:t>    - </a:t>
            </a:r>
            <a:r>
              <a:rPr lang="en-US" sz="1800" dirty="0" smtClean="0"/>
              <a:t>compute plane </a:t>
            </a:r>
            <a:r>
              <a:rPr lang="en-US" sz="1800" dirty="0"/>
              <a:t>areas</a:t>
            </a:r>
          </a:p>
          <a:p>
            <a:r>
              <a:rPr lang="en-US" sz="1800" dirty="0"/>
              <a:t>    - determine average of physical quantities with nonlinear variation over </a:t>
            </a:r>
          </a:p>
          <a:p>
            <a:r>
              <a:rPr lang="en-US" sz="1800" dirty="0"/>
              <a:t>       </a:t>
            </a:r>
            <a:r>
              <a:rPr lang="en-US" sz="1800" dirty="0" smtClean="0"/>
              <a:t>the range of a </a:t>
            </a:r>
            <a:r>
              <a:rPr lang="en-US" sz="1800" dirty="0"/>
              <a:t>variable</a:t>
            </a:r>
          </a:p>
          <a:p>
            <a:r>
              <a:rPr lang="en-US" sz="1800" dirty="0"/>
              <a:t>    - </a:t>
            </a:r>
            <a:r>
              <a:rPr lang="en-US" sz="1800" dirty="0"/>
              <a:t>l</a:t>
            </a:r>
            <a:r>
              <a:rPr lang="en-US" sz="1800" dirty="0" smtClean="0"/>
              <a:t>ocate </a:t>
            </a:r>
            <a:r>
              <a:rPr lang="en-US" sz="1800" dirty="0" smtClean="0"/>
              <a:t>the centroid </a:t>
            </a:r>
            <a:r>
              <a:rPr lang="en-US" sz="1800" dirty="0"/>
              <a:t>of </a:t>
            </a:r>
            <a:r>
              <a:rPr lang="en-US" sz="1800" dirty="0" smtClean="0"/>
              <a:t>plane areas</a:t>
            </a:r>
            <a:endParaRPr lang="en-US" sz="1800" dirty="0"/>
          </a:p>
          <a:p>
            <a:r>
              <a:rPr lang="en-US" sz="1800" dirty="0"/>
              <a:t>    - determine revolution volume of solids with </a:t>
            </a:r>
            <a:r>
              <a:rPr lang="en-US" sz="1800" dirty="0" smtClean="0"/>
              <a:t>axisymmetric </a:t>
            </a:r>
            <a:r>
              <a:rPr lang="en-US" sz="1800" dirty="0"/>
              <a:t>geometry</a:t>
            </a:r>
          </a:p>
          <a:p>
            <a:r>
              <a:rPr lang="en-US" sz="1800" dirty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557338" y="584200"/>
            <a:ext cx="59483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Chapter 3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Application of First Order Differential Equations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884238" y="1657350"/>
            <a:ext cx="6977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● Typical forms of homogeneous and non-homogeneous equations</a:t>
            </a:r>
          </a:p>
          <a:p>
            <a:endParaRPr lang="en-US" sz="1800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838200" y="3200400"/>
            <a:ext cx="662146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Solution methods for both these equations</a:t>
            </a:r>
          </a:p>
          <a:p>
            <a:endParaRPr lang="en-US" dirty="0"/>
          </a:p>
          <a:p>
            <a:r>
              <a:rPr lang="en-US" dirty="0"/>
              <a:t>● Applications in fluid mechanics, e.g., time required to drain reservoirs </a:t>
            </a:r>
          </a:p>
          <a:p>
            <a:r>
              <a:rPr lang="en-US" dirty="0"/>
              <a:t>   and funnels</a:t>
            </a:r>
          </a:p>
          <a:p>
            <a:endParaRPr lang="en-US" dirty="0"/>
          </a:p>
          <a:p>
            <a:r>
              <a:rPr lang="en-US" dirty="0"/>
              <a:t>● Application in heating and cooling of small solids</a:t>
            </a:r>
          </a:p>
          <a:p>
            <a:r>
              <a:rPr lang="en-US" dirty="0"/>
              <a:t>   ● Heat </a:t>
            </a:r>
            <a:r>
              <a:rPr lang="en-US" dirty="0" smtClean="0"/>
              <a:t>treatments </a:t>
            </a:r>
            <a:r>
              <a:rPr lang="en-US" dirty="0"/>
              <a:t>in hot furnaces</a:t>
            </a:r>
          </a:p>
          <a:p>
            <a:r>
              <a:rPr lang="en-US" dirty="0"/>
              <a:t>   ● </a:t>
            </a:r>
            <a:r>
              <a:rPr lang="en-US" dirty="0" smtClean="0"/>
              <a:t>Refrigeration of small size of solids</a:t>
            </a:r>
            <a:endParaRPr lang="en-US" dirty="0"/>
          </a:p>
          <a:p>
            <a:r>
              <a:rPr lang="en-US" dirty="0"/>
              <a:t>   ● </a:t>
            </a:r>
            <a:r>
              <a:rPr lang="en-US" dirty="0" smtClean="0"/>
              <a:t>D</a:t>
            </a:r>
            <a:r>
              <a:rPr lang="en-US" dirty="0" smtClean="0"/>
              <a:t>esign </a:t>
            </a:r>
            <a:r>
              <a:rPr lang="en-US" dirty="0"/>
              <a:t>thermal conditions for thermal cycling</a:t>
            </a:r>
          </a:p>
          <a:p>
            <a:endParaRPr lang="en-US" dirty="0"/>
          </a:p>
          <a:p>
            <a:r>
              <a:rPr lang="en-US" dirty="0"/>
              <a:t>● Application in rise and fall of solids under influence of gravitation</a:t>
            </a:r>
          </a:p>
          <a:p>
            <a:endParaRPr lang="en-US" dirty="0"/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4267200" y="1981200"/>
          <a:ext cx="19812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396394" imgH="393529" progId="Equation.3">
                  <p:embed/>
                </p:oleObj>
              </mc:Choice>
              <mc:Fallback>
                <p:oleObj name="Equation" r:id="rId3" imgW="139639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81200"/>
                        <a:ext cx="198120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4267200" y="2514600"/>
          <a:ext cx="22860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600200" imgH="393700" progId="Equation.3">
                  <p:embed/>
                </p:oleObj>
              </mc:Choice>
              <mc:Fallback>
                <p:oleObj name="Equation" r:id="rId5" imgW="1600200" imgH="393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14600"/>
                        <a:ext cx="22860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Text Box 11"/>
          <p:cNvSpPr txBox="1">
            <a:spLocks noChangeArrowheads="1"/>
          </p:cNvSpPr>
          <p:nvPr/>
        </p:nvSpPr>
        <p:spPr bwMode="auto">
          <a:xfrm>
            <a:off x="1279525" y="2133600"/>
            <a:ext cx="2395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Homogeneous equation:</a:t>
            </a:r>
          </a:p>
        </p:txBody>
      </p:sp>
      <p:sp>
        <p:nvSpPr>
          <p:cNvPr id="1034" name="Text Box 12"/>
          <p:cNvSpPr txBox="1">
            <a:spLocks noChangeArrowheads="1"/>
          </p:cNvSpPr>
          <p:nvPr/>
        </p:nvSpPr>
        <p:spPr bwMode="auto">
          <a:xfrm>
            <a:off x="1279525" y="2651125"/>
            <a:ext cx="2801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Non-homogeneous equation: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90538" y="76200"/>
            <a:ext cx="7799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Chapter 4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Second Order Ordinary Differential Equations and Applications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17525" y="762000"/>
            <a:ext cx="61214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● </a:t>
            </a:r>
            <a:r>
              <a:rPr lang="en-US"/>
              <a:t>Typical form of 2</a:t>
            </a:r>
            <a:r>
              <a:rPr lang="en-US" baseline="30000"/>
              <a:t>nd</a:t>
            </a:r>
            <a:r>
              <a:rPr lang="en-US"/>
              <a:t> order homogeneous and non-homogeneous </a:t>
            </a:r>
          </a:p>
          <a:p>
            <a:r>
              <a:rPr lang="en-US"/>
              <a:t>    differential equations: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8950" y="2300288"/>
            <a:ext cx="827405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● Solution method with u(x) = e</a:t>
            </a:r>
            <a:r>
              <a:rPr lang="en-US" baseline="30000"/>
              <a:t>mx</a:t>
            </a:r>
            <a:r>
              <a:rPr lang="en-US"/>
              <a:t>, leading to 3 cases:</a:t>
            </a:r>
          </a:p>
          <a:p>
            <a:r>
              <a:rPr lang="en-US"/>
              <a:t>   a</a:t>
            </a:r>
            <a:r>
              <a:rPr lang="en-US" baseline="30000"/>
              <a:t>2</a:t>
            </a:r>
            <a:r>
              <a:rPr lang="en-US"/>
              <a:t> – 4b &gt; 0, a</a:t>
            </a:r>
            <a:r>
              <a:rPr lang="en-US" baseline="30000"/>
              <a:t>2</a:t>
            </a:r>
            <a:r>
              <a:rPr lang="en-US"/>
              <a:t> – 4b &lt; 0 and a</a:t>
            </a:r>
            <a:r>
              <a:rPr lang="en-US" baseline="30000"/>
              <a:t>2</a:t>
            </a:r>
            <a:r>
              <a:rPr lang="en-US"/>
              <a:t> – 4b = 0 for homogeneous equations</a:t>
            </a:r>
          </a:p>
          <a:p>
            <a:endParaRPr lang="en-US"/>
          </a:p>
          <a:p>
            <a:r>
              <a:rPr lang="en-US"/>
              <a:t>● Solution method with   u(x) = u</a:t>
            </a:r>
            <a:r>
              <a:rPr lang="en-US" baseline="-25000"/>
              <a:t>h</a:t>
            </a:r>
            <a:r>
              <a:rPr lang="en-US"/>
              <a:t>(x) + u</a:t>
            </a:r>
            <a:r>
              <a:rPr lang="en-US" baseline="-25000"/>
              <a:t>p</a:t>
            </a:r>
            <a:r>
              <a:rPr lang="en-US"/>
              <a:t>(x) for non-homogeneous equation, know how to </a:t>
            </a:r>
          </a:p>
          <a:p>
            <a:r>
              <a:rPr lang="en-US"/>
              <a:t>   derive u</a:t>
            </a:r>
            <a:r>
              <a:rPr lang="en-US" baseline="-25000"/>
              <a:t>h</a:t>
            </a:r>
            <a:r>
              <a:rPr lang="en-US"/>
              <a:t>(x) and u</a:t>
            </a:r>
            <a:r>
              <a:rPr lang="en-US" baseline="-25000"/>
              <a:t>p</a:t>
            </a:r>
            <a:r>
              <a:rPr lang="en-US"/>
              <a:t>(x)</a:t>
            </a:r>
          </a:p>
          <a:p>
            <a:endParaRPr lang="en-US"/>
          </a:p>
          <a:p>
            <a:r>
              <a:rPr lang="en-US"/>
              <a:t>● Application of homogeneous equations for free-vibration analysis with and </a:t>
            </a:r>
          </a:p>
          <a:p>
            <a:r>
              <a:rPr lang="en-US"/>
              <a:t>   without damping – physical interpretation of analytical results?</a:t>
            </a:r>
          </a:p>
          <a:p>
            <a:endParaRPr lang="en-US"/>
          </a:p>
          <a:p>
            <a:r>
              <a:rPr lang="en-US"/>
              <a:t>● Consequences of mechanical vibrations to machines and devices</a:t>
            </a:r>
          </a:p>
          <a:p>
            <a:endParaRPr lang="en-US"/>
          </a:p>
          <a:p>
            <a:r>
              <a:rPr lang="en-US"/>
              <a:t>● Application of non-homogeneous equations for forced vibration analysis:</a:t>
            </a:r>
          </a:p>
          <a:p>
            <a:r>
              <a:rPr lang="en-US"/>
              <a:t>   ● Resonant vibration – engineering consequences</a:t>
            </a:r>
          </a:p>
          <a:p>
            <a:r>
              <a:rPr lang="en-US"/>
              <a:t>   ● Near-resonant vibration – engineering consequences</a:t>
            </a:r>
          </a:p>
          <a:p>
            <a:endParaRPr lang="en-US"/>
          </a:p>
          <a:p>
            <a:r>
              <a:rPr lang="en-US"/>
              <a:t>● Modal analysis – why it is important and what are involved in the analysis?</a:t>
            </a: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3810000" y="1233488"/>
          <a:ext cx="259080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905000" imgH="419100" progId="Equation.3">
                  <p:embed/>
                </p:oleObj>
              </mc:Choice>
              <mc:Fallback>
                <p:oleObj name="Equation" r:id="rId3" imgW="19050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33488"/>
                        <a:ext cx="259080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1" name="Object 9"/>
          <p:cNvGraphicFramePr>
            <a:graphicFrameLocks noChangeAspect="1"/>
          </p:cNvGraphicFramePr>
          <p:nvPr/>
        </p:nvGraphicFramePr>
        <p:xfrm>
          <a:off x="3810000" y="1766888"/>
          <a:ext cx="26670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2120900" imgH="419100" progId="Equation.3">
                  <p:embed/>
                </p:oleObj>
              </mc:Choice>
              <mc:Fallback>
                <p:oleObj name="Equation" r:id="rId5" imgW="21209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766888"/>
                        <a:ext cx="266700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0" y="1309688"/>
            <a:ext cx="2395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Homogeneous equation:</a:t>
            </a: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703263" y="1843088"/>
            <a:ext cx="2801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Non-homogeneous equation: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160588" y="228600"/>
            <a:ext cx="4316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Chapter 5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Introduction to Laplace Transform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774700" y="1295400"/>
            <a:ext cx="76073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● What is Laplace transform and why it is included in this course?</a:t>
            </a:r>
          </a:p>
          <a:p>
            <a:endParaRPr lang="en-US"/>
          </a:p>
          <a:p>
            <a:r>
              <a:rPr lang="en-US"/>
              <a:t>● Under what conditions can a function be transformed from a “variable domain” to</a:t>
            </a:r>
          </a:p>
          <a:p>
            <a:r>
              <a:rPr lang="en-US"/>
              <a:t>   a “parametric domain?”</a:t>
            </a:r>
          </a:p>
          <a:p>
            <a:endParaRPr lang="en-US"/>
          </a:p>
          <a:p>
            <a:r>
              <a:rPr lang="en-US"/>
              <a:t>● Laplace transform of functions and derivatives</a:t>
            </a:r>
          </a:p>
          <a:p>
            <a:endParaRPr lang="en-US"/>
          </a:p>
          <a:p>
            <a:r>
              <a:rPr lang="en-US"/>
              <a:t>● What is inverse Laplace transform, and why?</a:t>
            </a:r>
          </a:p>
          <a:p>
            <a:endParaRPr lang="en-US"/>
          </a:p>
          <a:p>
            <a:r>
              <a:rPr lang="en-US"/>
              <a:t>● Inverse Laplace transform by “partial fraction” method</a:t>
            </a:r>
          </a:p>
          <a:p>
            <a:endParaRPr lang="en-US"/>
          </a:p>
          <a:p>
            <a:r>
              <a:rPr lang="en-US"/>
              <a:t>● Inverse Laplace transform by “convolution theorem”</a:t>
            </a:r>
          </a:p>
          <a:p>
            <a:endParaRPr lang="en-US"/>
          </a:p>
          <a:p>
            <a:r>
              <a:rPr lang="en-US"/>
              <a:t>● Using Laplace transform solving differential equations:</a:t>
            </a:r>
          </a:p>
          <a:p>
            <a:r>
              <a:rPr lang="en-US"/>
              <a:t>   </a:t>
            </a:r>
          </a:p>
          <a:p>
            <a:r>
              <a:rPr lang="en-US"/>
              <a:t>   ● Necessary conditions for using this technique</a:t>
            </a:r>
          </a:p>
          <a:p>
            <a:r>
              <a:rPr lang="en-US"/>
              <a:t>   ● General solution procedure</a:t>
            </a:r>
          </a:p>
          <a:p>
            <a:r>
              <a:rPr lang="en-US"/>
              <a:t>   ● The advantages of using Laplace transform in solving differential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698750" y="365125"/>
            <a:ext cx="3397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Chapter 6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Overview of Fourier Series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1447800" y="1371600"/>
            <a:ext cx="548005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● What is Fourier series and why?</a:t>
            </a:r>
          </a:p>
          <a:p>
            <a:endParaRPr lang="en-US"/>
          </a:p>
          <a:p>
            <a:r>
              <a:rPr lang="en-US"/>
              <a:t>● What are necessary conditions to have a Fouries series?</a:t>
            </a:r>
          </a:p>
          <a:p>
            <a:endParaRPr lang="en-US"/>
          </a:p>
          <a:p>
            <a:r>
              <a:rPr lang="en-US"/>
              <a:t>● Mathematical expressions of Fourier series</a:t>
            </a:r>
          </a:p>
          <a:p>
            <a:endParaRPr lang="en-US"/>
          </a:p>
          <a:p>
            <a:r>
              <a:rPr lang="en-US"/>
              <a:t>● Applications of Fourier series in engineering analyses</a:t>
            </a:r>
          </a:p>
          <a:p>
            <a:endParaRPr lang="en-US"/>
          </a:p>
          <a:p>
            <a:r>
              <a:rPr lang="en-US"/>
              <a:t>● What is “convergence” of Fourier series?</a:t>
            </a:r>
          </a:p>
          <a:p>
            <a:endParaRPr lang="en-US"/>
          </a:p>
          <a:p>
            <a:r>
              <a:rPr lang="en-US"/>
              <a:t>● How Fourier series converge for:</a:t>
            </a:r>
          </a:p>
          <a:p>
            <a:r>
              <a:rPr lang="en-US"/>
              <a:t>   ● continuous functions, and</a:t>
            </a:r>
          </a:p>
          <a:p>
            <a:r>
              <a:rPr lang="en-US"/>
              <a:t>   ● piece-wise continuous functions?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739900" y="469900"/>
            <a:ext cx="5568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Chapter 7</a:t>
            </a:r>
          </a:p>
          <a:p>
            <a:pPr algn="ctr"/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Introduction to Partial Differential Equa</a:t>
            </a:r>
            <a:r>
              <a:rPr lang="en-US" sz="2000" b="1" dirty="0">
                <a:solidFill>
                  <a:srgbClr val="0000FF"/>
                </a:solidFill>
              </a:rPr>
              <a:t>tions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517525" y="1660525"/>
            <a:ext cx="7752443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What are partial differential equations?</a:t>
            </a:r>
          </a:p>
          <a:p>
            <a:endParaRPr lang="en-US" b="1" dirty="0"/>
          </a:p>
          <a:p>
            <a:r>
              <a:rPr lang="en-US" b="1" dirty="0"/>
              <a:t>Under what situations one needs to use partial differential equations in</a:t>
            </a:r>
          </a:p>
          <a:p>
            <a:r>
              <a:rPr lang="en-US" b="1" dirty="0"/>
              <a:t>ME analysis?</a:t>
            </a:r>
          </a:p>
          <a:p>
            <a:endParaRPr lang="en-US" b="1" dirty="0"/>
          </a:p>
          <a:p>
            <a:r>
              <a:rPr lang="en-US" b="1" dirty="0"/>
              <a:t>Why partial differential equations are harder to solve than ODEs?</a:t>
            </a:r>
          </a:p>
          <a:p>
            <a:endParaRPr lang="en-US" b="1" dirty="0"/>
          </a:p>
          <a:p>
            <a:r>
              <a:rPr lang="en-US" b="1" dirty="0"/>
              <a:t>What is the principle of “Separation of Variables?”</a:t>
            </a:r>
          </a:p>
          <a:p>
            <a:endParaRPr lang="en-US" b="1" dirty="0"/>
          </a:p>
          <a:p>
            <a:r>
              <a:rPr lang="en-US" b="1" dirty="0"/>
              <a:t>Why transverse vibration of “strings” is an important subject of ME analysis?</a:t>
            </a:r>
          </a:p>
          <a:p>
            <a:endParaRPr lang="en-US" b="1" dirty="0"/>
          </a:p>
          <a:p>
            <a:r>
              <a:rPr lang="en-US" b="1" dirty="0"/>
              <a:t>Simple math models of transverse vibrations of strings</a:t>
            </a:r>
          </a:p>
          <a:p>
            <a:endParaRPr lang="en-US" b="1" dirty="0"/>
          </a:p>
          <a:p>
            <a:r>
              <a:rPr lang="en-US" b="1" dirty="0"/>
              <a:t>The partial differential equation and solution  for transverse vibration of </a:t>
            </a:r>
            <a:r>
              <a:rPr lang="en-US" b="1" dirty="0" smtClean="0"/>
              <a:t>long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cables, and</a:t>
            </a:r>
            <a:r>
              <a:rPr lang="en-US" b="1" dirty="0"/>
              <a:t> </a:t>
            </a:r>
            <a:r>
              <a:rPr lang="en-US" b="1" dirty="0" smtClean="0"/>
              <a:t>with good understanding of the physics of cable vibration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Modal analysis of vibrating </a:t>
            </a:r>
            <a:r>
              <a:rPr lang="en-US" b="1" dirty="0" smtClean="0"/>
              <a:t>strings and cables</a:t>
            </a:r>
            <a:endParaRPr lang="en-US" b="1" dirty="0"/>
          </a:p>
          <a:p>
            <a:r>
              <a:rPr lang="en-US" b="1" dirty="0"/>
              <a:t>     </a:t>
            </a:r>
            <a:r>
              <a:rPr lang="en-US" dirty="0"/>
              <a:t>Why modal analysis?</a:t>
            </a:r>
          </a:p>
          <a:p>
            <a:r>
              <a:rPr lang="en-US" dirty="0"/>
              <a:t>     Natural frequencies of various modes of a string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1588</Words>
  <Application>Microsoft Office PowerPoint</Application>
  <PresentationFormat>On-screen Show (4:3)</PresentationFormat>
  <Paragraphs>247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Tai-ran Hsu</dc:creator>
  <cp:lastModifiedBy>tai-ran</cp:lastModifiedBy>
  <cp:revision>27</cp:revision>
  <dcterms:created xsi:type="dcterms:W3CDTF">2009-11-25T22:44:41Z</dcterms:created>
  <dcterms:modified xsi:type="dcterms:W3CDTF">2018-12-08T22:29:04Z</dcterms:modified>
</cp:coreProperties>
</file>