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1" r:id="rId4"/>
    <p:sldId id="262" r:id="rId5"/>
    <p:sldId id="263" r:id="rId6"/>
    <p:sldId id="267" r:id="rId7"/>
    <p:sldId id="264" r:id="rId8"/>
    <p:sldId id="266" r:id="rId9"/>
    <p:sldId id="268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80808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7A2C4-0859-40E7-9316-0DA507ACAB5F}" type="datetimeFigureOut">
              <a:rPr lang="en-US" smtClean="0"/>
              <a:t>5/8/2018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242D4B-9A04-404A-B24B-64BE464164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490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C69A6-E5A9-4A92-A622-EF730A7D5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19FF8-ED40-44DD-8D91-50BFA94DBC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2B25A-E7F9-4070-8F55-EE3C53AE6D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C17F55-743E-4C44-9EF7-064B83A9F7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74E0E-D801-431C-80D9-4E50ADF3A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0255C-7736-428E-B082-9BDE868334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34AD5-1C5F-4F02-90AA-F7CC7AA62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4124F-289C-4D78-8857-7E2306AC96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4586F-613D-40D1-9FB7-C1B5F0B5C5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609C1-D043-4AB1-BEC7-C84A6D4497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43FE0-2575-4A46-AC12-1F391AA051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7C21146A-8320-481F-B559-E761AED01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514412" y="609600"/>
            <a:ext cx="6092951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San Jose State University</a:t>
            </a:r>
          </a:p>
          <a:p>
            <a:pPr algn="ctr"/>
            <a:r>
              <a:rPr lang="en-US" b="1" dirty="0"/>
              <a:t>Department of Mechanical </a:t>
            </a:r>
            <a:r>
              <a:rPr lang="en-US" b="1" dirty="0" smtClean="0"/>
              <a:t>Engineering</a:t>
            </a:r>
            <a:endParaRPr lang="en-US" b="1" dirty="0"/>
          </a:p>
          <a:p>
            <a:pPr algn="ctr"/>
            <a:endParaRPr lang="en-US" b="1" dirty="0"/>
          </a:p>
          <a:p>
            <a:pPr algn="ctr"/>
            <a:r>
              <a:rPr lang="en-US" sz="2400" b="1" dirty="0">
                <a:solidFill>
                  <a:srgbClr val="0033CC"/>
                </a:solidFill>
              </a:rPr>
              <a:t>ME 130 Applied Engineering </a:t>
            </a:r>
            <a:r>
              <a:rPr lang="en-US" sz="2400" b="1" dirty="0" smtClean="0">
                <a:solidFill>
                  <a:srgbClr val="0033CC"/>
                </a:solidFill>
              </a:rPr>
              <a:t>Analysis-01</a:t>
            </a:r>
            <a:endParaRPr lang="en-US" sz="2400" b="1" dirty="0">
              <a:solidFill>
                <a:srgbClr val="0033CC"/>
              </a:solidFill>
            </a:endParaRPr>
          </a:p>
          <a:p>
            <a:pPr algn="ctr"/>
            <a:endParaRPr lang="en-US" sz="2400" b="1" dirty="0"/>
          </a:p>
          <a:p>
            <a:pPr algn="ctr"/>
            <a:r>
              <a:rPr lang="en-US" b="1" dirty="0"/>
              <a:t>Instructor: Tai-Ran Hsu, Ph.D</a:t>
            </a:r>
            <a:r>
              <a:rPr lang="en-US" dirty="0"/>
              <a:t>.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2021482" y="2819400"/>
            <a:ext cx="526137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dirty="0"/>
              <a:t>Review for</a:t>
            </a:r>
          </a:p>
          <a:p>
            <a:pPr algn="ctr"/>
            <a:endParaRPr lang="en-US" sz="2000" b="1" dirty="0"/>
          </a:p>
          <a:p>
            <a:pPr algn="ctr"/>
            <a:r>
              <a:rPr lang="en-US" sz="3200" b="1" dirty="0">
                <a:solidFill>
                  <a:srgbClr val="0033CC"/>
                </a:solidFill>
              </a:rPr>
              <a:t>Final </a:t>
            </a:r>
            <a:r>
              <a:rPr lang="en-US" sz="3200" b="1" dirty="0" smtClean="0">
                <a:solidFill>
                  <a:srgbClr val="0033CC"/>
                </a:solidFill>
              </a:rPr>
              <a:t>Examination (S2018)</a:t>
            </a:r>
            <a:endParaRPr lang="en-US" sz="3200" b="1" dirty="0">
              <a:solidFill>
                <a:srgbClr val="0033CC"/>
              </a:solidFill>
            </a:endParaRP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517525" y="4860925"/>
            <a:ext cx="55210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Time:	</a:t>
            </a:r>
            <a:r>
              <a:rPr lang="en-US" b="1" dirty="0" smtClean="0"/>
              <a:t>7:15 </a:t>
            </a:r>
            <a:r>
              <a:rPr lang="en-US" b="1" dirty="0"/>
              <a:t>– </a:t>
            </a:r>
            <a:r>
              <a:rPr lang="en-US" b="1" dirty="0" smtClean="0"/>
              <a:t>9:30 AM</a:t>
            </a:r>
            <a:endParaRPr lang="en-US" b="1" dirty="0"/>
          </a:p>
          <a:p>
            <a:r>
              <a:rPr lang="en-US" b="1" dirty="0"/>
              <a:t>Date:	</a:t>
            </a:r>
            <a:r>
              <a:rPr lang="en-US" b="1" dirty="0" smtClean="0"/>
              <a:t>Wednesday, May 16, 2018</a:t>
            </a:r>
            <a:endParaRPr lang="en-US" b="1" dirty="0"/>
          </a:p>
          <a:p>
            <a:r>
              <a:rPr lang="en-US" b="1" dirty="0"/>
              <a:t>Place:	</a:t>
            </a:r>
            <a:r>
              <a:rPr lang="en-US" b="1" dirty="0" smtClean="0"/>
              <a:t>Classroom (Room 341), </a:t>
            </a:r>
            <a:r>
              <a:rPr lang="en-US" b="1" dirty="0"/>
              <a:t>Engineering Building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D4586F-613D-40D1-9FB7-C1B5F0B5C50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5799" y="6201489"/>
            <a:ext cx="19447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File: Review for final exam </a:t>
            </a:r>
            <a:r>
              <a:rPr lang="en-US" sz="1000" dirty="0"/>
              <a:t>S</a:t>
            </a:r>
            <a:r>
              <a:rPr lang="en-US" sz="1000" dirty="0" smtClean="0"/>
              <a:t>18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869950" y="1598612"/>
            <a:ext cx="4968027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2400" b="1" dirty="0">
                <a:solidFill>
                  <a:srgbClr val="FF3300"/>
                </a:solidFill>
              </a:rPr>
              <a:t>Materials coverage:</a:t>
            </a:r>
          </a:p>
          <a:p>
            <a:pPr marL="342900" indent="-342900"/>
            <a:endParaRPr lang="en-US" sz="2400" b="1" dirty="0">
              <a:solidFill>
                <a:srgbClr val="FF3300"/>
              </a:solidFill>
            </a:endParaRPr>
          </a:p>
          <a:p>
            <a:pPr marL="342900" indent="-342900">
              <a:buFontTx/>
              <a:buAutoNum type="arabicParenR"/>
            </a:pPr>
            <a:r>
              <a:rPr lang="en-US" sz="1800" b="1" dirty="0"/>
              <a:t>Printed lecture </a:t>
            </a:r>
            <a:r>
              <a:rPr lang="en-US" sz="1800" b="1" dirty="0" smtClean="0"/>
              <a:t>notes (S 2018)</a:t>
            </a:r>
            <a:endParaRPr lang="en-US" sz="1800" b="1" dirty="0"/>
          </a:p>
          <a:p>
            <a:pPr marL="342900" indent="-342900"/>
            <a:endParaRPr lang="en-US" sz="1800" b="1" dirty="0"/>
          </a:p>
          <a:p>
            <a:pPr marL="342900" indent="-342900">
              <a:buFontTx/>
              <a:buAutoNum type="arabicParenR" startAt="2"/>
            </a:pPr>
            <a:r>
              <a:rPr lang="en-US" sz="1800" b="1" dirty="0"/>
              <a:t>Slides presented in the classroom</a:t>
            </a:r>
          </a:p>
          <a:p>
            <a:pPr marL="342900" indent="-342900">
              <a:buFontTx/>
              <a:buAutoNum type="arabicParenR" startAt="2"/>
            </a:pPr>
            <a:endParaRPr lang="en-US" sz="1800" b="1" dirty="0"/>
          </a:p>
          <a:p>
            <a:pPr marL="342900" indent="-342900">
              <a:buFontTx/>
              <a:buAutoNum type="arabicParenR" startAt="2"/>
            </a:pPr>
            <a:r>
              <a:rPr lang="en-US" sz="1800" b="1" dirty="0"/>
              <a:t>Class </a:t>
            </a:r>
            <a:r>
              <a:rPr lang="en-US" sz="1800" b="1" dirty="0" smtClean="0"/>
              <a:t>lectures (Plus condensed version)</a:t>
            </a:r>
            <a:endParaRPr lang="en-US" sz="1800" b="1" dirty="0"/>
          </a:p>
          <a:p>
            <a:pPr marL="342900" indent="-342900">
              <a:buFontTx/>
              <a:buAutoNum type="arabicParenR" startAt="2"/>
            </a:pPr>
            <a:endParaRPr lang="en-US" sz="1800" b="1" dirty="0"/>
          </a:p>
          <a:p>
            <a:pPr marL="342900" indent="-342900">
              <a:buFontTx/>
              <a:buAutoNum type="arabicParenR" startAt="2"/>
            </a:pPr>
            <a:r>
              <a:rPr lang="en-US" sz="1800" b="1" dirty="0"/>
              <a:t>Home work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898525" y="4586407"/>
            <a:ext cx="7002238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3300"/>
                </a:solidFill>
              </a:rPr>
              <a:t>Approximate Scope </a:t>
            </a:r>
            <a:r>
              <a:rPr lang="en-US" sz="2400" b="1" dirty="0" smtClean="0">
                <a:solidFill>
                  <a:srgbClr val="FF3300"/>
                </a:solidFill>
              </a:rPr>
              <a:t>of </a:t>
            </a:r>
            <a:r>
              <a:rPr lang="en-US" sz="2400" b="1" dirty="0">
                <a:solidFill>
                  <a:srgbClr val="FF3300"/>
                </a:solidFill>
              </a:rPr>
              <a:t>the Final Examination:</a:t>
            </a:r>
          </a:p>
          <a:p>
            <a:endParaRPr lang="en-US" sz="2400" b="1" dirty="0">
              <a:solidFill>
                <a:srgbClr val="FF3300"/>
              </a:solidFill>
            </a:endParaRPr>
          </a:p>
          <a:p>
            <a:r>
              <a:rPr lang="en-US" sz="1800" b="1" dirty="0" smtClean="0"/>
              <a:t>Second Half of Chapter 3 (From Section 3.5, p. 74)</a:t>
            </a:r>
            <a:endParaRPr lang="en-US" sz="1800" b="1" dirty="0"/>
          </a:p>
          <a:p>
            <a:endParaRPr lang="en-US" sz="1800" b="1" dirty="0"/>
          </a:p>
          <a:p>
            <a:r>
              <a:rPr lang="en-US" sz="1800" b="1" dirty="0" smtClean="0"/>
              <a:t>Chapters 4, </a:t>
            </a:r>
            <a:r>
              <a:rPr lang="en-US" sz="1800" b="1" dirty="0"/>
              <a:t>5, 6</a:t>
            </a:r>
            <a:r>
              <a:rPr lang="en-US" sz="1800" b="1" dirty="0" smtClean="0"/>
              <a:t>, 7, 8, 10 </a:t>
            </a:r>
            <a:endParaRPr lang="en-US" sz="1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898525" y="381000"/>
            <a:ext cx="39437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3300"/>
                </a:solidFill>
              </a:rPr>
              <a:t>Format:</a:t>
            </a:r>
          </a:p>
          <a:p>
            <a:endParaRPr lang="en-US" dirty="0"/>
          </a:p>
          <a:p>
            <a:r>
              <a:rPr lang="en-US" b="1" dirty="0" smtClean="0"/>
              <a:t>Similar to that of Midterm Examination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D4586F-613D-40D1-9FB7-C1B5F0B5C50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90538" y="76200"/>
            <a:ext cx="77993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0000FF"/>
                </a:solidFill>
              </a:rPr>
              <a:t>Chapter 4</a:t>
            </a:r>
          </a:p>
          <a:p>
            <a:pPr algn="ctr"/>
            <a:r>
              <a:rPr lang="en-US" sz="2000" b="1">
                <a:solidFill>
                  <a:srgbClr val="0000FF"/>
                </a:solidFill>
              </a:rPr>
              <a:t>Second Order Ordinary Differential Equations and Applications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17525" y="762000"/>
            <a:ext cx="612140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● </a:t>
            </a:r>
            <a:r>
              <a:rPr lang="en-US"/>
              <a:t>Typical form of 2</a:t>
            </a:r>
            <a:r>
              <a:rPr lang="en-US" baseline="30000"/>
              <a:t>nd</a:t>
            </a:r>
            <a:r>
              <a:rPr lang="en-US"/>
              <a:t> order homogeneous and non-homogeneous </a:t>
            </a:r>
          </a:p>
          <a:p>
            <a:r>
              <a:rPr lang="en-US"/>
              <a:t>    differential equations: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88950" y="2300288"/>
            <a:ext cx="8274050" cy="400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●</a:t>
            </a:r>
            <a:r>
              <a:rPr lang="en-US" dirty="0"/>
              <a:t> Solution method with u(x) = </a:t>
            </a:r>
            <a:r>
              <a:rPr lang="en-US" dirty="0" err="1"/>
              <a:t>e</a:t>
            </a:r>
            <a:r>
              <a:rPr lang="en-US" baseline="30000" dirty="0" err="1"/>
              <a:t>mx</a:t>
            </a:r>
            <a:r>
              <a:rPr lang="en-US" dirty="0"/>
              <a:t>, leading to 3 cases:</a:t>
            </a:r>
          </a:p>
          <a:p>
            <a:r>
              <a:rPr lang="en-US" dirty="0"/>
              <a:t>   a</a:t>
            </a:r>
            <a:r>
              <a:rPr lang="en-US" baseline="30000" dirty="0"/>
              <a:t>2</a:t>
            </a:r>
            <a:r>
              <a:rPr lang="en-US" dirty="0"/>
              <a:t> – 4b &gt; 0, a</a:t>
            </a:r>
            <a:r>
              <a:rPr lang="en-US" baseline="30000" dirty="0"/>
              <a:t>2</a:t>
            </a:r>
            <a:r>
              <a:rPr lang="en-US" dirty="0"/>
              <a:t> – 4b &lt; 0 and a</a:t>
            </a:r>
            <a:r>
              <a:rPr lang="en-US" baseline="30000" dirty="0"/>
              <a:t>2</a:t>
            </a:r>
            <a:r>
              <a:rPr lang="en-US" dirty="0"/>
              <a:t> – 4b = 0 for homogeneous equations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●</a:t>
            </a:r>
            <a:r>
              <a:rPr lang="en-US" dirty="0"/>
              <a:t> Solution method with   u(x) = u</a:t>
            </a:r>
            <a:r>
              <a:rPr lang="en-US" baseline="-25000" dirty="0"/>
              <a:t>h</a:t>
            </a:r>
            <a:r>
              <a:rPr lang="en-US" dirty="0"/>
              <a:t>(x) + u</a:t>
            </a:r>
            <a:r>
              <a:rPr lang="en-US" baseline="-25000" dirty="0"/>
              <a:t>p</a:t>
            </a:r>
            <a:r>
              <a:rPr lang="en-US" dirty="0"/>
              <a:t>(x) for non-homogeneous equation, know how to </a:t>
            </a:r>
          </a:p>
          <a:p>
            <a:r>
              <a:rPr lang="en-US" dirty="0"/>
              <a:t>   derive u</a:t>
            </a:r>
            <a:r>
              <a:rPr lang="en-US" baseline="-25000" dirty="0"/>
              <a:t>h</a:t>
            </a:r>
            <a:r>
              <a:rPr lang="en-US" dirty="0"/>
              <a:t>(x) and u</a:t>
            </a:r>
            <a:r>
              <a:rPr lang="en-US" baseline="-25000" dirty="0"/>
              <a:t>p</a:t>
            </a:r>
            <a:r>
              <a:rPr lang="en-US" dirty="0"/>
              <a:t>(x)</a:t>
            </a:r>
          </a:p>
          <a:p>
            <a:endParaRPr lang="en-US" dirty="0"/>
          </a:p>
          <a:p>
            <a:r>
              <a:rPr lang="en-US" dirty="0"/>
              <a:t>● Application of homogeneous equations for free-vibration analysis with and </a:t>
            </a:r>
          </a:p>
          <a:p>
            <a:r>
              <a:rPr lang="en-US" dirty="0"/>
              <a:t>   without damping – physical interpretation of analytical results?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●</a:t>
            </a:r>
            <a:r>
              <a:rPr lang="en-US" dirty="0"/>
              <a:t> Consequences of mechanical vibrations to machines and devices</a:t>
            </a:r>
          </a:p>
          <a:p>
            <a:endParaRPr lang="en-US" dirty="0"/>
          </a:p>
          <a:p>
            <a:r>
              <a:rPr lang="en-US" dirty="0"/>
              <a:t>● Application of non-homogeneous equations for forced vibration analysis:</a:t>
            </a:r>
          </a:p>
          <a:p>
            <a:r>
              <a:rPr lang="en-US" dirty="0"/>
              <a:t>   </a:t>
            </a:r>
            <a:r>
              <a:rPr lang="en-US" dirty="0">
                <a:solidFill>
                  <a:srgbClr val="FF0000"/>
                </a:solidFill>
              </a:rPr>
              <a:t>● Resonant vibration </a:t>
            </a:r>
            <a:r>
              <a:rPr lang="en-US" dirty="0"/>
              <a:t>– engineering consequences</a:t>
            </a:r>
          </a:p>
          <a:p>
            <a:r>
              <a:rPr lang="en-US" dirty="0"/>
              <a:t>   </a:t>
            </a:r>
            <a:r>
              <a:rPr lang="en-US" dirty="0">
                <a:solidFill>
                  <a:srgbClr val="FF0000"/>
                </a:solidFill>
              </a:rPr>
              <a:t>● Near-resonant vibration </a:t>
            </a:r>
            <a:r>
              <a:rPr lang="en-US" dirty="0"/>
              <a:t>– engineering consequences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●</a:t>
            </a:r>
            <a:r>
              <a:rPr lang="en-US" dirty="0"/>
              <a:t> Modal analysis – why it is important and what are involved in the analysis?</a:t>
            </a:r>
          </a:p>
        </p:txBody>
      </p:sp>
      <p:sp>
        <p:nvSpPr>
          <p:cNvPr id="2055" name="Rectangle 8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50" name="Object 7"/>
          <p:cNvGraphicFramePr>
            <a:graphicFrameLocks noChangeAspect="1"/>
          </p:cNvGraphicFramePr>
          <p:nvPr/>
        </p:nvGraphicFramePr>
        <p:xfrm>
          <a:off x="3810000" y="1233488"/>
          <a:ext cx="2590800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3" imgW="1905000" imgH="419100" progId="Equation.3">
                  <p:embed/>
                </p:oleObj>
              </mc:Choice>
              <mc:Fallback>
                <p:oleObj name="Equation" r:id="rId3" imgW="1905000" imgH="4191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233488"/>
                        <a:ext cx="2590800" cy="569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51" name="Object 9"/>
          <p:cNvGraphicFramePr>
            <a:graphicFrameLocks noChangeAspect="1"/>
          </p:cNvGraphicFramePr>
          <p:nvPr/>
        </p:nvGraphicFramePr>
        <p:xfrm>
          <a:off x="3810000" y="1766888"/>
          <a:ext cx="266700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5" imgW="2120900" imgH="419100" progId="Equation.3">
                  <p:embed/>
                </p:oleObj>
              </mc:Choice>
              <mc:Fallback>
                <p:oleObj name="Equation" r:id="rId5" imgW="2120900" imgH="4191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766888"/>
                        <a:ext cx="2667000" cy="525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762000" y="1309688"/>
            <a:ext cx="23955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Homogeneous equation:</a:t>
            </a:r>
          </a:p>
        </p:txBody>
      </p:sp>
      <p:sp>
        <p:nvSpPr>
          <p:cNvPr id="2058" name="Text Box 12"/>
          <p:cNvSpPr txBox="1">
            <a:spLocks noChangeArrowheads="1"/>
          </p:cNvSpPr>
          <p:nvPr/>
        </p:nvSpPr>
        <p:spPr bwMode="auto">
          <a:xfrm>
            <a:off x="703263" y="1843088"/>
            <a:ext cx="2801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Non-homogeneous equation: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D4586F-613D-40D1-9FB7-C1B5F0B5C50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2160588" y="228600"/>
            <a:ext cx="43164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0000FF"/>
                </a:solidFill>
              </a:rPr>
              <a:t>Chapter 5</a:t>
            </a:r>
          </a:p>
          <a:p>
            <a:pPr algn="ctr"/>
            <a:r>
              <a:rPr lang="en-US" sz="2000" b="1">
                <a:solidFill>
                  <a:srgbClr val="0000FF"/>
                </a:solidFill>
              </a:rPr>
              <a:t>Introduction to Laplace Transform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774700" y="1295400"/>
            <a:ext cx="7607300" cy="449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● What is Laplace transform and why it is included in this course?</a:t>
            </a:r>
          </a:p>
          <a:p>
            <a:endParaRPr lang="en-US" dirty="0"/>
          </a:p>
          <a:p>
            <a:r>
              <a:rPr lang="en-US" dirty="0"/>
              <a:t>● Under what </a:t>
            </a:r>
            <a:r>
              <a:rPr lang="en-US" dirty="0">
                <a:solidFill>
                  <a:srgbClr val="FF0000"/>
                </a:solidFill>
              </a:rPr>
              <a:t>conditions</a:t>
            </a:r>
            <a:r>
              <a:rPr lang="en-US" dirty="0"/>
              <a:t> can a function be transformed from a “variable domain” to</a:t>
            </a:r>
          </a:p>
          <a:p>
            <a:r>
              <a:rPr lang="en-US" dirty="0"/>
              <a:t>   a “parametric domain?”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●</a:t>
            </a:r>
            <a:r>
              <a:rPr lang="en-US" dirty="0"/>
              <a:t> Laplace transform of functions and derivatives</a:t>
            </a:r>
          </a:p>
          <a:p>
            <a:endParaRPr lang="en-US" dirty="0"/>
          </a:p>
          <a:p>
            <a:r>
              <a:rPr lang="en-US" dirty="0"/>
              <a:t>● What is inverse Laplace transform, and why?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●</a:t>
            </a:r>
            <a:r>
              <a:rPr lang="en-US" dirty="0"/>
              <a:t> Inverse Laplace transform by “partial fraction” method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●</a:t>
            </a:r>
            <a:r>
              <a:rPr lang="en-US" dirty="0"/>
              <a:t> Inverse Laplace transform by “convolution theorem”</a:t>
            </a:r>
          </a:p>
          <a:p>
            <a:endParaRPr lang="en-US" dirty="0"/>
          </a:p>
          <a:p>
            <a:r>
              <a:rPr lang="en-US" dirty="0"/>
              <a:t>● Using Laplace transform solving differential equations:</a:t>
            </a:r>
          </a:p>
          <a:p>
            <a:r>
              <a:rPr lang="en-US" dirty="0"/>
              <a:t>   </a:t>
            </a:r>
          </a:p>
          <a:p>
            <a:r>
              <a:rPr lang="en-US" dirty="0"/>
              <a:t>   </a:t>
            </a:r>
            <a:r>
              <a:rPr lang="en-US" dirty="0">
                <a:solidFill>
                  <a:srgbClr val="FF0000"/>
                </a:solidFill>
              </a:rPr>
              <a:t>●</a:t>
            </a:r>
            <a:r>
              <a:rPr lang="en-US" dirty="0"/>
              <a:t> Necessary conditions for using this technique</a:t>
            </a:r>
          </a:p>
          <a:p>
            <a:r>
              <a:rPr lang="en-US" dirty="0"/>
              <a:t>   ● General solution procedure</a:t>
            </a:r>
          </a:p>
          <a:p>
            <a:r>
              <a:rPr lang="en-US" dirty="0"/>
              <a:t>   ● The advantages of using Laplace transform in solving differential equations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D4586F-613D-40D1-9FB7-C1B5F0B5C50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2819400" y="76200"/>
            <a:ext cx="33972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rgbClr val="0000FF"/>
                </a:solidFill>
              </a:rPr>
              <a:t>Chapter 6</a:t>
            </a:r>
          </a:p>
          <a:p>
            <a:pPr algn="ctr"/>
            <a:r>
              <a:rPr lang="en-US" sz="2000" b="1" dirty="0">
                <a:solidFill>
                  <a:srgbClr val="0000FF"/>
                </a:solidFill>
              </a:rPr>
              <a:t>Overview of Fourier Series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1524000" y="685800"/>
            <a:ext cx="6601487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● What is Fourier series and why?</a:t>
            </a:r>
          </a:p>
          <a:p>
            <a:endParaRPr lang="en-US" dirty="0"/>
          </a:p>
          <a:p>
            <a:r>
              <a:rPr lang="en-US" dirty="0"/>
              <a:t>● What are necessary conditions to have a </a:t>
            </a:r>
            <a:r>
              <a:rPr lang="en-US" dirty="0" err="1"/>
              <a:t>Fouries</a:t>
            </a:r>
            <a:r>
              <a:rPr lang="en-US" dirty="0"/>
              <a:t> series?</a:t>
            </a:r>
          </a:p>
          <a:p>
            <a:endParaRPr lang="en-US" dirty="0"/>
          </a:p>
          <a:p>
            <a:r>
              <a:rPr lang="en-US" dirty="0"/>
              <a:t>● Mathematical expressions of Fourier series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●</a:t>
            </a:r>
            <a:r>
              <a:rPr lang="en-US" dirty="0"/>
              <a:t> Applications of Fourier series in engineering analyses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●</a:t>
            </a:r>
            <a:r>
              <a:rPr lang="en-US" dirty="0"/>
              <a:t> What is “convergence” of Fourier series?</a:t>
            </a:r>
          </a:p>
          <a:p>
            <a:endParaRPr lang="en-US" dirty="0"/>
          </a:p>
          <a:p>
            <a:r>
              <a:rPr lang="en-US" dirty="0"/>
              <a:t>● How Fourier series converge for:</a:t>
            </a:r>
          </a:p>
          <a:p>
            <a:r>
              <a:rPr lang="en-US" dirty="0"/>
              <a:t>   ● continuous functions, and</a:t>
            </a:r>
          </a:p>
          <a:p>
            <a:r>
              <a:rPr lang="en-US" dirty="0"/>
              <a:t>   </a:t>
            </a:r>
            <a:r>
              <a:rPr lang="en-US" dirty="0">
                <a:solidFill>
                  <a:srgbClr val="FF0000"/>
                </a:solidFill>
              </a:rPr>
              <a:t>●</a:t>
            </a:r>
            <a:r>
              <a:rPr lang="en-US" dirty="0"/>
              <a:t> piece-wise continuous functions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● Familiar with application of FS in the following case (motion, forces, 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l-GR" dirty="0" smtClean="0">
                <a:solidFill>
                  <a:srgbClr val="FF0000"/>
                </a:solidFill>
              </a:rPr>
              <a:t>ω</a:t>
            </a:r>
            <a:r>
              <a:rPr lang="en-US" dirty="0" smtClean="0">
                <a:solidFill>
                  <a:srgbClr val="FF0000"/>
                </a:solidFill>
              </a:rPr>
              <a:t> or RPM to be avoided?):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D4586F-613D-40D1-9FB7-C1B5F0B5C50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7" y="4724400"/>
            <a:ext cx="433387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1739900" y="469900"/>
            <a:ext cx="556895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0000FF"/>
                </a:solidFill>
              </a:rPr>
              <a:t>Chapter 7</a:t>
            </a:r>
          </a:p>
          <a:p>
            <a:pPr algn="ctr"/>
            <a:endParaRPr lang="en-US" b="1">
              <a:solidFill>
                <a:srgbClr val="0000FF"/>
              </a:solidFill>
            </a:endParaRPr>
          </a:p>
          <a:p>
            <a:pPr algn="ctr"/>
            <a:r>
              <a:rPr lang="en-US" sz="2000" b="1">
                <a:solidFill>
                  <a:srgbClr val="0000FF"/>
                </a:solidFill>
              </a:rPr>
              <a:t>Introduction to Partial Differential Equations</a:t>
            </a:r>
            <a:r>
              <a:rPr lang="en-US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762000" y="1447800"/>
            <a:ext cx="7925568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/>
              <a:t>What are partial differential equations?</a:t>
            </a:r>
          </a:p>
          <a:p>
            <a:endParaRPr lang="en-US" b="1" dirty="0"/>
          </a:p>
          <a:p>
            <a:r>
              <a:rPr lang="en-US" b="1" dirty="0"/>
              <a:t>Under what situations one needs to use partial differential equations in</a:t>
            </a:r>
          </a:p>
          <a:p>
            <a:r>
              <a:rPr lang="en-US" b="1" dirty="0"/>
              <a:t>ME analysis?</a:t>
            </a:r>
          </a:p>
          <a:p>
            <a:endParaRPr lang="en-US" b="1" dirty="0"/>
          </a:p>
          <a:p>
            <a:r>
              <a:rPr lang="en-US" b="1" dirty="0"/>
              <a:t>Why partial differential equations are harder to solve than ODEs?</a:t>
            </a:r>
          </a:p>
          <a:p>
            <a:endParaRPr lang="en-US" b="1" dirty="0"/>
          </a:p>
          <a:p>
            <a:r>
              <a:rPr lang="en-US" b="1" dirty="0"/>
              <a:t>What is the principle of “Separation of Variables?”</a:t>
            </a:r>
          </a:p>
          <a:p>
            <a:endParaRPr lang="en-US" b="1" dirty="0"/>
          </a:p>
          <a:p>
            <a:r>
              <a:rPr lang="en-US" b="1" dirty="0"/>
              <a:t>Why transverse vibration of “strings” is an important subject of ME analysis?</a:t>
            </a:r>
          </a:p>
          <a:p>
            <a:endParaRPr lang="en-US" b="1" dirty="0"/>
          </a:p>
          <a:p>
            <a:r>
              <a:rPr lang="en-US" b="1" dirty="0"/>
              <a:t>Simple math models of transverse vibrations of strings</a:t>
            </a:r>
          </a:p>
          <a:p>
            <a:endParaRPr lang="en-US" b="1" dirty="0"/>
          </a:p>
          <a:p>
            <a:r>
              <a:rPr lang="en-US" b="1" dirty="0"/>
              <a:t>The partial differential equation and solution  for transverse vibration of </a:t>
            </a:r>
            <a:r>
              <a:rPr lang="en-US" b="1" dirty="0" smtClean="0"/>
              <a:t>strings</a:t>
            </a:r>
          </a:p>
          <a:p>
            <a:r>
              <a:rPr lang="en-US" b="1" dirty="0" smtClean="0"/>
              <a:t>(</a:t>
            </a:r>
            <a:r>
              <a:rPr lang="en-US" b="1" dirty="0" smtClean="0">
                <a:solidFill>
                  <a:srgbClr val="FF0000"/>
                </a:solidFill>
              </a:rPr>
              <a:t>familiar with Example in Section 7.6</a:t>
            </a:r>
            <a:r>
              <a:rPr lang="en-US" b="1" dirty="0" smtClean="0"/>
              <a:t>)</a:t>
            </a:r>
            <a:endParaRPr lang="en-US" b="1" dirty="0"/>
          </a:p>
          <a:p>
            <a:endParaRPr lang="en-US" b="1" dirty="0"/>
          </a:p>
          <a:p>
            <a:r>
              <a:rPr lang="en-US" b="1" dirty="0"/>
              <a:t>Modal analysis of vibrating strings</a:t>
            </a:r>
          </a:p>
          <a:p>
            <a:r>
              <a:rPr lang="en-US" b="1" dirty="0"/>
              <a:t>     </a:t>
            </a:r>
            <a:r>
              <a:rPr lang="en-US" dirty="0"/>
              <a:t>Why modal analysis?</a:t>
            </a:r>
          </a:p>
          <a:p>
            <a:r>
              <a:rPr lang="en-US" dirty="0"/>
              <a:t>     Natural frequencies of various modes of a string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D4586F-613D-40D1-9FB7-C1B5F0B5C50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1295400" y="163513"/>
            <a:ext cx="6164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0000FF"/>
                </a:solidFill>
              </a:rPr>
              <a:t>Chapter 8</a:t>
            </a:r>
          </a:p>
          <a:p>
            <a:pPr algn="ctr"/>
            <a:r>
              <a:rPr lang="en-US" sz="2000" b="1">
                <a:solidFill>
                  <a:srgbClr val="0000FF"/>
                </a:solidFill>
              </a:rPr>
              <a:t>Matrices and Solution to Simultaneous Equations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1162050" y="1314450"/>
            <a:ext cx="683895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● Why matrices- a component of linear algebra is a critical tool for modern</a:t>
            </a:r>
          </a:p>
          <a:p>
            <a:r>
              <a:rPr lang="en-US" dirty="0"/>
              <a:t>   engineering analysis?</a:t>
            </a:r>
          </a:p>
          <a:p>
            <a:endParaRPr lang="en-US" dirty="0"/>
          </a:p>
          <a:p>
            <a:r>
              <a:rPr lang="en-US" dirty="0"/>
              <a:t>● Matrices and determinants</a:t>
            </a:r>
          </a:p>
          <a:p>
            <a:endParaRPr lang="en-US" dirty="0"/>
          </a:p>
          <a:p>
            <a:r>
              <a:rPr lang="en-US" dirty="0"/>
              <a:t>● Different forms of matrices</a:t>
            </a:r>
          </a:p>
          <a:p>
            <a:endParaRPr lang="en-US" dirty="0"/>
          </a:p>
          <a:p>
            <a:r>
              <a:rPr lang="en-US" dirty="0"/>
              <a:t>● Arithmetic operations of matrices: +, -, and x</a:t>
            </a:r>
          </a:p>
          <a:p>
            <a:endParaRPr lang="en-US" dirty="0"/>
          </a:p>
          <a:p>
            <a:r>
              <a:rPr lang="en-US" dirty="0"/>
              <a:t>● </a:t>
            </a:r>
            <a:r>
              <a:rPr lang="en-US" b="1" dirty="0"/>
              <a:t>Inverse of matrices</a:t>
            </a:r>
          </a:p>
          <a:p>
            <a:endParaRPr lang="en-US" b="1" dirty="0"/>
          </a:p>
          <a:p>
            <a:r>
              <a:rPr lang="en-US" b="1" dirty="0"/>
              <a:t>● Solution of large number of simultaneous equations using</a:t>
            </a:r>
          </a:p>
          <a:p>
            <a:r>
              <a:rPr lang="en-US" b="1" dirty="0"/>
              <a:t>   </a:t>
            </a:r>
          </a:p>
          <a:p>
            <a:r>
              <a:rPr lang="en-US" b="1" dirty="0"/>
              <a:t>   </a:t>
            </a:r>
            <a:r>
              <a:rPr lang="en-US" b="1" dirty="0">
                <a:solidFill>
                  <a:srgbClr val="FF0000"/>
                </a:solidFill>
              </a:rPr>
              <a:t>● Inverse matrix method</a:t>
            </a:r>
            <a:r>
              <a:rPr lang="en-US" b="1" dirty="0"/>
              <a:t>, and</a:t>
            </a:r>
          </a:p>
          <a:p>
            <a:r>
              <a:rPr lang="en-US" b="1" dirty="0"/>
              <a:t>   </a:t>
            </a:r>
            <a:r>
              <a:rPr lang="en-US" b="1" dirty="0">
                <a:solidFill>
                  <a:srgbClr val="FF0000"/>
                </a:solidFill>
              </a:rPr>
              <a:t>●</a:t>
            </a:r>
            <a:r>
              <a:rPr lang="en-US" b="1" dirty="0"/>
              <a:t> Gaussian elimination method</a:t>
            </a:r>
          </a:p>
          <a:p>
            <a:endParaRPr lang="en-US" b="1" dirty="0"/>
          </a:p>
          <a:p>
            <a:r>
              <a:rPr lang="en-US" b="1" dirty="0"/>
              <a:t>● Why large number of simultaneous equations?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D4586F-613D-40D1-9FB7-C1B5F0B5C50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2163763" y="123825"/>
            <a:ext cx="45545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0000FF"/>
                </a:solidFill>
              </a:rPr>
              <a:t>Chapter 10 Introduction to Statistics</a:t>
            </a: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650875" y="593725"/>
            <a:ext cx="7883525" cy="595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● What is statistics, and what is the scope of statistics?</a:t>
            </a:r>
          </a:p>
          <a:p>
            <a:endParaRPr lang="en-US" dirty="0"/>
          </a:p>
          <a:p>
            <a:r>
              <a:rPr lang="en-US" dirty="0"/>
              <a:t>● The histogram – what does it tell and how to establish it?</a:t>
            </a:r>
          </a:p>
          <a:p>
            <a:endParaRPr lang="en-US" dirty="0"/>
          </a:p>
          <a:p>
            <a:r>
              <a:rPr lang="en-US" dirty="0"/>
              <a:t>● The “</a:t>
            </a:r>
            <a:r>
              <a:rPr lang="en-US" b="1" dirty="0"/>
              <a:t>mode</a:t>
            </a:r>
            <a:r>
              <a:rPr lang="en-US" dirty="0"/>
              <a:t>,” the “</a:t>
            </a:r>
            <a:r>
              <a:rPr lang="en-US" b="1" dirty="0"/>
              <a:t>mean</a:t>
            </a:r>
            <a:r>
              <a:rPr lang="en-US" dirty="0"/>
              <a:t>,” “</a:t>
            </a:r>
            <a:r>
              <a:rPr lang="en-US" b="1" dirty="0"/>
              <a:t>median</a:t>
            </a:r>
            <a:r>
              <a:rPr lang="en-US" dirty="0"/>
              <a:t>,” “</a:t>
            </a:r>
            <a:r>
              <a:rPr lang="en-US" b="1" dirty="0"/>
              <a:t>variance</a:t>
            </a:r>
            <a:r>
              <a:rPr lang="en-US" dirty="0"/>
              <a:t>,” and “</a:t>
            </a:r>
            <a:r>
              <a:rPr lang="en-US" b="1" dirty="0"/>
              <a:t>standard deviation</a:t>
            </a:r>
            <a:r>
              <a:rPr lang="en-US" dirty="0"/>
              <a:t>” </a:t>
            </a:r>
          </a:p>
          <a:p>
            <a:r>
              <a:rPr lang="en-US" dirty="0"/>
              <a:t>   of statistical datasets, and their physical significances</a:t>
            </a:r>
          </a:p>
          <a:p>
            <a:endParaRPr lang="en-US" dirty="0"/>
          </a:p>
          <a:p>
            <a:r>
              <a:rPr lang="en-US" dirty="0"/>
              <a:t>● Method of determining: “mean,” “median” and “standard deviation”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●</a:t>
            </a:r>
            <a:r>
              <a:rPr lang="en-US" dirty="0"/>
              <a:t> The “normal distribution curves” – what do they represent?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● The “normal distribution function” – what is it? </a:t>
            </a:r>
          </a:p>
          <a:p>
            <a:endParaRPr lang="en-US" dirty="0"/>
          </a:p>
          <a:p>
            <a:r>
              <a:rPr lang="en-US" dirty="0"/>
              <a:t>● Why “normal distribution function” is fundamentally significant in statistical analysis?</a:t>
            </a:r>
          </a:p>
          <a:p>
            <a:endParaRPr lang="en-US" dirty="0"/>
          </a:p>
          <a:p>
            <a:r>
              <a:rPr lang="en-US" dirty="0"/>
              <a:t>● Why “statistical process control” (SPC) is a realistic and effective way of </a:t>
            </a:r>
          </a:p>
          <a:p>
            <a:r>
              <a:rPr lang="en-US" dirty="0"/>
              <a:t>   quality control of products in mass production?</a:t>
            </a:r>
          </a:p>
          <a:p>
            <a:endParaRPr lang="en-US" dirty="0"/>
          </a:p>
          <a:p>
            <a:r>
              <a:rPr lang="en-US" dirty="0"/>
              <a:t>● What tools do SPC provide?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● What are “control charts</a:t>
            </a:r>
            <a:r>
              <a:rPr lang="en-US" dirty="0"/>
              <a:t>?” What are the control charts presented in this course and </a:t>
            </a:r>
          </a:p>
          <a:p>
            <a:r>
              <a:rPr lang="en-US" dirty="0"/>
              <a:t>   how are they derived?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●</a:t>
            </a:r>
            <a:r>
              <a:rPr lang="en-US" dirty="0"/>
              <a:t> How would engineers use these control charts in quality control in their production?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D4586F-613D-40D1-9FB7-C1B5F0B5C50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21816"/>
            <a:ext cx="8156400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Graded </a:t>
            </a:r>
            <a:r>
              <a:rPr lang="en-US" b="1" dirty="0" smtClean="0">
                <a:solidFill>
                  <a:srgbClr val="0000FF"/>
                </a:solidFill>
              </a:rPr>
              <a:t>Homework No. 6 </a:t>
            </a:r>
            <a:r>
              <a:rPr lang="en-US" b="1" dirty="0" smtClean="0"/>
              <a:t>on Chapters 7 and 8, and </a:t>
            </a:r>
            <a:r>
              <a:rPr lang="en-US" b="1" dirty="0" smtClean="0">
                <a:solidFill>
                  <a:srgbClr val="0000FF"/>
                </a:solidFill>
              </a:rPr>
              <a:t>Homework No. 5</a:t>
            </a:r>
            <a:r>
              <a:rPr lang="en-US" b="1" dirty="0" smtClean="0"/>
              <a:t> on Chapter 10</a:t>
            </a:r>
          </a:p>
          <a:p>
            <a:endParaRPr lang="en-US" b="1" dirty="0"/>
          </a:p>
          <a:p>
            <a:r>
              <a:rPr lang="en-US" b="1" dirty="0"/>
              <a:t>w</a:t>
            </a:r>
            <a:r>
              <a:rPr lang="en-US" b="1" dirty="0" smtClean="0"/>
              <a:t>ill be available for pick-up  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outside Room 117 between 9 AM to 12:00 noon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			on Tuesday, May 15, 2018</a:t>
            </a:r>
          </a:p>
          <a:p>
            <a:endParaRPr lang="en-US" sz="2400" b="1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Special Office Hours</a:t>
            </a:r>
            <a:r>
              <a:rPr lang="en-US" sz="2400" b="1" dirty="0" smtClean="0"/>
              <a:t>: 1:00 to 3:00 PM, 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                                </a:t>
            </a:r>
            <a:r>
              <a:rPr lang="en-US" sz="2400" b="1" dirty="0" smtClean="0">
                <a:solidFill>
                  <a:srgbClr val="0000FF"/>
                </a:solidFill>
              </a:rPr>
              <a:t>Tuesday, May 15, 2018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19400" y="3868548"/>
            <a:ext cx="39469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GOOD LUCK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D4586F-613D-40D1-9FB7-C1B5F0B5C50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92931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881</Words>
  <Application>Microsoft Office PowerPoint</Application>
  <PresentationFormat>On-screen Show (4:3)</PresentationFormat>
  <Paragraphs>176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San Jose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Tai-ran Hsu</dc:creator>
  <cp:lastModifiedBy>Lilly Y Wilderman</cp:lastModifiedBy>
  <cp:revision>32</cp:revision>
  <dcterms:created xsi:type="dcterms:W3CDTF">2009-11-25T22:44:41Z</dcterms:created>
  <dcterms:modified xsi:type="dcterms:W3CDTF">2018-05-08T17:16:52Z</dcterms:modified>
</cp:coreProperties>
</file>