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358" r:id="rId3"/>
    <p:sldId id="257" r:id="rId4"/>
    <p:sldId id="258" r:id="rId5"/>
    <p:sldId id="300" r:id="rId6"/>
    <p:sldId id="288" r:id="rId7"/>
    <p:sldId id="260" r:id="rId8"/>
    <p:sldId id="264" r:id="rId9"/>
    <p:sldId id="269" r:id="rId10"/>
    <p:sldId id="306" r:id="rId11"/>
    <p:sldId id="265" r:id="rId12"/>
    <p:sldId id="275" r:id="rId13"/>
    <p:sldId id="273" r:id="rId14"/>
    <p:sldId id="277" r:id="rId15"/>
    <p:sldId id="271" r:id="rId16"/>
    <p:sldId id="298" r:id="rId17"/>
    <p:sldId id="301" r:id="rId18"/>
    <p:sldId id="309" r:id="rId19"/>
    <p:sldId id="293" r:id="rId20"/>
    <p:sldId id="302" r:id="rId21"/>
    <p:sldId id="303" r:id="rId22"/>
    <p:sldId id="35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52" r:id="rId43"/>
    <p:sldId id="330" r:id="rId44"/>
    <p:sldId id="331" r:id="rId45"/>
    <p:sldId id="332" r:id="rId46"/>
    <p:sldId id="333" r:id="rId47"/>
    <p:sldId id="335" r:id="rId48"/>
    <p:sldId id="336" r:id="rId49"/>
    <p:sldId id="337" r:id="rId50"/>
    <p:sldId id="362" r:id="rId51"/>
    <p:sldId id="338" r:id="rId52"/>
    <p:sldId id="361" r:id="rId53"/>
    <p:sldId id="360" r:id="rId54"/>
    <p:sldId id="363" r:id="rId55"/>
    <p:sldId id="339" r:id="rId56"/>
    <p:sldId id="340" r:id="rId57"/>
    <p:sldId id="341" r:id="rId58"/>
    <p:sldId id="342" r:id="rId59"/>
    <p:sldId id="343" r:id="rId60"/>
    <p:sldId id="344" r:id="rId61"/>
    <p:sldId id="345" r:id="rId62"/>
    <p:sldId id="346" r:id="rId63"/>
    <p:sldId id="347" r:id="rId64"/>
    <p:sldId id="348" r:id="rId65"/>
    <p:sldId id="350" r:id="rId66"/>
    <p:sldId id="351" r:id="rId67"/>
    <p:sldId id="286" r:id="rId68"/>
    <p:sldId id="364" r:id="rId69"/>
  </p:sldIdLst>
  <p:sldSz cx="12192000" cy="6858000"/>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4643" autoAdjust="0"/>
  </p:normalViewPr>
  <p:slideViewPr>
    <p:cSldViewPr snapToGrid="0">
      <p:cViewPr varScale="1">
        <p:scale>
          <a:sx n="60" d="100"/>
          <a:sy n="60" d="100"/>
        </p:scale>
        <p:origin x="792" y="45"/>
      </p:cViewPr>
      <p:guideLst>
        <p:guide orient="horz" pos="2160"/>
        <p:guide pos="3840"/>
      </p:guideLst>
    </p:cSldViewPr>
  </p:slideViewPr>
  <p:notesTextViewPr>
    <p:cViewPr>
      <p:scale>
        <a:sx n="1" d="1"/>
        <a:sy n="1" d="1"/>
      </p:scale>
      <p:origin x="0" y="0"/>
    </p:cViewPr>
  </p:notesTextViewPr>
  <p:sorterViewPr>
    <p:cViewPr>
      <p:scale>
        <a:sx n="66" d="100"/>
        <a:sy n="66" d="100"/>
      </p:scale>
      <p:origin x="0" y="50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6851" cy="3443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4904" y="0"/>
            <a:ext cx="4036851" cy="344306"/>
          </a:xfrm>
          <a:prstGeom prst="rect">
            <a:avLst/>
          </a:prstGeom>
        </p:spPr>
        <p:txBody>
          <a:bodyPr vert="horz" lIns="91440" tIns="45720" rIns="91440" bIns="45720" rtlCol="0"/>
          <a:lstStyle>
            <a:lvl1pPr algn="r">
              <a:defRPr sz="1200"/>
            </a:lvl1pPr>
          </a:lstStyle>
          <a:p>
            <a:fld id="{A808FA7B-7BCA-4503-9653-312A3F0875D2}" type="datetimeFigureOut">
              <a:rPr lang="en-US" smtClean="0"/>
              <a:pPr/>
              <a:t>2/11/2018</a:t>
            </a:fld>
            <a:endParaRPr lang="en-US"/>
          </a:p>
        </p:txBody>
      </p:sp>
      <p:sp>
        <p:nvSpPr>
          <p:cNvPr id="4" name="Footer Placeholder 3"/>
          <p:cNvSpPr>
            <a:spLocks noGrp="1"/>
          </p:cNvSpPr>
          <p:nvPr>
            <p:ph type="ftr" sz="quarter" idx="2"/>
          </p:nvPr>
        </p:nvSpPr>
        <p:spPr>
          <a:xfrm>
            <a:off x="1" y="6513696"/>
            <a:ext cx="4036851" cy="3443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4904" y="6513696"/>
            <a:ext cx="4036851" cy="344306"/>
          </a:xfrm>
          <a:prstGeom prst="rect">
            <a:avLst/>
          </a:prstGeom>
        </p:spPr>
        <p:txBody>
          <a:bodyPr vert="horz" lIns="91440" tIns="45720" rIns="91440" bIns="45720" rtlCol="0" anchor="b"/>
          <a:lstStyle>
            <a:lvl1pPr algn="r">
              <a:defRPr sz="1200"/>
            </a:lvl1pPr>
          </a:lstStyle>
          <a:p>
            <a:fld id="{B394557C-ECC2-4139-9172-C40E3F4462BC}" type="slidenum">
              <a:rPr lang="en-US" smtClean="0"/>
              <a:pPr/>
              <a:t>‹#›</a:t>
            </a:fld>
            <a:endParaRPr lang="en-US"/>
          </a:p>
        </p:txBody>
      </p:sp>
    </p:spTree>
    <p:extLst>
      <p:ext uri="{BB962C8B-B14F-4D97-AF65-F5344CB8AC3E}">
        <p14:creationId xmlns:p14="http://schemas.microsoft.com/office/powerpoint/2010/main" val="20427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40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75701" y="0"/>
            <a:ext cx="4036007" cy="344091"/>
          </a:xfrm>
          <a:prstGeom prst="rect">
            <a:avLst/>
          </a:prstGeom>
        </p:spPr>
        <p:txBody>
          <a:bodyPr vert="horz" lIns="93177" tIns="46589" rIns="93177" bIns="46589" rtlCol="0"/>
          <a:lstStyle>
            <a:lvl1pPr algn="r">
              <a:defRPr sz="1200"/>
            </a:lvl1pPr>
          </a:lstStyle>
          <a:p>
            <a:fld id="{14751383-D3D3-4305-80A4-552FBFB8E5BE}" type="datetimeFigureOut">
              <a:rPr lang="en-US" smtClean="0"/>
              <a:pPr/>
              <a:t>2/11/2018</a:t>
            </a:fld>
            <a:endParaRPr lang="en-US"/>
          </a:p>
        </p:txBody>
      </p:sp>
      <p:sp>
        <p:nvSpPr>
          <p:cNvPr id="4" name="Slide Image Placeholder 3"/>
          <p:cNvSpPr>
            <a:spLocks noGrp="1" noRot="1" noChangeAspect="1"/>
          </p:cNvSpPr>
          <p:nvPr>
            <p:ph type="sldImg" idx="2"/>
          </p:nvPr>
        </p:nvSpPr>
        <p:spPr>
          <a:xfrm>
            <a:off x="2598738" y="857250"/>
            <a:ext cx="4116387" cy="2314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31387" y="3300413"/>
            <a:ext cx="7451090" cy="27003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36007" cy="34409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75701" y="6513910"/>
            <a:ext cx="4036007" cy="344090"/>
          </a:xfrm>
          <a:prstGeom prst="rect">
            <a:avLst/>
          </a:prstGeom>
        </p:spPr>
        <p:txBody>
          <a:bodyPr vert="horz" lIns="93177" tIns="46589" rIns="93177" bIns="46589" rtlCol="0" anchor="b"/>
          <a:lstStyle>
            <a:lvl1pPr algn="r">
              <a:defRPr sz="1200"/>
            </a:lvl1pPr>
          </a:lstStyle>
          <a:p>
            <a:fld id="{83C0F2A6-41A7-46C2-B691-B3A4B0ABC536}" type="slidenum">
              <a:rPr lang="en-US" smtClean="0"/>
              <a:pPr/>
              <a:t>‹#›</a:t>
            </a:fld>
            <a:endParaRPr lang="en-US"/>
          </a:p>
        </p:txBody>
      </p:sp>
    </p:spTree>
    <p:extLst>
      <p:ext uri="{BB962C8B-B14F-4D97-AF65-F5344CB8AC3E}">
        <p14:creationId xmlns:p14="http://schemas.microsoft.com/office/powerpoint/2010/main" val="21672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3C3757-29D6-47C9-BC81-998859A2F212}" type="slidenum">
              <a:rPr lang="en-US" smtClean="0"/>
              <a:pPr/>
              <a:t>7</a:t>
            </a:fld>
            <a:endParaRPr lang="en-US"/>
          </a:p>
        </p:txBody>
      </p:sp>
    </p:spTree>
    <p:extLst>
      <p:ext uri="{BB962C8B-B14F-4D97-AF65-F5344CB8AC3E}">
        <p14:creationId xmlns:p14="http://schemas.microsoft.com/office/powerpoint/2010/main" val="372258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0F2A6-41A7-46C2-B691-B3A4B0ABC536}" type="slidenum">
              <a:rPr lang="en-US" smtClean="0"/>
              <a:pPr/>
              <a:t>13</a:t>
            </a:fld>
            <a:endParaRPr lang="en-US"/>
          </a:p>
        </p:txBody>
      </p:sp>
    </p:spTree>
    <p:extLst>
      <p:ext uri="{BB962C8B-B14F-4D97-AF65-F5344CB8AC3E}">
        <p14:creationId xmlns:p14="http://schemas.microsoft.com/office/powerpoint/2010/main" val="200766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DADEC-746B-4AEC-A00A-70A9771D62B9}" type="slidenum">
              <a:rPr lang="en-US" smtClean="0"/>
              <a:pPr/>
              <a:t>27</a:t>
            </a:fld>
            <a:endParaRPr lang="en-US"/>
          </a:p>
        </p:txBody>
      </p:sp>
    </p:spTree>
    <p:extLst>
      <p:ext uri="{BB962C8B-B14F-4D97-AF65-F5344CB8AC3E}">
        <p14:creationId xmlns:p14="http://schemas.microsoft.com/office/powerpoint/2010/main" val="245969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0DDE077-E9A1-4581-9EA7-36918EAA4062}" type="slidenum">
              <a:rPr lang="en-US" smtClean="0"/>
              <a:pPr/>
              <a:t>41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AU"/>
          </a:p>
        </p:txBody>
      </p:sp>
    </p:spTree>
    <p:extLst>
      <p:ext uri="{BB962C8B-B14F-4D97-AF65-F5344CB8AC3E}">
        <p14:creationId xmlns:p14="http://schemas.microsoft.com/office/powerpoint/2010/main" val="126394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BAC704F-F621-4AAA-9508-53ADF95809C1}" type="slidenum">
              <a:rPr lang="en-US" smtClean="0"/>
              <a:pPr/>
              <a:t>43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a:p>
        </p:txBody>
      </p:sp>
    </p:spTree>
    <p:extLst>
      <p:ext uri="{BB962C8B-B14F-4D97-AF65-F5344CB8AC3E}">
        <p14:creationId xmlns:p14="http://schemas.microsoft.com/office/powerpoint/2010/main" val="66323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DADEC-746B-4AEC-A00A-70A9771D62B9}" type="slidenum">
              <a:rPr lang="en-US" smtClean="0"/>
              <a:pPr/>
              <a:t>44</a:t>
            </a:fld>
            <a:endParaRPr lang="en-US"/>
          </a:p>
        </p:txBody>
      </p:sp>
    </p:spTree>
    <p:extLst>
      <p:ext uri="{BB962C8B-B14F-4D97-AF65-F5344CB8AC3E}">
        <p14:creationId xmlns:p14="http://schemas.microsoft.com/office/powerpoint/2010/main" val="210340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D8358B-DDD1-4697-8343-01C971EB12F4}" type="slidenum">
              <a:rPr lang="en-US" smtClean="0"/>
              <a:pPr/>
              <a:t>59</a:t>
            </a:fld>
            <a:endParaRPr lang="en-US"/>
          </a:p>
        </p:txBody>
      </p:sp>
    </p:spTree>
    <p:extLst>
      <p:ext uri="{BB962C8B-B14F-4D97-AF65-F5344CB8AC3E}">
        <p14:creationId xmlns:p14="http://schemas.microsoft.com/office/powerpoint/2010/main" val="11277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F31BD6-0385-4888-AC85-014B9AE4527E}"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158996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31BD6-0385-4888-AC85-014B9AE4527E}"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2621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31BD6-0385-4888-AC85-014B9AE4527E}"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36413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31BD6-0385-4888-AC85-014B9AE4527E}"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290244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31BD6-0385-4888-AC85-014B9AE4527E}"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144859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F31BD6-0385-4888-AC85-014B9AE4527E}"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254790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F31BD6-0385-4888-AC85-014B9AE4527E}" type="datetimeFigureOut">
              <a:rPr lang="en-US" smtClean="0"/>
              <a:pPr/>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332856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31BD6-0385-4888-AC85-014B9AE4527E}" type="datetimeFigureOut">
              <a:rPr lang="en-US" smtClean="0"/>
              <a:pPr/>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101003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31BD6-0385-4888-AC85-014B9AE4527E}" type="datetimeFigureOut">
              <a:rPr lang="en-US" smtClean="0"/>
              <a:pPr/>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3832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F31BD6-0385-4888-AC85-014B9AE4527E}"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23303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F31BD6-0385-4888-AC85-014B9AE4527E}"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3317-94AF-413B-B817-18533C6DB08E}" type="slidenum">
              <a:rPr lang="en-US" smtClean="0"/>
              <a:pPr/>
              <a:t>‹#›</a:t>
            </a:fld>
            <a:endParaRPr lang="en-US"/>
          </a:p>
        </p:txBody>
      </p:sp>
    </p:spTree>
    <p:extLst>
      <p:ext uri="{BB962C8B-B14F-4D97-AF65-F5344CB8AC3E}">
        <p14:creationId xmlns:p14="http://schemas.microsoft.com/office/powerpoint/2010/main" val="246187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31BD6-0385-4888-AC85-014B9AE4527E}" type="datetimeFigureOut">
              <a:rPr lang="en-US" smtClean="0"/>
              <a:pPr/>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3317-94AF-413B-B817-18533C6DB08E}" type="slidenum">
              <a:rPr lang="en-US" smtClean="0"/>
              <a:pPr/>
              <a:t>‹#›</a:t>
            </a:fld>
            <a:endParaRPr lang="en-US"/>
          </a:p>
        </p:txBody>
      </p:sp>
    </p:spTree>
    <p:extLst>
      <p:ext uri="{BB962C8B-B14F-4D97-AF65-F5344CB8AC3E}">
        <p14:creationId xmlns:p14="http://schemas.microsoft.com/office/powerpoint/2010/main" val="820622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hyperlink" Target="http://www.onmyphd.com/?p=quantization.noise.snr" TargetMode="External"/><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4.gif"/></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www.hit.bme.hu/~papay/edu/Acrobat/DataConv.pdf" TargetMode="External"/><Relationship Id="rId13" Type="http://schemas.openxmlformats.org/officeDocument/2006/relationships/hyperlink" Target="http://inst.eecs.berkeley.edu/~ee247/fa10/files07/lectures/L11_2_f10.pdf" TargetMode="External"/><Relationship Id="rId18" Type="http://schemas.openxmlformats.org/officeDocument/2006/relationships/hyperlink" Target="http://users.ece.utexas.edu/~bevans/courses/ee313/lectures/16_Sampling_Theorem/lecture16.ppt" TargetMode="External"/><Relationship Id="rId3" Type="http://schemas.openxmlformats.org/officeDocument/2006/relationships/hyperlink" Target="http://www.atmel.com/images/doc8003.pdf" TargetMode="External"/><Relationship Id="rId21" Type="http://schemas.openxmlformats.org/officeDocument/2006/relationships/hyperlink" Target="http://www.asdlib.org/onlineArticles/elabware/Scheeline_ADC/ADC_ADC_V2F.html" TargetMode="External"/><Relationship Id="rId7" Type="http://schemas.openxmlformats.org/officeDocument/2006/relationships/hyperlink" Target="http://www.analog.com/static/imported-files/tutorials/MT-003.pdf" TargetMode="External"/><Relationship Id="rId12" Type="http://schemas.openxmlformats.org/officeDocument/2006/relationships/hyperlink" Target="http://www.ni.com/white-papers/" TargetMode="External"/><Relationship Id="rId17" Type="http://schemas.openxmlformats.org/officeDocument/2006/relationships/hyperlink" Target="http://www.maximintegrated.com/en/app-notes/index.mvp/id/1041" TargetMode="External"/><Relationship Id="rId2" Type="http://schemas.openxmlformats.org/officeDocument/2006/relationships/hyperlink" Target="file:///C:\Users\test1\Downloads\slaa323.pdf" TargetMode="External"/><Relationship Id="rId16" Type="http://schemas.openxmlformats.org/officeDocument/2006/relationships/hyperlink" Target="http://control.ucsd.edu/mauricio/courses/mae143a/lectures/8sampling.pdf" TargetMode="External"/><Relationship Id="rId20" Type="http://schemas.openxmlformats.org/officeDocument/2006/relationships/hyperlink" Target="http://www.electronics-tutorial.net/analog-integrated-circuits/data-converters/dual-slope-type-adc/" TargetMode="External"/><Relationship Id="rId1" Type="http://schemas.openxmlformats.org/officeDocument/2006/relationships/slideLayout" Target="../slideLayouts/slideLayout7.xml"/><Relationship Id="rId6" Type="http://schemas.openxmlformats.org/officeDocument/2006/relationships/hyperlink" Target="http://www.analog.com/media/en/training-seminars/design-handbooks/Data-Conversion-Handbook/Chapter5.pdf" TargetMode="External"/><Relationship Id="rId11" Type="http://schemas.openxmlformats.org/officeDocument/2006/relationships/hyperlink" Target="http://www.ni.com/products" TargetMode="External"/><Relationship Id="rId5" Type="http://schemas.openxmlformats.org/officeDocument/2006/relationships/hyperlink" Target="https://www.physik.uni-kl.de/fileadmin/beigang/Vorlesungen/WS_07_08/Fourier_Transforms_Rick_Trebino.pdf" TargetMode="External"/><Relationship Id="rId15" Type="http://schemas.openxmlformats.org/officeDocument/2006/relationships/hyperlink" Target="https://inst.eecs.berkeley.edu/~ee247/fa07/lectures.html" TargetMode="External"/><Relationship Id="rId10" Type="http://schemas.openxmlformats.org/officeDocument/2006/relationships/hyperlink" Target="http://www.ni.com/" TargetMode="External"/><Relationship Id="rId19" Type="http://schemas.openxmlformats.org/officeDocument/2006/relationships/hyperlink" Target="http://nptel.ac.in/courses/112103174/module2/lec8/2.html" TargetMode="External"/><Relationship Id="rId4" Type="http://schemas.openxmlformats.org/officeDocument/2006/relationships/hyperlink" Target="http://www.analog.com/media/en/training-seminars/design-handbooks/Data-Conversion-Handbook/Chapter8.pdf" TargetMode="External"/><Relationship Id="rId9" Type="http://schemas.openxmlformats.org/officeDocument/2006/relationships/hyperlink" Target="http://www.ni.com/white-paper/4806/en/" TargetMode="External"/><Relationship Id="rId14" Type="http://schemas.openxmlformats.org/officeDocument/2006/relationships/hyperlink" Target="http://194.81.104.27/~brian/DSP/ADC_notes.pdf"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ecircuitcenter.com/Circuits/DVM/dual_slope_int1.htm" TargetMode="External"/><Relationship Id="rId13" Type="http://schemas.openxmlformats.org/officeDocument/2006/relationships/hyperlink" Target="http://www.cse.psu.edu/~chip/course/analog/lecture/SFDR1.pdf" TargetMode="External"/><Relationship Id="rId3" Type="http://schemas.openxmlformats.org/officeDocument/2006/relationships/hyperlink" Target="http://www.skillbank.co.uk/SignalConversion/index.htm" TargetMode="External"/><Relationship Id="rId7" Type="http://schemas.openxmlformats.org/officeDocument/2006/relationships/hyperlink" Target="https://inst.eecs.berkeley.edu/~ee247/fa07/files07/lectures/L12_f07.pdf" TargetMode="External"/><Relationship Id="rId12" Type="http://schemas.openxmlformats.org/officeDocument/2006/relationships/hyperlink" Target="http://www.dspguide.com/ch3/1.htm" TargetMode="External"/><Relationship Id="rId17" Type="http://schemas.openxmlformats.org/officeDocument/2006/relationships/hyperlink" Target="http://blog.prosig.com/2008/04/14/what-is-db-noise-floor-dynamic-range/" TargetMode="External"/><Relationship Id="rId2" Type="http://schemas.openxmlformats.org/officeDocument/2006/relationships/hyperlink" Target="http://citeseerx.ist.psu.edu/viewdoc/download;jsessionid=98D88A3076BBB49FAD450352ABDA637E?doi=10.1.1.130.7043&amp;rep=rep1&amp;type=pdf" TargetMode="External"/><Relationship Id="rId16" Type="http://schemas.openxmlformats.org/officeDocument/2006/relationships/hyperlink" Target="https://www.maximintegrated.com/en/app-notes/index.mvp/id/641" TargetMode="External"/><Relationship Id="rId1" Type="http://schemas.openxmlformats.org/officeDocument/2006/relationships/slideLayout" Target="../slideLayouts/slideLayout7.xml"/><Relationship Id="rId6" Type="http://schemas.openxmlformats.org/officeDocument/2006/relationships/hyperlink" Target="http://www.analog.com/static/imported-files/tutorials/MT-003.pdf" TargetMode="External"/><Relationship Id="rId11" Type="http://schemas.openxmlformats.org/officeDocument/2006/relationships/hyperlink" Target="https://inst.eecs.berkeley.edu/~ee247/fa07/lectures.html" TargetMode="External"/><Relationship Id="rId5" Type="http://schemas.openxmlformats.org/officeDocument/2006/relationships/hyperlink" Target="http://masteringelectronicsdesign.com/an-adc-and-dac-least-significant-bit-lsb/" TargetMode="External"/><Relationship Id="rId15" Type="http://schemas.openxmlformats.org/officeDocument/2006/relationships/hyperlink" Target="http://www.atx7006.com/articles/static_analysis/dac#gain_error" TargetMode="External"/><Relationship Id="rId10" Type="http://schemas.openxmlformats.org/officeDocument/2006/relationships/hyperlink" Target="http://masteringelectronicsdesign.com/an-adc-and-dac-integral-non-linearity-inl/" TargetMode="External"/><Relationship Id="rId4" Type="http://schemas.openxmlformats.org/officeDocument/2006/relationships/hyperlink" Target="http://164.100.133.129:81/eCONTENT/Uploads/session_06_Introduction%20to%20Data%20Converter.pdf" TargetMode="External"/><Relationship Id="rId9" Type="http://schemas.openxmlformats.org/officeDocument/2006/relationships/hyperlink" Target="http://www.hit.bme.hu/~papay/edu/Acrobat/DataConv.pdf" TargetMode="External"/><Relationship Id="rId14" Type="http://schemas.openxmlformats.org/officeDocument/2006/relationships/hyperlink" Target="http://www.cypress.com/file/144536/download"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mediacollege.com/glossary/q/quantization.html" TargetMode="External"/><Relationship Id="rId13" Type="http://schemas.openxmlformats.org/officeDocument/2006/relationships/hyperlink" Target="http://ecetutorials.com/digital-electronics/data-converters-dac-or-adc/" TargetMode="External"/><Relationship Id="rId3" Type="http://schemas.openxmlformats.org/officeDocument/2006/relationships/hyperlink" Target="http://194.81.104.27/~brian/DSP/ADC_notes.pdf" TargetMode="External"/><Relationship Id="rId7" Type="http://schemas.openxmlformats.org/officeDocument/2006/relationships/hyperlink" Target="http://www.elin.ttu.ee/~olev/lect2.pdf" TargetMode="External"/><Relationship Id="rId12" Type="http://schemas.openxmlformats.org/officeDocument/2006/relationships/hyperlink" Target="http://www.onmyphd.com/?p=quantization.noise.snr" TargetMode="External"/><Relationship Id="rId2" Type="http://schemas.openxmlformats.org/officeDocument/2006/relationships/hyperlink" Target="http://www.ni.com/white-paper/4806/en/" TargetMode="External"/><Relationship Id="rId1" Type="http://schemas.openxmlformats.org/officeDocument/2006/relationships/slideLayout" Target="../slideLayouts/slideLayout7.xml"/><Relationship Id="rId6" Type="http://schemas.openxmlformats.org/officeDocument/2006/relationships/hyperlink" Target="http://www.embedded.com/design/configurable-systems/4025078/Understanding-analog-to-digital-converter-specifications" TargetMode="External"/><Relationship Id="rId11" Type="http://schemas.openxmlformats.org/officeDocument/2006/relationships/hyperlink" Target="https://courses.engr.illinois.edu/ece110/content/courseNotes/files/?samplingAndQuantization" TargetMode="External"/><Relationship Id="rId5" Type="http://schemas.openxmlformats.org/officeDocument/2006/relationships/hyperlink" Target="http://astro.temple.edu/~silage/Chapter8MS.pdf" TargetMode="External"/><Relationship Id="rId10" Type="http://schemas.openxmlformats.org/officeDocument/2006/relationships/hyperlink" Target="http://www.ti.com/europe/downloads/Key%20Parameters.pdf" TargetMode="External"/><Relationship Id="rId4" Type="http://schemas.openxmlformats.org/officeDocument/2006/relationships/hyperlink" Target="http://ume.gatech.edu/mechatronics_course/ADC_F08.pdf" TargetMode="External"/><Relationship Id="rId9" Type="http://schemas.openxmlformats.org/officeDocument/2006/relationships/hyperlink" Target="http://www.ti.com/lit/an/slaa013/slaa013.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lasses.engineering.wustl.edu/ese488/Lectures/Lecture5a_QNoise.pdf" TargetMode="External"/><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hyperlink" Target="https://en.wikipedia.org/wiki/Quantization_(signal_process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8665" y="1561007"/>
            <a:ext cx="6103594" cy="646331"/>
          </a:xfrm>
          <a:prstGeom prst="rect">
            <a:avLst/>
          </a:prstGeom>
        </p:spPr>
        <p:txBody>
          <a:bodyPr wrap="none">
            <a:spAutoFit/>
          </a:bodyPr>
          <a:lstStyle/>
          <a:p>
            <a:r>
              <a:rPr lang="en-US" sz="3600">
                <a:latin typeface="+mj-lt"/>
              </a:rPr>
              <a:t>Introduction to Data Conversion</a:t>
            </a:r>
          </a:p>
        </p:txBody>
      </p:sp>
      <p:sp>
        <p:nvSpPr>
          <p:cNvPr id="5" name="Rectangle 4"/>
          <p:cNvSpPr/>
          <p:nvPr/>
        </p:nvSpPr>
        <p:spPr>
          <a:xfrm>
            <a:off x="2393372" y="3081635"/>
            <a:ext cx="6096000" cy="830997"/>
          </a:xfrm>
          <a:prstGeom prst="rect">
            <a:avLst/>
          </a:prstGeom>
        </p:spPr>
        <p:txBody>
          <a:bodyPr>
            <a:spAutoFit/>
          </a:bodyPr>
          <a:lstStyle/>
          <a:p>
            <a:pPr algn="ctr"/>
            <a:r>
              <a:rPr lang="en-US" sz="2400"/>
              <a:t>EE174 – SJSU</a:t>
            </a:r>
          </a:p>
          <a:p>
            <a:pPr algn="ctr"/>
            <a:r>
              <a:rPr lang="en-US" sz="2400"/>
              <a:t>Tan Nguyen</a:t>
            </a:r>
          </a:p>
        </p:txBody>
      </p:sp>
    </p:spTree>
    <p:extLst>
      <p:ext uri="{BB962C8B-B14F-4D97-AF65-F5344CB8AC3E}">
        <p14:creationId xmlns:p14="http://schemas.microsoft.com/office/powerpoint/2010/main" val="17801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247" y="744682"/>
            <a:ext cx="11202553" cy="1477328"/>
          </a:xfrm>
          <a:prstGeom prst="rect">
            <a:avLst/>
          </a:prstGeom>
          <a:noFill/>
        </p:spPr>
        <p:txBody>
          <a:bodyPr wrap="square" rtlCol="0">
            <a:spAutoFit/>
          </a:bodyPr>
          <a:lstStyle/>
          <a:p>
            <a:r>
              <a:rPr lang="en-US"/>
              <a:t>For a sinusoid signal </a:t>
            </a:r>
            <a:r>
              <a:rPr lang="en-US" altLang="en-US"/>
              <a:t>v(t) = 2sin(180</a:t>
            </a:r>
            <a:r>
              <a:rPr lang="en-US" altLang="en-US" i="1">
                <a:solidFill>
                  <a:srgbClr val="000000"/>
                </a:solidFill>
              </a:rPr>
              <a:t>π</a:t>
            </a:r>
            <a:r>
              <a:rPr lang="en-US" altLang="en-US">
                <a:solidFill>
                  <a:srgbClr val="000000"/>
                </a:solidFill>
              </a:rPr>
              <a:t>t) </a:t>
            </a:r>
            <a:r>
              <a:rPr lang="en-US" altLang="en-US"/>
              <a:t>= 2sin(2</a:t>
            </a:r>
            <a:r>
              <a:rPr lang="en-US" altLang="en-US" i="1">
                <a:solidFill>
                  <a:srgbClr val="000000"/>
                </a:solidFill>
              </a:rPr>
              <a:t>π90</a:t>
            </a:r>
            <a:r>
              <a:rPr lang="en-US" altLang="en-US">
                <a:solidFill>
                  <a:srgbClr val="000000"/>
                </a:solidFill>
              </a:rPr>
              <a:t>t) </a:t>
            </a:r>
            <a:r>
              <a:rPr lang="en-US"/>
              <a:t>is sampled at f</a:t>
            </a:r>
            <a:r>
              <a:rPr lang="en-US" baseline="-25000"/>
              <a:t>s</a:t>
            </a:r>
            <a:r>
              <a:rPr lang="en-US"/>
              <a:t> = 1000 Hz &gt; 2 </a:t>
            </a:r>
            <a:r>
              <a:rPr lang="en-US" err="1"/>
              <a:t>f</a:t>
            </a:r>
            <a:r>
              <a:rPr lang="en-US" baseline="-25000" err="1"/>
              <a:t>max</a:t>
            </a:r>
            <a:r>
              <a:rPr lang="en-US"/>
              <a:t> </a:t>
            </a:r>
            <a:r>
              <a:rPr lang="en-US">
                <a:sym typeface="Wingdings" panose="05000000000000000000" pitchFamily="2" charset="2"/>
              </a:rPr>
              <a:t> a proper</a:t>
            </a:r>
            <a:r>
              <a:rPr lang="en-US"/>
              <a:t> sampling to recover signal. Equivalently, there are 1000/90 = 11.1 samples per sinewave cycle.</a:t>
            </a:r>
          </a:p>
          <a:p>
            <a:r>
              <a:rPr lang="en-US"/>
              <a:t>Now, if sampling f</a:t>
            </a:r>
            <a:r>
              <a:rPr lang="en-US" baseline="-25000"/>
              <a:t>s</a:t>
            </a:r>
            <a:r>
              <a:rPr lang="en-US"/>
              <a:t> = 95 Hz or equivalently there are 1.05 samples per sinewave cycle </a:t>
            </a:r>
            <a:r>
              <a:rPr lang="en-US">
                <a:sym typeface="Wingdings" panose="05000000000000000000" pitchFamily="2" charset="2"/>
              </a:rPr>
              <a:t> </a:t>
            </a:r>
            <a:r>
              <a:rPr lang="en-US"/>
              <a:t>an </a:t>
            </a:r>
            <a:r>
              <a:rPr lang="en-US" u="sng"/>
              <a:t>improper sampling </a:t>
            </a:r>
            <a:r>
              <a:rPr lang="en-US"/>
              <a:t>of the signal because another sine wave can produce the same samples.</a:t>
            </a:r>
          </a:p>
          <a:p>
            <a:r>
              <a:rPr lang="en-US"/>
              <a:t>The original sine misrepresents itself as another sinewave.  This phenomenon is called aliasing.</a:t>
            </a:r>
          </a:p>
        </p:txBody>
      </p:sp>
      <p:sp>
        <p:nvSpPr>
          <p:cNvPr id="6" name="Rectangle 5"/>
          <p:cNvSpPr/>
          <p:nvPr/>
        </p:nvSpPr>
        <p:spPr>
          <a:xfrm>
            <a:off x="4418273" y="2726874"/>
            <a:ext cx="7557827" cy="2862322"/>
          </a:xfrm>
          <a:prstGeom prst="rect">
            <a:avLst/>
          </a:prstGeom>
        </p:spPr>
        <p:txBody>
          <a:bodyPr wrap="square">
            <a:spAutoFit/>
          </a:bodyPr>
          <a:lstStyle/>
          <a:p>
            <a:pPr lvl="0"/>
            <a:r>
              <a:rPr lang="en-US" altLang="en-US"/>
              <a:t>For v(t) = 2sin(180</a:t>
            </a:r>
            <a:r>
              <a:rPr lang="en-US" altLang="en-US" i="1">
                <a:solidFill>
                  <a:srgbClr val="000000"/>
                </a:solidFill>
              </a:rPr>
              <a:t>π</a:t>
            </a:r>
            <a:r>
              <a:rPr lang="en-US" altLang="en-US">
                <a:solidFill>
                  <a:srgbClr val="000000"/>
                </a:solidFill>
              </a:rPr>
              <a:t>t) </a:t>
            </a:r>
            <a:r>
              <a:rPr lang="en-US" altLang="en-US"/>
              <a:t>= 2sin(2</a:t>
            </a:r>
            <a:r>
              <a:rPr lang="en-US" altLang="en-US" i="1">
                <a:solidFill>
                  <a:srgbClr val="000000"/>
                </a:solidFill>
              </a:rPr>
              <a:t>π90</a:t>
            </a:r>
            <a:r>
              <a:rPr lang="en-US" altLang="en-US">
                <a:solidFill>
                  <a:srgbClr val="000000"/>
                </a:solidFill>
              </a:rPr>
              <a:t>t). </a:t>
            </a:r>
          </a:p>
          <a:p>
            <a:pPr lvl="0"/>
            <a:r>
              <a:rPr lang="en-US" altLang="en-US" b="1">
                <a:solidFill>
                  <a:srgbClr val="000000"/>
                </a:solidFill>
              </a:rPr>
              <a:t>Analysis:</a:t>
            </a:r>
            <a:r>
              <a:rPr lang="en-US" altLang="en-US">
                <a:solidFill>
                  <a:srgbClr val="000000"/>
                </a:solidFill>
              </a:rPr>
              <a:t> </a:t>
            </a:r>
          </a:p>
          <a:p>
            <a:pPr lvl="0"/>
            <a:r>
              <a:rPr lang="en-US" altLang="en-US">
                <a:solidFill>
                  <a:srgbClr val="000000"/>
                </a:solidFill>
              </a:rPr>
              <a:t>For f</a:t>
            </a:r>
            <a:r>
              <a:rPr lang="en-US" altLang="en-US" baseline="-25000">
                <a:solidFill>
                  <a:srgbClr val="000000"/>
                </a:solidFill>
              </a:rPr>
              <a:t>s1</a:t>
            </a:r>
            <a:r>
              <a:rPr lang="en-US" altLang="en-US">
                <a:solidFill>
                  <a:srgbClr val="000000"/>
                </a:solidFill>
              </a:rPr>
              <a:t> = 1000 Hz  </a:t>
            </a:r>
            <a:r>
              <a:rPr lang="en-US" altLang="en-US">
                <a:solidFill>
                  <a:srgbClr val="000000"/>
                </a:solidFill>
                <a:sym typeface="Wingdings" pitchFamily="2" charset="2"/>
              </a:rPr>
              <a:t> </a:t>
            </a:r>
            <a:r>
              <a:rPr lang="en-US" altLang="en-US">
                <a:solidFill>
                  <a:srgbClr val="000000"/>
                </a:solidFill>
              </a:rPr>
              <a:t>v</a:t>
            </a:r>
            <a:r>
              <a:rPr lang="en-US" altLang="en-US" baseline="-25000">
                <a:solidFill>
                  <a:srgbClr val="000000"/>
                </a:solidFill>
              </a:rPr>
              <a:t>1</a:t>
            </a:r>
            <a:r>
              <a:rPr lang="en-US" altLang="en-US">
                <a:solidFill>
                  <a:srgbClr val="000000"/>
                </a:solidFill>
              </a:rPr>
              <a:t>[n] = 2sin(2</a:t>
            </a:r>
            <a:r>
              <a:rPr lang="en-US" altLang="en-US" i="1">
                <a:solidFill>
                  <a:srgbClr val="000000"/>
                </a:solidFill>
              </a:rPr>
              <a:t>π</a:t>
            </a:r>
            <a:r>
              <a:rPr lang="en-US" altLang="en-US" i="1">
                <a:solidFill>
                  <a:srgbClr val="0033CC"/>
                </a:solidFill>
              </a:rPr>
              <a:t>n</a:t>
            </a:r>
            <a:r>
              <a:rPr lang="en-US" altLang="en-US" i="1">
                <a:solidFill>
                  <a:srgbClr val="000000"/>
                </a:solidFill>
              </a:rPr>
              <a:t> 90/1000) = 2sin(2π</a:t>
            </a:r>
            <a:r>
              <a:rPr lang="en-US" altLang="en-US" i="1">
                <a:solidFill>
                  <a:srgbClr val="0033CC"/>
                </a:solidFill>
              </a:rPr>
              <a:t>n</a:t>
            </a:r>
            <a:r>
              <a:rPr lang="en-US" altLang="en-US" i="1">
                <a:solidFill>
                  <a:srgbClr val="000000"/>
                </a:solidFill>
              </a:rPr>
              <a:t>(0.09)) = 2sin(0.18π</a:t>
            </a:r>
            <a:r>
              <a:rPr lang="en-US" altLang="en-US" i="1">
                <a:solidFill>
                  <a:srgbClr val="0033CC"/>
                </a:solidFill>
              </a:rPr>
              <a:t>n</a:t>
            </a:r>
            <a:r>
              <a:rPr lang="en-US" altLang="en-US" i="1">
                <a:solidFill>
                  <a:srgbClr val="000000"/>
                </a:solidFill>
              </a:rPr>
              <a:t>) </a:t>
            </a:r>
          </a:p>
          <a:p>
            <a:pPr lvl="0">
              <a:buFont typeface="Wingdings"/>
              <a:buChar char="è"/>
            </a:pPr>
            <a:r>
              <a:rPr lang="en-US" altLang="en-US">
                <a:solidFill>
                  <a:srgbClr val="000000"/>
                </a:solidFill>
              </a:rPr>
              <a:t>Recovering signal: v</a:t>
            </a:r>
            <a:r>
              <a:rPr lang="en-US" altLang="en-US" baseline="-25000">
                <a:solidFill>
                  <a:srgbClr val="000000"/>
                </a:solidFill>
              </a:rPr>
              <a:t>r1</a:t>
            </a:r>
            <a:r>
              <a:rPr lang="en-US" altLang="en-US">
                <a:solidFill>
                  <a:srgbClr val="000000"/>
                </a:solidFill>
              </a:rPr>
              <a:t>(t) = 2sin(0.18</a:t>
            </a:r>
            <a:r>
              <a:rPr lang="en-US" altLang="en-US" i="1">
                <a:solidFill>
                  <a:srgbClr val="000000"/>
                </a:solidFill>
              </a:rPr>
              <a:t>π </a:t>
            </a:r>
            <a:r>
              <a:rPr lang="en-US" altLang="en-US" i="1">
                <a:solidFill>
                  <a:srgbClr val="0033CC"/>
                </a:solidFill>
              </a:rPr>
              <a:t>tx1000</a:t>
            </a:r>
            <a:r>
              <a:rPr lang="en-US" altLang="en-US" i="1">
                <a:solidFill>
                  <a:srgbClr val="000000"/>
                </a:solidFill>
              </a:rPr>
              <a:t>) = 2sin(180π</a:t>
            </a:r>
            <a:r>
              <a:rPr lang="en-US" altLang="en-US" i="1">
                <a:solidFill>
                  <a:srgbClr val="0033CC"/>
                </a:solidFill>
              </a:rPr>
              <a:t>t</a:t>
            </a:r>
            <a:r>
              <a:rPr lang="en-US" altLang="en-US" i="1">
                <a:solidFill>
                  <a:srgbClr val="000000"/>
                </a:solidFill>
              </a:rPr>
              <a:t>) = 2sin(2π 90</a:t>
            </a:r>
            <a:r>
              <a:rPr lang="en-US" altLang="en-US" i="1">
                <a:solidFill>
                  <a:srgbClr val="0033CC"/>
                </a:solidFill>
              </a:rPr>
              <a:t>t</a:t>
            </a:r>
            <a:r>
              <a:rPr lang="en-US" altLang="en-US" i="1">
                <a:solidFill>
                  <a:srgbClr val="000000"/>
                </a:solidFill>
              </a:rPr>
              <a:t>) </a:t>
            </a:r>
          </a:p>
          <a:p>
            <a:pPr lvl="0">
              <a:buFont typeface="Wingdings"/>
              <a:buChar char="è"/>
            </a:pPr>
            <a:r>
              <a:rPr lang="en-US" altLang="en-US" b="1" i="1">
                <a:solidFill>
                  <a:srgbClr val="0033CC"/>
                </a:solidFill>
                <a:sym typeface="Wingdings" pitchFamily="2" charset="2"/>
              </a:rPr>
              <a:t>Signal recovered</a:t>
            </a:r>
          </a:p>
          <a:p>
            <a:pPr lvl="0">
              <a:buFont typeface="Wingdings"/>
              <a:buChar char="è"/>
            </a:pPr>
            <a:endParaRPr lang="en-US" altLang="en-US" i="1">
              <a:solidFill>
                <a:srgbClr val="000000"/>
              </a:solidFill>
              <a:sym typeface="Wingdings" pitchFamily="2" charset="2"/>
            </a:endParaRPr>
          </a:p>
          <a:p>
            <a:pPr lvl="0"/>
            <a:r>
              <a:rPr lang="en-US" altLang="en-US">
                <a:solidFill>
                  <a:srgbClr val="000000"/>
                </a:solidFill>
              </a:rPr>
              <a:t>For f</a:t>
            </a:r>
            <a:r>
              <a:rPr lang="en-US" altLang="en-US" baseline="-25000">
                <a:solidFill>
                  <a:srgbClr val="000000"/>
                </a:solidFill>
              </a:rPr>
              <a:t>s2</a:t>
            </a:r>
            <a:r>
              <a:rPr lang="en-US" altLang="en-US">
                <a:solidFill>
                  <a:srgbClr val="000000"/>
                </a:solidFill>
              </a:rPr>
              <a:t> = 95 Hz  </a:t>
            </a:r>
            <a:r>
              <a:rPr lang="en-US" altLang="en-US">
                <a:solidFill>
                  <a:srgbClr val="000000"/>
                </a:solidFill>
                <a:sym typeface="Wingdings" pitchFamily="2" charset="2"/>
              </a:rPr>
              <a:t> </a:t>
            </a:r>
            <a:r>
              <a:rPr lang="en-US" altLang="en-US">
                <a:solidFill>
                  <a:srgbClr val="000000"/>
                </a:solidFill>
              </a:rPr>
              <a:t>v</a:t>
            </a:r>
            <a:r>
              <a:rPr lang="en-US" altLang="en-US" baseline="-25000">
                <a:solidFill>
                  <a:srgbClr val="000000"/>
                </a:solidFill>
              </a:rPr>
              <a:t>r2</a:t>
            </a:r>
            <a:r>
              <a:rPr lang="en-US" altLang="en-US">
                <a:solidFill>
                  <a:srgbClr val="000000"/>
                </a:solidFill>
              </a:rPr>
              <a:t>[n] = 2sin(2</a:t>
            </a:r>
            <a:r>
              <a:rPr lang="en-US" altLang="en-US" i="1">
                <a:solidFill>
                  <a:srgbClr val="000000"/>
                </a:solidFill>
              </a:rPr>
              <a:t>π</a:t>
            </a:r>
            <a:r>
              <a:rPr lang="en-US" altLang="en-US" i="1">
                <a:solidFill>
                  <a:srgbClr val="0033CC"/>
                </a:solidFill>
              </a:rPr>
              <a:t>n</a:t>
            </a:r>
            <a:r>
              <a:rPr lang="en-US" altLang="en-US" i="1">
                <a:solidFill>
                  <a:srgbClr val="000000"/>
                </a:solidFill>
              </a:rPr>
              <a:t> 90/95) = 2sin(πn(1.9)) = 2sin(πn(2 – 0.1)) </a:t>
            </a:r>
          </a:p>
          <a:p>
            <a:pPr lvl="0"/>
            <a:r>
              <a:rPr lang="en-US" altLang="en-US" i="1">
                <a:solidFill>
                  <a:srgbClr val="000000"/>
                </a:solidFill>
              </a:rPr>
              <a:t>		        = 2sin(πn( – 0.1)) = – 2sin(0.1πn)</a:t>
            </a:r>
          </a:p>
          <a:p>
            <a:pPr lvl="0">
              <a:buFont typeface="Wingdings"/>
              <a:buChar char="è"/>
            </a:pPr>
            <a:r>
              <a:rPr lang="en-US" altLang="en-US">
                <a:solidFill>
                  <a:srgbClr val="000000"/>
                </a:solidFill>
              </a:rPr>
              <a:t>Recovering signal: v</a:t>
            </a:r>
            <a:r>
              <a:rPr lang="en-US" altLang="en-US" baseline="-25000">
                <a:solidFill>
                  <a:srgbClr val="000000"/>
                </a:solidFill>
              </a:rPr>
              <a:t>r2</a:t>
            </a:r>
            <a:r>
              <a:rPr lang="en-US" altLang="en-US">
                <a:solidFill>
                  <a:srgbClr val="000000"/>
                </a:solidFill>
              </a:rPr>
              <a:t>(t) = </a:t>
            </a:r>
            <a:r>
              <a:rPr lang="en-US" altLang="en-US" i="1">
                <a:solidFill>
                  <a:srgbClr val="000000"/>
                </a:solidFill>
              </a:rPr>
              <a:t>– 2sin(0.1πtx95) = – 2sin(9.5πt) </a:t>
            </a:r>
            <a:r>
              <a:rPr lang="en-US" altLang="en-US"/>
              <a:t>= </a:t>
            </a:r>
            <a:r>
              <a:rPr lang="en-US" altLang="en-US" i="1">
                <a:solidFill>
                  <a:srgbClr val="000000"/>
                </a:solidFill>
              </a:rPr>
              <a:t>– </a:t>
            </a:r>
            <a:r>
              <a:rPr lang="en-US" altLang="en-US"/>
              <a:t>2sin(2</a:t>
            </a:r>
            <a:r>
              <a:rPr lang="en-US" altLang="en-US" i="1">
                <a:solidFill>
                  <a:srgbClr val="000000"/>
                </a:solidFill>
              </a:rPr>
              <a:t>π4.75</a:t>
            </a:r>
            <a:r>
              <a:rPr lang="en-US" altLang="en-US">
                <a:solidFill>
                  <a:srgbClr val="000000"/>
                </a:solidFill>
              </a:rPr>
              <a:t>t) </a:t>
            </a:r>
            <a:r>
              <a:rPr lang="en-US" altLang="en-US" b="1" i="1">
                <a:solidFill>
                  <a:srgbClr val="FF0000"/>
                </a:solidFill>
                <a:sym typeface="Wingdings" pitchFamily="2" charset="2"/>
              </a:rPr>
              <a:t> Signal is not recovered </a:t>
            </a:r>
          </a:p>
        </p:txBody>
      </p:sp>
      <p:pic>
        <p:nvPicPr>
          <p:cNvPr id="12" name="Picture 11"/>
          <p:cNvPicPr>
            <a:picLocks noChangeAspect="1"/>
          </p:cNvPicPr>
          <p:nvPr/>
        </p:nvPicPr>
        <p:blipFill>
          <a:blip r:embed="rId2" cstate="print"/>
          <a:stretch>
            <a:fillRect/>
          </a:stretch>
        </p:blipFill>
        <p:spPr>
          <a:xfrm>
            <a:off x="434239" y="2413000"/>
            <a:ext cx="3712307" cy="1930400"/>
          </a:xfrm>
          <a:prstGeom prst="rect">
            <a:avLst/>
          </a:prstGeom>
        </p:spPr>
      </p:pic>
      <p:pic>
        <p:nvPicPr>
          <p:cNvPr id="13" name="Picture 12"/>
          <p:cNvPicPr>
            <a:picLocks noChangeAspect="1"/>
          </p:cNvPicPr>
          <p:nvPr/>
        </p:nvPicPr>
        <p:blipFill>
          <a:blip r:embed="rId3" cstate="print"/>
          <a:stretch>
            <a:fillRect/>
          </a:stretch>
        </p:blipFill>
        <p:spPr>
          <a:xfrm>
            <a:off x="434239" y="4487699"/>
            <a:ext cx="3700834" cy="2253795"/>
          </a:xfrm>
          <a:prstGeom prst="rect">
            <a:avLst/>
          </a:prstGeom>
        </p:spPr>
      </p:pic>
      <p:sp>
        <p:nvSpPr>
          <p:cNvPr id="7" name="Title 1"/>
          <p:cNvSpPr txBox="1">
            <a:spLocks/>
          </p:cNvSpPr>
          <p:nvPr/>
        </p:nvSpPr>
        <p:spPr>
          <a:xfrm>
            <a:off x="2893926" y="205834"/>
            <a:ext cx="6571621" cy="497320"/>
          </a:xfrm>
          <a:prstGeom prst="rect">
            <a:avLst/>
          </a:prstGeom>
        </p:spPr>
        <p:txBody>
          <a:bodyP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ADC Process: Sampling Theorem</a:t>
            </a:r>
          </a:p>
        </p:txBody>
      </p:sp>
    </p:spTree>
    <p:extLst>
      <p:ext uri="{BB962C8B-B14F-4D97-AF65-F5344CB8AC3E}">
        <p14:creationId xmlns:p14="http://schemas.microsoft.com/office/powerpoint/2010/main" val="404779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164" y="365125"/>
            <a:ext cx="5226627" cy="476539"/>
          </a:xfrm>
        </p:spPr>
        <p:txBody>
          <a:bodyPr>
            <a:normAutofit fontScale="90000"/>
          </a:bodyPr>
          <a:lstStyle/>
          <a:p>
            <a:r>
              <a:rPr lang="en-US" sz="3600"/>
              <a:t>Improve  the accuracy in ADC</a:t>
            </a:r>
          </a:p>
        </p:txBody>
      </p:sp>
      <p:sp>
        <p:nvSpPr>
          <p:cNvPr id="5" name="Rectangle 4"/>
          <p:cNvSpPr/>
          <p:nvPr/>
        </p:nvSpPr>
        <p:spPr>
          <a:xfrm>
            <a:off x="678872" y="937691"/>
            <a:ext cx="5495591" cy="1200329"/>
          </a:xfrm>
          <a:prstGeom prst="rect">
            <a:avLst/>
          </a:prstGeom>
        </p:spPr>
        <p:txBody>
          <a:bodyPr wrap="square">
            <a:spAutoFit/>
          </a:bodyPr>
          <a:lstStyle/>
          <a:p>
            <a:pPr marL="257175" indent="-257175">
              <a:buFont typeface="Arial" pitchFamily="34" charset="0"/>
              <a:buChar char="•"/>
            </a:pPr>
            <a:r>
              <a:rPr lang="en-US"/>
              <a:t>Increase the sampling rate which increases the maximum frequency that can be measured.</a:t>
            </a:r>
          </a:p>
          <a:p>
            <a:pPr marL="257175" indent="-257175">
              <a:buFont typeface="Arial" pitchFamily="34" charset="0"/>
              <a:buChar char="•"/>
            </a:pPr>
            <a:r>
              <a:rPr lang="en-US"/>
              <a:t>Increase the resolution which improves the accuracy in measuring the amplitude of the analog signal.</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799" y="2391142"/>
            <a:ext cx="5777894" cy="424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srcRect/>
          <a:stretch>
            <a:fillRect/>
          </a:stretch>
        </p:blipFill>
        <p:spPr bwMode="auto">
          <a:xfrm>
            <a:off x="6588518" y="2864008"/>
            <a:ext cx="4791075" cy="3686175"/>
          </a:xfrm>
          <a:prstGeom prst="rect">
            <a:avLst/>
          </a:prstGeom>
          <a:noFill/>
          <a:ln w="9525">
            <a:noFill/>
            <a:miter lim="800000"/>
            <a:headEnd/>
            <a:tailEnd/>
          </a:ln>
        </p:spPr>
      </p:pic>
      <p:sp>
        <p:nvSpPr>
          <p:cNvPr id="7" name="Rectangle 6"/>
          <p:cNvSpPr/>
          <p:nvPr/>
        </p:nvSpPr>
        <p:spPr>
          <a:xfrm>
            <a:off x="6464173" y="963821"/>
            <a:ext cx="5314385" cy="1754326"/>
          </a:xfrm>
          <a:prstGeom prst="rect">
            <a:avLst/>
          </a:prstGeom>
        </p:spPr>
        <p:txBody>
          <a:bodyPr wrap="square">
            <a:spAutoFit/>
          </a:bodyPr>
          <a:lstStyle/>
          <a:p>
            <a:pPr>
              <a:buFont typeface="Arial" pitchFamily="34" charset="0"/>
              <a:buChar char="•"/>
            </a:pPr>
            <a:r>
              <a:rPr lang="en-US"/>
              <a:t>   Increasing both sampling time and resolution, the difference between the analog and the digital signals would become negligible</a:t>
            </a:r>
          </a:p>
          <a:p>
            <a:r>
              <a:rPr lang="en-US"/>
              <a:t>Example of daily temperatures:</a:t>
            </a:r>
          </a:p>
          <a:p>
            <a:r>
              <a:rPr lang="en-US"/>
              <a:t>(a) Two samples per day with four quantization levels (b) Nine samples per day with 25 quantization levels.</a:t>
            </a:r>
          </a:p>
        </p:txBody>
      </p:sp>
    </p:spTree>
    <p:extLst>
      <p:ext uri="{BB962C8B-B14F-4D97-AF65-F5344CB8AC3E}">
        <p14:creationId xmlns:p14="http://schemas.microsoft.com/office/powerpoint/2010/main" val="181210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2328" y="200462"/>
            <a:ext cx="7886700" cy="5563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t>ADC Characteristics</a:t>
            </a:r>
          </a:p>
        </p:txBody>
      </p:sp>
      <p:pic>
        <p:nvPicPr>
          <p:cNvPr id="5" name="Picture 4"/>
          <p:cNvPicPr>
            <a:picLocks noChangeAspect="1"/>
          </p:cNvPicPr>
          <p:nvPr/>
        </p:nvPicPr>
        <p:blipFill>
          <a:blip r:embed="rId2" cstate="print"/>
          <a:stretch>
            <a:fillRect/>
          </a:stretch>
        </p:blipFill>
        <p:spPr>
          <a:xfrm>
            <a:off x="791738" y="978975"/>
            <a:ext cx="3334214" cy="212729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508622" y="930754"/>
                <a:ext cx="7416678" cy="5098575"/>
              </a:xfrm>
              <a:prstGeom prst="rect">
                <a:avLst/>
              </a:prstGeom>
            </p:spPr>
            <p:txBody>
              <a:bodyPr wrap="square">
                <a:spAutoFit/>
              </a:bodyPr>
              <a:lstStyle/>
              <a:p>
                <a:pPr marL="257175" indent="-257175">
                  <a:buFont typeface="Arial" panose="020B0604020202020204" pitchFamily="34" charset="0"/>
                  <a:buChar char="•"/>
                </a:pPr>
                <a:r>
                  <a:rPr lang="en-US" sz="2000" u="sng"/>
                  <a:t>An ideal ADC:</a:t>
                </a:r>
              </a:p>
              <a:p>
                <a:pPr marL="600075" lvl="1" indent="-257175">
                  <a:buFont typeface="Arial" panose="020B0604020202020204" pitchFamily="34" charset="0"/>
                  <a:buChar char="•"/>
                </a:pPr>
                <a:r>
                  <a:rPr lang="en-US"/>
                  <a:t>Accepts analog input in the form of either voltage or current </a:t>
                </a:r>
              </a:p>
              <a:p>
                <a:pPr marL="600075" lvl="1" indent="-257175">
                  <a:buFont typeface="Arial" panose="020B0604020202020204" pitchFamily="34" charset="0"/>
                  <a:buChar char="•"/>
                </a:pPr>
                <a:r>
                  <a:rPr lang="en-US"/>
                  <a:t>Produces digital output either in serial or parallel form</a:t>
                </a:r>
              </a:p>
              <a:p>
                <a:r>
                  <a:rPr lang="en-US" b="1" i="1">
                    <a:solidFill>
                      <a:srgbClr val="002060"/>
                    </a:solidFill>
                  </a:rPr>
                  <a:t>	N = # of bits</a:t>
                </a:r>
              </a:p>
              <a:p>
                <a:r>
                  <a:rPr lang="en-US" b="1" i="1">
                    <a:solidFill>
                      <a:srgbClr val="002060"/>
                    </a:solidFill>
                  </a:rPr>
                  <a:t>	V</a:t>
                </a:r>
                <a:r>
                  <a:rPr lang="en-US" b="1" i="1" baseline="-25000">
                    <a:solidFill>
                      <a:srgbClr val="002060"/>
                    </a:solidFill>
                  </a:rPr>
                  <a:t>FS </a:t>
                </a:r>
                <a:r>
                  <a:rPr lang="en-US" b="1" i="1">
                    <a:solidFill>
                      <a:srgbClr val="002060"/>
                    </a:solidFill>
                  </a:rPr>
                  <a:t>= Full scale output = </a:t>
                </a:r>
                <a:r>
                  <a:rPr lang="en-US" b="1" i="1" err="1">
                    <a:solidFill>
                      <a:srgbClr val="002060"/>
                    </a:solidFill>
                  </a:rPr>
                  <a:t>V</a:t>
                </a:r>
                <a:r>
                  <a:rPr lang="en-US" b="1" i="1" baseline="-25000" err="1">
                    <a:solidFill>
                      <a:srgbClr val="002060"/>
                    </a:solidFill>
                  </a:rPr>
                  <a:t>ref</a:t>
                </a:r>
                <a:r>
                  <a:rPr lang="en-US" b="1" i="1">
                    <a:solidFill>
                      <a:srgbClr val="002060"/>
                    </a:solidFill>
                  </a:rPr>
                  <a:t> – 1 LSB = </a:t>
                </a:r>
                <a:r>
                  <a:rPr lang="en-US" b="1" i="1" err="1">
                    <a:solidFill>
                      <a:srgbClr val="002060"/>
                    </a:solidFill>
                  </a:rPr>
                  <a:t>V</a:t>
                </a:r>
                <a:r>
                  <a:rPr lang="en-US" b="1" i="1" baseline="-25000" err="1">
                    <a:solidFill>
                      <a:srgbClr val="002060"/>
                    </a:solidFill>
                  </a:rPr>
                  <a:t>ref</a:t>
                </a:r>
                <a:r>
                  <a:rPr lang="en-US" b="1" i="1">
                    <a:solidFill>
                      <a:srgbClr val="002060"/>
                    </a:solidFill>
                  </a:rPr>
                  <a:t>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2</m:t>
                        </m:r>
                        <m:r>
                          <m:rPr>
                            <m:nor/>
                          </m:rPr>
                          <a:rPr lang="en-US" b="1" i="1" baseline="30000">
                            <a:solidFill>
                              <a:srgbClr val="002060"/>
                            </a:solidFill>
                          </a:rPr>
                          <m:t>N</m:t>
                        </m:r>
                        <m:r>
                          <m:rPr>
                            <m:nor/>
                          </m:rPr>
                          <a:rPr lang="en-US" b="1" i="1" smtClean="0">
                            <a:solidFill>
                              <a:srgbClr val="002060"/>
                            </a:solidFill>
                          </a:rPr>
                          <m:t> − 1 </m:t>
                        </m:r>
                      </m:num>
                      <m:den>
                        <m:r>
                          <m:rPr>
                            <m:nor/>
                          </m:rPr>
                          <a:rPr lang="en-US" b="1" i="1">
                            <a:solidFill>
                              <a:srgbClr val="002060"/>
                            </a:solidFill>
                          </a:rPr>
                          <m:t>2</m:t>
                        </m:r>
                        <m:r>
                          <m:rPr>
                            <m:nor/>
                          </m:rPr>
                          <a:rPr lang="en-US" b="1" i="1" baseline="30000">
                            <a:solidFill>
                              <a:srgbClr val="002060"/>
                            </a:solidFill>
                          </a:rPr>
                          <m:t>N</m:t>
                        </m:r>
                      </m:den>
                    </m:f>
                  </m:oMath>
                </a14:m>
                <a:endParaRPr lang="en-US" b="1" i="1">
                  <a:solidFill>
                    <a:srgbClr val="002060"/>
                  </a:solidFill>
                </a:endParaRPr>
              </a:p>
              <a:p>
                <a:r>
                  <a:rPr lang="en-US" b="1">
                    <a:solidFill>
                      <a:srgbClr val="002060"/>
                    </a:solidFill>
                  </a:rPr>
                  <a:t>	</a:t>
                </a:r>
                <a14:m>
                  <m:oMath xmlns:m="http://schemas.openxmlformats.org/officeDocument/2006/math">
                    <m:r>
                      <a:rPr lang="en-US" b="1" i="1" smtClean="0">
                        <a:solidFill>
                          <a:srgbClr val="002060"/>
                        </a:solidFill>
                        <a:latin typeface="Cambria Math" panose="02040503050406030204" pitchFamily="18" charset="0"/>
                      </a:rPr>
                      <m:t>𝑸</m:t>
                    </m:r>
                  </m:oMath>
                </a14:m>
                <a:r>
                  <a:rPr lang="en-US" b="1" i="1">
                    <a:solidFill>
                      <a:srgbClr val="002060"/>
                    </a:solidFill>
                  </a:rPr>
                  <a:t> = min. resolvable input </a:t>
                </a:r>
                <a:r>
                  <a:rPr lang="en-US" b="1" i="1">
                    <a:solidFill>
                      <a:srgbClr val="002060"/>
                    </a:solidFill>
                    <a:sym typeface="Wingdings" panose="05000000000000000000" pitchFamily="2" charset="2"/>
                  </a:rPr>
                  <a:t> 1 LSB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smtClean="0">
                            <a:solidFill>
                              <a:srgbClr val="002060"/>
                            </a:solidFill>
                          </a:rPr>
                          <m:t>ref</m:t>
                        </m:r>
                      </m:num>
                      <m:den>
                        <m:r>
                          <m:rPr>
                            <m:nor/>
                          </m:rPr>
                          <a:rPr lang="en-US" b="1" i="1" smtClean="0">
                            <a:solidFill>
                              <a:srgbClr val="002060"/>
                            </a:solidFill>
                          </a:rPr>
                          <m:t>2</m:t>
                        </m:r>
                        <m:r>
                          <m:rPr>
                            <m:nor/>
                          </m:rPr>
                          <a:rPr lang="en-US" b="1" i="1" baseline="30000" smtClean="0">
                            <a:solidFill>
                              <a:srgbClr val="002060"/>
                            </a:solidFill>
                          </a:rPr>
                          <m:t>N</m:t>
                        </m:r>
                      </m:den>
                    </m:f>
                    <m:r>
                      <m:rPr>
                        <m:nor/>
                      </m:rPr>
                      <a:rPr lang="en-US" b="1" i="1">
                        <a:solidFill>
                          <a:srgbClr val="002060"/>
                        </a:solidFill>
                      </a:rPr>
                      <m:t>=</m:t>
                    </m:r>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a:solidFill>
                              <a:srgbClr val="002060"/>
                            </a:solidFill>
                          </a:rPr>
                          <m:t>FS</m:t>
                        </m:r>
                      </m:num>
                      <m:den>
                        <m:r>
                          <m:rPr>
                            <m:nor/>
                          </m:rPr>
                          <a:rPr lang="en-US" b="1" i="1">
                            <a:solidFill>
                              <a:srgbClr val="002060"/>
                            </a:solidFill>
                          </a:rPr>
                          <m:t>2</m:t>
                        </m:r>
                        <m:r>
                          <m:rPr>
                            <m:nor/>
                          </m:rPr>
                          <a:rPr lang="en-US" b="1" i="1" baseline="30000">
                            <a:solidFill>
                              <a:srgbClr val="002060"/>
                            </a:solidFill>
                          </a:rPr>
                          <m:t>N</m:t>
                        </m:r>
                        <m:r>
                          <m:rPr>
                            <m:nor/>
                          </m:rPr>
                          <a:rPr lang="en-US" b="1" i="1" baseline="30000" smtClean="0">
                            <a:solidFill>
                              <a:srgbClr val="002060"/>
                            </a:solidFill>
                          </a:rPr>
                          <m:t> </m:t>
                        </m:r>
                        <m:r>
                          <a:rPr lang="en-US" b="1" i="1" smtClean="0">
                            <a:solidFill>
                              <a:srgbClr val="002060"/>
                            </a:solidFill>
                            <a:latin typeface="Cambria Math" panose="02040503050406030204" pitchFamily="18" charset="0"/>
                          </a:rPr>
                          <m:t>− </m:t>
                        </m:r>
                        <m:r>
                          <a:rPr lang="en-US" b="1" i="1" smtClean="0">
                            <a:solidFill>
                              <a:srgbClr val="002060"/>
                            </a:solidFill>
                            <a:latin typeface="Cambria Math" panose="02040503050406030204" pitchFamily="18" charset="0"/>
                          </a:rPr>
                          <m:t>𝟏</m:t>
                        </m:r>
                        <m:r>
                          <a:rPr lang="en-US" b="1" i="1" smtClean="0">
                            <a:solidFill>
                              <a:srgbClr val="002060"/>
                            </a:solidFill>
                            <a:latin typeface="Cambria Math" panose="02040503050406030204" pitchFamily="18" charset="0"/>
                          </a:rPr>
                          <m:t> </m:t>
                        </m:r>
                      </m:den>
                    </m:f>
                  </m:oMath>
                </a14:m>
                <a:endParaRPr lang="en-US" sz="2000" i="1" u="sng"/>
              </a:p>
              <a:p>
                <a:endParaRPr lang="en-US" sz="2000" u="sng"/>
              </a:p>
              <a:p>
                <a:pPr marL="285750" indent="-285750">
                  <a:buFont typeface="Arial" panose="020B0604020202020204" pitchFamily="34" charset="0"/>
                  <a:buChar char="•"/>
                </a:pPr>
                <a:r>
                  <a:rPr lang="en-US" sz="2000" u="sng"/>
                  <a:t>Resolution: </a:t>
                </a:r>
              </a:p>
              <a:p>
                <a:pPr marL="742950" lvl="1" indent="-285750">
                  <a:buFont typeface="Arial" panose="020B0604020202020204" pitchFamily="34" charset="0"/>
                  <a:buChar char="•"/>
                </a:pPr>
                <a:r>
                  <a:rPr lang="en-US"/>
                  <a:t>Resolution is the smallest input voltage change a digitizer can capture</a:t>
                </a:r>
                <a:endParaRPr lang="en-US">
                  <a:solidFill>
                    <a:srgbClr val="000000"/>
                  </a:solidFill>
                  <a:latin typeface="Arial" panose="020B0604020202020204" pitchFamily="34" charset="0"/>
                </a:endParaRPr>
              </a:p>
              <a:p>
                <a:pPr marL="742950" lvl="1" indent="-285750">
                  <a:buFont typeface="Arial" panose="020B0604020202020204" pitchFamily="34" charset="0"/>
                  <a:buChar char="•"/>
                </a:pPr>
                <a:r>
                  <a:rPr lang="en-US"/>
                  <a:t>Resolution of a N-bit ADC is defined as</a:t>
                </a:r>
              </a:p>
              <a:p>
                <a:r>
                  <a:rPr lang="en-US" sz="2000" b="1" i="1">
                    <a:solidFill>
                      <a:srgbClr val="002060"/>
                    </a:solidFill>
                  </a:rPr>
                  <a:t>	Q = </a:t>
                </a:r>
                <a14:m>
                  <m:oMath xmlns:m="http://schemas.openxmlformats.org/officeDocument/2006/math">
                    <m:f>
                      <m:fPr>
                        <m:ctrlPr>
                          <a:rPr lang="en-US" sz="2000" b="1" i="1">
                            <a:solidFill>
                              <a:srgbClr val="002060"/>
                            </a:solidFill>
                            <a:latin typeface="Cambria Math" panose="02040503050406030204" pitchFamily="18" charset="0"/>
                          </a:rPr>
                        </m:ctrlPr>
                      </m:fPr>
                      <m:num>
                        <m:r>
                          <m:rPr>
                            <m:nor/>
                          </m:rPr>
                          <a:rPr lang="en-US" sz="2000" b="1" i="1">
                            <a:solidFill>
                              <a:srgbClr val="002060"/>
                            </a:solidFill>
                          </a:rPr>
                          <m:t>V</m:t>
                        </m:r>
                        <m:r>
                          <m:rPr>
                            <m:nor/>
                          </m:rPr>
                          <a:rPr lang="en-US" sz="2000" b="1" i="1" baseline="-25000">
                            <a:solidFill>
                              <a:srgbClr val="002060"/>
                            </a:solidFill>
                          </a:rPr>
                          <m:t>ref</m:t>
                        </m:r>
                      </m:num>
                      <m:den>
                        <m:r>
                          <m:rPr>
                            <m:nor/>
                          </m:rPr>
                          <a:rPr lang="en-US" sz="2000" b="1" i="1">
                            <a:solidFill>
                              <a:srgbClr val="002060"/>
                            </a:solidFill>
                          </a:rPr>
                          <m:t>2</m:t>
                        </m:r>
                        <m:r>
                          <m:rPr>
                            <m:nor/>
                          </m:rPr>
                          <a:rPr lang="en-US" sz="2000" b="1" i="1" baseline="30000">
                            <a:solidFill>
                              <a:srgbClr val="002060"/>
                            </a:solidFill>
                          </a:rPr>
                          <m:t>N</m:t>
                        </m:r>
                      </m:den>
                    </m:f>
                  </m:oMath>
                </a14:m>
                <a:r>
                  <a:rPr lang="en-US" sz="2000" b="1" i="1">
                    <a:solidFill>
                      <a:srgbClr val="002060"/>
                    </a:solidFill>
                  </a:rPr>
                  <a:t>		</a:t>
                </a:r>
                <a:r>
                  <a:rPr lang="en-US"/>
                  <a:t>where  </a:t>
                </a:r>
                <a:r>
                  <a:rPr lang="en-US" err="1"/>
                  <a:t>V</a:t>
                </a:r>
                <a:r>
                  <a:rPr lang="en-US" baseline="-25000" err="1"/>
                  <a:t>ref</a:t>
                </a:r>
                <a:r>
                  <a:rPr lang="en-US"/>
                  <a:t> = (</a:t>
                </a:r>
                <a:r>
                  <a:rPr lang="en-US" err="1"/>
                  <a:t>V</a:t>
                </a:r>
                <a:r>
                  <a:rPr lang="en-US" baseline="-25000" err="1"/>
                  <a:t>ref</a:t>
                </a:r>
                <a:r>
                  <a:rPr lang="en-US" baseline="-25000"/>
                  <a:t>+ </a:t>
                </a:r>
                <a:r>
                  <a:rPr lang="en-US"/>
                  <a:t>- </a:t>
                </a:r>
                <a:r>
                  <a:rPr lang="en-US" err="1"/>
                  <a:t>V</a:t>
                </a:r>
                <a:r>
                  <a:rPr lang="en-US" baseline="-25000" err="1"/>
                  <a:t>ref</a:t>
                </a:r>
                <a:r>
                  <a:rPr lang="en-US" baseline="-25000"/>
                  <a:t>-</a:t>
                </a:r>
                <a:r>
                  <a:rPr lang="en-US"/>
                  <a:t>). </a:t>
                </a:r>
              </a:p>
              <a:p>
                <a:r>
                  <a:rPr lang="en-US"/>
                  <a:t>			If </a:t>
                </a:r>
                <a:r>
                  <a:rPr lang="en-US" err="1"/>
                  <a:t>V</a:t>
                </a:r>
                <a:r>
                  <a:rPr lang="en-US" baseline="-25000" err="1"/>
                  <a:t>ref</a:t>
                </a:r>
                <a:r>
                  <a:rPr lang="en-US" baseline="-25000"/>
                  <a:t>- </a:t>
                </a:r>
                <a:r>
                  <a:rPr lang="en-US"/>
                  <a:t>= 0 V, </a:t>
                </a:r>
                <a:r>
                  <a:rPr lang="en-US" err="1"/>
                  <a:t>V</a:t>
                </a:r>
                <a:r>
                  <a:rPr lang="en-US" baseline="-25000" err="1"/>
                  <a:t>ref</a:t>
                </a:r>
                <a:r>
                  <a:rPr lang="en-US" baseline="-25000"/>
                  <a:t>  </a:t>
                </a:r>
                <a:r>
                  <a:rPr lang="en-US"/>
                  <a:t>= </a:t>
                </a:r>
                <a:r>
                  <a:rPr lang="en-US" err="1"/>
                  <a:t>V</a:t>
                </a:r>
                <a:r>
                  <a:rPr lang="en-US" baseline="-25000" err="1"/>
                  <a:t>ref</a:t>
                </a:r>
                <a:r>
                  <a:rPr lang="en-US" baseline="-25000"/>
                  <a:t>+</a:t>
                </a:r>
              </a:p>
              <a:p>
                <a:pPr marL="285750" marR="6090" indent="-285750">
                  <a:buFont typeface="Arial" panose="020B0604020202020204" pitchFamily="34" charset="0"/>
                  <a:buChar char="•"/>
                </a:pPr>
                <a:r>
                  <a:rPr lang="en-US" sz="2000" u="sng"/>
                  <a:t>ADC Equations:</a:t>
                </a:r>
              </a:p>
              <a:p>
                <a:pPr marR="6090"/>
                <a:r>
                  <a:rPr lang="en-US" sz="2000"/>
                  <a:t>     </a:t>
                </a:r>
                <a:r>
                  <a:rPr lang="en-US"/>
                  <a:t>Given V</a:t>
                </a:r>
                <a:r>
                  <a:rPr lang="en-US" baseline="-25000"/>
                  <a:t>in</a:t>
                </a:r>
                <a:r>
                  <a:rPr lang="en-US"/>
                  <a:t> = input voltage and N = number of bits of precision.</a:t>
                </a:r>
              </a:p>
              <a:p>
                <a:pPr marR="6090"/>
                <a:r>
                  <a:rPr lang="en-US" i="1"/>
                  <a:t>      	</a:t>
                </a:r>
                <a:r>
                  <a:rPr lang="en-US" b="1" i="1" err="1">
                    <a:solidFill>
                      <a:srgbClr val="002060"/>
                    </a:solidFill>
                  </a:rPr>
                  <a:t>Output_code</a:t>
                </a:r>
                <a:r>
                  <a:rPr lang="en-US" b="1" i="1">
                    <a:solidFill>
                      <a:srgbClr val="002060"/>
                    </a:solidFill>
                  </a:rPr>
                  <a:t>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a:solidFill>
                              <a:srgbClr val="002060"/>
                            </a:solidFill>
                          </a:rPr>
                          <m:t>in</m:t>
                        </m:r>
                      </m:num>
                      <m:den>
                        <m:r>
                          <m:rPr>
                            <m:nor/>
                          </m:rPr>
                          <a:rPr lang="en-US" b="1" i="1" smtClean="0">
                            <a:solidFill>
                              <a:srgbClr val="002060"/>
                            </a:solidFill>
                          </a:rPr>
                          <m:t>V</m:t>
                        </m:r>
                        <m:r>
                          <m:rPr>
                            <m:nor/>
                          </m:rPr>
                          <a:rPr lang="en-US" b="1" i="1" baseline="-25000" smtClean="0">
                            <a:solidFill>
                              <a:srgbClr val="002060"/>
                            </a:solidFill>
                          </a:rPr>
                          <m:t>ref</m:t>
                        </m:r>
                      </m:den>
                    </m:f>
                  </m:oMath>
                </a14:m>
                <a:r>
                  <a:rPr lang="en-US" b="1" i="1">
                    <a:solidFill>
                      <a:srgbClr val="002060"/>
                    </a:solidFill>
                  </a:rPr>
                  <a:t> x 2</a:t>
                </a:r>
                <a:r>
                  <a:rPr lang="en-US" b="1" i="1" baseline="30000">
                    <a:solidFill>
                      <a:srgbClr val="002060"/>
                    </a:solidFill>
                  </a:rPr>
                  <a:t>N</a:t>
                </a:r>
                <a:r>
                  <a:rPr lang="en-US" b="1" i="1">
                    <a:solidFill>
                      <a:srgbClr val="002060"/>
                    </a:solidFill>
                  </a:rPr>
                  <a:t>  </a:t>
                </a:r>
                <a:r>
                  <a:rPr lang="en-US" i="1"/>
                  <a:t>or </a:t>
                </a:r>
                <a:r>
                  <a:rPr lang="en-US" b="1" i="1">
                    <a:solidFill>
                      <a:srgbClr val="002060"/>
                    </a:solidFill>
                  </a:rPr>
                  <a:t>V</a:t>
                </a:r>
                <a:r>
                  <a:rPr lang="en-US" b="1" i="1" baseline="-25000">
                    <a:solidFill>
                      <a:srgbClr val="002060"/>
                    </a:solidFill>
                  </a:rPr>
                  <a:t>in</a:t>
                </a:r>
                <a:r>
                  <a:rPr lang="en-US" b="1" i="1">
                    <a:solidFill>
                      <a:srgbClr val="002060"/>
                    </a:solidFill>
                  </a:rPr>
                  <a:t>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output</m:t>
                        </m:r>
                        <m:r>
                          <m:rPr>
                            <m:nor/>
                          </m:rPr>
                          <a:rPr lang="en-US" b="1" i="1">
                            <a:solidFill>
                              <a:srgbClr val="002060"/>
                            </a:solidFill>
                          </a:rPr>
                          <m:t>_</m:t>
                        </m:r>
                        <m:r>
                          <m:rPr>
                            <m:nor/>
                          </m:rPr>
                          <a:rPr lang="en-US" b="1" i="1">
                            <a:solidFill>
                              <a:srgbClr val="002060"/>
                            </a:solidFill>
                          </a:rPr>
                          <m:t>code</m:t>
                        </m:r>
                      </m:num>
                      <m:den>
                        <m:r>
                          <m:rPr>
                            <m:nor/>
                          </m:rPr>
                          <a:rPr lang="en-US" b="1" i="1">
                            <a:solidFill>
                              <a:srgbClr val="002060"/>
                            </a:solidFill>
                          </a:rPr>
                          <m:t>2</m:t>
                        </m:r>
                        <m:r>
                          <m:rPr>
                            <m:nor/>
                          </m:rPr>
                          <a:rPr lang="en-US" b="1" i="1" baseline="30000">
                            <a:solidFill>
                              <a:srgbClr val="002060"/>
                            </a:solidFill>
                          </a:rPr>
                          <m:t>N</m:t>
                        </m:r>
                        <m:r>
                          <m:rPr>
                            <m:nor/>
                          </m:rPr>
                          <a:rPr lang="en-US" b="1" i="1">
                            <a:solidFill>
                              <a:srgbClr val="002060"/>
                            </a:solidFill>
                          </a:rPr>
                          <m:t> </m:t>
                        </m:r>
                      </m:den>
                    </m:f>
                  </m:oMath>
                </a14:m>
                <a:r>
                  <a:rPr lang="en-US" b="1" i="1">
                    <a:solidFill>
                      <a:srgbClr val="002060"/>
                    </a:solidFill>
                  </a:rPr>
                  <a:t> x </a:t>
                </a:r>
                <a:r>
                  <a:rPr lang="en-US" b="1" i="1" err="1">
                    <a:solidFill>
                      <a:srgbClr val="002060"/>
                    </a:solidFill>
                  </a:rPr>
                  <a:t>V</a:t>
                </a:r>
                <a:r>
                  <a:rPr lang="en-US" b="1" i="1" baseline="-25000" err="1">
                    <a:solidFill>
                      <a:srgbClr val="002060"/>
                    </a:solidFill>
                  </a:rPr>
                  <a:t>ref</a:t>
                </a:r>
                <a:endParaRPr lang="en-US" i="1"/>
              </a:p>
            </p:txBody>
          </p:sp>
        </mc:Choice>
        <mc:Fallback xmlns="">
          <p:sp>
            <p:nvSpPr>
              <p:cNvPr id="6" name="Rectangle 5"/>
              <p:cNvSpPr>
                <a:spLocks noRot="1" noChangeAspect="1" noMove="1" noResize="1" noEditPoints="1" noAdjustHandles="1" noChangeArrowheads="1" noChangeShapeType="1" noTextEdit="1"/>
              </p:cNvSpPr>
              <p:nvPr/>
            </p:nvSpPr>
            <p:spPr>
              <a:xfrm>
                <a:off x="4508622" y="930754"/>
                <a:ext cx="7416678" cy="5098575"/>
              </a:xfrm>
              <a:prstGeom prst="rect">
                <a:avLst/>
              </a:prstGeom>
              <a:blipFill rotWithShape="0">
                <a:blip r:embed="rId3" cstate="print"/>
                <a:stretch>
                  <a:fillRect l="-740" t="-718" r="-329"/>
                </a:stretch>
              </a:blipFill>
            </p:spPr>
            <p:txBody>
              <a:bodyPr/>
              <a:lstStyle/>
              <a:p>
                <a:r>
                  <a:rPr lang="en-US">
                    <a:noFill/>
                  </a:rPr>
                  <a:t> </a:t>
                </a:r>
              </a:p>
            </p:txBody>
          </p:sp>
        </mc:Fallback>
      </mc:AlternateContent>
      <p:pic>
        <p:nvPicPr>
          <p:cNvPr id="9" name="Picture 8"/>
          <p:cNvPicPr>
            <a:picLocks noChangeAspect="1"/>
          </p:cNvPicPr>
          <p:nvPr/>
        </p:nvPicPr>
        <p:blipFill>
          <a:blip r:embed="rId4" cstate="print"/>
          <a:stretch>
            <a:fillRect/>
          </a:stretch>
        </p:blipFill>
        <p:spPr>
          <a:xfrm>
            <a:off x="592871" y="4699563"/>
            <a:ext cx="3415802" cy="1710968"/>
          </a:xfrm>
          <a:prstGeom prst="rect">
            <a:avLst/>
          </a:prstGeom>
        </p:spPr>
      </p:pic>
      <p:sp>
        <p:nvSpPr>
          <p:cNvPr id="10" name="TextBox 9"/>
          <p:cNvSpPr txBox="1"/>
          <p:nvPr/>
        </p:nvSpPr>
        <p:spPr>
          <a:xfrm>
            <a:off x="3655554" y="1989817"/>
            <a:ext cx="657922" cy="830997"/>
          </a:xfrm>
          <a:prstGeom prst="rect">
            <a:avLst/>
          </a:prstGeom>
          <a:noFill/>
        </p:spPr>
        <p:txBody>
          <a:bodyPr wrap="square" rtlCol="0">
            <a:spAutoFit/>
          </a:bodyPr>
          <a:lstStyle/>
          <a:p>
            <a:r>
              <a:rPr lang="en-US" sz="1600"/>
              <a:t>Out-put code</a:t>
            </a:r>
          </a:p>
        </p:txBody>
      </p:sp>
      <p:sp>
        <p:nvSpPr>
          <p:cNvPr id="11" name="TextBox 10"/>
          <p:cNvSpPr txBox="1"/>
          <p:nvPr/>
        </p:nvSpPr>
        <p:spPr>
          <a:xfrm>
            <a:off x="211873" y="3211551"/>
            <a:ext cx="4282068" cy="338554"/>
          </a:xfrm>
          <a:prstGeom prst="rect">
            <a:avLst/>
          </a:prstGeom>
          <a:noFill/>
        </p:spPr>
        <p:txBody>
          <a:bodyPr wrap="square" rtlCol="0">
            <a:spAutoFit/>
          </a:bodyPr>
          <a:lstStyle/>
          <a:p>
            <a:r>
              <a:rPr lang="en-US" sz="1600" b="1"/>
              <a:t>For </a:t>
            </a:r>
            <a:r>
              <a:rPr lang="en-US" sz="1600" b="1" err="1"/>
              <a:t>V</a:t>
            </a:r>
            <a:r>
              <a:rPr lang="en-US" sz="1600" b="1" baseline="-25000" err="1"/>
              <a:t>ref</a:t>
            </a:r>
            <a:r>
              <a:rPr lang="en-US" sz="1600" b="1"/>
              <a:t> = 5V, step size (1LSB) = 5V/256 = 0.0195V </a:t>
            </a:r>
          </a:p>
        </p:txBody>
      </p:sp>
      <p:pic>
        <p:nvPicPr>
          <p:cNvPr id="1028" name="Picture 4"/>
          <p:cNvPicPr>
            <a:picLocks noChangeAspect="1" noChangeArrowheads="1"/>
          </p:cNvPicPr>
          <p:nvPr/>
        </p:nvPicPr>
        <p:blipFill>
          <a:blip r:embed="rId5" cstate="print"/>
          <a:srcRect/>
          <a:stretch>
            <a:fillRect/>
          </a:stretch>
        </p:blipFill>
        <p:spPr bwMode="auto">
          <a:xfrm>
            <a:off x="189571" y="3608466"/>
            <a:ext cx="4270917" cy="863173"/>
          </a:xfrm>
          <a:prstGeom prst="rect">
            <a:avLst/>
          </a:prstGeom>
          <a:noFill/>
          <a:ln w="9525">
            <a:noFill/>
            <a:miter lim="800000"/>
            <a:headEnd/>
            <a:tailEnd/>
          </a:ln>
        </p:spPr>
      </p:pic>
    </p:spTree>
    <p:extLst>
      <p:ext uri="{BB962C8B-B14F-4D97-AF65-F5344CB8AC3E}">
        <p14:creationId xmlns:p14="http://schemas.microsoft.com/office/powerpoint/2010/main" val="80320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95301" y="241414"/>
            <a:ext cx="8913091" cy="4495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ADC: Ideal Transfer Function and Quantization Noise Model</a:t>
            </a:r>
            <a:endParaRPr lang="en-US" sz="3200"/>
          </a:p>
        </p:txBody>
      </p:sp>
      <p:sp>
        <p:nvSpPr>
          <p:cNvPr id="4" name="Rectangle 3"/>
          <p:cNvSpPr/>
          <p:nvPr/>
        </p:nvSpPr>
        <p:spPr>
          <a:xfrm>
            <a:off x="273624" y="727929"/>
            <a:ext cx="10979727" cy="1200329"/>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a:solidFill>
                  <a:srgbClr val="000000"/>
                </a:solidFill>
              </a:rPr>
              <a:t>When an ADC converts a continuous signal into a discrete digital representation, there is a range of input values that produces the same output. That range is called quantum (Q) and is equivalent to the Least Significant Bit (LSB). The difference between input and output is called the quantization error. </a:t>
            </a:r>
          </a:p>
          <a:p>
            <a:pPr marL="285750" lvl="0" indent="-285750" algn="just" eaLnBrk="0" fontAlgn="base" hangingPunct="0">
              <a:spcBef>
                <a:spcPct val="0"/>
              </a:spcBef>
              <a:spcAft>
                <a:spcPct val="0"/>
              </a:spcAft>
              <a:buFont typeface="Arial" panose="020B0604020202020204" pitchFamily="34" charset="0"/>
              <a:buChar char="•"/>
            </a:pPr>
            <a:r>
              <a:rPr lang="en-US" altLang="en-US">
                <a:solidFill>
                  <a:srgbClr val="000000"/>
                </a:solidFill>
              </a:rPr>
              <a:t>Therefore, the quantization error can be between ±Q/2.</a:t>
            </a:r>
            <a:r>
              <a:rPr lang="en-US" altLang="en-US" sz="1200"/>
              <a:t> </a:t>
            </a:r>
            <a:endParaRPr lang="en-US" altLang="en-US" sz="3200"/>
          </a:p>
        </p:txBody>
      </p:sp>
      <p:sp>
        <p:nvSpPr>
          <p:cNvPr id="3" name="Rectangle 1"/>
          <p:cNvSpPr>
            <a:spLocks noChangeArrowheads="1"/>
          </p:cNvSpPr>
          <p:nvPr/>
        </p:nvSpPr>
        <p:spPr bwMode="auto">
          <a:xfrm>
            <a:off x="6003634" y="-184665"/>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562162" y="2036065"/>
            <a:ext cx="51466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rgbClr val="000000"/>
                </a:solidFill>
                <a:effectLst/>
                <a:latin typeface="+mn-lt"/>
              </a:rPr>
              <a:t>Any value of the error is equally likely, so it has a uniform distribution ranging from −Q/2 to +Q/2. Then, this error can be considered a quantization noise with RMS:</a:t>
            </a:r>
            <a:r>
              <a:rPr kumimoji="0" lang="en-US" altLang="en-US" b="0" i="0" u="none" strike="noStrike" cap="none" normalizeH="0" baseline="0">
                <a:ln>
                  <a:noFill/>
                </a:ln>
                <a:solidFill>
                  <a:schemeClr val="tx1"/>
                </a:solidFill>
                <a:effectLst/>
                <a:latin typeface="+mn-lt"/>
              </a:rPr>
              <a:t> </a:t>
            </a:r>
          </a:p>
        </p:txBody>
      </p:sp>
      <p:pic>
        <p:nvPicPr>
          <p:cNvPr id="13" name="Picture 12"/>
          <p:cNvPicPr>
            <a:picLocks noChangeAspect="1"/>
          </p:cNvPicPr>
          <p:nvPr/>
        </p:nvPicPr>
        <p:blipFill>
          <a:blip r:embed="rId3" cstate="print"/>
          <a:stretch>
            <a:fillRect/>
          </a:stretch>
        </p:blipFill>
        <p:spPr>
          <a:xfrm>
            <a:off x="6860582" y="3344201"/>
            <a:ext cx="5057775" cy="1013843"/>
          </a:xfrm>
          <a:prstGeom prst="rect">
            <a:avLst/>
          </a:prstGeom>
        </p:spPr>
      </p:pic>
      <p:cxnSp>
        <p:nvCxnSpPr>
          <p:cNvPr id="7" name="Straight Arrow Connector 6"/>
          <p:cNvCxnSpPr/>
          <p:nvPr/>
        </p:nvCxnSpPr>
        <p:spPr>
          <a:xfrm flipH="1">
            <a:off x="4416136" y="2660073"/>
            <a:ext cx="1018309"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stretch>
            <a:fillRect/>
          </a:stretch>
        </p:blipFill>
        <p:spPr>
          <a:xfrm>
            <a:off x="143553" y="1928258"/>
            <a:ext cx="6463030" cy="4688442"/>
          </a:xfrm>
          <a:prstGeom prst="rect">
            <a:avLst/>
          </a:prstGeom>
        </p:spPr>
      </p:pic>
      <p:sp>
        <p:nvSpPr>
          <p:cNvPr id="17" name="Rectangle 16"/>
          <p:cNvSpPr/>
          <p:nvPr/>
        </p:nvSpPr>
        <p:spPr>
          <a:xfrm>
            <a:off x="6606582" y="5109575"/>
            <a:ext cx="4899618" cy="923330"/>
          </a:xfrm>
          <a:prstGeom prst="rect">
            <a:avLst/>
          </a:prstGeom>
        </p:spPr>
        <p:txBody>
          <a:bodyPr wrap="square">
            <a:spAutoFit/>
          </a:bodyPr>
          <a:lstStyle/>
          <a:p>
            <a:r>
              <a:rPr lang="en-US" u="sng">
                <a:solidFill>
                  <a:srgbClr val="0070C0"/>
                </a:solidFill>
              </a:rPr>
              <a:t>For an ideal ADC: </a:t>
            </a:r>
          </a:p>
          <a:p>
            <a:pPr marL="285750" indent="-285750">
              <a:buFont typeface="Arial" panose="020B0604020202020204" pitchFamily="34" charset="0"/>
              <a:buChar char="•"/>
            </a:pPr>
            <a:r>
              <a:rPr lang="en-US"/>
              <a:t>Quantization error is bounded by –Q/2 … +Q/2 for inputs within full-scale range</a:t>
            </a:r>
          </a:p>
        </p:txBody>
      </p:sp>
      <p:cxnSp>
        <p:nvCxnSpPr>
          <p:cNvPr id="8" name="Straight Arrow Connector 7">
            <a:extLst>
              <a:ext uri="{FF2B5EF4-FFF2-40B4-BE49-F238E27FC236}">
                <a16:creationId xmlns:a16="http://schemas.microsoft.com/office/drawing/2014/main" id="{1466D79D-6D6A-4B68-83E1-37B497BD4AAB}"/>
              </a:ext>
            </a:extLst>
          </p:cNvPr>
          <p:cNvCxnSpPr>
            <a:cxnSpLocks/>
          </p:cNvCxnSpPr>
          <p:nvPr/>
        </p:nvCxnSpPr>
        <p:spPr>
          <a:xfrm>
            <a:off x="3013544" y="4398298"/>
            <a:ext cx="0" cy="1398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F060A0-4697-4D3A-8A4E-EF64C8C7908F}"/>
              </a:ext>
            </a:extLst>
          </p:cNvPr>
          <p:cNvCxnSpPr>
            <a:cxnSpLocks/>
          </p:cNvCxnSpPr>
          <p:nvPr/>
        </p:nvCxnSpPr>
        <p:spPr>
          <a:xfrm>
            <a:off x="3261360" y="4033864"/>
            <a:ext cx="0" cy="1398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DAE9096-2842-4A73-96CC-2A120E2E886F}"/>
              </a:ext>
            </a:extLst>
          </p:cNvPr>
          <p:cNvCxnSpPr>
            <a:cxnSpLocks/>
          </p:cNvCxnSpPr>
          <p:nvPr/>
        </p:nvCxnSpPr>
        <p:spPr>
          <a:xfrm>
            <a:off x="3389906" y="4033864"/>
            <a:ext cx="0" cy="1540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06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494" y="318030"/>
            <a:ext cx="9902282" cy="523220"/>
          </a:xfrm>
          <a:prstGeom prst="rect">
            <a:avLst/>
          </a:prstGeom>
        </p:spPr>
        <p:txBody>
          <a:bodyPr wrap="square">
            <a:spAutoFit/>
          </a:bodyPr>
          <a:lstStyle/>
          <a:p>
            <a:pPr algn="just"/>
            <a:r>
              <a:rPr lang="en-US" sz="2800" b="1">
                <a:solidFill>
                  <a:srgbClr val="000000"/>
                </a:solidFill>
                <a:latin typeface="+mj-lt"/>
              </a:rPr>
              <a:t>Signal-Noise Ratio (SNR) relates to N-bits in digital presentation</a:t>
            </a:r>
            <a:endParaRPr lang="en-US" sz="2800" b="1" i="0">
              <a:solidFill>
                <a:srgbClr val="000000"/>
              </a:solidFill>
              <a:effectLst/>
              <a:latin typeface="+mj-lt"/>
            </a:endParaRPr>
          </a:p>
        </p:txBody>
      </p:sp>
      <p:sp>
        <p:nvSpPr>
          <p:cNvPr id="3" name="Rectangle 1"/>
          <p:cNvSpPr>
            <a:spLocks noChangeArrowheads="1"/>
          </p:cNvSpPr>
          <p:nvPr/>
        </p:nvSpPr>
        <p:spPr bwMode="auto">
          <a:xfrm>
            <a:off x="478137" y="1081889"/>
            <a:ext cx="110856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mn-lt"/>
              </a:rPr>
              <a:t>Assuming an input sinusoidal with peak-to-peak amplitude </a:t>
            </a:r>
            <a:r>
              <a:rPr kumimoji="0" lang="en-US" altLang="en-US" b="0" i="0" u="none" strike="noStrike" cap="none" normalizeH="0" baseline="0" err="1">
                <a:ln>
                  <a:noFill/>
                </a:ln>
                <a:effectLst/>
                <a:latin typeface="+mn-lt"/>
              </a:rPr>
              <a:t>V</a:t>
            </a:r>
            <a:r>
              <a:rPr kumimoji="0" lang="en-US" altLang="en-US" b="0" i="0" u="none" strike="noStrike" cap="none" normalizeH="0" baseline="-25000" err="1">
                <a:ln>
                  <a:noFill/>
                </a:ln>
                <a:effectLst/>
                <a:latin typeface="+mn-lt"/>
              </a:rPr>
              <a:t>ref</a:t>
            </a:r>
            <a:r>
              <a:rPr kumimoji="0" lang="en-US" altLang="en-US" b="0" i="0" u="none" strike="noStrike" cap="none" normalizeH="0" baseline="0">
                <a:ln>
                  <a:noFill/>
                </a:ln>
                <a:effectLst/>
                <a:latin typeface="+mn-lt"/>
              </a:rPr>
              <a:t>, where </a:t>
            </a:r>
            <a:r>
              <a:rPr kumimoji="0" lang="en-US" altLang="en-US" b="0" i="0" u="none" strike="noStrike" cap="none" normalizeH="0" baseline="0" err="1">
                <a:ln>
                  <a:noFill/>
                </a:ln>
                <a:effectLst/>
                <a:latin typeface="+mn-lt"/>
              </a:rPr>
              <a:t>V</a:t>
            </a:r>
            <a:r>
              <a:rPr kumimoji="0" lang="en-US" altLang="en-US" b="0" i="0" u="none" strike="noStrike" cap="none" normalizeH="0" baseline="-25000" err="1">
                <a:ln>
                  <a:noFill/>
                </a:ln>
                <a:effectLst/>
                <a:latin typeface="+mn-lt"/>
              </a:rPr>
              <a:t>ref</a:t>
            </a:r>
            <a:r>
              <a:rPr kumimoji="0" lang="en-US" altLang="en-US" b="0" i="0" u="none" strike="noStrike" cap="none" normalizeH="0" baseline="0">
                <a:ln>
                  <a:noFill/>
                </a:ln>
                <a:effectLst/>
                <a:latin typeface="+mn-lt"/>
              </a:rPr>
              <a:t> is the reference voltage of an N-bit ADC (therefore, occupying the full-scale of the ADC), its RMS value is </a:t>
            </a:r>
          </a:p>
        </p:txBody>
      </p:sp>
      <p:pic>
        <p:nvPicPr>
          <p:cNvPr id="4" name="Picture 3"/>
          <p:cNvPicPr>
            <a:picLocks noChangeAspect="1"/>
          </p:cNvPicPr>
          <p:nvPr/>
        </p:nvPicPr>
        <p:blipFill>
          <a:blip r:embed="rId2" cstate="print"/>
          <a:stretch>
            <a:fillRect/>
          </a:stretch>
        </p:blipFill>
        <p:spPr>
          <a:xfrm>
            <a:off x="3717305" y="1640247"/>
            <a:ext cx="2162709" cy="857626"/>
          </a:xfrm>
          <a:prstGeom prst="rect">
            <a:avLst/>
          </a:prstGeom>
        </p:spPr>
      </p:pic>
      <p:sp>
        <p:nvSpPr>
          <p:cNvPr id="5" name="Rectangle 4"/>
          <p:cNvSpPr/>
          <p:nvPr/>
        </p:nvSpPr>
        <p:spPr>
          <a:xfrm>
            <a:off x="478137" y="2497873"/>
            <a:ext cx="11085677" cy="369332"/>
          </a:xfrm>
          <a:prstGeom prst="rect">
            <a:avLst/>
          </a:prstGeom>
        </p:spPr>
        <p:txBody>
          <a:bodyPr wrap="square">
            <a:spAutoFit/>
          </a:bodyPr>
          <a:lstStyle/>
          <a:p>
            <a:r>
              <a:rPr lang="en-US"/>
              <a:t>To calculate the Signal-Noise Ratio, we divide the RMS of the input signal by the RMS of the quantization noise:</a:t>
            </a:r>
          </a:p>
        </p:txBody>
      </p:sp>
      <p:pic>
        <p:nvPicPr>
          <p:cNvPr id="6" name="Picture 5"/>
          <p:cNvPicPr>
            <a:picLocks noChangeAspect="1"/>
          </p:cNvPicPr>
          <p:nvPr/>
        </p:nvPicPr>
        <p:blipFill>
          <a:blip r:embed="rId3" cstate="print"/>
          <a:stretch>
            <a:fillRect/>
          </a:stretch>
        </p:blipFill>
        <p:spPr>
          <a:xfrm>
            <a:off x="2588242" y="3056231"/>
            <a:ext cx="5451785" cy="1816852"/>
          </a:xfrm>
          <a:prstGeom prst="rect">
            <a:avLst/>
          </a:prstGeom>
        </p:spPr>
      </p:pic>
      <p:sp>
        <p:nvSpPr>
          <p:cNvPr id="7" name="Rectangle 2"/>
          <p:cNvSpPr>
            <a:spLocks noChangeArrowheads="1"/>
          </p:cNvSpPr>
          <p:nvPr/>
        </p:nvSpPr>
        <p:spPr bwMode="auto">
          <a:xfrm>
            <a:off x="478137" y="5011582"/>
            <a:ext cx="10884956" cy="12438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mn-lt"/>
              </a:rPr>
              <a:t>			</a:t>
            </a:r>
            <a:r>
              <a:rPr kumimoji="0" lang="en-US" altLang="en-US" sz="2400" b="0" i="1" u="none" strike="noStrike" cap="none" normalizeH="0" baseline="0">
                <a:ln>
                  <a:noFill/>
                </a:ln>
                <a:solidFill>
                  <a:srgbClr val="002060"/>
                </a:solidFill>
                <a:effectLst/>
                <a:latin typeface="+mn-lt"/>
              </a:rPr>
              <a:t>SNR = 6.02 x</a:t>
            </a:r>
            <a:r>
              <a:rPr kumimoji="0" lang="en-US" altLang="en-US" sz="2400" b="0" i="1" u="none" strike="noStrike" cap="none" normalizeH="0">
                <a:ln>
                  <a:noFill/>
                </a:ln>
                <a:solidFill>
                  <a:srgbClr val="002060"/>
                </a:solidFill>
                <a:effectLst/>
                <a:latin typeface="+mn-lt"/>
              </a:rPr>
              <a:t> </a:t>
            </a:r>
            <a:r>
              <a:rPr kumimoji="0" lang="en-US" altLang="en-US" sz="2400" b="0" i="1" u="none" strike="noStrike" cap="none" normalizeH="0" baseline="0">
                <a:ln>
                  <a:noFill/>
                </a:ln>
                <a:solidFill>
                  <a:srgbClr val="002060"/>
                </a:solidFill>
                <a:effectLst/>
                <a:latin typeface="+mn-lt"/>
              </a:rPr>
              <a:t>N + 1.76  (dB)</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00000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a:solidFill>
                  <a:srgbClr val="000000"/>
                </a:solidFill>
                <a:latin typeface="+mn-lt"/>
              </a:rPr>
              <a:t>This SNR equation </a:t>
            </a:r>
            <a:r>
              <a:rPr kumimoji="0" lang="en-US" altLang="en-US" b="0" i="0" u="none" strike="noStrike" cap="none" normalizeH="0" baseline="0">
                <a:ln>
                  <a:noFill/>
                </a:ln>
                <a:solidFill>
                  <a:srgbClr val="000000"/>
                </a:solidFill>
                <a:effectLst/>
                <a:latin typeface="+mn-lt"/>
              </a:rPr>
              <a:t>generalizes to any system using a digital representation.  Accurate for N &gt; 3. </a:t>
            </a:r>
          </a:p>
        </p:txBody>
      </p:sp>
      <p:pic>
        <p:nvPicPr>
          <p:cNvPr id="8" name="Picture 7"/>
          <p:cNvPicPr>
            <a:picLocks noChangeAspect="1"/>
          </p:cNvPicPr>
          <p:nvPr/>
        </p:nvPicPr>
        <p:blipFill>
          <a:blip r:embed="rId4" cstate="print"/>
          <a:stretch>
            <a:fillRect/>
          </a:stretch>
        </p:blipFill>
        <p:spPr>
          <a:xfrm>
            <a:off x="8574721" y="3463636"/>
            <a:ext cx="2654727" cy="1985819"/>
          </a:xfrm>
          <a:prstGeom prst="rect">
            <a:avLst/>
          </a:prstGeom>
        </p:spPr>
      </p:pic>
    </p:spTree>
    <p:extLst>
      <p:ext uri="{BB962C8B-B14F-4D97-AF65-F5344CB8AC3E}">
        <p14:creationId xmlns:p14="http://schemas.microsoft.com/office/powerpoint/2010/main" val="240268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62293" y="776171"/>
                <a:ext cx="11158651" cy="5913350"/>
              </a:xfrm>
              <a:prstGeom prst="rect">
                <a:avLst/>
              </a:prstGeom>
            </p:spPr>
            <p:txBody>
              <a:bodyPr wrap="square">
                <a:spAutoFit/>
              </a:bodyPr>
              <a:lstStyle/>
              <a:p>
                <a:pPr marL="342900" indent="-342900">
                  <a:buAutoNum type="arabicParenR"/>
                </a:pPr>
                <a:r>
                  <a:rPr lang="en-US"/>
                  <a:t>Given </a:t>
                </a:r>
                <a:r>
                  <a:rPr lang="en-US" err="1"/>
                  <a:t>V</a:t>
                </a:r>
                <a:r>
                  <a:rPr lang="en-US" baseline="-25000" err="1"/>
                  <a:t>ref</a:t>
                </a:r>
                <a:r>
                  <a:rPr lang="en-US"/>
                  <a:t> = 10V, N=12, and V</a:t>
                </a:r>
                <a:r>
                  <a:rPr lang="en-US" baseline="-25000"/>
                  <a:t>in</a:t>
                </a:r>
                <a:r>
                  <a:rPr lang="en-US"/>
                  <a:t> = 9V.  Find: (a) the resolution Q (1 LSB), (b) the </a:t>
                </a:r>
                <a:r>
                  <a:rPr lang="en-US" err="1"/>
                  <a:t>output_code</a:t>
                </a:r>
                <a:r>
                  <a:rPr lang="en-US"/>
                  <a:t>, (c) the quantization noise </a:t>
                </a:r>
                <a:r>
                  <a:rPr lang="en-US" err="1"/>
                  <a:t>v</a:t>
                </a:r>
                <a:r>
                  <a:rPr lang="en-US" baseline="-25000" err="1"/>
                  <a:t>qn</a:t>
                </a:r>
                <a:r>
                  <a:rPr lang="en-US"/>
                  <a:t>, (d) the SNR.</a:t>
                </a:r>
              </a:p>
              <a:p>
                <a:r>
                  <a:rPr lang="en-US"/>
                  <a:t>Solutions:</a:t>
                </a:r>
              </a:p>
              <a:p>
                <a:pPr marL="342900" indent="-342900">
                  <a:buAutoNum type="alphaLcParenBoth"/>
                </a:pPr>
                <a:r>
                  <a:rPr lang="en-US"/>
                  <a:t>A 12 bit ADC has a resolution of 2</a:t>
                </a:r>
                <a:r>
                  <a:rPr lang="en-US" baseline="30000"/>
                  <a:t>12</a:t>
                </a:r>
                <a:r>
                  <a:rPr lang="en-US"/>
                  <a:t> = 4,096. Therefore, our best resolution is 1 part out of 4,096, or 0.0244% of the </a:t>
                </a:r>
                <a:r>
                  <a:rPr lang="en-US" err="1"/>
                  <a:t>V</a:t>
                </a:r>
                <a:r>
                  <a:rPr lang="en-US" baseline="-25000" err="1"/>
                  <a:t>ref</a:t>
                </a:r>
                <a:r>
                  <a:rPr lang="en-US"/>
                  <a:t> or 10V / 2</a:t>
                </a:r>
                <a:r>
                  <a:rPr lang="en-US" baseline="30000"/>
                  <a:t>12 </a:t>
                </a:r>
                <a:r>
                  <a:rPr lang="en-US"/>
                  <a:t> = 2.44 mV</a:t>
                </a:r>
              </a:p>
              <a:p>
                <a:pPr marL="342900" indent="-342900">
                  <a:buAutoNum type="alphaLcParenBoth"/>
                </a:pPr>
                <a:r>
                  <a:rPr lang="en-US"/>
                  <a:t>Output_ code </a:t>
                </a:r>
                <a:r>
                  <a:rPr lang="en-US">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m:rPr>
                            <m:nor/>
                          </m:rPr>
                          <a:rPr lang="en-US">
                            <a:solidFill>
                              <a:schemeClr val="tx1"/>
                            </a:solidFill>
                          </a:rPr>
                          <m:t>V</m:t>
                        </m:r>
                        <m:r>
                          <m:rPr>
                            <m:nor/>
                          </m:rPr>
                          <a:rPr lang="en-US" baseline="-25000">
                            <a:solidFill>
                              <a:schemeClr val="tx1"/>
                            </a:solidFill>
                          </a:rPr>
                          <m:t>in</m:t>
                        </m:r>
                      </m:num>
                      <m:den>
                        <m:r>
                          <m:rPr>
                            <m:nor/>
                          </m:rPr>
                          <a:rPr lang="en-US">
                            <a:solidFill>
                              <a:schemeClr val="tx1"/>
                            </a:solidFill>
                          </a:rPr>
                          <m:t>V</m:t>
                        </m:r>
                        <m:r>
                          <m:rPr>
                            <m:nor/>
                          </m:rPr>
                          <a:rPr lang="en-US" i="1" baseline="-25000">
                            <a:solidFill>
                              <a:schemeClr val="tx1"/>
                            </a:solidFill>
                          </a:rPr>
                          <m:t>FS</m:t>
                        </m:r>
                      </m:den>
                    </m:f>
                  </m:oMath>
                </a14:m>
                <a:r>
                  <a:rPr lang="en-US">
                    <a:solidFill>
                      <a:schemeClr val="tx1"/>
                    </a:solidFill>
                  </a:rPr>
                  <a:t> x 2</a:t>
                </a:r>
                <a:r>
                  <a:rPr lang="en-US" baseline="30000">
                    <a:solidFill>
                      <a:schemeClr val="tx1"/>
                    </a:solidFill>
                  </a:rPr>
                  <a:t>N</a:t>
                </a:r>
                <a:r>
                  <a:rPr lang="en-US">
                    <a:solidFill>
                      <a:schemeClr val="tx1"/>
                    </a:solidFill>
                  </a:rPr>
                  <a:t> = </a:t>
                </a:r>
                <a14:m>
                  <m:oMath xmlns:m="http://schemas.openxmlformats.org/officeDocument/2006/math">
                    <m:f>
                      <m:fPr>
                        <m:ctrlPr>
                          <a:rPr lang="en-US" i="1" smtClean="0">
                            <a:solidFill>
                              <a:schemeClr val="tx1"/>
                            </a:solidFill>
                            <a:latin typeface="Cambria Math" panose="02040503050406030204" pitchFamily="18" charset="0"/>
                          </a:rPr>
                        </m:ctrlPr>
                      </m:fPr>
                      <m:num>
                        <m:r>
                          <m:rPr>
                            <m:nor/>
                          </m:rPr>
                          <a:rPr lang="en-US" b="0" i="0" smtClean="0">
                            <a:solidFill>
                              <a:schemeClr val="tx1"/>
                            </a:solidFill>
                          </a:rPr>
                          <m:t>9</m:t>
                        </m:r>
                      </m:num>
                      <m:den>
                        <m:r>
                          <m:rPr>
                            <m:nor/>
                          </m:rPr>
                          <a:rPr lang="en-US" b="0" i="1" smtClean="0">
                            <a:solidFill>
                              <a:schemeClr val="tx1"/>
                            </a:solidFill>
                          </a:rPr>
                          <m:t>10</m:t>
                        </m:r>
                      </m:den>
                    </m:f>
                  </m:oMath>
                </a14:m>
                <a:r>
                  <a:rPr lang="en-US">
                    <a:solidFill>
                      <a:schemeClr val="tx1"/>
                    </a:solidFill>
                  </a:rPr>
                  <a:t> x 4096 =  3686</a:t>
                </a:r>
                <a:r>
                  <a:rPr lang="en-US" baseline="-25000">
                    <a:solidFill>
                      <a:schemeClr val="tx1"/>
                    </a:solidFill>
                  </a:rPr>
                  <a:t>10</a:t>
                </a:r>
                <a:r>
                  <a:rPr lang="en-US">
                    <a:solidFill>
                      <a:schemeClr val="tx1"/>
                    </a:solidFill>
                  </a:rPr>
                  <a:t> = 0xE66</a:t>
                </a:r>
              </a:p>
              <a:p>
                <a:pPr marL="342900" indent="-342900">
                  <a:buAutoNum type="alphaLcParenBoth"/>
                </a:pPr>
                <a:r>
                  <a:rPr lang="en-US" err="1"/>
                  <a:t>v</a:t>
                </a:r>
                <a:r>
                  <a:rPr lang="en-US" baseline="-25000" err="1"/>
                  <a:t>qn</a:t>
                </a:r>
                <a:r>
                  <a:rPr lang="en-US" baseline="-25000"/>
                  <a:t> </a:t>
                </a:r>
                <a:r>
                  <a:rPr lang="en-US"/>
                  <a:t>=          = 0.704 mV</a:t>
                </a:r>
              </a:p>
              <a:p>
                <a:pPr marL="342900" indent="-342900">
                  <a:buAutoNum type="alphaLcParenBoth"/>
                </a:pPr>
                <a:endParaRPr lang="en-US"/>
              </a:p>
              <a:p>
                <a:pPr marL="342900" indent="-342900">
                  <a:buAutoNum type="alphaLcParenBoth"/>
                </a:pPr>
                <a:r>
                  <a:rPr lang="en-US"/>
                  <a:t> SNR = 6.02 x N + 1.76 = 6.02 x 12 + 1.76 = 74 dB</a:t>
                </a:r>
                <a:endParaRPr lang="en-US">
                  <a:solidFill>
                    <a:srgbClr val="000000"/>
                  </a:solidFill>
                  <a:latin typeface="Arial" panose="020B0604020202020204" pitchFamily="34" charset="0"/>
                </a:endParaRPr>
              </a:p>
              <a:p>
                <a:endParaRPr lang="en-US"/>
              </a:p>
              <a:p>
                <a:r>
                  <a:rPr lang="en-US"/>
                  <a:t>2) Given an input voltage Vin = 9V with </a:t>
                </a:r>
                <a:r>
                  <a:rPr lang="en-US" err="1"/>
                  <a:t>V</a:t>
                </a:r>
                <a:r>
                  <a:rPr lang="en-US" baseline="-25000" err="1"/>
                  <a:t>ref</a:t>
                </a:r>
                <a:r>
                  <a:rPr lang="en-US"/>
                  <a:t> = 10V.  Determine minimum bits (N) would be required to have less than ± 0.5% quantization error?</a:t>
                </a:r>
              </a:p>
              <a:p>
                <a:r>
                  <a:rPr lang="en-US"/>
                  <a:t>Known: Absolute quantization error |QE| (in mV ) = ± </a:t>
                </a:r>
                <a14:m>
                  <m:oMath xmlns:m="http://schemas.openxmlformats.org/officeDocument/2006/math">
                    <m:f>
                      <m:fPr>
                        <m:ctrlPr>
                          <a:rPr lang="en-US" i="1">
                            <a:latin typeface="Cambria Math" panose="02040503050406030204" pitchFamily="18" charset="0"/>
                          </a:rPr>
                        </m:ctrlPr>
                      </m:fPr>
                      <m:num>
                        <m:r>
                          <m:rPr>
                            <m:nor/>
                          </m:rPr>
                          <a:rPr lang="en-US" b="0" i="0" smtClean="0"/>
                          <m:t>Q</m:t>
                        </m:r>
                      </m:num>
                      <m:den>
                        <m:r>
                          <m:rPr>
                            <m:nor/>
                          </m:rPr>
                          <a:rPr lang="en-US"/>
                          <m:t>2</m:t>
                        </m:r>
                      </m:den>
                    </m:f>
                  </m:oMath>
                </a14:m>
                <a:r>
                  <a:rPr lang="en-US"/>
                  <a:t> . And, Q </a:t>
                </a:r>
                <a:r>
                  <a:rPr lang="en-US">
                    <a:sym typeface="Wingdings" panose="05000000000000000000" pitchFamily="2" charset="2"/>
                  </a:rPr>
                  <a:t>=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0" i="0" baseline="-25000" smtClean="0"/>
                          <m:t>ref</m:t>
                        </m:r>
                      </m:num>
                      <m:den>
                        <m:r>
                          <m:rPr>
                            <m:nor/>
                          </m:rPr>
                          <a:rPr lang="en-US"/>
                          <m:t>2</m:t>
                        </m:r>
                        <m:r>
                          <m:rPr>
                            <m:nor/>
                          </m:rPr>
                          <a:rPr lang="en-US" baseline="30000"/>
                          <m:t>N</m:t>
                        </m:r>
                      </m:den>
                    </m:f>
                  </m:oMath>
                </a14:m>
                <a:r>
                  <a:rPr lang="en-US"/>
                  <a:t>.</a:t>
                </a:r>
              </a:p>
              <a:p>
                <a:r>
                  <a:rPr lang="en-US"/>
                  <a:t>Solution:</a:t>
                </a:r>
              </a:p>
              <a:p>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𝑄𝐸</m:t>
                        </m:r>
                        <m:r>
                          <a:rPr lang="en-US" b="0" i="1" smtClean="0">
                            <a:latin typeface="Cambria Math" panose="02040503050406030204" pitchFamily="18" charset="0"/>
                          </a:rPr>
                          <m:t>|</m:t>
                        </m:r>
                      </m:num>
                      <m:den>
                        <m:r>
                          <a:rPr lang="en-US" b="0" i="1" smtClean="0">
                            <a:latin typeface="Cambria Math" panose="02040503050406030204" pitchFamily="18" charset="0"/>
                          </a:rPr>
                          <m:t>9000 </m:t>
                        </m:r>
                        <m:r>
                          <a:rPr lang="en-US" b="0" i="1" smtClean="0">
                            <a:latin typeface="Cambria Math" panose="02040503050406030204" pitchFamily="18" charset="0"/>
                          </a:rPr>
                          <m:t>𝑚𝑉</m:t>
                        </m:r>
                      </m:den>
                    </m:f>
                  </m:oMath>
                </a14:m>
                <a:r>
                  <a:rPr lang="en-US"/>
                  <a:t> = 0.5% = 0.005  </a:t>
                </a:r>
                <a:r>
                  <a:rPr lang="en-US">
                    <a:sym typeface="Wingdings" panose="05000000000000000000" pitchFamily="2" charset="2"/>
                  </a:rPr>
                  <a:t>  |QE| = 9000 mV x 0.005 = 45 mV = </a:t>
                </a:r>
                <a14:m>
                  <m:oMath xmlns:m="http://schemas.openxmlformats.org/officeDocument/2006/math">
                    <m:f>
                      <m:fPr>
                        <m:ctrlPr>
                          <a:rPr lang="en-US" i="1">
                            <a:latin typeface="Cambria Math" panose="02040503050406030204" pitchFamily="18" charset="0"/>
                          </a:rPr>
                        </m:ctrlPr>
                      </m:fPr>
                      <m:num>
                        <m:r>
                          <m:rPr>
                            <m:nor/>
                          </m:rPr>
                          <a:rPr lang="en-US"/>
                          <m:t>Q</m:t>
                        </m:r>
                      </m:num>
                      <m:den>
                        <m:r>
                          <m:rPr>
                            <m:nor/>
                          </m:rPr>
                          <a:rPr lang="en-US"/>
                          <m:t>2</m:t>
                        </m:r>
                      </m:den>
                    </m:f>
                  </m:oMath>
                </a14:m>
                <a:r>
                  <a:rPr lang="en-US">
                    <a:sym typeface="Wingdings" panose="05000000000000000000" pitchFamily="2" charset="2"/>
                  </a:rPr>
                  <a:t>    Q = 90 mV/bit (LSB)</a:t>
                </a:r>
              </a:p>
              <a:p>
                <a:r>
                  <a:rPr lang="en-US">
                    <a:sym typeface="Wingdings" panose="05000000000000000000" pitchFamily="2" charset="2"/>
                  </a:rPr>
                  <a:t>Q = 90 mV/bit =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0" i="0" baseline="-25000" smtClean="0"/>
                          <m:t>ref</m:t>
                        </m:r>
                      </m:num>
                      <m:den>
                        <m:r>
                          <m:rPr>
                            <m:nor/>
                          </m:rPr>
                          <a:rPr lang="en-US"/>
                          <m:t>2</m:t>
                        </m:r>
                        <m:r>
                          <m:rPr>
                            <m:nor/>
                          </m:rPr>
                          <a:rPr lang="en-US" baseline="30000"/>
                          <m:t>N</m:t>
                        </m:r>
                      </m:den>
                    </m:f>
                  </m:oMath>
                </a14:m>
                <a:r>
                  <a:rPr lang="en-US">
                    <a:sym typeface="Wingdings" panose="05000000000000000000" pitchFamily="2" charset="2"/>
                  </a:rPr>
                  <a:t>     2</a:t>
                </a:r>
                <a:r>
                  <a:rPr lang="en-US" baseline="30000">
                    <a:sym typeface="Wingdings" panose="05000000000000000000" pitchFamily="2" charset="2"/>
                  </a:rPr>
                  <a:t>N</a:t>
                </a:r>
                <a:r>
                  <a:rPr lang="en-US">
                    <a:sym typeface="Wingdings" panose="05000000000000000000" pitchFamily="2" charset="2"/>
                  </a:rPr>
                  <a:t> =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0" i="0" baseline="-25000" smtClean="0"/>
                          <m:t>ref</m:t>
                        </m:r>
                      </m:num>
                      <m:den>
                        <m:r>
                          <m:rPr>
                            <m:nor/>
                          </m:rPr>
                          <a:rPr lang="en-US" b="0" i="0" smtClean="0"/>
                          <m:t>90 </m:t>
                        </m:r>
                        <m:r>
                          <m:rPr>
                            <m:nor/>
                          </m:rPr>
                          <a:rPr lang="en-US" b="0" i="0" smtClean="0"/>
                          <m:t>mV</m:t>
                        </m:r>
                      </m:den>
                    </m:f>
                  </m:oMath>
                </a14:m>
                <a:r>
                  <a:rPr lang="en-US">
                    <a:sym typeface="Wingdings" panose="05000000000000000000" pitchFamily="2" charset="2"/>
                  </a:rPr>
                  <a:t> = </a:t>
                </a:r>
                <a14:m>
                  <m:oMath xmlns:m="http://schemas.openxmlformats.org/officeDocument/2006/math">
                    <m:f>
                      <m:fPr>
                        <m:ctrlPr>
                          <a:rPr lang="en-US" i="1">
                            <a:latin typeface="Cambria Math" panose="02040503050406030204" pitchFamily="18" charset="0"/>
                          </a:rPr>
                        </m:ctrlPr>
                      </m:fPr>
                      <m:num>
                        <m:r>
                          <m:rPr>
                            <m:nor/>
                          </m:rPr>
                          <a:rPr lang="en-US" b="0" i="0" smtClean="0"/>
                          <m:t>10,000 </m:t>
                        </m:r>
                        <m:r>
                          <m:rPr>
                            <m:nor/>
                          </m:rPr>
                          <a:rPr lang="en-US" b="0" i="0" smtClean="0"/>
                          <m:t>mV</m:t>
                        </m:r>
                      </m:num>
                      <m:den>
                        <m:r>
                          <m:rPr>
                            <m:nor/>
                          </m:rPr>
                          <a:rPr lang="en-US"/>
                          <m:t>90 </m:t>
                        </m:r>
                        <m:r>
                          <m:rPr>
                            <m:nor/>
                          </m:rPr>
                          <a:rPr lang="en-US"/>
                          <m:t>mV</m:t>
                        </m:r>
                      </m:den>
                    </m:f>
                  </m:oMath>
                </a14:m>
                <a:r>
                  <a:rPr lang="en-US"/>
                  <a:t>  ≈ 111</a:t>
                </a:r>
              </a:p>
              <a:p>
                <a:r>
                  <a:rPr lang="en-US"/>
                  <a:t>N = </a:t>
                </a:r>
                <a14:m>
                  <m:oMath xmlns:m="http://schemas.openxmlformats.org/officeDocument/2006/math">
                    <m:f>
                      <m:fPr>
                        <m:ctrlPr>
                          <a:rPr lang="en-US" i="1">
                            <a:latin typeface="Cambria Math" panose="02040503050406030204" pitchFamily="18" charset="0"/>
                          </a:rPr>
                        </m:ctrlPr>
                      </m:fPr>
                      <m:num>
                        <m:r>
                          <m:rPr>
                            <m:nor/>
                          </m:rPr>
                          <a:rPr lang="en-US" b="0" i="0" smtClean="0"/>
                          <m:t>log</m:t>
                        </m:r>
                        <m:r>
                          <m:rPr>
                            <m:nor/>
                          </m:rPr>
                          <a:rPr lang="en-US" b="0" i="0" smtClean="0"/>
                          <m:t> 111</m:t>
                        </m:r>
                      </m:num>
                      <m:den>
                        <m:r>
                          <m:rPr>
                            <m:nor/>
                          </m:rPr>
                          <a:rPr lang="en-US" b="0" i="0" smtClean="0"/>
                          <m:t>log</m:t>
                        </m:r>
                        <m:r>
                          <m:rPr>
                            <m:nor/>
                          </m:rPr>
                          <a:rPr lang="en-US" b="0" i="0" smtClean="0"/>
                          <m:t> 2</m:t>
                        </m:r>
                      </m:den>
                    </m:f>
                  </m:oMath>
                </a14:m>
                <a:r>
                  <a:rPr lang="en-US"/>
                  <a:t> ≈ 6.8  </a:t>
                </a:r>
                <a:r>
                  <a:rPr lang="en-US">
                    <a:sym typeface="Wingdings" panose="05000000000000000000" pitchFamily="2" charset="2"/>
                  </a:rPr>
                  <a:t> so minimum N = 8 because 7-bit DAC not available.  Note: Higher N will also work but added cost. </a:t>
                </a:r>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562293" y="776171"/>
                <a:ext cx="11158651" cy="5913350"/>
              </a:xfrm>
              <a:prstGeom prst="rect">
                <a:avLst/>
              </a:prstGeom>
              <a:blipFill rotWithShape="0">
                <a:blip r:embed="rId2" cstate="print"/>
                <a:stretch>
                  <a:fillRect l="-437" t="-515" b="-722"/>
                </a:stretch>
              </a:blipFill>
            </p:spPr>
            <p:txBody>
              <a:bodyPr/>
              <a:lstStyle/>
              <a:p>
                <a:r>
                  <a:rPr lang="en-US">
                    <a:noFill/>
                  </a:rPr>
                  <a:t> </a:t>
                </a:r>
              </a:p>
            </p:txBody>
          </p:sp>
        </mc:Fallback>
      </mc:AlternateContent>
      <p:sp>
        <p:nvSpPr>
          <p:cNvPr id="4" name="Rectangle 2"/>
          <p:cNvSpPr txBox="1">
            <a:spLocks noChangeArrowheads="1"/>
          </p:cNvSpPr>
          <p:nvPr/>
        </p:nvSpPr>
        <p:spPr>
          <a:xfrm>
            <a:off x="4520046" y="189976"/>
            <a:ext cx="2535381" cy="586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a:t>Examples</a:t>
            </a:r>
          </a:p>
        </p:txBody>
      </p:sp>
      <p:pic>
        <p:nvPicPr>
          <p:cNvPr id="2" name="Picture 1"/>
          <p:cNvPicPr>
            <a:picLocks noChangeAspect="1"/>
          </p:cNvPicPr>
          <p:nvPr/>
        </p:nvPicPr>
        <p:blipFill>
          <a:blip r:embed="rId3" cstate="print"/>
          <a:stretch>
            <a:fillRect/>
          </a:stretch>
        </p:blipFill>
        <p:spPr>
          <a:xfrm>
            <a:off x="1505395" y="2510270"/>
            <a:ext cx="357608" cy="492704"/>
          </a:xfrm>
          <a:prstGeom prst="rect">
            <a:avLst/>
          </a:prstGeom>
        </p:spPr>
      </p:pic>
    </p:spTree>
    <p:extLst>
      <p:ext uri="{BB962C8B-B14F-4D97-AF65-F5344CB8AC3E}">
        <p14:creationId xmlns:p14="http://schemas.microsoft.com/office/powerpoint/2010/main" val="359439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1945" y="944599"/>
            <a:ext cx="10810875" cy="5078313"/>
          </a:xfrm>
          <a:prstGeom prst="rect">
            <a:avLst/>
          </a:prstGeom>
        </p:spPr>
        <p:txBody>
          <a:bodyPr wrap="square">
            <a:spAutoFit/>
          </a:bodyPr>
          <a:lstStyle/>
          <a:p>
            <a:pPr marR="9938"/>
            <a:r>
              <a:rPr lang="en-US"/>
              <a:t>3) Given </a:t>
            </a:r>
            <a:r>
              <a:rPr lang="en-US" err="1"/>
              <a:t>V</a:t>
            </a:r>
            <a:r>
              <a:rPr lang="en-US" baseline="-25000" err="1"/>
              <a:t>ref</a:t>
            </a:r>
            <a:r>
              <a:rPr lang="en-US"/>
              <a:t> = 10V, and a 10-bit A/D output code is 0x12A.</a:t>
            </a:r>
          </a:p>
          <a:p>
            <a:pPr marR="9938"/>
            <a:r>
              <a:rPr lang="en-US"/>
              <a:t>	a) What is the ADC input voltage?</a:t>
            </a:r>
          </a:p>
          <a:p>
            <a:pPr marR="9938"/>
            <a:r>
              <a:rPr lang="en-US"/>
              <a:t>	b) If the input voltage is V</a:t>
            </a:r>
            <a:r>
              <a:rPr lang="en-US" baseline="-25000"/>
              <a:t>in</a:t>
            </a:r>
            <a:r>
              <a:rPr lang="en-US"/>
              <a:t> = 2.915 V, what is the output code?</a:t>
            </a:r>
          </a:p>
          <a:p>
            <a:pPr marR="9938"/>
            <a:r>
              <a:rPr lang="en-US"/>
              <a:t>	c) What is the input voltage range that yield an output code of 0x005? </a:t>
            </a:r>
          </a:p>
          <a:p>
            <a:pPr marR="9938"/>
            <a:r>
              <a:rPr lang="en-US"/>
              <a:t>Solution:</a:t>
            </a:r>
          </a:p>
          <a:p>
            <a:pPr marR="11040"/>
            <a:r>
              <a:rPr lang="fr-FR"/>
              <a:t>1 LSB = Q = 10V / 2</a:t>
            </a:r>
            <a:r>
              <a:rPr lang="fr-FR" baseline="30000"/>
              <a:t>10</a:t>
            </a:r>
            <a:r>
              <a:rPr lang="fr-FR"/>
              <a:t> = 0.00976 V = 9.76 mV  </a:t>
            </a:r>
            <a:r>
              <a:rPr lang="fr-FR">
                <a:sym typeface="Wingdings" panose="05000000000000000000" pitchFamily="2" charset="2"/>
              </a:rPr>
              <a:t> Q/2 = 4.88 mV</a:t>
            </a:r>
            <a:endParaRPr lang="fr-FR"/>
          </a:p>
          <a:p>
            <a:pPr marR="11040"/>
            <a:r>
              <a:rPr lang="fr-FR"/>
              <a:t>	a) V</a:t>
            </a:r>
            <a:r>
              <a:rPr lang="fr-FR" baseline="-25000"/>
              <a:t>in</a:t>
            </a:r>
            <a:r>
              <a:rPr lang="fr-FR"/>
              <a:t> = </a:t>
            </a:r>
            <a:r>
              <a:rPr lang="fr-FR" err="1"/>
              <a:t>output_code</a:t>
            </a:r>
            <a:r>
              <a:rPr lang="fr-FR"/>
              <a:t> / 2</a:t>
            </a:r>
            <a:r>
              <a:rPr lang="fr-FR" baseline="30000"/>
              <a:t>N</a:t>
            </a:r>
            <a:r>
              <a:rPr lang="fr-FR"/>
              <a:t> * </a:t>
            </a:r>
            <a:r>
              <a:rPr lang="fr-FR" err="1"/>
              <a:t>V</a:t>
            </a:r>
            <a:r>
              <a:rPr lang="fr-FR" baseline="-25000" err="1"/>
              <a:t>ref</a:t>
            </a:r>
            <a:r>
              <a:rPr lang="fr-FR"/>
              <a:t>   = (0x12A) / 2</a:t>
            </a:r>
            <a:r>
              <a:rPr lang="fr-FR" baseline="30000"/>
              <a:t>10 </a:t>
            </a:r>
            <a:r>
              <a:rPr lang="fr-FR"/>
              <a:t>x 5 V </a:t>
            </a:r>
            <a:r>
              <a:rPr lang="fi-FI"/>
              <a:t>= 298/1024 x 10 V </a:t>
            </a:r>
          </a:p>
          <a:p>
            <a:pPr marR="11040"/>
            <a:r>
              <a:rPr lang="fi-FI"/>
              <a:t>      	          = 2.91015 V = 2910.15 mV (ADC Vin)</a:t>
            </a:r>
          </a:p>
          <a:p>
            <a:pPr marR="11040"/>
            <a:r>
              <a:rPr lang="fi-FI"/>
              <a:t>	</a:t>
            </a:r>
          </a:p>
          <a:p>
            <a:pPr marR="11040"/>
            <a:r>
              <a:rPr lang="fi-FI"/>
              <a:t>	b) For the output code 0x12A, the input voltage range is 2910.15 ± Q/2 or</a:t>
            </a:r>
          </a:p>
          <a:p>
            <a:pPr marR="11040"/>
            <a:r>
              <a:rPr lang="fi-FI"/>
              <a:t>		2905.27 mV &lt; V</a:t>
            </a:r>
            <a:r>
              <a:rPr lang="fi-FI" baseline="-25000"/>
              <a:t>0x12A</a:t>
            </a:r>
            <a:r>
              <a:rPr lang="fi-FI"/>
              <a:t> &lt; 2915.03 mV</a:t>
            </a:r>
          </a:p>
          <a:p>
            <a:pPr marR="11040"/>
            <a:r>
              <a:rPr lang="fi-FI"/>
              <a:t>	So for </a:t>
            </a:r>
            <a:r>
              <a:rPr lang="en-US"/>
              <a:t>V</a:t>
            </a:r>
            <a:r>
              <a:rPr lang="en-US" baseline="-25000"/>
              <a:t>in</a:t>
            </a:r>
            <a:r>
              <a:rPr lang="en-US"/>
              <a:t> = 2.915 V</a:t>
            </a:r>
            <a:r>
              <a:rPr lang="fi-FI"/>
              <a:t> the out put code is also 0x12A</a:t>
            </a:r>
          </a:p>
          <a:p>
            <a:pPr marR="11040"/>
            <a:endParaRPr lang="fi-FI"/>
          </a:p>
          <a:p>
            <a:pPr marR="11040"/>
            <a:r>
              <a:rPr lang="fi-FI"/>
              <a:t>	c) The ideal input voltage to produce output code 5 is </a:t>
            </a:r>
          </a:p>
          <a:p>
            <a:pPr marR="11040"/>
            <a:r>
              <a:rPr lang="fi-FI"/>
              <a:t>	V</a:t>
            </a:r>
            <a:r>
              <a:rPr lang="fi-FI" baseline="-25000"/>
              <a:t>0x005</a:t>
            </a:r>
            <a:r>
              <a:rPr lang="fi-FI"/>
              <a:t> = 5 x 9.76 mV = 48.8 mV</a:t>
            </a:r>
          </a:p>
          <a:p>
            <a:pPr marR="11040"/>
            <a:r>
              <a:rPr lang="fi-FI"/>
              <a:t>	The range for output code 0x005 is 48.8 ± 4.88 mV or</a:t>
            </a:r>
          </a:p>
          <a:p>
            <a:pPr marR="11040"/>
            <a:r>
              <a:rPr lang="fi-FI"/>
              <a:t>		43.92 mV &lt; V</a:t>
            </a:r>
            <a:r>
              <a:rPr lang="fi-FI" baseline="-25000"/>
              <a:t>0x005</a:t>
            </a:r>
            <a:r>
              <a:rPr lang="fi-FI"/>
              <a:t> &lt; 53.68 mV </a:t>
            </a:r>
          </a:p>
          <a:p>
            <a:pPr marR="7950"/>
            <a:endParaRPr lang="en-US"/>
          </a:p>
        </p:txBody>
      </p:sp>
      <p:sp>
        <p:nvSpPr>
          <p:cNvPr id="3" name="Rectangle 2"/>
          <p:cNvSpPr txBox="1">
            <a:spLocks noChangeArrowheads="1"/>
          </p:cNvSpPr>
          <p:nvPr/>
        </p:nvSpPr>
        <p:spPr>
          <a:xfrm>
            <a:off x="4520046" y="189976"/>
            <a:ext cx="2535381" cy="586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a:t>Examples</a:t>
            </a:r>
          </a:p>
        </p:txBody>
      </p:sp>
    </p:spTree>
    <p:extLst>
      <p:ext uri="{BB962C8B-B14F-4D97-AF65-F5344CB8AC3E}">
        <p14:creationId xmlns:p14="http://schemas.microsoft.com/office/powerpoint/2010/main" val="259084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381001"/>
            <a:ext cx="7886700" cy="676651"/>
          </a:xfrm>
        </p:spPr>
        <p:txBody>
          <a:bodyPr>
            <a:normAutofit fontScale="90000"/>
          </a:bodyPr>
          <a:lstStyle/>
          <a:p>
            <a:pPr algn="ctr"/>
            <a:r>
              <a:rPr lang="en-US"/>
              <a:t>DAC Characteristics</a:t>
            </a:r>
          </a:p>
        </p:txBody>
      </p:sp>
      <p:pic>
        <p:nvPicPr>
          <p:cNvPr id="3" name="Picture 2"/>
          <p:cNvPicPr>
            <a:picLocks noChangeAspect="1"/>
          </p:cNvPicPr>
          <p:nvPr/>
        </p:nvPicPr>
        <p:blipFill>
          <a:blip r:embed="rId2" cstate="print"/>
          <a:stretch>
            <a:fillRect/>
          </a:stretch>
        </p:blipFill>
        <p:spPr>
          <a:xfrm>
            <a:off x="633047" y="1219201"/>
            <a:ext cx="3630529" cy="246666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63576" y="1145619"/>
                <a:ext cx="6460395" cy="5278112"/>
              </a:xfrm>
              <a:prstGeom prst="rect">
                <a:avLst/>
              </a:prstGeom>
            </p:spPr>
            <p:txBody>
              <a:bodyPr wrap="square">
                <a:spAutoFit/>
              </a:bodyPr>
              <a:lstStyle/>
              <a:p>
                <a:pPr marL="257175" indent="-257175">
                  <a:buFont typeface="Arial" panose="020B0604020202020204" pitchFamily="34" charset="0"/>
                  <a:buChar char="•"/>
                </a:pPr>
                <a:r>
                  <a:rPr lang="en-US" sz="2000" u="sng"/>
                  <a:t>An ideal DAC:</a:t>
                </a:r>
              </a:p>
              <a:p>
                <a:pPr marL="600075" lvl="1" indent="-257175">
                  <a:buFont typeface="Arial" panose="020B0604020202020204" pitchFamily="34" charset="0"/>
                  <a:buChar char="•"/>
                </a:pPr>
                <a:r>
                  <a:rPr lang="en-US"/>
                  <a:t>Accepts digital input b</a:t>
                </a:r>
                <a:r>
                  <a:rPr lang="en-US" baseline="-25000"/>
                  <a:t>1</a:t>
                </a:r>
                <a:r>
                  <a:rPr lang="en-US"/>
                  <a:t>- </a:t>
                </a:r>
                <a:r>
                  <a:rPr lang="en-US" err="1"/>
                  <a:t>b</a:t>
                </a:r>
                <a:r>
                  <a:rPr lang="en-US" baseline="-25000" err="1"/>
                  <a:t>N</a:t>
                </a:r>
                <a:endParaRPr lang="en-US" baseline="-25000"/>
              </a:p>
              <a:p>
                <a:pPr marL="600075" lvl="1" indent="-257175">
                  <a:buFont typeface="Arial" panose="020B0604020202020204" pitchFamily="34" charset="0"/>
                  <a:buChar char="•"/>
                </a:pPr>
                <a:r>
                  <a:rPr lang="en-US"/>
                  <a:t>Produces either analog output voltage or current</a:t>
                </a:r>
              </a:p>
              <a:p>
                <a:r>
                  <a:rPr lang="en-US" b="1" i="1">
                    <a:solidFill>
                      <a:srgbClr val="002060"/>
                    </a:solidFill>
                  </a:rPr>
                  <a:t>	N = # of bits</a:t>
                </a:r>
              </a:p>
              <a:p>
                <a:r>
                  <a:rPr lang="en-US" b="1" i="1">
                    <a:solidFill>
                      <a:srgbClr val="002060"/>
                    </a:solidFill>
                  </a:rPr>
                  <a:t>	Q = min. step size </a:t>
                </a:r>
                <a:r>
                  <a:rPr lang="en-US" b="1" i="1">
                    <a:solidFill>
                      <a:srgbClr val="002060"/>
                    </a:solidFill>
                    <a:sym typeface="Wingdings" panose="05000000000000000000" pitchFamily="2" charset="2"/>
                  </a:rPr>
                  <a:t> 1 LSB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a:solidFill>
                              <a:srgbClr val="002060"/>
                            </a:solidFill>
                          </a:rPr>
                          <m:t>ref</m:t>
                        </m:r>
                      </m:num>
                      <m:den>
                        <m:r>
                          <m:rPr>
                            <m:nor/>
                          </m:rPr>
                          <a:rPr lang="en-US" b="1" i="1">
                            <a:solidFill>
                              <a:srgbClr val="002060"/>
                            </a:solidFill>
                          </a:rPr>
                          <m:t>2</m:t>
                        </m:r>
                        <m:r>
                          <m:rPr>
                            <m:nor/>
                          </m:rPr>
                          <a:rPr lang="en-US" b="1" i="1" baseline="30000">
                            <a:solidFill>
                              <a:srgbClr val="002060"/>
                            </a:solidFill>
                          </a:rPr>
                          <m:t>N</m:t>
                        </m:r>
                      </m:den>
                    </m:f>
                  </m:oMath>
                </a14:m>
                <a:endParaRPr lang="en-US" b="1" baseline="30000">
                  <a:solidFill>
                    <a:srgbClr val="002060"/>
                  </a:solidFill>
                </a:endParaRPr>
              </a:p>
              <a:p>
                <a:pPr marL="285750" indent="-285750">
                  <a:buFont typeface="Arial" panose="020B0604020202020204" pitchFamily="34" charset="0"/>
                  <a:buChar char="•"/>
                </a:pPr>
                <a:r>
                  <a:rPr lang="en-US" sz="2000" u="sng"/>
                  <a:t>LSB and MSB: </a:t>
                </a:r>
              </a:p>
              <a:p>
                <a:pPr marL="742950" lvl="1" indent="-285750">
                  <a:buFont typeface="Arial" panose="020B0604020202020204" pitchFamily="34" charset="0"/>
                  <a:buChar char="•"/>
                </a:pPr>
                <a:r>
                  <a:rPr lang="en-US"/>
                  <a:t>LSB and MSB of a N-bit DAC is defined as</a:t>
                </a:r>
              </a:p>
              <a:p>
                <a:r>
                  <a:rPr lang="en-US" sz="2000" b="1" i="1">
                    <a:solidFill>
                      <a:srgbClr val="002060"/>
                    </a:solidFill>
                  </a:rPr>
                  <a:t>	LSB = </a:t>
                </a:r>
                <a14:m>
                  <m:oMath xmlns:m="http://schemas.openxmlformats.org/officeDocument/2006/math">
                    <m:f>
                      <m:fPr>
                        <m:ctrlPr>
                          <a:rPr lang="en-US" sz="2000" b="1" i="1">
                            <a:solidFill>
                              <a:srgbClr val="002060"/>
                            </a:solidFill>
                            <a:latin typeface="Cambria Math" panose="02040503050406030204" pitchFamily="18" charset="0"/>
                          </a:rPr>
                        </m:ctrlPr>
                      </m:fPr>
                      <m:num>
                        <m:r>
                          <m:rPr>
                            <m:nor/>
                          </m:rPr>
                          <a:rPr lang="en-US" sz="2000" b="1" i="1">
                            <a:solidFill>
                              <a:srgbClr val="002060"/>
                            </a:solidFill>
                          </a:rPr>
                          <m:t>V</m:t>
                        </m:r>
                        <m:r>
                          <m:rPr>
                            <m:nor/>
                          </m:rPr>
                          <a:rPr lang="en-US" sz="2000" b="1" i="1" baseline="-25000">
                            <a:solidFill>
                              <a:srgbClr val="002060"/>
                            </a:solidFill>
                          </a:rPr>
                          <m:t>ref</m:t>
                        </m:r>
                      </m:num>
                      <m:den>
                        <m:r>
                          <m:rPr>
                            <m:nor/>
                          </m:rPr>
                          <a:rPr lang="en-US" sz="2000" b="1" i="1">
                            <a:solidFill>
                              <a:srgbClr val="002060"/>
                            </a:solidFill>
                          </a:rPr>
                          <m:t>2</m:t>
                        </m:r>
                        <m:r>
                          <m:rPr>
                            <m:nor/>
                          </m:rPr>
                          <a:rPr lang="en-US" sz="2000" b="1" i="1" baseline="30000">
                            <a:solidFill>
                              <a:srgbClr val="002060"/>
                            </a:solidFill>
                          </a:rPr>
                          <m:t>N</m:t>
                        </m:r>
                      </m:den>
                    </m:f>
                  </m:oMath>
                </a14:m>
                <a:r>
                  <a:rPr lang="en-US" sz="2000" b="1" i="1" baseline="30000">
                    <a:solidFill>
                      <a:srgbClr val="002060"/>
                    </a:solidFill>
                  </a:rPr>
                  <a:t> 	</a:t>
                </a:r>
                <a:r>
                  <a:rPr lang="en-US"/>
                  <a:t>where  </a:t>
                </a:r>
                <a:r>
                  <a:rPr lang="en-US" err="1"/>
                  <a:t>V</a:t>
                </a:r>
                <a:r>
                  <a:rPr lang="en-US" baseline="-25000" err="1"/>
                  <a:t>ref</a:t>
                </a:r>
                <a:r>
                  <a:rPr lang="en-US"/>
                  <a:t> = (</a:t>
                </a:r>
                <a:r>
                  <a:rPr lang="en-US" err="1"/>
                  <a:t>V</a:t>
                </a:r>
                <a:r>
                  <a:rPr lang="en-US" baseline="-25000" err="1"/>
                  <a:t>ref</a:t>
                </a:r>
                <a:r>
                  <a:rPr lang="en-US" baseline="-25000"/>
                  <a:t>+ </a:t>
                </a:r>
                <a:r>
                  <a:rPr lang="en-US"/>
                  <a:t>- </a:t>
                </a:r>
                <a:r>
                  <a:rPr lang="en-US" err="1"/>
                  <a:t>V</a:t>
                </a:r>
                <a:r>
                  <a:rPr lang="en-US" baseline="-25000" err="1"/>
                  <a:t>ref</a:t>
                </a:r>
                <a:r>
                  <a:rPr lang="en-US" baseline="-25000"/>
                  <a:t>-</a:t>
                </a:r>
                <a:r>
                  <a:rPr lang="en-US"/>
                  <a:t>) </a:t>
                </a:r>
              </a:p>
              <a:p>
                <a:r>
                  <a:rPr lang="en-US" b="1" i="1">
                    <a:solidFill>
                      <a:srgbClr val="002060"/>
                    </a:solidFill>
                  </a:rPr>
                  <a:t>	MSB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a:solidFill>
                              <a:srgbClr val="002060"/>
                            </a:solidFill>
                          </a:rPr>
                          <m:t>ref</m:t>
                        </m:r>
                      </m:num>
                      <m:den>
                        <m:r>
                          <m:rPr>
                            <m:nor/>
                          </m:rPr>
                          <a:rPr lang="en-US" b="1" i="1">
                            <a:solidFill>
                              <a:srgbClr val="002060"/>
                            </a:solidFill>
                          </a:rPr>
                          <m:t>2</m:t>
                        </m:r>
                      </m:den>
                    </m:f>
                  </m:oMath>
                </a14:m>
                <a:r>
                  <a:rPr lang="en-US" b="1" i="1">
                    <a:solidFill>
                      <a:srgbClr val="002060"/>
                    </a:solidFill>
                  </a:rPr>
                  <a:t> 	</a:t>
                </a:r>
                <a:r>
                  <a:rPr lang="en-US"/>
                  <a:t>If </a:t>
                </a:r>
                <a:r>
                  <a:rPr lang="en-US" err="1"/>
                  <a:t>V</a:t>
                </a:r>
                <a:r>
                  <a:rPr lang="en-US" baseline="-25000" err="1"/>
                  <a:t>ref</a:t>
                </a:r>
                <a:r>
                  <a:rPr lang="en-US" baseline="-25000"/>
                  <a:t>- </a:t>
                </a:r>
                <a:r>
                  <a:rPr lang="en-US"/>
                  <a:t>= 0 V, </a:t>
                </a:r>
                <a:r>
                  <a:rPr lang="en-US" err="1"/>
                  <a:t>V</a:t>
                </a:r>
                <a:r>
                  <a:rPr lang="en-US" baseline="-25000" err="1"/>
                  <a:t>ref</a:t>
                </a:r>
                <a:r>
                  <a:rPr lang="en-US" baseline="-25000"/>
                  <a:t>  </a:t>
                </a:r>
                <a:r>
                  <a:rPr lang="en-US"/>
                  <a:t>= </a:t>
                </a:r>
                <a:r>
                  <a:rPr lang="en-US" err="1"/>
                  <a:t>V</a:t>
                </a:r>
                <a:r>
                  <a:rPr lang="en-US" baseline="-25000" err="1"/>
                  <a:t>ref</a:t>
                </a:r>
                <a:r>
                  <a:rPr lang="en-US" baseline="-25000"/>
                  <a:t>+</a:t>
                </a:r>
              </a:p>
              <a:p>
                <a:r>
                  <a:rPr lang="en-US" b="1" i="1">
                    <a:solidFill>
                      <a:srgbClr val="002060"/>
                    </a:solidFill>
                  </a:rPr>
                  <a:t>	N = log</a:t>
                </a:r>
                <a:r>
                  <a:rPr lang="en-US" b="1" i="1" baseline="-25000">
                    <a:solidFill>
                      <a:srgbClr val="002060"/>
                    </a:solidFill>
                  </a:rPr>
                  <a:t>2</a:t>
                </a:r>
                <a:r>
                  <a:rPr lang="en-US" b="1" i="1">
                    <a:solidFill>
                      <a:srgbClr val="002060"/>
                    </a:solidFill>
                  </a:rPr>
                  <a:t>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smtClean="0">
                            <a:solidFill>
                              <a:srgbClr val="002060"/>
                            </a:solidFill>
                          </a:rPr>
                          <m:t>ref</m:t>
                        </m:r>
                      </m:num>
                      <m:den>
                        <m:r>
                          <m:rPr>
                            <m:nor/>
                          </m:rPr>
                          <a:rPr lang="en-US" b="1" i="1" smtClean="0">
                            <a:solidFill>
                              <a:srgbClr val="002060"/>
                            </a:solidFill>
                          </a:rPr>
                          <m:t>Q</m:t>
                        </m:r>
                      </m:den>
                    </m:f>
                  </m:oMath>
                </a14:m>
                <a:r>
                  <a:rPr lang="en-US" baseline="-25000"/>
                  <a:t> </a:t>
                </a:r>
                <a:r>
                  <a:rPr lang="en-US" b="1" i="1">
                    <a:solidFill>
                      <a:srgbClr val="002060"/>
                    </a:solidFill>
                  </a:rPr>
                  <a:t> </a:t>
                </a:r>
                <a:r>
                  <a:rPr lang="en-US" b="1" i="1">
                    <a:solidFill>
                      <a:srgbClr val="002060"/>
                    </a:solidFill>
                    <a:sym typeface="Wingdings" panose="05000000000000000000" pitchFamily="2" charset="2"/>
                  </a:rPr>
                  <a:t> </a:t>
                </a:r>
                <a:r>
                  <a:rPr lang="en-US" b="1" i="1">
                    <a:solidFill>
                      <a:srgbClr val="002060"/>
                    </a:solidFill>
                  </a:rPr>
                  <a:t>Resolution</a:t>
                </a:r>
                <a:endParaRPr lang="en-US" baseline="-25000"/>
              </a:p>
              <a:p>
                <a:pPr marL="285750" marR="21450" indent="-285750">
                  <a:buFont typeface="Arial" panose="020B0604020202020204" pitchFamily="34" charset="0"/>
                  <a:buChar char="•"/>
                </a:pPr>
                <a:r>
                  <a:rPr lang="en-US" sz="2000" u="sng"/>
                  <a:t>DAC Equations:</a:t>
                </a:r>
              </a:p>
              <a:p>
                <a:pPr marR="21450"/>
                <a:r>
                  <a:rPr lang="en-US"/>
                  <a:t>Given </a:t>
                </a:r>
                <a:r>
                  <a:rPr lang="en-US" err="1"/>
                  <a:t>V</a:t>
                </a:r>
                <a:r>
                  <a:rPr lang="en-US" baseline="-25000" err="1"/>
                  <a:t>out</a:t>
                </a:r>
                <a:r>
                  <a:rPr lang="en-US"/>
                  <a:t> = output voltage, </a:t>
                </a:r>
                <a:r>
                  <a:rPr lang="en-US" err="1"/>
                  <a:t>V</a:t>
                </a:r>
                <a:r>
                  <a:rPr lang="en-US" baseline="-25000" err="1"/>
                  <a:t>ref</a:t>
                </a:r>
                <a:r>
                  <a:rPr lang="en-US"/>
                  <a:t>, N = number of bits of precision</a:t>
                </a:r>
              </a:p>
              <a:p>
                <a:pPr marR="21450"/>
                <a:r>
                  <a:rPr lang="en-US" b="1" i="1">
                    <a:solidFill>
                      <a:srgbClr val="002060"/>
                    </a:solidFill>
                  </a:rPr>
                  <a:t>	</a:t>
                </a:r>
                <a:r>
                  <a:rPr lang="en-US" b="1" i="1" err="1">
                    <a:solidFill>
                      <a:srgbClr val="002060"/>
                    </a:solidFill>
                  </a:rPr>
                  <a:t>Input_code</a:t>
                </a:r>
                <a:r>
                  <a:rPr lang="en-US" b="1" i="1">
                    <a:solidFill>
                      <a:srgbClr val="002060"/>
                    </a:solidFill>
                  </a:rPr>
                  <a:t>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a:solidFill>
                              <a:srgbClr val="002060"/>
                            </a:solidFill>
                          </a:rPr>
                          <m:t>out</m:t>
                        </m:r>
                      </m:num>
                      <m:den>
                        <m:r>
                          <m:rPr>
                            <m:nor/>
                          </m:rPr>
                          <a:rPr lang="en-US" b="1" i="1">
                            <a:solidFill>
                              <a:srgbClr val="002060"/>
                            </a:solidFill>
                          </a:rPr>
                          <m:t>V</m:t>
                        </m:r>
                        <m:r>
                          <m:rPr>
                            <m:nor/>
                          </m:rPr>
                          <a:rPr lang="en-US" b="1" i="1" baseline="-25000" smtClean="0">
                            <a:solidFill>
                              <a:srgbClr val="002060"/>
                            </a:solidFill>
                          </a:rPr>
                          <m:t>ref</m:t>
                        </m:r>
                      </m:den>
                    </m:f>
                  </m:oMath>
                </a14:m>
                <a:r>
                  <a:rPr lang="en-US" b="1" i="1">
                    <a:solidFill>
                      <a:srgbClr val="002060"/>
                    </a:solidFill>
                  </a:rPr>
                  <a:t> x 2</a:t>
                </a:r>
                <a:r>
                  <a:rPr lang="en-US" b="1" i="1" baseline="30000">
                    <a:solidFill>
                      <a:srgbClr val="002060"/>
                    </a:solidFill>
                  </a:rPr>
                  <a:t>N</a:t>
                </a:r>
                <a:r>
                  <a:rPr lang="en-US" b="1" i="1">
                    <a:solidFill>
                      <a:srgbClr val="002060"/>
                    </a:solidFill>
                  </a:rPr>
                  <a:t>  </a:t>
                </a:r>
                <a:r>
                  <a:rPr lang="en-US" i="1"/>
                  <a:t>or </a:t>
                </a:r>
                <a:r>
                  <a:rPr lang="en-US" b="1" i="1" err="1">
                    <a:solidFill>
                      <a:srgbClr val="002060"/>
                    </a:solidFill>
                  </a:rPr>
                  <a:t>V</a:t>
                </a:r>
                <a:r>
                  <a:rPr lang="en-US" b="1" i="1" baseline="-25000" err="1">
                    <a:solidFill>
                      <a:srgbClr val="002060"/>
                    </a:solidFill>
                  </a:rPr>
                  <a:t>out</a:t>
                </a:r>
                <a:r>
                  <a:rPr lang="en-US" b="1" i="1">
                    <a:solidFill>
                      <a:srgbClr val="002060"/>
                    </a:solidFill>
                  </a:rPr>
                  <a:t>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input</m:t>
                        </m:r>
                        <m:r>
                          <m:rPr>
                            <m:nor/>
                          </m:rPr>
                          <a:rPr lang="en-US" b="1" i="1">
                            <a:solidFill>
                              <a:srgbClr val="002060"/>
                            </a:solidFill>
                          </a:rPr>
                          <m:t>_</m:t>
                        </m:r>
                        <m:r>
                          <m:rPr>
                            <m:nor/>
                          </m:rPr>
                          <a:rPr lang="en-US" b="1" i="1">
                            <a:solidFill>
                              <a:srgbClr val="002060"/>
                            </a:solidFill>
                          </a:rPr>
                          <m:t>code</m:t>
                        </m:r>
                      </m:num>
                      <m:den>
                        <m:r>
                          <m:rPr>
                            <m:nor/>
                          </m:rPr>
                          <a:rPr lang="en-US" b="1" i="1">
                            <a:solidFill>
                              <a:srgbClr val="002060"/>
                            </a:solidFill>
                          </a:rPr>
                          <m:t>2</m:t>
                        </m:r>
                        <m:r>
                          <m:rPr>
                            <m:nor/>
                          </m:rPr>
                          <a:rPr lang="en-US" b="1" i="1" baseline="30000">
                            <a:solidFill>
                              <a:srgbClr val="002060"/>
                            </a:solidFill>
                          </a:rPr>
                          <m:t>N</m:t>
                        </m:r>
                        <m:r>
                          <m:rPr>
                            <m:nor/>
                          </m:rPr>
                          <a:rPr lang="en-US" b="1" i="1">
                            <a:solidFill>
                              <a:srgbClr val="002060"/>
                            </a:solidFill>
                          </a:rPr>
                          <m:t> </m:t>
                        </m:r>
                      </m:den>
                    </m:f>
                  </m:oMath>
                </a14:m>
                <a:r>
                  <a:rPr lang="en-US" b="1" i="1">
                    <a:solidFill>
                      <a:srgbClr val="002060"/>
                    </a:solidFill>
                  </a:rPr>
                  <a:t> x </a:t>
                </a:r>
                <a:r>
                  <a:rPr lang="en-US" b="1" i="1" err="1">
                    <a:solidFill>
                      <a:srgbClr val="002060"/>
                    </a:solidFill>
                  </a:rPr>
                  <a:t>V</a:t>
                </a:r>
                <a:r>
                  <a:rPr lang="en-US" b="1" i="1" baseline="-25000" err="1">
                    <a:solidFill>
                      <a:srgbClr val="002060"/>
                    </a:solidFill>
                  </a:rPr>
                  <a:t>ref</a:t>
                </a:r>
                <a:r>
                  <a:rPr lang="en-US" b="1" i="1" baseline="-25000">
                    <a:solidFill>
                      <a:srgbClr val="002060"/>
                    </a:solidFill>
                  </a:rPr>
                  <a:t>   </a:t>
                </a:r>
              </a:p>
              <a:p>
                <a:pPr marR="21450"/>
                <a:endParaRPr lang="en-US" b="1" i="1" baseline="-25000">
                  <a:solidFill>
                    <a:srgbClr val="002060"/>
                  </a:solidFill>
                </a:endParaRPr>
              </a:p>
              <a:p>
                <a:pPr marR="21450"/>
                <a:r>
                  <a:rPr lang="en-US" b="1" i="1">
                    <a:solidFill>
                      <a:srgbClr val="002060"/>
                    </a:solidFill>
                  </a:rPr>
                  <a:t>	</a:t>
                </a:r>
                <a:r>
                  <a:rPr lang="en-US" b="1" i="1" err="1">
                    <a:solidFill>
                      <a:srgbClr val="002060"/>
                    </a:solidFill>
                  </a:rPr>
                  <a:t>V</a:t>
                </a:r>
                <a:r>
                  <a:rPr lang="en-US" b="1" i="1" baseline="-25000" err="1">
                    <a:solidFill>
                      <a:srgbClr val="002060"/>
                    </a:solidFill>
                  </a:rPr>
                  <a:t>out_max</a:t>
                </a:r>
                <a:r>
                  <a:rPr lang="en-US" b="1" i="1">
                    <a:solidFill>
                      <a:srgbClr val="002060"/>
                    </a:solidFill>
                  </a:rPr>
                  <a:t>= </a:t>
                </a:r>
                <a:r>
                  <a:rPr lang="en-US" b="1" i="1" err="1">
                    <a:solidFill>
                      <a:srgbClr val="002060"/>
                    </a:solidFill>
                  </a:rPr>
                  <a:t>V</a:t>
                </a:r>
                <a:r>
                  <a:rPr lang="en-US" b="1" i="1" baseline="-25000" err="1">
                    <a:solidFill>
                      <a:srgbClr val="002060"/>
                    </a:solidFill>
                  </a:rPr>
                  <a:t>ref</a:t>
                </a:r>
                <a:r>
                  <a:rPr lang="en-US" b="1" i="1">
                    <a:solidFill>
                      <a:srgbClr val="002060"/>
                    </a:solidFill>
                  </a:rPr>
                  <a:t> – Q = </a:t>
                </a:r>
                <a:r>
                  <a:rPr lang="en-US" b="1" i="1" err="1">
                    <a:solidFill>
                      <a:srgbClr val="002060"/>
                    </a:solidFill>
                  </a:rPr>
                  <a:t>V</a:t>
                </a:r>
                <a:r>
                  <a:rPr lang="en-US" b="1" i="1" baseline="-25000" err="1">
                    <a:solidFill>
                      <a:srgbClr val="002060"/>
                    </a:solidFill>
                  </a:rPr>
                  <a:t>ref</a:t>
                </a:r>
                <a:r>
                  <a:rPr lang="en-US" b="1" i="1">
                    <a:solidFill>
                      <a:srgbClr val="002060"/>
                    </a:solidFill>
                  </a:rPr>
                  <a:t> – 1 </a:t>
                </a:r>
                <a:r>
                  <a:rPr lang="en-US" i="1">
                    <a:solidFill>
                      <a:srgbClr val="002060"/>
                    </a:solidFill>
                  </a:rPr>
                  <a:t>LSB</a:t>
                </a:r>
                <a:r>
                  <a:rPr lang="en-US" b="1" i="1">
                    <a:solidFill>
                      <a:srgbClr val="002060"/>
                    </a:solidFill>
                  </a:rPr>
                  <a:t> = </a:t>
                </a:r>
                <a:r>
                  <a:rPr lang="en-US" b="1" i="1" err="1">
                    <a:solidFill>
                      <a:srgbClr val="002060"/>
                    </a:solidFill>
                  </a:rPr>
                  <a:t>V</a:t>
                </a:r>
                <a:r>
                  <a:rPr lang="en-US" b="1" i="1" baseline="-25000" err="1">
                    <a:solidFill>
                      <a:srgbClr val="002060"/>
                    </a:solidFill>
                  </a:rPr>
                  <a:t>ref</a:t>
                </a:r>
                <a:r>
                  <a:rPr lang="en-US" b="1" i="1">
                    <a:solidFill>
                      <a:srgbClr val="002060"/>
                    </a:solidFill>
                  </a:rPr>
                  <a:t> ( 1 – </a:t>
                </a:r>
                <a14:m>
                  <m:oMath xmlns:m="http://schemas.openxmlformats.org/officeDocument/2006/math">
                    <m:f>
                      <m:fPr>
                        <m:ctrlPr>
                          <a:rPr lang="en-US" b="1" i="1">
                            <a:solidFill>
                              <a:srgbClr val="002060"/>
                            </a:solidFill>
                            <a:latin typeface="Cambria Math" panose="02040503050406030204" pitchFamily="18" charset="0"/>
                          </a:rPr>
                        </m:ctrlPr>
                      </m:fPr>
                      <m:num>
                        <m:r>
                          <m:rPr>
                            <m:nor/>
                          </m:rPr>
                          <a:rPr lang="en-US" b="1" i="1">
                            <a:solidFill>
                              <a:srgbClr val="002060"/>
                            </a:solidFill>
                          </a:rPr>
                          <m:t>V</m:t>
                        </m:r>
                        <m:r>
                          <m:rPr>
                            <m:nor/>
                          </m:rPr>
                          <a:rPr lang="en-US" b="1" i="1" baseline="-25000" smtClean="0">
                            <a:solidFill>
                              <a:srgbClr val="002060"/>
                            </a:solidFill>
                          </a:rPr>
                          <m:t>ref</m:t>
                        </m:r>
                      </m:num>
                      <m:den>
                        <m:r>
                          <m:rPr>
                            <m:nor/>
                          </m:rPr>
                          <a:rPr lang="en-US" b="1" i="1" smtClean="0">
                            <a:solidFill>
                              <a:srgbClr val="002060"/>
                            </a:solidFill>
                          </a:rPr>
                          <m:t>2</m:t>
                        </m:r>
                        <m:r>
                          <m:rPr>
                            <m:nor/>
                          </m:rPr>
                          <a:rPr lang="en-US" b="1" i="1" baseline="30000" smtClean="0">
                            <a:solidFill>
                              <a:srgbClr val="002060"/>
                            </a:solidFill>
                          </a:rPr>
                          <m:t>N</m:t>
                        </m:r>
                      </m:den>
                    </m:f>
                  </m:oMath>
                </a14:m>
                <a:r>
                  <a:rPr lang="en-US" b="1">
                    <a:solidFill>
                      <a:srgbClr val="002060"/>
                    </a:solidFill>
                  </a:rPr>
                  <a:t>)</a:t>
                </a:r>
              </a:p>
            </p:txBody>
          </p:sp>
        </mc:Choice>
        <mc:Fallback xmlns="">
          <p:sp>
            <p:nvSpPr>
              <p:cNvPr id="9" name="Rectangle 8"/>
              <p:cNvSpPr>
                <a:spLocks noRot="1" noChangeAspect="1" noMove="1" noResize="1" noEditPoints="1" noAdjustHandles="1" noChangeArrowheads="1" noChangeShapeType="1" noTextEdit="1"/>
              </p:cNvSpPr>
              <p:nvPr/>
            </p:nvSpPr>
            <p:spPr>
              <a:xfrm>
                <a:off x="4263576" y="1145619"/>
                <a:ext cx="6460395" cy="5278112"/>
              </a:xfrm>
              <a:prstGeom prst="rect">
                <a:avLst/>
              </a:prstGeom>
              <a:blipFill rotWithShape="0">
                <a:blip r:embed="rId3" cstate="print"/>
                <a:stretch>
                  <a:fillRect l="-849" t="-693"/>
                </a:stretch>
              </a:blipFill>
            </p:spPr>
            <p:txBody>
              <a:bodyPr/>
              <a:lstStyle/>
              <a:p>
                <a:r>
                  <a:rPr lang="en-US">
                    <a:noFill/>
                  </a:rPr>
                  <a:t> </a:t>
                </a:r>
              </a:p>
            </p:txBody>
          </p:sp>
        </mc:Fallback>
      </mc:AlternateContent>
      <p:pic>
        <p:nvPicPr>
          <p:cNvPr id="5" name="Picture 4"/>
          <p:cNvPicPr>
            <a:picLocks noChangeAspect="1"/>
          </p:cNvPicPr>
          <p:nvPr/>
        </p:nvPicPr>
        <p:blipFill>
          <a:blip r:embed="rId4" cstate="print"/>
          <a:stretch>
            <a:fillRect/>
          </a:stretch>
        </p:blipFill>
        <p:spPr>
          <a:xfrm>
            <a:off x="1203854" y="4152145"/>
            <a:ext cx="3059722" cy="2054796"/>
          </a:xfrm>
          <a:prstGeom prst="rect">
            <a:avLst/>
          </a:prstGeom>
        </p:spPr>
      </p:pic>
    </p:spTree>
    <p:extLst>
      <p:ext uri="{BB962C8B-B14F-4D97-AF65-F5344CB8AC3E}">
        <p14:creationId xmlns:p14="http://schemas.microsoft.com/office/powerpoint/2010/main" val="356404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921729" y="1042798"/>
            <a:ext cx="8153399" cy="5331913"/>
          </a:xfrm>
          <a:prstGeom prst="rect">
            <a:avLst/>
          </a:prstGeom>
        </p:spPr>
      </p:pic>
      <p:sp>
        <p:nvSpPr>
          <p:cNvPr id="3" name="Title 2"/>
          <p:cNvSpPr txBox="1">
            <a:spLocks/>
          </p:cNvSpPr>
          <p:nvPr/>
        </p:nvSpPr>
        <p:spPr>
          <a:xfrm>
            <a:off x="2057401" y="304800"/>
            <a:ext cx="8229600" cy="957072"/>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a:t>Ideal Transfer Function DAC</a:t>
            </a:r>
          </a:p>
        </p:txBody>
      </p:sp>
      <p:sp>
        <p:nvSpPr>
          <p:cNvPr id="5" name="Title 2"/>
          <p:cNvSpPr txBox="1">
            <a:spLocks/>
          </p:cNvSpPr>
          <p:nvPr/>
        </p:nvSpPr>
        <p:spPr>
          <a:xfrm>
            <a:off x="2133602" y="352235"/>
            <a:ext cx="5181598" cy="50674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DAC: Ideal Transfer Function</a:t>
            </a:r>
          </a:p>
        </p:txBody>
      </p:sp>
      <p:sp>
        <p:nvSpPr>
          <p:cNvPr id="6" name="Rectangle 5"/>
          <p:cNvSpPr/>
          <p:nvPr/>
        </p:nvSpPr>
        <p:spPr>
          <a:xfrm>
            <a:off x="297367" y="1733361"/>
            <a:ext cx="3520068" cy="923330"/>
          </a:xfrm>
          <a:prstGeom prst="rect">
            <a:avLst/>
          </a:prstGeom>
        </p:spPr>
        <p:txBody>
          <a:bodyPr wrap="square">
            <a:spAutoFit/>
          </a:bodyPr>
          <a:lstStyle/>
          <a:p>
            <a:r>
              <a:rPr lang="es-ES">
                <a:solidFill>
                  <a:srgbClr val="000000"/>
                </a:solidFill>
                <a:latin typeface="Arial" panose="020B0604020202020204" pitchFamily="34" charset="0"/>
              </a:rPr>
              <a:t>• Ideal DAC introduces no error! </a:t>
            </a:r>
          </a:p>
          <a:p>
            <a:r>
              <a:rPr lang="en-US">
                <a:solidFill>
                  <a:srgbClr val="000000"/>
                </a:solidFill>
                <a:latin typeface="Arial" panose="020B0604020202020204" pitchFamily="34" charset="0"/>
              </a:rPr>
              <a:t>• One-to-one mapping from input to output </a:t>
            </a:r>
          </a:p>
        </p:txBody>
      </p:sp>
    </p:spTree>
    <p:extLst>
      <p:ext uri="{BB962C8B-B14F-4D97-AF65-F5344CB8AC3E}">
        <p14:creationId xmlns:p14="http://schemas.microsoft.com/office/powerpoint/2010/main" val="114202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64" y="90572"/>
            <a:ext cx="7886700" cy="784935"/>
          </a:xfrm>
        </p:spPr>
        <p:txBody>
          <a:bodyPr>
            <a:normAutofit/>
          </a:bodyPr>
          <a:lstStyle/>
          <a:p>
            <a:pPr algn="ctr"/>
            <a:r>
              <a:rPr lang="en-US" sz="3600"/>
              <a:t>Example DAC Computations</a:t>
            </a:r>
          </a:p>
        </p:txBody>
      </p:sp>
      <p:pic>
        <p:nvPicPr>
          <p:cNvPr id="1028" name="Picture 4"/>
          <p:cNvPicPr>
            <a:picLocks noChangeAspect="1" noChangeArrowheads="1"/>
          </p:cNvPicPr>
          <p:nvPr/>
        </p:nvPicPr>
        <p:blipFill>
          <a:blip r:embed="rId2" cstate="print"/>
          <a:srcRect/>
          <a:stretch>
            <a:fillRect/>
          </a:stretch>
        </p:blipFill>
        <p:spPr bwMode="auto">
          <a:xfrm>
            <a:off x="1048216" y="781037"/>
            <a:ext cx="10225667" cy="5686029"/>
          </a:xfrm>
          <a:prstGeom prst="rect">
            <a:avLst/>
          </a:prstGeom>
          <a:noFill/>
          <a:ln w="9525">
            <a:noFill/>
            <a:miter lim="800000"/>
            <a:headEnd/>
            <a:tailEnd/>
          </a:ln>
        </p:spPr>
      </p:pic>
    </p:spTree>
    <p:extLst>
      <p:ext uri="{BB962C8B-B14F-4D97-AF65-F5344CB8AC3E}">
        <p14:creationId xmlns:p14="http://schemas.microsoft.com/office/powerpoint/2010/main" val="461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8665" y="1561007"/>
            <a:ext cx="6750822" cy="3970318"/>
          </a:xfrm>
          <a:prstGeom prst="rect">
            <a:avLst/>
          </a:prstGeom>
        </p:spPr>
        <p:txBody>
          <a:bodyPr wrap="none">
            <a:spAutoFit/>
          </a:bodyPr>
          <a:lstStyle/>
          <a:p>
            <a:pPr marL="571500" indent="-571500">
              <a:buFont typeface="Arial" panose="020B0604020202020204" pitchFamily="34" charset="0"/>
              <a:buChar char="•"/>
            </a:pPr>
            <a:r>
              <a:rPr lang="en-US" sz="3600"/>
              <a:t>Introduction to Data Conversion</a:t>
            </a:r>
          </a:p>
          <a:p>
            <a:pPr marL="571500" indent="-571500">
              <a:buFont typeface="Arial" panose="020B0604020202020204" pitchFamily="34" charset="0"/>
              <a:buChar char="•"/>
            </a:pPr>
            <a:r>
              <a:rPr lang="en-US" sz="3600"/>
              <a:t>Introduction to ADC and DAC</a:t>
            </a:r>
          </a:p>
          <a:p>
            <a:pPr marL="1028700" lvl="1" indent="-571500">
              <a:buFont typeface="Arial" panose="020B0604020202020204" pitchFamily="34" charset="0"/>
              <a:buChar char="•"/>
            </a:pPr>
            <a:r>
              <a:rPr lang="en-US" sz="3600"/>
              <a:t>DAC specifications</a:t>
            </a:r>
          </a:p>
          <a:p>
            <a:pPr marL="1028700" lvl="1" indent="-571500">
              <a:buFont typeface="Arial" panose="020B0604020202020204" pitchFamily="34" charset="0"/>
              <a:buChar char="•"/>
            </a:pPr>
            <a:r>
              <a:rPr lang="en-US" sz="3600"/>
              <a:t>ADC specifications</a:t>
            </a:r>
          </a:p>
          <a:p>
            <a:pPr marL="1028700" lvl="1" indent="-571500">
              <a:buFont typeface="Arial" panose="020B0604020202020204" pitchFamily="34" charset="0"/>
              <a:buChar char="•"/>
            </a:pPr>
            <a:r>
              <a:rPr lang="en-US" sz="3600"/>
              <a:t>ADC/DAC Performances</a:t>
            </a:r>
          </a:p>
          <a:p>
            <a:pPr>
              <a:buFont typeface="Arial" pitchFamily="34" charset="0"/>
              <a:buChar char="•"/>
            </a:pPr>
            <a:r>
              <a:rPr lang="en-US" sz="3600"/>
              <a:t> Types ADC/DAC</a:t>
            </a:r>
          </a:p>
          <a:p>
            <a:endParaRPr lang="en-US" sz="360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58664" y="90572"/>
            <a:ext cx="7886700" cy="784935"/>
          </a:xfrm>
        </p:spPr>
        <p:txBody>
          <a:bodyPr>
            <a:normAutofit/>
          </a:bodyPr>
          <a:lstStyle/>
          <a:p>
            <a:pPr algn="ctr"/>
            <a:r>
              <a:rPr lang="en-US" sz="3600"/>
              <a:t>Example DAC Computations</a:t>
            </a:r>
          </a:p>
        </p:txBody>
      </p:sp>
      <mc:AlternateContent xmlns:mc="http://schemas.openxmlformats.org/markup-compatibility/2006" xmlns:a14="http://schemas.microsoft.com/office/drawing/2010/main">
        <mc:Choice Requires="a14">
          <p:sp>
            <p:nvSpPr>
              <p:cNvPr id="4" name="Rectangle 3"/>
              <p:cNvSpPr/>
              <p:nvPr/>
            </p:nvSpPr>
            <p:spPr>
              <a:xfrm>
                <a:off x="613063" y="968078"/>
                <a:ext cx="11003973" cy="3627916"/>
              </a:xfrm>
              <a:prstGeom prst="rect">
                <a:avLst/>
              </a:prstGeom>
            </p:spPr>
            <p:txBody>
              <a:bodyPr wrap="square">
                <a:spAutoFit/>
              </a:bodyPr>
              <a:lstStyle/>
              <a:p>
                <a:r>
                  <a:rPr lang="en-US"/>
                  <a:t>3) A design requires step size or LSB = 0.002 V and the reference voltage </a:t>
                </a:r>
                <a:r>
                  <a:rPr lang="en-US" err="1"/>
                  <a:t>V</a:t>
                </a:r>
                <a:r>
                  <a:rPr lang="en-US" baseline="-25000" err="1"/>
                  <a:t>ref</a:t>
                </a:r>
                <a:r>
                  <a:rPr lang="en-US" baseline="-25000"/>
                  <a:t> </a:t>
                </a:r>
                <a:r>
                  <a:rPr lang="en-US"/>
                  <a:t>= 1.6V. </a:t>
                </a:r>
              </a:p>
              <a:p>
                <a:r>
                  <a:rPr lang="en-US"/>
                  <a:t>	a) Determine the minimum resolution N.</a:t>
                </a:r>
              </a:p>
              <a:p>
                <a:r>
                  <a:rPr lang="en-US"/>
                  <a:t>	b) Find the MSB value.</a:t>
                </a:r>
              </a:p>
              <a:p>
                <a:r>
                  <a:rPr lang="en-US"/>
                  <a:t>	c) Find the maximum output </a:t>
                </a:r>
                <a:r>
                  <a:rPr lang="en-US" err="1"/>
                  <a:t>V</a:t>
                </a:r>
                <a:r>
                  <a:rPr lang="en-US" baseline="-25000" err="1"/>
                  <a:t>out_max</a:t>
                </a:r>
                <a:endParaRPr lang="en-US" baseline="-25000"/>
              </a:p>
              <a:p>
                <a:r>
                  <a:rPr lang="en-US"/>
                  <a:t>	d) Find the input code for the output voltage </a:t>
                </a:r>
                <a:r>
                  <a:rPr lang="en-US" err="1"/>
                  <a:t>V</a:t>
                </a:r>
                <a:r>
                  <a:rPr lang="en-US" baseline="-25000" err="1"/>
                  <a:t>out</a:t>
                </a:r>
                <a:r>
                  <a:rPr lang="en-US"/>
                  <a:t> = 0.799V</a:t>
                </a:r>
                <a:endParaRPr lang="en-US" baseline="-25000"/>
              </a:p>
              <a:p>
                <a:r>
                  <a:rPr lang="en-US"/>
                  <a:t>Solution:</a:t>
                </a:r>
              </a:p>
              <a:p>
                <a:r>
                  <a:rPr lang="en-US"/>
                  <a:t>	a) </a:t>
                </a:r>
                <a:r>
                  <a:rPr lang="en-US">
                    <a:solidFill>
                      <a:schemeClr val="tx1"/>
                    </a:solidFill>
                  </a:rPr>
                  <a:t>N = log</a:t>
                </a:r>
                <a:r>
                  <a:rPr lang="en-US" baseline="-25000">
                    <a:solidFill>
                      <a:schemeClr val="tx1"/>
                    </a:solidFill>
                  </a:rPr>
                  <a:t>2</a:t>
                </a:r>
                <a:r>
                  <a:rPr lang="en-US">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m:rPr>
                            <m:nor/>
                          </m:rPr>
                          <a:rPr lang="en-US">
                            <a:solidFill>
                              <a:schemeClr val="tx1"/>
                            </a:solidFill>
                          </a:rPr>
                          <m:t>V</m:t>
                        </m:r>
                        <m:r>
                          <m:rPr>
                            <m:nor/>
                          </m:rPr>
                          <a:rPr lang="en-US" b="0" i="0" baseline="-25000" smtClean="0">
                            <a:solidFill>
                              <a:schemeClr val="tx1"/>
                            </a:solidFill>
                          </a:rPr>
                          <m:t>ref</m:t>
                        </m:r>
                      </m:num>
                      <m:den>
                        <m:r>
                          <m:rPr>
                            <m:nor/>
                          </m:rPr>
                          <a:rPr lang="en-US">
                            <a:solidFill>
                              <a:schemeClr val="tx1"/>
                            </a:solidFill>
                          </a:rPr>
                          <m:t>Q</m:t>
                        </m:r>
                      </m:den>
                    </m:f>
                  </m:oMath>
                </a14:m>
                <a:r>
                  <a:rPr lang="en-US"/>
                  <a:t> = log</a:t>
                </a:r>
                <a:r>
                  <a:rPr lang="en-US" baseline="-25000"/>
                  <a:t>2 </a:t>
                </a:r>
                <a14:m>
                  <m:oMath xmlns:m="http://schemas.openxmlformats.org/officeDocument/2006/math">
                    <m:f>
                      <m:fPr>
                        <m:ctrlPr>
                          <a:rPr lang="en-US" i="1">
                            <a:latin typeface="Cambria Math" panose="02040503050406030204" pitchFamily="18" charset="0"/>
                          </a:rPr>
                        </m:ctrlPr>
                      </m:fPr>
                      <m:num>
                        <m:r>
                          <m:rPr>
                            <m:nor/>
                          </m:rPr>
                          <a:rPr lang="en-US"/>
                          <m:t>1.6 </m:t>
                        </m:r>
                        <m:r>
                          <m:rPr>
                            <m:nor/>
                          </m:rPr>
                          <a:rPr lang="en-US"/>
                          <m:t>V</m:t>
                        </m:r>
                      </m:num>
                      <m:den>
                        <m:r>
                          <m:rPr>
                            <m:nor/>
                          </m:rPr>
                          <a:rPr lang="en-US" b="0" i="0" smtClean="0"/>
                          <m:t>0.002</m:t>
                        </m:r>
                      </m:den>
                    </m:f>
                  </m:oMath>
                </a14:m>
                <a:r>
                  <a:rPr lang="en-US"/>
                  <a:t> = log</a:t>
                </a:r>
                <a:r>
                  <a:rPr lang="en-US" baseline="-25000"/>
                  <a:t>2</a:t>
                </a:r>
                <a:r>
                  <a:rPr lang="en-US"/>
                  <a:t>(800) = 9.64 </a:t>
                </a:r>
                <a:r>
                  <a:rPr lang="en-US">
                    <a:sym typeface="Wingdings" panose="05000000000000000000" pitchFamily="2" charset="2"/>
                  </a:rPr>
                  <a:t> N = 10 is minimum requirement</a:t>
                </a:r>
                <a:r>
                  <a:rPr lang="en-US" baseline="-25000"/>
                  <a:t>  		</a:t>
                </a:r>
              </a:p>
              <a:p>
                <a:r>
                  <a:rPr lang="en-US"/>
                  <a:t>	b) MSB =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0" i="0" baseline="-25000" smtClean="0"/>
                          <m:t>ref</m:t>
                        </m:r>
                      </m:num>
                      <m:den>
                        <m:r>
                          <m:rPr>
                            <m:nor/>
                          </m:rPr>
                          <a:rPr lang="en-US"/>
                          <m:t>2</m:t>
                        </m:r>
                      </m:den>
                    </m:f>
                  </m:oMath>
                </a14:m>
                <a:r>
                  <a:rPr lang="en-US"/>
                  <a:t> = </a:t>
                </a:r>
                <a14:m>
                  <m:oMath xmlns:m="http://schemas.openxmlformats.org/officeDocument/2006/math">
                    <m:f>
                      <m:fPr>
                        <m:ctrlPr>
                          <a:rPr lang="en-US" i="1">
                            <a:latin typeface="Cambria Math" panose="02040503050406030204" pitchFamily="18" charset="0"/>
                          </a:rPr>
                        </m:ctrlPr>
                      </m:fPr>
                      <m:num>
                        <m:r>
                          <m:rPr>
                            <m:nor/>
                          </m:rPr>
                          <a:rPr lang="en-US"/>
                          <m:t>1.6 </m:t>
                        </m:r>
                        <m:r>
                          <m:rPr>
                            <m:nor/>
                          </m:rPr>
                          <a:rPr lang="en-US"/>
                          <m:t>V</m:t>
                        </m:r>
                      </m:num>
                      <m:den>
                        <m:r>
                          <m:rPr>
                            <m:nor/>
                          </m:rPr>
                          <a:rPr lang="en-US"/>
                          <m:t>2</m:t>
                        </m:r>
                      </m:den>
                    </m:f>
                  </m:oMath>
                </a14:m>
                <a:r>
                  <a:rPr lang="en-US"/>
                  <a:t> = 0.8V</a:t>
                </a:r>
              </a:p>
              <a:p>
                <a:r>
                  <a:rPr lang="en-US"/>
                  <a:t>	c) </a:t>
                </a:r>
                <a:r>
                  <a:rPr lang="en-US" err="1"/>
                  <a:t>V</a:t>
                </a:r>
                <a:r>
                  <a:rPr lang="en-US" baseline="-25000" err="1"/>
                  <a:t>out_max</a:t>
                </a:r>
                <a:r>
                  <a:rPr lang="en-US"/>
                  <a:t> = </a:t>
                </a:r>
                <a:r>
                  <a:rPr lang="en-US" err="1"/>
                  <a:t>V</a:t>
                </a:r>
                <a:r>
                  <a:rPr lang="en-US" baseline="-25000" err="1"/>
                  <a:t>ref</a:t>
                </a:r>
                <a:r>
                  <a:rPr lang="en-US"/>
                  <a:t> – Q = 1.6 – 0.002 = 1.598V</a:t>
                </a:r>
              </a:p>
              <a:p>
                <a:r>
                  <a:rPr lang="en-US"/>
                  <a:t>	d) </a:t>
                </a:r>
                <a:r>
                  <a:rPr lang="en-US">
                    <a:solidFill>
                      <a:schemeClr val="tx1"/>
                    </a:solidFill>
                  </a:rPr>
                  <a:t>Input_code = </a:t>
                </a:r>
                <a14:m>
                  <m:oMath xmlns:m="http://schemas.openxmlformats.org/officeDocument/2006/math">
                    <m:f>
                      <m:fPr>
                        <m:ctrlPr>
                          <a:rPr lang="en-US" i="1">
                            <a:solidFill>
                              <a:schemeClr val="tx1"/>
                            </a:solidFill>
                            <a:latin typeface="Cambria Math" panose="02040503050406030204" pitchFamily="18" charset="0"/>
                          </a:rPr>
                        </m:ctrlPr>
                      </m:fPr>
                      <m:num>
                        <m:r>
                          <m:rPr>
                            <m:nor/>
                          </m:rPr>
                          <a:rPr lang="en-US">
                            <a:solidFill>
                              <a:schemeClr val="tx1"/>
                            </a:solidFill>
                          </a:rPr>
                          <m:t>V</m:t>
                        </m:r>
                        <m:r>
                          <m:rPr>
                            <m:nor/>
                          </m:rPr>
                          <a:rPr lang="en-US" baseline="-25000">
                            <a:solidFill>
                              <a:schemeClr val="tx1"/>
                            </a:solidFill>
                          </a:rPr>
                          <m:t>out</m:t>
                        </m:r>
                      </m:num>
                      <m:den>
                        <m:r>
                          <m:rPr>
                            <m:nor/>
                          </m:rPr>
                          <a:rPr lang="en-US">
                            <a:solidFill>
                              <a:schemeClr val="tx1"/>
                            </a:solidFill>
                          </a:rPr>
                          <m:t>V</m:t>
                        </m:r>
                        <m:r>
                          <m:rPr>
                            <m:nor/>
                          </m:rPr>
                          <a:rPr lang="en-US" b="0" i="0" baseline="-25000" smtClean="0">
                            <a:solidFill>
                              <a:schemeClr val="tx1"/>
                            </a:solidFill>
                          </a:rPr>
                          <m:t>ref</m:t>
                        </m:r>
                      </m:den>
                    </m:f>
                  </m:oMath>
                </a14:m>
                <a:r>
                  <a:rPr lang="en-US">
                    <a:solidFill>
                      <a:schemeClr val="tx1"/>
                    </a:solidFill>
                  </a:rPr>
                  <a:t> x 2</a:t>
                </a:r>
                <a:r>
                  <a:rPr lang="en-US" baseline="30000">
                    <a:solidFill>
                      <a:schemeClr val="tx1"/>
                    </a:solidFill>
                  </a:rPr>
                  <a:t>N</a:t>
                </a:r>
                <a:r>
                  <a:rPr lang="en-US" baseline="-25000">
                    <a:solidFill>
                      <a:schemeClr val="tx1"/>
                    </a:solidFill>
                  </a:rPr>
                  <a:t>  </a:t>
                </a:r>
                <a:r>
                  <a:rPr lang="en-US"/>
                  <a:t>= </a:t>
                </a:r>
                <a14:m>
                  <m:oMath xmlns:m="http://schemas.openxmlformats.org/officeDocument/2006/math">
                    <m:f>
                      <m:fPr>
                        <m:ctrlPr>
                          <a:rPr lang="en-US" i="1" smtClean="0">
                            <a:solidFill>
                              <a:schemeClr val="tx1"/>
                            </a:solidFill>
                            <a:latin typeface="Cambria Math" panose="02040503050406030204" pitchFamily="18" charset="0"/>
                          </a:rPr>
                        </m:ctrlPr>
                      </m:fPr>
                      <m:num>
                        <m:r>
                          <m:rPr>
                            <m:nor/>
                          </m:rPr>
                          <a:rPr lang="en-US" b="0" i="0" smtClean="0">
                            <a:solidFill>
                              <a:schemeClr val="tx1"/>
                            </a:solidFill>
                          </a:rPr>
                          <m:t>0.799</m:t>
                        </m:r>
                      </m:num>
                      <m:den>
                        <m:r>
                          <m:rPr>
                            <m:nor/>
                          </m:rPr>
                          <a:rPr lang="en-US" b="0" i="0" smtClean="0">
                            <a:solidFill>
                              <a:schemeClr val="tx1"/>
                            </a:solidFill>
                          </a:rPr>
                          <m:t>1.6</m:t>
                        </m:r>
                      </m:den>
                    </m:f>
                  </m:oMath>
                </a14:m>
                <a:r>
                  <a:rPr lang="en-US">
                    <a:solidFill>
                      <a:schemeClr val="tx1"/>
                    </a:solidFill>
                  </a:rPr>
                  <a:t> x </a:t>
                </a:r>
                <a:r>
                  <a:rPr lang="en-US"/>
                  <a:t>1024 = 511.36 </a:t>
                </a:r>
                <a:r>
                  <a:rPr lang="en-US">
                    <a:sym typeface="Wingdings" panose="05000000000000000000" pitchFamily="2" charset="2"/>
                  </a:rPr>
                  <a:t> Input code = 512</a:t>
                </a:r>
                <a:r>
                  <a:rPr lang="en-US" baseline="-25000">
                    <a:sym typeface="Wingdings" panose="05000000000000000000" pitchFamily="2" charset="2"/>
                  </a:rPr>
                  <a:t>10</a:t>
                </a:r>
                <a:r>
                  <a:rPr lang="en-US">
                    <a:sym typeface="Wingdings" panose="05000000000000000000" pitchFamily="2" charset="2"/>
                  </a:rPr>
                  <a:t> or 0x800</a:t>
                </a:r>
                <a:endParaRPr lang="en-US"/>
              </a:p>
              <a:p>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613063" y="968078"/>
                <a:ext cx="11003973" cy="3627916"/>
              </a:xfrm>
              <a:prstGeom prst="rect">
                <a:avLst/>
              </a:prstGeom>
              <a:blipFill>
                <a:blip r:embed="rId2" cstate="print"/>
                <a:stretch>
                  <a:fillRect l="-499" t="-1008"/>
                </a:stretch>
              </a:blipFill>
            </p:spPr>
            <p:txBody>
              <a:bodyPr/>
              <a:lstStyle/>
              <a:p>
                <a:r>
                  <a:rPr lang="en-US">
                    <a:noFill/>
                  </a:rPr>
                  <a:t> </a:t>
                </a:r>
              </a:p>
            </p:txBody>
          </p:sp>
        </mc:Fallback>
      </mc:AlternateContent>
    </p:spTree>
    <p:extLst>
      <p:ext uri="{BB962C8B-B14F-4D97-AF65-F5344CB8AC3E}">
        <p14:creationId xmlns:p14="http://schemas.microsoft.com/office/powerpoint/2010/main" val="64373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73" y="354735"/>
            <a:ext cx="5146964" cy="445366"/>
          </a:xfrm>
        </p:spPr>
        <p:txBody>
          <a:bodyPr>
            <a:normAutofit fontScale="90000"/>
          </a:bodyPr>
          <a:lstStyle/>
          <a:p>
            <a:pPr algn="ctr"/>
            <a:r>
              <a:rPr lang="en-US" sz="3600"/>
              <a:t>Some Data Sheet Examples</a:t>
            </a:r>
          </a:p>
        </p:txBody>
      </p:sp>
      <p:pic>
        <p:nvPicPr>
          <p:cNvPr id="3" name="Picture 2"/>
          <p:cNvPicPr>
            <a:picLocks noChangeAspect="1"/>
          </p:cNvPicPr>
          <p:nvPr/>
        </p:nvPicPr>
        <p:blipFill>
          <a:blip r:embed="rId2" cstate="print"/>
          <a:stretch>
            <a:fillRect/>
          </a:stretch>
        </p:blipFill>
        <p:spPr>
          <a:xfrm>
            <a:off x="621288" y="913570"/>
            <a:ext cx="4856885" cy="1482004"/>
          </a:xfrm>
          <a:prstGeom prst="rect">
            <a:avLst/>
          </a:prstGeom>
        </p:spPr>
      </p:pic>
      <p:pic>
        <p:nvPicPr>
          <p:cNvPr id="4" name="Picture 3"/>
          <p:cNvPicPr>
            <a:picLocks noChangeAspect="1"/>
          </p:cNvPicPr>
          <p:nvPr/>
        </p:nvPicPr>
        <p:blipFill>
          <a:blip r:embed="rId3" cstate="print"/>
          <a:stretch>
            <a:fillRect/>
          </a:stretch>
        </p:blipFill>
        <p:spPr>
          <a:xfrm>
            <a:off x="621289" y="2509043"/>
            <a:ext cx="4856884" cy="1440442"/>
          </a:xfrm>
          <a:prstGeom prst="rect">
            <a:avLst/>
          </a:prstGeom>
        </p:spPr>
      </p:pic>
      <p:pic>
        <p:nvPicPr>
          <p:cNvPr id="5" name="Picture 4"/>
          <p:cNvPicPr>
            <a:picLocks noChangeAspect="1"/>
          </p:cNvPicPr>
          <p:nvPr/>
        </p:nvPicPr>
        <p:blipFill>
          <a:blip r:embed="rId4" cstate="print"/>
          <a:stretch>
            <a:fillRect/>
          </a:stretch>
        </p:blipFill>
        <p:spPr>
          <a:xfrm>
            <a:off x="5810683" y="929767"/>
            <a:ext cx="5619317" cy="2931614"/>
          </a:xfrm>
          <a:prstGeom prst="rect">
            <a:avLst/>
          </a:prstGeom>
        </p:spPr>
      </p:pic>
      <p:pic>
        <p:nvPicPr>
          <p:cNvPr id="6" name="Picture 5"/>
          <p:cNvPicPr>
            <a:picLocks noChangeAspect="1"/>
          </p:cNvPicPr>
          <p:nvPr/>
        </p:nvPicPr>
        <p:blipFill>
          <a:blip r:embed="rId5" cstate="print"/>
          <a:stretch>
            <a:fillRect/>
          </a:stretch>
        </p:blipFill>
        <p:spPr>
          <a:xfrm>
            <a:off x="2140526" y="4166754"/>
            <a:ext cx="6225766" cy="2191988"/>
          </a:xfrm>
          <a:prstGeom prst="rect">
            <a:avLst/>
          </a:prstGeom>
        </p:spPr>
      </p:pic>
    </p:spTree>
    <p:extLst>
      <p:ext uri="{BB962C8B-B14F-4D97-AF65-F5344CB8AC3E}">
        <p14:creationId xmlns:p14="http://schemas.microsoft.com/office/powerpoint/2010/main" val="159458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9573" y="354735"/>
            <a:ext cx="5146964" cy="44536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t>Selecting ADC/DAC</a:t>
            </a:r>
          </a:p>
        </p:txBody>
      </p:sp>
      <p:sp>
        <p:nvSpPr>
          <p:cNvPr id="3" name="Rectangle 2"/>
          <p:cNvSpPr/>
          <p:nvPr/>
        </p:nvSpPr>
        <p:spPr>
          <a:xfrm>
            <a:off x="393700" y="926237"/>
            <a:ext cx="11087100" cy="3693319"/>
          </a:xfrm>
          <a:prstGeom prst="rect">
            <a:avLst/>
          </a:prstGeom>
        </p:spPr>
        <p:txBody>
          <a:bodyPr wrap="square">
            <a:spAutoFit/>
          </a:bodyPr>
          <a:lstStyle/>
          <a:p>
            <a:r>
              <a:rPr lang="en-US"/>
              <a:t>In converting between analog and digital domains errors are introduced.  The conversion system must be carefully designed to suit the nature of the signals to prevent these errors affecting the validity of the data.  For the more difficult case, of converting from analog to digital data.  We need to decide:</a:t>
            </a:r>
          </a:p>
          <a:p>
            <a:endParaRPr lang="en-US"/>
          </a:p>
          <a:p>
            <a:pPr marL="342900" indent="-342900">
              <a:buFont typeface="+mj-lt"/>
              <a:buAutoNum type="arabicPeriod"/>
            </a:pPr>
            <a:r>
              <a:rPr lang="en-US"/>
              <a:t>The </a:t>
            </a:r>
            <a:r>
              <a:rPr lang="en-US" b="1"/>
              <a:t>range</a:t>
            </a:r>
            <a:r>
              <a:rPr lang="en-US"/>
              <a:t> of the allowed input signal:  signal has a range of (v1 - v2) volts.  To be certain that the signal will never exceed our ability to convert it we choose a converter with a greater range, say (v3 -v4) volts.</a:t>
            </a:r>
          </a:p>
          <a:p>
            <a:pPr marL="342900" indent="-342900">
              <a:buFont typeface="+mj-lt"/>
              <a:buAutoNum type="arabicPeriod"/>
            </a:pPr>
            <a:r>
              <a:rPr lang="en-US"/>
              <a:t>The </a:t>
            </a:r>
            <a:r>
              <a:rPr lang="en-US" b="1"/>
              <a:t>resolution</a:t>
            </a:r>
            <a:r>
              <a:rPr lang="en-US"/>
              <a:t> is the smallest change that we need to measure.</a:t>
            </a:r>
          </a:p>
          <a:p>
            <a:pPr marL="342900" indent="-342900">
              <a:buFont typeface="+mj-lt"/>
              <a:buAutoNum type="arabicPeriod"/>
            </a:pPr>
            <a:r>
              <a:rPr lang="en-US"/>
              <a:t>The sampling </a:t>
            </a:r>
            <a:r>
              <a:rPr lang="en-US" b="1"/>
              <a:t>frequency</a:t>
            </a:r>
            <a:r>
              <a:rPr lang="en-US"/>
              <a:t>:  How often the signal must be measured to suit the fastest changing part of the signal. </a:t>
            </a:r>
          </a:p>
          <a:p>
            <a:endParaRPr lang="en-US"/>
          </a:p>
          <a:p>
            <a:pPr marL="285750" indent="-285750">
              <a:buFont typeface="Arial" panose="020B0604020202020204" pitchFamily="34" charset="0"/>
              <a:buChar char="•"/>
            </a:pPr>
            <a:r>
              <a:rPr lang="en-US"/>
              <a:t>The choice of a DAC is usually limited to the number of bits </a:t>
            </a:r>
          </a:p>
          <a:p>
            <a:r>
              <a:rPr lang="en-US"/>
              <a:t>      required, as all DACs are quite fast.   </a:t>
            </a:r>
          </a:p>
          <a:p>
            <a:pPr marL="285750" indent="-285750">
              <a:buFont typeface="Arial" panose="020B0604020202020204" pitchFamily="34" charset="0"/>
              <a:buChar char="•"/>
            </a:pPr>
            <a:r>
              <a:rPr lang="en-US"/>
              <a:t>Having identified the range we require and the resolution to </a:t>
            </a:r>
          </a:p>
          <a:p>
            <a:r>
              <a:rPr lang="en-US"/>
              <a:t>     which we must measure tells us the number of bits required.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0" y="3243323"/>
            <a:ext cx="5011083" cy="3449578"/>
          </a:xfrm>
          <a:prstGeom prst="rect">
            <a:avLst/>
          </a:prstGeom>
        </p:spPr>
      </p:pic>
    </p:spTree>
    <p:extLst>
      <p:ext uri="{BB962C8B-B14F-4D97-AF65-F5344CB8AC3E}">
        <p14:creationId xmlns:p14="http://schemas.microsoft.com/office/powerpoint/2010/main" val="188893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3160" y="1529834"/>
            <a:ext cx="7623241" cy="707886"/>
          </a:xfrm>
          <a:prstGeom prst="rect">
            <a:avLst/>
          </a:prstGeom>
        </p:spPr>
        <p:txBody>
          <a:bodyPr wrap="none">
            <a:spAutoFit/>
          </a:bodyPr>
          <a:lstStyle/>
          <a:p>
            <a:r>
              <a:rPr lang="en-US" sz="4000"/>
              <a:t>Data Converter Performance Metric</a:t>
            </a:r>
          </a:p>
        </p:txBody>
      </p:sp>
      <p:sp>
        <p:nvSpPr>
          <p:cNvPr id="5" name="Subtitle 2"/>
          <p:cNvSpPr>
            <a:spLocks noGrp="1"/>
          </p:cNvSpPr>
          <p:nvPr>
            <p:ph type="subTitle" idx="1"/>
          </p:nvPr>
        </p:nvSpPr>
        <p:spPr>
          <a:xfrm>
            <a:off x="2691245" y="3337792"/>
            <a:ext cx="6400800" cy="1473200"/>
          </a:xfrm>
        </p:spPr>
        <p:txBody>
          <a:bodyPr/>
          <a:lstStyle/>
          <a:p>
            <a:r>
              <a:rPr lang="en-US"/>
              <a:t>EE174 – SJSU</a:t>
            </a:r>
          </a:p>
          <a:p>
            <a:r>
              <a:rPr lang="en-US"/>
              <a:t>Tan Nguyen</a:t>
            </a:r>
          </a:p>
        </p:txBody>
      </p:sp>
    </p:spTree>
    <p:extLst>
      <p:ext uri="{BB962C8B-B14F-4D97-AF65-F5344CB8AC3E}">
        <p14:creationId xmlns:p14="http://schemas.microsoft.com/office/powerpoint/2010/main" val="355782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19" y="313171"/>
            <a:ext cx="6965373" cy="642793"/>
          </a:xfrm>
        </p:spPr>
        <p:txBody>
          <a:bodyPr>
            <a:normAutofit/>
          </a:bodyPr>
          <a:lstStyle/>
          <a:p>
            <a:r>
              <a:rPr lang="en-US" sz="3600"/>
              <a:t>Data Converter Performance Metrics</a:t>
            </a:r>
          </a:p>
        </p:txBody>
      </p:sp>
      <p:sp>
        <p:nvSpPr>
          <p:cNvPr id="3" name="Content Placeholder 2"/>
          <p:cNvSpPr>
            <a:spLocks noGrp="1"/>
          </p:cNvSpPr>
          <p:nvPr>
            <p:ph idx="1"/>
          </p:nvPr>
        </p:nvSpPr>
        <p:spPr>
          <a:xfrm>
            <a:off x="734290" y="1181388"/>
            <a:ext cx="10705870" cy="5300692"/>
          </a:xfrm>
        </p:spPr>
        <p:txBody>
          <a:bodyPr>
            <a:noAutofit/>
          </a:bodyPr>
          <a:lstStyle/>
          <a:p>
            <a:r>
              <a:rPr lang="en-US" sz="1800"/>
              <a:t>Data Converters are typically characterized by static, time-domain, &amp; frequency domain performance metrics :</a:t>
            </a:r>
          </a:p>
          <a:p>
            <a:pPr lvl="1"/>
            <a:r>
              <a:rPr lang="en-US" sz="1800"/>
              <a:t>Static</a:t>
            </a:r>
          </a:p>
          <a:p>
            <a:pPr lvl="2"/>
            <a:r>
              <a:rPr lang="en-US" sz="1800"/>
              <a:t>Offset</a:t>
            </a:r>
          </a:p>
          <a:p>
            <a:pPr lvl="2"/>
            <a:r>
              <a:rPr lang="en-US" sz="1800"/>
              <a:t>Gain error</a:t>
            </a:r>
          </a:p>
          <a:p>
            <a:pPr lvl="2"/>
            <a:r>
              <a:rPr lang="en-US" sz="1800"/>
              <a:t>Full-scale error</a:t>
            </a:r>
          </a:p>
          <a:p>
            <a:pPr lvl="2"/>
            <a:r>
              <a:rPr lang="en-US" sz="1800"/>
              <a:t>Differential nonlinearity (DNL)</a:t>
            </a:r>
          </a:p>
          <a:p>
            <a:pPr lvl="2"/>
            <a:r>
              <a:rPr lang="en-US" sz="1800"/>
              <a:t>Integral nonlinearity (INL)</a:t>
            </a:r>
          </a:p>
          <a:p>
            <a:pPr lvl="2"/>
            <a:r>
              <a:rPr lang="en-US" sz="1800"/>
              <a:t>Monotonicity</a:t>
            </a:r>
          </a:p>
          <a:p>
            <a:pPr lvl="1"/>
            <a:r>
              <a:rPr lang="en-US" sz="1800"/>
              <a:t>Dynamic</a:t>
            </a:r>
          </a:p>
          <a:p>
            <a:pPr lvl="2"/>
            <a:r>
              <a:rPr lang="en-US" sz="1800"/>
              <a:t>Delay &amp; settling time</a:t>
            </a:r>
          </a:p>
          <a:p>
            <a:pPr lvl="2"/>
            <a:r>
              <a:rPr lang="en-US" sz="1800"/>
              <a:t>Aperture uncertainty</a:t>
            </a:r>
          </a:p>
          <a:p>
            <a:pPr lvl="2"/>
            <a:r>
              <a:rPr lang="en-US" sz="1800"/>
              <a:t>Distortion-harmonic content</a:t>
            </a:r>
          </a:p>
          <a:p>
            <a:pPr lvl="2"/>
            <a:r>
              <a:rPr lang="en-US" sz="1800"/>
              <a:t>Signal-to-noise ratio (SNR), Signal-to-(</a:t>
            </a:r>
            <a:r>
              <a:rPr lang="en-US" sz="1800" err="1"/>
              <a:t>noise+distortion</a:t>
            </a:r>
            <a:r>
              <a:rPr lang="en-US" sz="1800"/>
              <a:t>) ratio (SNDR)</a:t>
            </a:r>
          </a:p>
          <a:p>
            <a:pPr lvl="2"/>
            <a:r>
              <a:rPr lang="en-US" sz="1800"/>
              <a:t>Idle channel noise</a:t>
            </a:r>
          </a:p>
          <a:p>
            <a:pPr lvl="2"/>
            <a:r>
              <a:rPr lang="en-US" sz="1800"/>
              <a:t>Dynamic range &amp; spurious-free dynamic range (SFDR)</a:t>
            </a:r>
          </a:p>
        </p:txBody>
      </p:sp>
    </p:spTree>
    <p:extLst>
      <p:ext uri="{BB962C8B-B14F-4D97-AF65-F5344CB8AC3E}">
        <p14:creationId xmlns:p14="http://schemas.microsoft.com/office/powerpoint/2010/main" val="414018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62318" y="761688"/>
                <a:ext cx="10843737" cy="2576144"/>
              </a:xfrm>
            </p:spPr>
            <p:txBody>
              <a:bodyPr>
                <a:normAutofit/>
              </a:bodyPr>
              <a:lstStyle/>
              <a:p>
                <a:r>
                  <a:rPr lang="en-US" sz="2000"/>
                  <a:t>Static errors affect the accuracy of the converter when it is converting static (dc) signals.</a:t>
                </a:r>
              </a:p>
              <a:p>
                <a:r>
                  <a:rPr lang="en-US" sz="2000"/>
                  <a:t>Each can be expressed in LSB units or a percentage of the FSR. For example, an error of ½ LSB for an 8-bit converter corresponds to approximately 0.2% FSR (½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r>
                          <a:rPr lang="en-US" sz="2000" b="0" i="1" baseline="30000" smtClean="0">
                            <a:latin typeface="Cambria Math" panose="02040503050406030204" pitchFamily="18" charset="0"/>
                          </a:rPr>
                          <m:t>8</m:t>
                        </m:r>
                      </m:den>
                    </m:f>
                  </m:oMath>
                </a14:m>
                <a:r>
                  <a:rPr lang="en-US" sz="2000"/>
                  <a:t> = 0.1953%).</a:t>
                </a:r>
              </a:p>
              <a:p>
                <a:pPr lvl="1"/>
                <a:r>
                  <a:rPr lang="en-US" sz="2000"/>
                  <a:t>Offset error</a:t>
                </a:r>
              </a:p>
              <a:p>
                <a:pPr lvl="1"/>
                <a:r>
                  <a:rPr lang="en-US" sz="2000"/>
                  <a:t>Gain error</a:t>
                </a:r>
              </a:p>
              <a:p>
                <a:pPr lvl="1"/>
                <a:r>
                  <a:rPr lang="en-US" sz="2000"/>
                  <a:t>Differential nonlinearity (DNL)</a:t>
                </a:r>
              </a:p>
              <a:p>
                <a:pPr lvl="1"/>
                <a:r>
                  <a:rPr lang="en-US" sz="2000"/>
                  <a:t>Integral nonlinearity (INL)</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62318" y="761688"/>
                <a:ext cx="10843737" cy="2576144"/>
              </a:xfrm>
              <a:blipFill rotWithShape="0">
                <a:blip r:embed="rId2" cstate="print"/>
                <a:stretch>
                  <a:fillRect l="-506" t="-2600" b="-1418"/>
                </a:stretch>
              </a:blipFill>
            </p:spPr>
            <p:txBody>
              <a:bodyPr/>
              <a:lstStyle/>
              <a:p>
                <a:r>
                  <a:rPr lang="en-US">
                    <a:noFill/>
                  </a:rPr>
                  <a:t> </a:t>
                </a:r>
              </a:p>
            </p:txBody>
          </p:sp>
        </mc:Fallback>
      </mc:AlternateContent>
      <p:sp>
        <p:nvSpPr>
          <p:cNvPr id="3" name="Title 2"/>
          <p:cNvSpPr>
            <a:spLocks noGrp="1"/>
          </p:cNvSpPr>
          <p:nvPr>
            <p:ph type="title"/>
          </p:nvPr>
        </p:nvSpPr>
        <p:spPr>
          <a:xfrm>
            <a:off x="2664085" y="225740"/>
            <a:ext cx="6345004" cy="583729"/>
          </a:xfrm>
        </p:spPr>
        <p:txBody>
          <a:bodyPr>
            <a:normAutofit/>
          </a:bodyPr>
          <a:lstStyle/>
          <a:p>
            <a:r>
              <a:rPr lang="en-US" sz="3200" b="1"/>
              <a:t>Static Errors on Converters</a:t>
            </a:r>
          </a:p>
        </p:txBody>
      </p:sp>
      <p:sp>
        <p:nvSpPr>
          <p:cNvPr id="6" name="Rectangle 5"/>
          <p:cNvSpPr/>
          <p:nvPr/>
        </p:nvSpPr>
        <p:spPr>
          <a:xfrm>
            <a:off x="6235075" y="6376307"/>
            <a:ext cx="4190058" cy="369332"/>
          </a:xfrm>
          <a:prstGeom prst="rect">
            <a:avLst/>
          </a:prstGeom>
        </p:spPr>
        <p:txBody>
          <a:bodyPr wrap="none">
            <a:spAutoFit/>
          </a:bodyPr>
          <a:lstStyle/>
          <a:p>
            <a:r>
              <a:rPr lang="en-US" b="1"/>
              <a:t>Ideal 3-bit ADC and DAC Transfer Function</a:t>
            </a:r>
          </a:p>
        </p:txBody>
      </p:sp>
      <p:pic>
        <p:nvPicPr>
          <p:cNvPr id="7" name="Picture 6"/>
          <p:cNvPicPr>
            <a:picLocks noChangeAspect="1"/>
          </p:cNvPicPr>
          <p:nvPr/>
        </p:nvPicPr>
        <p:blipFill>
          <a:blip r:embed="rId3" cstate="print"/>
          <a:stretch>
            <a:fillRect/>
          </a:stretch>
        </p:blipFill>
        <p:spPr>
          <a:xfrm>
            <a:off x="4233862" y="2514600"/>
            <a:ext cx="7640949" cy="3861707"/>
          </a:xfrm>
          <a:prstGeom prst="rect">
            <a:avLst/>
          </a:prstGeom>
        </p:spPr>
      </p:pic>
    </p:spTree>
    <p:extLst>
      <p:ext uri="{BB962C8B-B14F-4D97-AF65-F5344CB8AC3E}">
        <p14:creationId xmlns:p14="http://schemas.microsoft.com/office/powerpoint/2010/main" val="1900455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250105" y="222295"/>
            <a:ext cx="6888226" cy="519545"/>
          </a:xfrm>
          <a:prstGeom prst="rect">
            <a:avLst/>
          </a:prstGeom>
        </p:spPr>
        <p:txBody>
          <a:bodyP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t>Offset Error (</a:t>
            </a:r>
            <a:r>
              <a:rPr lang="en-US" sz="3200" err="1"/>
              <a:t>Zao</a:t>
            </a:r>
            <a:r>
              <a:rPr lang="en-US" sz="3200"/>
              <a:t> scale </a:t>
            </a:r>
            <a:r>
              <a:rPr lang="en-US" sz="3200" err="1"/>
              <a:t>er</a:t>
            </a:r>
            <a:r>
              <a:rPr lang="en-US" sz="3200"/>
              <a:t>)</a:t>
            </a:r>
          </a:p>
        </p:txBody>
      </p:sp>
      <p:sp>
        <p:nvSpPr>
          <p:cNvPr id="5" name="Rectangle 4"/>
          <p:cNvSpPr/>
          <p:nvPr/>
        </p:nvSpPr>
        <p:spPr>
          <a:xfrm>
            <a:off x="183737" y="801083"/>
            <a:ext cx="11575571" cy="646331"/>
          </a:xfrm>
          <a:prstGeom prst="rect">
            <a:avLst/>
          </a:prstGeom>
        </p:spPr>
        <p:txBody>
          <a:bodyPr wrap="square">
            <a:spAutoFit/>
          </a:bodyPr>
          <a:lstStyle/>
          <a:p>
            <a:pPr marL="285750" indent="-285750">
              <a:buFont typeface="Arial" panose="020B0604020202020204" pitchFamily="34" charset="0"/>
              <a:buChar char="•"/>
            </a:pPr>
            <a:r>
              <a:rPr lang="en-US"/>
              <a:t>The offset (or zero-scale) error is defined as the difference between the nominal and actual offset points and measured in LSBs</a:t>
            </a:r>
            <a:r>
              <a:rPr lang="en-US">
                <a:solidFill>
                  <a:srgbClr val="00B0F0"/>
                </a:solidFill>
              </a:rPr>
              <a:t>. </a:t>
            </a:r>
            <a:endParaRPr lang="en-US"/>
          </a:p>
        </p:txBody>
      </p:sp>
      <p:sp>
        <p:nvSpPr>
          <p:cNvPr id="6" name="Title 2"/>
          <p:cNvSpPr txBox="1">
            <a:spLocks/>
          </p:cNvSpPr>
          <p:nvPr/>
        </p:nvSpPr>
        <p:spPr>
          <a:xfrm>
            <a:off x="2647902" y="205750"/>
            <a:ext cx="7162800" cy="5657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Offset Errors: ADC and DAC</a:t>
            </a:r>
          </a:p>
          <a:p>
            <a:endParaRPr lang="en-US" sz="3600"/>
          </a:p>
        </p:txBody>
      </p:sp>
      <p:sp>
        <p:nvSpPr>
          <p:cNvPr id="7" name="TextBox 6"/>
          <p:cNvSpPr txBox="1"/>
          <p:nvPr/>
        </p:nvSpPr>
        <p:spPr>
          <a:xfrm>
            <a:off x="259675" y="1561251"/>
            <a:ext cx="2388228" cy="4801314"/>
          </a:xfrm>
          <a:prstGeom prst="rect">
            <a:avLst/>
          </a:prstGeom>
          <a:noFill/>
        </p:spPr>
        <p:txBody>
          <a:bodyPr wrap="square" rtlCol="0">
            <a:spAutoFit/>
          </a:bodyPr>
          <a:lstStyle/>
          <a:p>
            <a:pPr marL="285750" indent="-285750">
              <a:buFont typeface="Arial" panose="020B0604020202020204" pitchFamily="34" charset="0"/>
              <a:buChar char="•"/>
            </a:pPr>
            <a:r>
              <a:rPr lang="en-US"/>
              <a:t>For an ideal ADC, the first transition occurs at 0.5LSB above zero. For an ADC, the offset voltage is applied to the analog input and is increased until the first transition occurs. </a:t>
            </a:r>
          </a:p>
          <a:p>
            <a:pPr marL="285750" indent="-285750">
              <a:buFont typeface="Arial" panose="020B0604020202020204" pitchFamily="34" charset="0"/>
              <a:buChar char="•"/>
            </a:pPr>
            <a:r>
              <a:rPr lang="en-US"/>
              <a:t>ADC offset error can be removed be measuring a reference point and subtracting that value from future samples.</a:t>
            </a:r>
            <a:endParaRPr lang="en-US">
              <a:solidFill>
                <a:srgbClr val="00B0F0"/>
              </a:solidFill>
            </a:endParaRPr>
          </a:p>
        </p:txBody>
      </p:sp>
      <p:sp>
        <p:nvSpPr>
          <p:cNvPr id="8" name="TextBox 7"/>
          <p:cNvSpPr txBox="1"/>
          <p:nvPr/>
        </p:nvSpPr>
        <p:spPr>
          <a:xfrm>
            <a:off x="9892145" y="1661442"/>
            <a:ext cx="1943100" cy="2031325"/>
          </a:xfrm>
          <a:prstGeom prst="rect">
            <a:avLst/>
          </a:prstGeom>
          <a:noFill/>
        </p:spPr>
        <p:txBody>
          <a:bodyPr wrap="square" rtlCol="0">
            <a:spAutoFit/>
          </a:bodyPr>
          <a:lstStyle/>
          <a:p>
            <a:pPr marL="285750" indent="-285750">
              <a:buFont typeface="Arial" panose="020B0604020202020204" pitchFamily="34" charset="0"/>
              <a:buChar char="•"/>
            </a:pPr>
            <a:r>
              <a:rPr lang="en-US"/>
              <a:t>For a DAC, offset error is the analog output response to an input code of all </a:t>
            </a:r>
            <a:r>
              <a:rPr lang="en-US" err="1"/>
              <a:t>zeros</a:t>
            </a:r>
            <a:r>
              <a:rPr lang="en-US"/>
              <a:t>.</a:t>
            </a:r>
          </a:p>
        </p:txBody>
      </p:sp>
      <p:pic>
        <p:nvPicPr>
          <p:cNvPr id="18" name="Picture 17"/>
          <p:cNvPicPr>
            <a:picLocks noChangeAspect="1"/>
          </p:cNvPicPr>
          <p:nvPr/>
        </p:nvPicPr>
        <p:blipFill>
          <a:blip r:embed="rId2" cstate="print"/>
          <a:stretch>
            <a:fillRect/>
          </a:stretch>
        </p:blipFill>
        <p:spPr>
          <a:xfrm>
            <a:off x="2647902" y="1559078"/>
            <a:ext cx="3381375" cy="3067050"/>
          </a:xfrm>
          <a:prstGeom prst="rect">
            <a:avLst/>
          </a:prstGeom>
        </p:spPr>
      </p:pic>
      <p:pic>
        <p:nvPicPr>
          <p:cNvPr id="19" name="Picture 18"/>
          <p:cNvPicPr>
            <a:picLocks noChangeAspect="1"/>
          </p:cNvPicPr>
          <p:nvPr/>
        </p:nvPicPr>
        <p:blipFill>
          <a:blip r:embed="rId3" cstate="print"/>
          <a:stretch>
            <a:fillRect/>
          </a:stretch>
        </p:blipFill>
        <p:spPr>
          <a:xfrm>
            <a:off x="6367946" y="1540028"/>
            <a:ext cx="3429000" cy="3086100"/>
          </a:xfrm>
          <a:prstGeom prst="rect">
            <a:avLst/>
          </a:prstGeom>
        </p:spPr>
      </p:pic>
      <p:sp>
        <p:nvSpPr>
          <p:cNvPr id="2" name="TextBox 1"/>
          <p:cNvSpPr txBox="1"/>
          <p:nvPr/>
        </p:nvSpPr>
        <p:spPr>
          <a:xfrm>
            <a:off x="3340727" y="4151483"/>
            <a:ext cx="434567" cy="261610"/>
          </a:xfrm>
          <a:prstGeom prst="rect">
            <a:avLst/>
          </a:prstGeom>
          <a:noFill/>
        </p:spPr>
        <p:txBody>
          <a:bodyPr wrap="square" rtlCol="0">
            <a:spAutoFit/>
          </a:bodyPr>
          <a:lstStyle/>
          <a:p>
            <a:r>
              <a:rPr lang="en-US" sz="1050"/>
              <a:t>0.5</a:t>
            </a:r>
          </a:p>
        </p:txBody>
      </p:sp>
      <p:sp>
        <p:nvSpPr>
          <p:cNvPr id="10" name="TextBox 9"/>
          <p:cNvSpPr txBox="1"/>
          <p:nvPr/>
        </p:nvSpPr>
        <p:spPr>
          <a:xfrm>
            <a:off x="3896680" y="4142430"/>
            <a:ext cx="571438" cy="253916"/>
          </a:xfrm>
          <a:prstGeom prst="rect">
            <a:avLst/>
          </a:prstGeom>
          <a:noFill/>
        </p:spPr>
        <p:txBody>
          <a:bodyPr wrap="square" rtlCol="0">
            <a:spAutoFit/>
          </a:bodyPr>
          <a:lstStyle/>
          <a:p>
            <a:r>
              <a:rPr lang="en-US" sz="1050"/>
              <a:t>2.5LSB</a:t>
            </a:r>
          </a:p>
        </p:txBody>
      </p:sp>
    </p:spTree>
    <p:extLst>
      <p:ext uri="{BB962C8B-B14F-4D97-AF65-F5344CB8AC3E}">
        <p14:creationId xmlns:p14="http://schemas.microsoft.com/office/powerpoint/2010/main" val="1309244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971800" y="419201"/>
            <a:ext cx="7162800" cy="6431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t>Gain Error</a:t>
            </a:r>
          </a:p>
        </p:txBody>
      </p:sp>
      <p:sp>
        <p:nvSpPr>
          <p:cNvPr id="5" name="Title 2"/>
          <p:cNvSpPr txBox="1">
            <a:spLocks/>
          </p:cNvSpPr>
          <p:nvPr/>
        </p:nvSpPr>
        <p:spPr>
          <a:xfrm>
            <a:off x="2672742" y="199257"/>
            <a:ext cx="6676798" cy="54995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Gain Errors: ADC and DAC</a:t>
            </a:r>
          </a:p>
        </p:txBody>
      </p:sp>
      <p:sp>
        <p:nvSpPr>
          <p:cNvPr id="2" name="Rectangle 1"/>
          <p:cNvSpPr/>
          <p:nvPr/>
        </p:nvSpPr>
        <p:spPr>
          <a:xfrm>
            <a:off x="391391" y="870268"/>
            <a:ext cx="11554691" cy="1200329"/>
          </a:xfrm>
          <a:prstGeom prst="rect">
            <a:avLst/>
          </a:prstGeom>
        </p:spPr>
        <p:txBody>
          <a:bodyPr wrap="square">
            <a:spAutoFit/>
          </a:bodyPr>
          <a:lstStyle/>
          <a:p>
            <a:pPr marL="285750" indent="-285750">
              <a:buFont typeface="Arial" panose="020B0604020202020204" pitchFamily="34" charset="0"/>
              <a:buChar char="•"/>
            </a:pPr>
            <a:r>
              <a:rPr lang="en-US"/>
              <a:t>The gain error of an ADC or DAC indicates how well the slope of an actual transfer function matches the slope of the ideal transfer function </a:t>
            </a:r>
            <a:r>
              <a:rPr lang="en-US">
                <a:latin typeface="Calibri" panose="020F0502020204030204" pitchFamily="34" charset="0"/>
              </a:rPr>
              <a:t>after the offset error has been calibrated out</a:t>
            </a:r>
            <a:r>
              <a:rPr lang="en-US"/>
              <a:t>. </a:t>
            </a:r>
          </a:p>
          <a:p>
            <a:pPr marL="285750" indent="-285750">
              <a:buFont typeface="Arial" panose="020B0604020202020204" pitchFamily="34" charset="0"/>
              <a:buChar char="•"/>
            </a:pPr>
            <a:r>
              <a:rPr lang="en-US"/>
              <a:t>Gain error is usually expressed in LSB or as a percent of full-scale range (%FSR), and it can be calibrated out with hardware or in software. </a:t>
            </a:r>
          </a:p>
        </p:txBody>
      </p:sp>
      <p:pic>
        <p:nvPicPr>
          <p:cNvPr id="7" name="Picture 6"/>
          <p:cNvPicPr>
            <a:picLocks noChangeAspect="1"/>
          </p:cNvPicPr>
          <p:nvPr/>
        </p:nvPicPr>
        <p:blipFill>
          <a:blip r:embed="rId3" cstate="print"/>
          <a:stretch>
            <a:fillRect/>
          </a:stretch>
        </p:blipFill>
        <p:spPr>
          <a:xfrm>
            <a:off x="6596364" y="2274771"/>
            <a:ext cx="4644322" cy="3835084"/>
          </a:xfrm>
          <a:prstGeom prst="rect">
            <a:avLst/>
          </a:prstGeom>
        </p:spPr>
      </p:pic>
      <p:pic>
        <p:nvPicPr>
          <p:cNvPr id="13" name="Picture 12"/>
          <p:cNvPicPr>
            <a:picLocks noChangeAspect="1"/>
          </p:cNvPicPr>
          <p:nvPr/>
        </p:nvPicPr>
        <p:blipFill>
          <a:blip r:embed="rId4" cstate="print"/>
          <a:stretch>
            <a:fillRect/>
          </a:stretch>
        </p:blipFill>
        <p:spPr>
          <a:xfrm>
            <a:off x="950768" y="2274772"/>
            <a:ext cx="4627112" cy="3835084"/>
          </a:xfrm>
          <a:prstGeom prst="rect">
            <a:avLst/>
          </a:prstGeom>
        </p:spPr>
      </p:pic>
    </p:spTree>
    <p:extLst>
      <p:ext uri="{BB962C8B-B14F-4D97-AF65-F5344CB8AC3E}">
        <p14:creationId xmlns:p14="http://schemas.microsoft.com/office/powerpoint/2010/main" val="65624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14350" y="1046544"/>
            <a:ext cx="11220450" cy="5678106"/>
          </a:xfrm>
          <a:prstGeom prst="rect">
            <a:avLst/>
          </a:prstGeom>
        </p:spPr>
      </p:pic>
      <p:sp>
        <p:nvSpPr>
          <p:cNvPr id="3" name="Rectangle 2"/>
          <p:cNvSpPr/>
          <p:nvPr/>
        </p:nvSpPr>
        <p:spPr>
          <a:xfrm>
            <a:off x="2697788" y="291584"/>
            <a:ext cx="7397538" cy="584775"/>
          </a:xfrm>
          <a:prstGeom prst="rect">
            <a:avLst/>
          </a:prstGeom>
        </p:spPr>
        <p:txBody>
          <a:bodyPr wrap="none">
            <a:spAutoFit/>
          </a:bodyPr>
          <a:lstStyle/>
          <a:p>
            <a:r>
              <a:rPr lang="en-US" sz="3200" b="1"/>
              <a:t>Measuring 3-bit ADC Offset and Gain Error</a:t>
            </a:r>
          </a:p>
        </p:txBody>
      </p:sp>
    </p:spTree>
    <p:extLst>
      <p:ext uri="{BB962C8B-B14F-4D97-AF65-F5344CB8AC3E}">
        <p14:creationId xmlns:p14="http://schemas.microsoft.com/office/powerpoint/2010/main" val="392384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7788" y="291584"/>
            <a:ext cx="7383111" cy="584775"/>
          </a:xfrm>
          <a:prstGeom prst="rect">
            <a:avLst/>
          </a:prstGeom>
        </p:spPr>
        <p:txBody>
          <a:bodyPr wrap="none">
            <a:spAutoFit/>
          </a:bodyPr>
          <a:lstStyle/>
          <a:p>
            <a:r>
              <a:rPr lang="en-US" sz="3200" b="1"/>
              <a:t>Measuring 3-bit DAC Offset and Gain Error</a:t>
            </a:r>
          </a:p>
        </p:txBody>
      </p:sp>
      <p:pic>
        <p:nvPicPr>
          <p:cNvPr id="4" name="Picture 3"/>
          <p:cNvPicPr>
            <a:picLocks noChangeAspect="1"/>
          </p:cNvPicPr>
          <p:nvPr/>
        </p:nvPicPr>
        <p:blipFill>
          <a:blip r:embed="rId2" cstate="print"/>
          <a:stretch>
            <a:fillRect/>
          </a:stretch>
        </p:blipFill>
        <p:spPr>
          <a:xfrm>
            <a:off x="475032" y="878273"/>
            <a:ext cx="10954968" cy="5713027"/>
          </a:xfrm>
          <a:prstGeom prst="rect">
            <a:avLst/>
          </a:prstGeom>
        </p:spPr>
      </p:pic>
    </p:spTree>
    <p:extLst>
      <p:ext uri="{BB962C8B-B14F-4D97-AF65-F5344CB8AC3E}">
        <p14:creationId xmlns:p14="http://schemas.microsoft.com/office/powerpoint/2010/main" val="122092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542405" y="855043"/>
            <a:ext cx="11012286" cy="49533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en-US" sz="1800"/>
              <a:t>ADC (Analog-to-Digital Converter): converts an analog signal (voltage/current) to a digital value.</a:t>
            </a:r>
          </a:p>
          <a:p>
            <a:pPr marL="257175" indent="-257175"/>
            <a:r>
              <a:rPr lang="en-US" sz="1800"/>
              <a:t>DAC (Digital-to-Analog Converter): converts a digital value to an analog value (voltage/current).</a:t>
            </a:r>
          </a:p>
          <a:p>
            <a:pPr marL="257175" indent="-257175"/>
            <a:r>
              <a:rPr lang="en-US" sz="1800"/>
              <a:t>ADC sampling time: </a:t>
            </a:r>
            <a:r>
              <a:rPr lang="en-AU" sz="1800"/>
              <a:t>A sampling capacitor must be charged for a duration of </a:t>
            </a:r>
            <a:r>
              <a:rPr lang="en-AU" sz="1800" err="1"/>
              <a:t>T</a:t>
            </a:r>
            <a:r>
              <a:rPr lang="en-AU" sz="1800" baseline="-25000" err="1"/>
              <a:t>sample</a:t>
            </a:r>
            <a:r>
              <a:rPr lang="en-AU" sz="1800"/>
              <a:t> before conversion taking place.</a:t>
            </a:r>
            <a:endParaRPr lang="en-US" sz="1800"/>
          </a:p>
          <a:p>
            <a:pPr marL="257175" indent="-257175"/>
            <a:r>
              <a:rPr lang="en-US" sz="1800"/>
              <a:t>Full Scale output (V</a:t>
            </a:r>
            <a:r>
              <a:rPr lang="en-US" sz="1800" baseline="-25000"/>
              <a:t>FS</a:t>
            </a:r>
            <a:r>
              <a:rPr lang="en-US" sz="1800"/>
              <a:t>) and Reference voltage (</a:t>
            </a:r>
            <a:r>
              <a:rPr lang="en-US" sz="1800" err="1"/>
              <a:t>V</a:t>
            </a:r>
            <a:r>
              <a:rPr lang="en-US" sz="1800" baseline="-25000" err="1"/>
              <a:t>ref</a:t>
            </a:r>
            <a:r>
              <a:rPr lang="en-US" sz="1800"/>
              <a:t>): Analog signal varies between 0 and </a:t>
            </a:r>
            <a:r>
              <a:rPr lang="en-US" sz="1800" err="1"/>
              <a:t>V</a:t>
            </a:r>
            <a:r>
              <a:rPr lang="en-US" sz="1800" baseline="-25000" err="1"/>
              <a:t>ref</a:t>
            </a:r>
            <a:r>
              <a:rPr lang="en-US" sz="1800"/>
              <a:t>, or between +/-</a:t>
            </a:r>
            <a:r>
              <a:rPr lang="en-US" sz="1800" err="1"/>
              <a:t>V</a:t>
            </a:r>
            <a:r>
              <a:rPr lang="en-US" sz="1800" baseline="-25000" err="1"/>
              <a:t>ref</a:t>
            </a:r>
            <a:r>
              <a:rPr lang="en-US" sz="1800" baseline="-25000"/>
              <a:t> </a:t>
            </a:r>
            <a:r>
              <a:rPr lang="en-US" sz="1800"/>
              <a:t>.   Note: V</a:t>
            </a:r>
            <a:r>
              <a:rPr lang="en-US" sz="1800" baseline="-25000"/>
              <a:t>FS </a:t>
            </a:r>
            <a:r>
              <a:rPr lang="en-US" sz="1800"/>
              <a:t>= </a:t>
            </a:r>
            <a:r>
              <a:rPr lang="en-US" sz="1800" err="1"/>
              <a:t>V</a:t>
            </a:r>
            <a:r>
              <a:rPr lang="en-US" sz="1800" baseline="-25000" err="1"/>
              <a:t>ref</a:t>
            </a:r>
            <a:r>
              <a:rPr lang="en-US" sz="1800" baseline="-25000"/>
              <a:t>  </a:t>
            </a:r>
            <a:r>
              <a:rPr lang="en-US" sz="1800"/>
              <a:t>–  1LSB.</a:t>
            </a:r>
          </a:p>
          <a:p>
            <a:pPr marL="257175" indent="-257175"/>
            <a:r>
              <a:rPr lang="en-US" sz="1800"/>
              <a:t>Resolution: Number of bits (N-bits) used for conversion. </a:t>
            </a:r>
            <a:r>
              <a:rPr lang="en-AU" sz="1800"/>
              <a:t>The higher bits, the more precise is the digital output.</a:t>
            </a:r>
            <a:endParaRPr lang="en-US" sz="1800"/>
          </a:p>
          <a:p>
            <a:pPr marL="257175" indent="-257175"/>
            <a:r>
              <a:rPr lang="en-US" sz="1800"/>
              <a:t>Conversion Time: </a:t>
            </a:r>
            <a:r>
              <a:rPr lang="en-AU" sz="1800"/>
              <a:t>Time taken to convert the voltage on the sampling capacitor to a digital output.</a:t>
            </a:r>
          </a:p>
          <a:p>
            <a:pPr marL="257175" indent="-257175"/>
            <a:r>
              <a:rPr lang="en-US" sz="1800"/>
              <a:t>Quantization is the process of converting a continuous range of values into a finite range of discreet values. This is a function of ADC, which create a series of digital values to represent the original analog signal.</a:t>
            </a:r>
          </a:p>
          <a:p>
            <a:pPr marL="257175" indent="-257175"/>
            <a:r>
              <a:rPr lang="en-AU" sz="1800"/>
              <a:t>The quantization error of an ideal ADC is half of the step size (1 LSB).</a:t>
            </a:r>
            <a:endParaRPr lang="en-US" sz="1800"/>
          </a:p>
          <a:p>
            <a:pPr marL="257175" indent="-257175"/>
            <a:r>
              <a:rPr lang="en-US" sz="1800"/>
              <a:t>Differential Nonlinearity (DNL) error is the difference between an actual step width (for an ADC) or step height (for a DAC) and the ideal value of 1 LSB.</a:t>
            </a:r>
          </a:p>
          <a:p>
            <a:pPr marL="257175" indent="-257175"/>
            <a:r>
              <a:rPr lang="en-US" sz="1800"/>
              <a:t>Integral Nonlinearity (INL) error is the deviation of the values on the actual transfer function from a straight line.</a:t>
            </a:r>
          </a:p>
          <a:p>
            <a:pPr marL="257175" indent="-257175"/>
            <a:r>
              <a:rPr lang="en-US" sz="1800"/>
              <a:t>Effective Number Of Bits (ENOB) is a measure of the dynamic performance of an ADC.</a:t>
            </a:r>
          </a:p>
        </p:txBody>
      </p:sp>
      <p:sp>
        <p:nvSpPr>
          <p:cNvPr id="3" name="Title 1"/>
          <p:cNvSpPr txBox="1">
            <a:spLocks/>
          </p:cNvSpPr>
          <p:nvPr/>
        </p:nvSpPr>
        <p:spPr>
          <a:xfrm>
            <a:off x="2109354" y="162791"/>
            <a:ext cx="6858000" cy="577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a:solidFill>
                  <a:schemeClr val="tx1"/>
                </a:solidFill>
              </a:rPr>
              <a:t>Vocabulary</a:t>
            </a:r>
          </a:p>
        </p:txBody>
      </p:sp>
    </p:spTree>
    <p:extLst>
      <p:ext uri="{BB962C8B-B14F-4D97-AF65-F5344CB8AC3E}">
        <p14:creationId xmlns:p14="http://schemas.microsoft.com/office/powerpoint/2010/main" val="2451240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A61FB7-1D71-44E9-9150-68BD30474158}"/>
              </a:ext>
            </a:extLst>
          </p:cNvPr>
          <p:cNvSpPr txBox="1">
            <a:spLocks/>
          </p:cNvSpPr>
          <p:nvPr/>
        </p:nvSpPr>
        <p:spPr>
          <a:xfrm>
            <a:off x="3710728" y="165023"/>
            <a:ext cx="3338399" cy="54995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DNL and INL of ADC</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9B6084B-94B6-4BE8-AD4D-DC79B920DCC7}"/>
                  </a:ext>
                </a:extLst>
              </p:cNvPr>
              <p:cNvSpPr/>
              <p:nvPr/>
            </p:nvSpPr>
            <p:spPr>
              <a:xfrm>
                <a:off x="278295" y="861493"/>
                <a:ext cx="6321288" cy="4774897"/>
              </a:xfrm>
              <a:prstGeom prst="rect">
                <a:avLst/>
              </a:prstGeom>
            </p:spPr>
            <p:txBody>
              <a:bodyPr wrap="square">
                <a:spAutoFit/>
              </a:bodyPr>
              <a:lstStyle/>
              <a:p>
                <a:r>
                  <a:rPr lang="en-US"/>
                  <a:t>In a DAC, there is one unique output voltage for each digital input code, regardless of DNL or INL errors. An ADC, on the other hand, does not have a unique voltage input corresponding to each output code—there is a small input voltage range equal to 1 LSB in width (for an ideal noiseless ADC) that will produce the same digital output code. This is called the quantization uncertainty, and it can be the source of confusion when specifying and measuring ADC static transfer characteristics.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For an ADC, the analog-input levels that trigger any two successive output codes should differ by one LSB (DNL = 0). </a:t>
                </a:r>
                <a:r>
                  <a:rPr lang="en-US">
                    <a:solidFill>
                      <a:srgbClr val="002060"/>
                    </a:solidFill>
                  </a:rPr>
                  <a:t>Any deviation from one LSB is defined as DNL error. </a:t>
                </a:r>
              </a:p>
              <a:p>
                <a:pPr marL="285750" indent="-285750">
                  <a:buFont typeface="Arial" panose="020B0604020202020204" pitchFamily="34" charset="0"/>
                  <a:buChar char="•"/>
                </a:pPr>
                <a:endParaRPr lang="en-US">
                  <a:solidFill>
                    <a:srgbClr val="002060"/>
                  </a:solidFill>
                </a:endParaRPr>
              </a:p>
              <a:p>
                <a:pPr/>
                <a14:m>
                  <m:oMathPara xmlns:m="http://schemas.openxmlformats.org/officeDocument/2006/math">
                    <m:oMathParaPr>
                      <m:jc m:val="centerGroup"/>
                    </m:oMathParaPr>
                    <m:oMath xmlns:m="http://schemas.openxmlformats.org/officeDocument/2006/math">
                      <m:r>
                        <a:rPr lang="en-US" b="1" i="1">
                          <a:solidFill>
                            <a:srgbClr val="002060"/>
                          </a:solidFill>
                          <a:latin typeface="Cambria Math" panose="02040503050406030204" pitchFamily="18" charset="0"/>
                        </a:rPr>
                        <m:t>𝑫𝑵</m:t>
                      </m:r>
                      <m:r>
                        <a:rPr lang="en-US" b="1" i="1">
                          <a:solidFill>
                            <a:srgbClr val="002060"/>
                          </a:solidFill>
                          <a:latin typeface="Cambria Math" panose="02040503050406030204" pitchFamily="18" charset="0"/>
                        </a:rPr>
                        <m:t>𝐋</m:t>
                      </m:r>
                      <m:d>
                        <m:dPr>
                          <m:ctrlPr>
                            <a:rPr lang="en-US" b="1" i="1">
                              <a:solidFill>
                                <a:srgbClr val="002060"/>
                              </a:solidFill>
                              <a:latin typeface="Cambria Math" panose="02040503050406030204" pitchFamily="18" charset="0"/>
                            </a:rPr>
                          </m:ctrlPr>
                        </m:dPr>
                        <m:e>
                          <m:r>
                            <a:rPr lang="en-US" b="1" i="1">
                              <a:solidFill>
                                <a:srgbClr val="002060"/>
                              </a:solidFill>
                              <a:latin typeface="Cambria Math" panose="02040503050406030204" pitchFamily="18" charset="0"/>
                            </a:rPr>
                            <m:t>𝒌</m:t>
                          </m:r>
                        </m:e>
                      </m:d>
                      <m:r>
                        <a:rPr lang="en-US" b="1">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r>
                            <a:rPr lang="en-US" b="1">
                              <a:solidFill>
                                <a:srgbClr val="002060"/>
                              </a:solidFill>
                              <a:latin typeface="Cambria Math" panose="02040503050406030204" pitchFamily="18" charset="0"/>
                            </a:rPr>
                            <m:t>𝐖𝐢𝐝𝐭𝐡</m:t>
                          </m:r>
                          <m:r>
                            <a:rPr lang="en-US" b="1">
                              <a:solidFill>
                                <a:srgbClr val="002060"/>
                              </a:solidFill>
                              <a:latin typeface="Cambria Math" panose="02040503050406030204" pitchFamily="18" charset="0"/>
                            </a:rPr>
                            <m:t>(</m:t>
                          </m:r>
                          <m:r>
                            <a:rPr lang="en-US" b="1">
                              <a:solidFill>
                                <a:srgbClr val="002060"/>
                              </a:solidFill>
                              <a:latin typeface="Cambria Math" panose="02040503050406030204" pitchFamily="18" charset="0"/>
                            </a:rPr>
                            <m:t>𝐤</m:t>
                          </m:r>
                          <m:r>
                            <a:rPr lang="en-US" b="1">
                              <a:solidFill>
                                <a:srgbClr val="002060"/>
                              </a:solidFill>
                              <a:latin typeface="Cambria Math" panose="02040503050406030204" pitchFamily="18" charset="0"/>
                            </a:rPr>
                            <m:t>)−</m:t>
                          </m:r>
                          <m:r>
                            <a:rPr lang="en-US" b="1" i="1">
                              <a:solidFill>
                                <a:srgbClr val="002060"/>
                              </a:solidFill>
                              <a:latin typeface="Cambria Math" panose="02040503050406030204" pitchFamily="18" charset="0"/>
                            </a:rPr>
                            <m:t>𝟏</m:t>
                          </m:r>
                          <m:r>
                            <a:rPr lang="en-US" b="1" i="1">
                              <a:solidFill>
                                <a:srgbClr val="002060"/>
                              </a:solidFill>
                              <a:latin typeface="Cambria Math" panose="02040503050406030204" pitchFamily="18" charset="0"/>
                            </a:rPr>
                            <m:t>𝑳𝑺𝑩</m:t>
                          </m:r>
                        </m:num>
                        <m:den>
                          <m:r>
                            <a:rPr lang="en-US" b="1" i="1">
                              <a:solidFill>
                                <a:srgbClr val="002060"/>
                              </a:solidFill>
                              <a:latin typeface="Cambria Math" panose="02040503050406030204" pitchFamily="18" charset="0"/>
                            </a:rPr>
                            <m:t>𝟏</m:t>
                          </m:r>
                          <m:r>
                            <a:rPr lang="en-US" b="1" i="1">
                              <a:solidFill>
                                <a:srgbClr val="002060"/>
                              </a:solidFill>
                              <a:latin typeface="Cambria Math" panose="02040503050406030204" pitchFamily="18" charset="0"/>
                            </a:rPr>
                            <m:t>𝑳𝑺𝑩</m:t>
                          </m:r>
                        </m:den>
                      </m:f>
                    </m:oMath>
                  </m:oMathPara>
                </a14:m>
                <a:endParaRPr lang="en-US"/>
              </a:p>
              <a:p>
                <a:endParaRPr lang="en-US"/>
              </a:p>
            </p:txBody>
          </p:sp>
        </mc:Choice>
        <mc:Fallback xmlns="">
          <p:sp>
            <p:nvSpPr>
              <p:cNvPr id="4" name="Rectangle 3">
                <a:extLst>
                  <a:ext uri="{FF2B5EF4-FFF2-40B4-BE49-F238E27FC236}">
                    <a16:creationId xmlns:a16="http://schemas.microsoft.com/office/drawing/2014/main" xmlns="" xmlns:a14="http://schemas.microsoft.com/office/drawing/2010/main" id="{A9B6084B-94B6-4BE8-AD4D-DC79B920DCC7}"/>
                  </a:ext>
                </a:extLst>
              </p:cNvPr>
              <p:cNvSpPr>
                <a:spLocks noRot="1" noChangeAspect="1" noMove="1" noResize="1" noEditPoints="1" noAdjustHandles="1" noChangeArrowheads="1" noChangeShapeType="1" noTextEdit="1"/>
              </p:cNvSpPr>
              <p:nvPr/>
            </p:nvSpPr>
            <p:spPr>
              <a:xfrm>
                <a:off x="278295" y="861493"/>
                <a:ext cx="6321288" cy="4774897"/>
              </a:xfrm>
              <a:prstGeom prst="rect">
                <a:avLst/>
              </a:prstGeom>
              <a:blipFill>
                <a:blip r:embed="rId2" cstate="print"/>
                <a:stretch>
                  <a:fillRect l="-868" t="-638" r="-7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954F50F-5EF0-4D41-93F0-5F323C8A8676}"/>
              </a:ext>
            </a:extLst>
          </p:cNvPr>
          <p:cNvPicPr>
            <a:picLocks noChangeAspect="1"/>
          </p:cNvPicPr>
          <p:nvPr/>
        </p:nvPicPr>
        <p:blipFill>
          <a:blip r:embed="rId3" cstate="print"/>
          <a:stretch>
            <a:fillRect/>
          </a:stretch>
        </p:blipFill>
        <p:spPr>
          <a:xfrm>
            <a:off x="7272165" y="861493"/>
            <a:ext cx="3905250" cy="4010025"/>
          </a:xfrm>
          <a:prstGeom prst="rect">
            <a:avLst/>
          </a:prstGeom>
        </p:spPr>
      </p:pic>
      <p:sp>
        <p:nvSpPr>
          <p:cNvPr id="6" name="Rectangle 5">
            <a:extLst>
              <a:ext uri="{FF2B5EF4-FFF2-40B4-BE49-F238E27FC236}">
                <a16:creationId xmlns:a16="http://schemas.microsoft.com/office/drawing/2014/main" id="{94A38B66-CFF1-4F0F-A480-F7C2240F5521}"/>
              </a:ext>
            </a:extLst>
          </p:cNvPr>
          <p:cNvSpPr/>
          <p:nvPr/>
        </p:nvSpPr>
        <p:spPr>
          <a:xfrm>
            <a:off x="1055784" y="5250440"/>
            <a:ext cx="3251811" cy="1077218"/>
          </a:xfrm>
          <a:prstGeom prst="rect">
            <a:avLst/>
          </a:prstGeom>
        </p:spPr>
        <p:txBody>
          <a:bodyPr wrap="square">
            <a:spAutoFit/>
          </a:bodyPr>
          <a:lstStyle/>
          <a:p>
            <a:r>
              <a:rPr lang="en-US" sz="2000" b="1">
                <a:solidFill>
                  <a:srgbClr val="002060"/>
                </a:solidFill>
              </a:rPr>
              <a:t> 		</a:t>
            </a:r>
            <a:r>
              <a:rPr lang="en-US" sz="1400" b="1">
                <a:solidFill>
                  <a:srgbClr val="002060"/>
                </a:solidFill>
              </a:rPr>
              <a:t>  k</a:t>
            </a:r>
            <a:endParaRPr lang="en-US" sz="2000" b="1">
              <a:solidFill>
                <a:srgbClr val="002060"/>
              </a:solidFill>
            </a:endParaRPr>
          </a:p>
          <a:p>
            <a:r>
              <a:rPr lang="en-US" sz="2000" b="1"/>
              <a:t>	</a:t>
            </a:r>
            <a:r>
              <a:rPr lang="en-US" sz="2000" b="1" i="1">
                <a:solidFill>
                  <a:srgbClr val="002060"/>
                </a:solidFill>
              </a:rPr>
              <a:t>INL (k) =  </a:t>
            </a:r>
            <a:r>
              <a:rPr lang="en-US" sz="2400" b="1" i="1">
                <a:solidFill>
                  <a:srgbClr val="002060"/>
                </a:solidFill>
              </a:rPr>
              <a:t>∑</a:t>
            </a:r>
            <a:r>
              <a:rPr lang="en-US" sz="2000" b="1" i="1">
                <a:solidFill>
                  <a:srgbClr val="002060"/>
                </a:solidFill>
              </a:rPr>
              <a:t> DNL[</a:t>
            </a:r>
            <a:r>
              <a:rPr lang="en-US" sz="2000" b="1" i="1" err="1">
                <a:solidFill>
                  <a:srgbClr val="002060"/>
                </a:solidFill>
              </a:rPr>
              <a:t>i</a:t>
            </a:r>
            <a:r>
              <a:rPr lang="en-US" sz="2000" b="1" i="1">
                <a:solidFill>
                  <a:srgbClr val="002060"/>
                </a:solidFill>
              </a:rPr>
              <a:t>]</a:t>
            </a:r>
          </a:p>
          <a:p>
            <a:r>
              <a:rPr lang="en-US" sz="2000" b="1">
                <a:solidFill>
                  <a:srgbClr val="002060"/>
                </a:solidFill>
              </a:rPr>
              <a:t>                                 </a:t>
            </a:r>
            <a:r>
              <a:rPr lang="en-US" sz="1400" b="1" err="1">
                <a:solidFill>
                  <a:srgbClr val="002060"/>
                </a:solidFill>
              </a:rPr>
              <a:t>i</a:t>
            </a:r>
            <a:r>
              <a:rPr lang="en-US" sz="1400" b="1">
                <a:solidFill>
                  <a:srgbClr val="002060"/>
                </a:solidFill>
              </a:rPr>
              <a:t> = 1</a:t>
            </a:r>
            <a:endParaRPr lang="en-US" sz="2000" b="1"/>
          </a:p>
        </p:txBody>
      </p:sp>
    </p:spTree>
    <p:extLst>
      <p:ext uri="{BB962C8B-B14F-4D97-AF65-F5344CB8AC3E}">
        <p14:creationId xmlns:p14="http://schemas.microsoft.com/office/powerpoint/2010/main" val="288745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401382" y="670540"/>
            <a:ext cx="3810000" cy="3124640"/>
          </a:xfrm>
          <a:prstGeom prst="rect">
            <a:avLst/>
          </a:prstGeom>
        </p:spPr>
      </p:pic>
      <p:pic>
        <p:nvPicPr>
          <p:cNvPr id="3" name="Picture 2"/>
          <p:cNvPicPr>
            <a:picLocks noChangeAspect="1"/>
          </p:cNvPicPr>
          <p:nvPr/>
        </p:nvPicPr>
        <p:blipFill>
          <a:blip r:embed="rId3" cstate="print"/>
          <a:stretch>
            <a:fillRect/>
          </a:stretch>
        </p:blipFill>
        <p:spPr>
          <a:xfrm>
            <a:off x="6281737" y="631904"/>
            <a:ext cx="3438525" cy="3124640"/>
          </a:xfrm>
          <a:prstGeom prst="rect">
            <a:avLst/>
          </a:prstGeom>
        </p:spPr>
      </p:pic>
      <p:pic>
        <p:nvPicPr>
          <p:cNvPr id="4" name="Picture 3"/>
          <p:cNvPicPr>
            <a:picLocks noChangeAspect="1"/>
          </p:cNvPicPr>
          <p:nvPr/>
        </p:nvPicPr>
        <p:blipFill>
          <a:blip r:embed="rId4" cstate="print"/>
          <a:stretch>
            <a:fillRect/>
          </a:stretch>
        </p:blipFill>
        <p:spPr>
          <a:xfrm>
            <a:off x="2309028" y="3762375"/>
            <a:ext cx="3671375" cy="3095625"/>
          </a:xfrm>
          <a:prstGeom prst="rect">
            <a:avLst/>
          </a:prstGeom>
        </p:spPr>
      </p:pic>
      <p:pic>
        <p:nvPicPr>
          <p:cNvPr id="5" name="Picture 4"/>
          <p:cNvPicPr>
            <a:picLocks noChangeAspect="1"/>
          </p:cNvPicPr>
          <p:nvPr/>
        </p:nvPicPr>
        <p:blipFill>
          <a:blip r:embed="rId5" cstate="print"/>
          <a:stretch>
            <a:fillRect/>
          </a:stretch>
        </p:blipFill>
        <p:spPr>
          <a:xfrm>
            <a:off x="6260814" y="3722189"/>
            <a:ext cx="3418611" cy="3009550"/>
          </a:xfrm>
          <a:prstGeom prst="rect">
            <a:avLst/>
          </a:prstGeom>
        </p:spPr>
      </p:pic>
      <p:sp>
        <p:nvSpPr>
          <p:cNvPr id="7" name="TextBox 6"/>
          <p:cNvSpPr txBox="1"/>
          <p:nvPr/>
        </p:nvSpPr>
        <p:spPr>
          <a:xfrm>
            <a:off x="3305986" y="947316"/>
            <a:ext cx="1798462" cy="276999"/>
          </a:xfrm>
          <a:prstGeom prst="rect">
            <a:avLst/>
          </a:prstGeom>
          <a:noFill/>
        </p:spPr>
        <p:txBody>
          <a:bodyPr wrap="square" rtlCol="0">
            <a:spAutoFit/>
          </a:bodyPr>
          <a:lstStyle/>
          <a:p>
            <a:r>
              <a:rPr lang="en-US" sz="1200"/>
              <a:t>Fig. 1: Wide code width</a:t>
            </a:r>
          </a:p>
        </p:txBody>
      </p:sp>
      <p:sp>
        <p:nvSpPr>
          <p:cNvPr id="8" name="TextBox 7"/>
          <p:cNvSpPr txBox="1"/>
          <p:nvPr/>
        </p:nvSpPr>
        <p:spPr>
          <a:xfrm>
            <a:off x="7272987" y="980121"/>
            <a:ext cx="1484209" cy="276999"/>
          </a:xfrm>
          <a:prstGeom prst="rect">
            <a:avLst/>
          </a:prstGeom>
          <a:noFill/>
        </p:spPr>
        <p:txBody>
          <a:bodyPr wrap="square" rtlCol="0">
            <a:spAutoFit/>
          </a:bodyPr>
          <a:lstStyle/>
          <a:p>
            <a:r>
              <a:rPr lang="en-US" sz="1200"/>
              <a:t>Fig. 2: Missing code</a:t>
            </a:r>
          </a:p>
        </p:txBody>
      </p:sp>
      <p:sp>
        <p:nvSpPr>
          <p:cNvPr id="9" name="TextBox 8"/>
          <p:cNvSpPr txBox="1"/>
          <p:nvPr/>
        </p:nvSpPr>
        <p:spPr>
          <a:xfrm>
            <a:off x="3229999" y="4057843"/>
            <a:ext cx="1908058" cy="276999"/>
          </a:xfrm>
          <a:prstGeom prst="rect">
            <a:avLst/>
          </a:prstGeom>
          <a:noFill/>
        </p:spPr>
        <p:txBody>
          <a:bodyPr wrap="square" rtlCol="0">
            <a:spAutoFit/>
          </a:bodyPr>
          <a:lstStyle/>
          <a:p>
            <a:r>
              <a:rPr lang="en-US" sz="1200"/>
              <a:t>Fig. 3: Narrow code width</a:t>
            </a:r>
          </a:p>
        </p:txBody>
      </p:sp>
      <p:sp>
        <p:nvSpPr>
          <p:cNvPr id="10" name="TextBox 9"/>
          <p:cNvSpPr txBox="1"/>
          <p:nvPr/>
        </p:nvSpPr>
        <p:spPr>
          <a:xfrm>
            <a:off x="7305313" y="3913512"/>
            <a:ext cx="1632857" cy="276999"/>
          </a:xfrm>
          <a:prstGeom prst="rect">
            <a:avLst/>
          </a:prstGeom>
          <a:noFill/>
        </p:spPr>
        <p:txBody>
          <a:bodyPr wrap="square" rtlCol="0">
            <a:spAutoFit/>
          </a:bodyPr>
          <a:lstStyle/>
          <a:p>
            <a:r>
              <a:rPr lang="en-US" sz="1200"/>
              <a:t>Fig. 4: Non-monotonic</a:t>
            </a:r>
          </a:p>
        </p:txBody>
      </p:sp>
      <p:sp>
        <p:nvSpPr>
          <p:cNvPr id="11" name="Title 2"/>
          <p:cNvSpPr txBox="1">
            <a:spLocks/>
          </p:cNvSpPr>
          <p:nvPr/>
        </p:nvSpPr>
        <p:spPr>
          <a:xfrm>
            <a:off x="3305985" y="124691"/>
            <a:ext cx="3617329" cy="559962"/>
          </a:xfrm>
          <a:prstGeom prst="rect">
            <a:avLst/>
          </a:prstGeom>
        </p:spPr>
        <p:txBody>
          <a:bodyP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solidFill>
                  <a:schemeClr val="tx1"/>
                </a:solidFill>
              </a:rPr>
              <a:t>ADC DNL</a:t>
            </a:r>
            <a:r>
              <a:rPr lang="en-US" sz="3200"/>
              <a:t> </a:t>
            </a:r>
            <a:r>
              <a:rPr lang="en-US" sz="3200">
                <a:solidFill>
                  <a:schemeClr val="tx1"/>
                </a:solidFill>
              </a:rPr>
              <a:t>Error </a:t>
            </a:r>
          </a:p>
        </p:txBody>
      </p:sp>
      <p:sp>
        <p:nvSpPr>
          <p:cNvPr id="6" name="Rectangle 5"/>
          <p:cNvSpPr/>
          <p:nvPr/>
        </p:nvSpPr>
        <p:spPr>
          <a:xfrm>
            <a:off x="135228" y="1614002"/>
            <a:ext cx="2441865" cy="1077218"/>
          </a:xfrm>
          <a:prstGeom prst="rect">
            <a:avLst/>
          </a:prstGeom>
        </p:spPr>
        <p:txBody>
          <a:bodyPr wrap="square">
            <a:spAutoFit/>
          </a:bodyPr>
          <a:lstStyle/>
          <a:p>
            <a:r>
              <a:rPr lang="en-US" sz="1600">
                <a:solidFill>
                  <a:srgbClr val="000000"/>
                </a:solidFill>
              </a:rPr>
              <a:t>Fig. 1: The 0x800 code width is 2 LSB (Wide code width). </a:t>
            </a:r>
          </a:p>
          <a:p>
            <a:r>
              <a:rPr lang="en-US" sz="1600">
                <a:solidFill>
                  <a:srgbClr val="000000"/>
                </a:solidFill>
                <a:sym typeface="Wingdings" panose="05000000000000000000" pitchFamily="2" charset="2"/>
              </a:rPr>
              <a:t> </a:t>
            </a:r>
            <a:r>
              <a:rPr lang="en-US" sz="1600">
                <a:solidFill>
                  <a:srgbClr val="000000"/>
                </a:solidFill>
              </a:rPr>
              <a:t>DNL = +1 LSB.</a:t>
            </a:r>
          </a:p>
        </p:txBody>
      </p:sp>
      <p:sp>
        <p:nvSpPr>
          <p:cNvPr id="12" name="Rectangle 11"/>
          <p:cNvSpPr/>
          <p:nvPr/>
        </p:nvSpPr>
        <p:spPr>
          <a:xfrm>
            <a:off x="9679425" y="706564"/>
            <a:ext cx="2415593" cy="2062103"/>
          </a:xfrm>
          <a:prstGeom prst="rect">
            <a:avLst/>
          </a:prstGeom>
        </p:spPr>
        <p:txBody>
          <a:bodyPr wrap="square">
            <a:spAutoFit/>
          </a:bodyPr>
          <a:lstStyle/>
          <a:p>
            <a:r>
              <a:rPr lang="en-US" sz="1600"/>
              <a:t>Fig. 2: 0x800 code width is 0 LSB (Missing code).</a:t>
            </a:r>
          </a:p>
          <a:p>
            <a:pPr marL="285750" indent="-285750">
              <a:buFont typeface="Wingdings" panose="05000000000000000000" pitchFamily="2" charset="2"/>
              <a:buChar char="è"/>
            </a:pPr>
            <a:r>
              <a:rPr lang="en-US" sz="1600">
                <a:sym typeface="Wingdings" panose="05000000000000000000" pitchFamily="2" charset="2"/>
              </a:rPr>
              <a:t>DNL = </a:t>
            </a:r>
            <a:r>
              <a:rPr lang="en-US" sz="1600"/>
              <a:t>– 1 LSB. </a:t>
            </a:r>
          </a:p>
          <a:p>
            <a:pPr marL="285750" indent="-285750">
              <a:buFont typeface="Wingdings" panose="05000000000000000000" pitchFamily="2" charset="2"/>
              <a:buChar char="è"/>
            </a:pPr>
            <a:endParaRPr lang="en-US" sz="1600"/>
          </a:p>
          <a:p>
            <a:r>
              <a:rPr lang="en-US" sz="1600"/>
              <a:t>Since 0x800 is missing, the ADC cannot be used for high precision applications.</a:t>
            </a:r>
          </a:p>
        </p:txBody>
      </p:sp>
      <p:sp>
        <p:nvSpPr>
          <p:cNvPr id="13" name="Rectangle 12"/>
          <p:cNvSpPr/>
          <p:nvPr/>
        </p:nvSpPr>
        <p:spPr>
          <a:xfrm>
            <a:off x="167689" y="3759005"/>
            <a:ext cx="2247900" cy="2308324"/>
          </a:xfrm>
          <a:prstGeom prst="rect">
            <a:avLst/>
          </a:prstGeom>
        </p:spPr>
        <p:txBody>
          <a:bodyPr wrap="square">
            <a:spAutoFit/>
          </a:bodyPr>
          <a:lstStyle/>
          <a:p>
            <a:r>
              <a:rPr lang="en-US" sz="1600"/>
              <a:t>Fig. 3: The 0x800 code width is 0.25 LSB (Narrow code width).  </a:t>
            </a:r>
          </a:p>
          <a:p>
            <a:pPr marL="285750" indent="-285750">
              <a:buFont typeface="Wingdings" panose="05000000000000000000" pitchFamily="2" charset="2"/>
              <a:buChar char="è"/>
            </a:pPr>
            <a:r>
              <a:rPr lang="en-US" sz="1600"/>
              <a:t>DNL = – 0.75 LSB , </a:t>
            </a:r>
          </a:p>
          <a:p>
            <a:endParaRPr lang="en-US" sz="1600"/>
          </a:p>
          <a:p>
            <a:r>
              <a:rPr lang="en-US" sz="1600"/>
              <a:t>Since the 0x800 is still there, the  ADC can be used in precision applications.</a:t>
            </a:r>
          </a:p>
        </p:txBody>
      </p:sp>
      <p:sp>
        <p:nvSpPr>
          <p:cNvPr id="14" name="Rectangle 13"/>
          <p:cNvSpPr/>
          <p:nvPr/>
        </p:nvSpPr>
        <p:spPr>
          <a:xfrm>
            <a:off x="9715500" y="3703470"/>
            <a:ext cx="2379518" cy="2062103"/>
          </a:xfrm>
          <a:prstGeom prst="rect">
            <a:avLst/>
          </a:prstGeom>
        </p:spPr>
        <p:txBody>
          <a:bodyPr wrap="square">
            <a:spAutoFit/>
          </a:bodyPr>
          <a:lstStyle/>
          <a:p>
            <a:r>
              <a:rPr lang="en-US" sz="1600"/>
              <a:t>In Fig. 4: The 0x800 code width is – 0.25 LSB </a:t>
            </a:r>
            <a:r>
              <a:rPr lang="en-US" sz="1600">
                <a:solidFill>
                  <a:srgbClr val="002060"/>
                </a:solidFill>
              </a:rPr>
              <a:t>(undefined/non- monotonic)</a:t>
            </a:r>
            <a:r>
              <a:rPr lang="en-US" sz="1600"/>
              <a:t>.</a:t>
            </a:r>
          </a:p>
          <a:p>
            <a:pPr marL="285750" indent="-285750">
              <a:buFont typeface="Wingdings" panose="05000000000000000000" pitchFamily="2" charset="2"/>
              <a:buChar char="è"/>
            </a:pPr>
            <a:r>
              <a:rPr lang="en-US" sz="1600"/>
              <a:t>DNL = – 1.25 LSB.</a:t>
            </a:r>
          </a:p>
          <a:p>
            <a:pPr marL="285750" indent="-285750">
              <a:buFont typeface="Wingdings" panose="05000000000000000000" pitchFamily="2" charset="2"/>
              <a:buChar char="è"/>
            </a:pPr>
            <a:endParaRPr lang="en-US" sz="1600"/>
          </a:p>
          <a:p>
            <a:r>
              <a:rPr lang="en-US" sz="1600"/>
              <a:t>It is clear that the ADC is highly nonlinear. </a:t>
            </a:r>
          </a:p>
        </p:txBody>
      </p:sp>
      <mc:AlternateContent xmlns:mc="http://schemas.openxmlformats.org/markup-compatibility/2006" xmlns:a14="http://schemas.microsoft.com/office/drawing/2010/main">
        <mc:Choice Requires="a14">
          <p:sp>
            <p:nvSpPr>
              <p:cNvPr id="15" name="Rectangle 14"/>
              <p:cNvSpPr/>
              <p:nvPr/>
            </p:nvSpPr>
            <p:spPr>
              <a:xfrm>
                <a:off x="6045930" y="116930"/>
                <a:ext cx="3595034" cy="5613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i="1">
                          <a:solidFill>
                            <a:srgbClr val="002060"/>
                          </a:solidFill>
                          <a:latin typeface="Cambria Math" panose="02040503050406030204" pitchFamily="18" charset="0"/>
                        </a:rPr>
                        <m:t>𝑫𝑵𝑳</m:t>
                      </m:r>
                      <m:d>
                        <m:dPr>
                          <m:ctrlPr>
                            <a:rPr lang="en-US" sz="1600" b="1" i="1">
                              <a:solidFill>
                                <a:srgbClr val="002060"/>
                              </a:solidFill>
                              <a:latin typeface="Cambria Math" panose="02040503050406030204" pitchFamily="18" charset="0"/>
                            </a:rPr>
                          </m:ctrlPr>
                        </m:dPr>
                        <m:e>
                          <m:r>
                            <a:rPr lang="en-US" sz="1600" b="1" i="1">
                              <a:solidFill>
                                <a:srgbClr val="002060"/>
                              </a:solidFill>
                              <a:latin typeface="Cambria Math" panose="02040503050406030204" pitchFamily="18" charset="0"/>
                            </a:rPr>
                            <m:t>𝒌</m:t>
                          </m:r>
                        </m:e>
                      </m:d>
                      <m:r>
                        <a:rPr lang="en-US" sz="1600" b="1" i="1">
                          <a:solidFill>
                            <a:srgbClr val="002060"/>
                          </a:solidFill>
                          <a:latin typeface="Cambria Math" panose="02040503050406030204" pitchFamily="18" charset="0"/>
                        </a:rPr>
                        <m:t>=</m:t>
                      </m:r>
                      <m:f>
                        <m:fPr>
                          <m:ctrlPr>
                            <a:rPr lang="en-US" sz="1600" b="1" i="1">
                              <a:solidFill>
                                <a:srgbClr val="002060"/>
                              </a:solidFill>
                              <a:latin typeface="Cambria Math" panose="02040503050406030204" pitchFamily="18" charset="0"/>
                            </a:rPr>
                          </m:ctrlPr>
                        </m:fPr>
                        <m:num>
                          <m:r>
                            <a:rPr lang="en-US" sz="1600" b="1" i="1">
                              <a:solidFill>
                                <a:srgbClr val="002060"/>
                              </a:solidFill>
                              <a:latin typeface="Cambria Math" panose="02040503050406030204" pitchFamily="18" charset="0"/>
                            </a:rPr>
                            <m:t>𝑾𝒊𝒅𝒕𝒉</m:t>
                          </m:r>
                          <m:r>
                            <a:rPr lang="en-US" sz="1600" b="1" i="1">
                              <a:solidFill>
                                <a:srgbClr val="002060"/>
                              </a:solidFill>
                              <a:latin typeface="Cambria Math" panose="02040503050406030204" pitchFamily="18" charset="0"/>
                            </a:rPr>
                            <m:t>(</m:t>
                          </m:r>
                          <m:r>
                            <a:rPr lang="en-US" sz="1600" b="1" i="1">
                              <a:solidFill>
                                <a:srgbClr val="002060"/>
                              </a:solidFill>
                              <a:latin typeface="Cambria Math" panose="02040503050406030204" pitchFamily="18" charset="0"/>
                            </a:rPr>
                            <m:t>𝒌</m:t>
                          </m:r>
                          <m:r>
                            <a:rPr lang="en-US" sz="1600" b="1" i="1">
                              <a:solidFill>
                                <a:srgbClr val="002060"/>
                              </a:solidFill>
                              <a:latin typeface="Cambria Math" panose="02040503050406030204" pitchFamily="18" charset="0"/>
                            </a:rPr>
                            <m:t>)−</m:t>
                          </m:r>
                          <m:r>
                            <a:rPr lang="en-US" sz="1600" b="1" i="1">
                              <a:solidFill>
                                <a:srgbClr val="002060"/>
                              </a:solidFill>
                              <a:latin typeface="Cambria Math" panose="02040503050406030204" pitchFamily="18" charset="0"/>
                            </a:rPr>
                            <m:t>𝟏</m:t>
                          </m:r>
                          <m:r>
                            <a:rPr lang="en-US" sz="1600" b="1" i="1">
                              <a:solidFill>
                                <a:srgbClr val="002060"/>
                              </a:solidFill>
                              <a:latin typeface="Cambria Math" panose="02040503050406030204" pitchFamily="18" charset="0"/>
                            </a:rPr>
                            <m:t>𝑳𝑺𝑩</m:t>
                          </m:r>
                        </m:num>
                        <m:den>
                          <m:r>
                            <a:rPr lang="en-US" sz="1600" b="1" i="1">
                              <a:solidFill>
                                <a:srgbClr val="002060"/>
                              </a:solidFill>
                              <a:latin typeface="Cambria Math" panose="02040503050406030204" pitchFamily="18" charset="0"/>
                            </a:rPr>
                            <m:t>𝟏</m:t>
                          </m:r>
                          <m:r>
                            <a:rPr lang="en-US" sz="1600" b="1" i="1">
                              <a:solidFill>
                                <a:srgbClr val="002060"/>
                              </a:solidFill>
                              <a:latin typeface="Cambria Math" panose="02040503050406030204" pitchFamily="18" charset="0"/>
                            </a:rPr>
                            <m:t>𝑳𝑺𝑩</m:t>
                          </m:r>
                        </m:den>
                      </m:f>
                    </m:oMath>
                  </m:oMathPara>
                </a14:m>
                <a:endParaRPr lang="en-US" sz="1600" i="1"/>
              </a:p>
            </p:txBody>
          </p:sp>
        </mc:Choice>
        <mc:Fallback xmlns="">
          <p:sp>
            <p:nvSpPr>
              <p:cNvPr id="15" name="Rectangle 14"/>
              <p:cNvSpPr>
                <a:spLocks noRot="1" noChangeAspect="1" noMove="1" noResize="1" noEditPoints="1" noAdjustHandles="1" noChangeArrowheads="1" noChangeShapeType="1" noTextEdit="1"/>
              </p:cNvSpPr>
              <p:nvPr/>
            </p:nvSpPr>
            <p:spPr>
              <a:xfrm>
                <a:off x="6045930" y="116930"/>
                <a:ext cx="3595034" cy="561372"/>
              </a:xfrm>
              <a:prstGeom prst="rect">
                <a:avLst/>
              </a:prstGeom>
              <a:blipFill rotWithShape="0">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200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93205" y="170760"/>
            <a:ext cx="7557571" cy="54995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ADC Offset, Gain, DNL and INL Example</a:t>
            </a:r>
          </a:p>
        </p:txBody>
      </p:sp>
      <mc:AlternateContent xmlns:mc="http://schemas.openxmlformats.org/markup-compatibility/2006" xmlns:a14="http://schemas.microsoft.com/office/drawing/2010/main">
        <mc:Choice Requires="a14">
          <p:sp>
            <p:nvSpPr>
              <p:cNvPr id="4" name="Rectangle 3"/>
              <p:cNvSpPr/>
              <p:nvPr/>
            </p:nvSpPr>
            <p:spPr>
              <a:xfrm>
                <a:off x="403952" y="720718"/>
                <a:ext cx="11340029" cy="2191690"/>
              </a:xfrm>
              <a:prstGeom prst="rect">
                <a:avLst/>
              </a:prstGeom>
            </p:spPr>
            <p:txBody>
              <a:bodyPr wrap="square">
                <a:spAutoFit/>
              </a:bodyPr>
              <a:lstStyle/>
              <a:p>
                <a:r>
                  <a:rPr lang="en-US" dirty="0"/>
                  <a:t>A 3-bit ADC is designed to have an ideal LSB = 0.1V </a:t>
                </a:r>
                <a:r>
                  <a:rPr lang="en-US" dirty="0">
                    <a:sym typeface="Wingdings" panose="05000000000000000000" pitchFamily="2" charset="2"/>
                  </a:rPr>
                  <a:t> </a:t>
                </a:r>
                <a:r>
                  <a:rPr lang="en-US" dirty="0" err="1">
                    <a:sym typeface="Wingdings" panose="05000000000000000000" pitchFamily="2" charset="2"/>
                  </a:rPr>
                  <a:t>V</a:t>
                </a:r>
                <a:r>
                  <a:rPr lang="en-US" baseline="-25000" dirty="0" err="1">
                    <a:sym typeface="Wingdings" panose="05000000000000000000" pitchFamily="2" charset="2"/>
                  </a:rPr>
                  <a:t>ref</a:t>
                </a:r>
                <a:r>
                  <a:rPr lang="en-US" baseline="-25000" dirty="0">
                    <a:sym typeface="Wingdings" panose="05000000000000000000" pitchFamily="2" charset="2"/>
                  </a:rPr>
                  <a:t> </a:t>
                </a:r>
                <a:r>
                  <a:rPr lang="en-US" dirty="0">
                    <a:sym typeface="Wingdings" panose="05000000000000000000" pitchFamily="2" charset="2"/>
                  </a:rPr>
                  <a:t>= 0.8V</a:t>
                </a:r>
                <a:endParaRPr lang="en-US" dirty="0"/>
              </a:p>
              <a:p>
                <a:r>
                  <a:rPr lang="en-US" dirty="0"/>
                  <a:t>The measured transitions levels is shown in the table below.  Compute offset, full-scale, gain error, DNL &amp; INL.</a:t>
                </a:r>
              </a:p>
              <a:p>
                <a:r>
                  <a:rPr lang="en-US" dirty="0"/>
                  <a:t>Solution: </a:t>
                </a:r>
              </a:p>
              <a:p>
                <a:pPr marL="285750" indent="-285750">
                  <a:buFont typeface="Arial" panose="020B0604020202020204" pitchFamily="34" charset="0"/>
                  <a:buChar char="•"/>
                </a:pPr>
                <a:r>
                  <a:rPr lang="en-US" dirty="0"/>
                  <a:t>Offset = Real 1</a:t>
                </a:r>
                <a:r>
                  <a:rPr lang="en-US" baseline="30000" dirty="0"/>
                  <a:t>st</a:t>
                </a:r>
                <a:r>
                  <a:rPr lang="en-US" dirty="0"/>
                  <a:t> transition point – Ideal 1</a:t>
                </a:r>
                <a:r>
                  <a:rPr lang="en-US" baseline="30000" dirty="0"/>
                  <a:t>st</a:t>
                </a:r>
                <a:r>
                  <a:rPr lang="en-US" dirty="0"/>
                  <a:t> transition point = 002 – 0.05 = – 0.03V </a:t>
                </a:r>
                <a:r>
                  <a:rPr lang="en-US" dirty="0">
                    <a:sym typeface="Wingdings" panose="05000000000000000000" pitchFamily="2" charset="2"/>
                  </a:rPr>
                  <a:t> in LSB = </a:t>
                </a:r>
                <a:r>
                  <a:rPr lang="en-US" dirty="0"/>
                  <a:t>– </a:t>
                </a:r>
                <a:r>
                  <a:rPr lang="en-US" dirty="0">
                    <a:sym typeface="Wingdings" panose="05000000000000000000" pitchFamily="2" charset="2"/>
                  </a:rPr>
                  <a:t>0.03/0.1 = </a:t>
                </a:r>
                <a:r>
                  <a:rPr lang="en-US" dirty="0"/>
                  <a:t>– </a:t>
                </a:r>
                <a:r>
                  <a:rPr lang="en-US" dirty="0">
                    <a:sym typeface="Wingdings" panose="05000000000000000000" pitchFamily="2" charset="2"/>
                  </a:rPr>
                  <a:t>0.03 LSB</a:t>
                </a:r>
              </a:p>
              <a:p>
                <a:pPr marL="285750" indent="-285750">
                  <a:buFont typeface="Arial" panose="020B0604020202020204" pitchFamily="34" charset="0"/>
                  <a:buChar char="•"/>
                </a:pPr>
                <a:r>
                  <a:rPr lang="en-US" dirty="0">
                    <a:sym typeface="Wingdings" panose="05000000000000000000" pitchFamily="2" charset="2"/>
                  </a:rPr>
                  <a:t>Full-scale error = Real last transition – Ideal transition = 0.68 – 0.65 = 0.03V  0.03 LSB</a:t>
                </a:r>
              </a:p>
              <a:p>
                <a:pPr marL="285750" indent="-285750">
                  <a:buFont typeface="Arial" panose="020B0604020202020204" pitchFamily="34" charset="0"/>
                  <a:buChar char="•"/>
                </a:pPr>
                <a:r>
                  <a:rPr lang="en-US" dirty="0">
                    <a:sym typeface="Wingdings" panose="05000000000000000000" pitchFamily="2" charset="2"/>
                  </a:rPr>
                  <a:t>LSB after correcting for offset and full scale = (Last transition – First transition) / (2</a:t>
                </a:r>
                <a:r>
                  <a:rPr lang="en-US" baseline="30000" dirty="0">
                    <a:sym typeface="Wingdings" panose="05000000000000000000" pitchFamily="2" charset="2"/>
                  </a:rPr>
                  <a:t>N</a:t>
                </a:r>
                <a:r>
                  <a:rPr lang="en-US" dirty="0">
                    <a:sym typeface="Wingdings" panose="05000000000000000000" pitchFamily="2" charset="2"/>
                  </a:rPr>
                  <a:t> – 2) = </a:t>
                </a:r>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0.68 − 0.02</m:t>
                        </m:r>
                      </m:num>
                      <m:den>
                        <m:r>
                          <a:rPr lang="en-US" sz="2000" b="0" i="1" smtClean="0">
                            <a:latin typeface="Cambria Math" panose="02040503050406030204" pitchFamily="18" charset="0"/>
                            <a:sym typeface="Wingdings" panose="05000000000000000000" pitchFamily="2" charset="2"/>
                          </a:rPr>
                          <m:t>8 − 2</m:t>
                        </m:r>
                      </m:den>
                    </m:f>
                    <m:r>
                      <a:rPr lang="en-US" sz="2000"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0.11V</a:t>
                </a:r>
              </a:p>
              <a:p>
                <a:pPr marL="285750" indent="-285750">
                  <a:buFont typeface="Arial" panose="020B0604020202020204" pitchFamily="34" charset="0"/>
                  <a:buChar char="•"/>
                </a:pPr>
                <a:r>
                  <a:rPr lang="en-US" dirty="0" err="1"/>
                  <a:t>V</a:t>
                </a:r>
                <a:r>
                  <a:rPr lang="en-US" baseline="-25000" dirty="0" err="1"/>
                  <a:t>ref</a:t>
                </a:r>
                <a:r>
                  <a:rPr lang="en-US" dirty="0"/>
                  <a:t> = 2</a:t>
                </a:r>
                <a:r>
                  <a:rPr lang="en-US" baseline="30000" dirty="0"/>
                  <a:t>N</a:t>
                </a:r>
                <a:r>
                  <a:rPr lang="en-US" dirty="0"/>
                  <a:t> x 0.11 = 8 x 0.11 = 0.88V  </a:t>
                </a:r>
                <a:r>
                  <a:rPr lang="en-US" dirty="0">
                    <a:sym typeface="Wingdings" panose="05000000000000000000" pitchFamily="2" charset="2"/>
                  </a:rPr>
                  <a:t>  Gain relative to ideal = 0.8/0.88 = 0.9 (slope)</a:t>
                </a:r>
              </a:p>
            </p:txBody>
          </p:sp>
        </mc:Choice>
        <mc:Fallback xmlns="">
          <p:sp>
            <p:nvSpPr>
              <p:cNvPr id="4" name="Rectangle 3"/>
              <p:cNvSpPr>
                <a:spLocks noRot="1" noChangeAspect="1" noMove="1" noResize="1" noEditPoints="1" noAdjustHandles="1" noChangeArrowheads="1" noChangeShapeType="1" noTextEdit="1"/>
              </p:cNvSpPr>
              <p:nvPr/>
            </p:nvSpPr>
            <p:spPr>
              <a:xfrm>
                <a:off x="403952" y="720718"/>
                <a:ext cx="11340029" cy="2191690"/>
              </a:xfrm>
              <a:prstGeom prst="rect">
                <a:avLst/>
              </a:prstGeom>
              <a:blipFill rotWithShape="0">
                <a:blip r:embed="rId2"/>
                <a:stretch>
                  <a:fillRect l="-430" t="-1667" b="-3333"/>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1387E942-7061-40F2-94A0-8735D1FE8B5D}"/>
              </a:ext>
            </a:extLst>
          </p:cNvPr>
          <p:cNvGraphicFramePr>
            <a:graphicFrameLocks noGrp="1"/>
          </p:cNvGraphicFramePr>
          <p:nvPr>
            <p:extLst>
              <p:ext uri="{D42A27DB-BD31-4B8C-83A1-F6EECF244321}">
                <p14:modId xmlns:p14="http://schemas.microsoft.com/office/powerpoint/2010/main" val="2688526006"/>
              </p:ext>
            </p:extLst>
          </p:nvPr>
        </p:nvGraphicFramePr>
        <p:xfrm>
          <a:off x="1498296" y="3044610"/>
          <a:ext cx="8978747" cy="3653645"/>
        </p:xfrm>
        <a:graphic>
          <a:graphicData uri="http://schemas.openxmlformats.org/drawingml/2006/table">
            <a:tbl>
              <a:tblPr>
                <a:tableStyleId>{5C22544A-7EE6-4342-B048-85BDC9FD1C3A}</a:tableStyleId>
              </a:tblPr>
              <a:tblGrid>
                <a:gridCol w="1030148">
                  <a:extLst>
                    <a:ext uri="{9D8B030D-6E8A-4147-A177-3AD203B41FA5}">
                      <a16:colId xmlns:a16="http://schemas.microsoft.com/office/drawing/2014/main" val="20000"/>
                    </a:ext>
                  </a:extLst>
                </a:gridCol>
                <a:gridCol w="1339192">
                  <a:extLst>
                    <a:ext uri="{9D8B030D-6E8A-4147-A177-3AD203B41FA5}">
                      <a16:colId xmlns:a16="http://schemas.microsoft.com/office/drawing/2014/main" val="20001"/>
                    </a:ext>
                  </a:extLst>
                </a:gridCol>
                <a:gridCol w="1321119">
                  <a:extLst>
                    <a:ext uri="{9D8B030D-6E8A-4147-A177-3AD203B41FA5}">
                      <a16:colId xmlns:a16="http://schemas.microsoft.com/office/drawing/2014/main" val="20002"/>
                    </a:ext>
                  </a:extLst>
                </a:gridCol>
                <a:gridCol w="1746435">
                  <a:extLst>
                    <a:ext uri="{9D8B030D-6E8A-4147-A177-3AD203B41FA5}">
                      <a16:colId xmlns:a16="http://schemas.microsoft.com/office/drawing/2014/main" val="20003"/>
                    </a:ext>
                  </a:extLst>
                </a:gridCol>
                <a:gridCol w="1163781">
                  <a:extLst>
                    <a:ext uri="{9D8B030D-6E8A-4147-A177-3AD203B41FA5}">
                      <a16:colId xmlns:a16="http://schemas.microsoft.com/office/drawing/2014/main" val="20004"/>
                    </a:ext>
                  </a:extLst>
                </a:gridCol>
                <a:gridCol w="1299029">
                  <a:extLst>
                    <a:ext uri="{9D8B030D-6E8A-4147-A177-3AD203B41FA5}">
                      <a16:colId xmlns:a16="http://schemas.microsoft.com/office/drawing/2014/main" val="20005"/>
                    </a:ext>
                  </a:extLst>
                </a:gridCol>
                <a:gridCol w="1079043">
                  <a:extLst>
                    <a:ext uri="{9D8B030D-6E8A-4147-A177-3AD203B41FA5}">
                      <a16:colId xmlns:a16="http://schemas.microsoft.com/office/drawing/2014/main" val="20006"/>
                    </a:ext>
                  </a:extLst>
                </a:gridCol>
              </a:tblGrid>
              <a:tr h="955950">
                <a:tc>
                  <a:txBody>
                    <a:bodyPr/>
                    <a:lstStyle/>
                    <a:p>
                      <a:pPr algn="ctr" fontAlgn="b"/>
                      <a:r>
                        <a:rPr lang="en-US" sz="1800" u="none" strike="noStrike" dirty="0">
                          <a:solidFill>
                            <a:srgbClr val="002060"/>
                          </a:solidFill>
                          <a:effectLst/>
                        </a:rPr>
                        <a:t>Transition #</a:t>
                      </a:r>
                      <a:endParaRPr lang="en-US" sz="1800" b="1" i="0" u="none" strike="noStrike" dirty="0">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chemeClr val="tx1"/>
                          </a:solidFill>
                          <a:effectLst/>
                        </a:rPr>
                        <a:t>Ideal transition point</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Real transition point</a:t>
                      </a:r>
                      <a:endParaRPr lang="en-US" sz="1800" b="1"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chemeClr val="tx1"/>
                          </a:solidFill>
                          <a:effectLst/>
                        </a:rPr>
                        <a:t>Code width [V] </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002060"/>
                          </a:solidFill>
                          <a:effectLst/>
                        </a:rPr>
                        <a:t>Width [LSB] = 0.11V</a:t>
                      </a:r>
                      <a:endParaRPr lang="en-US" sz="1800" b="1" i="0" u="none" strike="noStrike" dirty="0">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chemeClr val="tx1"/>
                          </a:solidFill>
                          <a:effectLst/>
                        </a:rPr>
                        <a:t>DNL=W - 1 </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002060"/>
                          </a:solidFill>
                          <a:effectLst/>
                        </a:rPr>
                        <a:t>INL = ∑ DNL</a:t>
                      </a:r>
                      <a:endParaRPr lang="en-US" sz="1800" b="1" i="0" u="none" strike="noStrike" dirty="0">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85385">
                <a:tc>
                  <a:txBody>
                    <a:bodyPr/>
                    <a:lstStyle/>
                    <a:p>
                      <a:pPr algn="ctr" fontAlgn="b"/>
                      <a:r>
                        <a:rPr lang="en-US" sz="1800" u="none" strike="noStrike">
                          <a:solidFill>
                            <a:srgbClr val="002060"/>
                          </a:solidFill>
                          <a:effectLst/>
                        </a:rPr>
                        <a:t>1</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002060"/>
                          </a:solidFill>
                          <a:effectLst/>
                        </a:rPr>
                        <a:t>0.02</a:t>
                      </a:r>
                      <a:endParaRPr lang="en-US" sz="1800" b="0" i="0" u="none" strike="noStrike" dirty="0">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0.15 – 0.02 = 0.13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1.18</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85385">
                <a:tc>
                  <a:txBody>
                    <a:bodyPr/>
                    <a:lstStyle/>
                    <a:p>
                      <a:pPr algn="ctr" fontAlgn="b"/>
                      <a:r>
                        <a:rPr lang="en-US" sz="1800" u="none" strike="noStrike">
                          <a:solidFill>
                            <a:srgbClr val="002060"/>
                          </a:solidFill>
                          <a:effectLst/>
                        </a:rPr>
                        <a:t>2</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0.15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0.2 – 0.15 = 0.05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0.45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0.18</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85385">
                <a:tc>
                  <a:txBody>
                    <a:bodyPr/>
                    <a:lstStyle/>
                    <a:p>
                      <a:pPr algn="ctr" fontAlgn="b"/>
                      <a:r>
                        <a:rPr lang="en-US" sz="1800" u="none" strike="noStrike">
                          <a:solidFill>
                            <a:srgbClr val="002060"/>
                          </a:solidFill>
                          <a:effectLst/>
                        </a:rPr>
                        <a:t>3</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0.2</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0.37 – 0.2</a:t>
                      </a:r>
                      <a:r>
                        <a:rPr lang="en-US" sz="1800" u="none" strike="noStrike" baseline="0" dirty="0">
                          <a:effectLst/>
                        </a:rPr>
                        <a:t> = </a:t>
                      </a: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1.55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-0.37</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85385">
                <a:tc>
                  <a:txBody>
                    <a:bodyPr/>
                    <a:lstStyle/>
                    <a:p>
                      <a:pPr algn="ctr" fontAlgn="b"/>
                      <a:r>
                        <a:rPr lang="en-US" sz="1800" u="none" strike="noStrike">
                          <a:solidFill>
                            <a:srgbClr val="002060"/>
                          </a:solidFill>
                          <a:effectLst/>
                        </a:rPr>
                        <a:t>4</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0.37</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0.42 – 0.37 = 0.05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0.45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0.18</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85385">
                <a:tc>
                  <a:txBody>
                    <a:bodyPr/>
                    <a:lstStyle/>
                    <a:p>
                      <a:pPr algn="ctr" fontAlgn="b"/>
                      <a:r>
                        <a:rPr lang="en-US" sz="1800" u="none" strike="noStrike">
                          <a:solidFill>
                            <a:srgbClr val="002060"/>
                          </a:solidFill>
                          <a:effectLst/>
                        </a:rPr>
                        <a:t>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0.42</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0.5 – 0.42 = 0.08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0.73</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-0.27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-0.37</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85385">
                <a:tc>
                  <a:txBody>
                    <a:bodyPr/>
                    <a:lstStyle/>
                    <a:p>
                      <a:pPr algn="ctr" fontAlgn="b"/>
                      <a:r>
                        <a:rPr lang="en-US" sz="1800" u="none" strike="noStrike">
                          <a:solidFill>
                            <a:srgbClr val="002060"/>
                          </a:solidFill>
                          <a:effectLst/>
                        </a:rPr>
                        <a:t>6</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0.5</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0.68 – 0.5 = 0.18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1.64</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0.64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-0.64</a:t>
                      </a:r>
                      <a:endParaRPr lang="en-US" sz="1800" b="0" i="0" u="none" strike="noStrike">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85385">
                <a:tc>
                  <a:txBody>
                    <a:bodyPr/>
                    <a:lstStyle/>
                    <a:p>
                      <a:pPr algn="ctr" fontAlgn="b"/>
                      <a:r>
                        <a:rPr lang="en-US" sz="1800" u="none" strike="noStrike">
                          <a:solidFill>
                            <a:srgbClr val="002060"/>
                          </a:solidFill>
                          <a:effectLst/>
                        </a:rPr>
                        <a:t>7</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0.65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0.68</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002060"/>
                          </a:solidFill>
                          <a:effectLst/>
                        </a:rPr>
                        <a:t>*</a:t>
                      </a:r>
                      <a:endParaRPr lang="en-US" sz="18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002060"/>
                          </a:solidFill>
                          <a:effectLst/>
                        </a:rPr>
                        <a:t>0</a:t>
                      </a:r>
                      <a:endParaRPr lang="en-US" sz="1800" b="0" i="0" u="none" strike="noStrike" dirty="0">
                        <a:solidFill>
                          <a:srgbClr val="00206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614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06962" y="2519854"/>
            <a:ext cx="6593666" cy="4157207"/>
          </a:xfrm>
          <a:prstGeom prst="rect">
            <a:avLst/>
          </a:prstGeom>
        </p:spPr>
      </p:pic>
      <p:sp>
        <p:nvSpPr>
          <p:cNvPr id="3" name="Rectangle 2"/>
          <p:cNvSpPr/>
          <p:nvPr/>
        </p:nvSpPr>
        <p:spPr>
          <a:xfrm>
            <a:off x="1211855" y="225354"/>
            <a:ext cx="9132983" cy="584775"/>
          </a:xfrm>
          <a:prstGeom prst="rect">
            <a:avLst/>
          </a:prstGeom>
        </p:spPr>
        <p:txBody>
          <a:bodyPr wrap="square">
            <a:spAutoFit/>
          </a:bodyPr>
          <a:lstStyle/>
          <a:p>
            <a:r>
              <a:rPr lang="en-US" sz="3200">
                <a:latin typeface="+mj-lt"/>
              </a:rPr>
              <a:t>ADC Differential &amp; Integral Nonlinearity Example</a:t>
            </a:r>
          </a:p>
        </p:txBody>
      </p:sp>
      <p:sp>
        <p:nvSpPr>
          <p:cNvPr id="4" name="Rectangle 3"/>
          <p:cNvSpPr/>
          <p:nvPr/>
        </p:nvSpPr>
        <p:spPr>
          <a:xfrm>
            <a:off x="7560864" y="1211282"/>
            <a:ext cx="4524639" cy="1200329"/>
          </a:xfrm>
          <a:prstGeom prst="rect">
            <a:avLst/>
          </a:prstGeom>
        </p:spPr>
        <p:txBody>
          <a:bodyPr wrap="square">
            <a:spAutoFit/>
          </a:bodyPr>
          <a:lstStyle/>
          <a:p>
            <a:r>
              <a:rPr lang="en-US"/>
              <a:t>Notice: For end-point corrected measurement </a:t>
            </a:r>
          </a:p>
          <a:p>
            <a:r>
              <a:rPr lang="en-US"/>
              <a:t>INL[0] </a:t>
            </a:r>
            <a:r>
              <a:rPr lang="en-US">
                <a:sym typeface="Wingdings" panose="05000000000000000000" pitchFamily="2" charset="2"/>
              </a:rPr>
              <a:t></a:t>
            </a:r>
            <a:r>
              <a:rPr lang="en-US"/>
              <a:t> undefined </a:t>
            </a:r>
          </a:p>
          <a:p>
            <a:r>
              <a:rPr lang="en-US"/>
              <a:t>INL[1]=0 </a:t>
            </a:r>
          </a:p>
          <a:p>
            <a:r>
              <a:rPr lang="en-US"/>
              <a:t>INL[2</a:t>
            </a:r>
            <a:r>
              <a:rPr lang="en-US" baseline="30000"/>
              <a:t>N</a:t>
            </a:r>
            <a:r>
              <a:rPr lang="en-US"/>
              <a:t>-1]=0</a:t>
            </a:r>
          </a:p>
        </p:txBody>
      </p:sp>
      <p:sp>
        <p:nvSpPr>
          <p:cNvPr id="7" name="Rectangle 6"/>
          <p:cNvSpPr/>
          <p:nvPr/>
        </p:nvSpPr>
        <p:spPr>
          <a:xfrm>
            <a:off x="2972719" y="1211282"/>
            <a:ext cx="3251811" cy="1077218"/>
          </a:xfrm>
          <a:prstGeom prst="rect">
            <a:avLst/>
          </a:prstGeom>
        </p:spPr>
        <p:txBody>
          <a:bodyPr wrap="square">
            <a:spAutoFit/>
          </a:bodyPr>
          <a:lstStyle/>
          <a:p>
            <a:r>
              <a:rPr lang="en-US" sz="2000" b="1">
                <a:solidFill>
                  <a:srgbClr val="002060"/>
                </a:solidFill>
              </a:rPr>
              <a:t> 		</a:t>
            </a:r>
            <a:r>
              <a:rPr lang="en-US" sz="1400" b="1">
                <a:solidFill>
                  <a:srgbClr val="002060"/>
                </a:solidFill>
              </a:rPr>
              <a:t>  k</a:t>
            </a:r>
            <a:endParaRPr lang="en-US" sz="2000" b="1">
              <a:solidFill>
                <a:srgbClr val="002060"/>
              </a:solidFill>
            </a:endParaRPr>
          </a:p>
          <a:p>
            <a:r>
              <a:rPr lang="en-US" sz="2000"/>
              <a:t>	</a:t>
            </a:r>
            <a:r>
              <a:rPr lang="en-US" sz="2000" i="1">
                <a:solidFill>
                  <a:srgbClr val="002060"/>
                </a:solidFill>
              </a:rPr>
              <a:t>INL (k) =  </a:t>
            </a:r>
            <a:r>
              <a:rPr lang="en-US" sz="2400" i="1">
                <a:solidFill>
                  <a:srgbClr val="002060"/>
                </a:solidFill>
              </a:rPr>
              <a:t>∑</a:t>
            </a:r>
            <a:r>
              <a:rPr lang="en-US" sz="2000" i="1">
                <a:solidFill>
                  <a:srgbClr val="002060"/>
                </a:solidFill>
              </a:rPr>
              <a:t> DNL[</a:t>
            </a:r>
            <a:r>
              <a:rPr lang="en-US" sz="2000" i="1" err="1">
                <a:solidFill>
                  <a:srgbClr val="002060"/>
                </a:solidFill>
              </a:rPr>
              <a:t>i</a:t>
            </a:r>
            <a:r>
              <a:rPr lang="en-US" sz="2000" i="1">
                <a:solidFill>
                  <a:srgbClr val="002060"/>
                </a:solidFill>
              </a:rPr>
              <a:t>]</a:t>
            </a:r>
          </a:p>
          <a:p>
            <a:r>
              <a:rPr lang="en-US" sz="2000" b="1">
                <a:solidFill>
                  <a:srgbClr val="002060"/>
                </a:solidFill>
              </a:rPr>
              <a:t>                                 </a:t>
            </a:r>
            <a:r>
              <a:rPr lang="en-US" sz="1400" b="1" err="1">
                <a:solidFill>
                  <a:srgbClr val="002060"/>
                </a:solidFill>
              </a:rPr>
              <a:t>i</a:t>
            </a:r>
            <a:r>
              <a:rPr lang="en-US" sz="1400" b="1">
                <a:solidFill>
                  <a:srgbClr val="002060"/>
                </a:solidFill>
              </a:rPr>
              <a:t> = 1</a:t>
            </a:r>
            <a:endParaRPr lang="en-US" sz="2000"/>
          </a:p>
        </p:txBody>
      </p:sp>
      <p:pic>
        <p:nvPicPr>
          <p:cNvPr id="6" name="Picture 5">
            <a:extLst>
              <a:ext uri="{FF2B5EF4-FFF2-40B4-BE49-F238E27FC236}">
                <a16:creationId xmlns:a16="http://schemas.microsoft.com/office/drawing/2014/main" id="{6800575F-74D2-46AB-BD22-5C60F44355A0}"/>
              </a:ext>
            </a:extLst>
          </p:cNvPr>
          <p:cNvPicPr>
            <a:picLocks noChangeAspect="1"/>
          </p:cNvPicPr>
          <p:nvPr/>
        </p:nvPicPr>
        <p:blipFill>
          <a:blip r:embed="rId3" cstate="print"/>
          <a:stretch>
            <a:fillRect/>
          </a:stretch>
        </p:blipFill>
        <p:spPr>
          <a:xfrm>
            <a:off x="385969" y="2519854"/>
            <a:ext cx="4726236" cy="380110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CF51C88-393C-445D-A65C-A2A40880DF01}"/>
                  </a:ext>
                </a:extLst>
              </p:cNvPr>
              <p:cNvSpPr/>
              <p:nvPr/>
            </p:nvSpPr>
            <p:spPr>
              <a:xfrm>
                <a:off x="385969" y="979928"/>
                <a:ext cx="6096000" cy="1049583"/>
              </a:xfrm>
              <a:prstGeom prst="rect">
                <a:avLst/>
              </a:prstGeom>
            </p:spPr>
            <p:txBody>
              <a:bodyPr>
                <a:spAutoFit/>
              </a:bodyPr>
              <a:lstStyle/>
              <a:p>
                <a:pPr marL="285750" indent="-285750">
                  <a:buFont typeface="Arial" panose="020B0604020202020204" pitchFamily="34" charset="0"/>
                  <a:buChar char="•"/>
                </a:pPr>
                <a:r>
                  <a:rPr lang="en-US">
                    <a:sym typeface="Wingdings" panose="05000000000000000000" pitchFamily="2" charset="2"/>
                  </a:rPr>
                  <a:t>Width LSB  = </a:t>
                </a:r>
                <a14:m>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𝐶𝑜𝑑𝑒</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𝑊𝑖𝑑𝑡h</m:t>
                        </m:r>
                      </m:num>
                      <m:den>
                        <m:r>
                          <a:rPr lang="en-US" i="1">
                            <a:latin typeface="Cambria Math" panose="02040503050406030204" pitchFamily="18" charset="0"/>
                            <a:sym typeface="Wingdings" panose="05000000000000000000" pitchFamily="2" charset="2"/>
                          </a:rPr>
                          <m:t>𝐿𝑆𝐵</m:t>
                        </m:r>
                      </m:den>
                    </m:f>
                  </m:oMath>
                </a14:m>
                <a:r>
                  <a:rPr lang="en-US"/>
                  <a:t>  = </a:t>
                </a:r>
                <a14:m>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𝐶𝑜𝑑𝑒</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𝑊𝑖𝑑𝑡h</m:t>
                        </m:r>
                      </m:num>
                      <m:den>
                        <m:r>
                          <a:rPr lang="en-US" i="1">
                            <a:latin typeface="Cambria Math" panose="02040503050406030204" pitchFamily="18" charset="0"/>
                            <a:sym typeface="Wingdings" panose="05000000000000000000" pitchFamily="2" charset="2"/>
                          </a:rPr>
                          <m:t>0.11</m:t>
                        </m:r>
                      </m:den>
                    </m:f>
                  </m:oMath>
                </a14:m>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DNL(k) = W[k] – 1 </a:t>
                </a:r>
              </a:p>
            </p:txBody>
          </p:sp>
        </mc:Choice>
        <mc:Fallback xmlns="">
          <p:sp>
            <p:nvSpPr>
              <p:cNvPr id="5" name="Rectangle 4">
                <a:extLst>
                  <a:ext uri="{FF2B5EF4-FFF2-40B4-BE49-F238E27FC236}">
                    <a16:creationId xmlns:a16="http://schemas.microsoft.com/office/drawing/2014/main" xmlns="" xmlns:a14="http://schemas.microsoft.com/office/drawing/2010/main" id="{1CF51C88-393C-445D-A65C-A2A40880DF01}"/>
                  </a:ext>
                </a:extLst>
              </p:cNvPr>
              <p:cNvSpPr>
                <a:spLocks noRot="1" noChangeAspect="1" noMove="1" noResize="1" noEditPoints="1" noAdjustHandles="1" noChangeArrowheads="1" noChangeShapeType="1" noTextEdit="1"/>
              </p:cNvSpPr>
              <p:nvPr/>
            </p:nvSpPr>
            <p:spPr>
              <a:xfrm>
                <a:off x="385969" y="979928"/>
                <a:ext cx="6096000" cy="1049583"/>
              </a:xfrm>
              <a:prstGeom prst="rect">
                <a:avLst/>
              </a:prstGeom>
              <a:blipFill>
                <a:blip r:embed="rId4" cstate="print"/>
                <a:stretch>
                  <a:fillRect l="-600" b="-8721"/>
                </a:stretch>
              </a:blipFill>
            </p:spPr>
            <p:txBody>
              <a:bodyPr/>
              <a:lstStyle/>
              <a:p>
                <a:r>
                  <a:rPr lang="en-US">
                    <a:noFill/>
                  </a:rPr>
                  <a:t> </a:t>
                </a:r>
              </a:p>
            </p:txBody>
          </p:sp>
        </mc:Fallback>
      </mc:AlternateContent>
    </p:spTree>
    <p:extLst>
      <p:ext uri="{BB962C8B-B14F-4D97-AF65-F5344CB8AC3E}">
        <p14:creationId xmlns:p14="http://schemas.microsoft.com/office/powerpoint/2010/main" val="399803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D8492-068D-45B0-9BA5-B761383BE2D4}"/>
              </a:ext>
            </a:extLst>
          </p:cNvPr>
          <p:cNvPicPr>
            <a:picLocks noChangeAspect="1"/>
          </p:cNvPicPr>
          <p:nvPr/>
        </p:nvPicPr>
        <p:blipFill>
          <a:blip r:embed="rId2" cstate="print"/>
          <a:stretch>
            <a:fillRect/>
          </a:stretch>
        </p:blipFill>
        <p:spPr>
          <a:xfrm>
            <a:off x="542833" y="1512367"/>
            <a:ext cx="3064547" cy="2621483"/>
          </a:xfrm>
          <a:prstGeom prst="rect">
            <a:avLst/>
          </a:prstGeom>
        </p:spPr>
      </p:pic>
      <p:sp>
        <p:nvSpPr>
          <p:cNvPr id="3" name="Rectangle 2">
            <a:extLst>
              <a:ext uri="{FF2B5EF4-FFF2-40B4-BE49-F238E27FC236}">
                <a16:creationId xmlns:a16="http://schemas.microsoft.com/office/drawing/2014/main" id="{92A7D05C-9E90-4EBE-B687-7866B916C454}"/>
              </a:ext>
            </a:extLst>
          </p:cNvPr>
          <p:cNvSpPr/>
          <p:nvPr/>
        </p:nvSpPr>
        <p:spPr>
          <a:xfrm>
            <a:off x="375606" y="5723129"/>
            <a:ext cx="5228739" cy="646331"/>
          </a:xfrm>
          <a:prstGeom prst="rect">
            <a:avLst/>
          </a:prstGeom>
        </p:spPr>
        <p:txBody>
          <a:bodyPr wrap="none">
            <a:spAutoFit/>
          </a:bodyPr>
          <a:lstStyle/>
          <a:p>
            <a:r>
              <a:rPr lang="en-US">
                <a:hlinkClick r:id="rId3"/>
              </a:rPr>
              <a:t>http://www.onmyphd.com/?p=quantization.noise.snr</a:t>
            </a:r>
            <a:endParaRPr lang="en-US"/>
          </a:p>
          <a:p>
            <a:endParaRPr lang="en-US"/>
          </a:p>
        </p:txBody>
      </p:sp>
      <p:sp>
        <p:nvSpPr>
          <p:cNvPr id="5" name="Rectangle 4">
            <a:extLst>
              <a:ext uri="{FF2B5EF4-FFF2-40B4-BE49-F238E27FC236}">
                <a16:creationId xmlns:a16="http://schemas.microsoft.com/office/drawing/2014/main" id="{5FCF3EDA-DFE9-43B1-A6CF-DC66ED0C47DB}"/>
              </a:ext>
            </a:extLst>
          </p:cNvPr>
          <p:cNvSpPr/>
          <p:nvPr/>
        </p:nvSpPr>
        <p:spPr>
          <a:xfrm>
            <a:off x="3607380" y="1512367"/>
            <a:ext cx="2896883" cy="369332"/>
          </a:xfrm>
          <a:prstGeom prst="rect">
            <a:avLst/>
          </a:prstGeom>
        </p:spPr>
        <p:txBody>
          <a:bodyPr wrap="none">
            <a:spAutoFit/>
          </a:bodyPr>
          <a:lstStyle/>
          <a:p>
            <a:r>
              <a:rPr lang="en-US">
                <a:solidFill>
                  <a:srgbClr val="000000"/>
                </a:solidFill>
              </a:rPr>
              <a:t>Quantization noise with RMS</a:t>
            </a:r>
            <a:endParaRPr lang="en-US"/>
          </a:p>
        </p:txBody>
      </p:sp>
      <p:pic>
        <p:nvPicPr>
          <p:cNvPr id="6" name="Picture 5">
            <a:extLst>
              <a:ext uri="{FF2B5EF4-FFF2-40B4-BE49-F238E27FC236}">
                <a16:creationId xmlns:a16="http://schemas.microsoft.com/office/drawing/2014/main" id="{39655540-0F0F-4E39-B00A-8FBBF017C72F}"/>
              </a:ext>
            </a:extLst>
          </p:cNvPr>
          <p:cNvPicPr>
            <a:picLocks noChangeAspect="1"/>
          </p:cNvPicPr>
          <p:nvPr/>
        </p:nvPicPr>
        <p:blipFill>
          <a:blip r:embed="rId4" cstate="print"/>
          <a:stretch>
            <a:fillRect/>
          </a:stretch>
        </p:blipFill>
        <p:spPr>
          <a:xfrm>
            <a:off x="3928432" y="1922713"/>
            <a:ext cx="5151662" cy="639116"/>
          </a:xfrm>
          <a:prstGeom prst="rect">
            <a:avLst/>
          </a:prstGeom>
        </p:spPr>
      </p:pic>
      <p:sp>
        <p:nvSpPr>
          <p:cNvPr id="7" name="Rectangle 2">
            <a:extLst>
              <a:ext uri="{FF2B5EF4-FFF2-40B4-BE49-F238E27FC236}">
                <a16:creationId xmlns:a16="http://schemas.microsoft.com/office/drawing/2014/main" id="{CD916739-AC24-42D0-B0E3-647C5D389001}"/>
              </a:ext>
            </a:extLst>
          </p:cNvPr>
          <p:cNvSpPr>
            <a:spLocks noChangeArrowheads="1"/>
          </p:cNvSpPr>
          <p:nvPr/>
        </p:nvSpPr>
        <p:spPr bwMode="auto">
          <a:xfrm>
            <a:off x="3664253" y="2889745"/>
            <a:ext cx="66063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mn-lt"/>
              </a:rPr>
              <a:t>Assuming an input sinusoidal with peak-to-peak amplitude </a:t>
            </a:r>
            <a:r>
              <a:rPr kumimoji="0" lang="en-US" altLang="en-US" b="0" i="0" u="none" strike="noStrike" cap="none" normalizeH="0" baseline="0" err="1">
                <a:ln>
                  <a:noFill/>
                </a:ln>
                <a:solidFill>
                  <a:srgbClr val="000000"/>
                </a:solidFill>
                <a:effectLst/>
                <a:latin typeface="+mn-lt"/>
              </a:rPr>
              <a:t>Vref</a:t>
            </a:r>
            <a:r>
              <a:rPr kumimoji="0" lang="en-US" altLang="en-US" b="0" i="0" u="none" strike="noStrike" cap="none" normalizeH="0" baseline="0">
                <a:ln>
                  <a:noFill/>
                </a:ln>
                <a:solidFill>
                  <a:srgbClr val="000000"/>
                </a:solidFill>
                <a:effectLst/>
                <a:latin typeface="+mn-lt"/>
              </a:rPr>
              <a:t>, where </a:t>
            </a:r>
            <a:r>
              <a:rPr kumimoji="0" lang="en-US" altLang="en-US" b="0" i="0" u="none" strike="noStrike" cap="none" normalizeH="0" baseline="0" err="1">
                <a:ln>
                  <a:noFill/>
                </a:ln>
                <a:solidFill>
                  <a:srgbClr val="000000"/>
                </a:solidFill>
                <a:effectLst/>
                <a:latin typeface="+mn-lt"/>
              </a:rPr>
              <a:t>Vref</a:t>
            </a:r>
            <a:r>
              <a:rPr kumimoji="0" lang="en-US" altLang="en-US" b="0" i="0" u="none" strike="noStrike" cap="none" normalizeH="0" baseline="0">
                <a:ln>
                  <a:noFill/>
                </a:ln>
                <a:solidFill>
                  <a:srgbClr val="000000"/>
                </a:solidFill>
                <a:effectLst/>
                <a:latin typeface="+mn-lt"/>
              </a:rPr>
              <a:t> is the reference voltage of an N-bit ADC, its RMS value is</a:t>
            </a:r>
            <a:r>
              <a:rPr kumimoji="0" lang="en-US" altLang="en-US" b="0" i="0" u="none" strike="noStrike" cap="none" normalizeH="0" baseline="0">
                <a:ln>
                  <a:noFill/>
                </a:ln>
                <a:solidFill>
                  <a:schemeClr val="tx1"/>
                </a:solidFill>
                <a:effectLst/>
                <a:latin typeface="+mn-lt"/>
              </a:rPr>
              <a:t> </a:t>
            </a:r>
          </a:p>
        </p:txBody>
      </p:sp>
      <p:pic>
        <p:nvPicPr>
          <p:cNvPr id="8" name="Picture 7">
            <a:extLst>
              <a:ext uri="{FF2B5EF4-FFF2-40B4-BE49-F238E27FC236}">
                <a16:creationId xmlns:a16="http://schemas.microsoft.com/office/drawing/2014/main" id="{5A55ACAA-1BA4-4748-AF3A-C00F8BE7979C}"/>
              </a:ext>
            </a:extLst>
          </p:cNvPr>
          <p:cNvPicPr>
            <a:picLocks noChangeAspect="1"/>
          </p:cNvPicPr>
          <p:nvPr/>
        </p:nvPicPr>
        <p:blipFill>
          <a:blip r:embed="rId5" cstate="print"/>
          <a:stretch>
            <a:fillRect/>
          </a:stretch>
        </p:blipFill>
        <p:spPr>
          <a:xfrm>
            <a:off x="4362963" y="3577089"/>
            <a:ext cx="5201167" cy="2280671"/>
          </a:xfrm>
          <a:prstGeom prst="rect">
            <a:avLst/>
          </a:prstGeom>
        </p:spPr>
      </p:pic>
      <p:sp>
        <p:nvSpPr>
          <p:cNvPr id="9" name="Rectangle 8">
            <a:extLst>
              <a:ext uri="{FF2B5EF4-FFF2-40B4-BE49-F238E27FC236}">
                <a16:creationId xmlns:a16="http://schemas.microsoft.com/office/drawing/2014/main" id="{A25A20D4-D137-42ED-AB19-A46954377CC0}"/>
              </a:ext>
            </a:extLst>
          </p:cNvPr>
          <p:cNvSpPr/>
          <p:nvPr/>
        </p:nvSpPr>
        <p:spPr>
          <a:xfrm>
            <a:off x="2714626" y="477446"/>
            <a:ext cx="6010274" cy="523220"/>
          </a:xfrm>
          <a:prstGeom prst="rect">
            <a:avLst/>
          </a:prstGeom>
        </p:spPr>
        <p:txBody>
          <a:bodyPr wrap="square">
            <a:spAutoFit/>
          </a:bodyPr>
          <a:lstStyle/>
          <a:p>
            <a:r>
              <a:rPr lang="en-US" sz="2800">
                <a:solidFill>
                  <a:srgbClr val="000000"/>
                </a:solidFill>
              </a:rPr>
              <a:t>Effect Number Of Bit (ENOB) in DAC</a:t>
            </a:r>
            <a:endParaRPr lang="en-US" sz="2800"/>
          </a:p>
        </p:txBody>
      </p:sp>
    </p:spTree>
    <p:extLst>
      <p:ext uri="{BB962C8B-B14F-4D97-AF65-F5344CB8AC3E}">
        <p14:creationId xmlns:p14="http://schemas.microsoft.com/office/powerpoint/2010/main" val="34538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E5A899-B5A9-4217-B703-5CE41C768639}"/>
              </a:ext>
            </a:extLst>
          </p:cNvPr>
          <p:cNvSpPr/>
          <p:nvPr/>
        </p:nvSpPr>
        <p:spPr>
          <a:xfrm>
            <a:off x="437321" y="607657"/>
            <a:ext cx="6480314" cy="4801314"/>
          </a:xfrm>
          <a:prstGeom prst="rect">
            <a:avLst/>
          </a:prstGeom>
        </p:spPr>
        <p:txBody>
          <a:bodyPr wrap="square">
            <a:spAutoFit/>
          </a:bodyPr>
          <a:lstStyle/>
          <a:p>
            <a:r>
              <a:rPr lang="en-US"/>
              <a:t>In a DAC, we are concerned with two measures of the linearity of its transfer function: integral nonlinearity, INL (or relative accuracy), and differential nonlinearity, DNL. </a:t>
            </a:r>
          </a:p>
          <a:p>
            <a:pPr marL="285750" indent="-285750">
              <a:buFont typeface="Arial" panose="020B0604020202020204" pitchFamily="34" charset="0"/>
              <a:buChar char="•"/>
            </a:pPr>
            <a:r>
              <a:rPr lang="en-US"/>
              <a:t>Differential nonlinearity (DNL) error is the difference between the ideal and the measured output responses for successive DAC codes. An ideal DAC response would have analog output values exactly 1LSB apart (DNL = 0). </a:t>
            </a:r>
          </a:p>
          <a:p>
            <a:pPr marL="742950" lvl="1" indent="-285750">
              <a:buFont typeface="Arial" panose="020B0604020202020204" pitchFamily="34" charset="0"/>
              <a:buChar char="•"/>
            </a:pPr>
            <a:r>
              <a:rPr lang="en-US"/>
              <a:t>DNL specs ≥ 1LSB guarantees monotonicity in DAC</a:t>
            </a:r>
          </a:p>
          <a:p>
            <a:pPr marL="742950" lvl="1" indent="-285750">
              <a:buFont typeface="Arial" panose="020B0604020202020204" pitchFamily="34" charset="0"/>
              <a:buChar char="•"/>
            </a:pPr>
            <a:r>
              <a:rPr lang="en-US"/>
              <a:t>If the differential nonlinearity is more negative than –1 LSB, the DACs transfer function is non-monotonic. </a:t>
            </a:r>
          </a:p>
          <a:p>
            <a:pPr marL="742950" lvl="1" indent="-285750">
              <a:buFont typeface="Arial" panose="020B0604020202020204" pitchFamily="34" charset="0"/>
              <a:buChar char="•"/>
            </a:pPr>
            <a:endParaRPr lang="en-US"/>
          </a:p>
          <a:p>
            <a:pPr lvl="1"/>
            <a:endParaRPr lang="en-US"/>
          </a:p>
          <a:p>
            <a:pPr lvl="1"/>
            <a:endParaRPr lang="en-US"/>
          </a:p>
          <a:p>
            <a:pPr marL="285750" indent="-285750">
              <a:buFont typeface="Arial" panose="020B0604020202020204" pitchFamily="34" charset="0"/>
              <a:buChar char="•"/>
            </a:pPr>
            <a:r>
              <a:rPr lang="en-US"/>
              <a:t>Integral nonlinearity (INL) is the maximum deviation, at any point in the transfer function, of the output voltage level from its ideal value—which is a straight line drawn through the actual zero and full-scale of the DAC. </a:t>
            </a:r>
          </a:p>
        </p:txBody>
      </p:sp>
      <p:sp>
        <p:nvSpPr>
          <p:cNvPr id="4" name="Rectangle 3">
            <a:extLst>
              <a:ext uri="{FF2B5EF4-FFF2-40B4-BE49-F238E27FC236}">
                <a16:creationId xmlns:a16="http://schemas.microsoft.com/office/drawing/2014/main" id="{43E8782E-8238-4B99-8796-44760F914CDC}"/>
              </a:ext>
            </a:extLst>
          </p:cNvPr>
          <p:cNvSpPr/>
          <p:nvPr/>
        </p:nvSpPr>
        <p:spPr>
          <a:xfrm>
            <a:off x="437321" y="6132331"/>
            <a:ext cx="10946296" cy="369332"/>
          </a:xfrm>
          <a:prstGeom prst="rect">
            <a:avLst/>
          </a:prstGeom>
        </p:spPr>
        <p:txBody>
          <a:bodyPr wrap="square">
            <a:spAutoFit/>
          </a:bodyPr>
          <a:lstStyle/>
          <a:p>
            <a:pPr marL="742950" lvl="1" indent="-285750">
              <a:buFont typeface="Arial" panose="020B0604020202020204" pitchFamily="34" charset="0"/>
              <a:buChar char="•"/>
            </a:pPr>
            <a:r>
              <a:rPr lang="en-US"/>
              <a:t>INL at the 101 code: DNL001 + DNL010 + DLN011 + DNL100 + DNL101 = 0 + 1.5 + 0 – 3 + 0 = –1.5 LSBs.</a:t>
            </a:r>
          </a:p>
        </p:txBody>
      </p:sp>
      <p:sp>
        <p:nvSpPr>
          <p:cNvPr id="5" name="Title 2">
            <a:extLst>
              <a:ext uri="{FF2B5EF4-FFF2-40B4-BE49-F238E27FC236}">
                <a16:creationId xmlns:a16="http://schemas.microsoft.com/office/drawing/2014/main" id="{4132248C-3FA4-4B8E-BB11-C08BE5886BBC}"/>
              </a:ext>
            </a:extLst>
          </p:cNvPr>
          <p:cNvSpPr txBox="1">
            <a:spLocks/>
          </p:cNvSpPr>
          <p:nvPr/>
        </p:nvSpPr>
        <p:spPr>
          <a:xfrm>
            <a:off x="3710728" y="165023"/>
            <a:ext cx="3338399" cy="54995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DNL and INL of DAC</a:t>
            </a:r>
          </a:p>
        </p:txBody>
      </p:sp>
      <p:pic>
        <p:nvPicPr>
          <p:cNvPr id="7" name="Picture 6">
            <a:extLst>
              <a:ext uri="{FF2B5EF4-FFF2-40B4-BE49-F238E27FC236}">
                <a16:creationId xmlns:a16="http://schemas.microsoft.com/office/drawing/2014/main" id="{AAE5E7A2-8BBA-48A6-868A-7A9136CAB745}"/>
              </a:ext>
            </a:extLst>
          </p:cNvPr>
          <p:cNvPicPr>
            <a:picLocks noChangeAspect="1"/>
          </p:cNvPicPr>
          <p:nvPr/>
        </p:nvPicPr>
        <p:blipFill>
          <a:blip r:embed="rId2" cstate="print"/>
          <a:stretch>
            <a:fillRect/>
          </a:stretch>
        </p:blipFill>
        <p:spPr>
          <a:xfrm>
            <a:off x="2295821" y="5280397"/>
            <a:ext cx="1637154" cy="79326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4A86FA-6F52-4F3D-B91C-C0144F300FC3}"/>
                  </a:ext>
                </a:extLst>
              </p:cNvPr>
              <p:cNvSpPr txBox="1"/>
              <p:nvPr/>
            </p:nvSpPr>
            <p:spPr>
              <a:xfrm>
                <a:off x="642324" y="3542080"/>
                <a:ext cx="4944148" cy="5375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002060"/>
                          </a:solidFill>
                          <a:latin typeface="Cambria Math" panose="02040503050406030204" pitchFamily="18" charset="0"/>
                        </a:rPr>
                        <m:t>𝐃𝐍𝐋</m:t>
                      </m:r>
                      <m:d>
                        <m:dPr>
                          <m:ctrlPr>
                            <a:rPr lang="en-US" b="1" i="1" smtClean="0">
                              <a:solidFill>
                                <a:srgbClr val="002060"/>
                              </a:solidFill>
                              <a:latin typeface="Cambria Math" panose="02040503050406030204" pitchFamily="18" charset="0"/>
                            </a:rPr>
                          </m:ctrlPr>
                        </m:dPr>
                        <m:e>
                          <m:r>
                            <a:rPr lang="en-US" b="1" i="0" smtClean="0">
                              <a:solidFill>
                                <a:srgbClr val="002060"/>
                              </a:solidFill>
                              <a:latin typeface="Cambria Math" panose="02040503050406030204" pitchFamily="18" charset="0"/>
                            </a:rPr>
                            <m:t>𝐦</m:t>
                          </m:r>
                        </m:e>
                      </m:d>
                      <m:r>
                        <a:rPr lang="en-US" b="1" i="0" smtClean="0">
                          <a:solidFill>
                            <a:srgbClr val="002060"/>
                          </a:solidFill>
                          <a:latin typeface="Cambria Math" panose="02040503050406030204" pitchFamily="18" charset="0"/>
                        </a:rPr>
                        <m:t>=</m:t>
                      </m:r>
                      <m:f>
                        <m:fPr>
                          <m:ctrlPr>
                            <a:rPr lang="en-US" b="1" i="1" smtClean="0">
                              <a:solidFill>
                                <a:srgbClr val="002060"/>
                              </a:solidFill>
                              <a:latin typeface="Cambria Math" panose="02040503050406030204" pitchFamily="18" charset="0"/>
                            </a:rPr>
                          </m:ctrlPr>
                        </m:fPr>
                        <m:num>
                          <m:r>
                            <a:rPr lang="en-US" b="1" i="0" smtClean="0">
                              <a:solidFill>
                                <a:srgbClr val="002060"/>
                              </a:solidFill>
                              <a:latin typeface="Cambria Math" panose="02040503050406030204" pitchFamily="18" charset="0"/>
                            </a:rPr>
                            <m:t>𝐕</m:t>
                          </m:r>
                          <m:r>
                            <a:rPr lang="en-US" b="1" i="0" baseline="-25000" smtClean="0">
                              <a:solidFill>
                                <a:srgbClr val="002060"/>
                              </a:solidFill>
                              <a:latin typeface="Cambria Math" panose="02040503050406030204" pitchFamily="18" charset="0"/>
                            </a:rPr>
                            <m:t>𝐨𝐮𝐭</m:t>
                          </m:r>
                          <m:d>
                            <m:dPr>
                              <m:ctrlPr>
                                <a:rPr lang="en-US" b="1" i="1" smtClean="0">
                                  <a:solidFill>
                                    <a:srgbClr val="002060"/>
                                  </a:solidFill>
                                  <a:latin typeface="Cambria Math" panose="02040503050406030204" pitchFamily="18" charset="0"/>
                                </a:rPr>
                              </m:ctrlPr>
                            </m:dPr>
                            <m:e>
                              <m:r>
                                <a:rPr lang="en-US" b="1" i="0" smtClean="0">
                                  <a:solidFill>
                                    <a:srgbClr val="002060"/>
                                  </a:solidFill>
                                  <a:latin typeface="Cambria Math" panose="02040503050406030204" pitchFamily="18" charset="0"/>
                                </a:rPr>
                                <m:t>𝐦</m:t>
                              </m:r>
                            </m:e>
                          </m:d>
                          <m:r>
                            <a:rPr lang="en-US" b="1" i="0"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𝐕𝐨𝐮𝐭</m:t>
                          </m:r>
                          <m:d>
                            <m:dPr>
                              <m:ctrlPr>
                                <a:rPr lang="en-US" b="1" i="1" smtClean="0">
                                  <a:solidFill>
                                    <a:srgbClr val="002060"/>
                                  </a:solidFill>
                                  <a:latin typeface="Cambria Math" panose="02040503050406030204" pitchFamily="18" charset="0"/>
                                </a:rPr>
                              </m:ctrlPr>
                            </m:dPr>
                            <m:e>
                              <m:r>
                                <a:rPr lang="en-US" b="1" i="0" smtClean="0">
                                  <a:solidFill>
                                    <a:srgbClr val="002060"/>
                                  </a:solidFill>
                                  <a:latin typeface="Cambria Math" panose="02040503050406030204" pitchFamily="18" charset="0"/>
                                </a:rPr>
                                <m:t>𝐦</m:t>
                              </m:r>
                              <m:r>
                                <a:rPr lang="en-US" b="1" i="0" smtClean="0">
                                  <a:solidFill>
                                    <a:srgbClr val="002060"/>
                                  </a:solidFill>
                                  <a:latin typeface="Cambria Math" panose="02040503050406030204" pitchFamily="18" charset="0"/>
                                </a:rPr>
                                <m:t> −</m:t>
                              </m:r>
                              <m:r>
                                <a:rPr lang="en-US" b="1" i="0" smtClean="0">
                                  <a:solidFill>
                                    <a:srgbClr val="002060"/>
                                  </a:solidFill>
                                  <a:latin typeface="Cambria Math" panose="02040503050406030204" pitchFamily="18" charset="0"/>
                                </a:rPr>
                                <m:t>𝟏</m:t>
                              </m:r>
                            </m:e>
                          </m:d>
                          <m:r>
                            <a:rPr lang="en-US" b="1" i="0"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𝟏𝐋𝐒𝐁</m:t>
                          </m:r>
                        </m:num>
                        <m:den>
                          <m:r>
                            <a:rPr lang="en-US" b="1" i="0" smtClean="0">
                              <a:solidFill>
                                <a:srgbClr val="002060"/>
                              </a:solidFill>
                              <a:latin typeface="Cambria Math" panose="02040503050406030204" pitchFamily="18" charset="0"/>
                            </a:rPr>
                            <m:t>𝟏𝐋𝐒𝐁</m:t>
                          </m:r>
                        </m:den>
                      </m:f>
                    </m:oMath>
                  </m:oMathPara>
                </a14:m>
                <a:endParaRPr lang="en-US" sz="1400" b="1"/>
              </a:p>
            </p:txBody>
          </p:sp>
        </mc:Choice>
        <mc:Fallback xmlns="">
          <p:sp>
            <p:nvSpPr>
              <p:cNvPr id="8" name="TextBox 7">
                <a:extLst>
                  <a:ext uri="{FF2B5EF4-FFF2-40B4-BE49-F238E27FC236}">
                    <a16:creationId xmlns:a16="http://schemas.microsoft.com/office/drawing/2014/main" xmlns="" xmlns:a14="http://schemas.microsoft.com/office/drawing/2010/main" id="{CD4A86FA-6F52-4F3D-B91C-C0144F300FC3}"/>
                  </a:ext>
                </a:extLst>
              </p:cNvPr>
              <p:cNvSpPr txBox="1">
                <a:spLocks noRot="1" noChangeAspect="1" noMove="1" noResize="1" noEditPoints="1" noAdjustHandles="1" noChangeArrowheads="1" noChangeShapeType="1" noTextEdit="1"/>
              </p:cNvSpPr>
              <p:nvPr/>
            </p:nvSpPr>
            <p:spPr>
              <a:xfrm>
                <a:off x="642324" y="3542080"/>
                <a:ext cx="4944148" cy="537519"/>
              </a:xfrm>
              <a:prstGeom prst="rect">
                <a:avLst/>
              </a:prstGeom>
              <a:blipFill>
                <a:blip r:embed="rId3" cstate="print"/>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7E1BE9EF-CBBD-4A70-9450-7E950585ED99}"/>
              </a:ext>
            </a:extLst>
          </p:cNvPr>
          <p:cNvPicPr>
            <a:picLocks noChangeAspect="1"/>
          </p:cNvPicPr>
          <p:nvPr/>
        </p:nvPicPr>
        <p:blipFill>
          <a:blip r:embed="rId4" cstate="print"/>
          <a:stretch>
            <a:fillRect/>
          </a:stretch>
        </p:blipFill>
        <p:spPr>
          <a:xfrm>
            <a:off x="6917635" y="773655"/>
            <a:ext cx="4999480" cy="4155412"/>
          </a:xfrm>
          <a:prstGeom prst="rect">
            <a:avLst/>
          </a:prstGeom>
        </p:spPr>
      </p:pic>
    </p:spTree>
    <p:extLst>
      <p:ext uri="{BB962C8B-B14F-4D97-AF65-F5344CB8AC3E}">
        <p14:creationId xmlns:p14="http://schemas.microsoft.com/office/powerpoint/2010/main" val="3434789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16513" y="965200"/>
                <a:ext cx="4354974"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i="1">
                          <a:solidFill>
                            <a:srgbClr val="002060"/>
                          </a:solidFill>
                          <a:latin typeface="Cambria Math" panose="02040503050406030204" pitchFamily="18" charset="0"/>
                        </a:rPr>
                        <m:t>DNL</m:t>
                      </m:r>
                      <m:d>
                        <m:dPr>
                          <m:ctrlPr>
                            <a:rPr lang="en-US" i="1">
                              <a:solidFill>
                                <a:srgbClr val="002060"/>
                              </a:solidFill>
                              <a:latin typeface="Cambria Math" panose="02040503050406030204" pitchFamily="18" charset="0"/>
                            </a:rPr>
                          </m:ctrlPr>
                        </m:dPr>
                        <m:e>
                          <m:r>
                            <m:rPr>
                              <m:sty m:val="p"/>
                            </m:rPr>
                            <a:rPr lang="en-US" i="1">
                              <a:solidFill>
                                <a:srgbClr val="002060"/>
                              </a:solidFill>
                              <a:latin typeface="Cambria Math" panose="02040503050406030204" pitchFamily="18" charset="0"/>
                            </a:rPr>
                            <m:t>m</m:t>
                          </m:r>
                        </m:e>
                      </m:d>
                      <m:r>
                        <a:rPr lang="en-US">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r>
                            <m:rPr>
                              <m:sty m:val="p"/>
                            </m:rPr>
                            <a:rPr lang="en-US" i="1">
                              <a:solidFill>
                                <a:srgbClr val="002060"/>
                              </a:solidFill>
                              <a:latin typeface="Cambria Math" panose="02040503050406030204" pitchFamily="18" charset="0"/>
                            </a:rPr>
                            <m:t>V</m:t>
                          </m:r>
                          <m:r>
                            <m:rPr>
                              <m:sty m:val="p"/>
                            </m:rPr>
                            <a:rPr lang="en-US" i="1" baseline="-25000">
                              <a:solidFill>
                                <a:srgbClr val="002060"/>
                              </a:solidFill>
                              <a:latin typeface="Cambria Math" panose="02040503050406030204" pitchFamily="18" charset="0"/>
                            </a:rPr>
                            <m:t>out</m:t>
                          </m:r>
                          <m:d>
                            <m:dPr>
                              <m:ctrlPr>
                                <a:rPr lang="en-US" i="1">
                                  <a:solidFill>
                                    <a:srgbClr val="002060"/>
                                  </a:solidFill>
                                  <a:latin typeface="Cambria Math" panose="02040503050406030204" pitchFamily="18" charset="0"/>
                                </a:rPr>
                              </m:ctrlPr>
                            </m:dPr>
                            <m:e>
                              <m:r>
                                <m:rPr>
                                  <m:sty m:val="p"/>
                                </m:rPr>
                                <a:rPr lang="en-US" i="1">
                                  <a:solidFill>
                                    <a:srgbClr val="002060"/>
                                  </a:solidFill>
                                  <a:latin typeface="Cambria Math" panose="02040503050406030204" pitchFamily="18" charset="0"/>
                                </a:rPr>
                                <m:t>m</m:t>
                              </m:r>
                            </m:e>
                          </m:d>
                          <m:r>
                            <a:rPr lang="en-US">
                              <a:solidFill>
                                <a:srgbClr val="002060"/>
                              </a:solidFill>
                              <a:latin typeface="Cambria Math" panose="02040503050406030204" pitchFamily="18" charset="0"/>
                            </a:rPr>
                            <m:t>−</m:t>
                          </m:r>
                          <m:r>
                            <m:rPr>
                              <m:sty m:val="p"/>
                            </m:rPr>
                            <a:rPr lang="en-US" i="1">
                              <a:solidFill>
                                <a:srgbClr val="002060"/>
                              </a:solidFill>
                              <a:latin typeface="Cambria Math" panose="02040503050406030204" pitchFamily="18" charset="0"/>
                            </a:rPr>
                            <m:t>V</m:t>
                          </m:r>
                          <m:r>
                            <a:rPr lang="en-US" i="1" baseline="-25000">
                              <a:solidFill>
                                <a:srgbClr val="002060"/>
                              </a:solidFill>
                              <a:latin typeface="Cambria Math" panose="02040503050406030204" pitchFamily="18" charset="0"/>
                            </a:rPr>
                            <m:t>𝑜𝑢</m:t>
                          </m:r>
                          <m:r>
                            <m:rPr>
                              <m:sty m:val="p"/>
                            </m:rPr>
                            <a:rPr lang="en-US" i="1" baseline="-25000">
                              <a:solidFill>
                                <a:srgbClr val="002060"/>
                              </a:solidFill>
                              <a:latin typeface="Cambria Math" panose="02040503050406030204" pitchFamily="18" charset="0"/>
                            </a:rPr>
                            <m:t>t</m:t>
                          </m:r>
                          <m:d>
                            <m:dPr>
                              <m:ctrlPr>
                                <a:rPr lang="en-US" i="1">
                                  <a:solidFill>
                                    <a:srgbClr val="002060"/>
                                  </a:solidFill>
                                  <a:latin typeface="Cambria Math" panose="02040503050406030204" pitchFamily="18" charset="0"/>
                                </a:rPr>
                              </m:ctrlPr>
                            </m:dPr>
                            <m:e>
                              <m:r>
                                <m:rPr>
                                  <m:sty m:val="p"/>
                                </m:rPr>
                                <a:rPr lang="en-US" i="1">
                                  <a:solidFill>
                                    <a:srgbClr val="002060"/>
                                  </a:solidFill>
                                  <a:latin typeface="Cambria Math" panose="02040503050406030204" pitchFamily="18" charset="0"/>
                                </a:rPr>
                                <m:t>m</m:t>
                              </m:r>
                              <m:r>
                                <a:rPr lang="en-US" i="1">
                                  <a:solidFill>
                                    <a:srgbClr val="002060"/>
                                  </a:solidFill>
                                  <a:latin typeface="Cambria Math" panose="02040503050406030204" pitchFamily="18" charset="0"/>
                                </a:rPr>
                                <m:t> −1</m:t>
                              </m:r>
                            </m:e>
                          </m:d>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1</m:t>
                          </m:r>
                          <m:r>
                            <m:rPr>
                              <m:sty m:val="p"/>
                            </m:rPr>
                            <a:rPr lang="en-US" i="1">
                              <a:solidFill>
                                <a:srgbClr val="002060"/>
                              </a:solidFill>
                              <a:latin typeface="Cambria Math" panose="02040503050406030204" pitchFamily="18" charset="0"/>
                            </a:rPr>
                            <m:t>LSB</m:t>
                          </m:r>
                        </m:num>
                        <m:den>
                          <m:r>
                            <a:rPr lang="en-US" i="1">
                              <a:solidFill>
                                <a:srgbClr val="002060"/>
                              </a:solidFill>
                              <a:latin typeface="Cambria Math" panose="02040503050406030204" pitchFamily="18" charset="0"/>
                            </a:rPr>
                            <m:t>1</m:t>
                          </m:r>
                          <m:r>
                            <m:rPr>
                              <m:sty m:val="p"/>
                            </m:rPr>
                            <a:rPr lang="en-US" i="1">
                              <a:solidFill>
                                <a:srgbClr val="002060"/>
                              </a:solidFill>
                              <a:latin typeface="Cambria Math" panose="02040503050406030204" pitchFamily="18" charset="0"/>
                            </a:rPr>
                            <m:t>LSB</m:t>
                          </m:r>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616513" y="965200"/>
                <a:ext cx="4354974" cy="629852"/>
              </a:xfrm>
              <a:prstGeom prst="rect">
                <a:avLst/>
              </a:prstGeom>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243" y="1757546"/>
                <a:ext cx="5492187" cy="3306483"/>
              </a:xfrm>
              <a:prstGeom prst="rect">
                <a:avLst/>
              </a:prstGeom>
            </p:spPr>
            <p:txBody>
              <a:bodyPr wrap="square">
                <a:spAutoFit/>
              </a:bodyPr>
              <a:lstStyle/>
              <a:p>
                <a14:m>
                  <m:oMath xmlns:m="http://schemas.openxmlformats.org/officeDocument/2006/math">
                    <m:r>
                      <m:rPr>
                        <m:sty m:val="p"/>
                      </m:rPr>
                      <a:rPr lang="en-US" sz="2000" i="1" smtClean="0">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1</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1</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0</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r>
                          <a:rPr lang="en-US" sz="2000" i="1">
                            <a:latin typeface="Cambria Math" panose="02040503050406030204" pitchFamily="18" charset="0"/>
                          </a:rPr>
                          <m:t> −</m:t>
                        </m:r>
                        <m:r>
                          <a:rPr lang="en-US" sz="2000" b="0" i="1" smtClean="0">
                            <a:latin typeface="Cambria Math" panose="02040503050406030204" pitchFamily="18" charset="0"/>
                          </a:rPr>
                          <m:t>0</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0</a:t>
                </a:r>
              </a:p>
              <a:p>
                <a14:m>
                  <m:oMath xmlns:m="http://schemas.openxmlformats.org/officeDocument/2006/math">
                    <m:r>
                      <m:rPr>
                        <m:sty m:val="p"/>
                      </m:rPr>
                      <a:rPr lang="en-US" sz="2000" i="1" smtClean="0">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2</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2</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i="1">
                                <a:solidFill>
                                  <a:srgbClr val="002060"/>
                                </a:solidFill>
                                <a:latin typeface="Cambria Math" panose="02040503050406030204" pitchFamily="18" charset="0"/>
                                <a:ea typeface="Cambria Math" panose="02040503050406030204" pitchFamily="18" charset="0"/>
                              </a:rPr>
                              <m:t>1</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3.5 −1 −1</m:t>
                        </m:r>
                      </m:num>
                      <m:den>
                        <m:r>
                          <a:rPr lang="en-US" sz="2000" b="0" i="1" smtClean="0">
                            <a:latin typeface="Cambria Math" panose="02040503050406030204" pitchFamily="18" charset="0"/>
                          </a:rPr>
                          <m:t>1</m:t>
                        </m:r>
                      </m:den>
                    </m:f>
                  </m:oMath>
                </a14:m>
                <a:r>
                  <a:rPr lang="en-US" sz="2000"/>
                  <a:t> = 1.5</a:t>
                </a:r>
              </a:p>
              <a:p>
                <a14:m>
                  <m:oMath xmlns:m="http://schemas.openxmlformats.org/officeDocument/2006/math">
                    <m:r>
                      <m:rPr>
                        <m:sty m:val="p"/>
                      </m:rPr>
                      <a:rPr lang="en-US" sz="2000" i="1">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3</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3</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2</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r>
                          <a:rPr lang="en-US" sz="2000" i="1">
                            <a:latin typeface="Cambria Math" panose="02040503050406030204" pitchFamily="18" charset="0"/>
                          </a:rPr>
                          <m:t>.5 −</m:t>
                        </m:r>
                        <m:r>
                          <a:rPr lang="en-US" sz="2000" b="0" i="1" smtClean="0">
                            <a:latin typeface="Cambria Math" panose="02040503050406030204" pitchFamily="18" charset="0"/>
                          </a:rPr>
                          <m:t>3.5</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0</a:t>
                </a:r>
              </a:p>
              <a:p>
                <a14:m>
                  <m:oMath xmlns:m="http://schemas.openxmlformats.org/officeDocument/2006/math">
                    <m:r>
                      <m:rPr>
                        <m:sty m:val="p"/>
                      </m:rPr>
                      <a:rPr lang="en-US" sz="2000" i="1">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4</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4</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3</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rPr>
                          <m:t>.5 −</m:t>
                        </m:r>
                        <m:r>
                          <a:rPr lang="en-US" sz="2000" b="0" i="1" smtClean="0">
                            <a:latin typeface="Cambria Math" panose="02040503050406030204" pitchFamily="18" charset="0"/>
                          </a:rPr>
                          <m:t>4.5</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- 3.0</a:t>
                </a:r>
              </a:p>
              <a:p>
                <a14:m>
                  <m:oMath xmlns:m="http://schemas.openxmlformats.org/officeDocument/2006/math">
                    <m:r>
                      <m:rPr>
                        <m:sty m:val="p"/>
                      </m:rPr>
                      <a:rPr lang="en-US" sz="2000" i="1">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5</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5</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4</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3.5 −</m:t>
                        </m:r>
                        <m:r>
                          <a:rPr lang="en-US" sz="2000" b="0" i="1" smtClean="0">
                            <a:latin typeface="Cambria Math" panose="02040503050406030204" pitchFamily="18" charset="0"/>
                          </a:rPr>
                          <m:t>2.5</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0</a:t>
                </a:r>
              </a:p>
              <a:p>
                <a14:m>
                  <m:oMath xmlns:m="http://schemas.openxmlformats.org/officeDocument/2006/math">
                    <m:r>
                      <m:rPr>
                        <m:sty m:val="p"/>
                      </m:rPr>
                      <a:rPr lang="en-US" sz="2000" i="1">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6</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6</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5</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6</m:t>
                        </m:r>
                        <m:r>
                          <a:rPr lang="en-US" sz="2000" i="1">
                            <a:latin typeface="Cambria Math" panose="02040503050406030204" pitchFamily="18" charset="0"/>
                          </a:rPr>
                          <m:t> −</m:t>
                        </m:r>
                        <m:r>
                          <a:rPr lang="en-US" sz="2000" b="0" i="1" smtClean="0">
                            <a:latin typeface="Cambria Math" panose="02040503050406030204" pitchFamily="18" charset="0"/>
                          </a:rPr>
                          <m:t>3.5</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1.5</a:t>
                </a:r>
              </a:p>
              <a:p>
                <a14:m>
                  <m:oMath xmlns:m="http://schemas.openxmlformats.org/officeDocument/2006/math">
                    <m:r>
                      <m:rPr>
                        <m:sty m:val="p"/>
                      </m:rPr>
                      <a:rPr lang="en-US" sz="2000" i="1">
                        <a:solidFill>
                          <a:srgbClr val="002060"/>
                        </a:solidFill>
                        <a:latin typeface="Cambria Math" panose="02040503050406030204" pitchFamily="18" charset="0"/>
                      </a:rPr>
                      <m:t>DNL</m:t>
                    </m:r>
                    <m:d>
                      <m:dPr>
                        <m:ctrlPr>
                          <a:rPr lang="en-US" sz="2000" i="1">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7</m:t>
                        </m:r>
                      </m:e>
                    </m:d>
                    <m:r>
                      <a:rPr lang="en-US" sz="2000">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m:rPr>
                            <m:sty m:val="p"/>
                          </m:rPr>
                          <a:rPr lang="en-US" sz="2000" i="1">
                            <a:solidFill>
                              <a:srgbClr val="002060"/>
                            </a:solidFill>
                            <a:latin typeface="Cambria Math" panose="02040503050406030204" pitchFamily="18" charset="0"/>
                            <a:ea typeface="Cambria Math" panose="02040503050406030204" pitchFamily="18" charset="0"/>
                          </a:rPr>
                          <m:t>V</m:t>
                        </m:r>
                        <m:r>
                          <m:rPr>
                            <m:sty m:val="p"/>
                          </m:rPr>
                          <a:rPr lang="en-US" sz="2000" i="1" baseline="-25000">
                            <a:solidFill>
                              <a:srgbClr val="002060"/>
                            </a:solidFill>
                            <a:latin typeface="Cambria Math" panose="02040503050406030204" pitchFamily="18" charset="0"/>
                            <a:ea typeface="Cambria Math" panose="02040503050406030204" pitchFamily="18" charset="0"/>
                          </a:rPr>
                          <m:t>out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7</m:t>
                            </m:r>
                          </m:e>
                        </m:d>
                        <m:r>
                          <a:rPr lang="en-US" sz="2000">
                            <a:solidFill>
                              <a:srgbClr val="002060"/>
                            </a:solidFill>
                            <a:latin typeface="Cambria Math" panose="02040503050406030204" pitchFamily="18" charset="0"/>
                            <a:ea typeface="Cambria Math" panose="02040503050406030204" pitchFamily="18" charset="0"/>
                          </a:rPr>
                          <m:t>−</m:t>
                        </m:r>
                        <m:r>
                          <m:rPr>
                            <m:sty m:val="p"/>
                          </m:rPr>
                          <a:rPr lang="en-US" sz="2000" i="1">
                            <a:solidFill>
                              <a:srgbClr val="002060"/>
                            </a:solidFill>
                            <a:latin typeface="Cambria Math" panose="02040503050406030204" pitchFamily="18" charset="0"/>
                            <a:ea typeface="Cambria Math" panose="02040503050406030204" pitchFamily="18" charset="0"/>
                          </a:rPr>
                          <m:t>V</m:t>
                        </m:r>
                        <m:r>
                          <a:rPr lang="en-US" sz="2000" i="1" baseline="-25000">
                            <a:solidFill>
                              <a:srgbClr val="002060"/>
                            </a:solidFill>
                            <a:latin typeface="Cambria Math" panose="02040503050406030204" pitchFamily="18" charset="0"/>
                            <a:ea typeface="Cambria Math" panose="02040503050406030204" pitchFamily="18" charset="0"/>
                          </a:rPr>
                          <m:t>𝑜𝑢</m:t>
                        </m:r>
                        <m:r>
                          <m:rPr>
                            <m:sty m:val="p"/>
                          </m:rPr>
                          <a:rPr lang="en-US" sz="2000" i="1" baseline="-25000">
                            <a:solidFill>
                              <a:srgbClr val="002060"/>
                            </a:solidFill>
                            <a:latin typeface="Cambria Math" panose="02040503050406030204" pitchFamily="18" charset="0"/>
                            <a:ea typeface="Cambria Math" panose="02040503050406030204" pitchFamily="18" charset="0"/>
                          </a:rPr>
                          <m:t>t</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6</m:t>
                            </m:r>
                          </m:e>
                        </m:d>
                        <m:r>
                          <a:rPr lang="en-US" sz="2000">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num>
                      <m:den>
                        <m:r>
                          <a:rPr lang="en-US" sz="2000" i="1">
                            <a:solidFill>
                              <a:srgbClr val="002060"/>
                            </a:solidFill>
                            <a:latin typeface="Cambria Math" panose="02040503050406030204" pitchFamily="18" charset="0"/>
                            <a:ea typeface="Cambria Math" panose="02040503050406030204" pitchFamily="18" charset="0"/>
                          </a:rPr>
                          <m:t>1</m:t>
                        </m:r>
                        <m:r>
                          <m:rPr>
                            <m:sty m:val="p"/>
                          </m:rPr>
                          <a:rPr lang="en-US" sz="2000" i="1">
                            <a:solidFill>
                              <a:srgbClr val="002060"/>
                            </a:solidFill>
                            <a:latin typeface="Cambria Math" panose="02040503050406030204" pitchFamily="18" charset="0"/>
                            <a:ea typeface="Cambria Math" panose="02040503050406030204" pitchFamily="18" charset="0"/>
                          </a:rPr>
                          <m:t>LSB</m:t>
                        </m:r>
                      </m:den>
                    </m:f>
                  </m:oMath>
                </a14:m>
                <a:r>
                  <a:rPr lang="en-US" sz="200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7</m:t>
                        </m:r>
                        <m:r>
                          <a:rPr lang="en-US" sz="2000" i="1">
                            <a:latin typeface="Cambria Math" panose="02040503050406030204" pitchFamily="18" charset="0"/>
                          </a:rPr>
                          <m:t> −</m:t>
                        </m:r>
                        <m:r>
                          <a:rPr lang="en-US" sz="2000" b="0" i="1" smtClean="0">
                            <a:latin typeface="Cambria Math" panose="02040503050406030204" pitchFamily="18" charset="0"/>
                          </a:rPr>
                          <m:t>6</m:t>
                        </m:r>
                        <m:r>
                          <a:rPr lang="en-US" sz="2000" i="1">
                            <a:latin typeface="Cambria Math" panose="02040503050406030204" pitchFamily="18" charset="0"/>
                          </a:rPr>
                          <m:t> −1</m:t>
                        </m:r>
                      </m:num>
                      <m:den>
                        <m:r>
                          <a:rPr lang="en-US" sz="2000" i="1">
                            <a:latin typeface="Cambria Math" panose="02040503050406030204" pitchFamily="18" charset="0"/>
                          </a:rPr>
                          <m:t>1</m:t>
                        </m:r>
                      </m:den>
                    </m:f>
                  </m:oMath>
                </a14:m>
                <a:r>
                  <a:rPr lang="en-US" sz="2000"/>
                  <a:t> = 0</a:t>
                </a:r>
              </a:p>
            </p:txBody>
          </p:sp>
        </mc:Choice>
        <mc:Fallback xmlns="">
          <p:sp>
            <p:nvSpPr>
              <p:cNvPr id="6" name="Rectangle 5"/>
              <p:cNvSpPr>
                <a:spLocks noRot="1" noChangeAspect="1" noMove="1" noResize="1" noEditPoints="1" noAdjustHandles="1" noChangeArrowheads="1" noChangeShapeType="1" noTextEdit="1"/>
              </p:cNvSpPr>
              <p:nvPr/>
            </p:nvSpPr>
            <p:spPr>
              <a:xfrm>
                <a:off x="478243" y="1757546"/>
                <a:ext cx="5492187" cy="3306483"/>
              </a:xfrm>
              <a:prstGeom prst="rect">
                <a:avLst/>
              </a:prstGeom>
              <a:blipFill>
                <a:blip r:embed="rId3" cstate="print"/>
                <a:stretch>
                  <a:fillRect b="-368"/>
                </a:stretch>
              </a:blipFill>
            </p:spPr>
            <p:txBody>
              <a:bodyPr/>
              <a:lstStyle/>
              <a:p>
                <a:r>
                  <a:rPr lang="en-US">
                    <a:noFill/>
                  </a:rPr>
                  <a:t> </a:t>
                </a:r>
              </a:p>
            </p:txBody>
          </p:sp>
        </mc:Fallback>
      </mc:AlternateContent>
      <p:sp>
        <p:nvSpPr>
          <p:cNvPr id="7" name="Rectangle 6"/>
          <p:cNvSpPr/>
          <p:nvPr/>
        </p:nvSpPr>
        <p:spPr>
          <a:xfrm>
            <a:off x="2057551" y="319894"/>
            <a:ext cx="7204986" cy="584775"/>
          </a:xfrm>
          <a:prstGeom prst="rect">
            <a:avLst/>
          </a:prstGeom>
        </p:spPr>
        <p:txBody>
          <a:bodyPr wrap="none">
            <a:spAutoFit/>
          </a:bodyPr>
          <a:lstStyle/>
          <a:p>
            <a:r>
              <a:rPr lang="en-US" sz="3200"/>
              <a:t>DNL and INL for Non-monotonic 3-Bit DAC</a:t>
            </a:r>
            <a:endParaRPr lang="en-US" sz="3200">
              <a:latin typeface="+mj-lt"/>
            </a:endParaRPr>
          </a:p>
        </p:txBody>
      </p:sp>
      <p:sp>
        <p:nvSpPr>
          <p:cNvPr id="10" name="Rectangle 9"/>
          <p:cNvSpPr/>
          <p:nvPr/>
        </p:nvSpPr>
        <p:spPr>
          <a:xfrm>
            <a:off x="616513" y="5934962"/>
            <a:ext cx="4684872" cy="369332"/>
          </a:xfrm>
          <a:prstGeom prst="rect">
            <a:avLst/>
          </a:prstGeom>
        </p:spPr>
        <p:txBody>
          <a:bodyPr wrap="none">
            <a:spAutoFit/>
          </a:bodyPr>
          <a:lstStyle/>
          <a:p>
            <a:r>
              <a:rPr lang="en-US"/>
              <a:t>DNL &lt; -1 LSB for </a:t>
            </a:r>
            <a:r>
              <a:rPr lang="en-US" err="1"/>
              <a:t>for</a:t>
            </a:r>
            <a:r>
              <a:rPr lang="en-US"/>
              <a:t> a DAC </a:t>
            </a:r>
            <a:r>
              <a:rPr lang="en-US">
                <a:sym typeface="Wingdings" panose="05000000000000000000" pitchFamily="2" charset="2"/>
              </a:rPr>
              <a:t> Non-monotonicity</a:t>
            </a:r>
            <a:endParaRPr lang="en-US"/>
          </a:p>
        </p:txBody>
      </p:sp>
      <p:pic>
        <p:nvPicPr>
          <p:cNvPr id="2" name="Picture 1">
            <a:extLst>
              <a:ext uri="{FF2B5EF4-FFF2-40B4-BE49-F238E27FC236}">
                <a16:creationId xmlns:a16="http://schemas.microsoft.com/office/drawing/2014/main" id="{2C73BBF2-3E72-4DF9-95F2-CCE06F150851}"/>
              </a:ext>
            </a:extLst>
          </p:cNvPr>
          <p:cNvPicPr>
            <a:picLocks noChangeAspect="1"/>
          </p:cNvPicPr>
          <p:nvPr/>
        </p:nvPicPr>
        <p:blipFill>
          <a:blip r:embed="rId4" cstate="print"/>
          <a:stretch>
            <a:fillRect/>
          </a:stretch>
        </p:blipFill>
        <p:spPr>
          <a:xfrm>
            <a:off x="5764696" y="1383886"/>
            <a:ext cx="6246242" cy="4182027"/>
          </a:xfrm>
          <a:prstGeom prst="rect">
            <a:avLst/>
          </a:prstGeom>
        </p:spPr>
      </p:pic>
    </p:spTree>
    <p:extLst>
      <p:ext uri="{BB962C8B-B14F-4D97-AF65-F5344CB8AC3E}">
        <p14:creationId xmlns:p14="http://schemas.microsoft.com/office/powerpoint/2010/main" val="623094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043" y="420704"/>
            <a:ext cx="8626643" cy="5201424"/>
          </a:xfrm>
          <a:prstGeom prst="rect">
            <a:avLst/>
          </a:prstGeom>
        </p:spPr>
        <p:txBody>
          <a:bodyPr wrap="square">
            <a:spAutoFit/>
          </a:bodyPr>
          <a:lstStyle/>
          <a:p>
            <a:pPr algn="ctr"/>
            <a:r>
              <a:rPr lang="en-US" sz="3200"/>
              <a:t>Total Unadjusted Error (TUE)</a:t>
            </a:r>
          </a:p>
          <a:p>
            <a:r>
              <a:rPr lang="en-US" sz="2000"/>
              <a:t>The Total Unadjusted Error (TUE) specification is an indication of the ADC’s worst </a:t>
            </a:r>
            <a:r>
              <a:rPr lang="en-US" sz="2000" err="1"/>
              <a:t>rms</a:t>
            </a:r>
            <a:r>
              <a:rPr lang="en-US" sz="2000"/>
              <a:t> error without applying any Offset or Gain Error correction. The TUE number is not calculated as a summation of Offset, Gain, DNL and INL errors. Since it is an RMS number, the TUE is calculated as</a:t>
            </a:r>
          </a:p>
          <a:p>
            <a:endParaRPr lang="en-US" sz="2000"/>
          </a:p>
          <a:p>
            <a:r>
              <a:rPr lang="en-US" sz="2000"/>
              <a:t>TUE = </a:t>
            </a:r>
            <a:r>
              <a:rPr lang="en-US" sz="2000" err="1"/>
              <a:t>sqrt</a:t>
            </a:r>
            <a:r>
              <a:rPr lang="en-US" sz="2000"/>
              <a:t> (</a:t>
            </a:r>
            <a:r>
              <a:rPr lang="en-US" sz="2000" err="1"/>
              <a:t>sq</a:t>
            </a:r>
            <a:r>
              <a:rPr lang="en-US" sz="2000"/>
              <a:t>(Offset Error) + </a:t>
            </a:r>
            <a:r>
              <a:rPr lang="en-US" sz="2000" err="1"/>
              <a:t>sq</a:t>
            </a:r>
            <a:r>
              <a:rPr lang="en-US" sz="2000"/>
              <a:t>(Gain Error) + </a:t>
            </a:r>
            <a:r>
              <a:rPr lang="en-US" sz="2000" err="1"/>
              <a:t>sq</a:t>
            </a:r>
            <a:r>
              <a:rPr lang="en-US" sz="2000"/>
              <a:t>(DNL) + </a:t>
            </a:r>
            <a:r>
              <a:rPr lang="en-US" sz="2000" err="1"/>
              <a:t>sq</a:t>
            </a:r>
            <a:r>
              <a:rPr lang="en-US" sz="2000"/>
              <a:t>(INL))</a:t>
            </a:r>
          </a:p>
          <a:p>
            <a:endParaRPr lang="en-US" sz="2000"/>
          </a:p>
          <a:p>
            <a:r>
              <a:rPr lang="en-US" sz="2000"/>
              <a:t>It is important to convert all the errors to same units.</a:t>
            </a:r>
          </a:p>
          <a:p>
            <a:r>
              <a:rPr lang="en-US" sz="2000"/>
              <a:t>For example, ADC with Offset Error = 3 LSB, Gain Error = 4 LSB, DNL = 1 LSB and INL = 2 LSB, will have</a:t>
            </a:r>
          </a:p>
          <a:p>
            <a:endParaRPr lang="en-US" sz="2000"/>
          </a:p>
          <a:p>
            <a:r>
              <a:rPr lang="en-US" sz="2000"/>
              <a:t>TUE = </a:t>
            </a:r>
            <a:r>
              <a:rPr lang="en-US" sz="2000" err="1"/>
              <a:t>sqrt</a:t>
            </a:r>
            <a:r>
              <a:rPr lang="en-US" sz="2000"/>
              <a:t> (9 + 16 + 1 + 4) and TUE = 5.48 LSB</a:t>
            </a:r>
          </a:p>
          <a:p>
            <a:endParaRPr lang="en-US" sz="2000"/>
          </a:p>
          <a:p>
            <a:r>
              <a:rPr lang="en-US" sz="2000"/>
              <a:t>Since the offset and gain error can be calibrated out from the ADC transfer curve, the actual error in the application will be dominated by INL and DNL errors.</a:t>
            </a:r>
          </a:p>
        </p:txBody>
      </p:sp>
    </p:spTree>
    <p:extLst>
      <p:ext uri="{BB962C8B-B14F-4D97-AF65-F5344CB8AC3E}">
        <p14:creationId xmlns:p14="http://schemas.microsoft.com/office/powerpoint/2010/main" val="420006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41" y="265460"/>
            <a:ext cx="11512626" cy="5693866"/>
          </a:xfrm>
          <a:prstGeom prst="rect">
            <a:avLst/>
          </a:prstGeom>
        </p:spPr>
        <p:txBody>
          <a:bodyPr wrap="square">
            <a:spAutoFit/>
          </a:bodyPr>
          <a:lstStyle/>
          <a:p>
            <a:pPr algn="ctr"/>
            <a:r>
              <a:rPr lang="en-US" sz="3600">
                <a:solidFill>
                  <a:srgbClr val="000000"/>
                </a:solidFill>
                <a:latin typeface="Arial" panose="020B0604020202020204" pitchFamily="34" charset="0"/>
              </a:rPr>
              <a:t>Offset  Error Example</a:t>
            </a:r>
          </a:p>
          <a:p>
            <a:endParaRPr lang="en-US">
              <a:solidFill>
                <a:srgbClr val="000000"/>
              </a:solidFill>
              <a:latin typeface="Arial" panose="020B0604020202020204" pitchFamily="34" charset="0"/>
            </a:endParaRPr>
          </a:p>
          <a:p>
            <a:r>
              <a:rPr lang="en-US" sz="2000"/>
              <a:t>Offset Error value is usually specified using one of the following units: Volts, Least Significant Bits (LSB), %Full Scale Value (%FSV), and parts per million (ppm).</a:t>
            </a:r>
            <a:endParaRPr lang="en-US" sz="2000">
              <a:solidFill>
                <a:srgbClr val="000000"/>
              </a:solidFill>
              <a:latin typeface="Arial" panose="020B0604020202020204" pitchFamily="34" charset="0"/>
            </a:endParaRPr>
          </a:p>
          <a:p>
            <a:r>
              <a:rPr lang="en-US">
                <a:solidFill>
                  <a:srgbClr val="000000"/>
                </a:solidFill>
                <a:latin typeface="Arial" panose="020B0604020202020204" pitchFamily="34" charset="0"/>
              </a:rPr>
              <a:t>For the above example, you can convert between different units as shown in the following example.</a:t>
            </a:r>
          </a:p>
          <a:p>
            <a:r>
              <a:rPr lang="en-US">
                <a:solidFill>
                  <a:srgbClr val="000000"/>
                </a:solidFill>
                <a:latin typeface="Arial" panose="020B0604020202020204" pitchFamily="34" charset="0"/>
              </a:rPr>
              <a:t>Calculate a 3 LSB offset error conversion to Volts:</a:t>
            </a:r>
          </a:p>
          <a:p>
            <a:r>
              <a:rPr lang="en-US">
                <a:solidFill>
                  <a:srgbClr val="000000"/>
                </a:solidFill>
                <a:latin typeface="Arial" panose="020B0604020202020204" pitchFamily="34" charset="0"/>
              </a:rPr>
              <a:t>Offset Error (V) = Error in LSB × Maximum Input / (2</a:t>
            </a:r>
            <a:r>
              <a:rPr lang="en-US" baseline="30000">
                <a:solidFill>
                  <a:srgbClr val="000000"/>
                </a:solidFill>
                <a:latin typeface="Arial" panose="020B0604020202020204" pitchFamily="34" charset="0"/>
              </a:rPr>
              <a:t>N</a:t>
            </a:r>
            <a:r>
              <a:rPr lang="en-US">
                <a:solidFill>
                  <a:srgbClr val="000000"/>
                </a:solidFill>
                <a:latin typeface="Arial" panose="020B0604020202020204" pitchFamily="34" charset="0"/>
              </a:rPr>
              <a:t>)</a:t>
            </a:r>
          </a:p>
          <a:p>
            <a:r>
              <a:rPr lang="en-US">
                <a:solidFill>
                  <a:srgbClr val="000000"/>
                </a:solidFill>
                <a:latin typeface="Arial" panose="020B0604020202020204" pitchFamily="34" charset="0"/>
              </a:rPr>
              <a:t>Offset Error (V) = 3 × 5 V / (2</a:t>
            </a:r>
            <a:r>
              <a:rPr lang="en-US" baseline="30000">
                <a:solidFill>
                  <a:srgbClr val="000000"/>
                </a:solidFill>
                <a:latin typeface="Arial" panose="020B0604020202020204" pitchFamily="34" charset="0"/>
              </a:rPr>
              <a:t>16</a:t>
            </a:r>
            <a:r>
              <a:rPr lang="en-US">
                <a:solidFill>
                  <a:srgbClr val="000000"/>
                </a:solidFill>
                <a:latin typeface="Arial" panose="020B0604020202020204" pitchFamily="34" charset="0"/>
              </a:rPr>
              <a:t>)                </a:t>
            </a:r>
            <a:r>
              <a:rPr lang="en-US">
                <a:solidFill>
                  <a:srgbClr val="000000"/>
                </a:solidFill>
                <a:latin typeface="Arial" panose="020B0604020202020204" pitchFamily="34" charset="0"/>
                <a:sym typeface="Wingdings" panose="05000000000000000000" pitchFamily="2" charset="2"/>
              </a:rPr>
              <a:t> FSV = 5V, N=16</a:t>
            </a:r>
            <a:endParaRPr lang="en-US">
              <a:solidFill>
                <a:srgbClr val="000000"/>
              </a:solidFill>
              <a:latin typeface="Arial" panose="020B0604020202020204" pitchFamily="34" charset="0"/>
            </a:endParaRPr>
          </a:p>
          <a:p>
            <a:r>
              <a:rPr lang="en-US">
                <a:solidFill>
                  <a:srgbClr val="000000"/>
                </a:solidFill>
                <a:latin typeface="Arial" panose="020B0604020202020204" pitchFamily="34" charset="0"/>
              </a:rPr>
              <a:t>Offset Error (V) = 0.000229, that is, 229 </a:t>
            </a:r>
            <a:r>
              <a:rPr lang="en-US" err="1">
                <a:solidFill>
                  <a:srgbClr val="000000"/>
                </a:solidFill>
                <a:latin typeface="Arial" panose="020B0604020202020204" pitchFamily="34" charset="0"/>
              </a:rPr>
              <a:t>μV</a:t>
            </a:r>
            <a:endParaRPr lang="en-US">
              <a:solidFill>
                <a:srgbClr val="000000"/>
              </a:solidFill>
              <a:latin typeface="Arial" panose="020B0604020202020204" pitchFamily="34" charset="0"/>
            </a:endParaRPr>
          </a:p>
          <a:p>
            <a:r>
              <a:rPr lang="en-US">
                <a:solidFill>
                  <a:srgbClr val="FFFFFF"/>
                </a:solidFill>
                <a:latin typeface="Arial" panose="020B0604020202020204" pitchFamily="34" charset="0"/>
              </a:rPr>
              <a:t>spacer</a:t>
            </a:r>
          </a:p>
          <a:p>
            <a:r>
              <a:rPr lang="en-US">
                <a:solidFill>
                  <a:srgbClr val="000000"/>
                </a:solidFill>
                <a:latin typeface="Arial" panose="020B0604020202020204" pitchFamily="34" charset="0"/>
              </a:rPr>
              <a:t>Offset Error (%FSV) = Offset Error (V) × 100 / Full scale value</a:t>
            </a:r>
          </a:p>
          <a:p>
            <a:r>
              <a:rPr lang="en-US">
                <a:solidFill>
                  <a:srgbClr val="000000"/>
                </a:solidFill>
                <a:latin typeface="Arial" panose="020B0604020202020204" pitchFamily="34" charset="0"/>
              </a:rPr>
              <a:t>Offset Error (%FSV) = 0.00458%  </a:t>
            </a:r>
          </a:p>
          <a:p>
            <a:r>
              <a:rPr lang="en-US">
                <a:solidFill>
                  <a:srgbClr val="000000"/>
                </a:solidFill>
                <a:latin typeface="Arial" panose="020B0604020202020204" pitchFamily="34" charset="0"/>
              </a:rPr>
              <a:t>in term of ppm, with regard to full scale voltage, is Offset Error (ppm FSV) = 46 ppm</a:t>
            </a:r>
          </a:p>
          <a:p>
            <a:endParaRPr lang="en-US">
              <a:solidFill>
                <a:srgbClr val="000000"/>
              </a:solidFill>
              <a:latin typeface="Arial" panose="020B0604020202020204" pitchFamily="34" charset="0"/>
            </a:endParaRPr>
          </a:p>
          <a:p>
            <a:r>
              <a:rPr lang="en-US">
                <a:solidFill>
                  <a:srgbClr val="000000"/>
                </a:solidFill>
                <a:latin typeface="Arial" panose="020B0604020202020204" pitchFamily="34" charset="0"/>
              </a:rPr>
              <a:t>Though the offset error is usually specified at 25°C in the data sheets, the offset does vary with temperature. The variation in offset is specified as </a:t>
            </a:r>
            <a:r>
              <a:rPr lang="en-US" i="1">
                <a:solidFill>
                  <a:srgbClr val="000000"/>
                </a:solidFill>
                <a:latin typeface="Arial" panose="020B0604020202020204" pitchFamily="34" charset="0"/>
              </a:rPr>
              <a:t>Offset Drift </a:t>
            </a:r>
            <a:r>
              <a:rPr lang="en-US">
                <a:solidFill>
                  <a:srgbClr val="000000"/>
                </a:solidFill>
                <a:latin typeface="Arial" panose="020B0604020202020204" pitchFamily="34" charset="0"/>
              </a:rPr>
              <a:t>and denoted as ppm/°C. The actual offset at any temperature can be calculated by adding the drift to offset value calculated for room temperature. For the above example if the drift is specified as 1 ppm/°C of REF V.</a:t>
            </a:r>
          </a:p>
          <a:p>
            <a:r>
              <a:rPr lang="da-DK">
                <a:solidFill>
                  <a:srgbClr val="000000"/>
                </a:solidFill>
                <a:latin typeface="Arial" panose="020B0604020202020204" pitchFamily="34" charset="0"/>
              </a:rPr>
              <a:t>Offset at 85°C = 229 μV + [(85 – 25) × 5 μV] = 529 μV.</a:t>
            </a:r>
            <a:endParaRPr lang="en-US"/>
          </a:p>
        </p:txBody>
      </p:sp>
    </p:spTree>
    <p:extLst>
      <p:ext uri="{BB962C8B-B14F-4D97-AF65-F5344CB8AC3E}">
        <p14:creationId xmlns:p14="http://schemas.microsoft.com/office/powerpoint/2010/main" val="248089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8" y="52754"/>
            <a:ext cx="11302458" cy="5755422"/>
          </a:xfrm>
          <a:prstGeom prst="rect">
            <a:avLst/>
          </a:prstGeom>
        </p:spPr>
        <p:txBody>
          <a:bodyPr wrap="square">
            <a:spAutoFit/>
          </a:bodyPr>
          <a:lstStyle/>
          <a:p>
            <a:pPr algn="ctr"/>
            <a:r>
              <a:rPr lang="en-US" sz="4000"/>
              <a:t>Gain Error Example</a:t>
            </a:r>
          </a:p>
          <a:p>
            <a:pPr algn="ctr"/>
            <a:endParaRPr lang="en-US" sz="2800"/>
          </a:p>
          <a:p>
            <a:r>
              <a:rPr lang="en-US" sz="2000"/>
              <a:t>For an ADC, if the gain error is 4 LSB, then it can be converted to Volts as follows:</a:t>
            </a:r>
          </a:p>
          <a:p>
            <a:pPr lvl="1"/>
            <a:r>
              <a:rPr lang="en-US" sz="2000"/>
              <a:t>• Gain Error (Volts) = Error in LSB × Maximum Input / (2</a:t>
            </a:r>
            <a:r>
              <a:rPr lang="en-US" sz="2000" baseline="30000"/>
              <a:t>N</a:t>
            </a:r>
            <a:r>
              <a:rPr lang="en-US" sz="2000"/>
              <a:t>)</a:t>
            </a:r>
          </a:p>
          <a:p>
            <a:pPr lvl="1"/>
            <a:r>
              <a:rPr lang="en-US" sz="2000"/>
              <a:t>• Gain Error (Volts) = 4 × 5 / (2</a:t>
            </a:r>
            <a:r>
              <a:rPr lang="en-US" sz="2000" baseline="30000"/>
              <a:t>16</a:t>
            </a:r>
            <a:r>
              <a:rPr lang="en-US" sz="2000"/>
              <a:t>) = 0.000305 V, that is, 305 </a:t>
            </a:r>
            <a:r>
              <a:rPr lang="en-US" sz="2000" err="1"/>
              <a:t>μV</a:t>
            </a:r>
            <a:endParaRPr lang="en-US" sz="2000"/>
          </a:p>
          <a:p>
            <a:endParaRPr lang="en-US" sz="2000"/>
          </a:p>
          <a:p>
            <a:r>
              <a:rPr lang="en-US" sz="2000"/>
              <a:t>This means the ADC will reach 0xFFFF code for input voltage of 4.999656 V.</a:t>
            </a:r>
          </a:p>
          <a:p>
            <a:r>
              <a:rPr lang="en-US" sz="2000"/>
              <a:t>If the gain error is –4 LSB, then the device will reach 0xFFFF code for input voltage 5.000267 V.</a:t>
            </a:r>
          </a:p>
          <a:p>
            <a:pPr lvl="1"/>
            <a:endParaRPr lang="en-US" sz="2000"/>
          </a:p>
          <a:p>
            <a:pPr lvl="1"/>
            <a:r>
              <a:rPr lang="en-US" sz="2000"/>
              <a:t>• Gain Error (%FSV) = Gain Error (V) × 100 / Full scale value</a:t>
            </a:r>
          </a:p>
          <a:p>
            <a:pPr lvl="1"/>
            <a:r>
              <a:rPr lang="en-US" sz="2000"/>
              <a:t>• Gain Error (%FSV) = 0.0061%</a:t>
            </a:r>
          </a:p>
          <a:p>
            <a:r>
              <a:rPr lang="en-US" sz="2000"/>
              <a:t>Similar to offset error, the gain error is usually specified at 25°C in the data sheets and the gain also varies with temperature. The variation in gain is specified as </a:t>
            </a:r>
            <a:r>
              <a:rPr lang="en-US" sz="2000" i="1"/>
              <a:t>Gain Drift </a:t>
            </a:r>
            <a:r>
              <a:rPr lang="en-US" sz="2000"/>
              <a:t>and denoted as ppm/°C. The actual gain error at any temperature can be calculated by adding the drift to gain error value calculated for room temperature.</a:t>
            </a:r>
          </a:p>
          <a:p>
            <a:r>
              <a:rPr lang="en-US" sz="2000"/>
              <a:t>For the above example, if the drift is specified as 1 ppm/°C of REF V.</a:t>
            </a:r>
          </a:p>
          <a:p>
            <a:r>
              <a:rPr lang="en-US" sz="2000"/>
              <a:t>Gain Error at 85°C = 305 </a:t>
            </a:r>
            <a:r>
              <a:rPr lang="el-GR" sz="2000"/>
              <a:t>μ</a:t>
            </a:r>
            <a:r>
              <a:rPr lang="en-US" sz="2000"/>
              <a:t>V + [(85 – 25) × 5 </a:t>
            </a:r>
            <a:r>
              <a:rPr lang="el-GR" sz="2000"/>
              <a:t>μ</a:t>
            </a:r>
            <a:r>
              <a:rPr lang="en-US" sz="2000"/>
              <a:t>V] = 605 </a:t>
            </a:r>
            <a:r>
              <a:rPr lang="el-GR" sz="2000"/>
              <a:t>μ</a:t>
            </a:r>
            <a:r>
              <a:rPr lang="en-US" sz="2000"/>
              <a:t>V.</a:t>
            </a:r>
          </a:p>
        </p:txBody>
      </p:sp>
    </p:spTree>
    <p:extLst>
      <p:ext uri="{BB962C8B-B14F-4D97-AF65-F5344CB8AC3E}">
        <p14:creationId xmlns:p14="http://schemas.microsoft.com/office/powerpoint/2010/main" val="350645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32709" y="167464"/>
            <a:ext cx="6858000" cy="545523"/>
          </a:xfrm>
          <a:prstGeom prst="rect">
            <a:avLst/>
          </a:prstGeom>
        </p:spPr>
        <p:txBody>
          <a:bodyPr>
            <a:normAutofit fontScale="8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AU" b="1">
                <a:solidFill>
                  <a:schemeClr val="tx1"/>
                </a:solidFill>
              </a:rPr>
              <a:t>Data Conversion System</a:t>
            </a:r>
          </a:p>
        </p:txBody>
      </p:sp>
      <p:sp>
        <p:nvSpPr>
          <p:cNvPr id="6" name="Rectangle 5"/>
          <p:cNvSpPr/>
          <p:nvPr/>
        </p:nvSpPr>
        <p:spPr>
          <a:xfrm>
            <a:off x="813003" y="836341"/>
            <a:ext cx="10320571" cy="3785652"/>
          </a:xfrm>
          <a:prstGeom prst="rect">
            <a:avLst/>
          </a:prstGeom>
        </p:spPr>
        <p:txBody>
          <a:bodyPr wrap="square">
            <a:spAutoFit/>
          </a:bodyPr>
          <a:lstStyle/>
          <a:p>
            <a:r>
              <a:rPr lang="en-US" sz="2000"/>
              <a:t>Data Conversion is the process of changing or converting one form of data in to another form. In processing and communication there are only two types of data forms i.e analog and digital data.</a:t>
            </a:r>
          </a:p>
          <a:p>
            <a:pPr marL="342900" indent="-342900">
              <a:buFont typeface="Arial" panose="020B0604020202020204" pitchFamily="34" charset="0"/>
              <a:buChar char="•"/>
            </a:pPr>
            <a:r>
              <a:rPr lang="en-US" sz="2000"/>
              <a:t>Real world signals are analog signals continuous time &amp; amplitude (temp, pressure, position, sound, light, speed, etc.).</a:t>
            </a:r>
          </a:p>
          <a:p>
            <a:pPr marL="285750" indent="-285750">
              <a:buFont typeface="Arial" panose="020B0604020202020204" pitchFamily="34" charset="0"/>
              <a:buChar char="•"/>
            </a:pPr>
            <a:r>
              <a:rPr lang="en-US" sz="2000"/>
              <a:t>Digital processors can only process digital signals which are discrete time and discrete amplitude.</a:t>
            </a:r>
          </a:p>
          <a:p>
            <a:pPr marL="285750" indent="-285750">
              <a:buFont typeface="Arial" panose="020B0604020202020204" pitchFamily="34" charset="0"/>
              <a:buChar char="•"/>
            </a:pPr>
            <a:r>
              <a:rPr lang="en-US" sz="2000"/>
              <a:t>In order to interface digital processors with the analog world, data acquisition and reconstruction circuits must be used: analog-to-digital converters (ADCs) to acquire and digitize the analog signal at the front end, and digital-to-analog converters (DACs) to reproduce the analog signal at the back end.</a:t>
            </a:r>
          </a:p>
          <a:p>
            <a:pPr marL="285750" indent="-285750"/>
            <a:r>
              <a:rPr lang="en-US" sz="2000">
                <a:sym typeface="Wingdings" pitchFamily="2" charset="2"/>
              </a:rPr>
              <a:t>	 </a:t>
            </a:r>
            <a:r>
              <a:rPr lang="en-US" sz="2000"/>
              <a:t>Digital data conversion system requires ADC and DAC.</a:t>
            </a:r>
          </a:p>
          <a:p>
            <a:pPr marL="285750" indent="-285750"/>
            <a:endParaRPr lang="en-US" sz="2000"/>
          </a:p>
        </p:txBody>
      </p:sp>
      <p:pic>
        <p:nvPicPr>
          <p:cNvPr id="7" name="Picture 3"/>
          <p:cNvPicPr>
            <a:picLocks noChangeAspect="1" noChangeArrowheads="1"/>
          </p:cNvPicPr>
          <p:nvPr/>
        </p:nvPicPr>
        <p:blipFill>
          <a:blip r:embed="rId2" cstate="print"/>
          <a:srcRect/>
          <a:stretch>
            <a:fillRect/>
          </a:stretch>
        </p:blipFill>
        <p:spPr bwMode="auto">
          <a:xfrm>
            <a:off x="2146300" y="4227838"/>
            <a:ext cx="7627118" cy="2517300"/>
          </a:xfrm>
          <a:prstGeom prst="rect">
            <a:avLst/>
          </a:prstGeom>
          <a:noFill/>
          <a:ln w="9525">
            <a:noFill/>
            <a:miter lim="800000"/>
            <a:headEnd/>
            <a:tailEnd/>
          </a:ln>
        </p:spPr>
      </p:pic>
    </p:spTree>
    <p:extLst>
      <p:ext uri="{BB962C8B-B14F-4D97-AF65-F5344CB8AC3E}">
        <p14:creationId xmlns:p14="http://schemas.microsoft.com/office/powerpoint/2010/main" val="2898626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992" y="994410"/>
            <a:ext cx="7281672" cy="2917722"/>
          </a:xfrm>
          <a:prstGeom prst="rect">
            <a:avLst/>
          </a:prstGeom>
        </p:spPr>
        <p:txBody>
          <a:bodyPr wrap="square">
            <a:spAutoFit/>
          </a:bodyPr>
          <a:lstStyle/>
          <a:p>
            <a:pPr algn="ctr">
              <a:lnSpc>
                <a:spcPct val="90000"/>
              </a:lnSpc>
            </a:pPr>
            <a:r>
              <a:rPr lang="en-US" sz="4400">
                <a:latin typeface="Arial" charset="0"/>
              </a:rPr>
              <a:t>Types of ADC</a:t>
            </a:r>
          </a:p>
          <a:p>
            <a:pPr>
              <a:lnSpc>
                <a:spcPct val="90000"/>
              </a:lnSpc>
            </a:pPr>
            <a:endParaRPr lang="en-US" sz="3200">
              <a:latin typeface="Arial" charset="0"/>
            </a:endParaRPr>
          </a:p>
          <a:p>
            <a:pPr marL="342900" indent="-342900">
              <a:lnSpc>
                <a:spcPct val="90000"/>
              </a:lnSpc>
              <a:buFont typeface="Arial" pitchFamily="34" charset="0"/>
              <a:buChar char="•"/>
            </a:pPr>
            <a:r>
              <a:rPr lang="en-US" sz="3200">
                <a:latin typeface="Arial" charset="0"/>
              </a:rPr>
              <a:t>Flash ADC</a:t>
            </a:r>
          </a:p>
          <a:p>
            <a:pPr marL="342900" indent="-342900">
              <a:lnSpc>
                <a:spcPct val="90000"/>
              </a:lnSpc>
              <a:buFont typeface="Arial" pitchFamily="34" charset="0"/>
              <a:buChar char="•"/>
            </a:pPr>
            <a:r>
              <a:rPr lang="en-US" sz="3200">
                <a:latin typeface="Arial" charset="0"/>
              </a:rPr>
              <a:t>Successive approximation converter</a:t>
            </a:r>
          </a:p>
          <a:p>
            <a:pPr marL="342900" indent="-342900">
              <a:lnSpc>
                <a:spcPct val="90000"/>
              </a:lnSpc>
              <a:buFont typeface="Arial" pitchFamily="34" charset="0"/>
              <a:buChar char="•"/>
            </a:pPr>
            <a:r>
              <a:rPr lang="en-US" sz="3200">
                <a:latin typeface="Arial" charset="0"/>
              </a:rPr>
              <a:t>Counter Ramp Converter</a:t>
            </a:r>
          </a:p>
          <a:p>
            <a:pPr marL="342900" indent="-342900">
              <a:lnSpc>
                <a:spcPct val="90000"/>
              </a:lnSpc>
              <a:buFont typeface="Arial" pitchFamily="34" charset="0"/>
              <a:buChar char="•"/>
            </a:pPr>
            <a:r>
              <a:rPr lang="en-US" sz="3200">
                <a:latin typeface="Arial" charset="0"/>
              </a:rPr>
              <a:t>Integrating ADC</a:t>
            </a:r>
          </a:p>
        </p:txBody>
      </p:sp>
    </p:spTree>
    <p:extLst>
      <p:ext uri="{BB962C8B-B14F-4D97-AF65-F5344CB8AC3E}">
        <p14:creationId xmlns:p14="http://schemas.microsoft.com/office/powerpoint/2010/main" val="82263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2152650" y="161251"/>
            <a:ext cx="7886700" cy="439341"/>
          </a:xfrm>
        </p:spPr>
        <p:txBody>
          <a:bodyPr>
            <a:normAutofit fontScale="90000"/>
          </a:bodyPr>
          <a:lstStyle/>
          <a:p>
            <a:pPr algn="ctr" eaLnBrk="1" hangingPunct="1">
              <a:defRPr/>
            </a:pPr>
            <a:r>
              <a:rPr lang="en-US">
                <a:solidFill>
                  <a:schemeClr val="tx1"/>
                </a:solidFill>
              </a:rPr>
              <a:t>Flash ADC</a:t>
            </a:r>
          </a:p>
        </p:txBody>
      </p:sp>
      <p:sp>
        <p:nvSpPr>
          <p:cNvPr id="20485" name="Rectangle 5"/>
          <p:cNvSpPr>
            <a:spLocks noChangeArrowheads="1"/>
          </p:cNvSpPr>
          <p:nvPr/>
        </p:nvSpPr>
        <p:spPr bwMode="auto">
          <a:xfrm>
            <a:off x="915003" y="968575"/>
            <a:ext cx="1855787" cy="278606"/>
          </a:xfrm>
          <a:prstGeom prst="rect">
            <a:avLst/>
          </a:prstGeom>
          <a:noFill/>
          <a:ln w="12700" algn="ctr">
            <a:noFill/>
            <a:miter lim="800000"/>
            <a:headEnd/>
            <a:tailEnd/>
          </a:ln>
        </p:spPr>
        <p:txBody>
          <a:bodyPr/>
          <a:lstStyle/>
          <a:p>
            <a:pPr algn="l"/>
            <a:r>
              <a:rPr lang="en-US" sz="1600" b="1" u="sng"/>
              <a:t>3-bit flash ADC</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193" y="3396629"/>
            <a:ext cx="6162780" cy="245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74937" y="982948"/>
            <a:ext cx="7108353" cy="2308324"/>
          </a:xfrm>
          <a:prstGeom prst="rect">
            <a:avLst/>
          </a:prstGeom>
        </p:spPr>
        <p:txBody>
          <a:bodyPr wrap="square">
            <a:spAutoFit/>
          </a:bodyPr>
          <a:lstStyle/>
          <a:p>
            <a:pPr marL="257175" indent="-257175">
              <a:buFont typeface="Arial" pitchFamily="34" charset="0"/>
              <a:buChar char="•"/>
            </a:pPr>
            <a:r>
              <a:rPr lang="en-US"/>
              <a:t>Also known as Parallel ADC</a:t>
            </a:r>
          </a:p>
          <a:p>
            <a:pPr marL="257175" indent="-257175">
              <a:buFont typeface="Arial" pitchFamily="34" charset="0"/>
              <a:buChar char="•"/>
            </a:pPr>
            <a:r>
              <a:rPr lang="en-US"/>
              <a:t>A n-bit flash ADC uses 2</a:t>
            </a:r>
            <a:r>
              <a:rPr lang="en-US" baseline="30000"/>
              <a:t>n</a:t>
            </a:r>
            <a:r>
              <a:rPr lang="en-US"/>
              <a:t>-1 comparators , 2</a:t>
            </a:r>
            <a:r>
              <a:rPr lang="en-US" baseline="30000"/>
              <a:t>n</a:t>
            </a:r>
            <a:r>
              <a:rPr lang="en-US"/>
              <a:t> resistors and a priority encoder logic. </a:t>
            </a:r>
          </a:p>
          <a:p>
            <a:pPr marL="257175" indent="-257175">
              <a:buFont typeface="Arial" pitchFamily="34" charset="0"/>
              <a:buChar char="•"/>
            </a:pPr>
            <a:r>
              <a:rPr lang="en-US"/>
              <a:t>Advantage: the fastest type of ADC.</a:t>
            </a:r>
          </a:p>
          <a:p>
            <a:pPr marL="257175" indent="-257175">
              <a:buFont typeface="Arial" pitchFamily="34" charset="0"/>
              <a:buChar char="•"/>
            </a:pPr>
            <a:r>
              <a:rPr lang="en-US"/>
              <a:t>Disadvantages: limited resolution, expensive, large power consumption and low accuracy.</a:t>
            </a:r>
          </a:p>
          <a:p>
            <a:pPr marL="257175" indent="-257175">
              <a:buFont typeface="Arial" pitchFamily="34" charset="0"/>
              <a:buChar char="•"/>
            </a:pPr>
            <a:r>
              <a:rPr lang="en-US"/>
              <a:t>Applications: Data acquisition, satellite communication, radar processing, sampling oscilloscope and high density disk drives. </a:t>
            </a:r>
          </a:p>
        </p:txBody>
      </p:sp>
      <p:pic>
        <p:nvPicPr>
          <p:cNvPr id="1026" name="Picture 2" descr="http://www.hardwaresecrets.com/wp-content/uploads/317_06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96" y="1517073"/>
            <a:ext cx="4256915" cy="53409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52907" y="3396629"/>
            <a:ext cx="117883" cy="1169551"/>
          </a:xfrm>
          <a:prstGeom prst="rect">
            <a:avLst/>
          </a:prstGeom>
          <a:noFill/>
        </p:spPr>
        <p:txBody>
          <a:bodyPr wrap="square" rtlCol="0">
            <a:spAutoFit/>
          </a:bodyPr>
          <a:lstStyle/>
          <a:p>
            <a:r>
              <a:rPr lang="en-US" sz="1000">
                <a:solidFill>
                  <a:srgbClr val="FF0000"/>
                </a:solidFill>
              </a:rPr>
              <a:t>7</a:t>
            </a:r>
          </a:p>
          <a:p>
            <a:r>
              <a:rPr lang="en-US" sz="1000">
                <a:solidFill>
                  <a:srgbClr val="FF0000"/>
                </a:solidFill>
              </a:rPr>
              <a:t>6</a:t>
            </a:r>
          </a:p>
          <a:p>
            <a:r>
              <a:rPr lang="en-US" sz="1000">
                <a:solidFill>
                  <a:srgbClr val="FF0000"/>
                </a:solidFill>
              </a:rPr>
              <a:t>5</a:t>
            </a:r>
          </a:p>
          <a:p>
            <a:r>
              <a:rPr lang="en-US" sz="1000">
                <a:solidFill>
                  <a:srgbClr val="FF0000"/>
                </a:solidFill>
              </a:rPr>
              <a:t>4</a:t>
            </a:r>
          </a:p>
          <a:p>
            <a:r>
              <a:rPr lang="en-US" sz="1000">
                <a:solidFill>
                  <a:srgbClr val="FF0000"/>
                </a:solidFill>
              </a:rPr>
              <a:t>3</a:t>
            </a:r>
          </a:p>
          <a:p>
            <a:r>
              <a:rPr lang="en-US" sz="1000">
                <a:solidFill>
                  <a:srgbClr val="FF0000"/>
                </a:solidFill>
              </a:rPr>
              <a:t>2</a:t>
            </a:r>
          </a:p>
          <a:p>
            <a:r>
              <a:rPr lang="en-US" sz="1000">
                <a:solidFill>
                  <a:srgbClr val="FF0000"/>
                </a:solidFill>
              </a:rPr>
              <a:t>1</a:t>
            </a:r>
          </a:p>
        </p:txBody>
      </p:sp>
      <p:sp>
        <p:nvSpPr>
          <p:cNvPr id="23" name="TextBox 22"/>
          <p:cNvSpPr txBox="1"/>
          <p:nvPr/>
        </p:nvSpPr>
        <p:spPr>
          <a:xfrm>
            <a:off x="1163232" y="2369126"/>
            <a:ext cx="270713" cy="3785652"/>
          </a:xfrm>
          <a:prstGeom prst="rect">
            <a:avLst/>
          </a:prstGeom>
          <a:noFill/>
        </p:spPr>
        <p:txBody>
          <a:bodyPr wrap="square" rtlCol="0">
            <a:spAutoFit/>
          </a:bodyPr>
          <a:lstStyle/>
          <a:p>
            <a:r>
              <a:rPr lang="en-US" sz="1000">
                <a:solidFill>
                  <a:srgbClr val="FF0000"/>
                </a:solidFill>
              </a:rPr>
              <a:t>7</a:t>
            </a:r>
          </a:p>
          <a:p>
            <a:endParaRPr lang="en-US" sz="1000">
              <a:solidFill>
                <a:srgbClr val="FF0000"/>
              </a:solidFill>
            </a:endParaRPr>
          </a:p>
          <a:p>
            <a:endParaRPr lang="en-US" sz="1000">
              <a:solidFill>
                <a:srgbClr val="FF0000"/>
              </a:solidFill>
            </a:endParaRPr>
          </a:p>
          <a:p>
            <a:endParaRPr lang="en-US" sz="1000">
              <a:solidFill>
                <a:srgbClr val="FF0000"/>
              </a:solidFill>
            </a:endParaRPr>
          </a:p>
          <a:p>
            <a:r>
              <a:rPr lang="en-US" sz="1000">
                <a:solidFill>
                  <a:srgbClr val="FF0000"/>
                </a:solidFill>
              </a:rPr>
              <a:t>6</a:t>
            </a:r>
          </a:p>
          <a:p>
            <a:endParaRPr lang="en-US" sz="1000">
              <a:solidFill>
                <a:srgbClr val="FF0000"/>
              </a:solidFill>
            </a:endParaRPr>
          </a:p>
          <a:p>
            <a:endParaRPr lang="en-US" sz="1000">
              <a:solidFill>
                <a:srgbClr val="FF0000"/>
              </a:solidFill>
            </a:endParaRPr>
          </a:p>
          <a:p>
            <a:r>
              <a:rPr lang="en-US" sz="1000">
                <a:solidFill>
                  <a:srgbClr val="FF0000"/>
                </a:solidFill>
              </a:rPr>
              <a:t>5</a:t>
            </a:r>
          </a:p>
          <a:p>
            <a:endParaRPr lang="en-US" sz="1000">
              <a:solidFill>
                <a:srgbClr val="FF0000"/>
              </a:solidFill>
            </a:endParaRPr>
          </a:p>
          <a:p>
            <a:endParaRPr lang="en-US" sz="1000">
              <a:solidFill>
                <a:srgbClr val="FF0000"/>
              </a:solidFill>
            </a:endParaRPr>
          </a:p>
          <a:p>
            <a:endParaRPr lang="en-US" sz="1000">
              <a:solidFill>
                <a:srgbClr val="FF0000"/>
              </a:solidFill>
            </a:endParaRPr>
          </a:p>
          <a:p>
            <a:r>
              <a:rPr lang="en-US" sz="1000">
                <a:solidFill>
                  <a:srgbClr val="FF0000"/>
                </a:solidFill>
              </a:rPr>
              <a:t>4</a:t>
            </a:r>
          </a:p>
          <a:p>
            <a:endParaRPr lang="en-US" sz="1000">
              <a:solidFill>
                <a:srgbClr val="FF0000"/>
              </a:solidFill>
            </a:endParaRPr>
          </a:p>
          <a:p>
            <a:endParaRPr lang="en-US" sz="1000">
              <a:solidFill>
                <a:srgbClr val="FF0000"/>
              </a:solidFill>
            </a:endParaRPr>
          </a:p>
          <a:p>
            <a:endParaRPr lang="en-US" sz="1000">
              <a:solidFill>
                <a:srgbClr val="FF0000"/>
              </a:solidFill>
            </a:endParaRPr>
          </a:p>
          <a:p>
            <a:r>
              <a:rPr lang="en-US" sz="1000">
                <a:solidFill>
                  <a:srgbClr val="FF0000"/>
                </a:solidFill>
              </a:rPr>
              <a:t>3</a:t>
            </a:r>
          </a:p>
          <a:p>
            <a:endParaRPr lang="en-US" sz="1000">
              <a:solidFill>
                <a:srgbClr val="FF0000"/>
              </a:solidFill>
            </a:endParaRPr>
          </a:p>
          <a:p>
            <a:endParaRPr lang="en-US" sz="1000">
              <a:solidFill>
                <a:srgbClr val="FF0000"/>
              </a:solidFill>
            </a:endParaRPr>
          </a:p>
          <a:p>
            <a:endParaRPr lang="en-US" sz="1000">
              <a:solidFill>
                <a:srgbClr val="FF0000"/>
              </a:solidFill>
            </a:endParaRPr>
          </a:p>
          <a:p>
            <a:r>
              <a:rPr lang="en-US" sz="1000">
                <a:solidFill>
                  <a:srgbClr val="FF0000"/>
                </a:solidFill>
              </a:rPr>
              <a:t>2</a:t>
            </a:r>
          </a:p>
          <a:p>
            <a:endParaRPr lang="en-US" sz="1000">
              <a:solidFill>
                <a:srgbClr val="FF0000"/>
              </a:solidFill>
            </a:endParaRPr>
          </a:p>
          <a:p>
            <a:endParaRPr lang="en-US" sz="1000">
              <a:solidFill>
                <a:srgbClr val="FF0000"/>
              </a:solidFill>
            </a:endParaRPr>
          </a:p>
          <a:p>
            <a:endParaRPr lang="en-US" sz="1000">
              <a:solidFill>
                <a:srgbClr val="FF0000"/>
              </a:solidFill>
            </a:endParaRPr>
          </a:p>
          <a:p>
            <a:r>
              <a:rPr lang="en-US" sz="1000">
                <a:solidFill>
                  <a:srgbClr val="FF0000"/>
                </a:solidFill>
              </a:rPr>
              <a:t>1</a:t>
            </a:r>
          </a:p>
        </p:txBody>
      </p:sp>
    </p:spTree>
    <p:extLst>
      <p:ext uri="{BB962C8B-B14F-4D97-AF65-F5344CB8AC3E}">
        <p14:creationId xmlns:p14="http://schemas.microsoft.com/office/powerpoint/2010/main" val="42139961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64361" y="1598556"/>
            <a:ext cx="4363239" cy="3746568"/>
          </a:xfrm>
          <a:prstGeom prst="rect">
            <a:avLst/>
          </a:prstGeom>
        </p:spPr>
      </p:pic>
      <p:sp>
        <p:nvSpPr>
          <p:cNvPr id="3" name="Rectangle 2"/>
          <p:cNvSpPr/>
          <p:nvPr/>
        </p:nvSpPr>
        <p:spPr>
          <a:xfrm>
            <a:off x="469900" y="834346"/>
            <a:ext cx="10414000" cy="646331"/>
          </a:xfrm>
          <a:prstGeom prst="rect">
            <a:avLst/>
          </a:prstGeom>
        </p:spPr>
        <p:txBody>
          <a:bodyPr wrap="square">
            <a:spAutoFit/>
          </a:bodyPr>
          <a:lstStyle/>
          <a:p>
            <a:r>
              <a:rPr lang="en-US"/>
              <a:t>Determine the binary number sequence of the 3-bit ADC for the input signal and the sampling pulses (encoder enable) shown below. Draw the resulting digital output waveforms. </a:t>
            </a:r>
            <a:endParaRPr lang="en-US">
              <a:effectLst/>
            </a:endParaRPr>
          </a:p>
        </p:txBody>
      </p:sp>
      <p:sp>
        <p:nvSpPr>
          <p:cNvPr id="4" name="Rectangle 2"/>
          <p:cNvSpPr txBox="1">
            <a:spLocks noChangeArrowheads="1"/>
          </p:cNvSpPr>
          <p:nvPr/>
        </p:nvSpPr>
        <p:spPr>
          <a:xfrm>
            <a:off x="2152650" y="161251"/>
            <a:ext cx="7886700" cy="4393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a:t>Flash ADC Example</a:t>
            </a:r>
          </a:p>
        </p:txBody>
      </p:sp>
      <p:pic>
        <p:nvPicPr>
          <p:cNvPr id="5" name="Picture 4"/>
          <p:cNvPicPr>
            <a:picLocks noChangeAspect="1"/>
          </p:cNvPicPr>
          <p:nvPr/>
        </p:nvPicPr>
        <p:blipFill>
          <a:blip r:embed="rId3" cstate="print"/>
          <a:stretch>
            <a:fillRect/>
          </a:stretch>
        </p:blipFill>
        <p:spPr>
          <a:xfrm>
            <a:off x="5811837" y="1863680"/>
            <a:ext cx="4809858" cy="3216319"/>
          </a:xfrm>
          <a:prstGeom prst="rect">
            <a:avLst/>
          </a:prstGeom>
        </p:spPr>
      </p:pic>
      <p:sp>
        <p:nvSpPr>
          <p:cNvPr id="6" name="Rectangle 5"/>
          <p:cNvSpPr/>
          <p:nvPr/>
        </p:nvSpPr>
        <p:spPr>
          <a:xfrm>
            <a:off x="818360" y="5461000"/>
            <a:ext cx="7131840" cy="646331"/>
          </a:xfrm>
          <a:prstGeom prst="rect">
            <a:avLst/>
          </a:prstGeom>
        </p:spPr>
        <p:txBody>
          <a:bodyPr wrap="square">
            <a:spAutoFit/>
          </a:bodyPr>
          <a:lstStyle/>
          <a:p>
            <a:r>
              <a:rPr lang="en-US"/>
              <a:t>The resulting binary output sequence in relation to the sampling pulses is: 011, 101, 110, 110, 100, 001, 000, 001, 010, 101, 110, 111 </a:t>
            </a:r>
            <a:endParaRPr lang="en-US">
              <a:effectLst/>
            </a:endParaRPr>
          </a:p>
        </p:txBody>
      </p:sp>
    </p:spTree>
    <p:extLst>
      <p:ext uri="{BB962C8B-B14F-4D97-AF65-F5344CB8AC3E}">
        <p14:creationId xmlns:p14="http://schemas.microsoft.com/office/powerpoint/2010/main" val="1027976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85976" y="503962"/>
            <a:ext cx="7905750" cy="677422"/>
          </a:xfrm>
        </p:spPr>
        <p:txBody>
          <a:bodyPr>
            <a:normAutofit fontScale="90000"/>
          </a:bodyPr>
          <a:lstStyle/>
          <a:p>
            <a:pPr algn="ctr" eaLnBrk="1" hangingPunct="1">
              <a:defRPr/>
            </a:pPr>
            <a:r>
              <a:rPr lang="en-US">
                <a:solidFill>
                  <a:schemeClr val="tx1"/>
                </a:solidFill>
              </a:rPr>
              <a:t>Successive-approximation ADC</a:t>
            </a:r>
          </a:p>
        </p:txBody>
      </p:sp>
      <p:pic>
        <p:nvPicPr>
          <p:cNvPr id="21508" name="Picture 4"/>
          <p:cNvPicPr>
            <a:picLocks noGrp="1" noChangeAspect="1" noChangeArrowheads="1"/>
          </p:cNvPicPr>
          <p:nvPr>
            <p:ph idx="1"/>
          </p:nvPr>
        </p:nvPicPr>
        <p:blipFill>
          <a:blip r:embed="rId3" cstate="print"/>
          <a:srcRect/>
          <a:stretch>
            <a:fillRect/>
          </a:stretch>
        </p:blipFill>
        <p:spPr>
          <a:xfrm>
            <a:off x="3271839" y="1626991"/>
            <a:ext cx="5280025" cy="2163366"/>
          </a:xfrm>
          <a:noFill/>
        </p:spPr>
      </p:pic>
      <p:sp>
        <p:nvSpPr>
          <p:cNvPr id="21509" name="Rectangle 5"/>
          <p:cNvSpPr>
            <a:spLocks noChangeArrowheads="1"/>
          </p:cNvSpPr>
          <p:nvPr/>
        </p:nvSpPr>
        <p:spPr bwMode="auto">
          <a:xfrm>
            <a:off x="2085976" y="2708674"/>
            <a:ext cx="2300288" cy="265457"/>
          </a:xfrm>
          <a:prstGeom prst="rect">
            <a:avLst/>
          </a:prstGeom>
          <a:noFill/>
          <a:ln w="9525" algn="ctr">
            <a:noFill/>
            <a:miter lim="800000"/>
            <a:headEnd/>
            <a:tailEnd/>
          </a:ln>
        </p:spPr>
        <p:txBody>
          <a:bodyPr>
            <a:spAutoFit/>
          </a:bodyPr>
          <a:lstStyle/>
          <a:p>
            <a:pPr algn="r"/>
            <a:r>
              <a:rPr lang="en-US" sz="1125" b="1"/>
              <a:t>Start Conversion (SC)</a:t>
            </a:r>
          </a:p>
        </p:txBody>
      </p:sp>
      <p:sp>
        <p:nvSpPr>
          <p:cNvPr id="2" name="Rectangle 1"/>
          <p:cNvSpPr/>
          <p:nvPr/>
        </p:nvSpPr>
        <p:spPr>
          <a:xfrm>
            <a:off x="1630681" y="4055814"/>
            <a:ext cx="8816339" cy="2696123"/>
          </a:xfrm>
          <a:prstGeom prst="rect">
            <a:avLst/>
          </a:prstGeom>
        </p:spPr>
        <p:txBody>
          <a:bodyPr wrap="square">
            <a:spAutoFit/>
          </a:bodyPr>
          <a:lstStyle/>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A DAC is used to generate approximations of the input voltage.</a:t>
            </a:r>
          </a:p>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A comparator is used to compare V</a:t>
            </a:r>
            <a:r>
              <a:rPr lang="en-US" baseline="-25000"/>
              <a:t>in</a:t>
            </a:r>
            <a:r>
              <a:rPr lang="en-US"/>
              <a:t> and </a:t>
            </a:r>
            <a:r>
              <a:rPr lang="en-US" err="1"/>
              <a:t>V</a:t>
            </a:r>
            <a:r>
              <a:rPr lang="en-US" baseline="-25000" err="1"/>
              <a:t>appr</a:t>
            </a:r>
            <a:r>
              <a:rPr lang="en-US"/>
              <a:t>.</a:t>
            </a:r>
          </a:p>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In each cycle, SAR finds one output bit using comparator. </a:t>
            </a:r>
          </a:p>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To start conversion, set SC = 1. When conversion ends, EOC = 1.</a:t>
            </a:r>
          </a:p>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Quite fast, expensive, high accuracy and one of the most widely used design for ADCs.</a:t>
            </a:r>
          </a:p>
          <a:p>
            <a:pPr marL="342900" indent="-342900">
              <a:lnSpc>
                <a:spcPct val="120000"/>
              </a:lnSpc>
              <a:spcBef>
                <a:spcPct val="10000"/>
              </a:spcBef>
              <a:spcAft>
                <a:spcPct val="10000"/>
              </a:spcAft>
              <a:buClr>
                <a:srgbClr val="0000CC"/>
              </a:buClr>
              <a:buFont typeface="Arial" panose="020B0604020202020204" pitchFamily="34" charset="0"/>
              <a:buChar char="•"/>
              <a:defRPr/>
            </a:pPr>
            <a:r>
              <a:rPr lang="en-US"/>
              <a:t>It starts making large amplitude guesses, then takes progressively smaller steps, one will always be too high or too low, but will iterate to "very close to just right."</a:t>
            </a:r>
          </a:p>
        </p:txBody>
      </p:sp>
    </p:spTree>
    <p:extLst>
      <p:ext uri="{BB962C8B-B14F-4D97-AF65-F5344CB8AC3E}">
        <p14:creationId xmlns:p14="http://schemas.microsoft.com/office/powerpoint/2010/main" val="18421315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1943100" y="383382"/>
            <a:ext cx="7793182" cy="454818"/>
          </a:xfrm>
        </p:spPr>
        <p:txBody>
          <a:bodyPr anchor="ctr">
            <a:noAutofit/>
          </a:bodyPr>
          <a:lstStyle/>
          <a:p>
            <a:r>
              <a:rPr lang="en-US" sz="3600">
                <a:solidFill>
                  <a:schemeClr val="tx1"/>
                </a:solidFill>
              </a:rPr>
              <a:t>Successive</a:t>
            </a:r>
            <a:r>
              <a:rPr lang="en-US" sz="3600"/>
              <a:t> </a:t>
            </a:r>
            <a:r>
              <a:rPr lang="en-US" sz="3600">
                <a:solidFill>
                  <a:schemeClr val="tx1"/>
                </a:solidFill>
              </a:rPr>
              <a:t>Approximation</a:t>
            </a:r>
            <a:r>
              <a:rPr lang="en-US" sz="3600"/>
              <a:t> ADC Example</a:t>
            </a:r>
          </a:p>
        </p:txBody>
      </p:sp>
      <p:sp>
        <p:nvSpPr>
          <p:cNvPr id="15364" name="Subtitle 2"/>
          <p:cNvSpPr txBox="1">
            <a:spLocks/>
          </p:cNvSpPr>
          <p:nvPr/>
        </p:nvSpPr>
        <p:spPr bwMode="auto">
          <a:xfrm>
            <a:off x="365761" y="1182029"/>
            <a:ext cx="6651771" cy="3791416"/>
          </a:xfrm>
          <a:prstGeom prst="rect">
            <a:avLst/>
          </a:prstGeom>
          <a:noFill/>
          <a:ln w="9525">
            <a:noFill/>
            <a:miter lim="800000"/>
            <a:headEnd/>
            <a:tailEnd/>
          </a:ln>
        </p:spPr>
        <p:txBody>
          <a:bodyPr/>
          <a:lstStyle/>
          <a:p>
            <a:pPr>
              <a:spcBef>
                <a:spcPct val="20000"/>
              </a:spcBef>
            </a:pPr>
            <a:r>
              <a:rPr lang="en-US"/>
              <a:t>Given: 8-bit ADC,  V</a:t>
            </a:r>
            <a:r>
              <a:rPr lang="en-US" baseline="-25000"/>
              <a:t>in</a:t>
            </a:r>
            <a:r>
              <a:rPr lang="en-US"/>
              <a:t> = 5.65V and </a:t>
            </a:r>
            <a:r>
              <a:rPr lang="en-US" err="1"/>
              <a:t>V</a:t>
            </a:r>
            <a:r>
              <a:rPr lang="en-US" baseline="-25000" err="1"/>
              <a:t>full</a:t>
            </a:r>
            <a:r>
              <a:rPr lang="en-US" baseline="-25000"/>
              <a:t> scale</a:t>
            </a:r>
            <a:r>
              <a:rPr lang="en-US"/>
              <a:t> = 8V.  Find digital value V</a:t>
            </a:r>
            <a:r>
              <a:rPr lang="en-US" baseline="-25000"/>
              <a:t>in</a:t>
            </a:r>
          </a:p>
          <a:p>
            <a:pPr>
              <a:spcBef>
                <a:spcPct val="20000"/>
              </a:spcBef>
            </a:pPr>
            <a:r>
              <a:rPr lang="en-US">
                <a:latin typeface="Calibri" pitchFamily="34" charset="0"/>
              </a:rPr>
              <a:t>Start approximation with MSB (Bit 7) </a:t>
            </a:r>
            <a:r>
              <a:rPr lang="en-US">
                <a:latin typeface="Calibri" pitchFamily="34" charset="0"/>
                <a:sym typeface="Wingdings" pitchFamily="2" charset="2"/>
              </a:rPr>
              <a:t> LSB (Bit 0):</a:t>
            </a:r>
          </a:p>
          <a:p>
            <a:pPr>
              <a:spcBef>
                <a:spcPct val="20000"/>
              </a:spcBef>
            </a:pPr>
            <a:r>
              <a:rPr lang="en-US">
                <a:latin typeface="Calibri" pitchFamily="34" charset="0"/>
                <a:sym typeface="Wingdings" pitchFamily="2" charset="2"/>
              </a:rPr>
              <a:t>Let </a:t>
            </a:r>
          </a:p>
          <a:p>
            <a:pPr>
              <a:spcBef>
                <a:spcPct val="20000"/>
              </a:spcBef>
            </a:pPr>
            <a:r>
              <a:rPr lang="en-US">
                <a:latin typeface="Calibri" pitchFamily="34" charset="0"/>
                <a:sym typeface="Wingdings" pitchFamily="2" charset="2"/>
              </a:rPr>
              <a:t>Bit 7 = 1  V</a:t>
            </a:r>
            <a:r>
              <a:rPr lang="en-US" baseline="-25000">
                <a:latin typeface="Calibri" pitchFamily="34" charset="0"/>
                <a:sym typeface="Wingdings" pitchFamily="2" charset="2"/>
              </a:rPr>
              <a:t>DAC</a:t>
            </a:r>
            <a:r>
              <a:rPr lang="en-US">
                <a:latin typeface="Calibri" pitchFamily="34" charset="0"/>
                <a:sym typeface="Wingdings" pitchFamily="2" charset="2"/>
              </a:rPr>
              <a:t> = 4V &lt; 5.65  </a:t>
            </a:r>
            <a:r>
              <a:rPr lang="en-US">
                <a:solidFill>
                  <a:srgbClr val="FF0000"/>
                </a:solidFill>
                <a:latin typeface="Calibri" pitchFamily="34" charset="0"/>
                <a:sym typeface="Wingdings" pitchFamily="2" charset="2"/>
              </a:rPr>
              <a:t>Bit 7 = 1</a:t>
            </a:r>
          </a:p>
          <a:p>
            <a:pPr>
              <a:spcBef>
                <a:spcPct val="20000"/>
              </a:spcBef>
            </a:pPr>
            <a:r>
              <a:rPr lang="en-US">
                <a:latin typeface="Calibri" pitchFamily="34" charset="0"/>
                <a:sym typeface="Wingdings" pitchFamily="2" charset="2"/>
              </a:rPr>
              <a:t>Bit 6 = 1  V</a:t>
            </a:r>
            <a:r>
              <a:rPr lang="en-US" baseline="-25000">
                <a:latin typeface="Calibri" pitchFamily="34" charset="0"/>
                <a:sym typeface="Wingdings" pitchFamily="2" charset="2"/>
              </a:rPr>
              <a:t>DAC</a:t>
            </a:r>
            <a:r>
              <a:rPr lang="en-US">
                <a:latin typeface="Calibri" pitchFamily="34" charset="0"/>
                <a:sym typeface="Wingdings" pitchFamily="2" charset="2"/>
              </a:rPr>
              <a:t> = (4 + 2)V = 6V &gt; 5.65  Bit 6 = 0</a:t>
            </a:r>
          </a:p>
          <a:p>
            <a:pPr>
              <a:spcBef>
                <a:spcPct val="20000"/>
              </a:spcBef>
            </a:pPr>
            <a:r>
              <a:rPr lang="en-US">
                <a:latin typeface="Calibri" pitchFamily="34" charset="0"/>
                <a:sym typeface="Wingdings" pitchFamily="2" charset="2"/>
              </a:rPr>
              <a:t>Bit 5 = 1  V</a:t>
            </a:r>
            <a:r>
              <a:rPr lang="en-US" baseline="-25000">
                <a:latin typeface="Calibri" pitchFamily="34" charset="0"/>
                <a:sym typeface="Wingdings" pitchFamily="2" charset="2"/>
              </a:rPr>
              <a:t>DAC</a:t>
            </a:r>
            <a:r>
              <a:rPr lang="en-US">
                <a:latin typeface="Calibri" pitchFamily="34" charset="0"/>
                <a:sym typeface="Wingdings" pitchFamily="2" charset="2"/>
              </a:rPr>
              <a:t> = (4 + 1)V = 5V &lt; 5.65  </a:t>
            </a:r>
            <a:r>
              <a:rPr lang="en-US">
                <a:solidFill>
                  <a:srgbClr val="FF0000"/>
                </a:solidFill>
                <a:latin typeface="Calibri" pitchFamily="34" charset="0"/>
                <a:sym typeface="Wingdings" pitchFamily="2" charset="2"/>
              </a:rPr>
              <a:t>Bit 5 = 1</a:t>
            </a:r>
          </a:p>
          <a:p>
            <a:pPr>
              <a:spcBef>
                <a:spcPct val="20000"/>
              </a:spcBef>
            </a:pPr>
            <a:r>
              <a:rPr lang="en-US">
                <a:latin typeface="Calibri" pitchFamily="34" charset="0"/>
                <a:sym typeface="Wingdings" pitchFamily="2" charset="2"/>
              </a:rPr>
              <a:t>Bit 4 = 1  V</a:t>
            </a:r>
            <a:r>
              <a:rPr lang="en-US" baseline="-25000">
                <a:latin typeface="Calibri" pitchFamily="34" charset="0"/>
                <a:sym typeface="Wingdings" pitchFamily="2" charset="2"/>
              </a:rPr>
              <a:t>DAC</a:t>
            </a:r>
            <a:r>
              <a:rPr lang="en-US">
                <a:latin typeface="Calibri" pitchFamily="34" charset="0"/>
                <a:sym typeface="Wingdings" pitchFamily="2" charset="2"/>
              </a:rPr>
              <a:t> = (5 + 0.5)V = 5.5V &lt; 5.65  </a:t>
            </a:r>
            <a:r>
              <a:rPr lang="en-US">
                <a:solidFill>
                  <a:srgbClr val="FF0000"/>
                </a:solidFill>
                <a:latin typeface="Calibri" pitchFamily="34" charset="0"/>
                <a:sym typeface="Wingdings" pitchFamily="2" charset="2"/>
              </a:rPr>
              <a:t>Bit 4 = 1</a:t>
            </a:r>
          </a:p>
          <a:p>
            <a:pPr>
              <a:spcBef>
                <a:spcPct val="20000"/>
              </a:spcBef>
            </a:pPr>
            <a:r>
              <a:rPr lang="en-US">
                <a:latin typeface="Calibri" pitchFamily="34" charset="0"/>
                <a:sym typeface="Wingdings" pitchFamily="2" charset="2"/>
              </a:rPr>
              <a:t>Bit 3 = 1  V</a:t>
            </a:r>
            <a:r>
              <a:rPr lang="en-US" baseline="-25000">
                <a:latin typeface="Calibri" pitchFamily="34" charset="0"/>
                <a:sym typeface="Wingdings" pitchFamily="2" charset="2"/>
              </a:rPr>
              <a:t>DAC</a:t>
            </a:r>
            <a:r>
              <a:rPr lang="en-US">
                <a:latin typeface="Calibri" pitchFamily="34" charset="0"/>
                <a:sym typeface="Wingdings" pitchFamily="2" charset="2"/>
              </a:rPr>
              <a:t> = (5.5 + 0.25)V = 5.75V &gt; 5.65  Bit 3 = 0</a:t>
            </a:r>
          </a:p>
          <a:p>
            <a:pPr>
              <a:spcBef>
                <a:spcPct val="20000"/>
              </a:spcBef>
            </a:pPr>
            <a:r>
              <a:rPr lang="en-US">
                <a:latin typeface="Calibri" pitchFamily="34" charset="0"/>
                <a:sym typeface="Wingdings" pitchFamily="2" charset="2"/>
              </a:rPr>
              <a:t>Bit 2 = 1  V</a:t>
            </a:r>
            <a:r>
              <a:rPr lang="en-US" baseline="-25000">
                <a:latin typeface="Calibri" pitchFamily="34" charset="0"/>
                <a:sym typeface="Wingdings" pitchFamily="2" charset="2"/>
              </a:rPr>
              <a:t>DAC</a:t>
            </a:r>
            <a:r>
              <a:rPr lang="en-US">
                <a:latin typeface="Calibri" pitchFamily="34" charset="0"/>
                <a:sym typeface="Wingdings" pitchFamily="2" charset="2"/>
              </a:rPr>
              <a:t> = (5.5 + 0.125)V = 5.625V &lt; 5.65  </a:t>
            </a:r>
            <a:r>
              <a:rPr lang="en-US">
                <a:solidFill>
                  <a:srgbClr val="FF0000"/>
                </a:solidFill>
                <a:latin typeface="Calibri" pitchFamily="34" charset="0"/>
                <a:sym typeface="Wingdings" pitchFamily="2" charset="2"/>
              </a:rPr>
              <a:t>Bit 2 = 1</a:t>
            </a:r>
          </a:p>
          <a:p>
            <a:pPr>
              <a:spcBef>
                <a:spcPct val="20000"/>
              </a:spcBef>
            </a:pPr>
            <a:r>
              <a:rPr lang="en-US">
                <a:latin typeface="Calibri" pitchFamily="34" charset="0"/>
                <a:sym typeface="Wingdings" pitchFamily="2" charset="2"/>
              </a:rPr>
              <a:t>Bit 1 = 1  V</a:t>
            </a:r>
            <a:r>
              <a:rPr lang="en-US" baseline="-25000">
                <a:latin typeface="Calibri" pitchFamily="34" charset="0"/>
                <a:sym typeface="Wingdings" pitchFamily="2" charset="2"/>
              </a:rPr>
              <a:t>DAC</a:t>
            </a:r>
            <a:r>
              <a:rPr lang="en-US">
                <a:latin typeface="Calibri" pitchFamily="34" charset="0"/>
                <a:sym typeface="Wingdings" pitchFamily="2" charset="2"/>
              </a:rPr>
              <a:t> = (5.625 + 0.0625)V = 5.6875V &gt; 5.65  Bit 1= 0</a:t>
            </a:r>
          </a:p>
          <a:p>
            <a:pPr>
              <a:spcBef>
                <a:spcPct val="20000"/>
              </a:spcBef>
            </a:pPr>
            <a:r>
              <a:rPr lang="en-US">
                <a:latin typeface="Calibri" pitchFamily="34" charset="0"/>
                <a:sym typeface="Wingdings" pitchFamily="2" charset="2"/>
              </a:rPr>
              <a:t>Bit 0 = 1  V</a:t>
            </a:r>
            <a:r>
              <a:rPr lang="en-US" baseline="-25000">
                <a:latin typeface="Calibri" pitchFamily="34" charset="0"/>
                <a:sym typeface="Wingdings" pitchFamily="2" charset="2"/>
              </a:rPr>
              <a:t>DAC</a:t>
            </a:r>
            <a:r>
              <a:rPr lang="en-US">
                <a:latin typeface="Calibri" pitchFamily="34" charset="0"/>
                <a:sym typeface="Wingdings" pitchFamily="2" charset="2"/>
              </a:rPr>
              <a:t> = (5.625 + 0.03125)V = 5.65625V &gt; 5.65  Bit 0 = 0</a:t>
            </a:r>
          </a:p>
          <a:p>
            <a:pPr>
              <a:spcBef>
                <a:spcPct val="20000"/>
              </a:spcBef>
            </a:pPr>
            <a:endParaRPr lang="en-US">
              <a:latin typeface="Calibri" pitchFamily="34" charset="0"/>
              <a:sym typeface="Wingdings" pitchFamily="2" charset="2"/>
            </a:endParaRPr>
          </a:p>
          <a:p>
            <a:pPr>
              <a:spcBef>
                <a:spcPct val="20000"/>
              </a:spcBef>
            </a:pPr>
            <a:r>
              <a:rPr lang="en-US">
                <a:latin typeface="Calibri" pitchFamily="34" charset="0"/>
                <a:sym typeface="Wingdings" pitchFamily="2" charset="2"/>
              </a:rPr>
              <a:t> Bit 7       Bit 6      Bit 5       Bit 4       Bit 3      Bit 2       Bit 1       Bit 0</a:t>
            </a:r>
          </a:p>
          <a:p>
            <a:pPr>
              <a:spcBef>
                <a:spcPct val="20000"/>
              </a:spcBef>
            </a:pPr>
            <a:endParaRPr lang="en-US">
              <a:latin typeface="Calibri" pitchFamily="34" charset="0"/>
              <a:sym typeface="Wingdings" pitchFamily="2" charset="2"/>
            </a:endParaRPr>
          </a:p>
          <a:p>
            <a:pPr>
              <a:spcBef>
                <a:spcPct val="20000"/>
              </a:spcBef>
            </a:pPr>
            <a:r>
              <a:rPr lang="en-US"/>
              <a:t> </a:t>
            </a:r>
          </a:p>
        </p:txBody>
      </p:sp>
      <p:pic>
        <p:nvPicPr>
          <p:cNvPr id="6" name="Picture 2"/>
          <p:cNvPicPr>
            <a:picLocks noChangeAspect="1" noChangeArrowheads="1"/>
          </p:cNvPicPr>
          <p:nvPr/>
        </p:nvPicPr>
        <p:blipFill>
          <a:blip r:embed="rId3" cstate="print"/>
          <a:srcRect l="23438" t="16667" r="24219" b="7333"/>
          <a:stretch>
            <a:fillRect/>
          </a:stretch>
        </p:blipFill>
        <p:spPr bwMode="auto">
          <a:xfrm>
            <a:off x="6939146" y="1063828"/>
            <a:ext cx="4928726" cy="4343400"/>
          </a:xfrm>
          <a:prstGeom prst="rect">
            <a:avLst/>
          </a:prstGeom>
          <a:noFill/>
          <a:ln w="9525">
            <a:noFill/>
            <a:miter lim="800000"/>
            <a:headEnd/>
            <a:tailEnd/>
          </a:ln>
        </p:spPr>
      </p:pic>
      <p:sp>
        <p:nvSpPr>
          <p:cNvPr id="2" name="Rectangle 1"/>
          <p:cNvSpPr/>
          <p:nvPr/>
        </p:nvSpPr>
        <p:spPr>
          <a:xfrm>
            <a:off x="7117891" y="3830375"/>
            <a:ext cx="692818" cy="276999"/>
          </a:xfrm>
          <a:prstGeom prst="rect">
            <a:avLst/>
          </a:prstGeom>
        </p:spPr>
        <p:txBody>
          <a:bodyPr wrap="none">
            <a:spAutoFit/>
          </a:bodyPr>
          <a:lstStyle/>
          <a:p>
            <a:r>
              <a:rPr lang="en-US" sz="1200">
                <a:solidFill>
                  <a:srgbClr val="002060"/>
                </a:solidFill>
              </a:rPr>
              <a:t>= 5.65V </a:t>
            </a:r>
          </a:p>
        </p:txBody>
      </p:sp>
      <p:cxnSp>
        <p:nvCxnSpPr>
          <p:cNvPr id="8" name="Straight Connector 7"/>
          <p:cNvCxnSpPr/>
          <p:nvPr/>
        </p:nvCxnSpPr>
        <p:spPr>
          <a:xfrm>
            <a:off x="9050482" y="1778620"/>
            <a:ext cx="13716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9298258" y="2769220"/>
            <a:ext cx="1981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50482" y="2029522"/>
            <a:ext cx="13716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50482" y="2211660"/>
            <a:ext cx="13716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50482" y="2447693"/>
            <a:ext cx="13716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9060365" y="3005551"/>
            <a:ext cx="1981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8911683" y="3202260"/>
            <a:ext cx="1981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8630452" y="3438293"/>
            <a:ext cx="1981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307445" y="3749599"/>
            <a:ext cx="176561" cy="910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3897" y="4023081"/>
            <a:ext cx="448957" cy="2090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35919" y="4453054"/>
            <a:ext cx="80103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909127" y="4158805"/>
            <a:ext cx="574879" cy="896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065349" y="1893849"/>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65349" y="2347332"/>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75234" y="2601022"/>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050482" y="2763644"/>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8350405" y="3749599"/>
            <a:ext cx="1981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8513956" y="3591622"/>
            <a:ext cx="1981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8756833" y="3337932"/>
            <a:ext cx="1981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9197898" y="2884449"/>
            <a:ext cx="1981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38097" y="4740199"/>
            <a:ext cx="113475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502698" y="4582222"/>
            <a:ext cx="93425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61034" y="4328532"/>
            <a:ext cx="685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159910" y="3901070"/>
            <a:ext cx="277039" cy="1412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72537" y="3337932"/>
            <a:ext cx="582927" cy="492443"/>
          </a:xfrm>
          <a:prstGeom prst="rect">
            <a:avLst/>
          </a:prstGeom>
          <a:noFill/>
        </p:spPr>
        <p:txBody>
          <a:bodyPr wrap="square" rtlCol="0">
            <a:spAutoFit/>
          </a:bodyPr>
          <a:lstStyle/>
          <a:p>
            <a:r>
              <a:rPr lang="en-US" sz="1400">
                <a:solidFill>
                  <a:srgbClr val="002060"/>
                </a:solidFill>
                <a:latin typeface="Calibri" pitchFamily="34" charset="0"/>
                <a:sym typeface="Wingdings" pitchFamily="2" charset="2"/>
              </a:rPr>
              <a:t>V</a:t>
            </a:r>
            <a:r>
              <a:rPr lang="en-US" sz="1400" baseline="-25000">
                <a:solidFill>
                  <a:srgbClr val="002060"/>
                </a:solidFill>
                <a:latin typeface="Calibri" pitchFamily="34" charset="0"/>
                <a:sym typeface="Wingdings" pitchFamily="2" charset="2"/>
              </a:rPr>
              <a:t>DAC</a:t>
            </a:r>
            <a:endParaRPr lang="en-US" sz="1400">
              <a:solidFill>
                <a:srgbClr val="002060"/>
              </a:solidFill>
              <a:latin typeface="Calibri" pitchFamily="34" charset="0"/>
              <a:sym typeface="Wingdings" pitchFamily="2" charset="2"/>
            </a:endParaRPr>
          </a:p>
          <a:p>
            <a:endParaRPr lang="en-US" sz="1200"/>
          </a:p>
        </p:txBody>
      </p:sp>
      <p:graphicFrame>
        <p:nvGraphicFramePr>
          <p:cNvPr id="49" name="Table 48"/>
          <p:cNvGraphicFramePr>
            <a:graphicFrameLocks noGrp="1"/>
          </p:cNvGraphicFramePr>
          <p:nvPr>
            <p:extLst/>
          </p:nvPr>
        </p:nvGraphicFramePr>
        <p:xfrm>
          <a:off x="365761" y="5585647"/>
          <a:ext cx="6213456" cy="370840"/>
        </p:xfrm>
        <a:graphic>
          <a:graphicData uri="http://schemas.openxmlformats.org/drawingml/2006/table">
            <a:tbl>
              <a:tblPr firstRow="1" bandRow="1">
                <a:tableStyleId>{5940675A-B579-460E-94D1-54222C63F5DA}</a:tableStyleId>
              </a:tblPr>
              <a:tblGrid>
                <a:gridCol w="776682">
                  <a:extLst>
                    <a:ext uri="{9D8B030D-6E8A-4147-A177-3AD203B41FA5}">
                      <a16:colId xmlns:a16="http://schemas.microsoft.com/office/drawing/2014/main" val="20000"/>
                    </a:ext>
                  </a:extLst>
                </a:gridCol>
                <a:gridCol w="776682">
                  <a:extLst>
                    <a:ext uri="{9D8B030D-6E8A-4147-A177-3AD203B41FA5}">
                      <a16:colId xmlns:a16="http://schemas.microsoft.com/office/drawing/2014/main" val="20001"/>
                    </a:ext>
                  </a:extLst>
                </a:gridCol>
                <a:gridCol w="776682">
                  <a:extLst>
                    <a:ext uri="{9D8B030D-6E8A-4147-A177-3AD203B41FA5}">
                      <a16:colId xmlns:a16="http://schemas.microsoft.com/office/drawing/2014/main" val="20002"/>
                    </a:ext>
                  </a:extLst>
                </a:gridCol>
                <a:gridCol w="776682">
                  <a:extLst>
                    <a:ext uri="{9D8B030D-6E8A-4147-A177-3AD203B41FA5}">
                      <a16:colId xmlns:a16="http://schemas.microsoft.com/office/drawing/2014/main" val="20003"/>
                    </a:ext>
                  </a:extLst>
                </a:gridCol>
                <a:gridCol w="776682">
                  <a:extLst>
                    <a:ext uri="{9D8B030D-6E8A-4147-A177-3AD203B41FA5}">
                      <a16:colId xmlns:a16="http://schemas.microsoft.com/office/drawing/2014/main" val="20004"/>
                    </a:ext>
                  </a:extLst>
                </a:gridCol>
                <a:gridCol w="776682">
                  <a:extLst>
                    <a:ext uri="{9D8B030D-6E8A-4147-A177-3AD203B41FA5}">
                      <a16:colId xmlns:a16="http://schemas.microsoft.com/office/drawing/2014/main" val="20005"/>
                    </a:ext>
                  </a:extLst>
                </a:gridCol>
                <a:gridCol w="776682">
                  <a:extLst>
                    <a:ext uri="{9D8B030D-6E8A-4147-A177-3AD203B41FA5}">
                      <a16:colId xmlns:a16="http://schemas.microsoft.com/office/drawing/2014/main" val="20006"/>
                    </a:ext>
                  </a:extLst>
                </a:gridCol>
                <a:gridCol w="776682">
                  <a:extLst>
                    <a:ext uri="{9D8B030D-6E8A-4147-A177-3AD203B41FA5}">
                      <a16:colId xmlns:a16="http://schemas.microsoft.com/office/drawing/2014/main" val="20007"/>
                    </a:ext>
                  </a:extLst>
                </a:gridCol>
              </a:tblGrid>
              <a:tr h="370840">
                <a:tc>
                  <a:txBody>
                    <a:bodyPr/>
                    <a:lstStyle/>
                    <a:p>
                      <a:pPr algn="ctr"/>
                      <a:r>
                        <a:rPr lang="en-US" b="1">
                          <a:solidFill>
                            <a:srgbClr val="FF0000"/>
                          </a:solidFill>
                        </a:rPr>
                        <a:t>1</a:t>
                      </a:r>
                    </a:p>
                  </a:txBody>
                  <a:tcPr/>
                </a:tc>
                <a:tc>
                  <a:txBody>
                    <a:bodyPr/>
                    <a:lstStyle/>
                    <a:p>
                      <a:pPr algn="ctr"/>
                      <a:r>
                        <a:rPr lang="en-US" b="1"/>
                        <a:t>0</a:t>
                      </a:r>
                    </a:p>
                  </a:txBody>
                  <a:tcPr/>
                </a:tc>
                <a:tc>
                  <a:txBody>
                    <a:bodyPr/>
                    <a:lstStyle/>
                    <a:p>
                      <a:pPr algn="ctr"/>
                      <a:r>
                        <a:rPr lang="en-US" b="1">
                          <a:solidFill>
                            <a:srgbClr val="FF0000"/>
                          </a:solidFill>
                        </a:rPr>
                        <a:t>1</a:t>
                      </a:r>
                    </a:p>
                  </a:txBody>
                  <a:tcPr/>
                </a:tc>
                <a:tc>
                  <a:txBody>
                    <a:bodyPr/>
                    <a:lstStyle/>
                    <a:p>
                      <a:pPr algn="ctr"/>
                      <a:r>
                        <a:rPr lang="en-US" b="1">
                          <a:solidFill>
                            <a:srgbClr val="FF0000"/>
                          </a:solidFill>
                        </a:rPr>
                        <a:t>1</a:t>
                      </a:r>
                    </a:p>
                  </a:txBody>
                  <a:tcPr/>
                </a:tc>
                <a:tc>
                  <a:txBody>
                    <a:bodyPr/>
                    <a:lstStyle/>
                    <a:p>
                      <a:pPr algn="ctr"/>
                      <a:r>
                        <a:rPr lang="en-US" b="1"/>
                        <a:t>0</a:t>
                      </a:r>
                    </a:p>
                  </a:txBody>
                  <a:tcPr/>
                </a:tc>
                <a:tc>
                  <a:txBody>
                    <a:bodyPr/>
                    <a:lstStyle/>
                    <a:p>
                      <a:pPr algn="ctr"/>
                      <a:r>
                        <a:rPr lang="en-US" b="1">
                          <a:solidFill>
                            <a:srgbClr val="FF0000"/>
                          </a:solidFill>
                        </a:rPr>
                        <a:t>1</a:t>
                      </a:r>
                    </a:p>
                  </a:txBody>
                  <a:tcPr/>
                </a:tc>
                <a:tc>
                  <a:txBody>
                    <a:bodyPr/>
                    <a:lstStyle/>
                    <a:p>
                      <a:pPr algn="ctr"/>
                      <a:r>
                        <a:rPr lang="en-US" b="1"/>
                        <a:t>0</a:t>
                      </a:r>
                    </a:p>
                  </a:txBody>
                  <a:tcPr/>
                </a:tc>
                <a:tc>
                  <a:txBody>
                    <a:bodyPr/>
                    <a:lstStyle/>
                    <a:p>
                      <a:pPr algn="ctr"/>
                      <a:r>
                        <a:rPr lang="en-US" b="1"/>
                        <a:t>0</a:t>
                      </a:r>
                    </a:p>
                  </a:txBody>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nvPr>
        </p:nvGraphicFramePr>
        <p:xfrm>
          <a:off x="2031910" y="912170"/>
          <a:ext cx="8128000" cy="3657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535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26743"/>
            <a:ext cx="7317486" cy="438912"/>
          </a:xfrm>
        </p:spPr>
        <p:txBody>
          <a:bodyPr>
            <a:noAutofit/>
          </a:bodyPr>
          <a:lstStyle/>
          <a:p>
            <a:pPr algn="ctr"/>
            <a:r>
              <a:rPr lang="en-US" sz="3600"/>
              <a:t>Counter Ramp Converter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41" y="965654"/>
            <a:ext cx="4440766" cy="26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80" y="1180195"/>
            <a:ext cx="5187785" cy="232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0578" y="3572054"/>
            <a:ext cx="11446213" cy="3139321"/>
          </a:xfrm>
          <a:prstGeom prst="rect">
            <a:avLst/>
          </a:prstGeom>
        </p:spPr>
        <p:txBody>
          <a:bodyPr wrap="square">
            <a:spAutoFit/>
          </a:bodyPr>
          <a:lstStyle/>
          <a:p>
            <a:pPr marL="214313" indent="-214313">
              <a:buFont typeface="Arial" pitchFamily="34" charset="0"/>
              <a:buChar char="•"/>
            </a:pPr>
            <a:r>
              <a:rPr lang="en-US"/>
              <a:t>Counter-ramp converters comprise a D-A converter, a single comparator, a counter, a clock and control logic </a:t>
            </a:r>
          </a:p>
          <a:p>
            <a:pPr marL="214313" indent="-214313">
              <a:buFont typeface="Arial" pitchFamily="34" charset="0"/>
              <a:buChar char="•"/>
            </a:pPr>
            <a:r>
              <a:rPr lang="en-US"/>
              <a:t>Counter is initially reset to zero. </a:t>
            </a:r>
          </a:p>
          <a:p>
            <a:pPr marL="214313" indent="-214313">
              <a:buFont typeface="Arial" pitchFamily="34" charset="0"/>
              <a:buChar char="•"/>
            </a:pPr>
            <a:r>
              <a:rPr lang="en-US"/>
              <a:t>The sample-and-hold amplifier is use to freeze the analogue voltage available for an extended period. </a:t>
            </a:r>
          </a:p>
          <a:p>
            <a:pPr marL="214313" indent="-214313">
              <a:buFont typeface="Arial" pitchFamily="34" charset="0"/>
              <a:buChar char="•"/>
            </a:pPr>
            <a:r>
              <a:rPr lang="en-US"/>
              <a:t>A clock signal increments the counter that feeds to ADC to generate the reference voltage to compare with the analogue input. </a:t>
            </a:r>
          </a:p>
          <a:p>
            <a:pPr marL="214313" indent="-214313">
              <a:buFont typeface="Arial" pitchFamily="34" charset="0"/>
              <a:buChar char="•"/>
            </a:pPr>
            <a:r>
              <a:rPr lang="en-US"/>
              <a:t>When DAC reference voltage &gt; analog input </a:t>
            </a:r>
            <a:r>
              <a:rPr lang="en-US">
                <a:sym typeface="Wingdings" panose="05000000000000000000" pitchFamily="2" charset="2"/>
              </a:rPr>
              <a:t> </a:t>
            </a:r>
            <a:r>
              <a:rPr lang="en-US"/>
              <a:t>comparator output = 1, which notifies the control logic the conversion has finished encoder input signal digital output</a:t>
            </a:r>
          </a:p>
          <a:p>
            <a:pPr marL="214313" indent="-214313">
              <a:buFont typeface="Arial" pitchFamily="34" charset="0"/>
              <a:buChar char="•"/>
            </a:pPr>
            <a:r>
              <a:rPr lang="en-US"/>
              <a:t>The value of the counter is output as the digital value. </a:t>
            </a:r>
          </a:p>
          <a:p>
            <a:pPr marL="214313" indent="-214313">
              <a:buFont typeface="Arial" pitchFamily="34" charset="0"/>
              <a:buChar char="•"/>
            </a:pPr>
            <a:r>
              <a:rPr lang="en-US"/>
              <a:t>A drawback of the counter-ramp converter is the length of time required to convert large voltages. A 10 bit ADC will require 1024 iterations to resolve the maximum input voltage. </a:t>
            </a:r>
          </a:p>
          <a:p>
            <a:pPr marL="214313" indent="-214313">
              <a:buFont typeface="Arial" pitchFamily="34" charset="0"/>
              <a:buChar char="•"/>
            </a:pPr>
            <a:r>
              <a:rPr lang="en-US"/>
              <a:t>The worst case must be assumed when calculating conversion times </a:t>
            </a:r>
          </a:p>
        </p:txBody>
      </p:sp>
      <p:cxnSp>
        <p:nvCxnSpPr>
          <p:cNvPr id="7" name="Straight Connector 6"/>
          <p:cNvCxnSpPr/>
          <p:nvPr/>
        </p:nvCxnSpPr>
        <p:spPr>
          <a:xfrm flipH="1" flipV="1">
            <a:off x="5576935" y="2093060"/>
            <a:ext cx="3609315" cy="1"/>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1890712" y="2625211"/>
            <a:ext cx="257175" cy="584775"/>
          </a:xfrm>
          <a:prstGeom prst="rect">
            <a:avLst/>
          </a:prstGeom>
          <a:noFill/>
        </p:spPr>
        <p:txBody>
          <a:bodyPr wrap="square" rtlCol="0">
            <a:spAutoFit/>
          </a:bodyPr>
          <a:lstStyle/>
          <a:p>
            <a:r>
              <a:rPr lang="en-US" sz="800">
                <a:solidFill>
                  <a:srgbClr val="FF0000"/>
                </a:solidFill>
              </a:rPr>
              <a:t>0</a:t>
            </a:r>
          </a:p>
          <a:p>
            <a:r>
              <a:rPr lang="en-US" sz="800">
                <a:solidFill>
                  <a:srgbClr val="FF0000"/>
                </a:solidFill>
              </a:rPr>
              <a:t>1</a:t>
            </a:r>
          </a:p>
          <a:p>
            <a:r>
              <a:rPr lang="en-US" sz="800">
                <a:solidFill>
                  <a:srgbClr val="FF0000"/>
                </a:solidFill>
              </a:rPr>
              <a:t>0</a:t>
            </a:r>
          </a:p>
          <a:p>
            <a:r>
              <a:rPr lang="en-US" sz="800">
                <a:solidFill>
                  <a:srgbClr val="FF0000"/>
                </a:solidFill>
              </a:rPr>
              <a:t>1</a:t>
            </a:r>
          </a:p>
        </p:txBody>
      </p:sp>
    </p:spTree>
    <p:extLst>
      <p:ext uri="{BB962C8B-B14F-4D97-AF65-F5344CB8AC3E}">
        <p14:creationId xmlns:p14="http://schemas.microsoft.com/office/powerpoint/2010/main" val="37321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800" y="526743"/>
            <a:ext cx="7317486" cy="438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t>Counter Ramp Converter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924" y="965655"/>
            <a:ext cx="4764611" cy="486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633984" y="1682496"/>
                <a:ext cx="4852416" cy="4218142"/>
              </a:xfrm>
              <a:prstGeom prst="rect">
                <a:avLst/>
              </a:prstGeom>
              <a:noFill/>
            </p:spPr>
            <p:txBody>
              <a:bodyPr wrap="square" rtlCol="0">
                <a:spAutoFit/>
              </a:bodyPr>
              <a:lstStyle/>
              <a:p>
                <a:r>
                  <a:rPr lang="en-US"/>
                  <a:t>Given V</a:t>
                </a:r>
                <a:r>
                  <a:rPr lang="en-US" baseline="-25000"/>
                  <a:t>in</a:t>
                </a:r>
                <a:r>
                  <a:rPr lang="en-US"/>
                  <a:t> = 5.6V, 4-bit DAC with </a:t>
                </a:r>
                <a:r>
                  <a:rPr lang="en-US" err="1"/>
                  <a:t>V</a:t>
                </a:r>
                <a:r>
                  <a:rPr lang="en-US" baseline="-25000" err="1"/>
                  <a:t>ref</a:t>
                </a:r>
                <a:r>
                  <a:rPr lang="en-US"/>
                  <a:t> = 8V.  Determine the digital output .</a:t>
                </a:r>
              </a:p>
              <a:p>
                <a:endParaRPr lang="en-US"/>
              </a:p>
              <a:p>
                <a:r>
                  <a:rPr lang="en-US"/>
                  <a:t>Solution:</a:t>
                </a:r>
              </a:p>
              <a:p>
                <a:r>
                  <a:rPr lang="en-US"/>
                  <a:t>1 LSB </a:t>
                </a:r>
                <a:r>
                  <a:rPr lang="en-US" sz="240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8</m:t>
                        </m:r>
                        <m:r>
                          <a:rPr lang="en-US" sz="2400" b="0" i="1" smtClean="0">
                            <a:latin typeface="Cambria Math" panose="02040503050406030204" pitchFamily="18" charset="0"/>
                          </a:rPr>
                          <m:t>𝑉</m:t>
                        </m:r>
                      </m:num>
                      <m:den>
                        <m:r>
                          <a:rPr lang="en-US" sz="2400" b="0" i="1" smtClean="0">
                            <a:latin typeface="Cambria Math" panose="02040503050406030204" pitchFamily="18" charset="0"/>
                          </a:rPr>
                          <m:t>2</m:t>
                        </m:r>
                        <m:r>
                          <a:rPr lang="en-US" sz="2400" b="0" i="1" baseline="30000" smtClean="0">
                            <a:latin typeface="Cambria Math" panose="02040503050406030204" pitchFamily="18" charset="0"/>
                          </a:rPr>
                          <m:t>𝑁</m:t>
                        </m:r>
                      </m:den>
                    </m:f>
                  </m:oMath>
                </a14:m>
                <a:r>
                  <a:rPr lang="en-US" sz="2400"/>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8</m:t>
                        </m:r>
                        <m:r>
                          <a:rPr lang="en-US" sz="2400" i="1">
                            <a:latin typeface="Cambria Math" panose="02040503050406030204" pitchFamily="18" charset="0"/>
                          </a:rPr>
                          <m:t>𝑉</m:t>
                        </m:r>
                      </m:num>
                      <m:den>
                        <m:r>
                          <a:rPr lang="en-US" sz="2400" b="0" i="1" smtClean="0">
                            <a:latin typeface="Cambria Math" panose="02040503050406030204" pitchFamily="18" charset="0"/>
                          </a:rPr>
                          <m:t>16</m:t>
                        </m:r>
                      </m:den>
                    </m:f>
                  </m:oMath>
                </a14:m>
                <a:r>
                  <a:rPr lang="en-US" sz="2400"/>
                  <a:t> = </a:t>
                </a:r>
                <a:r>
                  <a:rPr lang="en-US"/>
                  <a:t>0.5V</a:t>
                </a:r>
              </a:p>
              <a:p>
                <a:r>
                  <a:rPr lang="en-US"/>
                  <a:t>Counter = 1 </a:t>
                </a:r>
                <a:r>
                  <a:rPr lang="en-US">
                    <a:sym typeface="Wingdings" panose="05000000000000000000" pitchFamily="2" charset="2"/>
                  </a:rPr>
                  <a:t> 1 x 0.5 V = 0.5 V &lt; 5.6 V</a:t>
                </a:r>
              </a:p>
              <a:p>
                <a:r>
                  <a:rPr lang="en-US">
                    <a:sym typeface="Wingdings" panose="05000000000000000000" pitchFamily="2" charset="2"/>
                  </a:rPr>
                  <a:t>Counter = 2  2 x 0.5 V = 1.0 V &lt; 5.6 V</a:t>
                </a:r>
              </a:p>
              <a:p>
                <a:r>
                  <a:rPr lang="en-US">
                    <a:sym typeface="Wingdings" panose="05000000000000000000" pitchFamily="2" charset="2"/>
                  </a:rPr>
                  <a:t>. . .</a:t>
                </a:r>
              </a:p>
              <a:p>
                <a:r>
                  <a:rPr lang="en-US">
                    <a:sym typeface="Wingdings" panose="05000000000000000000" pitchFamily="2" charset="2"/>
                  </a:rPr>
                  <a:t>. . .</a:t>
                </a:r>
              </a:p>
              <a:p>
                <a:r>
                  <a:rPr lang="en-US">
                    <a:sym typeface="Wingdings" panose="05000000000000000000" pitchFamily="2" charset="2"/>
                  </a:rPr>
                  <a:t>. . .</a:t>
                </a:r>
                <a:endParaRPr lang="en-US"/>
              </a:p>
              <a:p>
                <a:r>
                  <a:rPr lang="en-US"/>
                  <a:t>Counter = 11 </a:t>
                </a:r>
                <a:r>
                  <a:rPr lang="en-US">
                    <a:sym typeface="Wingdings" panose="05000000000000000000" pitchFamily="2" charset="2"/>
                  </a:rPr>
                  <a:t> 11 x 0.5 = 5.5 V &lt; 5.6 V</a:t>
                </a:r>
              </a:p>
              <a:p>
                <a:r>
                  <a:rPr lang="en-US">
                    <a:sym typeface="Wingdings" panose="05000000000000000000" pitchFamily="2" charset="2"/>
                  </a:rPr>
                  <a:t>Counter = 12  12 x 0.5 = 6.0 V &gt; 5.6 V  Counter stop with digital output = 11</a:t>
                </a:r>
                <a:r>
                  <a:rPr lang="en-US" baseline="-25000">
                    <a:sym typeface="Wingdings" panose="05000000000000000000" pitchFamily="2" charset="2"/>
                  </a:rPr>
                  <a:t>10</a:t>
                </a:r>
                <a:r>
                  <a:rPr lang="en-US">
                    <a:sym typeface="Wingdings" panose="05000000000000000000" pitchFamily="2" charset="2"/>
                  </a:rPr>
                  <a:t> or 1011</a:t>
                </a:r>
                <a:r>
                  <a:rPr lang="en-US" baseline="-25000">
                    <a:sym typeface="Wingdings" panose="05000000000000000000" pitchFamily="2" charset="2"/>
                  </a:rPr>
                  <a:t>2</a:t>
                </a:r>
              </a:p>
              <a:p>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633984" y="1682496"/>
                <a:ext cx="4852416" cy="4218142"/>
              </a:xfrm>
              <a:prstGeom prst="rect">
                <a:avLst/>
              </a:prstGeom>
              <a:blipFill rotWithShape="0">
                <a:blip r:embed="rId3" cstate="print"/>
                <a:stretch>
                  <a:fillRect l="-1005" t="-723"/>
                </a:stretch>
              </a:blipFill>
            </p:spPr>
            <p:txBody>
              <a:bodyPr/>
              <a:lstStyle/>
              <a:p>
                <a:r>
                  <a:rPr lang="en-US">
                    <a:noFill/>
                  </a:rPr>
                  <a:t> </a:t>
                </a:r>
              </a:p>
            </p:txBody>
          </p:sp>
        </mc:Fallback>
      </mc:AlternateContent>
      <p:sp>
        <p:nvSpPr>
          <p:cNvPr id="6" name="TextBox 5"/>
          <p:cNvSpPr txBox="1"/>
          <p:nvPr/>
        </p:nvSpPr>
        <p:spPr>
          <a:xfrm>
            <a:off x="7546848" y="4169664"/>
            <a:ext cx="438912" cy="769441"/>
          </a:xfrm>
          <a:prstGeom prst="rect">
            <a:avLst/>
          </a:prstGeom>
          <a:noFill/>
        </p:spPr>
        <p:txBody>
          <a:bodyPr wrap="square" rtlCol="0">
            <a:spAutoFit/>
          </a:bodyPr>
          <a:lstStyle/>
          <a:p>
            <a:r>
              <a:rPr lang="en-US" sz="1100">
                <a:solidFill>
                  <a:srgbClr val="FF0000"/>
                </a:solidFill>
              </a:rPr>
              <a:t>1</a:t>
            </a:r>
          </a:p>
          <a:p>
            <a:r>
              <a:rPr lang="en-US" sz="1100">
                <a:solidFill>
                  <a:srgbClr val="FF0000"/>
                </a:solidFill>
              </a:rPr>
              <a:t>0</a:t>
            </a:r>
          </a:p>
          <a:p>
            <a:r>
              <a:rPr lang="en-US" sz="1100">
                <a:solidFill>
                  <a:srgbClr val="FF0000"/>
                </a:solidFill>
              </a:rPr>
              <a:t>1</a:t>
            </a:r>
          </a:p>
          <a:p>
            <a:r>
              <a:rPr lang="en-US" sz="1100">
                <a:solidFill>
                  <a:srgbClr val="FF0000"/>
                </a:solidFill>
              </a:rPr>
              <a:t>1</a:t>
            </a:r>
          </a:p>
        </p:txBody>
      </p:sp>
      <p:sp>
        <p:nvSpPr>
          <p:cNvPr id="7" name="TextBox 6"/>
          <p:cNvSpPr txBox="1"/>
          <p:nvPr/>
        </p:nvSpPr>
        <p:spPr>
          <a:xfrm>
            <a:off x="5608321" y="2105994"/>
            <a:ext cx="1060704" cy="338554"/>
          </a:xfrm>
          <a:prstGeom prst="rect">
            <a:avLst/>
          </a:prstGeom>
          <a:noFill/>
        </p:spPr>
        <p:txBody>
          <a:bodyPr wrap="square" rtlCol="0">
            <a:spAutoFit/>
          </a:bodyPr>
          <a:lstStyle/>
          <a:p>
            <a:r>
              <a:rPr lang="en-US" sz="1600">
                <a:solidFill>
                  <a:srgbClr val="0070C0"/>
                </a:solidFill>
              </a:rPr>
              <a:t>V</a:t>
            </a:r>
            <a:r>
              <a:rPr lang="en-US" sz="1600" baseline="-25000">
                <a:solidFill>
                  <a:srgbClr val="0070C0"/>
                </a:solidFill>
              </a:rPr>
              <a:t>in </a:t>
            </a:r>
            <a:r>
              <a:rPr lang="en-US" sz="1600">
                <a:solidFill>
                  <a:srgbClr val="0070C0"/>
                </a:solidFill>
              </a:rPr>
              <a:t>=5.6V</a:t>
            </a:r>
          </a:p>
        </p:txBody>
      </p:sp>
      <p:sp>
        <p:nvSpPr>
          <p:cNvPr id="8" name="TextBox 7"/>
          <p:cNvSpPr txBox="1"/>
          <p:nvPr/>
        </p:nvSpPr>
        <p:spPr>
          <a:xfrm>
            <a:off x="7766304" y="3109630"/>
            <a:ext cx="1060704" cy="338554"/>
          </a:xfrm>
          <a:prstGeom prst="rect">
            <a:avLst/>
          </a:prstGeom>
          <a:noFill/>
        </p:spPr>
        <p:txBody>
          <a:bodyPr wrap="square" rtlCol="0">
            <a:spAutoFit/>
          </a:bodyPr>
          <a:lstStyle/>
          <a:p>
            <a:r>
              <a:rPr lang="en-US" sz="1600" err="1">
                <a:solidFill>
                  <a:srgbClr val="0070C0"/>
                </a:solidFill>
              </a:rPr>
              <a:t>V</a:t>
            </a:r>
            <a:r>
              <a:rPr lang="en-US" sz="1600" baseline="-25000" err="1">
                <a:solidFill>
                  <a:srgbClr val="0070C0"/>
                </a:solidFill>
              </a:rPr>
              <a:t>ref</a:t>
            </a:r>
            <a:r>
              <a:rPr lang="en-US" sz="1600">
                <a:solidFill>
                  <a:srgbClr val="0070C0"/>
                </a:solidFill>
              </a:rPr>
              <a:t> = 8 V</a:t>
            </a:r>
          </a:p>
        </p:txBody>
      </p:sp>
    </p:spTree>
    <p:extLst>
      <p:ext uri="{BB962C8B-B14F-4D97-AF65-F5344CB8AC3E}">
        <p14:creationId xmlns:p14="http://schemas.microsoft.com/office/powerpoint/2010/main" val="3198209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8164" y="957696"/>
            <a:ext cx="626178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a:ln>
                  <a:noFill/>
                </a:ln>
                <a:solidFill>
                  <a:srgbClr val="000000"/>
                </a:solidFill>
                <a:effectLst/>
                <a:cs typeface="Times New Roman" pitchFamily="18" charset="0"/>
              </a:rPr>
              <a:t>The name Dual Slope comes from its basic behavior of creating a waveform with a negative slope, followed by a positive slope. The entire conversion occurs in three phases.</a:t>
            </a:r>
            <a:endParaRPr kumimoji="0" lang="en-US" b="0" i="0"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80"/>
                </a:solidFill>
                <a:effectLst/>
                <a:cs typeface="Arial" pitchFamily="34" charset="0"/>
              </a:rPr>
              <a:t>1. RAMP DOWN - Integrate a variable input V</a:t>
            </a:r>
            <a:r>
              <a:rPr kumimoji="0" lang="en-US" sz="1600" b="0" i="0" u="none" strike="noStrike" cap="none" normalizeH="0" baseline="-25000">
                <a:ln>
                  <a:noFill/>
                </a:ln>
                <a:solidFill>
                  <a:srgbClr val="000080"/>
                </a:solidFill>
                <a:effectLst/>
                <a:cs typeface="Arial" pitchFamily="34" charset="0"/>
              </a:rPr>
              <a:t>A</a:t>
            </a:r>
            <a:r>
              <a:rPr kumimoji="0" lang="en-US" sz="1600" b="0" i="0" u="none" strike="noStrike" cap="none" normalizeH="0" baseline="0">
                <a:ln>
                  <a:noFill/>
                </a:ln>
                <a:solidFill>
                  <a:srgbClr val="000080"/>
                </a:solidFill>
                <a:effectLst/>
                <a:cs typeface="Arial" pitchFamily="34" charset="0"/>
              </a:rPr>
              <a:t> (charging) for a fixed time t</a:t>
            </a:r>
            <a:r>
              <a:rPr kumimoji="0" lang="en-US" sz="1600" b="0" i="0" u="none" strike="noStrike" cap="none" normalizeH="0" baseline="-25000">
                <a:ln>
                  <a:noFill/>
                </a:ln>
                <a:solidFill>
                  <a:srgbClr val="000080"/>
                </a:solidFill>
                <a:effectLst/>
                <a:cs typeface="Arial" pitchFamily="34" charset="0"/>
              </a:rPr>
              <a:t>1.</a:t>
            </a:r>
            <a:endParaRPr kumimoji="0" lang="en-US" sz="16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80"/>
                </a:solidFill>
                <a:effectLst/>
                <a:cs typeface="Arial" pitchFamily="34" charset="0"/>
              </a:rPr>
              <a:t>2. RAMP UP - Integrate a fixed voltage </a:t>
            </a:r>
            <a:r>
              <a:rPr kumimoji="0" lang="en-US" sz="1600" b="0" i="0" u="none" strike="noStrike" cap="none" normalizeH="0" baseline="0" err="1">
                <a:ln>
                  <a:noFill/>
                </a:ln>
                <a:solidFill>
                  <a:srgbClr val="000080"/>
                </a:solidFill>
                <a:effectLst/>
                <a:cs typeface="Arial" pitchFamily="34" charset="0"/>
              </a:rPr>
              <a:t>V</a:t>
            </a:r>
            <a:r>
              <a:rPr kumimoji="0" lang="en-US" sz="1600" b="0" i="0" u="none" strike="noStrike" cap="none" normalizeH="0" baseline="-25000" err="1">
                <a:ln>
                  <a:noFill/>
                </a:ln>
                <a:solidFill>
                  <a:srgbClr val="000080"/>
                </a:solidFill>
                <a:effectLst/>
                <a:cs typeface="Arial" pitchFamily="34" charset="0"/>
              </a:rPr>
              <a:t>ref</a:t>
            </a:r>
            <a:r>
              <a:rPr kumimoji="0" lang="en-US" sz="1600" b="0" i="0" u="none" strike="noStrike" cap="none" normalizeH="0" baseline="0">
                <a:ln>
                  <a:noFill/>
                </a:ln>
                <a:solidFill>
                  <a:srgbClr val="000080"/>
                </a:solidFill>
                <a:effectLst/>
                <a:cs typeface="Arial" pitchFamily="34" charset="0"/>
              </a:rPr>
              <a:t> (discharging at same</a:t>
            </a:r>
            <a:r>
              <a:rPr kumimoji="0" lang="en-US" sz="1600" b="0" i="0" u="none" strike="noStrike" cap="none" normalizeH="0">
                <a:ln>
                  <a:noFill/>
                </a:ln>
                <a:solidFill>
                  <a:srgbClr val="000080"/>
                </a:solidFill>
                <a:effectLst/>
                <a:cs typeface="Arial" pitchFamily="34" charset="0"/>
              </a:rPr>
              <a:t> slope</a:t>
            </a:r>
            <a:r>
              <a:rPr kumimoji="0" lang="en-US" sz="1600" b="0" i="0" u="none" strike="noStrike" cap="none" normalizeH="0" baseline="0">
                <a:ln>
                  <a:noFill/>
                </a:ln>
                <a:solidFill>
                  <a:srgbClr val="000080"/>
                </a:solidFill>
                <a:effectLst/>
                <a:cs typeface="Arial" pitchFamily="34" charset="0"/>
              </a:rPr>
              <a:t>) for a variable time t</a:t>
            </a:r>
            <a:r>
              <a:rPr kumimoji="0" lang="en-US" sz="1600" b="0" i="0" u="none" strike="noStrike" cap="none" normalizeH="0" baseline="-25000">
                <a:ln>
                  <a:noFill/>
                </a:ln>
                <a:solidFill>
                  <a:srgbClr val="000080"/>
                </a:solidFill>
                <a:effectLst/>
                <a:cs typeface="Arial" pitchFamily="34" charset="0"/>
              </a:rPr>
              <a:t>2</a:t>
            </a:r>
            <a:r>
              <a:rPr kumimoji="0" lang="en-US" sz="1600" b="0" i="0" u="none" strike="noStrike" cap="none" normalizeH="0" baseline="0">
                <a:ln>
                  <a:noFill/>
                </a:ln>
                <a:solidFill>
                  <a:srgbClr val="000080"/>
                </a:solidFill>
                <a:effectLst/>
                <a:cs typeface="Arial" pitchFamily="34" charset="0"/>
              </a:rPr>
              <a:t> until output returns to 0V.</a:t>
            </a:r>
            <a:endParaRPr kumimoji="0" lang="en-US" sz="1600" b="0" i="0" u="none" strike="noStrike" cap="none" normalizeH="0" baseline="0">
              <a:ln>
                <a:noFill/>
              </a:ln>
              <a:solidFill>
                <a:schemeClr val="tx1"/>
              </a:solidFill>
              <a:effectLst/>
              <a:cs typeface="Arial" pitchFamily="34" charset="0"/>
            </a:endParaRPr>
          </a:p>
          <a:p>
            <a:pPr lvl="0" eaLnBrk="0" fontAlgn="base" hangingPunct="0">
              <a:spcBef>
                <a:spcPct val="0"/>
              </a:spcBef>
              <a:spcAft>
                <a:spcPct val="0"/>
              </a:spcAft>
            </a:pPr>
            <a:r>
              <a:rPr kumimoji="0" lang="en-US" sz="1600" b="0" i="1" u="none" strike="noStrike" cap="none" normalizeH="0" baseline="0">
                <a:ln>
                  <a:noFill/>
                </a:ln>
                <a:solidFill>
                  <a:srgbClr val="000080"/>
                </a:solidFill>
                <a:effectLst/>
                <a:cs typeface="Arial" pitchFamily="34" charset="0"/>
              </a:rPr>
              <a:t>Where is the conversion? The time interval </a:t>
            </a:r>
            <a:r>
              <a:rPr lang="en-US" sz="1600">
                <a:solidFill>
                  <a:srgbClr val="000080"/>
                </a:solidFill>
                <a:cs typeface="Arial" pitchFamily="34" charset="0"/>
              </a:rPr>
              <a:t>t</a:t>
            </a:r>
            <a:r>
              <a:rPr lang="en-US" sz="1600" baseline="-25000">
                <a:solidFill>
                  <a:srgbClr val="000080"/>
                </a:solidFill>
                <a:cs typeface="Arial" pitchFamily="34" charset="0"/>
              </a:rPr>
              <a:t>2</a:t>
            </a:r>
            <a:r>
              <a:rPr kumimoji="0" lang="en-US" sz="1600" b="0" i="1" u="none" strike="noStrike" cap="none" normalizeH="0" baseline="0">
                <a:ln>
                  <a:noFill/>
                </a:ln>
                <a:solidFill>
                  <a:srgbClr val="000080"/>
                </a:solidFill>
                <a:effectLst/>
                <a:cs typeface="Arial" pitchFamily="34" charset="0"/>
              </a:rPr>
              <a:t> is proportional to the input voltage </a:t>
            </a:r>
            <a:r>
              <a:rPr kumimoji="0" lang="en-US" sz="1600" b="0" i="1" u="none" strike="noStrike" cap="none" normalizeH="0" baseline="0">
                <a:ln>
                  <a:noFill/>
                </a:ln>
                <a:solidFill>
                  <a:srgbClr val="000080"/>
                </a:solidFill>
                <a:effectLst/>
                <a:cs typeface="Arial" pitchFamily="34" charset="0"/>
                <a:sym typeface="Wingdings" pitchFamily="2" charset="2"/>
              </a:rPr>
              <a:t> </a:t>
            </a:r>
            <a:r>
              <a:rPr kumimoji="0" lang="en-US" sz="1600" b="0" i="1" u="none" strike="noStrike" cap="none" normalizeH="0" baseline="0">
                <a:ln>
                  <a:noFill/>
                </a:ln>
                <a:solidFill>
                  <a:srgbClr val="000080"/>
                </a:solidFill>
                <a:effectLst/>
                <a:cs typeface="Arial" pitchFamily="34" charset="0"/>
              </a:rPr>
              <a:t>Simply measure </a:t>
            </a:r>
            <a:r>
              <a:rPr lang="en-US" sz="1600">
                <a:solidFill>
                  <a:srgbClr val="000080"/>
                </a:solidFill>
                <a:cs typeface="Arial" pitchFamily="34" charset="0"/>
              </a:rPr>
              <a:t>t</a:t>
            </a:r>
            <a:r>
              <a:rPr lang="en-US" sz="1600" baseline="-25000">
                <a:solidFill>
                  <a:srgbClr val="000080"/>
                </a:solidFill>
                <a:cs typeface="Arial" pitchFamily="34" charset="0"/>
              </a:rPr>
              <a:t>2</a:t>
            </a:r>
            <a:r>
              <a:rPr kumimoji="0" lang="en-US" sz="1600" b="0" i="1" u="none" strike="noStrike" cap="none" normalizeH="0" baseline="0">
                <a:ln>
                  <a:noFill/>
                </a:ln>
                <a:solidFill>
                  <a:srgbClr val="000080"/>
                </a:solidFill>
                <a:effectLst/>
                <a:cs typeface="Arial" pitchFamily="34" charset="0"/>
              </a:rPr>
              <a:t> with a clock and a counter. At the end-of-conversion, the DVM's display is updated with the new count value.</a:t>
            </a:r>
            <a:endParaRPr kumimoji="0" lang="en-US" sz="16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80"/>
                </a:solidFill>
                <a:effectLst/>
                <a:cs typeface="Arial" pitchFamily="34" charset="0"/>
              </a:rPr>
              <a:t>3. RESET - Short C for V</a:t>
            </a:r>
            <a:r>
              <a:rPr kumimoji="0" lang="en-US" sz="1600" b="0" i="0" u="none" strike="noStrike" cap="none" normalizeH="0" baseline="-25000">
                <a:ln>
                  <a:noFill/>
                </a:ln>
                <a:solidFill>
                  <a:srgbClr val="000080"/>
                </a:solidFill>
                <a:effectLst/>
                <a:cs typeface="Arial" pitchFamily="34" charset="0"/>
              </a:rPr>
              <a:t>A</a:t>
            </a:r>
            <a:r>
              <a:rPr kumimoji="0" lang="en-US" sz="1600" b="0" i="0" u="none" strike="noStrike" cap="none" normalizeH="0" baseline="0">
                <a:ln>
                  <a:noFill/>
                </a:ln>
                <a:solidFill>
                  <a:srgbClr val="000080"/>
                </a:solidFill>
                <a:effectLst/>
                <a:cs typeface="Arial" pitchFamily="34" charset="0"/>
              </a:rPr>
              <a:t> = 0V</a:t>
            </a:r>
            <a:endParaRPr kumimoji="0" lang="en-US" sz="3600" b="0" i="0" u="none" strike="noStrike" cap="none" normalizeH="0" baseline="0">
              <a:ln>
                <a:noFill/>
              </a:ln>
              <a:solidFill>
                <a:schemeClr val="tx1"/>
              </a:solidFill>
              <a:effectLst/>
              <a:cs typeface="Arial" pitchFamily="34" charset="0"/>
            </a:endParaRPr>
          </a:p>
        </p:txBody>
      </p:sp>
      <p:sp>
        <p:nvSpPr>
          <p:cNvPr id="3" name="Rectangle 2"/>
          <p:cNvSpPr/>
          <p:nvPr/>
        </p:nvSpPr>
        <p:spPr>
          <a:xfrm>
            <a:off x="3218483" y="194016"/>
            <a:ext cx="5475858" cy="646331"/>
          </a:xfrm>
          <a:prstGeom prst="rect">
            <a:avLst/>
          </a:prstGeom>
        </p:spPr>
        <p:txBody>
          <a:bodyPr wrap="none">
            <a:spAutoFit/>
          </a:bodyPr>
          <a:lstStyle/>
          <a:p>
            <a:r>
              <a:rPr lang="en-US" sz="3600">
                <a:solidFill>
                  <a:srgbClr val="333333"/>
                </a:solidFill>
                <a:latin typeface="+mj-lt"/>
              </a:rPr>
              <a:t>Dual-Slope ADC Architecture</a:t>
            </a:r>
          </a:p>
        </p:txBody>
      </p:sp>
      <p:pic>
        <p:nvPicPr>
          <p:cNvPr id="1026" name="Picture 2"/>
          <p:cNvPicPr>
            <a:picLocks noChangeAspect="1" noChangeArrowheads="1"/>
          </p:cNvPicPr>
          <p:nvPr/>
        </p:nvPicPr>
        <p:blipFill>
          <a:blip r:embed="rId2" cstate="print"/>
          <a:srcRect/>
          <a:stretch>
            <a:fillRect/>
          </a:stretch>
        </p:blipFill>
        <p:spPr bwMode="auto">
          <a:xfrm>
            <a:off x="6544020" y="938471"/>
            <a:ext cx="5210978" cy="261997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7933" y="4054207"/>
            <a:ext cx="5594906" cy="247879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515788" y="3508932"/>
            <a:ext cx="5219700" cy="8096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589179" y="4401296"/>
            <a:ext cx="4257675" cy="8096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572250" y="5264859"/>
            <a:ext cx="2705100" cy="1285875"/>
          </a:xfrm>
          <a:prstGeom prst="rect">
            <a:avLst/>
          </a:prstGeom>
          <a:noFill/>
          <a:ln w="9525">
            <a:noFill/>
            <a:miter lim="800000"/>
            <a:headEnd/>
            <a:tailEnd/>
          </a:ln>
        </p:spPr>
      </p:pic>
      <p:sp>
        <p:nvSpPr>
          <p:cNvPr id="11" name="TextBox 10"/>
          <p:cNvSpPr txBox="1"/>
          <p:nvPr/>
        </p:nvSpPr>
        <p:spPr>
          <a:xfrm>
            <a:off x="8295701" y="5794872"/>
            <a:ext cx="3624550" cy="923330"/>
          </a:xfrm>
          <a:prstGeom prst="rect">
            <a:avLst/>
          </a:prstGeom>
          <a:noFill/>
        </p:spPr>
        <p:txBody>
          <a:bodyPr wrap="square" rtlCol="0">
            <a:spAutoFit/>
          </a:bodyPr>
          <a:lstStyle/>
          <a:p>
            <a:r>
              <a:rPr lang="en-US" b="1">
                <a:solidFill>
                  <a:schemeClr val="accent5"/>
                </a:solidFill>
              </a:rPr>
              <a:t>Dual-Slope ADC is independent of component R,C and t</a:t>
            </a:r>
            <a:r>
              <a:rPr lang="en-US" b="1" baseline="-25000">
                <a:solidFill>
                  <a:schemeClr val="accent5"/>
                </a:solidFill>
              </a:rPr>
              <a:t>2</a:t>
            </a:r>
            <a:r>
              <a:rPr lang="en-US" b="1">
                <a:solidFill>
                  <a:schemeClr val="accent5"/>
                </a:solidFill>
              </a:rPr>
              <a:t>  is proportional to V</a:t>
            </a:r>
            <a:r>
              <a:rPr lang="en-US" b="1" baseline="-25000">
                <a:solidFill>
                  <a:schemeClr val="accent5"/>
                </a:solidFill>
              </a:rPr>
              <a:t>A</a:t>
            </a:r>
          </a:p>
        </p:txBody>
      </p:sp>
    </p:spTree>
    <p:extLst>
      <p:ext uri="{BB962C8B-B14F-4D97-AF65-F5344CB8AC3E}">
        <p14:creationId xmlns:p14="http://schemas.microsoft.com/office/powerpoint/2010/main" val="2878630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9580" y="399500"/>
            <a:ext cx="5475858" cy="646331"/>
          </a:xfrm>
          <a:prstGeom prst="rect">
            <a:avLst/>
          </a:prstGeom>
        </p:spPr>
        <p:txBody>
          <a:bodyPr wrap="none">
            <a:spAutoFit/>
          </a:bodyPr>
          <a:lstStyle/>
          <a:p>
            <a:r>
              <a:rPr lang="en-US" sz="3600">
                <a:solidFill>
                  <a:srgbClr val="333333"/>
                </a:solidFill>
                <a:latin typeface="+mj-lt"/>
              </a:rPr>
              <a:t>Dual-Slope ADC Architecture</a:t>
            </a:r>
          </a:p>
        </p:txBody>
      </p:sp>
      <p:sp>
        <p:nvSpPr>
          <p:cNvPr id="4" name="Rectangle 3"/>
          <p:cNvSpPr/>
          <p:nvPr/>
        </p:nvSpPr>
        <p:spPr>
          <a:xfrm>
            <a:off x="462709" y="1029944"/>
            <a:ext cx="11182120" cy="4801314"/>
          </a:xfrm>
          <a:prstGeom prst="rect">
            <a:avLst/>
          </a:prstGeom>
        </p:spPr>
        <p:txBody>
          <a:bodyPr wrap="square">
            <a:spAutoFit/>
          </a:bodyPr>
          <a:lstStyle/>
          <a:p>
            <a:r>
              <a:rPr lang="en-US">
                <a:solidFill>
                  <a:srgbClr val="333333"/>
                </a:solidFill>
              </a:rPr>
              <a:t>1) Design a ± 10V dual-slope ADC with t</a:t>
            </a:r>
            <a:r>
              <a:rPr lang="en-US" baseline="-25000">
                <a:solidFill>
                  <a:srgbClr val="333333"/>
                </a:solidFill>
              </a:rPr>
              <a:t>1</a:t>
            </a:r>
            <a:r>
              <a:rPr lang="en-US">
                <a:solidFill>
                  <a:srgbClr val="333333"/>
                </a:solidFill>
              </a:rPr>
              <a:t> = t</a:t>
            </a:r>
            <a:r>
              <a:rPr lang="en-US" baseline="-25000">
                <a:solidFill>
                  <a:srgbClr val="333333"/>
                </a:solidFill>
              </a:rPr>
              <a:t>2</a:t>
            </a:r>
            <a:r>
              <a:rPr lang="en-US">
                <a:solidFill>
                  <a:srgbClr val="333333"/>
                </a:solidFill>
              </a:rPr>
              <a:t> = 10 </a:t>
            </a:r>
            <a:r>
              <a:rPr lang="en-US" err="1">
                <a:solidFill>
                  <a:srgbClr val="333333"/>
                </a:solidFill>
              </a:rPr>
              <a:t>ms.</a:t>
            </a:r>
            <a:r>
              <a:rPr lang="en-US">
                <a:solidFill>
                  <a:srgbClr val="333333"/>
                </a:solidFill>
              </a:rPr>
              <a:t>  </a:t>
            </a:r>
          </a:p>
          <a:p>
            <a:pPr marL="800100" lvl="1" indent="-342900">
              <a:buAutoNum type="alphaLcParenR"/>
            </a:pPr>
            <a:r>
              <a:rPr lang="en-US">
                <a:solidFill>
                  <a:srgbClr val="333333"/>
                </a:solidFill>
              </a:rPr>
              <a:t>Let C = 0.1 µF, calculate R for a max V</a:t>
            </a:r>
            <a:r>
              <a:rPr lang="en-US" baseline="-25000">
                <a:solidFill>
                  <a:srgbClr val="333333"/>
                </a:solidFill>
              </a:rPr>
              <a:t>S</a:t>
            </a:r>
            <a:r>
              <a:rPr lang="en-US">
                <a:solidFill>
                  <a:srgbClr val="333333"/>
                </a:solidFill>
              </a:rPr>
              <a:t> = 10V for V</a:t>
            </a:r>
            <a:r>
              <a:rPr lang="en-US" baseline="-25000">
                <a:solidFill>
                  <a:srgbClr val="333333"/>
                </a:solidFill>
              </a:rPr>
              <a:t>A</a:t>
            </a:r>
            <a:r>
              <a:rPr lang="en-US">
                <a:solidFill>
                  <a:srgbClr val="333333"/>
                </a:solidFill>
              </a:rPr>
              <a:t> =10V during T1 = 10 </a:t>
            </a:r>
            <a:r>
              <a:rPr lang="en-US" err="1">
                <a:solidFill>
                  <a:srgbClr val="333333"/>
                </a:solidFill>
              </a:rPr>
              <a:t>ms.</a:t>
            </a:r>
            <a:endParaRPr lang="en-US">
              <a:solidFill>
                <a:srgbClr val="333333"/>
              </a:solidFill>
            </a:endParaRPr>
          </a:p>
          <a:p>
            <a:pPr marL="800100" lvl="1" indent="-342900">
              <a:buAutoNum type="alphaLcParenR"/>
            </a:pPr>
            <a:r>
              <a:rPr lang="en-US">
                <a:solidFill>
                  <a:srgbClr val="333333"/>
                </a:solidFill>
              </a:rPr>
              <a:t>What is the total conversion time?</a:t>
            </a:r>
          </a:p>
          <a:p>
            <a:pPr marL="800100" lvl="1" indent="-342900">
              <a:buAutoNum type="alphaLcParenR"/>
            </a:pPr>
            <a:r>
              <a:rPr lang="en-US">
                <a:solidFill>
                  <a:srgbClr val="333333"/>
                </a:solidFill>
              </a:rPr>
              <a:t>For clock rate of 10 µs, what is the total count for input V</a:t>
            </a:r>
            <a:r>
              <a:rPr lang="en-US" baseline="-25000">
                <a:solidFill>
                  <a:srgbClr val="333333"/>
                </a:solidFill>
              </a:rPr>
              <a:t>A</a:t>
            </a:r>
            <a:r>
              <a:rPr lang="en-US">
                <a:solidFill>
                  <a:srgbClr val="333333"/>
                </a:solidFill>
              </a:rPr>
              <a:t> = 10V?</a:t>
            </a:r>
          </a:p>
          <a:p>
            <a:pPr marL="800100" lvl="1" indent="-342900">
              <a:buAutoNum type="alphaLcParenR"/>
            </a:pPr>
            <a:r>
              <a:rPr lang="en-US">
                <a:solidFill>
                  <a:srgbClr val="333333"/>
                </a:solidFill>
              </a:rPr>
              <a:t>If input voltage V</a:t>
            </a:r>
            <a:r>
              <a:rPr lang="en-US" baseline="-25000">
                <a:solidFill>
                  <a:srgbClr val="333333"/>
                </a:solidFill>
              </a:rPr>
              <a:t>A</a:t>
            </a:r>
            <a:r>
              <a:rPr lang="en-US">
                <a:solidFill>
                  <a:srgbClr val="333333"/>
                </a:solidFill>
              </a:rPr>
              <a:t> = 5V, what is t</a:t>
            </a:r>
            <a:r>
              <a:rPr lang="en-US" baseline="-25000">
                <a:solidFill>
                  <a:srgbClr val="333333"/>
                </a:solidFill>
              </a:rPr>
              <a:t>2</a:t>
            </a:r>
            <a:r>
              <a:rPr lang="en-US">
                <a:solidFill>
                  <a:srgbClr val="333333"/>
                </a:solidFill>
              </a:rPr>
              <a:t> and total count with same clock rate of 10 µs?</a:t>
            </a:r>
          </a:p>
          <a:p>
            <a:pPr marL="342900" indent="-342900"/>
            <a:r>
              <a:rPr lang="en-US">
                <a:solidFill>
                  <a:srgbClr val="333333"/>
                </a:solidFill>
              </a:rPr>
              <a:t>Solution:</a:t>
            </a:r>
          </a:p>
          <a:p>
            <a:pPr marL="342900" indent="-342900"/>
            <a:r>
              <a:rPr lang="en-US">
                <a:solidFill>
                  <a:srgbClr val="333333"/>
                </a:solidFill>
              </a:rPr>
              <a:t>	 a)  	</a:t>
            </a:r>
          </a:p>
          <a:p>
            <a:pPr marL="342900" indent="-342900"/>
            <a:endParaRPr lang="en-US">
              <a:solidFill>
                <a:srgbClr val="333333"/>
              </a:solidFill>
            </a:endParaRPr>
          </a:p>
          <a:p>
            <a:pPr marL="800100" lvl="1" indent="-342900">
              <a:buAutoNum type="alphaLcParenR" startAt="2"/>
            </a:pPr>
            <a:r>
              <a:rPr lang="en-US">
                <a:solidFill>
                  <a:srgbClr val="333333"/>
                </a:solidFill>
              </a:rPr>
              <a:t>Total conversion time: t</a:t>
            </a:r>
            <a:r>
              <a:rPr lang="en-US" baseline="-25000">
                <a:solidFill>
                  <a:srgbClr val="333333"/>
                </a:solidFill>
              </a:rPr>
              <a:t>1</a:t>
            </a:r>
            <a:r>
              <a:rPr lang="en-US">
                <a:solidFill>
                  <a:srgbClr val="333333"/>
                </a:solidFill>
              </a:rPr>
              <a:t> + t</a:t>
            </a:r>
            <a:r>
              <a:rPr lang="en-US" baseline="-25000">
                <a:solidFill>
                  <a:srgbClr val="333333"/>
                </a:solidFill>
              </a:rPr>
              <a:t>2</a:t>
            </a:r>
            <a:r>
              <a:rPr lang="en-US">
                <a:solidFill>
                  <a:srgbClr val="333333"/>
                </a:solidFill>
              </a:rPr>
              <a:t> = 10 ms + 10 ms = 20 ms</a:t>
            </a:r>
          </a:p>
          <a:p>
            <a:pPr marL="800100" lvl="1" indent="-342900">
              <a:buAutoNum type="alphaLcParenR" startAt="2"/>
            </a:pPr>
            <a:r>
              <a:rPr lang="en-US">
                <a:solidFill>
                  <a:srgbClr val="333333"/>
                </a:solidFill>
              </a:rPr>
              <a:t>Total count = t</a:t>
            </a:r>
            <a:r>
              <a:rPr lang="en-US" baseline="-25000">
                <a:solidFill>
                  <a:srgbClr val="333333"/>
                </a:solidFill>
              </a:rPr>
              <a:t>2</a:t>
            </a:r>
            <a:r>
              <a:rPr lang="en-US">
                <a:solidFill>
                  <a:srgbClr val="333333"/>
                </a:solidFill>
              </a:rPr>
              <a:t> / clock rate = 10 ms / 10 µs = 1000 counts or digital output = 0x3E8 </a:t>
            </a:r>
          </a:p>
          <a:p>
            <a:pPr marL="800100" lvl="1" indent="-342900">
              <a:buAutoNum type="alphaLcParenR" startAt="2"/>
            </a:pPr>
            <a:r>
              <a:rPr lang="en-US">
                <a:solidFill>
                  <a:srgbClr val="333333"/>
                </a:solidFill>
              </a:rPr>
              <a:t>For V</a:t>
            </a:r>
            <a:r>
              <a:rPr lang="en-US" baseline="-25000">
                <a:solidFill>
                  <a:srgbClr val="333333"/>
                </a:solidFill>
              </a:rPr>
              <a:t>A</a:t>
            </a:r>
            <a:r>
              <a:rPr lang="en-US">
                <a:solidFill>
                  <a:srgbClr val="333333"/>
                </a:solidFill>
              </a:rPr>
              <a:t> = 5V </a:t>
            </a:r>
            <a:r>
              <a:rPr lang="en-US">
                <a:solidFill>
                  <a:srgbClr val="333333"/>
                </a:solidFill>
                <a:sym typeface="Wingdings" pitchFamily="2" charset="2"/>
              </a:rPr>
              <a:t> </a:t>
            </a:r>
            <a:r>
              <a:rPr lang="en-US">
                <a:solidFill>
                  <a:srgbClr val="333333"/>
                </a:solidFill>
              </a:rPr>
              <a:t>t</a:t>
            </a:r>
            <a:r>
              <a:rPr lang="en-US" baseline="-25000">
                <a:solidFill>
                  <a:srgbClr val="333333"/>
                </a:solidFill>
              </a:rPr>
              <a:t>2</a:t>
            </a:r>
            <a:r>
              <a:rPr lang="en-US">
                <a:solidFill>
                  <a:srgbClr val="333333"/>
                </a:solidFill>
              </a:rPr>
              <a:t> = 5 ms and Total count = t</a:t>
            </a:r>
            <a:r>
              <a:rPr lang="en-US" baseline="-25000">
                <a:solidFill>
                  <a:srgbClr val="333333"/>
                </a:solidFill>
              </a:rPr>
              <a:t>2</a:t>
            </a:r>
            <a:r>
              <a:rPr lang="en-US">
                <a:solidFill>
                  <a:srgbClr val="333333"/>
                </a:solidFill>
              </a:rPr>
              <a:t> / clock rate = 5 ms / 10 µs = 500 counts or digital output = 0x1F4 </a:t>
            </a:r>
          </a:p>
          <a:p>
            <a:pPr marL="342900" indent="-342900"/>
            <a:endParaRPr lang="en-US">
              <a:solidFill>
                <a:srgbClr val="333333"/>
              </a:solidFill>
            </a:endParaRPr>
          </a:p>
          <a:p>
            <a:pPr marL="342900" indent="-342900"/>
            <a:r>
              <a:rPr lang="en-US">
                <a:solidFill>
                  <a:srgbClr val="333333"/>
                </a:solidFill>
              </a:rPr>
              <a:t>2) Given input voltage V</a:t>
            </a:r>
            <a:r>
              <a:rPr lang="en-US" baseline="-25000">
                <a:solidFill>
                  <a:srgbClr val="333333"/>
                </a:solidFill>
              </a:rPr>
              <a:t>A</a:t>
            </a:r>
            <a:r>
              <a:rPr lang="en-US">
                <a:solidFill>
                  <a:srgbClr val="333333"/>
                </a:solidFill>
              </a:rPr>
              <a:t> = 5V and </a:t>
            </a:r>
            <a:r>
              <a:rPr lang="en-US" err="1">
                <a:solidFill>
                  <a:srgbClr val="333333"/>
                </a:solidFill>
              </a:rPr>
              <a:t>V</a:t>
            </a:r>
            <a:r>
              <a:rPr lang="en-US" baseline="-25000" err="1">
                <a:solidFill>
                  <a:srgbClr val="333333"/>
                </a:solidFill>
              </a:rPr>
              <a:t>ref</a:t>
            </a:r>
            <a:r>
              <a:rPr lang="en-US">
                <a:solidFill>
                  <a:srgbClr val="333333"/>
                </a:solidFill>
              </a:rPr>
              <a:t> = – 10V and t</a:t>
            </a:r>
            <a:r>
              <a:rPr lang="en-US" baseline="-25000">
                <a:solidFill>
                  <a:srgbClr val="333333"/>
                </a:solidFill>
              </a:rPr>
              <a:t>1</a:t>
            </a:r>
            <a:r>
              <a:rPr lang="en-US">
                <a:solidFill>
                  <a:srgbClr val="333333"/>
                </a:solidFill>
              </a:rPr>
              <a:t> = 5 </a:t>
            </a:r>
            <a:r>
              <a:rPr lang="en-US" err="1">
                <a:solidFill>
                  <a:srgbClr val="333333"/>
                </a:solidFill>
              </a:rPr>
              <a:t>ms.</a:t>
            </a:r>
            <a:r>
              <a:rPr lang="en-US">
                <a:solidFill>
                  <a:srgbClr val="333333"/>
                </a:solidFill>
              </a:rPr>
              <a:t>  Find the digital output in hex when the clock rate is 1 µs.</a:t>
            </a:r>
          </a:p>
          <a:p>
            <a:pPr marL="342900" indent="-342900"/>
            <a:r>
              <a:rPr lang="en-US">
                <a:solidFill>
                  <a:srgbClr val="333333"/>
                </a:solidFill>
              </a:rPr>
              <a:t>Solution:</a:t>
            </a:r>
          </a:p>
          <a:p>
            <a:pPr marL="342900" indent="-342900"/>
            <a:r>
              <a:rPr lang="en-US">
                <a:solidFill>
                  <a:srgbClr val="333333"/>
                </a:solidFill>
              </a:rPr>
              <a:t>t</a:t>
            </a:r>
            <a:r>
              <a:rPr lang="en-US" baseline="-25000">
                <a:solidFill>
                  <a:srgbClr val="333333"/>
                </a:solidFill>
              </a:rPr>
              <a:t>2</a:t>
            </a:r>
            <a:r>
              <a:rPr lang="en-US">
                <a:solidFill>
                  <a:srgbClr val="333333"/>
                </a:solidFill>
              </a:rPr>
              <a:t> = (V</a:t>
            </a:r>
            <a:r>
              <a:rPr lang="en-US" baseline="-25000">
                <a:solidFill>
                  <a:srgbClr val="333333"/>
                </a:solidFill>
              </a:rPr>
              <a:t>A </a:t>
            </a:r>
            <a:r>
              <a:rPr lang="en-US">
                <a:solidFill>
                  <a:srgbClr val="333333"/>
                </a:solidFill>
              </a:rPr>
              <a:t>/</a:t>
            </a:r>
            <a:r>
              <a:rPr lang="en-US" err="1">
                <a:solidFill>
                  <a:srgbClr val="333333"/>
                </a:solidFill>
              </a:rPr>
              <a:t>V</a:t>
            </a:r>
            <a:r>
              <a:rPr lang="en-US" baseline="-25000" err="1">
                <a:solidFill>
                  <a:srgbClr val="333333"/>
                </a:solidFill>
              </a:rPr>
              <a:t>ref</a:t>
            </a:r>
            <a:r>
              <a:rPr lang="en-US">
                <a:solidFill>
                  <a:srgbClr val="333333"/>
                </a:solidFill>
              </a:rPr>
              <a:t>) t</a:t>
            </a:r>
            <a:r>
              <a:rPr lang="en-US" baseline="-25000">
                <a:solidFill>
                  <a:srgbClr val="333333"/>
                </a:solidFill>
              </a:rPr>
              <a:t>1</a:t>
            </a:r>
            <a:r>
              <a:rPr lang="en-US">
                <a:solidFill>
                  <a:srgbClr val="333333"/>
                </a:solidFill>
              </a:rPr>
              <a:t> = (5/10) 5 = 2.5 ms </a:t>
            </a:r>
            <a:r>
              <a:rPr lang="en-US">
                <a:solidFill>
                  <a:srgbClr val="333333"/>
                </a:solidFill>
                <a:sym typeface="Wingdings" pitchFamily="2" charset="2"/>
              </a:rPr>
              <a:t> total counts = 2.5ms / 1 </a:t>
            </a:r>
            <a:r>
              <a:rPr lang="en-US">
                <a:solidFill>
                  <a:srgbClr val="333333"/>
                </a:solidFill>
              </a:rPr>
              <a:t>µs = 2500 counts </a:t>
            </a:r>
            <a:r>
              <a:rPr lang="en-US">
                <a:solidFill>
                  <a:srgbClr val="333333"/>
                </a:solidFill>
                <a:sym typeface="Wingdings" pitchFamily="2" charset="2"/>
              </a:rPr>
              <a:t> </a:t>
            </a:r>
            <a:r>
              <a:rPr lang="en-US">
                <a:solidFill>
                  <a:srgbClr val="333333"/>
                </a:solidFill>
              </a:rPr>
              <a:t>digital output = 0x9C4 </a:t>
            </a:r>
            <a:endParaRPr lang="en-US" baseline="-25000">
              <a:solidFill>
                <a:srgbClr val="333333"/>
              </a:solidFill>
            </a:endParaRPr>
          </a:p>
          <a:p>
            <a:pPr marL="342900" indent="-342900"/>
            <a:endParaRPr lang="en-US">
              <a:solidFill>
                <a:srgbClr val="333333"/>
              </a:solidFill>
            </a:endParaRPr>
          </a:p>
          <a:p>
            <a:pPr marL="342900" indent="-342900"/>
            <a:endParaRPr lang="en-US">
              <a:solidFill>
                <a:srgbClr val="333333"/>
              </a:solidFill>
            </a:endParaRPr>
          </a:p>
        </p:txBody>
      </p:sp>
      <p:pic>
        <p:nvPicPr>
          <p:cNvPr id="1029" name="Picture 5"/>
          <p:cNvPicPr>
            <a:picLocks noChangeAspect="1" noChangeArrowheads="1"/>
          </p:cNvPicPr>
          <p:nvPr/>
        </p:nvPicPr>
        <p:blipFill>
          <a:blip r:embed="rId2" cstate="print"/>
          <a:srcRect/>
          <a:stretch>
            <a:fillRect/>
          </a:stretch>
        </p:blipFill>
        <p:spPr bwMode="auto">
          <a:xfrm>
            <a:off x="1737566" y="2699880"/>
            <a:ext cx="4969858" cy="561113"/>
          </a:xfrm>
          <a:prstGeom prst="rect">
            <a:avLst/>
          </a:prstGeom>
          <a:noFill/>
          <a:ln w="9525">
            <a:noFill/>
            <a:miter lim="800000"/>
            <a:headEnd/>
            <a:tailEnd/>
          </a:ln>
        </p:spPr>
      </p:pic>
    </p:spTree>
    <p:extLst>
      <p:ext uri="{BB962C8B-B14F-4D97-AF65-F5344CB8AC3E}">
        <p14:creationId xmlns:p14="http://schemas.microsoft.com/office/powerpoint/2010/main" val="361859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68704" y="1597490"/>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a:t>TYPE</a:t>
                      </a:r>
                    </a:p>
                  </a:txBody>
                  <a:tcPr/>
                </a:tc>
                <a:tc>
                  <a:txBody>
                    <a:bodyPr/>
                    <a:lstStyle/>
                    <a:p>
                      <a:r>
                        <a:rPr lang="en-US"/>
                        <a:t>SPEED (RELATIVE)</a:t>
                      </a:r>
                    </a:p>
                  </a:txBody>
                  <a:tcPr/>
                </a:tc>
                <a:tc>
                  <a:txBody>
                    <a:bodyPr/>
                    <a:lstStyle/>
                    <a:p>
                      <a:r>
                        <a:rPr lang="en-US"/>
                        <a:t>COST (RELATIVE)</a:t>
                      </a:r>
                    </a:p>
                  </a:txBody>
                  <a:tcPr/>
                </a:tc>
                <a:extLst>
                  <a:ext uri="{0D108BD9-81ED-4DB2-BD59-A6C34878D82A}">
                    <a16:rowId xmlns:a16="http://schemas.microsoft.com/office/drawing/2014/main" val="10000"/>
                  </a:ext>
                </a:extLst>
              </a:tr>
              <a:tr h="370840">
                <a:tc>
                  <a:txBody>
                    <a:bodyPr/>
                    <a:lstStyle/>
                    <a:p>
                      <a:r>
                        <a:rPr lang="en-US"/>
                        <a:t>Flash</a:t>
                      </a:r>
                    </a:p>
                  </a:txBody>
                  <a:tcPr/>
                </a:tc>
                <a:tc>
                  <a:txBody>
                    <a:bodyPr/>
                    <a:lstStyle/>
                    <a:p>
                      <a:r>
                        <a:rPr lang="en-US"/>
                        <a:t>Very Fast</a:t>
                      </a:r>
                    </a:p>
                  </a:txBody>
                  <a:tcPr/>
                </a:tc>
                <a:tc>
                  <a:txBody>
                    <a:bodyPr/>
                    <a:lstStyle/>
                    <a:p>
                      <a:r>
                        <a:rPr lang="en-US"/>
                        <a:t>High</a:t>
                      </a:r>
                    </a:p>
                  </a:txBody>
                  <a:tcPr/>
                </a:tc>
                <a:extLst>
                  <a:ext uri="{0D108BD9-81ED-4DB2-BD59-A6C34878D82A}">
                    <a16:rowId xmlns:a16="http://schemas.microsoft.com/office/drawing/2014/main" val="10001"/>
                  </a:ext>
                </a:extLst>
              </a:tr>
              <a:tr h="370840">
                <a:tc>
                  <a:txBody>
                    <a:bodyPr/>
                    <a:lstStyle/>
                    <a:p>
                      <a:r>
                        <a:rPr lang="en-US"/>
                        <a:t>Successive Approximate</a:t>
                      </a:r>
                    </a:p>
                  </a:txBody>
                  <a:tcPr/>
                </a:tc>
                <a:tc>
                  <a:txBody>
                    <a:bodyPr/>
                    <a:lstStyle/>
                    <a:p>
                      <a:r>
                        <a:rPr lang="en-US"/>
                        <a:t>Medium Fast</a:t>
                      </a:r>
                    </a:p>
                  </a:txBody>
                  <a:tcPr/>
                </a:tc>
                <a:tc>
                  <a:txBody>
                    <a:bodyPr/>
                    <a:lstStyle/>
                    <a:p>
                      <a:r>
                        <a:rPr lang="en-US"/>
                        <a:t>Low</a:t>
                      </a:r>
                    </a:p>
                  </a:txBody>
                  <a:tcPr/>
                </a:tc>
                <a:extLst>
                  <a:ext uri="{0D108BD9-81ED-4DB2-BD59-A6C34878D82A}">
                    <a16:rowId xmlns:a16="http://schemas.microsoft.com/office/drawing/2014/main" val="10002"/>
                  </a:ext>
                </a:extLst>
              </a:tr>
              <a:tr h="370840">
                <a:tc>
                  <a:txBody>
                    <a:bodyPr/>
                    <a:lstStyle/>
                    <a:p>
                      <a:r>
                        <a:rPr lang="en-US"/>
                        <a:t>Counter Ramp</a:t>
                      </a:r>
                    </a:p>
                  </a:txBody>
                  <a:tcPr/>
                </a:tc>
                <a:tc>
                  <a:txBody>
                    <a:bodyPr/>
                    <a:lstStyle/>
                    <a:p>
                      <a:r>
                        <a:rPr lang="en-US"/>
                        <a:t>Slow</a:t>
                      </a:r>
                    </a:p>
                  </a:txBody>
                  <a:tcPr/>
                </a:tc>
                <a:tc>
                  <a:txBody>
                    <a:bodyPr/>
                    <a:lstStyle/>
                    <a:p>
                      <a:r>
                        <a:rPr lang="en-US"/>
                        <a:t>Low</a:t>
                      </a:r>
                    </a:p>
                  </a:txBody>
                  <a:tcPr/>
                </a:tc>
                <a:extLst>
                  <a:ext uri="{0D108BD9-81ED-4DB2-BD59-A6C34878D82A}">
                    <a16:rowId xmlns:a16="http://schemas.microsoft.com/office/drawing/2014/main" val="10003"/>
                  </a:ext>
                </a:extLst>
              </a:tr>
              <a:tr h="370840">
                <a:tc>
                  <a:txBody>
                    <a:bodyPr/>
                    <a:lstStyle/>
                    <a:p>
                      <a:r>
                        <a:rPr lang="en-US"/>
                        <a:t>Dual Slope</a:t>
                      </a:r>
                    </a:p>
                  </a:txBody>
                  <a:tcPr/>
                </a:tc>
                <a:tc>
                  <a:txBody>
                    <a:bodyPr/>
                    <a:lstStyle/>
                    <a:p>
                      <a:r>
                        <a:rPr lang="en-US"/>
                        <a:t>Slow</a:t>
                      </a:r>
                    </a:p>
                  </a:txBody>
                  <a:tcPr/>
                </a:tc>
                <a:tc>
                  <a:txBody>
                    <a:bodyPr/>
                    <a:lstStyle/>
                    <a:p>
                      <a:r>
                        <a:rPr lang="en-US"/>
                        <a:t>Medium</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259580" y="399500"/>
            <a:ext cx="2838277" cy="646331"/>
          </a:xfrm>
          <a:prstGeom prst="rect">
            <a:avLst/>
          </a:prstGeom>
        </p:spPr>
        <p:txBody>
          <a:bodyPr wrap="none">
            <a:spAutoFit/>
          </a:bodyPr>
          <a:lstStyle/>
          <a:p>
            <a:r>
              <a:rPr lang="en-US" sz="3600">
                <a:solidFill>
                  <a:srgbClr val="333333"/>
                </a:solidFill>
                <a:latin typeface="+mj-lt"/>
              </a:rPr>
              <a:t>ADC Summary</a:t>
            </a:r>
          </a:p>
        </p:txBody>
      </p:sp>
    </p:spTree>
    <p:extLst>
      <p:ext uri="{BB962C8B-B14F-4D97-AF65-F5344CB8AC3E}">
        <p14:creationId xmlns:p14="http://schemas.microsoft.com/office/powerpoint/2010/main" val="411956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134" y="284739"/>
            <a:ext cx="8808218" cy="689952"/>
          </a:xfrm>
        </p:spPr>
        <p:txBody>
          <a:bodyPr>
            <a:normAutofit/>
          </a:bodyPr>
          <a:lstStyle/>
          <a:p>
            <a:pPr algn="ctr"/>
            <a:r>
              <a:rPr lang="en-US" sz="3600"/>
              <a:t>Analog-to-Digital Converter (ADC)</a:t>
            </a:r>
          </a:p>
        </p:txBody>
      </p:sp>
      <p:pic>
        <p:nvPicPr>
          <p:cNvPr id="7" name="Picture 2"/>
          <p:cNvPicPr>
            <a:picLocks noChangeAspect="1" noChangeArrowheads="1"/>
          </p:cNvPicPr>
          <p:nvPr/>
        </p:nvPicPr>
        <p:blipFill>
          <a:blip r:embed="rId2" cstate="print"/>
          <a:srcRect/>
          <a:stretch>
            <a:fillRect/>
          </a:stretch>
        </p:blipFill>
        <p:spPr bwMode="auto">
          <a:xfrm>
            <a:off x="2850945" y="1032146"/>
            <a:ext cx="5592268" cy="2120350"/>
          </a:xfrm>
          <a:prstGeom prst="rect">
            <a:avLst/>
          </a:prstGeom>
          <a:noFill/>
          <a:ln w="9525">
            <a:noFill/>
            <a:miter lim="800000"/>
            <a:headEnd/>
            <a:tailEnd/>
          </a:ln>
        </p:spPr>
      </p:pic>
      <p:sp>
        <p:nvSpPr>
          <p:cNvPr id="8" name="Rectangle 7"/>
          <p:cNvSpPr/>
          <p:nvPr/>
        </p:nvSpPr>
        <p:spPr>
          <a:xfrm>
            <a:off x="368174" y="3208593"/>
            <a:ext cx="11193102" cy="3416320"/>
          </a:xfrm>
          <a:prstGeom prst="rect">
            <a:avLst/>
          </a:prstGeom>
        </p:spPr>
        <p:txBody>
          <a:bodyPr wrap="square">
            <a:spAutoFit/>
          </a:bodyPr>
          <a:lstStyle/>
          <a:p>
            <a:r>
              <a:rPr lang="en-US"/>
              <a:t>The analog-to-digital converter (ADC) converts a continuous-amplitude, continuous-time input to a discrete-amplitude, discrete-time signal. </a:t>
            </a:r>
          </a:p>
          <a:p>
            <a:pPr marL="342900" indent="-342900">
              <a:buFont typeface="+mj-lt"/>
              <a:buAutoNum type="arabicPeriod"/>
            </a:pPr>
            <a:r>
              <a:rPr lang="en-US"/>
              <a:t>An analog low-pass (anti-alias) filter limits the input signal bandwidth so that subsequent sampling does not alias any unwanted noise or signal components into the actual signal band. </a:t>
            </a:r>
          </a:p>
          <a:p>
            <a:pPr marL="342900" indent="-342900">
              <a:buFont typeface="+mj-lt"/>
              <a:buAutoNum type="arabicPeriod"/>
            </a:pPr>
            <a:r>
              <a:rPr lang="en-US"/>
              <a:t>The filter output signal is sampled at a rate of </a:t>
            </a:r>
            <a:r>
              <a:rPr lang="en-US" i="1" err="1"/>
              <a:t>f</a:t>
            </a:r>
            <a:r>
              <a:rPr lang="en-US" i="1" baseline="-25000" err="1"/>
              <a:t>S</a:t>
            </a:r>
            <a:r>
              <a:rPr lang="en-US"/>
              <a:t> samples per second to produce a discrete-time signal. </a:t>
            </a:r>
          </a:p>
          <a:p>
            <a:pPr marL="342900" indent="-342900">
              <a:buFont typeface="+mj-lt"/>
              <a:buAutoNum type="arabicPeriod"/>
            </a:pPr>
            <a:r>
              <a:rPr lang="en-US"/>
              <a:t>The amplitude of this discrete-time signal is "quantized," i.e., approximated with a level from a set of fixed references, thus generating a discrete-amplitude signal. </a:t>
            </a:r>
          </a:p>
          <a:p>
            <a:pPr marL="342900" indent="-342900">
              <a:buFont typeface="+mj-lt"/>
              <a:buAutoNum type="arabicPeriod"/>
            </a:pPr>
            <a:r>
              <a:rPr lang="en-US"/>
              <a:t>The discrete-amplitude signal is decoded to a digital representation of that level is established at the output.</a:t>
            </a:r>
          </a:p>
          <a:p>
            <a:pPr marL="285750" indent="-285750"/>
            <a:endParaRPr lang="en-US"/>
          </a:p>
          <a:p>
            <a:pPr marL="285750" indent="-285750"/>
            <a:r>
              <a:rPr lang="en-US"/>
              <a:t>Note: ADCs usually require the input be held constant during the conversion process, indicating that the ADC must be preceded by an Sample-and-Hold Amplifier (SHA) to freeze the band-limited signal just prior to each conversion.</a:t>
            </a:r>
          </a:p>
          <a:p>
            <a:pPr marL="285750" indent="-285750"/>
            <a:endParaRPr lang="en-US"/>
          </a:p>
        </p:txBody>
      </p:sp>
    </p:spTree>
    <p:extLst>
      <p:ext uri="{BB962C8B-B14F-4D97-AF65-F5344CB8AC3E}">
        <p14:creationId xmlns:p14="http://schemas.microsoft.com/office/powerpoint/2010/main" val="1350307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7659" y="289466"/>
            <a:ext cx="6096000" cy="590931"/>
          </a:xfrm>
          <a:prstGeom prst="rect">
            <a:avLst/>
          </a:prstGeom>
        </p:spPr>
        <p:txBody>
          <a:bodyPr>
            <a:spAutoFit/>
          </a:bodyPr>
          <a:lstStyle/>
          <a:p>
            <a:pPr algn="ctr">
              <a:lnSpc>
                <a:spcPct val="90000"/>
              </a:lnSpc>
            </a:pPr>
            <a:r>
              <a:rPr lang="en-US" sz="3600" dirty="0">
                <a:latin typeface="Arial" charset="0"/>
              </a:rPr>
              <a:t>Types of DAC</a:t>
            </a:r>
            <a:endParaRPr lang="en-US" sz="2400" dirty="0">
              <a:latin typeface="Arial" charset="0"/>
            </a:endParaRPr>
          </a:p>
        </p:txBody>
      </p:sp>
      <p:sp>
        <p:nvSpPr>
          <p:cNvPr id="8" name="Rectangle 7"/>
          <p:cNvSpPr/>
          <p:nvPr/>
        </p:nvSpPr>
        <p:spPr>
          <a:xfrm>
            <a:off x="1599342" y="1621420"/>
            <a:ext cx="8489880" cy="1200329"/>
          </a:xfrm>
          <a:prstGeom prst="rect">
            <a:avLst/>
          </a:prstGeom>
        </p:spPr>
        <p:txBody>
          <a:bodyPr wrap="square">
            <a:spAutoFit/>
          </a:bodyPr>
          <a:lstStyle/>
          <a:p>
            <a:pPr>
              <a:buFont typeface="Arial" pitchFamily="34" charset="0"/>
              <a:buChar char="•"/>
            </a:pPr>
            <a:r>
              <a:rPr lang="en-US" altLang="en-US" sz="3600" dirty="0"/>
              <a:t> Binary Weighted Resistor</a:t>
            </a:r>
          </a:p>
          <a:p>
            <a:pPr>
              <a:buFont typeface="Arial" pitchFamily="34" charset="0"/>
              <a:buChar char="•"/>
            </a:pPr>
            <a:r>
              <a:rPr lang="en-US" altLang="en-US" sz="3600" dirty="0"/>
              <a:t> R-2R (Non-inverting and Inverting) Ladder</a:t>
            </a:r>
          </a:p>
        </p:txBody>
      </p:sp>
    </p:spTree>
    <p:extLst>
      <p:ext uri="{BB962C8B-B14F-4D97-AF65-F5344CB8AC3E}">
        <p14:creationId xmlns:p14="http://schemas.microsoft.com/office/powerpoint/2010/main" val="3420074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05" y="956659"/>
            <a:ext cx="10582586" cy="3970318"/>
          </a:xfrm>
          <a:prstGeom prst="rect">
            <a:avLst/>
          </a:prstGeom>
        </p:spPr>
        <p:txBody>
          <a:bodyPr wrap="square">
            <a:spAutoFit/>
          </a:bodyPr>
          <a:lstStyle/>
          <a:p>
            <a:r>
              <a:rPr lang="en-US" dirty="0"/>
              <a:t>Binary Weighed Resistor DAC utilizes summing Op-Amp circuit. Weighted resistors are used to distinguish each bit from MSB to LSB. Transistors are used to switch between </a:t>
            </a:r>
            <a:r>
              <a:rPr lang="en-US" dirty="0" err="1"/>
              <a:t>V</a:t>
            </a:r>
            <a:r>
              <a:rPr lang="en-US" baseline="-25000" dirty="0" err="1"/>
              <a:t>ref</a:t>
            </a:r>
            <a:r>
              <a:rPr lang="en-US" dirty="0"/>
              <a:t> and ground (bit high or low). </a:t>
            </a:r>
          </a:p>
          <a:p>
            <a:r>
              <a:rPr lang="en-US" altLang="en-US" dirty="0"/>
              <a:t>Assume binary inputs B</a:t>
            </a:r>
            <a:r>
              <a:rPr lang="en-US" altLang="en-US" baseline="-25000" dirty="0"/>
              <a:t>0</a:t>
            </a:r>
            <a:r>
              <a:rPr lang="en-US" altLang="en-US" dirty="0"/>
              <a:t> (LSB) to B</a:t>
            </a:r>
            <a:r>
              <a:rPr lang="en-US" altLang="en-US" baseline="-25000" dirty="0"/>
              <a:t>n-1</a:t>
            </a:r>
            <a:r>
              <a:rPr lang="en-US" altLang="en-US" dirty="0"/>
              <a:t> (MSB). Each B</a:t>
            </a:r>
            <a:r>
              <a:rPr lang="en-US" altLang="en-US" baseline="-25000" dirty="0"/>
              <a:t>i</a:t>
            </a:r>
            <a:r>
              <a:rPr lang="en-US" altLang="en-US" dirty="0"/>
              <a:t> = 1 or 0 and is multiplied by </a:t>
            </a:r>
            <a:r>
              <a:rPr lang="en-US" altLang="en-US" dirty="0" err="1"/>
              <a:t>V</a:t>
            </a:r>
            <a:r>
              <a:rPr lang="en-US" altLang="en-US" baseline="-25000" dirty="0" err="1"/>
              <a:t>ref</a:t>
            </a:r>
            <a:r>
              <a:rPr lang="en-US" altLang="en-US" dirty="0"/>
              <a:t> to get input voltage</a:t>
            </a:r>
          </a:p>
          <a:p>
            <a:endParaRPr lang="en-US" dirty="0"/>
          </a:p>
          <a:p>
            <a:pPr>
              <a:buClr>
                <a:schemeClr val="tx1"/>
              </a:buClr>
            </a:pPr>
            <a:endParaRPr lang="en-US" altLang="en-US" dirty="0"/>
          </a:p>
          <a:p>
            <a:pPr>
              <a:buClr>
                <a:schemeClr val="tx1"/>
              </a:buClr>
            </a:pPr>
            <a:endParaRPr lang="en-US" altLang="en-US" dirty="0"/>
          </a:p>
          <a:p>
            <a:pPr>
              <a:buClr>
                <a:schemeClr val="tx1"/>
              </a:buClr>
            </a:pPr>
            <a:r>
              <a:rPr lang="en-US" altLang="en-US" b="1" dirty="0"/>
              <a:t>Advantages:  </a:t>
            </a:r>
            <a:r>
              <a:rPr lang="en-US" altLang="en-US" dirty="0"/>
              <a:t>Simple and fast.</a:t>
            </a:r>
          </a:p>
          <a:p>
            <a:pPr>
              <a:buClr>
                <a:schemeClr val="tx1"/>
              </a:buClr>
            </a:pPr>
            <a:r>
              <a:rPr lang="en-US" altLang="en-US" b="1" dirty="0"/>
              <a:t>Disadvantages:  </a:t>
            </a:r>
            <a:r>
              <a:rPr lang="en-US" altLang="en-US" dirty="0"/>
              <a:t>Require large range of resistor values with </a:t>
            </a:r>
          </a:p>
          <a:p>
            <a:pPr>
              <a:buClr>
                <a:schemeClr val="tx1"/>
              </a:buClr>
            </a:pPr>
            <a:r>
              <a:rPr lang="en-US" altLang="en-US" dirty="0"/>
              <a:t>high precision in low resistor values and very small switch </a:t>
            </a:r>
          </a:p>
          <a:p>
            <a:pPr>
              <a:buClr>
                <a:schemeClr val="tx1"/>
              </a:buClr>
            </a:pPr>
            <a:r>
              <a:rPr lang="en-US" altLang="en-US" dirty="0"/>
              <a:t>resistances.  Op-amp may have trouble producing low currents </a:t>
            </a:r>
          </a:p>
          <a:p>
            <a:pPr>
              <a:buClr>
                <a:schemeClr val="tx1"/>
              </a:buClr>
            </a:pPr>
            <a:r>
              <a:rPr lang="en-US" altLang="en-US" dirty="0"/>
              <a:t>at the low range of a high precision DAC. Can be expensive and</a:t>
            </a:r>
          </a:p>
          <a:p>
            <a:pPr>
              <a:buClr>
                <a:schemeClr val="tx1"/>
              </a:buClr>
            </a:pPr>
            <a:r>
              <a:rPr lang="en-US" altLang="en-US" dirty="0"/>
              <a:t>Typical </a:t>
            </a:r>
            <a:r>
              <a:rPr lang="en-US" altLang="en-US" dirty="0" err="1"/>
              <a:t>limitted</a:t>
            </a:r>
            <a:r>
              <a:rPr lang="en-US" altLang="en-US" dirty="0"/>
              <a:t> to 8-bit resolution.</a:t>
            </a:r>
          </a:p>
          <a:p>
            <a:pPr>
              <a:buClr>
                <a:schemeClr val="tx1"/>
              </a:buClr>
            </a:pPr>
            <a:endParaRPr lang="en-US" altLang="en-US" dirty="0"/>
          </a:p>
          <a:p>
            <a:pPr>
              <a:buClr>
                <a:schemeClr val="tx1"/>
              </a:buClr>
            </a:pPr>
            <a:r>
              <a:rPr lang="en-US" altLang="en-US" dirty="0"/>
              <a:t>Resolution:                                   </a:t>
            </a:r>
            <a:r>
              <a:rPr lang="en-US" altLang="en-US" dirty="0" err="1"/>
              <a:t>V</a:t>
            </a:r>
            <a:r>
              <a:rPr lang="en-US" altLang="en-US" baseline="-25000" dirty="0" err="1"/>
              <a:t>out</a:t>
            </a:r>
            <a:r>
              <a:rPr lang="en-US" altLang="en-US" dirty="0"/>
              <a:t> max:</a:t>
            </a:r>
          </a:p>
        </p:txBody>
      </p:sp>
      <p:pic>
        <p:nvPicPr>
          <p:cNvPr id="1041" name="Picture 17"/>
          <p:cNvPicPr>
            <a:picLocks noChangeAspect="1" noChangeArrowheads="1"/>
          </p:cNvPicPr>
          <p:nvPr/>
        </p:nvPicPr>
        <p:blipFill>
          <a:blip r:embed="rId2" cstate="print"/>
          <a:srcRect/>
          <a:stretch>
            <a:fillRect/>
          </a:stretch>
        </p:blipFill>
        <p:spPr bwMode="auto">
          <a:xfrm>
            <a:off x="979928" y="1898057"/>
            <a:ext cx="5019953" cy="655108"/>
          </a:xfrm>
          <a:prstGeom prst="rect">
            <a:avLst/>
          </a:prstGeom>
          <a:noFill/>
          <a:ln w="9525">
            <a:noFill/>
            <a:miter lim="800000"/>
            <a:headEnd/>
            <a:tailEnd/>
          </a:ln>
        </p:spPr>
      </p:pic>
      <p:pic>
        <p:nvPicPr>
          <p:cNvPr id="1043" name="Picture 19"/>
          <p:cNvPicPr>
            <a:picLocks noChangeAspect="1" noChangeArrowheads="1"/>
          </p:cNvPicPr>
          <p:nvPr/>
        </p:nvPicPr>
        <p:blipFill>
          <a:blip r:embed="rId3" cstate="print"/>
          <a:srcRect/>
          <a:stretch>
            <a:fillRect/>
          </a:stretch>
        </p:blipFill>
        <p:spPr bwMode="auto">
          <a:xfrm>
            <a:off x="6493267" y="2393945"/>
            <a:ext cx="4623372" cy="3976705"/>
          </a:xfrm>
          <a:prstGeom prst="rect">
            <a:avLst/>
          </a:prstGeom>
          <a:noFill/>
          <a:ln w="9525">
            <a:noFill/>
            <a:miter lim="800000"/>
            <a:headEnd/>
            <a:tailEnd/>
          </a:ln>
        </p:spPr>
      </p:pic>
      <p:pic>
        <p:nvPicPr>
          <p:cNvPr id="1044" name="Picture 20"/>
          <p:cNvPicPr>
            <a:picLocks noChangeAspect="1" noChangeArrowheads="1"/>
          </p:cNvPicPr>
          <p:nvPr/>
        </p:nvPicPr>
        <p:blipFill>
          <a:blip r:embed="rId4" cstate="print"/>
          <a:srcRect/>
          <a:stretch>
            <a:fillRect/>
          </a:stretch>
        </p:blipFill>
        <p:spPr bwMode="auto">
          <a:xfrm>
            <a:off x="201628" y="4955225"/>
            <a:ext cx="1442235" cy="649006"/>
          </a:xfrm>
          <a:prstGeom prst="rect">
            <a:avLst/>
          </a:prstGeom>
          <a:noFill/>
          <a:ln w="9525">
            <a:noFill/>
            <a:miter lim="800000"/>
            <a:headEnd/>
            <a:tailEnd/>
          </a:ln>
        </p:spPr>
      </p:pic>
      <p:pic>
        <p:nvPicPr>
          <p:cNvPr id="1045" name="Picture 21"/>
          <p:cNvPicPr>
            <a:picLocks noChangeAspect="1" noChangeArrowheads="1"/>
          </p:cNvPicPr>
          <p:nvPr/>
        </p:nvPicPr>
        <p:blipFill>
          <a:blip r:embed="rId5" cstate="print"/>
          <a:srcRect/>
          <a:stretch>
            <a:fillRect/>
          </a:stretch>
        </p:blipFill>
        <p:spPr bwMode="auto">
          <a:xfrm>
            <a:off x="3038475" y="4909088"/>
            <a:ext cx="1975314" cy="650782"/>
          </a:xfrm>
          <a:prstGeom prst="rect">
            <a:avLst/>
          </a:prstGeom>
          <a:noFill/>
          <a:ln w="9525">
            <a:noFill/>
            <a:miter lim="800000"/>
            <a:headEnd/>
            <a:tailEnd/>
          </a:ln>
        </p:spPr>
      </p:pic>
      <p:sp>
        <p:nvSpPr>
          <p:cNvPr id="328" name="Rectangle 327"/>
          <p:cNvSpPr/>
          <p:nvPr/>
        </p:nvSpPr>
        <p:spPr>
          <a:xfrm>
            <a:off x="2537495" y="203183"/>
            <a:ext cx="5768952" cy="646331"/>
          </a:xfrm>
          <a:prstGeom prst="rect">
            <a:avLst/>
          </a:prstGeom>
        </p:spPr>
        <p:txBody>
          <a:bodyPr wrap="none">
            <a:spAutoFit/>
          </a:bodyPr>
          <a:lstStyle/>
          <a:p>
            <a:r>
              <a:rPr lang="en-US" altLang="en-US" sz="3600" dirty="0"/>
              <a:t>Binary Weighted Resistor DAC</a:t>
            </a:r>
            <a:endParaRPr lang="en-US" sz="3600" dirty="0"/>
          </a:p>
        </p:txBody>
      </p:sp>
    </p:spTree>
    <p:extLst>
      <p:ext uri="{BB962C8B-B14F-4D97-AF65-F5344CB8AC3E}">
        <p14:creationId xmlns:p14="http://schemas.microsoft.com/office/powerpoint/2010/main" val="3420074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7495" y="203183"/>
            <a:ext cx="5768952" cy="646331"/>
          </a:xfrm>
          <a:prstGeom prst="rect">
            <a:avLst/>
          </a:prstGeom>
        </p:spPr>
        <p:txBody>
          <a:bodyPr wrap="none">
            <a:spAutoFit/>
          </a:bodyPr>
          <a:lstStyle/>
          <a:p>
            <a:r>
              <a:rPr lang="en-US" altLang="en-US" sz="3600" dirty="0"/>
              <a:t>Binary Weighted Resistor DAC</a:t>
            </a:r>
            <a:endParaRPr lang="en-US" sz="3600" dirty="0"/>
          </a:p>
        </p:txBody>
      </p:sp>
      <p:sp>
        <p:nvSpPr>
          <p:cNvPr id="4" name="TextBox 3"/>
          <p:cNvSpPr txBox="1"/>
          <p:nvPr/>
        </p:nvSpPr>
        <p:spPr>
          <a:xfrm>
            <a:off x="678095" y="986318"/>
            <a:ext cx="9287838" cy="4247317"/>
          </a:xfrm>
          <a:prstGeom prst="rect">
            <a:avLst/>
          </a:prstGeom>
          <a:noFill/>
        </p:spPr>
        <p:txBody>
          <a:bodyPr wrap="square" rtlCol="0">
            <a:spAutoFit/>
          </a:bodyPr>
          <a:lstStyle/>
          <a:p>
            <a:r>
              <a:rPr lang="en-US" dirty="0"/>
              <a:t>Example: Given a 4-bit Binary Weighted Resistor DAC with </a:t>
            </a:r>
            <a:r>
              <a:rPr lang="en-US" dirty="0" err="1"/>
              <a:t>R</a:t>
            </a:r>
            <a:r>
              <a:rPr lang="en-US" baseline="-25000" dirty="0" err="1"/>
              <a:t>f</a:t>
            </a:r>
            <a:r>
              <a:rPr lang="en-US" dirty="0"/>
              <a:t> = R = 2k</a:t>
            </a:r>
            <a:r>
              <a:rPr lang="el-GR" dirty="0"/>
              <a:t>Ω</a:t>
            </a:r>
            <a:r>
              <a:rPr lang="en-US" dirty="0"/>
              <a:t>, </a:t>
            </a:r>
            <a:r>
              <a:rPr lang="en-US" dirty="0" err="1"/>
              <a:t>Vref</a:t>
            </a:r>
            <a:r>
              <a:rPr lang="en-US" dirty="0"/>
              <a:t> = 5V.  Determine:</a:t>
            </a:r>
          </a:p>
          <a:p>
            <a:pPr marL="342900" indent="-342900">
              <a:buAutoNum type="alphaLcParenR"/>
            </a:pPr>
            <a:r>
              <a:rPr lang="en-US" dirty="0"/>
              <a:t>Circuit</a:t>
            </a:r>
          </a:p>
          <a:p>
            <a:pPr marL="342900" indent="-342900">
              <a:buAutoNum type="alphaLcParenR"/>
            </a:pPr>
            <a:r>
              <a:rPr lang="en-US" dirty="0"/>
              <a:t>Resolution of the DAC</a:t>
            </a:r>
          </a:p>
          <a:p>
            <a:pPr marL="342900" indent="-342900">
              <a:buAutoNum type="alphaLcParenR"/>
            </a:pPr>
            <a:r>
              <a:rPr lang="en-US" dirty="0"/>
              <a:t>Maximum output voltage </a:t>
            </a:r>
            <a:r>
              <a:rPr lang="en-US" dirty="0" err="1"/>
              <a:t>Vout</a:t>
            </a:r>
            <a:r>
              <a:rPr lang="en-US" dirty="0"/>
              <a:t>(max)</a:t>
            </a:r>
          </a:p>
          <a:p>
            <a:pPr marL="342900" indent="-342900">
              <a:buAutoNum type="alphaLcParenR"/>
            </a:pPr>
            <a:r>
              <a:rPr lang="en-US" dirty="0" err="1"/>
              <a:t>Vout</a:t>
            </a:r>
            <a:r>
              <a:rPr lang="en-US" dirty="0"/>
              <a:t> when binary input is 1010.</a:t>
            </a:r>
          </a:p>
          <a:p>
            <a:pPr marL="342900" indent="-342900"/>
            <a:r>
              <a:rPr lang="en-US" dirty="0"/>
              <a:t>Solution:</a:t>
            </a:r>
          </a:p>
          <a:p>
            <a:pPr marL="342900" indent="-342900"/>
            <a:r>
              <a:rPr lang="en-US" dirty="0"/>
              <a:t>a)                                                             	b)</a:t>
            </a:r>
          </a:p>
          <a:p>
            <a:pPr marL="342900" indent="-342900"/>
            <a:r>
              <a:rPr lang="en-US" dirty="0"/>
              <a:t>                                                                                                            = 2k</a:t>
            </a:r>
            <a:r>
              <a:rPr lang="el-GR" dirty="0"/>
              <a:t>Ω</a:t>
            </a:r>
            <a:r>
              <a:rPr lang="en-US" dirty="0"/>
              <a:t>(5V)/ 2k</a:t>
            </a:r>
            <a:r>
              <a:rPr lang="el-GR" dirty="0"/>
              <a:t>Ω</a:t>
            </a:r>
            <a:r>
              <a:rPr lang="en-US" dirty="0"/>
              <a:t>(2</a:t>
            </a:r>
            <a:r>
              <a:rPr lang="en-US" baseline="30000" dirty="0"/>
              <a:t>3</a:t>
            </a:r>
            <a:r>
              <a:rPr lang="en-US" dirty="0"/>
              <a:t>) = 0.625V</a:t>
            </a:r>
          </a:p>
          <a:p>
            <a:pPr marL="342900" indent="-342900"/>
            <a:r>
              <a:rPr lang="en-US" dirty="0"/>
              <a:t>				</a:t>
            </a:r>
          </a:p>
          <a:p>
            <a:pPr marL="342900" indent="-342900"/>
            <a:r>
              <a:rPr lang="en-US" dirty="0"/>
              <a:t>					c) 		          = 5V(1 – 1/16) = 4.6875V</a:t>
            </a:r>
          </a:p>
          <a:p>
            <a:pPr marL="342900" indent="-342900"/>
            <a:endParaRPr lang="en-US" dirty="0"/>
          </a:p>
          <a:p>
            <a:pPr marL="342900" indent="-342900"/>
            <a:r>
              <a:rPr lang="en-US" dirty="0"/>
              <a:t>					d) </a:t>
            </a:r>
          </a:p>
          <a:p>
            <a:pPr marL="342900" indent="-342900"/>
            <a:endParaRPr lang="en-US" dirty="0"/>
          </a:p>
          <a:p>
            <a:pPr marL="342900" indent="-342900"/>
            <a:r>
              <a:rPr lang="en-US" dirty="0"/>
              <a:t>					        </a:t>
            </a:r>
            <a:r>
              <a:rPr lang="en-US" dirty="0" err="1"/>
              <a:t>Vout</a:t>
            </a:r>
            <a:r>
              <a:rPr lang="en-US" dirty="0"/>
              <a:t> = – 2k</a:t>
            </a:r>
            <a:r>
              <a:rPr lang="el-GR" dirty="0"/>
              <a:t>Ω</a:t>
            </a:r>
            <a:r>
              <a:rPr lang="en-US" dirty="0"/>
              <a:t>(5V) (1/2k</a:t>
            </a:r>
            <a:r>
              <a:rPr lang="el-GR" dirty="0"/>
              <a:t>Ω</a:t>
            </a:r>
            <a:r>
              <a:rPr lang="en-US" dirty="0"/>
              <a:t> + 0/4k</a:t>
            </a:r>
            <a:r>
              <a:rPr lang="el-GR" dirty="0"/>
              <a:t>Ω</a:t>
            </a:r>
            <a:r>
              <a:rPr lang="en-US" dirty="0"/>
              <a:t> + 1/8k</a:t>
            </a:r>
            <a:r>
              <a:rPr lang="el-GR" dirty="0"/>
              <a:t>Ω</a:t>
            </a:r>
            <a:r>
              <a:rPr lang="en-US" dirty="0"/>
              <a:t> + 0/16k</a:t>
            </a:r>
            <a:r>
              <a:rPr lang="el-GR" dirty="0"/>
              <a:t>Ω</a:t>
            </a:r>
            <a:r>
              <a:rPr lang="en-US" dirty="0"/>
              <a:t>)</a:t>
            </a:r>
          </a:p>
          <a:p>
            <a:pPr marL="342900" indent="-342900"/>
            <a:r>
              <a:rPr lang="en-US" dirty="0"/>
              <a:t>						= – 10V(1/2 + 1/8) = – 6.25V</a:t>
            </a:r>
          </a:p>
        </p:txBody>
      </p:sp>
      <p:pic>
        <p:nvPicPr>
          <p:cNvPr id="2057" name="Picture 9"/>
          <p:cNvPicPr>
            <a:picLocks noChangeAspect="1" noChangeArrowheads="1"/>
          </p:cNvPicPr>
          <p:nvPr/>
        </p:nvPicPr>
        <p:blipFill>
          <a:blip r:embed="rId2" cstate="print"/>
          <a:srcRect/>
          <a:stretch>
            <a:fillRect/>
          </a:stretch>
        </p:blipFill>
        <p:spPr bwMode="auto">
          <a:xfrm>
            <a:off x="616397" y="2996576"/>
            <a:ext cx="3438525" cy="2981325"/>
          </a:xfrm>
          <a:prstGeom prst="rect">
            <a:avLst/>
          </a:prstGeom>
          <a:noFill/>
          <a:ln w="9525">
            <a:noFill/>
            <a:miter lim="800000"/>
            <a:headEnd/>
            <a:tailEnd/>
          </a:ln>
        </p:spPr>
      </p:pic>
      <p:pic>
        <p:nvPicPr>
          <p:cNvPr id="13" name="Picture 20"/>
          <p:cNvPicPr>
            <a:picLocks noChangeAspect="1" noChangeArrowheads="1"/>
          </p:cNvPicPr>
          <p:nvPr/>
        </p:nvPicPr>
        <p:blipFill>
          <a:blip r:embed="rId3" cstate="print"/>
          <a:srcRect/>
          <a:stretch>
            <a:fillRect/>
          </a:stretch>
        </p:blipFill>
        <p:spPr bwMode="auto">
          <a:xfrm>
            <a:off x="4896919" y="2715460"/>
            <a:ext cx="1442235" cy="649006"/>
          </a:xfrm>
          <a:prstGeom prst="rect">
            <a:avLst/>
          </a:prstGeom>
          <a:noFill/>
          <a:ln w="9525">
            <a:noFill/>
            <a:miter lim="800000"/>
            <a:headEnd/>
            <a:tailEnd/>
          </a:ln>
        </p:spPr>
      </p:pic>
      <p:pic>
        <p:nvPicPr>
          <p:cNvPr id="14" name="Picture 21"/>
          <p:cNvPicPr>
            <a:picLocks noChangeAspect="1" noChangeArrowheads="1"/>
          </p:cNvPicPr>
          <p:nvPr/>
        </p:nvPicPr>
        <p:blipFill>
          <a:blip r:embed="rId4" cstate="print"/>
          <a:srcRect/>
          <a:stretch>
            <a:fillRect/>
          </a:stretch>
        </p:blipFill>
        <p:spPr bwMode="auto">
          <a:xfrm>
            <a:off x="4959742" y="3369924"/>
            <a:ext cx="1751073" cy="576904"/>
          </a:xfrm>
          <a:prstGeom prst="rect">
            <a:avLst/>
          </a:prstGeom>
          <a:noFill/>
          <a:ln w="9525">
            <a:noFill/>
            <a:miter lim="800000"/>
            <a:headEnd/>
            <a:tailEnd/>
          </a:ln>
        </p:spPr>
      </p:pic>
      <p:pic>
        <p:nvPicPr>
          <p:cNvPr id="15" name="Picture 17"/>
          <p:cNvPicPr>
            <a:picLocks noChangeAspect="1" noChangeArrowheads="1"/>
          </p:cNvPicPr>
          <p:nvPr/>
        </p:nvPicPr>
        <p:blipFill>
          <a:blip r:embed="rId5" cstate="print"/>
          <a:srcRect/>
          <a:stretch>
            <a:fillRect/>
          </a:stretch>
        </p:blipFill>
        <p:spPr bwMode="auto">
          <a:xfrm>
            <a:off x="4935479" y="3983711"/>
            <a:ext cx="5019953" cy="65510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414" y="1114623"/>
            <a:ext cx="10837240" cy="4401205"/>
          </a:xfrm>
          <a:prstGeom prst="rect">
            <a:avLst/>
          </a:prstGeom>
        </p:spPr>
        <p:txBody>
          <a:bodyPr wrap="square">
            <a:spAutoFit/>
          </a:bodyPr>
          <a:lstStyle/>
          <a:p>
            <a:r>
              <a:rPr lang="en-US" sz="2000" dirty="0"/>
              <a:t>R/2R Non-inverting Ladder DAC</a:t>
            </a:r>
            <a:r>
              <a:rPr lang="en-US" dirty="0"/>
              <a:t> </a:t>
            </a:r>
            <a:r>
              <a:rPr lang="en-US" sz="2000" dirty="0"/>
              <a:t>uses non-inverting type of Op-Amplifier.</a:t>
            </a:r>
          </a:p>
          <a:p>
            <a:r>
              <a:rPr lang="en-US" sz="2000" dirty="0"/>
              <a:t>Each bit corresponds to a switch:</a:t>
            </a:r>
          </a:p>
          <a:p>
            <a:pPr>
              <a:buFont typeface="Arial" pitchFamily="34" charset="0"/>
              <a:buChar char="•"/>
            </a:pPr>
            <a:r>
              <a:rPr lang="en-US" sz="2000" dirty="0"/>
              <a:t> If the bit is high, the corresponding switch is connected to </a:t>
            </a:r>
            <a:r>
              <a:rPr lang="en-US" sz="2000" dirty="0" err="1"/>
              <a:t>Vref</a:t>
            </a:r>
            <a:r>
              <a:rPr lang="en-US" sz="2000" dirty="0"/>
              <a:t>.</a:t>
            </a:r>
          </a:p>
          <a:p>
            <a:pPr>
              <a:buFont typeface="Arial" pitchFamily="34" charset="0"/>
              <a:buChar char="•"/>
            </a:pPr>
            <a:r>
              <a:rPr lang="en-US" sz="2000" dirty="0"/>
              <a:t> If the bit is low, the corresponding switch is connected to ground.</a:t>
            </a:r>
          </a:p>
          <a:p>
            <a:endParaRPr lang="en-US" sz="2000" dirty="0"/>
          </a:p>
          <a:p>
            <a:r>
              <a:rPr lang="en-US" sz="2000" dirty="0"/>
              <a:t>Output voltage: </a:t>
            </a:r>
          </a:p>
          <a:p>
            <a:endParaRPr lang="en-US" sz="2000" dirty="0"/>
          </a:p>
          <a:p>
            <a:endParaRPr lang="en-US" sz="2000" dirty="0"/>
          </a:p>
          <a:p>
            <a:endParaRPr lang="en-US" sz="2000" dirty="0"/>
          </a:p>
          <a:p>
            <a:r>
              <a:rPr lang="en-US" sz="2000" b="1" dirty="0"/>
              <a:t>Example: </a:t>
            </a:r>
            <a:r>
              <a:rPr lang="en-US" sz="2000" dirty="0"/>
              <a:t>For 3-bit Non-inverting DAC with </a:t>
            </a:r>
            <a:r>
              <a:rPr lang="en-US" sz="2000" dirty="0" err="1"/>
              <a:t>V</a:t>
            </a:r>
            <a:r>
              <a:rPr lang="en-US" sz="2000" baseline="-25000" dirty="0" err="1"/>
              <a:t>ref</a:t>
            </a:r>
            <a:r>
              <a:rPr lang="en-US" sz="2000" dirty="0"/>
              <a:t> = 5V, R</a:t>
            </a:r>
            <a:r>
              <a:rPr lang="en-US" sz="2000" baseline="-25000" dirty="0"/>
              <a:t>1</a:t>
            </a:r>
            <a:r>
              <a:rPr lang="en-US" sz="2000" dirty="0"/>
              <a:t> = R</a:t>
            </a:r>
            <a:r>
              <a:rPr lang="en-US" sz="2000" baseline="-25000" dirty="0"/>
              <a:t>F</a:t>
            </a:r>
            <a:r>
              <a:rPr lang="en-US" sz="2000" dirty="0"/>
              <a:t>. </a:t>
            </a:r>
          </a:p>
          <a:p>
            <a:r>
              <a:rPr lang="en-US" sz="2000" dirty="0"/>
              <a:t>Determine V</a:t>
            </a:r>
            <a:r>
              <a:rPr lang="en-US" sz="2000" baseline="-25000" dirty="0"/>
              <a:t>O</a:t>
            </a:r>
            <a:r>
              <a:rPr lang="en-US" sz="2000" dirty="0"/>
              <a:t> when input b</a:t>
            </a:r>
            <a:r>
              <a:rPr lang="en-US" sz="2000" baseline="-25000" dirty="0"/>
              <a:t>2</a:t>
            </a:r>
            <a:r>
              <a:rPr lang="en-US" sz="2000" dirty="0"/>
              <a:t> b</a:t>
            </a:r>
            <a:r>
              <a:rPr lang="en-US" sz="2000" baseline="-25000" dirty="0"/>
              <a:t>1</a:t>
            </a:r>
            <a:r>
              <a:rPr lang="en-US" sz="2000" dirty="0"/>
              <a:t> b</a:t>
            </a:r>
            <a:r>
              <a:rPr lang="en-US" sz="2000" baseline="-25000" dirty="0"/>
              <a:t>0</a:t>
            </a:r>
            <a:r>
              <a:rPr lang="en-US" sz="2000" dirty="0"/>
              <a:t> = 011.</a:t>
            </a:r>
          </a:p>
          <a:p>
            <a:endParaRPr lang="en-US" sz="2000" dirty="0"/>
          </a:p>
          <a:p>
            <a:r>
              <a:rPr lang="en-US" sz="2000" b="1" dirty="0"/>
              <a:t>Solution:</a:t>
            </a:r>
          </a:p>
          <a:p>
            <a:r>
              <a:rPr lang="en-US" sz="2000" dirty="0"/>
              <a:t>V</a:t>
            </a:r>
            <a:r>
              <a:rPr lang="en-US" sz="2000" baseline="-25000" dirty="0"/>
              <a:t>O</a:t>
            </a:r>
            <a:r>
              <a:rPr lang="en-US" sz="2000" dirty="0"/>
              <a:t> = 5V/8 (1 + 2 + 0) (1 + 1) = 3.75V</a:t>
            </a:r>
            <a:endParaRPr lang="en-US" dirty="0"/>
          </a:p>
        </p:txBody>
      </p:sp>
      <p:sp>
        <p:nvSpPr>
          <p:cNvPr id="6" name="Rectangle 5"/>
          <p:cNvSpPr/>
          <p:nvPr/>
        </p:nvSpPr>
        <p:spPr>
          <a:xfrm>
            <a:off x="3215589" y="326473"/>
            <a:ext cx="6064609" cy="646331"/>
          </a:xfrm>
          <a:prstGeom prst="rect">
            <a:avLst/>
          </a:prstGeom>
        </p:spPr>
        <p:txBody>
          <a:bodyPr wrap="none">
            <a:spAutoFit/>
          </a:bodyPr>
          <a:lstStyle/>
          <a:p>
            <a:r>
              <a:rPr lang="en-US" altLang="en-US" sz="3600" dirty="0"/>
              <a:t>R/2R Non-inverting Ladder DAC</a:t>
            </a: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6859232" y="2340487"/>
            <a:ext cx="4740291" cy="29558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68593" y="2702102"/>
            <a:ext cx="3161241" cy="79314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948220" y="1923461"/>
            <a:ext cx="3905250" cy="3648075"/>
          </a:xfrm>
          <a:prstGeom prst="rect">
            <a:avLst/>
          </a:prstGeom>
          <a:noFill/>
          <a:ln w="9525">
            <a:noFill/>
            <a:miter lim="800000"/>
            <a:headEnd/>
            <a:tailEnd/>
          </a:ln>
        </p:spPr>
      </p:pic>
      <p:sp>
        <p:nvSpPr>
          <p:cNvPr id="3" name="Rectangle 2"/>
          <p:cNvSpPr/>
          <p:nvPr/>
        </p:nvSpPr>
        <p:spPr>
          <a:xfrm>
            <a:off x="458913" y="4765715"/>
            <a:ext cx="6096000" cy="1631216"/>
          </a:xfrm>
          <a:prstGeom prst="rect">
            <a:avLst/>
          </a:prstGeom>
        </p:spPr>
        <p:txBody>
          <a:bodyPr>
            <a:spAutoFit/>
          </a:bodyPr>
          <a:lstStyle/>
          <a:p>
            <a:r>
              <a:rPr lang="en-US" sz="2000" dirty="0"/>
              <a:t>Advantages</a:t>
            </a:r>
          </a:p>
          <a:p>
            <a:pPr lvl="1"/>
            <a:r>
              <a:rPr lang="en-US" sz="2000" dirty="0"/>
              <a:t>Only two resistor values (R and 2R)</a:t>
            </a:r>
          </a:p>
          <a:p>
            <a:pPr lvl="1"/>
            <a:r>
              <a:rPr lang="en-US" sz="2000" dirty="0"/>
              <a:t>Does not require high precision resistors</a:t>
            </a:r>
          </a:p>
          <a:p>
            <a:r>
              <a:rPr lang="en-US" sz="2000" dirty="0"/>
              <a:t>Disadvantage</a:t>
            </a:r>
          </a:p>
          <a:p>
            <a:pPr lvl="1"/>
            <a:r>
              <a:rPr lang="en-US" sz="2000" dirty="0"/>
              <a:t>Lower conversion speed than binary weighted DAC</a:t>
            </a:r>
          </a:p>
        </p:txBody>
      </p:sp>
      <p:sp>
        <p:nvSpPr>
          <p:cNvPr id="6" name="Rectangle 5"/>
          <p:cNvSpPr/>
          <p:nvPr/>
        </p:nvSpPr>
        <p:spPr>
          <a:xfrm>
            <a:off x="3215589" y="326473"/>
            <a:ext cx="6064609" cy="646331"/>
          </a:xfrm>
          <a:prstGeom prst="rect">
            <a:avLst/>
          </a:prstGeom>
        </p:spPr>
        <p:txBody>
          <a:bodyPr wrap="none">
            <a:spAutoFit/>
          </a:bodyPr>
          <a:lstStyle/>
          <a:p>
            <a:r>
              <a:rPr lang="en-US" altLang="en-US" sz="3600" dirty="0"/>
              <a:t>R/2R Non-inverting Ladder DAC</a:t>
            </a:r>
            <a:endParaRPr lang="en-US" sz="3600" dirty="0"/>
          </a:p>
        </p:txBody>
      </p:sp>
      <p:sp>
        <p:nvSpPr>
          <p:cNvPr id="7" name="Rectangle 6"/>
          <p:cNvSpPr/>
          <p:nvPr/>
        </p:nvSpPr>
        <p:spPr>
          <a:xfrm>
            <a:off x="500008" y="1042746"/>
            <a:ext cx="10205663" cy="2246769"/>
          </a:xfrm>
          <a:prstGeom prst="rect">
            <a:avLst/>
          </a:prstGeom>
        </p:spPr>
        <p:txBody>
          <a:bodyPr wrap="square">
            <a:spAutoFit/>
          </a:bodyPr>
          <a:lstStyle/>
          <a:p>
            <a:r>
              <a:rPr lang="en-US" sz="2000" dirty="0"/>
              <a:t>Each bit corresponds to a switch:</a:t>
            </a:r>
          </a:p>
          <a:p>
            <a:pPr>
              <a:buFont typeface="Arial" pitchFamily="34" charset="0"/>
              <a:buChar char="•"/>
            </a:pPr>
            <a:r>
              <a:rPr lang="en-US" sz="2000" dirty="0"/>
              <a:t> If the bit is high, the corresponding switch is connected to the inverting input of the op-amp.</a:t>
            </a:r>
          </a:p>
          <a:p>
            <a:pPr>
              <a:buFont typeface="Arial" pitchFamily="34" charset="0"/>
              <a:buChar char="•"/>
            </a:pPr>
            <a:r>
              <a:rPr lang="en-US" sz="2000" dirty="0"/>
              <a:t> If the bit is low, the corresponding switch is connected to ground.</a:t>
            </a:r>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endParaRPr lang="en-US" sz="2000" dirty="0"/>
          </a:p>
          <a:p>
            <a:r>
              <a:rPr lang="en-US" sz="2000" dirty="0"/>
              <a:t>Resolution:                            </a:t>
            </a:r>
            <a:r>
              <a:rPr lang="en-US" sz="2000" dirty="0" err="1"/>
              <a:t>V</a:t>
            </a:r>
            <a:r>
              <a:rPr lang="en-US" sz="2000" baseline="-25000" dirty="0" err="1"/>
              <a:t>out</a:t>
            </a:r>
            <a:r>
              <a:rPr lang="en-US" sz="2000" dirty="0"/>
              <a:t> max:</a:t>
            </a:r>
          </a:p>
        </p:txBody>
      </p:sp>
      <p:pic>
        <p:nvPicPr>
          <p:cNvPr id="4100" name="Picture 4"/>
          <p:cNvPicPr>
            <a:picLocks noChangeAspect="1" noChangeArrowheads="1"/>
          </p:cNvPicPr>
          <p:nvPr/>
        </p:nvPicPr>
        <p:blipFill>
          <a:blip r:embed="rId3" cstate="print"/>
          <a:srcRect/>
          <a:stretch>
            <a:fillRect/>
          </a:stretch>
        </p:blipFill>
        <p:spPr bwMode="auto">
          <a:xfrm>
            <a:off x="759807" y="2155380"/>
            <a:ext cx="2188876" cy="696134"/>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608371" y="3261244"/>
            <a:ext cx="1456736" cy="724206"/>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3279811" y="3209124"/>
            <a:ext cx="1936235" cy="67450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Sampling and Reconstruction of Signal</a:t>
            </a:r>
          </a:p>
        </p:txBody>
      </p:sp>
    </p:spTree>
    <p:extLst>
      <p:ext uri="{BB962C8B-B14F-4D97-AF65-F5344CB8AC3E}">
        <p14:creationId xmlns:p14="http://schemas.microsoft.com/office/powerpoint/2010/main" val="315166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12800" y="457201"/>
            <a:ext cx="10723419" cy="6016337"/>
          </a:xfrm>
          <a:prstGeom prst="rect">
            <a:avLst/>
          </a:prstGeom>
        </p:spPr>
      </p:pic>
      <p:sp>
        <p:nvSpPr>
          <p:cNvPr id="3" name="TextBox 2"/>
          <p:cNvSpPr txBox="1"/>
          <p:nvPr/>
        </p:nvSpPr>
        <p:spPr>
          <a:xfrm>
            <a:off x="2032000" y="2286000"/>
            <a:ext cx="711200" cy="338554"/>
          </a:xfrm>
          <a:prstGeom prst="rect">
            <a:avLst/>
          </a:prstGeom>
          <a:noFill/>
        </p:spPr>
        <p:txBody>
          <a:bodyPr wrap="square" rtlCol="0">
            <a:spAutoFit/>
          </a:bodyPr>
          <a:lstStyle/>
          <a:p>
            <a:r>
              <a:rPr lang="en-US" sz="1600" b="1" i="1"/>
              <a:t>x(t</a:t>
            </a:r>
            <a:r>
              <a:rPr lang="en-US" sz="1400" b="1" i="1"/>
              <a:t>)</a:t>
            </a:r>
          </a:p>
        </p:txBody>
      </p:sp>
      <p:sp>
        <p:nvSpPr>
          <p:cNvPr id="4" name="TextBox 3"/>
          <p:cNvSpPr txBox="1"/>
          <p:nvPr/>
        </p:nvSpPr>
        <p:spPr>
          <a:xfrm>
            <a:off x="9144000" y="4572000"/>
            <a:ext cx="812800" cy="338554"/>
          </a:xfrm>
          <a:prstGeom prst="rect">
            <a:avLst/>
          </a:prstGeom>
          <a:noFill/>
        </p:spPr>
        <p:txBody>
          <a:bodyPr wrap="square" rtlCol="0">
            <a:spAutoFit/>
          </a:bodyPr>
          <a:lstStyle/>
          <a:p>
            <a:r>
              <a:rPr lang="en-US" sz="1600" b="1" i="1"/>
              <a:t>x~(t</a:t>
            </a:r>
            <a:r>
              <a:rPr lang="en-US" sz="1400" b="1" i="1"/>
              <a:t>)</a:t>
            </a:r>
          </a:p>
        </p:txBody>
      </p:sp>
    </p:spTree>
    <p:extLst>
      <p:ext uri="{BB962C8B-B14F-4D97-AF65-F5344CB8AC3E}">
        <p14:creationId xmlns:p14="http://schemas.microsoft.com/office/powerpoint/2010/main" val="3028296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85800"/>
            <a:ext cx="10972800" cy="1200329"/>
          </a:xfrm>
          <a:prstGeom prst="rect">
            <a:avLst/>
          </a:prstGeom>
        </p:spPr>
        <p:txBody>
          <a:bodyPr wrap="square">
            <a:spAutoFit/>
          </a:bodyPr>
          <a:lstStyle/>
          <a:p>
            <a:r>
              <a:rPr lang="en-US"/>
              <a:t>An ADC is used to capture discrete samples of a continuous analog voltage and provide a discrete binary representation of the signal. ADC converters are generally characterized in three ways: input voltage range VREF, resolution (# bits), and bandwidth (conversion rate) is an indication of the maximum number of conversions the ADC can perform each second.</a:t>
            </a:r>
          </a:p>
        </p:txBody>
      </p:sp>
      <p:pic>
        <p:nvPicPr>
          <p:cNvPr id="1026" name="Picture 2"/>
          <p:cNvPicPr>
            <a:picLocks noChangeAspect="1" noChangeArrowheads="1"/>
          </p:cNvPicPr>
          <p:nvPr/>
        </p:nvPicPr>
        <p:blipFill>
          <a:blip r:embed="rId2" cstate="print"/>
          <a:srcRect/>
          <a:stretch>
            <a:fillRect/>
          </a:stretch>
        </p:blipFill>
        <p:spPr bwMode="auto">
          <a:xfrm>
            <a:off x="406401" y="2286001"/>
            <a:ext cx="5016500" cy="2105025"/>
          </a:xfrm>
          <a:prstGeom prst="rect">
            <a:avLst/>
          </a:prstGeom>
          <a:noFill/>
          <a:ln w="9525">
            <a:noFill/>
            <a:miter lim="800000"/>
            <a:headEnd/>
            <a:tailEnd/>
          </a:ln>
        </p:spPr>
      </p:pic>
      <p:sp>
        <p:nvSpPr>
          <p:cNvPr id="4" name="Rectangle 3"/>
          <p:cNvSpPr/>
          <p:nvPr/>
        </p:nvSpPr>
        <p:spPr>
          <a:xfrm>
            <a:off x="406400" y="4419600"/>
            <a:ext cx="5588000" cy="830997"/>
          </a:xfrm>
          <a:prstGeom prst="rect">
            <a:avLst/>
          </a:prstGeom>
        </p:spPr>
        <p:txBody>
          <a:bodyPr wrap="square">
            <a:spAutoFit/>
          </a:bodyPr>
          <a:lstStyle/>
          <a:p>
            <a:r>
              <a:rPr lang="en-US" sz="1600"/>
              <a:t>Sampling rate (T) must be high enough to provide enough samples to adequately represent the input signal (</a:t>
            </a:r>
            <a:r>
              <a:rPr lang="en-US" sz="1600" err="1"/>
              <a:t>Nyquist</a:t>
            </a:r>
            <a:r>
              <a:rPr lang="en-US" sz="1600"/>
              <a:t>-Shannon Sampling Theorem).</a:t>
            </a:r>
          </a:p>
        </p:txBody>
      </p:sp>
      <p:pic>
        <p:nvPicPr>
          <p:cNvPr id="3" name="Picture 2"/>
          <p:cNvPicPr>
            <a:picLocks noChangeAspect="1" noChangeArrowheads="1"/>
          </p:cNvPicPr>
          <p:nvPr/>
        </p:nvPicPr>
        <p:blipFill>
          <a:blip r:embed="rId3" cstate="print"/>
          <a:srcRect/>
          <a:stretch>
            <a:fillRect/>
          </a:stretch>
        </p:blipFill>
        <p:spPr bwMode="auto">
          <a:xfrm>
            <a:off x="6299201" y="2286001"/>
            <a:ext cx="4965700" cy="2124075"/>
          </a:xfrm>
          <a:prstGeom prst="rect">
            <a:avLst/>
          </a:prstGeom>
          <a:noFill/>
          <a:ln w="9525">
            <a:noFill/>
            <a:miter lim="800000"/>
            <a:headEnd/>
            <a:tailEnd/>
          </a:ln>
        </p:spPr>
      </p:pic>
      <p:sp>
        <p:nvSpPr>
          <p:cNvPr id="6" name="Rectangle 5"/>
          <p:cNvSpPr/>
          <p:nvPr/>
        </p:nvSpPr>
        <p:spPr>
          <a:xfrm>
            <a:off x="6096000" y="4267200"/>
            <a:ext cx="6096000" cy="1077218"/>
          </a:xfrm>
          <a:prstGeom prst="rect">
            <a:avLst/>
          </a:prstGeom>
        </p:spPr>
        <p:txBody>
          <a:bodyPr>
            <a:spAutoFit/>
          </a:bodyPr>
          <a:lstStyle/>
          <a:p>
            <a:r>
              <a:rPr lang="en-US" sz="1600"/>
              <a:t>Oversampling improves the results of ADC. Oversampling simply refers to sampling the signal at a rate significantly higher than the </a:t>
            </a:r>
            <a:r>
              <a:rPr lang="en-US" sz="1600" err="1"/>
              <a:t>Nyquist</a:t>
            </a:r>
            <a:r>
              <a:rPr lang="en-US" sz="1600"/>
              <a:t> Frequency. Doubling the sampling frequency yields an improved first-order representation of the input signal</a:t>
            </a:r>
          </a:p>
        </p:txBody>
      </p:sp>
      <p:sp>
        <p:nvSpPr>
          <p:cNvPr id="7" name="Rectangle 6"/>
          <p:cNvSpPr/>
          <p:nvPr/>
        </p:nvSpPr>
        <p:spPr>
          <a:xfrm>
            <a:off x="304800" y="5791200"/>
            <a:ext cx="11379200" cy="646331"/>
          </a:xfrm>
          <a:prstGeom prst="rect">
            <a:avLst/>
          </a:prstGeom>
        </p:spPr>
        <p:txBody>
          <a:bodyPr wrap="square">
            <a:spAutoFit/>
          </a:bodyPr>
          <a:lstStyle/>
          <a:p>
            <a:r>
              <a:rPr lang="en-US"/>
              <a:t>Note that the increased sampling rate does not directly improve ADC resolution, but by providing more samples, this technique more accurately tracks the input signal by better utilizing the existing ADC dynamic range.</a:t>
            </a:r>
          </a:p>
        </p:txBody>
      </p:sp>
      <p:sp>
        <p:nvSpPr>
          <p:cNvPr id="8" name="Rectangle 7"/>
          <p:cNvSpPr/>
          <p:nvPr/>
        </p:nvSpPr>
        <p:spPr>
          <a:xfrm>
            <a:off x="4673601" y="228601"/>
            <a:ext cx="2480359" cy="584775"/>
          </a:xfrm>
          <a:prstGeom prst="rect">
            <a:avLst/>
          </a:prstGeom>
        </p:spPr>
        <p:txBody>
          <a:bodyPr wrap="none">
            <a:spAutoFit/>
          </a:bodyPr>
          <a:lstStyle/>
          <a:p>
            <a:r>
              <a:rPr lang="en-US" sz="3200"/>
              <a:t>Oversampling</a:t>
            </a:r>
          </a:p>
        </p:txBody>
      </p:sp>
    </p:spTree>
    <p:extLst>
      <p:ext uri="{BB962C8B-B14F-4D97-AF65-F5344CB8AC3E}">
        <p14:creationId xmlns:p14="http://schemas.microsoft.com/office/powerpoint/2010/main" val="1710405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762001"/>
            <a:ext cx="11074400" cy="2769989"/>
          </a:xfrm>
          <a:prstGeom prst="rect">
            <a:avLst/>
          </a:prstGeom>
        </p:spPr>
        <p:txBody>
          <a:bodyPr wrap="square">
            <a:spAutoFit/>
          </a:bodyPr>
          <a:lstStyle/>
          <a:p>
            <a:r>
              <a:rPr lang="en-US" altLang="en-US">
                <a:solidFill>
                  <a:srgbClr val="000000"/>
                </a:solidFill>
              </a:rPr>
              <a:t>The </a:t>
            </a:r>
            <a:r>
              <a:rPr lang="en-US" altLang="en-US" err="1"/>
              <a:t>Nyquist</a:t>
            </a:r>
            <a:r>
              <a:rPr lang="en-US" altLang="en-US"/>
              <a:t>-Shannon Sampling Theorem </a:t>
            </a:r>
            <a:r>
              <a:rPr lang="en-US" altLang="en-US">
                <a:solidFill>
                  <a:srgbClr val="000000"/>
                </a:solidFill>
              </a:rPr>
              <a:t>states that a signal must be </a:t>
            </a:r>
            <a:r>
              <a:rPr lang="en-US"/>
              <a:t>sampled at least twice the maximum frequency of the signal to accurately reconstruct the waveform; otherwise, the high-frequency content will alias at a frequency inside the spectrum of interest (</a:t>
            </a:r>
            <a:r>
              <a:rPr lang="en-US" err="1"/>
              <a:t>passband</a:t>
            </a:r>
            <a:r>
              <a:rPr lang="en-US"/>
              <a:t>).  The </a:t>
            </a:r>
            <a:r>
              <a:rPr lang="en-US" err="1"/>
              <a:t>Nyquist</a:t>
            </a:r>
            <a:r>
              <a:rPr lang="en-US"/>
              <a:t> rate: </a:t>
            </a:r>
            <a:r>
              <a:rPr lang="en-US" i="1">
                <a:solidFill>
                  <a:srgbClr val="0070C0"/>
                </a:solidFill>
                <a:latin typeface="MathJax_Math"/>
              </a:rPr>
              <a:t>	</a:t>
            </a:r>
            <a:r>
              <a:rPr lang="en-US">
                <a:solidFill>
                  <a:srgbClr val="0070C0"/>
                </a:solidFill>
                <a:latin typeface="MathJax_Main"/>
              </a:rPr>
              <a:t> </a:t>
            </a:r>
            <a:r>
              <a:rPr lang="en-US" b="1" i="1" err="1">
                <a:solidFill>
                  <a:srgbClr val="0070C0"/>
                </a:solidFill>
                <a:latin typeface="MathJax_Math"/>
              </a:rPr>
              <a:t>f</a:t>
            </a:r>
            <a:r>
              <a:rPr lang="en-US" b="1" baseline="-25000" err="1">
                <a:solidFill>
                  <a:srgbClr val="0070C0"/>
                </a:solidFill>
                <a:latin typeface="MathJax_Main"/>
              </a:rPr>
              <a:t>N</a:t>
            </a:r>
            <a:r>
              <a:rPr lang="en-US" b="1" baseline="-25000">
                <a:solidFill>
                  <a:srgbClr val="0070C0"/>
                </a:solidFill>
                <a:latin typeface="MathJax_Main"/>
              </a:rPr>
              <a:t> </a:t>
            </a:r>
            <a:r>
              <a:rPr lang="en-US" b="1">
                <a:solidFill>
                  <a:srgbClr val="0070C0"/>
                </a:solidFill>
                <a:latin typeface="MathJax_Main"/>
              </a:rPr>
              <a:t>= 2</a:t>
            </a:r>
            <a:r>
              <a:rPr lang="en-US" b="1" i="1">
                <a:solidFill>
                  <a:srgbClr val="0070C0"/>
                </a:solidFill>
                <a:latin typeface="MathJax_Math"/>
              </a:rPr>
              <a:t>f</a:t>
            </a:r>
            <a:r>
              <a:rPr lang="en-US" b="1" baseline="-25000">
                <a:solidFill>
                  <a:srgbClr val="0070C0"/>
                </a:solidFill>
                <a:latin typeface="MathJax_Main"/>
              </a:rPr>
              <a:t>max</a:t>
            </a:r>
            <a:endParaRPr lang="en-US" b="1" baseline="-25000">
              <a:solidFill>
                <a:srgbClr val="0070C0"/>
              </a:solidFill>
            </a:endParaRPr>
          </a:p>
          <a:p>
            <a:endParaRPr lang="en-US"/>
          </a:p>
          <a:p>
            <a:r>
              <a:rPr lang="en-US"/>
              <a:t>The theory behind ‘Oversampling and decimation’ is rather complex, but using the method is fairly easy. The technique requires a higher amount of samples. These extra samples can be achieved by oversampling the signal. For each additional bit of resolution, n, the signal must be oversampled four times. </a:t>
            </a:r>
            <a:endParaRPr lang="en-US" b="1" i="1" baseline="-25000">
              <a:solidFill>
                <a:srgbClr val="0070C0"/>
              </a:solidFill>
              <a:latin typeface="MathJax_Math"/>
            </a:endParaRPr>
          </a:p>
          <a:p>
            <a:r>
              <a:rPr lang="en-US"/>
              <a:t>Oversampling is a popular method used for improving ADC resolution. </a:t>
            </a:r>
          </a:p>
          <a:p>
            <a:r>
              <a:rPr lang="en-US"/>
              <a:t>	Oversampling frequency:  </a:t>
            </a:r>
            <a:r>
              <a:rPr lang="en-US" b="1" i="1" err="1">
                <a:solidFill>
                  <a:srgbClr val="002060"/>
                </a:solidFill>
                <a:latin typeface="MathJax_Math"/>
              </a:rPr>
              <a:t>f</a:t>
            </a:r>
            <a:r>
              <a:rPr lang="en-US" b="1" i="1" baseline="-25000" err="1">
                <a:solidFill>
                  <a:srgbClr val="002060"/>
                </a:solidFill>
                <a:latin typeface="MathJax_Math"/>
              </a:rPr>
              <a:t>OS</a:t>
            </a:r>
            <a:r>
              <a:rPr lang="en-US" b="1" i="1">
                <a:solidFill>
                  <a:srgbClr val="002060"/>
                </a:solidFill>
                <a:latin typeface="MathJax_Math"/>
              </a:rPr>
              <a:t> = 4</a:t>
            </a:r>
            <a:r>
              <a:rPr lang="en-US" b="1" i="1" baseline="30000">
                <a:solidFill>
                  <a:srgbClr val="002060"/>
                </a:solidFill>
                <a:latin typeface="MathJax_Math"/>
              </a:rPr>
              <a:t>n</a:t>
            </a:r>
            <a:r>
              <a:rPr lang="en-US" b="1" i="1">
                <a:solidFill>
                  <a:srgbClr val="002060"/>
                </a:solidFill>
                <a:latin typeface="MathJax_Math"/>
              </a:rPr>
              <a:t> </a:t>
            </a:r>
            <a:r>
              <a:rPr lang="en-US" b="1" i="1" err="1">
                <a:solidFill>
                  <a:srgbClr val="002060"/>
                </a:solidFill>
                <a:latin typeface="MathJax_Math"/>
              </a:rPr>
              <a:t>f</a:t>
            </a:r>
            <a:r>
              <a:rPr lang="en-US" b="1" i="1" baseline="-25000" err="1">
                <a:solidFill>
                  <a:srgbClr val="002060"/>
                </a:solidFill>
                <a:latin typeface="MathJax_Math"/>
              </a:rPr>
              <a:t>N</a:t>
            </a:r>
            <a:r>
              <a:rPr lang="en-US" b="1" i="1" baseline="-25000">
                <a:solidFill>
                  <a:srgbClr val="002060"/>
                </a:solidFill>
                <a:latin typeface="MathJax_Math"/>
              </a:rPr>
              <a:t> </a:t>
            </a:r>
            <a:r>
              <a:rPr lang="en-US" b="1" i="1">
                <a:solidFill>
                  <a:srgbClr val="002060"/>
                </a:solidFill>
                <a:latin typeface="MathJax_Math"/>
              </a:rPr>
              <a:t>= k </a:t>
            </a:r>
            <a:r>
              <a:rPr lang="en-US" b="1" i="1" err="1">
                <a:solidFill>
                  <a:srgbClr val="002060"/>
                </a:solidFill>
                <a:latin typeface="MathJax_Math"/>
              </a:rPr>
              <a:t>f</a:t>
            </a:r>
            <a:r>
              <a:rPr lang="en-US" b="1" i="1" baseline="-25000" err="1">
                <a:solidFill>
                  <a:srgbClr val="002060"/>
                </a:solidFill>
                <a:latin typeface="MathJax_Math"/>
              </a:rPr>
              <a:t>N</a:t>
            </a:r>
            <a:endParaRPr lang="en-US" i="1">
              <a:latin typeface="MathJax_Math"/>
            </a:endParaRPr>
          </a:p>
          <a:p>
            <a:endParaRPr lang="en-US" b="1" i="1" baseline="-25000">
              <a:solidFill>
                <a:srgbClr val="0070C0"/>
              </a:solidFill>
              <a:latin typeface="MathJax_Math"/>
            </a:endParaRPr>
          </a:p>
        </p:txBody>
      </p:sp>
      <p:sp>
        <p:nvSpPr>
          <p:cNvPr id="3" name="Rectangle 2"/>
          <p:cNvSpPr/>
          <p:nvPr/>
        </p:nvSpPr>
        <p:spPr>
          <a:xfrm>
            <a:off x="1727200" y="216665"/>
            <a:ext cx="7473905" cy="584775"/>
          </a:xfrm>
          <a:prstGeom prst="rect">
            <a:avLst/>
          </a:prstGeom>
        </p:spPr>
        <p:txBody>
          <a:bodyPr wrap="none">
            <a:spAutoFit/>
          </a:bodyPr>
          <a:lstStyle/>
          <a:p>
            <a:r>
              <a:rPr lang="en-US" sz="3200" b="1">
                <a:latin typeface="+mj-lt"/>
              </a:rPr>
              <a:t>Oversampling the ADC for Higher Resolution</a:t>
            </a:r>
          </a:p>
        </p:txBody>
      </p:sp>
      <p:graphicFrame>
        <p:nvGraphicFramePr>
          <p:cNvPr id="7" name="Table 6"/>
          <p:cNvGraphicFramePr>
            <a:graphicFrameLocks noGrp="1"/>
          </p:cNvGraphicFramePr>
          <p:nvPr/>
        </p:nvGraphicFramePr>
        <p:xfrm>
          <a:off x="1828800" y="4191000"/>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a:t>Over</a:t>
                      </a:r>
                      <a:r>
                        <a:rPr lang="en-US" baseline="0"/>
                        <a:t> Sampling Factor , k</a:t>
                      </a:r>
                      <a:endParaRPr lang="en-US"/>
                    </a:p>
                  </a:txBody>
                  <a:tcPr marL="121920" marR="121920"/>
                </a:tc>
                <a:tc>
                  <a:txBody>
                    <a:bodyPr/>
                    <a:lstStyle/>
                    <a:p>
                      <a:r>
                        <a:rPr lang="en-US"/>
                        <a:t>SNR Improvement, dB</a:t>
                      </a:r>
                    </a:p>
                  </a:txBody>
                  <a:tcPr marL="121920" marR="121920"/>
                </a:tc>
                <a:tc>
                  <a:txBody>
                    <a:bodyPr/>
                    <a:lstStyle/>
                    <a:p>
                      <a:r>
                        <a:rPr lang="en-US"/>
                        <a:t>Extra Bit of Resolution</a:t>
                      </a:r>
                    </a:p>
                  </a:txBody>
                  <a:tcPr marL="121920" marR="121920"/>
                </a:tc>
                <a:extLst>
                  <a:ext uri="{0D108BD9-81ED-4DB2-BD59-A6C34878D82A}">
                    <a16:rowId xmlns:a16="http://schemas.microsoft.com/office/drawing/2014/main" val="10000"/>
                  </a:ext>
                </a:extLst>
              </a:tr>
              <a:tr h="370840">
                <a:tc>
                  <a:txBody>
                    <a:bodyPr/>
                    <a:lstStyle/>
                    <a:p>
                      <a:pPr algn="ctr"/>
                      <a:r>
                        <a:rPr lang="en-US"/>
                        <a:t>4</a:t>
                      </a:r>
                    </a:p>
                  </a:txBody>
                  <a:tcPr marL="121920" marR="121920"/>
                </a:tc>
                <a:tc>
                  <a:txBody>
                    <a:bodyPr/>
                    <a:lstStyle/>
                    <a:p>
                      <a:pPr algn="ctr"/>
                      <a:r>
                        <a:rPr lang="en-US"/>
                        <a:t>6</a:t>
                      </a:r>
                    </a:p>
                  </a:txBody>
                  <a:tcPr marL="121920" marR="121920"/>
                </a:tc>
                <a:tc>
                  <a:txBody>
                    <a:bodyPr/>
                    <a:lstStyle/>
                    <a:p>
                      <a:pPr algn="ctr"/>
                      <a:r>
                        <a:rPr lang="en-US"/>
                        <a:t>1</a:t>
                      </a:r>
                    </a:p>
                  </a:txBody>
                  <a:tcPr marL="121920" marR="121920"/>
                </a:tc>
                <a:extLst>
                  <a:ext uri="{0D108BD9-81ED-4DB2-BD59-A6C34878D82A}">
                    <a16:rowId xmlns:a16="http://schemas.microsoft.com/office/drawing/2014/main" val="10001"/>
                  </a:ext>
                </a:extLst>
              </a:tr>
              <a:tr h="370840">
                <a:tc>
                  <a:txBody>
                    <a:bodyPr/>
                    <a:lstStyle/>
                    <a:p>
                      <a:pPr algn="ctr"/>
                      <a:r>
                        <a:rPr lang="en-US"/>
                        <a:t>16</a:t>
                      </a:r>
                    </a:p>
                  </a:txBody>
                  <a:tcPr marL="121920" marR="121920"/>
                </a:tc>
                <a:tc>
                  <a:txBody>
                    <a:bodyPr/>
                    <a:lstStyle/>
                    <a:p>
                      <a:pPr algn="ctr"/>
                      <a:r>
                        <a:rPr lang="en-US"/>
                        <a:t>12</a:t>
                      </a:r>
                    </a:p>
                  </a:txBody>
                  <a:tcPr marL="121920" marR="121920"/>
                </a:tc>
                <a:tc>
                  <a:txBody>
                    <a:bodyPr/>
                    <a:lstStyle/>
                    <a:p>
                      <a:pPr algn="ctr"/>
                      <a:r>
                        <a:rPr lang="en-US"/>
                        <a:t>2</a:t>
                      </a:r>
                    </a:p>
                  </a:txBody>
                  <a:tcPr marL="121920" marR="121920"/>
                </a:tc>
                <a:extLst>
                  <a:ext uri="{0D108BD9-81ED-4DB2-BD59-A6C34878D82A}">
                    <a16:rowId xmlns:a16="http://schemas.microsoft.com/office/drawing/2014/main" val="10002"/>
                  </a:ext>
                </a:extLst>
              </a:tr>
              <a:tr h="370840">
                <a:tc>
                  <a:txBody>
                    <a:bodyPr/>
                    <a:lstStyle/>
                    <a:p>
                      <a:pPr algn="ctr"/>
                      <a:r>
                        <a:rPr lang="en-US"/>
                        <a:t>64</a:t>
                      </a:r>
                    </a:p>
                  </a:txBody>
                  <a:tcPr marL="121920" marR="121920"/>
                </a:tc>
                <a:tc>
                  <a:txBody>
                    <a:bodyPr/>
                    <a:lstStyle/>
                    <a:p>
                      <a:pPr algn="ctr"/>
                      <a:r>
                        <a:rPr lang="en-US"/>
                        <a:t>18</a:t>
                      </a:r>
                    </a:p>
                  </a:txBody>
                  <a:tcPr marL="121920" marR="121920"/>
                </a:tc>
                <a:tc>
                  <a:txBody>
                    <a:bodyPr/>
                    <a:lstStyle/>
                    <a:p>
                      <a:pPr algn="ctr"/>
                      <a:r>
                        <a:rPr lang="en-US"/>
                        <a:t>3</a:t>
                      </a:r>
                    </a:p>
                  </a:txBody>
                  <a:tcPr marL="121920" marR="121920"/>
                </a:tc>
                <a:extLst>
                  <a:ext uri="{0D108BD9-81ED-4DB2-BD59-A6C34878D82A}">
                    <a16:rowId xmlns:a16="http://schemas.microsoft.com/office/drawing/2014/main" val="10003"/>
                  </a:ext>
                </a:extLst>
              </a:tr>
              <a:tr h="370840">
                <a:tc>
                  <a:txBody>
                    <a:bodyPr/>
                    <a:lstStyle/>
                    <a:p>
                      <a:pPr algn="ctr"/>
                      <a:r>
                        <a:rPr lang="en-US"/>
                        <a:t>256</a:t>
                      </a:r>
                    </a:p>
                  </a:txBody>
                  <a:tcPr marL="121920" marR="121920"/>
                </a:tc>
                <a:tc>
                  <a:txBody>
                    <a:bodyPr/>
                    <a:lstStyle/>
                    <a:p>
                      <a:pPr algn="ctr"/>
                      <a:r>
                        <a:rPr lang="en-US"/>
                        <a:t>24</a:t>
                      </a:r>
                    </a:p>
                  </a:txBody>
                  <a:tcPr marL="121920" marR="121920"/>
                </a:tc>
                <a:tc>
                  <a:txBody>
                    <a:bodyPr/>
                    <a:lstStyle/>
                    <a:p>
                      <a:pPr algn="ctr"/>
                      <a:r>
                        <a:rPr lang="en-US"/>
                        <a:t>4</a:t>
                      </a:r>
                    </a:p>
                  </a:txBody>
                  <a:tcPr marL="121920" marR="121920"/>
                </a:tc>
                <a:extLst>
                  <a:ext uri="{0D108BD9-81ED-4DB2-BD59-A6C34878D82A}">
                    <a16:rowId xmlns:a16="http://schemas.microsoft.com/office/drawing/2014/main" val="10004"/>
                  </a:ext>
                </a:extLst>
              </a:tr>
              <a:tr h="370840">
                <a:tc>
                  <a:txBody>
                    <a:bodyPr/>
                    <a:lstStyle/>
                    <a:p>
                      <a:pPr algn="ctr"/>
                      <a:r>
                        <a:rPr lang="en-US"/>
                        <a:t>1204</a:t>
                      </a:r>
                    </a:p>
                  </a:txBody>
                  <a:tcPr marL="121920" marR="121920"/>
                </a:tc>
                <a:tc>
                  <a:txBody>
                    <a:bodyPr/>
                    <a:lstStyle/>
                    <a:p>
                      <a:pPr algn="ctr"/>
                      <a:r>
                        <a:rPr lang="en-US"/>
                        <a:t>30</a:t>
                      </a:r>
                    </a:p>
                  </a:txBody>
                  <a:tcPr marL="121920" marR="121920"/>
                </a:tc>
                <a:tc>
                  <a:txBody>
                    <a:bodyPr/>
                    <a:lstStyle/>
                    <a:p>
                      <a:pPr algn="ctr"/>
                      <a:r>
                        <a:rPr lang="en-US"/>
                        <a:t>5</a:t>
                      </a:r>
                    </a:p>
                  </a:txBody>
                  <a:tcPr marL="121920" marR="1219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6412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1"/>
            <a:ext cx="11277600" cy="1477328"/>
          </a:xfrm>
          <a:prstGeom prst="rect">
            <a:avLst/>
          </a:prstGeom>
        </p:spPr>
        <p:txBody>
          <a:bodyPr wrap="square">
            <a:spAutoFit/>
          </a:bodyPr>
          <a:lstStyle/>
          <a:p>
            <a:r>
              <a:rPr lang="en-US"/>
              <a:t>The following is a chart of DC input voltage, incremented in steps of 1 LSB. 1-LSB steps are provided by a precision 16-bit DAC. The Ideal values for a 16-bit converter and a 12-bit converter are compared with the measured oversampled values. Analog input voltage is incremented in steps of 1 LSB. Figure 2 data is taken over the entire range of 216 voltage values. Figure 3 is a zoomed-in snapshot of the data, which simplifies looking at the chart. An Excel spreadsheet is available in the zip file with this application report and contains the entire data set.</a:t>
            </a:r>
          </a:p>
        </p:txBody>
      </p:sp>
      <p:sp>
        <p:nvSpPr>
          <p:cNvPr id="3" name="Rectangle 2"/>
          <p:cNvSpPr/>
          <p:nvPr/>
        </p:nvSpPr>
        <p:spPr>
          <a:xfrm>
            <a:off x="1727200" y="304800"/>
            <a:ext cx="6552756" cy="523220"/>
          </a:xfrm>
          <a:prstGeom prst="rect">
            <a:avLst/>
          </a:prstGeom>
        </p:spPr>
        <p:txBody>
          <a:bodyPr wrap="none">
            <a:spAutoFit/>
          </a:bodyPr>
          <a:lstStyle/>
          <a:p>
            <a:r>
              <a:rPr lang="en-US" sz="2800">
                <a:latin typeface="+mj-lt"/>
              </a:rPr>
              <a:t>Oversampling the ADC for Higher Resolution</a:t>
            </a:r>
          </a:p>
        </p:txBody>
      </p:sp>
      <p:pic>
        <p:nvPicPr>
          <p:cNvPr id="2050" name="Picture 2"/>
          <p:cNvPicPr>
            <a:picLocks noChangeAspect="1" noChangeArrowheads="1"/>
          </p:cNvPicPr>
          <p:nvPr/>
        </p:nvPicPr>
        <p:blipFill>
          <a:blip r:embed="rId3" cstate="print"/>
          <a:srcRect/>
          <a:stretch>
            <a:fillRect/>
          </a:stretch>
        </p:blipFill>
        <p:spPr bwMode="auto">
          <a:xfrm>
            <a:off x="304801" y="3124201"/>
            <a:ext cx="5492748" cy="308943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892800" y="3048000"/>
            <a:ext cx="5979581" cy="3228974"/>
          </a:xfrm>
          <a:prstGeom prst="rect">
            <a:avLst/>
          </a:prstGeom>
          <a:noFill/>
          <a:ln w="9525">
            <a:noFill/>
            <a:miter lim="800000"/>
            <a:headEnd/>
            <a:tailEnd/>
          </a:ln>
        </p:spPr>
      </p:pic>
    </p:spTree>
    <p:extLst>
      <p:ext uri="{BB962C8B-B14F-4D97-AF65-F5344CB8AC3E}">
        <p14:creationId xmlns:p14="http://schemas.microsoft.com/office/powerpoint/2010/main" val="381117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1986" y="170878"/>
            <a:ext cx="6858000" cy="627800"/>
          </a:xfrm>
        </p:spPr>
        <p:txBody>
          <a:bodyPr>
            <a:normAutofit/>
          </a:bodyPr>
          <a:lstStyle/>
          <a:p>
            <a:r>
              <a:rPr lang="en-US" sz="3300"/>
              <a:t>Digital-to-Analog Converter (DAC)</a:t>
            </a:r>
          </a:p>
        </p:txBody>
      </p:sp>
      <p:pic>
        <p:nvPicPr>
          <p:cNvPr id="7" name="Picture 3"/>
          <p:cNvPicPr>
            <a:picLocks noChangeAspect="1" noChangeArrowheads="1"/>
          </p:cNvPicPr>
          <p:nvPr/>
        </p:nvPicPr>
        <p:blipFill>
          <a:blip r:embed="rId2" cstate="print"/>
          <a:srcRect/>
          <a:stretch>
            <a:fillRect/>
          </a:stretch>
        </p:blipFill>
        <p:spPr bwMode="auto">
          <a:xfrm>
            <a:off x="2869222" y="797256"/>
            <a:ext cx="6043527" cy="2014509"/>
          </a:xfrm>
          <a:prstGeom prst="rect">
            <a:avLst/>
          </a:prstGeom>
          <a:noFill/>
          <a:ln w="9525">
            <a:noFill/>
            <a:miter lim="800000"/>
            <a:headEnd/>
            <a:tailEnd/>
          </a:ln>
        </p:spPr>
      </p:pic>
      <p:sp>
        <p:nvSpPr>
          <p:cNvPr id="3" name="TextBox 2"/>
          <p:cNvSpPr txBox="1"/>
          <p:nvPr/>
        </p:nvSpPr>
        <p:spPr>
          <a:xfrm>
            <a:off x="683985" y="2887682"/>
            <a:ext cx="10414000" cy="3693319"/>
          </a:xfrm>
          <a:prstGeom prst="rect">
            <a:avLst/>
          </a:prstGeom>
          <a:noFill/>
        </p:spPr>
        <p:txBody>
          <a:bodyPr wrap="square" rtlCol="0">
            <a:spAutoFit/>
          </a:bodyPr>
          <a:lstStyle/>
          <a:p>
            <a:r>
              <a:rPr lang="en-US"/>
              <a:t>The digital data is processed by a digital processor and output to the digital-to analog converter (DAC).  The DAC reverses the ADC process, it converts a discrete time, discrete amplitude into continuous time, continuous amplitude. The DAC is usually operated at same frequency as the ADC.</a:t>
            </a:r>
          </a:p>
          <a:p>
            <a:pPr marL="342900" indent="-342900">
              <a:buFont typeface="+mj-lt"/>
              <a:buAutoNum type="arabicPeriod"/>
            </a:pPr>
            <a:r>
              <a:rPr lang="en-US"/>
              <a:t>A DAC selects and produces an analog level from a set of fixed references according to the digital input. </a:t>
            </a:r>
          </a:p>
          <a:p>
            <a:pPr marL="342900" indent="-342900">
              <a:buFont typeface="+mj-lt"/>
              <a:buAutoNum type="arabicPeriod"/>
            </a:pPr>
            <a:r>
              <a:rPr lang="en-US"/>
              <a:t>If the DAC generates large glitches during switching from one code to another, a "deglitching" circuit (usually a sample-and-hold amplifier) follows to mask the glitches.</a:t>
            </a:r>
          </a:p>
          <a:p>
            <a:pPr marL="342900" indent="-342900">
              <a:buFont typeface="+mj-lt"/>
              <a:buAutoNum type="arabicPeriod"/>
            </a:pPr>
            <a:r>
              <a:rPr lang="en-US"/>
              <a:t>The reconstruction function performed by the DAC introduces sharp edges in the waveform as well as a sine envelope in the frequency domain, an inverse-sine filter and a low-pass filter are required to suppress these effects. The resulting staircase-like signal is finally passed through a smoothing filter to ease the effects of quantization noise.</a:t>
            </a:r>
          </a:p>
          <a:p>
            <a:pPr marL="342900" indent="-342900">
              <a:buFont typeface="+mj-lt"/>
              <a:buAutoNum type="arabicPeriod"/>
            </a:pPr>
            <a:endParaRPr lang="en-US"/>
          </a:p>
          <a:p>
            <a:r>
              <a:rPr lang="en-US"/>
              <a:t>Note: The </a:t>
            </a:r>
            <a:r>
              <a:rPr lang="en-US" err="1"/>
              <a:t>deglitcher</a:t>
            </a:r>
            <a:r>
              <a:rPr lang="en-US"/>
              <a:t> may be removed if the DAC is designed to have small glitches.  Also, the inverse sine filtering may be performed before DAC conversion in the digital domain. </a:t>
            </a:r>
          </a:p>
        </p:txBody>
      </p:sp>
    </p:spTree>
    <p:extLst>
      <p:ext uri="{BB962C8B-B14F-4D97-AF65-F5344CB8AC3E}">
        <p14:creationId xmlns:p14="http://schemas.microsoft.com/office/powerpoint/2010/main" val="476921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200" y="304800"/>
            <a:ext cx="7473905" cy="584775"/>
          </a:xfrm>
          <a:prstGeom prst="rect">
            <a:avLst/>
          </a:prstGeom>
        </p:spPr>
        <p:txBody>
          <a:bodyPr wrap="none">
            <a:spAutoFit/>
          </a:bodyPr>
          <a:lstStyle/>
          <a:p>
            <a:r>
              <a:rPr lang="en-US" sz="3200" b="1">
                <a:latin typeface="+mj-lt"/>
              </a:rPr>
              <a:t>Oversampling the ADC for Higher Resolution</a:t>
            </a:r>
          </a:p>
        </p:txBody>
      </p:sp>
      <p:sp>
        <p:nvSpPr>
          <p:cNvPr id="3" name="Rectangle 2"/>
          <p:cNvSpPr/>
          <p:nvPr/>
        </p:nvSpPr>
        <p:spPr>
          <a:xfrm>
            <a:off x="508000" y="762000"/>
            <a:ext cx="11379200" cy="5909310"/>
          </a:xfrm>
          <a:prstGeom prst="rect">
            <a:avLst/>
          </a:prstGeom>
        </p:spPr>
        <p:txBody>
          <a:bodyPr wrap="square">
            <a:spAutoFit/>
          </a:bodyPr>
          <a:lstStyle/>
          <a:p>
            <a:r>
              <a:rPr lang="en-US"/>
              <a:t>Choosing the resolution for the integrated ADC in an MCU application involves a balance between cost and performance. The higher the ADC resolution required, the higher the cost.  Utilize oversampling method can achieve extra bits of resolution for the ADC. </a:t>
            </a:r>
          </a:p>
          <a:p>
            <a:r>
              <a:rPr lang="en-US"/>
              <a:t>Example:</a:t>
            </a:r>
          </a:p>
          <a:p>
            <a:r>
              <a:rPr lang="en-US"/>
              <a:t>The MSP430 is used in an application requires to detect a change of less than 40 µV over a range of 0 to 2500 mV.  MSP430 contains a 12-bit ADC with conversion speeds in excess of 200,000 samples per second. The highest signal frequency </a:t>
            </a:r>
            <a:r>
              <a:rPr lang="en-US" err="1"/>
              <a:t>f</a:t>
            </a:r>
            <a:r>
              <a:rPr lang="en-US" baseline="-25000" err="1"/>
              <a:t>max</a:t>
            </a:r>
            <a:r>
              <a:rPr lang="en-US"/>
              <a:t> = 100 Hz.</a:t>
            </a:r>
          </a:p>
          <a:p>
            <a:r>
              <a:rPr lang="en-US"/>
              <a:t>Solution:</a:t>
            </a:r>
          </a:p>
          <a:p>
            <a:r>
              <a:rPr lang="en-US"/>
              <a:t>For MSP430: 1 LSB = V</a:t>
            </a:r>
            <a:r>
              <a:rPr lang="en-US" baseline="-25000"/>
              <a:t>FS</a:t>
            </a:r>
            <a:r>
              <a:rPr lang="en-US"/>
              <a:t>  / (2</a:t>
            </a:r>
            <a:r>
              <a:rPr lang="en-US" baseline="30000"/>
              <a:t>n</a:t>
            </a:r>
            <a:r>
              <a:rPr lang="en-US"/>
              <a:t> – 1) = (2500 – 0)mV / (4096 – 1) = 610 µV </a:t>
            </a:r>
            <a:r>
              <a:rPr lang="en-US">
                <a:solidFill>
                  <a:srgbClr val="FF0000"/>
                </a:solidFill>
              </a:rPr>
              <a:t>&gt;&gt; 40 µV </a:t>
            </a:r>
          </a:p>
          <a:p>
            <a:pPr>
              <a:buFont typeface="Wingdings"/>
              <a:buChar char="è"/>
            </a:pPr>
            <a:r>
              <a:rPr lang="en-US"/>
              <a:t>DAC requires: (2</a:t>
            </a:r>
            <a:r>
              <a:rPr lang="en-US" baseline="30000"/>
              <a:t>n</a:t>
            </a:r>
            <a:r>
              <a:rPr lang="en-US"/>
              <a:t> – 1) = 2500 mV / 40 µV  = 62500 or 2</a:t>
            </a:r>
            <a:r>
              <a:rPr lang="en-US" baseline="30000"/>
              <a:t>n</a:t>
            </a:r>
            <a:r>
              <a:rPr lang="en-US"/>
              <a:t> = 62499 </a:t>
            </a:r>
            <a:r>
              <a:rPr lang="en-US">
                <a:sym typeface="Wingdings" pitchFamily="2" charset="2"/>
              </a:rPr>
              <a:t> n = 15.93 or 16</a:t>
            </a:r>
            <a:endParaRPr lang="en-US"/>
          </a:p>
          <a:p>
            <a:pPr>
              <a:buFont typeface="Wingdings"/>
              <a:buChar char="è"/>
            </a:pPr>
            <a:r>
              <a:rPr lang="en-US">
                <a:sym typeface="Wingdings" pitchFamily="2" charset="2"/>
              </a:rPr>
              <a:t>For 16-bit ADC: 1 LSB =</a:t>
            </a:r>
            <a:r>
              <a:rPr lang="en-US"/>
              <a:t> (2.5 V – 0 V) ÷ 65535 = 38 40 µV , 40 µV.</a:t>
            </a:r>
          </a:p>
          <a:p>
            <a:r>
              <a:rPr lang="en-US"/>
              <a:t>Oversampling frequency:  </a:t>
            </a:r>
            <a:r>
              <a:rPr lang="en-US" b="1" err="1">
                <a:solidFill>
                  <a:srgbClr val="002060"/>
                </a:solidFill>
              </a:rPr>
              <a:t>f</a:t>
            </a:r>
            <a:r>
              <a:rPr lang="en-US" b="1" baseline="-25000" err="1">
                <a:solidFill>
                  <a:srgbClr val="002060"/>
                </a:solidFill>
              </a:rPr>
              <a:t>OS</a:t>
            </a:r>
            <a:r>
              <a:rPr lang="en-US" b="1">
                <a:solidFill>
                  <a:srgbClr val="002060"/>
                </a:solidFill>
              </a:rPr>
              <a:t> = 4</a:t>
            </a:r>
            <a:r>
              <a:rPr lang="en-US" b="1" baseline="30000">
                <a:solidFill>
                  <a:srgbClr val="002060"/>
                </a:solidFill>
              </a:rPr>
              <a:t>n</a:t>
            </a:r>
            <a:r>
              <a:rPr lang="en-US" b="1">
                <a:solidFill>
                  <a:srgbClr val="002060"/>
                </a:solidFill>
              </a:rPr>
              <a:t> x </a:t>
            </a:r>
            <a:r>
              <a:rPr lang="en-US" b="1" err="1">
                <a:solidFill>
                  <a:srgbClr val="002060"/>
                </a:solidFill>
              </a:rPr>
              <a:t>f</a:t>
            </a:r>
            <a:r>
              <a:rPr lang="en-US" b="1" baseline="-25000" err="1">
                <a:solidFill>
                  <a:srgbClr val="002060"/>
                </a:solidFill>
              </a:rPr>
              <a:t>N</a:t>
            </a:r>
            <a:r>
              <a:rPr lang="en-US" b="1" baseline="-25000">
                <a:solidFill>
                  <a:srgbClr val="002060"/>
                </a:solidFill>
              </a:rPr>
              <a:t>    </a:t>
            </a:r>
            <a:r>
              <a:rPr lang="en-US"/>
              <a:t>where: 	</a:t>
            </a:r>
            <a:r>
              <a:rPr lang="en-US" err="1"/>
              <a:t>f</a:t>
            </a:r>
            <a:r>
              <a:rPr lang="en-US" baseline="-25000" err="1"/>
              <a:t>OS</a:t>
            </a:r>
            <a:r>
              <a:rPr lang="en-US"/>
              <a:t> is oversampling frequency</a:t>
            </a:r>
          </a:p>
          <a:p>
            <a:r>
              <a:rPr lang="en-US"/>
              <a:t>					</a:t>
            </a:r>
            <a:r>
              <a:rPr lang="en-US" err="1"/>
              <a:t>f</a:t>
            </a:r>
            <a:r>
              <a:rPr lang="en-US" baseline="-25000" err="1"/>
              <a:t>N</a:t>
            </a:r>
            <a:r>
              <a:rPr lang="en-US"/>
              <a:t> = 2f</a:t>
            </a:r>
            <a:r>
              <a:rPr lang="en-US" baseline="-25000"/>
              <a:t>max</a:t>
            </a:r>
            <a:r>
              <a:rPr lang="en-US"/>
              <a:t> is </a:t>
            </a:r>
            <a:r>
              <a:rPr lang="en-US" err="1"/>
              <a:t>Nyquist</a:t>
            </a:r>
            <a:r>
              <a:rPr lang="en-US"/>
              <a:t> frequency</a:t>
            </a:r>
          </a:p>
          <a:p>
            <a:r>
              <a:rPr lang="en-US"/>
              <a:t>					n = extra bit of resolution </a:t>
            </a:r>
          </a:p>
          <a:p>
            <a:r>
              <a:rPr lang="en-US"/>
              <a:t>(For each additional bit of resolution, n, the signal must be oversampled four times)</a:t>
            </a:r>
          </a:p>
          <a:p>
            <a:r>
              <a:rPr lang="en-US"/>
              <a:t>For additional 4-bits </a:t>
            </a:r>
            <a:r>
              <a:rPr lang="en-US">
                <a:sym typeface="Wingdings" pitchFamily="2" charset="2"/>
              </a:rPr>
              <a:t> n = 4 or </a:t>
            </a:r>
            <a:r>
              <a:rPr lang="en-US" err="1">
                <a:sym typeface="Wingdings" pitchFamily="2" charset="2"/>
              </a:rPr>
              <a:t>f</a:t>
            </a:r>
            <a:r>
              <a:rPr lang="en-US" baseline="-25000" err="1">
                <a:sym typeface="Wingdings" pitchFamily="2" charset="2"/>
              </a:rPr>
              <a:t>os</a:t>
            </a:r>
            <a:r>
              <a:rPr lang="en-US">
                <a:sym typeface="Wingdings" pitchFamily="2" charset="2"/>
              </a:rPr>
              <a:t> = 4</a:t>
            </a:r>
            <a:r>
              <a:rPr lang="en-US" baseline="30000">
                <a:sym typeface="Wingdings" pitchFamily="2" charset="2"/>
              </a:rPr>
              <a:t>4</a:t>
            </a:r>
            <a:r>
              <a:rPr lang="en-US">
                <a:sym typeface="Wingdings" pitchFamily="2" charset="2"/>
              </a:rPr>
              <a:t> x </a:t>
            </a:r>
            <a:r>
              <a:rPr lang="en-US" err="1">
                <a:sym typeface="Wingdings" pitchFamily="2" charset="2"/>
              </a:rPr>
              <a:t>f</a:t>
            </a:r>
            <a:r>
              <a:rPr lang="en-US" baseline="-25000" err="1">
                <a:sym typeface="Wingdings" pitchFamily="2" charset="2"/>
              </a:rPr>
              <a:t>N</a:t>
            </a:r>
            <a:r>
              <a:rPr lang="en-US">
                <a:sym typeface="Wingdings" pitchFamily="2" charset="2"/>
              </a:rPr>
              <a:t> = 256 x 200 Hz = 51200 Hz </a:t>
            </a:r>
            <a:r>
              <a:rPr lang="en-US">
                <a:solidFill>
                  <a:srgbClr val="00B050"/>
                </a:solidFill>
                <a:sym typeface="Wingdings" pitchFamily="2" charset="2"/>
              </a:rPr>
              <a:t>&lt; 200,000 Hz</a:t>
            </a:r>
          </a:p>
          <a:p>
            <a:r>
              <a:rPr lang="en-US"/>
              <a:t>SNR (dB) = (6.02 × N) + 1.76 + </a:t>
            </a:r>
            <a:r>
              <a:rPr lang="en-US">
                <a:solidFill>
                  <a:srgbClr val="0070C0"/>
                </a:solidFill>
              </a:rPr>
              <a:t>10 × log (4</a:t>
            </a:r>
            <a:r>
              <a:rPr lang="en-US" baseline="30000">
                <a:solidFill>
                  <a:srgbClr val="0070C0"/>
                </a:solidFill>
              </a:rPr>
              <a:t>n</a:t>
            </a:r>
            <a:r>
              <a:rPr lang="en-US">
                <a:solidFill>
                  <a:srgbClr val="0070C0"/>
                </a:solidFill>
              </a:rPr>
              <a:t>) </a:t>
            </a:r>
            <a:r>
              <a:rPr lang="en-US"/>
              <a:t>= (6.02 x 12) + 1.76 + 10 x log(256) = 98.08 dB </a:t>
            </a:r>
          </a:p>
          <a:p>
            <a:r>
              <a:rPr lang="en-US"/>
              <a:t>Check SNR (dB) = (6.02 x 16) + 1.76 = 98.08 dB</a:t>
            </a:r>
          </a:p>
          <a:p>
            <a:endParaRPr lang="en-US"/>
          </a:p>
          <a:p>
            <a:r>
              <a:rPr lang="en-US"/>
              <a:t>Note:  Assume the application requires 5 additional bit (n =5) then the oversampling frequency </a:t>
            </a:r>
            <a:r>
              <a:rPr lang="en-US" err="1">
                <a:sym typeface="Wingdings" pitchFamily="2" charset="2"/>
              </a:rPr>
              <a:t>f</a:t>
            </a:r>
            <a:r>
              <a:rPr lang="en-US" baseline="-25000" err="1">
                <a:sym typeface="Wingdings" pitchFamily="2" charset="2"/>
              </a:rPr>
              <a:t>os</a:t>
            </a:r>
            <a:r>
              <a:rPr lang="en-US">
                <a:sym typeface="Wingdings" pitchFamily="2" charset="2"/>
              </a:rPr>
              <a:t> = 4</a:t>
            </a:r>
            <a:r>
              <a:rPr lang="en-US" baseline="30000">
                <a:sym typeface="Wingdings" pitchFamily="2" charset="2"/>
              </a:rPr>
              <a:t>5</a:t>
            </a:r>
            <a:r>
              <a:rPr lang="en-US">
                <a:sym typeface="Wingdings" pitchFamily="2" charset="2"/>
              </a:rPr>
              <a:t> x </a:t>
            </a:r>
            <a:r>
              <a:rPr lang="en-US" err="1">
                <a:sym typeface="Wingdings" pitchFamily="2" charset="2"/>
              </a:rPr>
              <a:t>f</a:t>
            </a:r>
            <a:r>
              <a:rPr lang="en-US" baseline="-25000" err="1">
                <a:sym typeface="Wingdings" pitchFamily="2" charset="2"/>
              </a:rPr>
              <a:t>N</a:t>
            </a:r>
            <a:r>
              <a:rPr lang="en-US">
                <a:sym typeface="Wingdings" pitchFamily="2" charset="2"/>
              </a:rPr>
              <a:t> = 1024 x 200 Hz = 204,800 Hz </a:t>
            </a:r>
            <a:r>
              <a:rPr lang="en-US">
                <a:solidFill>
                  <a:srgbClr val="FF0000"/>
                </a:solidFill>
                <a:sym typeface="Wingdings" pitchFamily="2" charset="2"/>
              </a:rPr>
              <a:t>&gt; 200,000 Hz  Not OK with MSP430</a:t>
            </a:r>
            <a:endParaRPr lang="en-US">
              <a:solidFill>
                <a:srgbClr val="FF0000"/>
              </a:solidFill>
            </a:endParaRPr>
          </a:p>
        </p:txBody>
      </p:sp>
    </p:spTree>
    <p:extLst>
      <p:ext uri="{BB962C8B-B14F-4D97-AF65-F5344CB8AC3E}">
        <p14:creationId xmlns:p14="http://schemas.microsoft.com/office/powerpoint/2010/main" val="2994383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51691" y="2021595"/>
            <a:ext cx="5050621" cy="3685141"/>
          </a:xfrm>
          <a:prstGeom prst="rect">
            <a:avLst/>
          </a:prstGeom>
          <a:noFill/>
          <a:ln w="9525">
            <a:noFill/>
            <a:miter lim="800000"/>
            <a:headEnd/>
            <a:tailEnd/>
          </a:ln>
        </p:spPr>
      </p:pic>
      <p:sp>
        <p:nvSpPr>
          <p:cNvPr id="3" name="Rectangle 2"/>
          <p:cNvSpPr/>
          <p:nvPr/>
        </p:nvSpPr>
        <p:spPr>
          <a:xfrm>
            <a:off x="352540" y="986008"/>
            <a:ext cx="11303305" cy="923330"/>
          </a:xfrm>
          <a:prstGeom prst="rect">
            <a:avLst/>
          </a:prstGeom>
        </p:spPr>
        <p:txBody>
          <a:bodyPr wrap="square">
            <a:spAutoFit/>
          </a:bodyPr>
          <a:lstStyle/>
          <a:p>
            <a:r>
              <a:rPr lang="en-US"/>
              <a:t>Overall system for discrete-time sampling and reconstruction with sampling period N.</a:t>
            </a:r>
          </a:p>
          <a:p>
            <a:r>
              <a:rPr lang="en-US"/>
              <a:t>Discrete-time sampling and reconstruction with the reconstruction interpreted in the time domain as a process of interpolation.</a:t>
            </a:r>
          </a:p>
        </p:txBody>
      </p:sp>
      <p:sp>
        <p:nvSpPr>
          <p:cNvPr id="4" name="Rectangle 3"/>
          <p:cNvSpPr/>
          <p:nvPr/>
        </p:nvSpPr>
        <p:spPr>
          <a:xfrm>
            <a:off x="1727200" y="216665"/>
            <a:ext cx="7473905" cy="584775"/>
          </a:xfrm>
          <a:prstGeom prst="rect">
            <a:avLst/>
          </a:prstGeom>
        </p:spPr>
        <p:txBody>
          <a:bodyPr wrap="none">
            <a:spAutoFit/>
          </a:bodyPr>
          <a:lstStyle/>
          <a:p>
            <a:r>
              <a:rPr lang="en-US" sz="3200" b="1">
                <a:latin typeface="+mj-lt"/>
              </a:rPr>
              <a:t>Oversampling the ADC for Higher Resolution</a:t>
            </a:r>
          </a:p>
        </p:txBody>
      </p:sp>
      <p:pic>
        <p:nvPicPr>
          <p:cNvPr id="1026" name="Picture 2"/>
          <p:cNvPicPr>
            <a:picLocks noChangeAspect="1" noChangeArrowheads="1"/>
          </p:cNvPicPr>
          <p:nvPr/>
        </p:nvPicPr>
        <p:blipFill>
          <a:blip r:embed="rId3" cstate="print"/>
          <a:srcRect/>
          <a:stretch>
            <a:fillRect/>
          </a:stretch>
        </p:blipFill>
        <p:spPr bwMode="auto">
          <a:xfrm>
            <a:off x="6268941" y="2163839"/>
            <a:ext cx="4924196" cy="3785269"/>
          </a:xfrm>
          <a:prstGeom prst="rect">
            <a:avLst/>
          </a:prstGeom>
          <a:noFill/>
          <a:ln w="9525">
            <a:noFill/>
            <a:miter lim="800000"/>
            <a:headEnd/>
            <a:tailEnd/>
          </a:ln>
        </p:spPr>
      </p:pic>
    </p:spTree>
    <p:extLst>
      <p:ext uri="{BB962C8B-B14F-4D97-AF65-F5344CB8AC3E}">
        <p14:creationId xmlns:p14="http://schemas.microsoft.com/office/powerpoint/2010/main" val="710082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1600200"/>
            <a:ext cx="5707208" cy="3200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299201" y="1524000"/>
            <a:ext cx="4820983" cy="31242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04800" y="5486400"/>
            <a:ext cx="5689600" cy="1219200"/>
          </a:xfrm>
          <a:prstGeom prst="rect">
            <a:avLst/>
          </a:prstGeom>
          <a:noFill/>
          <a:ln w="9525">
            <a:noFill/>
            <a:miter lim="800000"/>
            <a:headEnd/>
            <a:tailEnd/>
          </a:ln>
        </p:spPr>
      </p:pic>
      <p:sp>
        <p:nvSpPr>
          <p:cNvPr id="6" name="Rectangle 5"/>
          <p:cNvSpPr/>
          <p:nvPr/>
        </p:nvSpPr>
        <p:spPr>
          <a:xfrm>
            <a:off x="5994400" y="5943600"/>
            <a:ext cx="5689600" cy="523220"/>
          </a:xfrm>
          <a:prstGeom prst="rect">
            <a:avLst/>
          </a:prstGeom>
        </p:spPr>
        <p:txBody>
          <a:bodyPr wrap="square">
            <a:spAutoFit/>
          </a:bodyPr>
          <a:lstStyle/>
          <a:p>
            <a:r>
              <a:rPr lang="en-US" sz="1400"/>
              <a:t>Illustration of the recovery of the original discrete-time spectrum from the spectrum of the sampled signal using an ideal </a:t>
            </a:r>
            <a:r>
              <a:rPr lang="en-US" sz="1400" err="1"/>
              <a:t>lowpass</a:t>
            </a:r>
            <a:r>
              <a:rPr lang="en-US" sz="1400"/>
              <a:t> filter.</a:t>
            </a:r>
          </a:p>
        </p:txBody>
      </p:sp>
      <p:sp>
        <p:nvSpPr>
          <p:cNvPr id="7" name="Rectangle 6"/>
          <p:cNvSpPr/>
          <p:nvPr/>
        </p:nvSpPr>
        <p:spPr>
          <a:xfrm>
            <a:off x="6604000" y="4724400"/>
            <a:ext cx="4876800" cy="523220"/>
          </a:xfrm>
          <a:prstGeom prst="rect">
            <a:avLst/>
          </a:prstGeom>
        </p:spPr>
        <p:txBody>
          <a:bodyPr wrap="square">
            <a:spAutoFit/>
          </a:bodyPr>
          <a:lstStyle/>
          <a:p>
            <a:r>
              <a:rPr lang="en-US" sz="1400"/>
              <a:t>Fourier transform of the sampled signal with </a:t>
            </a:r>
          </a:p>
          <a:p>
            <a:r>
              <a:rPr lang="el-GR" sz="1400"/>
              <a:t>Ω</a:t>
            </a:r>
            <a:r>
              <a:rPr lang="en-US" sz="1400" baseline="-25000"/>
              <a:t>S </a:t>
            </a:r>
            <a:r>
              <a:rPr lang="en-US" sz="1400"/>
              <a:t>&lt; 2</a:t>
            </a:r>
            <a:r>
              <a:rPr lang="el-GR" sz="1400"/>
              <a:t>Ω</a:t>
            </a:r>
            <a:r>
              <a:rPr lang="en-US" sz="1400" baseline="-25000"/>
              <a:t>M </a:t>
            </a:r>
            <a:r>
              <a:rPr lang="en-US" sz="1400"/>
              <a:t>is too low to avoid aliasing.</a:t>
            </a:r>
          </a:p>
        </p:txBody>
      </p:sp>
      <p:pic>
        <p:nvPicPr>
          <p:cNvPr id="4101" name="Picture 5"/>
          <p:cNvPicPr>
            <a:picLocks noChangeAspect="1" noChangeArrowheads="1"/>
          </p:cNvPicPr>
          <p:nvPr/>
        </p:nvPicPr>
        <p:blipFill>
          <a:blip r:embed="rId5" cstate="print"/>
          <a:srcRect/>
          <a:stretch>
            <a:fillRect/>
          </a:stretch>
        </p:blipFill>
        <p:spPr bwMode="auto">
          <a:xfrm>
            <a:off x="304802" y="457201"/>
            <a:ext cx="5384799" cy="1247775"/>
          </a:xfrm>
          <a:prstGeom prst="rect">
            <a:avLst/>
          </a:prstGeom>
          <a:noFill/>
          <a:ln w="9525">
            <a:noFill/>
            <a:miter lim="800000"/>
            <a:headEnd/>
            <a:tailEnd/>
          </a:ln>
        </p:spPr>
      </p:pic>
      <p:sp>
        <p:nvSpPr>
          <p:cNvPr id="9" name="Rectangle 8"/>
          <p:cNvSpPr/>
          <p:nvPr/>
        </p:nvSpPr>
        <p:spPr>
          <a:xfrm>
            <a:off x="203200" y="4800600"/>
            <a:ext cx="5892800" cy="523220"/>
          </a:xfrm>
          <a:prstGeom prst="rect">
            <a:avLst/>
          </a:prstGeom>
        </p:spPr>
        <p:txBody>
          <a:bodyPr wrap="square">
            <a:spAutoFit/>
          </a:bodyPr>
          <a:lstStyle/>
          <a:p>
            <a:r>
              <a:rPr lang="en-US" sz="1400"/>
              <a:t>Fourier transform of the sampled signal with </a:t>
            </a:r>
          </a:p>
          <a:p>
            <a:r>
              <a:rPr lang="el-GR" sz="1400"/>
              <a:t>Ω</a:t>
            </a:r>
            <a:r>
              <a:rPr lang="en-US" sz="1400" baseline="-25000"/>
              <a:t>S </a:t>
            </a:r>
            <a:r>
              <a:rPr lang="en-US" sz="1400"/>
              <a:t>&gt; 2</a:t>
            </a:r>
            <a:r>
              <a:rPr lang="el-GR" sz="1400"/>
              <a:t>Ω</a:t>
            </a:r>
            <a:r>
              <a:rPr lang="en-US" sz="1400" baseline="-25000"/>
              <a:t>M </a:t>
            </a:r>
            <a:r>
              <a:rPr lang="en-US" sz="1400"/>
              <a:t>to avoid aliasing</a:t>
            </a:r>
          </a:p>
        </p:txBody>
      </p:sp>
      <p:sp>
        <p:nvSpPr>
          <p:cNvPr id="10" name="TextBox 9"/>
          <p:cNvSpPr txBox="1"/>
          <p:nvPr/>
        </p:nvSpPr>
        <p:spPr>
          <a:xfrm>
            <a:off x="2438400" y="152400"/>
            <a:ext cx="8940800" cy="523220"/>
          </a:xfrm>
          <a:prstGeom prst="rect">
            <a:avLst/>
          </a:prstGeom>
          <a:noFill/>
        </p:spPr>
        <p:txBody>
          <a:bodyPr wrap="square" rtlCol="0">
            <a:spAutoFit/>
          </a:bodyPr>
          <a:lstStyle/>
          <a:p>
            <a:r>
              <a:rPr lang="en-US" sz="2800"/>
              <a:t>Sampling and Reconstruction of Signal</a:t>
            </a:r>
          </a:p>
        </p:txBody>
      </p:sp>
      <p:sp>
        <p:nvSpPr>
          <p:cNvPr id="13" name="Rectangle 12"/>
          <p:cNvSpPr/>
          <p:nvPr/>
        </p:nvSpPr>
        <p:spPr>
          <a:xfrm>
            <a:off x="4470401" y="1676400"/>
            <a:ext cx="2720617" cy="338554"/>
          </a:xfrm>
          <a:prstGeom prst="rect">
            <a:avLst/>
          </a:prstGeom>
        </p:spPr>
        <p:txBody>
          <a:bodyPr wrap="none">
            <a:spAutoFit/>
          </a:bodyPr>
          <a:lstStyle/>
          <a:p>
            <a:r>
              <a:rPr lang="en-US" sz="1600"/>
              <a:t>Spectrum of the original signal</a:t>
            </a:r>
          </a:p>
        </p:txBody>
      </p:sp>
      <p:sp>
        <p:nvSpPr>
          <p:cNvPr id="14" name="Rectangle 13"/>
          <p:cNvSpPr/>
          <p:nvPr/>
        </p:nvSpPr>
        <p:spPr>
          <a:xfrm>
            <a:off x="4470400" y="2514600"/>
            <a:ext cx="3733266" cy="338554"/>
          </a:xfrm>
          <a:prstGeom prst="rect">
            <a:avLst/>
          </a:prstGeom>
        </p:spPr>
        <p:txBody>
          <a:bodyPr wrap="none">
            <a:spAutoFit/>
          </a:bodyPr>
          <a:lstStyle/>
          <a:p>
            <a:r>
              <a:rPr lang="en-US" sz="1600"/>
              <a:t>Fourier transform of the sampling function</a:t>
            </a:r>
          </a:p>
        </p:txBody>
      </p:sp>
      <p:sp>
        <p:nvSpPr>
          <p:cNvPr id="15" name="Rectangle 14"/>
          <p:cNvSpPr/>
          <p:nvPr/>
        </p:nvSpPr>
        <p:spPr>
          <a:xfrm>
            <a:off x="4368800" y="685801"/>
            <a:ext cx="5486400" cy="584775"/>
          </a:xfrm>
          <a:prstGeom prst="rect">
            <a:avLst/>
          </a:prstGeom>
        </p:spPr>
        <p:txBody>
          <a:bodyPr wrap="square">
            <a:spAutoFit/>
          </a:bodyPr>
          <a:lstStyle/>
          <a:p>
            <a:r>
              <a:rPr lang="en-US" sz="1600"/>
              <a:t>Overall system for discrete-time sampling and reconstruction with sampling period N</a:t>
            </a:r>
          </a:p>
        </p:txBody>
      </p:sp>
    </p:spTree>
    <p:extLst>
      <p:ext uri="{BB962C8B-B14F-4D97-AF65-F5344CB8AC3E}">
        <p14:creationId xmlns:p14="http://schemas.microsoft.com/office/powerpoint/2010/main" val="2697951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074055" y="675703"/>
            <a:ext cx="4614842" cy="789543"/>
          </a:xfrm>
          <a:prstGeom prst="rect">
            <a:avLst/>
          </a:prstGeom>
          <a:noFill/>
          <a:ln w="9525">
            <a:noFill/>
            <a:miter lim="800000"/>
            <a:headEnd/>
            <a:tailEnd/>
          </a:ln>
        </p:spPr>
      </p:pic>
      <p:sp>
        <p:nvSpPr>
          <p:cNvPr id="6" name="Rectangle 5"/>
          <p:cNvSpPr/>
          <p:nvPr/>
        </p:nvSpPr>
        <p:spPr>
          <a:xfrm>
            <a:off x="1727200" y="216665"/>
            <a:ext cx="7473905" cy="584775"/>
          </a:xfrm>
          <a:prstGeom prst="rect">
            <a:avLst/>
          </a:prstGeom>
        </p:spPr>
        <p:txBody>
          <a:bodyPr wrap="none">
            <a:spAutoFit/>
          </a:bodyPr>
          <a:lstStyle/>
          <a:p>
            <a:r>
              <a:rPr lang="en-US" sz="3200" b="1">
                <a:latin typeface="+mj-lt"/>
              </a:rPr>
              <a:t>Oversampling the ADC for Higher Resolution</a:t>
            </a:r>
          </a:p>
        </p:txBody>
      </p:sp>
      <p:sp>
        <p:nvSpPr>
          <p:cNvPr id="7" name="Rectangle 6"/>
          <p:cNvSpPr/>
          <p:nvPr/>
        </p:nvSpPr>
        <p:spPr>
          <a:xfrm>
            <a:off x="149951" y="897875"/>
            <a:ext cx="7110165" cy="369332"/>
          </a:xfrm>
          <a:prstGeom prst="rect">
            <a:avLst/>
          </a:prstGeom>
        </p:spPr>
        <p:txBody>
          <a:bodyPr wrap="square">
            <a:spAutoFit/>
          </a:bodyPr>
          <a:lstStyle/>
          <a:p>
            <a:r>
              <a:rPr lang="en-US" b="1">
                <a:latin typeface="+mj-lt"/>
              </a:rPr>
              <a:t>Fourier transform of </a:t>
            </a:r>
            <a:r>
              <a:rPr lang="en-US" b="1" err="1">
                <a:latin typeface="+mj-lt"/>
              </a:rPr>
              <a:t>cos</a:t>
            </a:r>
            <a:r>
              <a:rPr lang="en-US" b="1">
                <a:latin typeface="+mj-lt"/>
              </a:rPr>
              <a:t> (</a:t>
            </a:r>
            <a:r>
              <a:rPr lang="el-GR" b="1">
                <a:latin typeface="+mj-lt"/>
              </a:rPr>
              <a:t>ω</a:t>
            </a:r>
            <a:r>
              <a:rPr lang="en-US" b="1" baseline="-25000">
                <a:latin typeface="+mj-lt"/>
              </a:rPr>
              <a:t>0</a:t>
            </a:r>
            <a:r>
              <a:rPr lang="en-US" b="1">
                <a:latin typeface="+mj-lt"/>
              </a:rPr>
              <a:t>t):  F{</a:t>
            </a:r>
            <a:r>
              <a:rPr lang="en-US" b="1" err="1"/>
              <a:t>cos</a:t>
            </a:r>
            <a:r>
              <a:rPr lang="en-US" b="1"/>
              <a:t> (</a:t>
            </a:r>
            <a:r>
              <a:rPr lang="el-GR" b="1"/>
              <a:t>ω</a:t>
            </a:r>
            <a:r>
              <a:rPr lang="en-US" b="1" baseline="-25000"/>
              <a:t>0</a:t>
            </a:r>
            <a:r>
              <a:rPr lang="en-US" b="1"/>
              <a:t>t)} = </a:t>
            </a:r>
            <a:r>
              <a:rPr lang="el-GR" b="1"/>
              <a:t>πδ</a:t>
            </a:r>
            <a:r>
              <a:rPr lang="en-US" b="1"/>
              <a:t>(</a:t>
            </a:r>
            <a:r>
              <a:rPr lang="el-GR" b="1"/>
              <a:t>ω</a:t>
            </a:r>
            <a:r>
              <a:rPr lang="en-US" b="1"/>
              <a:t> </a:t>
            </a:r>
            <a:r>
              <a:rPr lang="en-US" b="1" baseline="-25000"/>
              <a:t> </a:t>
            </a:r>
            <a:r>
              <a:rPr lang="en-US" b="1"/>
              <a:t>– </a:t>
            </a:r>
            <a:r>
              <a:rPr lang="el-GR" b="1"/>
              <a:t>ω</a:t>
            </a:r>
            <a:r>
              <a:rPr lang="en-US" b="1" baseline="-25000"/>
              <a:t>0</a:t>
            </a:r>
            <a:r>
              <a:rPr lang="en-US" b="1"/>
              <a:t>) + </a:t>
            </a:r>
            <a:r>
              <a:rPr lang="el-GR" b="1"/>
              <a:t>πδ</a:t>
            </a:r>
            <a:r>
              <a:rPr lang="en-US" b="1"/>
              <a:t>(</a:t>
            </a:r>
            <a:r>
              <a:rPr lang="el-GR" b="1"/>
              <a:t>ω</a:t>
            </a:r>
            <a:r>
              <a:rPr lang="en-US" b="1"/>
              <a:t> </a:t>
            </a:r>
            <a:r>
              <a:rPr lang="en-US" b="1" baseline="-25000"/>
              <a:t> </a:t>
            </a:r>
            <a:r>
              <a:rPr lang="en-US" b="1"/>
              <a:t>+ </a:t>
            </a:r>
            <a:r>
              <a:rPr lang="el-GR" b="1"/>
              <a:t>ω</a:t>
            </a:r>
            <a:r>
              <a:rPr lang="en-US" b="1" baseline="-25000"/>
              <a:t>0</a:t>
            </a:r>
            <a:r>
              <a:rPr lang="en-US"/>
              <a:t>)</a:t>
            </a:r>
            <a:endParaRPr lang="en-US">
              <a:latin typeface="+mj-lt"/>
            </a:endParaRPr>
          </a:p>
        </p:txBody>
      </p:sp>
      <p:pic>
        <p:nvPicPr>
          <p:cNvPr id="8" name="Picture 2"/>
          <p:cNvPicPr>
            <a:picLocks noChangeAspect="1" noChangeArrowheads="1"/>
          </p:cNvPicPr>
          <p:nvPr/>
        </p:nvPicPr>
        <p:blipFill>
          <a:blip r:embed="rId3" cstate="print"/>
          <a:srcRect/>
          <a:stretch>
            <a:fillRect/>
          </a:stretch>
        </p:blipFill>
        <p:spPr bwMode="auto">
          <a:xfrm>
            <a:off x="385591" y="1542361"/>
            <a:ext cx="11347374" cy="5056743"/>
          </a:xfrm>
          <a:prstGeom prst="rect">
            <a:avLst/>
          </a:prstGeom>
          <a:noFill/>
          <a:ln w="9525">
            <a:noFill/>
            <a:miter lim="800000"/>
            <a:headEnd/>
            <a:tailEnd/>
          </a:ln>
        </p:spPr>
      </p:pic>
    </p:spTree>
    <p:extLst>
      <p:ext uri="{BB962C8B-B14F-4D97-AF65-F5344CB8AC3E}">
        <p14:creationId xmlns:p14="http://schemas.microsoft.com/office/powerpoint/2010/main" val="3023926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200" y="152400"/>
            <a:ext cx="8940800" cy="584775"/>
          </a:xfrm>
          <a:prstGeom prst="rect">
            <a:avLst/>
          </a:prstGeom>
          <a:noFill/>
        </p:spPr>
        <p:txBody>
          <a:bodyPr wrap="square" rtlCol="0">
            <a:spAutoFit/>
          </a:bodyPr>
          <a:lstStyle/>
          <a:p>
            <a:r>
              <a:rPr lang="en-US" sz="3200"/>
              <a:t>Sampling and Reconstruction of Signal</a:t>
            </a:r>
          </a:p>
        </p:txBody>
      </p:sp>
      <p:sp>
        <p:nvSpPr>
          <p:cNvPr id="4" name="Rectangle 3"/>
          <p:cNvSpPr/>
          <p:nvPr/>
        </p:nvSpPr>
        <p:spPr>
          <a:xfrm>
            <a:off x="203200" y="838200"/>
            <a:ext cx="7213600" cy="5078313"/>
          </a:xfrm>
          <a:prstGeom prst="rect">
            <a:avLst/>
          </a:prstGeom>
        </p:spPr>
        <p:txBody>
          <a:bodyPr wrap="square">
            <a:spAutoFit/>
          </a:bodyPr>
          <a:lstStyle/>
          <a:p>
            <a:r>
              <a:rPr lang="en-US"/>
              <a:t>Example:</a:t>
            </a:r>
          </a:p>
          <a:p>
            <a:r>
              <a:rPr lang="en-US"/>
              <a:t>Given a cosine signal of the form:  </a:t>
            </a:r>
            <a:r>
              <a:rPr lang="en-US" err="1"/>
              <a:t>x</a:t>
            </a:r>
            <a:r>
              <a:rPr lang="en-US" baseline="-25000" err="1"/>
              <a:t>C</a:t>
            </a:r>
            <a:r>
              <a:rPr lang="en-US"/>
              <a:t>(t) = </a:t>
            </a:r>
            <a:r>
              <a:rPr lang="en-US" err="1"/>
              <a:t>cos</a:t>
            </a:r>
            <a:r>
              <a:rPr lang="en-US"/>
              <a:t> </a:t>
            </a:r>
            <a:r>
              <a:rPr lang="el-GR"/>
              <a:t>Ω</a:t>
            </a:r>
            <a:r>
              <a:rPr lang="en-US" baseline="-25000"/>
              <a:t>0</a:t>
            </a:r>
            <a:r>
              <a:rPr lang="en-US"/>
              <a:t>t </a:t>
            </a:r>
          </a:p>
          <a:p>
            <a:r>
              <a:rPr lang="en-US"/>
              <a:t>Fourier Transform:  X</a:t>
            </a:r>
            <a:r>
              <a:rPr lang="en-US" baseline="-25000"/>
              <a:t>C</a:t>
            </a:r>
            <a:r>
              <a:rPr lang="en-US"/>
              <a:t>(j</a:t>
            </a:r>
            <a:r>
              <a:rPr lang="el-GR"/>
              <a:t>Ω</a:t>
            </a:r>
            <a:r>
              <a:rPr lang="en-US"/>
              <a:t>) = </a:t>
            </a:r>
            <a:r>
              <a:rPr lang="el-GR"/>
              <a:t>πδ(Ω</a:t>
            </a:r>
            <a:r>
              <a:rPr lang="en-US"/>
              <a:t> − </a:t>
            </a:r>
            <a:r>
              <a:rPr lang="el-GR"/>
              <a:t>Ω</a:t>
            </a:r>
            <a:r>
              <a:rPr lang="en-US" baseline="-25000"/>
              <a:t>0</a:t>
            </a:r>
            <a:r>
              <a:rPr lang="en-US"/>
              <a:t>) + </a:t>
            </a:r>
            <a:r>
              <a:rPr lang="el-GR"/>
              <a:t>πδ(Ω</a:t>
            </a:r>
            <a:r>
              <a:rPr lang="en-US"/>
              <a:t> + </a:t>
            </a:r>
            <a:r>
              <a:rPr lang="el-GR"/>
              <a:t>Ω</a:t>
            </a:r>
            <a:r>
              <a:rPr lang="en-US" baseline="-25000"/>
              <a:t>0</a:t>
            </a:r>
            <a:r>
              <a:rPr lang="en-US"/>
              <a:t>)</a:t>
            </a:r>
          </a:p>
          <a:p>
            <a:pPr>
              <a:buFont typeface="Arial" pitchFamily="34" charset="0"/>
              <a:buChar char="•"/>
            </a:pPr>
            <a:r>
              <a:rPr lang="en-US"/>
              <a:t> Figure (a) shows X</a:t>
            </a:r>
            <a:r>
              <a:rPr lang="en-US" baseline="-25000"/>
              <a:t>C</a:t>
            </a:r>
            <a:r>
              <a:rPr lang="en-US"/>
              <a:t>(j</a:t>
            </a:r>
            <a:r>
              <a:rPr lang="el-GR"/>
              <a:t>Ω</a:t>
            </a:r>
            <a:r>
              <a:rPr lang="en-US"/>
              <a:t>).</a:t>
            </a:r>
          </a:p>
          <a:p>
            <a:pPr>
              <a:buFont typeface="Arial" pitchFamily="34" charset="0"/>
              <a:buChar char="•"/>
            </a:pPr>
            <a:r>
              <a:rPr lang="en-US"/>
              <a:t> Figure (b) shows the Fourier transform of </a:t>
            </a:r>
            <a:r>
              <a:rPr lang="en-US" err="1"/>
              <a:t>x</a:t>
            </a:r>
            <a:r>
              <a:rPr lang="en-US" baseline="-25000" err="1"/>
              <a:t>S</a:t>
            </a:r>
            <a:r>
              <a:rPr lang="en-US"/>
              <a:t>(t) with   </a:t>
            </a:r>
            <a:r>
              <a:rPr lang="el-GR"/>
              <a:t>Ω</a:t>
            </a:r>
            <a:r>
              <a:rPr lang="en-US" baseline="-25000"/>
              <a:t>0</a:t>
            </a:r>
            <a:r>
              <a:rPr lang="en-US"/>
              <a:t> &lt; </a:t>
            </a:r>
            <a:r>
              <a:rPr lang="el-GR"/>
              <a:t>Ω</a:t>
            </a:r>
            <a:r>
              <a:rPr lang="en-US" baseline="-25000"/>
              <a:t>S </a:t>
            </a:r>
            <a:r>
              <a:rPr lang="en-US"/>
              <a:t>/2.</a:t>
            </a:r>
          </a:p>
          <a:p>
            <a:pPr>
              <a:buFont typeface="Arial" pitchFamily="34" charset="0"/>
              <a:buChar char="•"/>
            </a:pPr>
            <a:r>
              <a:rPr lang="en-US"/>
              <a:t> Figure (c) shows the Fourier transform of </a:t>
            </a:r>
            <a:r>
              <a:rPr lang="en-US" err="1"/>
              <a:t>xs</a:t>
            </a:r>
            <a:r>
              <a:rPr lang="en-US"/>
              <a:t>(t) with    </a:t>
            </a:r>
            <a:r>
              <a:rPr lang="el-GR"/>
              <a:t>Ω</a:t>
            </a:r>
            <a:r>
              <a:rPr lang="en-US" baseline="-25000"/>
              <a:t>S </a:t>
            </a:r>
            <a:r>
              <a:rPr lang="en-US"/>
              <a:t>/2 &lt; </a:t>
            </a:r>
            <a:r>
              <a:rPr lang="el-GR"/>
              <a:t>Ω</a:t>
            </a:r>
            <a:r>
              <a:rPr lang="en-US" baseline="-25000"/>
              <a:t>0</a:t>
            </a:r>
            <a:r>
              <a:rPr lang="en-US"/>
              <a:t> &lt; </a:t>
            </a:r>
            <a:r>
              <a:rPr lang="el-GR"/>
              <a:t>Ω</a:t>
            </a:r>
            <a:r>
              <a:rPr lang="en-US" baseline="-25000"/>
              <a:t>S</a:t>
            </a:r>
            <a:r>
              <a:rPr lang="en-US"/>
              <a:t>.</a:t>
            </a:r>
          </a:p>
          <a:p>
            <a:pPr>
              <a:buFont typeface="Arial" pitchFamily="34" charset="0"/>
              <a:buChar char="•"/>
            </a:pPr>
            <a:r>
              <a:rPr lang="en-US"/>
              <a:t> Figures (d) and (e) correspond to the Fourier transform of the </a:t>
            </a:r>
            <a:r>
              <a:rPr lang="en-US" err="1"/>
              <a:t>lowpass</a:t>
            </a:r>
            <a:r>
              <a:rPr lang="en-US"/>
              <a:t> filter output for </a:t>
            </a:r>
          </a:p>
          <a:p>
            <a:r>
              <a:rPr lang="el-GR"/>
              <a:t>Ω</a:t>
            </a:r>
            <a:r>
              <a:rPr lang="en-US" baseline="-25000"/>
              <a:t>0</a:t>
            </a:r>
            <a:r>
              <a:rPr lang="en-US"/>
              <a:t> &lt; </a:t>
            </a:r>
            <a:r>
              <a:rPr lang="el-GR"/>
              <a:t>Ω</a:t>
            </a:r>
            <a:r>
              <a:rPr lang="en-US" baseline="-25000"/>
              <a:t>S </a:t>
            </a:r>
            <a:r>
              <a:rPr lang="en-US"/>
              <a:t>/2 = π/T and </a:t>
            </a:r>
            <a:r>
              <a:rPr lang="el-GR"/>
              <a:t>Ω</a:t>
            </a:r>
            <a:r>
              <a:rPr lang="en-US" baseline="-25000"/>
              <a:t>S </a:t>
            </a:r>
            <a:r>
              <a:rPr lang="en-US"/>
              <a:t>/2 &lt; </a:t>
            </a:r>
            <a:r>
              <a:rPr lang="el-GR"/>
              <a:t>Ω</a:t>
            </a:r>
            <a:r>
              <a:rPr lang="en-US" baseline="-25000"/>
              <a:t>0</a:t>
            </a:r>
            <a:r>
              <a:rPr lang="en-US"/>
              <a:t> &lt; </a:t>
            </a:r>
            <a:r>
              <a:rPr lang="el-GR"/>
              <a:t>Ω</a:t>
            </a:r>
            <a:r>
              <a:rPr lang="en-US" baseline="-25000"/>
              <a:t>S</a:t>
            </a:r>
            <a:r>
              <a:rPr lang="en-US"/>
              <a:t>, respectively, with </a:t>
            </a:r>
            <a:r>
              <a:rPr lang="el-GR"/>
              <a:t>Ω</a:t>
            </a:r>
            <a:r>
              <a:rPr lang="en-US" baseline="-25000"/>
              <a:t>C</a:t>
            </a:r>
            <a:r>
              <a:rPr lang="en-US"/>
              <a:t> = </a:t>
            </a:r>
            <a:r>
              <a:rPr lang="el-GR"/>
              <a:t>Ω</a:t>
            </a:r>
            <a:r>
              <a:rPr lang="en-US" baseline="-25000"/>
              <a:t>S </a:t>
            </a:r>
            <a:r>
              <a:rPr lang="en-US"/>
              <a:t>/2. </a:t>
            </a:r>
          </a:p>
          <a:p>
            <a:pPr>
              <a:buFont typeface="Arial" pitchFamily="34" charset="0"/>
              <a:buChar char="•"/>
            </a:pPr>
            <a:r>
              <a:rPr lang="en-US"/>
              <a:t> Figures (b) and (d) with no aliasing, the reconstructed output is </a:t>
            </a:r>
          </a:p>
          <a:p>
            <a:r>
              <a:rPr lang="en-US"/>
              <a:t>		</a:t>
            </a:r>
            <a:r>
              <a:rPr lang="en-US" err="1"/>
              <a:t>x</a:t>
            </a:r>
            <a:r>
              <a:rPr lang="en-US" baseline="-25000" err="1"/>
              <a:t>C</a:t>
            </a:r>
            <a:r>
              <a:rPr lang="en-US"/>
              <a:t>(t) = </a:t>
            </a:r>
            <a:r>
              <a:rPr lang="en-US" err="1"/>
              <a:t>cos</a:t>
            </a:r>
            <a:r>
              <a:rPr lang="en-US"/>
              <a:t> </a:t>
            </a:r>
            <a:r>
              <a:rPr lang="el-GR"/>
              <a:t>Ω</a:t>
            </a:r>
            <a:r>
              <a:rPr lang="en-US" baseline="-25000"/>
              <a:t>0</a:t>
            </a:r>
            <a:r>
              <a:rPr lang="en-US"/>
              <a:t>t. </a:t>
            </a:r>
          </a:p>
          <a:p>
            <a:pPr>
              <a:buFont typeface="Arial" pitchFamily="34" charset="0"/>
              <a:buChar char="•"/>
            </a:pPr>
            <a:r>
              <a:rPr lang="en-US"/>
              <a:t> Figures (c) and (e) correspond to the case of aliasing, the reconstructed output is </a:t>
            </a:r>
          </a:p>
          <a:p>
            <a:r>
              <a:rPr lang="en-US"/>
              <a:t>	</a:t>
            </a:r>
            <a:r>
              <a:rPr lang="en-US" err="1"/>
              <a:t>x</a:t>
            </a:r>
            <a:r>
              <a:rPr lang="en-US" baseline="-25000" err="1"/>
              <a:t>C</a:t>
            </a:r>
            <a:r>
              <a:rPr lang="en-US"/>
              <a:t>(t) = </a:t>
            </a:r>
            <a:r>
              <a:rPr lang="en-US" err="1"/>
              <a:t>cos</a:t>
            </a:r>
            <a:r>
              <a:rPr lang="en-US"/>
              <a:t> (</a:t>
            </a:r>
            <a:r>
              <a:rPr lang="el-GR"/>
              <a:t>Ω</a:t>
            </a:r>
            <a:r>
              <a:rPr lang="en-US" baseline="-25000"/>
              <a:t>S </a:t>
            </a:r>
            <a:r>
              <a:rPr lang="en-US"/>
              <a:t>- </a:t>
            </a:r>
            <a:r>
              <a:rPr lang="el-GR"/>
              <a:t>Ω</a:t>
            </a:r>
            <a:r>
              <a:rPr lang="en-US" baseline="-25000"/>
              <a:t>0</a:t>
            </a:r>
            <a:r>
              <a:rPr lang="en-US"/>
              <a:t>)t ≠ </a:t>
            </a:r>
            <a:r>
              <a:rPr lang="en-US" err="1"/>
              <a:t>cos</a:t>
            </a:r>
            <a:r>
              <a:rPr lang="en-US"/>
              <a:t> </a:t>
            </a:r>
            <a:r>
              <a:rPr lang="el-GR"/>
              <a:t>Ω</a:t>
            </a:r>
            <a:r>
              <a:rPr lang="en-US" baseline="-25000"/>
              <a:t>0</a:t>
            </a:r>
            <a:r>
              <a:rPr lang="en-US"/>
              <a:t>t. </a:t>
            </a:r>
          </a:p>
          <a:p>
            <a:endParaRPr lang="en-US"/>
          </a:p>
          <a:p>
            <a:endParaRPr lang="en-US"/>
          </a:p>
          <a:p>
            <a:endParaRPr lang="en-US"/>
          </a:p>
          <a:p>
            <a:endParaRPr lang="en-US"/>
          </a:p>
        </p:txBody>
      </p:sp>
      <p:pic>
        <p:nvPicPr>
          <p:cNvPr id="8196" name="Picture 4"/>
          <p:cNvPicPr>
            <a:picLocks noChangeAspect="1" noChangeArrowheads="1"/>
          </p:cNvPicPr>
          <p:nvPr/>
        </p:nvPicPr>
        <p:blipFill>
          <a:blip r:embed="rId2" cstate="print"/>
          <a:srcRect/>
          <a:stretch>
            <a:fillRect/>
          </a:stretch>
        </p:blipFill>
        <p:spPr bwMode="auto">
          <a:xfrm>
            <a:off x="7315200" y="762001"/>
            <a:ext cx="4775200" cy="5949277"/>
          </a:xfrm>
          <a:prstGeom prst="rect">
            <a:avLst/>
          </a:prstGeom>
          <a:noFill/>
          <a:ln w="9525">
            <a:noFill/>
            <a:miter lim="800000"/>
            <a:headEnd/>
            <a:tailEnd/>
          </a:ln>
        </p:spPr>
      </p:pic>
    </p:spTree>
    <p:extLst>
      <p:ext uri="{BB962C8B-B14F-4D97-AF65-F5344CB8AC3E}">
        <p14:creationId xmlns:p14="http://schemas.microsoft.com/office/powerpoint/2010/main" val="1588428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112" y="160258"/>
            <a:ext cx="11021567" cy="7048083"/>
          </a:xfrm>
          <a:prstGeom prst="rect">
            <a:avLst/>
          </a:prstGeom>
        </p:spPr>
        <p:txBody>
          <a:bodyPr wrap="square">
            <a:spAutoFit/>
          </a:bodyPr>
          <a:lstStyle/>
          <a:p>
            <a:r>
              <a:rPr lang="en-US" sz="2000">
                <a:latin typeface="Arial" panose="020B0604020202020204" pitchFamily="34" charset="0"/>
              </a:rPr>
              <a:t>References:</a:t>
            </a:r>
          </a:p>
          <a:p>
            <a:r>
              <a:rPr lang="en-US" sz="1600">
                <a:hlinkClick r:id="rId2" action="ppaction://hlinkfile"/>
              </a:rPr>
              <a:t>Electronic Devices 9</a:t>
            </a:r>
            <a:r>
              <a:rPr lang="en-US" sz="1600" baseline="30000">
                <a:hlinkClick r:id="rId2" action="ppaction://hlinkfile"/>
              </a:rPr>
              <a:t>th</a:t>
            </a:r>
            <a:r>
              <a:rPr lang="en-US" sz="1600">
                <a:hlinkClick r:id="rId2" action="ppaction://hlinkfile"/>
              </a:rPr>
              <a:t> Edition by Thomas Floyd</a:t>
            </a:r>
          </a:p>
          <a:p>
            <a:r>
              <a:rPr lang="en-US" sz="1600">
                <a:hlinkClick r:id="rId2" action="ppaction://hlinkfile"/>
              </a:rPr>
              <a:t>file:///C:/Users/test1/Downloads/slaa323.pdf</a:t>
            </a:r>
            <a:endParaRPr lang="en-US" sz="1600"/>
          </a:p>
          <a:p>
            <a:r>
              <a:rPr lang="en-US" sz="1600">
                <a:hlinkClick r:id="rId3"/>
              </a:rPr>
              <a:t>http://www.atmel.com/images/doc8003.pdf</a:t>
            </a:r>
            <a:endParaRPr lang="en-US" sz="1600"/>
          </a:p>
          <a:p>
            <a:r>
              <a:rPr lang="en-US" sz="1600">
                <a:hlinkClick r:id="rId4"/>
              </a:rPr>
              <a:t>http://www.analog.com/media/en/training-seminars/design-handbooks/Data-Conversion-Handbook/Chapter8.pdf</a:t>
            </a:r>
            <a:endParaRPr lang="en-US" sz="1600"/>
          </a:p>
          <a:p>
            <a:r>
              <a:rPr lang="en-US" sz="1600">
                <a:hlinkClick r:id="rId5"/>
              </a:rPr>
              <a:t>https://www.physik.uni-kl.de/fileadmin/beigang/Vorlesungen/WS_07_08/Fourier_Transforms_Rick_Trebino.pdf</a:t>
            </a:r>
            <a:endParaRPr lang="en-US" sz="1600"/>
          </a:p>
          <a:p>
            <a:r>
              <a:rPr lang="en-US" sz="1600"/>
              <a:t>web.engr.oregonstate.edu/~</a:t>
            </a:r>
            <a:r>
              <a:rPr lang="en-US" sz="1600" err="1"/>
              <a:t>thinhq</a:t>
            </a:r>
            <a:r>
              <a:rPr lang="en-US" sz="1600"/>
              <a:t>/teaching/ece352/spring07/ch4b.ppt</a:t>
            </a:r>
          </a:p>
          <a:p>
            <a:r>
              <a:rPr lang="en-US" sz="1600" i="1"/>
              <a:t>ume.gatech.edu/</a:t>
            </a:r>
            <a:r>
              <a:rPr lang="en-US" sz="1600" i="1" err="1"/>
              <a:t>mechatronics_course</a:t>
            </a:r>
            <a:r>
              <a:rPr lang="en-US" sz="1600" i="1"/>
              <a:t>/DAC_S05.ppt</a:t>
            </a:r>
          </a:p>
          <a:p>
            <a:r>
              <a:rPr lang="en-US" sz="1600" i="1">
                <a:hlinkClick r:id="rId6"/>
              </a:rPr>
              <a:t>http://www.analog.com/media/en/training-seminars/design-handbooks/Data-Conversion-Handbook/Chapter5.pdf</a:t>
            </a:r>
            <a:endParaRPr lang="en-US" sz="1600" i="1"/>
          </a:p>
          <a:p>
            <a:r>
              <a:rPr lang="en-US" sz="1600">
                <a:hlinkClick r:id="rId7"/>
              </a:rPr>
              <a:t>http://www.analog.com/static/imported-files/tutorials/MT-003.pdf</a:t>
            </a:r>
            <a:endParaRPr lang="en-US" sz="1600"/>
          </a:p>
          <a:p>
            <a:r>
              <a:rPr lang="en-US" sz="1600">
                <a:hlinkClick r:id="rId8"/>
              </a:rPr>
              <a:t>http://www.hit.bme.hu/~papay/edu/Acrobat/DataConv.pdf</a:t>
            </a:r>
            <a:endParaRPr lang="en-US" sz="1600"/>
          </a:p>
          <a:p>
            <a:r>
              <a:rPr lang="en-US" sz="1600"/>
              <a:t>Evaluating High Speed DAC Performance by Walt </a:t>
            </a:r>
            <a:r>
              <a:rPr lang="en-US" sz="1600" err="1"/>
              <a:t>Kester</a:t>
            </a:r>
            <a:r>
              <a:rPr lang="en-US" sz="1600"/>
              <a:t> – Analog Devices MT-013 Tutorial </a:t>
            </a:r>
          </a:p>
          <a:p>
            <a:r>
              <a:rPr lang="en-US" sz="1600">
                <a:hlinkClick r:id="rId9"/>
              </a:rPr>
              <a:t>http://www.ni.com/white-paper/4806/en/</a:t>
            </a:r>
            <a:endParaRPr lang="en-US" sz="1600"/>
          </a:p>
          <a:p>
            <a:r>
              <a:rPr lang="en-US" sz="1600">
                <a:hlinkClick r:id="rId10"/>
              </a:rPr>
              <a:t>Home</a:t>
            </a:r>
            <a:r>
              <a:rPr lang="en-US" sz="1600"/>
              <a:t> &gt; </a:t>
            </a:r>
            <a:r>
              <a:rPr lang="en-US" sz="1600">
                <a:hlinkClick r:id="rId11"/>
              </a:rPr>
              <a:t>Products and Services</a:t>
            </a:r>
            <a:r>
              <a:rPr lang="en-US" sz="1600"/>
              <a:t> &gt; </a:t>
            </a:r>
            <a:r>
              <a:rPr lang="en-US" sz="1600">
                <a:hlinkClick r:id="rId12"/>
              </a:rPr>
              <a:t>White Papers</a:t>
            </a:r>
            <a:r>
              <a:rPr lang="en-US" sz="1600"/>
              <a:t> &gt; Understanding Resolution in High-Speed Digitizers/Oscilloscopes</a:t>
            </a:r>
          </a:p>
          <a:p>
            <a:r>
              <a:rPr lang="en-US" sz="1600">
                <a:hlinkClick r:id="rId13"/>
              </a:rPr>
              <a:t>http://inst.eecs.berkeley.edu/~ee247/fa10/files07/lectures/L11_2_f10.pdf</a:t>
            </a:r>
            <a:endParaRPr lang="en-US" sz="1600"/>
          </a:p>
          <a:p>
            <a:r>
              <a:rPr lang="en-US" sz="1600">
                <a:hlinkClick r:id="rId14"/>
              </a:rPr>
              <a:t>http://194.81.104.27/~brian/DSP/ADC_notes.pdf</a:t>
            </a:r>
            <a:endParaRPr lang="en-US" sz="1600"/>
          </a:p>
          <a:p>
            <a:r>
              <a:rPr lang="en-US" sz="1600" u="sng">
                <a:solidFill>
                  <a:srgbClr val="0070C0"/>
                </a:solidFill>
              </a:rPr>
              <a:t>ume.gatech.edu/</a:t>
            </a:r>
            <a:r>
              <a:rPr lang="en-US" sz="1600" u="sng" err="1">
                <a:solidFill>
                  <a:srgbClr val="0070C0"/>
                </a:solidFill>
              </a:rPr>
              <a:t>mechatronics_course</a:t>
            </a:r>
            <a:r>
              <a:rPr lang="en-US" sz="1600" u="sng">
                <a:solidFill>
                  <a:srgbClr val="0070C0"/>
                </a:solidFill>
              </a:rPr>
              <a:t>/</a:t>
            </a:r>
            <a:r>
              <a:rPr lang="en-US" sz="1600" b="1" u="sng">
                <a:solidFill>
                  <a:srgbClr val="0070C0"/>
                </a:solidFill>
              </a:rPr>
              <a:t>ADC</a:t>
            </a:r>
            <a:r>
              <a:rPr lang="en-US" sz="1600" u="sng">
                <a:solidFill>
                  <a:srgbClr val="0070C0"/>
                </a:solidFill>
              </a:rPr>
              <a:t>_F10.pptx</a:t>
            </a:r>
          </a:p>
          <a:p>
            <a:r>
              <a:rPr lang="en-US" sz="1600" u="sng">
                <a:solidFill>
                  <a:srgbClr val="0070C0"/>
                </a:solidFill>
                <a:hlinkClick r:id="rId15"/>
              </a:rPr>
              <a:t>https://inst.eecs.berkeley.edu/~ee247/fa07/lectures.html</a:t>
            </a:r>
            <a:endParaRPr lang="en-US" sz="1600" u="sng">
              <a:solidFill>
                <a:srgbClr val="0070C0"/>
              </a:solidFill>
            </a:endParaRPr>
          </a:p>
          <a:p>
            <a:r>
              <a:rPr lang="en-US" sz="1600" u="sng">
                <a:solidFill>
                  <a:srgbClr val="0070C0"/>
                </a:solidFill>
                <a:hlinkClick r:id="rId16"/>
              </a:rPr>
              <a:t>http://control.ucsd.edu/mauricio/courses/mae143a/lectures/8sampling.pdf</a:t>
            </a:r>
            <a:endParaRPr lang="en-US" sz="1600" u="sng">
              <a:solidFill>
                <a:srgbClr val="0070C0"/>
              </a:solidFill>
            </a:endParaRPr>
          </a:p>
          <a:p>
            <a:r>
              <a:rPr lang="en-US" sz="1600" u="sng">
                <a:solidFill>
                  <a:srgbClr val="0070C0"/>
                </a:solidFill>
                <a:hlinkClick r:id="rId17"/>
              </a:rPr>
              <a:t>http://www.maximintegrated.com/en/app-notes/index.mvp/id/1041</a:t>
            </a:r>
            <a:endParaRPr lang="en-US" sz="1600" u="sng">
              <a:solidFill>
                <a:srgbClr val="0070C0"/>
              </a:solidFill>
            </a:endParaRPr>
          </a:p>
          <a:p>
            <a:r>
              <a:rPr lang="en-US" sz="1600" u="sng">
                <a:solidFill>
                  <a:srgbClr val="0070C0"/>
                </a:solidFill>
                <a:hlinkClick r:id="rId18"/>
              </a:rPr>
              <a:t>http://users.ece.utexas.edu/~bevans/courses/ee313/lectures/16_Sampling_Theorem/lecture16.ppt</a:t>
            </a:r>
            <a:endParaRPr lang="en-US" sz="1600" u="sng">
              <a:solidFill>
                <a:srgbClr val="0070C0"/>
              </a:solidFill>
            </a:endParaRPr>
          </a:p>
          <a:p>
            <a:r>
              <a:rPr lang="en-US" sz="1600">
                <a:hlinkClick r:id="rId19"/>
              </a:rPr>
              <a:t>http://nptel.ac.in/courses/112103174/module2/lec8/2.html</a:t>
            </a:r>
            <a:endParaRPr lang="en-US" sz="1600"/>
          </a:p>
          <a:p>
            <a:r>
              <a:rPr lang="en-US" sz="1600">
                <a:hlinkClick r:id="rId20"/>
              </a:rPr>
              <a:t>http://www.electronics-tutorial.net/analog-integrated-circuits/data-converters/dual-slope-type-adc/</a:t>
            </a:r>
            <a:endParaRPr lang="en-US" sz="1600"/>
          </a:p>
          <a:p>
            <a:r>
              <a:rPr lang="en-US" sz="1600">
                <a:hlinkClick r:id="rId21"/>
              </a:rPr>
              <a:t>http://www.asdlib.org/onlineArticles/elabware/Scheeline_ADC/ADC_ADC_V2F.html</a:t>
            </a:r>
            <a:endParaRPr lang="en-US" sz="1600"/>
          </a:p>
          <a:p>
            <a:endParaRPr lang="en-US" sz="1600"/>
          </a:p>
          <a:p>
            <a:endParaRPr lang="en-US" sz="1600"/>
          </a:p>
          <a:p>
            <a:endParaRPr lang="en-US" sz="1600"/>
          </a:p>
        </p:txBody>
      </p:sp>
    </p:spTree>
    <p:extLst>
      <p:ext uri="{BB962C8B-B14F-4D97-AF65-F5344CB8AC3E}">
        <p14:creationId xmlns:p14="http://schemas.microsoft.com/office/powerpoint/2010/main" val="1718818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44585"/>
            <a:ext cx="11060723" cy="6340197"/>
          </a:xfrm>
          <a:prstGeom prst="rect">
            <a:avLst/>
          </a:prstGeom>
        </p:spPr>
        <p:txBody>
          <a:bodyPr wrap="square">
            <a:spAutoFit/>
          </a:bodyPr>
          <a:lstStyle/>
          <a:p>
            <a:r>
              <a:rPr lang="en-US" sz="2800">
                <a:latin typeface="Arial" panose="020B0604020202020204" pitchFamily="34" charset="0"/>
              </a:rPr>
              <a:t>References:</a:t>
            </a:r>
          </a:p>
          <a:p>
            <a:pPr fontAlgn="ctr"/>
            <a:r>
              <a:rPr lang="en-US"/>
              <a:t>www.ti.com/lit/an/slaa587/slaa587.pdf</a:t>
            </a:r>
          </a:p>
          <a:p>
            <a:r>
              <a:rPr lang="en-US"/>
              <a:t>1. </a:t>
            </a:r>
            <a:r>
              <a:rPr lang="en-US" i="1"/>
              <a:t>Understanding Data Converters </a:t>
            </a:r>
            <a:r>
              <a:rPr lang="en-US"/>
              <a:t>– SLAA013</a:t>
            </a:r>
          </a:p>
          <a:p>
            <a:r>
              <a:rPr lang="en-US"/>
              <a:t>2. ADS8318 data sheet – SLAS568A</a:t>
            </a:r>
          </a:p>
          <a:p>
            <a:r>
              <a:rPr lang="en-US">
                <a:hlinkClick r:id="rId2"/>
              </a:rPr>
              <a:t>http://citeseerx.ist.psu.edu/viewdoc/download;jsessionid=98D88A3076BBB49FAD450352ABDA637E?doi=10.1.1.130.7043&amp;rep=rep1&amp;type=pdf</a:t>
            </a:r>
            <a:endParaRPr lang="en-US"/>
          </a:p>
          <a:p>
            <a:r>
              <a:rPr lang="en-US">
                <a:hlinkClick r:id="rId3"/>
              </a:rPr>
              <a:t>www.skillbank.co.uk/SignalConversion/index.htm</a:t>
            </a:r>
            <a:endParaRPr lang="en-US"/>
          </a:p>
          <a:p>
            <a:r>
              <a:rPr lang="en-US">
                <a:hlinkClick r:id="rId4"/>
              </a:rPr>
              <a:t>http://164.100.133.129:81/eCONTENT/Uploads/session_06_Introduction%20to%20Data%20Converter.pdf</a:t>
            </a:r>
            <a:endParaRPr lang="en-US"/>
          </a:p>
          <a:p>
            <a:r>
              <a:rPr lang="en-US">
                <a:hlinkClick r:id="rId5"/>
              </a:rPr>
              <a:t>http://masteringelectronicsdesign.com/an-adc-and-dac-least-significant-bit-lsb/</a:t>
            </a:r>
            <a:endParaRPr lang="en-US"/>
          </a:p>
          <a:p>
            <a:r>
              <a:rPr lang="en-US">
                <a:hlinkClick r:id="rId6"/>
              </a:rPr>
              <a:t>http://www.analog.com/static/imported-files/tutorials/MT-003.pdf</a:t>
            </a:r>
            <a:endParaRPr lang="en-US"/>
          </a:p>
          <a:p>
            <a:r>
              <a:rPr lang="en-US">
                <a:hlinkClick r:id="rId7"/>
              </a:rPr>
              <a:t>https://inst.eecs.berkeley.edu/~ee247/fa07/files07/lectures/L12_f07.pdf</a:t>
            </a:r>
            <a:endParaRPr lang="en-US"/>
          </a:p>
          <a:p>
            <a:r>
              <a:rPr lang="en-US">
                <a:hlinkClick r:id="rId8"/>
              </a:rPr>
              <a:t>http://www.ecircuitcenter.com/Circuits/DVM/dual_slope_int1.htm</a:t>
            </a:r>
            <a:endParaRPr lang="en-US"/>
          </a:p>
          <a:p>
            <a:r>
              <a:rPr lang="en-US">
                <a:hlinkClick r:id="rId9"/>
              </a:rPr>
              <a:t>http://www.hit.bme.hu/~papay/edu/Acrobat/DataConv.pdf</a:t>
            </a:r>
            <a:endParaRPr lang="en-US"/>
          </a:p>
          <a:p>
            <a:r>
              <a:rPr lang="en-US">
                <a:hlinkClick r:id="rId10"/>
              </a:rPr>
              <a:t>http://masteringelectronicsdesign.com/an-adc-and-dac-integral-non-linearity-inl/</a:t>
            </a:r>
            <a:endParaRPr lang="en-US"/>
          </a:p>
          <a:p>
            <a:r>
              <a:rPr lang="en-US"/>
              <a:t>Evaluating High Speed DAC Performance by Walt Kester – Analog Devices MT-013 Tutorial</a:t>
            </a:r>
          </a:p>
          <a:p>
            <a:r>
              <a:rPr lang="en-US">
                <a:hlinkClick r:id="rId11"/>
              </a:rPr>
              <a:t>https://inst.eecs.berkeley.edu/~ee247/fa07/lectures.html</a:t>
            </a:r>
            <a:endParaRPr lang="en-US"/>
          </a:p>
          <a:p>
            <a:r>
              <a:rPr lang="en-US">
                <a:hlinkClick r:id="rId12"/>
              </a:rPr>
              <a:t>http://www.dspguide.com/ch3/1.htm</a:t>
            </a:r>
            <a:endParaRPr lang="en-US"/>
          </a:p>
          <a:p>
            <a:r>
              <a:rPr lang="en-US">
                <a:hlinkClick r:id="rId13"/>
              </a:rPr>
              <a:t>http://www.cse.psu.edu/~chip/course/analog/lecture/SFDR1.pdf</a:t>
            </a:r>
            <a:endParaRPr lang="en-US"/>
          </a:p>
          <a:p>
            <a:r>
              <a:rPr lang="en-US">
                <a:hlinkClick r:id="rId14"/>
              </a:rPr>
              <a:t>http://www.cypress.com/file/144536/download</a:t>
            </a:r>
            <a:endParaRPr lang="en-US"/>
          </a:p>
          <a:p>
            <a:r>
              <a:rPr lang="en-US">
                <a:hlinkClick r:id="rId15"/>
              </a:rPr>
              <a:t>http://www.atx7006.com/articles/static_analysis/dac#gain_error</a:t>
            </a:r>
            <a:endParaRPr lang="en-US"/>
          </a:p>
          <a:p>
            <a:r>
              <a:rPr lang="en-US">
                <a:hlinkClick r:id="rId16"/>
              </a:rPr>
              <a:t>https://www.maximintegrated.com/en/app-notes/index.mvp/id/641</a:t>
            </a:r>
            <a:endParaRPr lang="en-US"/>
          </a:p>
          <a:p>
            <a:r>
              <a:rPr lang="en-US">
                <a:hlinkClick r:id="rId17"/>
              </a:rPr>
              <a:t>http://blog.prosig.com/2008/04/14/what-is-db-noise-floor-dynamic-range/</a:t>
            </a:r>
            <a:endParaRPr lang="en-US" sz="2800"/>
          </a:p>
        </p:txBody>
      </p:sp>
    </p:spTree>
    <p:extLst>
      <p:ext uri="{BB962C8B-B14F-4D97-AF65-F5344CB8AC3E}">
        <p14:creationId xmlns:p14="http://schemas.microsoft.com/office/powerpoint/2010/main" val="803027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14" y="192162"/>
            <a:ext cx="11286035" cy="5232202"/>
          </a:xfrm>
          <a:prstGeom prst="rect">
            <a:avLst/>
          </a:prstGeom>
        </p:spPr>
        <p:txBody>
          <a:bodyPr wrap="square">
            <a:spAutoFit/>
          </a:bodyPr>
          <a:lstStyle/>
          <a:p>
            <a:r>
              <a:rPr lang="en-US" sz="3200">
                <a:hlinkClick r:id="rId2"/>
              </a:rPr>
              <a:t>References:</a:t>
            </a:r>
          </a:p>
          <a:p>
            <a:r>
              <a:rPr lang="en-US">
                <a:solidFill>
                  <a:srgbClr val="0070C0"/>
                </a:solidFill>
                <a:hlinkClick r:id="rId3"/>
              </a:rPr>
              <a:t>http://194.81.104.27/~brian/DSP/ADC_notes.pdf</a:t>
            </a:r>
            <a:endParaRPr lang="en-US">
              <a:solidFill>
                <a:srgbClr val="0070C0"/>
              </a:solidFill>
            </a:endParaRPr>
          </a:p>
          <a:p>
            <a:r>
              <a:rPr lang="en-US">
                <a:solidFill>
                  <a:srgbClr val="0070C0"/>
                </a:solidFill>
                <a:hlinkClick r:id="rId4"/>
              </a:rPr>
              <a:t>http://ume.gatech.edu/mechatronics_course/ADC_F08.pdf</a:t>
            </a:r>
            <a:endParaRPr lang="en-US">
              <a:solidFill>
                <a:srgbClr val="0070C0"/>
              </a:solidFill>
            </a:endParaRPr>
          </a:p>
          <a:p>
            <a:r>
              <a:rPr lang="en-US" u="sng">
                <a:solidFill>
                  <a:srgbClr val="0070C0"/>
                </a:solidFill>
                <a:hlinkClick r:id="rId5"/>
              </a:rPr>
              <a:t>http://astro.temple.edu/~silage/Chapter8MS.pdf</a:t>
            </a:r>
            <a:endParaRPr lang="en-US" u="sng">
              <a:solidFill>
                <a:srgbClr val="0070C0"/>
              </a:solidFill>
            </a:endParaRPr>
          </a:p>
          <a:p>
            <a:r>
              <a:rPr lang="en-US" u="sng">
                <a:solidFill>
                  <a:srgbClr val="0070C0"/>
                </a:solidFill>
                <a:hlinkClick r:id="rId6"/>
              </a:rPr>
              <a:t>http://www.embedded.com/design/configurable-systems/4025078/Understanding-analog-to-digital-converter-specifications</a:t>
            </a:r>
            <a:endParaRPr lang="en-US" u="sng">
              <a:solidFill>
                <a:srgbClr val="0070C0"/>
              </a:solidFill>
            </a:endParaRPr>
          </a:p>
          <a:p>
            <a:r>
              <a:rPr lang="en-US">
                <a:solidFill>
                  <a:srgbClr val="0070C0"/>
                </a:solidFill>
              </a:rPr>
              <a:t>ume.gatech.edu/</a:t>
            </a:r>
            <a:r>
              <a:rPr lang="en-US" err="1">
                <a:solidFill>
                  <a:srgbClr val="0070C0"/>
                </a:solidFill>
              </a:rPr>
              <a:t>mechatronics_course</a:t>
            </a:r>
            <a:r>
              <a:rPr lang="en-US">
                <a:solidFill>
                  <a:srgbClr val="0070C0"/>
                </a:solidFill>
              </a:rPr>
              <a:t>/</a:t>
            </a:r>
            <a:r>
              <a:rPr lang="en-US" b="1">
                <a:solidFill>
                  <a:srgbClr val="0070C0"/>
                </a:solidFill>
              </a:rPr>
              <a:t>ADC</a:t>
            </a:r>
            <a:r>
              <a:rPr lang="en-US">
                <a:solidFill>
                  <a:srgbClr val="0070C0"/>
                </a:solidFill>
              </a:rPr>
              <a:t>_F12.pptx</a:t>
            </a:r>
          </a:p>
          <a:p>
            <a:r>
              <a:rPr lang="en-US">
                <a:solidFill>
                  <a:srgbClr val="0070C0"/>
                </a:solidFill>
                <a:hlinkClick r:id="rId7"/>
              </a:rPr>
              <a:t>http://www.elin.ttu.ee/~olev/lect2.pdf</a:t>
            </a:r>
            <a:endParaRPr lang="en-US">
              <a:solidFill>
                <a:srgbClr val="0070C0"/>
              </a:solidFill>
            </a:endParaRPr>
          </a:p>
          <a:p>
            <a:r>
              <a:rPr lang="en-US">
                <a:solidFill>
                  <a:srgbClr val="0070C0"/>
                </a:solidFill>
                <a:hlinkClick r:id="rId8"/>
              </a:rPr>
              <a:t>http://my.ece.msstate.edu/faculty/reese/ece3724_pic16/lectures/adcdac.pdf</a:t>
            </a:r>
          </a:p>
          <a:p>
            <a:r>
              <a:rPr lang="en-US">
                <a:solidFill>
                  <a:srgbClr val="0070C0"/>
                </a:solidFill>
                <a:hlinkClick r:id="rId8"/>
              </a:rPr>
              <a:t>http://www.mediacollege.com/glossary/q/quantization.html</a:t>
            </a:r>
            <a:endParaRPr lang="en-US">
              <a:solidFill>
                <a:srgbClr val="0070C0"/>
              </a:solidFill>
            </a:endParaRPr>
          </a:p>
          <a:p>
            <a:r>
              <a:rPr lang="en-US">
                <a:solidFill>
                  <a:srgbClr val="0070C0"/>
                </a:solidFill>
                <a:hlinkClick r:id="rId9"/>
              </a:rPr>
              <a:t>http://www.ti.com/lit/an/slaa013/slaa013.pdf</a:t>
            </a:r>
            <a:endParaRPr lang="en-US">
              <a:solidFill>
                <a:srgbClr val="0070C0"/>
              </a:solidFill>
            </a:endParaRPr>
          </a:p>
          <a:p>
            <a:r>
              <a:rPr lang="en-US">
                <a:solidFill>
                  <a:srgbClr val="0070C0"/>
                </a:solidFill>
                <a:hlinkClick r:id="rId10"/>
              </a:rPr>
              <a:t>http://www.ti.com/europe/downloads/Key%20Parameters.pdf</a:t>
            </a:r>
            <a:endParaRPr lang="en-US">
              <a:solidFill>
                <a:srgbClr val="0070C0"/>
              </a:solidFill>
            </a:endParaRPr>
          </a:p>
          <a:p>
            <a:r>
              <a:rPr lang="en-US">
                <a:solidFill>
                  <a:srgbClr val="0070C0"/>
                </a:solidFill>
                <a:hlinkClick r:id="rId11"/>
              </a:rPr>
              <a:t>https://courses.engr.illinois.edu/ece110/content/courseNotes/files/?samplingAndQuantization</a:t>
            </a:r>
            <a:endParaRPr lang="en-US">
              <a:solidFill>
                <a:srgbClr val="0070C0"/>
              </a:solidFill>
            </a:endParaRPr>
          </a:p>
          <a:p>
            <a:r>
              <a:rPr lang="en-US">
                <a:solidFill>
                  <a:srgbClr val="0070C0"/>
                </a:solidFill>
                <a:hlinkClick r:id="rId12"/>
              </a:rPr>
              <a:t>http://www.onmyphd.com/?p=quantization.noise.snr</a:t>
            </a:r>
            <a:endParaRPr lang="en-US">
              <a:solidFill>
                <a:srgbClr val="0070C0"/>
              </a:solidFill>
            </a:endParaRPr>
          </a:p>
          <a:p>
            <a:r>
              <a:rPr lang="en-US">
                <a:solidFill>
                  <a:srgbClr val="0070C0"/>
                </a:solidFill>
                <a:hlinkClick r:id="rId13"/>
              </a:rPr>
              <a:t>http://ecetutorials.com/digital-electronics/data-converters-dac-or-adc/</a:t>
            </a:r>
            <a:endParaRPr lang="en-US">
              <a:solidFill>
                <a:srgbClr val="0070C0"/>
              </a:solidFill>
            </a:endParaRPr>
          </a:p>
          <a:p>
            <a:endParaRPr lang="en-US">
              <a:solidFill>
                <a:srgbClr val="0070C0"/>
              </a:solidFill>
            </a:endParaRPr>
          </a:p>
          <a:p>
            <a:endParaRPr lang="en-US" sz="1400">
              <a:solidFill>
                <a:srgbClr val="0070C0"/>
              </a:solidFill>
            </a:endParaRPr>
          </a:p>
          <a:p>
            <a:endParaRPr lang="en-US">
              <a:hlinkClick r:id="" action="ppaction://noaction"/>
            </a:endParaRPr>
          </a:p>
        </p:txBody>
      </p:sp>
    </p:spTree>
    <p:extLst>
      <p:ext uri="{BB962C8B-B14F-4D97-AF65-F5344CB8AC3E}">
        <p14:creationId xmlns:p14="http://schemas.microsoft.com/office/powerpoint/2010/main" val="2666064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BCE89C-2B4F-4F03-ADD8-DDA1C4056190}"/>
              </a:ext>
            </a:extLst>
          </p:cNvPr>
          <p:cNvPicPr>
            <a:picLocks noChangeAspect="1"/>
          </p:cNvPicPr>
          <p:nvPr/>
        </p:nvPicPr>
        <p:blipFill>
          <a:blip r:embed="rId2"/>
          <a:stretch>
            <a:fillRect/>
          </a:stretch>
        </p:blipFill>
        <p:spPr>
          <a:xfrm>
            <a:off x="611837" y="433056"/>
            <a:ext cx="9351148" cy="5306191"/>
          </a:xfrm>
          <a:prstGeom prst="rect">
            <a:avLst/>
          </a:prstGeom>
        </p:spPr>
      </p:pic>
      <p:sp>
        <p:nvSpPr>
          <p:cNvPr id="3" name="Rectangle 2">
            <a:extLst>
              <a:ext uri="{FF2B5EF4-FFF2-40B4-BE49-F238E27FC236}">
                <a16:creationId xmlns:a16="http://schemas.microsoft.com/office/drawing/2014/main" id="{EA2A6E62-E08F-4127-BA9E-CBF219C5542A}"/>
              </a:ext>
            </a:extLst>
          </p:cNvPr>
          <p:cNvSpPr/>
          <p:nvPr/>
        </p:nvSpPr>
        <p:spPr>
          <a:xfrm>
            <a:off x="1425934" y="5739247"/>
            <a:ext cx="8179241" cy="923330"/>
          </a:xfrm>
          <a:prstGeom prst="rect">
            <a:avLst/>
          </a:prstGeom>
        </p:spPr>
        <p:txBody>
          <a:bodyPr wrap="square">
            <a:spAutoFit/>
          </a:bodyPr>
          <a:lstStyle/>
          <a:p>
            <a:r>
              <a:rPr lang="en-US">
                <a:hlinkClick r:id="rId3"/>
              </a:rPr>
              <a:t>https://classes.engineering.wustl.edu/ese488/Lectures/Lecture5a_QNoise.pdf</a:t>
            </a:r>
            <a:endParaRPr lang="en-US"/>
          </a:p>
          <a:p>
            <a:r>
              <a:rPr lang="en-US" i="1">
                <a:hlinkClick r:id="rId4"/>
              </a:rPr>
              <a:t>https://en.wikipedia.org/wiki/Quantization_(signal_processing)</a:t>
            </a:r>
            <a:endParaRPr lang="en-US" i="1"/>
          </a:p>
          <a:p>
            <a:endParaRPr lang="en-US"/>
          </a:p>
        </p:txBody>
      </p:sp>
    </p:spTree>
    <p:extLst>
      <p:ext uri="{BB962C8B-B14F-4D97-AF65-F5344CB8AC3E}">
        <p14:creationId xmlns:p14="http://schemas.microsoft.com/office/powerpoint/2010/main" val="59592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179"/>
          <p:cNvPicPr>
            <a:picLocks noChangeAspect="1"/>
          </p:cNvPicPr>
          <p:nvPr/>
        </p:nvPicPr>
        <p:blipFill>
          <a:blip r:embed="rId3" cstate="print"/>
          <a:stretch>
            <a:fillRect/>
          </a:stretch>
        </p:blipFill>
        <p:spPr>
          <a:xfrm>
            <a:off x="346284" y="2276150"/>
            <a:ext cx="3399683" cy="2241666"/>
          </a:xfrm>
          <a:prstGeom prst="rect">
            <a:avLst/>
          </a:prstGeom>
        </p:spPr>
      </p:pic>
      <p:pic>
        <p:nvPicPr>
          <p:cNvPr id="229" name="Picture 228"/>
          <p:cNvPicPr>
            <a:picLocks noChangeAspect="1"/>
          </p:cNvPicPr>
          <p:nvPr/>
        </p:nvPicPr>
        <p:blipFill>
          <a:blip r:embed="rId4" cstate="print"/>
          <a:stretch>
            <a:fillRect/>
          </a:stretch>
        </p:blipFill>
        <p:spPr>
          <a:xfrm>
            <a:off x="346284" y="4340929"/>
            <a:ext cx="3399683" cy="2177923"/>
          </a:xfrm>
          <a:prstGeom prst="rect">
            <a:avLst/>
          </a:prstGeom>
        </p:spPr>
      </p:pic>
      <p:pic>
        <p:nvPicPr>
          <p:cNvPr id="310" name="Picture 309"/>
          <p:cNvPicPr>
            <a:picLocks noChangeAspect="1"/>
          </p:cNvPicPr>
          <p:nvPr/>
        </p:nvPicPr>
        <p:blipFill>
          <a:blip r:embed="rId5" cstate="print"/>
          <a:stretch>
            <a:fillRect/>
          </a:stretch>
        </p:blipFill>
        <p:spPr>
          <a:xfrm>
            <a:off x="4568277" y="4265519"/>
            <a:ext cx="3553610" cy="2275771"/>
          </a:xfrm>
          <a:prstGeom prst="rect">
            <a:avLst/>
          </a:prstGeom>
        </p:spPr>
      </p:pic>
      <p:sp>
        <p:nvSpPr>
          <p:cNvPr id="311" name="Rectangle 2"/>
          <p:cNvSpPr txBox="1">
            <a:spLocks noChangeArrowheads="1"/>
          </p:cNvSpPr>
          <p:nvPr/>
        </p:nvSpPr>
        <p:spPr>
          <a:xfrm>
            <a:off x="1865017" y="208591"/>
            <a:ext cx="6858000" cy="545523"/>
          </a:xfrm>
          <a:prstGeom prst="rect">
            <a:avLst/>
          </a:prstGeom>
        </p:spPr>
        <p:txBody>
          <a:bodyPr>
            <a:normAutofit fontScale="8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AU">
                <a:solidFill>
                  <a:schemeClr val="tx1"/>
                </a:solidFill>
              </a:rPr>
              <a:t>Illustration of ADC Process</a:t>
            </a:r>
          </a:p>
        </p:txBody>
      </p:sp>
      <p:sp>
        <p:nvSpPr>
          <p:cNvPr id="313" name="Rectangle 312"/>
          <p:cNvSpPr/>
          <p:nvPr/>
        </p:nvSpPr>
        <p:spPr>
          <a:xfrm>
            <a:off x="4649758" y="2330124"/>
            <a:ext cx="6792941" cy="1754326"/>
          </a:xfrm>
          <a:prstGeom prst="rect">
            <a:avLst/>
          </a:prstGeom>
        </p:spPr>
        <p:txBody>
          <a:bodyPr wrap="square">
            <a:spAutoFit/>
          </a:bodyPr>
          <a:lstStyle/>
          <a:p>
            <a:r>
              <a:rPr lang="en-AU" b="1" u="sng">
                <a:solidFill>
                  <a:srgbClr val="990033"/>
                </a:solidFill>
              </a:rPr>
              <a:t>Quantization and Encoding</a:t>
            </a:r>
          </a:p>
          <a:p>
            <a:pPr marL="285750" indent="-285750">
              <a:buFont typeface="Arial" panose="020B0604020202020204" pitchFamily="34" charset="0"/>
              <a:buChar char="•"/>
            </a:pPr>
            <a:r>
              <a:rPr lang="en-AU"/>
              <a:t>The samples are quantized to discrete levels. Each sample is represented as a digital value.</a:t>
            </a:r>
          </a:p>
          <a:p>
            <a:pPr marL="285750" indent="-285750">
              <a:buFont typeface="Arial" panose="020B0604020202020204" pitchFamily="34" charset="0"/>
              <a:buChar char="•"/>
            </a:pPr>
            <a:r>
              <a:rPr lang="en-US"/>
              <a:t>Each level is assigned a digital code, and the signal is represented as a sequence of digital codes which can be stored the in memory for future processing.</a:t>
            </a:r>
          </a:p>
        </p:txBody>
      </p:sp>
      <p:sp>
        <p:nvSpPr>
          <p:cNvPr id="314" name="Rectangle 313"/>
          <p:cNvSpPr/>
          <p:nvPr/>
        </p:nvSpPr>
        <p:spPr>
          <a:xfrm>
            <a:off x="346284" y="776468"/>
            <a:ext cx="9140616" cy="1477328"/>
          </a:xfrm>
          <a:prstGeom prst="rect">
            <a:avLst/>
          </a:prstGeom>
        </p:spPr>
        <p:txBody>
          <a:bodyPr wrap="square">
            <a:spAutoFit/>
          </a:bodyPr>
          <a:lstStyle/>
          <a:p>
            <a:r>
              <a:rPr lang="en-AU"/>
              <a:t>There are two related steps in A-to-D conversion:</a:t>
            </a:r>
          </a:p>
          <a:p>
            <a:r>
              <a:rPr lang="en-AU" b="1" u="sng">
                <a:solidFill>
                  <a:srgbClr val="990033"/>
                </a:solidFill>
              </a:rPr>
              <a:t>Sampling and holding</a:t>
            </a:r>
          </a:p>
          <a:p>
            <a:pPr marL="285750" indent="-285750">
              <a:buFont typeface="Arial" panose="020B0604020202020204" pitchFamily="34" charset="0"/>
              <a:buChar char="•"/>
            </a:pPr>
            <a:r>
              <a:rPr lang="en-US"/>
              <a:t>Analog signal is sampled at discrete points in time, usually at periodic interval</a:t>
            </a:r>
          </a:p>
          <a:p>
            <a:pPr marL="285750" indent="-285750">
              <a:buFont typeface="Arial" panose="020B0604020202020204" pitchFamily="34" charset="0"/>
              <a:buChar char="•"/>
            </a:pPr>
            <a:r>
              <a:rPr lang="en-US"/>
              <a:t>Taking samples from each location, reflects sampled and hold signal.</a:t>
            </a:r>
          </a:p>
          <a:p>
            <a:pPr marL="285750" indent="-285750">
              <a:buFont typeface="Arial" panose="020B0604020202020204" pitchFamily="34" charset="0"/>
              <a:buChar char="•"/>
            </a:pPr>
            <a:r>
              <a:rPr lang="en-US"/>
              <a:t>Analog voltage sampled at discrete time t is rounded off to nearest discrete voltage value. </a:t>
            </a:r>
          </a:p>
        </p:txBody>
      </p:sp>
      <p:sp>
        <p:nvSpPr>
          <p:cNvPr id="315" name="Rectangle 314"/>
          <p:cNvSpPr/>
          <p:nvPr/>
        </p:nvSpPr>
        <p:spPr>
          <a:xfrm>
            <a:off x="8302238" y="5060558"/>
            <a:ext cx="3251622" cy="738664"/>
          </a:xfrm>
          <a:prstGeom prst="rect">
            <a:avLst/>
          </a:prstGeom>
        </p:spPr>
        <p:txBody>
          <a:bodyPr wrap="square">
            <a:spAutoFit/>
          </a:bodyPr>
          <a:lstStyle/>
          <a:p>
            <a:r>
              <a:rPr lang="en-US" sz="1400"/>
              <a:t>Sequence of digital codes. </a:t>
            </a:r>
          </a:p>
          <a:p>
            <a:r>
              <a:rPr lang="en-US" sz="1400"/>
              <a:t>011, 110, 110, 100, 010, 001, 010, 010, 011, 100, 101. </a:t>
            </a:r>
          </a:p>
        </p:txBody>
      </p:sp>
      <p:sp>
        <p:nvSpPr>
          <p:cNvPr id="318" name="Rectangle 317"/>
          <p:cNvSpPr/>
          <p:nvPr/>
        </p:nvSpPr>
        <p:spPr>
          <a:xfrm>
            <a:off x="1865017" y="2330124"/>
            <a:ext cx="2452047" cy="584775"/>
          </a:xfrm>
          <a:prstGeom prst="rect">
            <a:avLst/>
          </a:prstGeom>
        </p:spPr>
        <p:txBody>
          <a:bodyPr wrap="square">
            <a:spAutoFit/>
          </a:bodyPr>
          <a:lstStyle/>
          <a:p>
            <a:r>
              <a:rPr lang="en-US" sz="1600">
                <a:solidFill>
                  <a:srgbClr val="0033CC"/>
                </a:solidFill>
              </a:rPr>
              <a:t>Analog signal: continuous in time and voltage</a:t>
            </a:r>
          </a:p>
        </p:txBody>
      </p:sp>
      <p:cxnSp>
        <p:nvCxnSpPr>
          <p:cNvPr id="320" name="Straight Arrow Connector 319"/>
          <p:cNvCxnSpPr/>
          <p:nvPr/>
        </p:nvCxnSpPr>
        <p:spPr>
          <a:xfrm flipH="1">
            <a:off x="1532322" y="2818846"/>
            <a:ext cx="620616" cy="34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5101682" y="5386359"/>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334764" y="4791102"/>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320882" y="5804115"/>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592948" y="4694283"/>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094971" y="5669644"/>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829616" y="5140726"/>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555757" y="5716261"/>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6810355" y="5578204"/>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039852" y="5409668"/>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7276520" y="5226787"/>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7529324" y="5043907"/>
            <a:ext cx="51231" cy="462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71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70876" y="201274"/>
            <a:ext cx="6571621" cy="497320"/>
          </a:xfrm>
        </p:spPr>
        <p:txBody>
          <a:bodyPr>
            <a:normAutofit fontScale="90000"/>
          </a:bodyPr>
          <a:lstStyle/>
          <a:p>
            <a:r>
              <a:rPr lang="en-US" sz="3600" b="1"/>
              <a:t>ADC Process: Quantization and Coding</a:t>
            </a:r>
          </a:p>
        </p:txBody>
      </p:sp>
      <p:pic>
        <p:nvPicPr>
          <p:cNvPr id="28" name="Picture 27"/>
          <p:cNvPicPr>
            <a:picLocks noChangeAspect="1"/>
          </p:cNvPicPr>
          <p:nvPr/>
        </p:nvPicPr>
        <p:blipFill>
          <a:blip r:embed="rId2" cstate="print"/>
          <a:stretch>
            <a:fillRect/>
          </a:stretch>
        </p:blipFill>
        <p:spPr>
          <a:xfrm>
            <a:off x="7328340" y="4069212"/>
            <a:ext cx="4268793" cy="2254307"/>
          </a:xfrm>
          <a:prstGeom prst="rect">
            <a:avLst/>
          </a:prstGeom>
        </p:spPr>
      </p:pic>
      <p:sp>
        <p:nvSpPr>
          <p:cNvPr id="30" name="Rectangle 29"/>
          <p:cNvSpPr/>
          <p:nvPr/>
        </p:nvSpPr>
        <p:spPr>
          <a:xfrm>
            <a:off x="313651" y="1154277"/>
            <a:ext cx="6814227" cy="5016758"/>
          </a:xfrm>
          <a:prstGeom prst="rect">
            <a:avLst/>
          </a:prstGeom>
        </p:spPr>
        <p:txBody>
          <a:bodyPr wrap="square">
            <a:spAutoFit/>
          </a:bodyPr>
          <a:lstStyle/>
          <a:p>
            <a:r>
              <a:rPr lang="en-US" sz="2000"/>
              <a:t>The analog input is an infinite valued quantity and the output is a discrete value, an error will be produced as a result of the quantization. This error, known as quantization error, </a:t>
            </a:r>
            <a:r>
              <a:rPr lang="en-US" sz="2000" err="1">
                <a:solidFill>
                  <a:srgbClr val="0033CC"/>
                </a:solidFill>
              </a:rPr>
              <a:t>Q</a:t>
            </a:r>
            <a:r>
              <a:rPr lang="en-US" sz="2000" baseline="-25000" err="1">
                <a:solidFill>
                  <a:srgbClr val="0033CC"/>
                </a:solidFill>
              </a:rPr>
              <a:t>e</a:t>
            </a:r>
            <a:r>
              <a:rPr lang="en-US" sz="2000"/>
              <a:t>, is defined as the difference between the actual analog input </a:t>
            </a:r>
            <a:r>
              <a:rPr lang="en-US" sz="2000" b="1">
                <a:solidFill>
                  <a:srgbClr val="0033CC"/>
                </a:solidFill>
              </a:rPr>
              <a:t>V</a:t>
            </a:r>
            <a:r>
              <a:rPr lang="en-US" sz="2000" b="1" baseline="-25000">
                <a:solidFill>
                  <a:srgbClr val="0033CC"/>
                </a:solidFill>
              </a:rPr>
              <a:t>in</a:t>
            </a:r>
            <a:r>
              <a:rPr lang="en-US" sz="2000"/>
              <a:t> and the value of the output (staircase) </a:t>
            </a:r>
            <a:r>
              <a:rPr lang="en-US" sz="2000" b="1">
                <a:solidFill>
                  <a:srgbClr val="0033CC"/>
                </a:solidFill>
              </a:rPr>
              <a:t>V</a:t>
            </a:r>
            <a:r>
              <a:rPr lang="en-US" sz="2000" b="1" baseline="-25000">
                <a:solidFill>
                  <a:srgbClr val="0033CC"/>
                </a:solidFill>
              </a:rPr>
              <a:t>staircase</a:t>
            </a:r>
            <a:r>
              <a:rPr lang="en-US" sz="2000" b="1">
                <a:solidFill>
                  <a:srgbClr val="0033CC"/>
                </a:solidFill>
              </a:rPr>
              <a:t> </a:t>
            </a:r>
            <a:r>
              <a:rPr lang="en-US" sz="2000"/>
              <a:t>given in voltage. It is calculated as: </a:t>
            </a:r>
          </a:p>
          <a:p>
            <a:r>
              <a:rPr lang="en-US" sz="2000"/>
              <a:t>		</a:t>
            </a:r>
            <a:r>
              <a:rPr lang="en-US" sz="2000" b="1">
                <a:solidFill>
                  <a:srgbClr val="0033CC"/>
                </a:solidFill>
              </a:rPr>
              <a:t>Q</a:t>
            </a:r>
            <a:r>
              <a:rPr lang="en-US" sz="2000" b="1" baseline="-25000">
                <a:solidFill>
                  <a:srgbClr val="0033CC"/>
                </a:solidFill>
              </a:rPr>
              <a:t>e</a:t>
            </a:r>
            <a:r>
              <a:rPr lang="en-US" sz="2000" b="1">
                <a:solidFill>
                  <a:srgbClr val="0033CC"/>
                </a:solidFill>
              </a:rPr>
              <a:t> = V</a:t>
            </a:r>
            <a:r>
              <a:rPr lang="en-US" sz="2000" b="1" baseline="-25000">
                <a:solidFill>
                  <a:srgbClr val="0033CC"/>
                </a:solidFill>
              </a:rPr>
              <a:t>in</a:t>
            </a:r>
            <a:r>
              <a:rPr lang="en-US" sz="2000" b="1">
                <a:solidFill>
                  <a:srgbClr val="0033CC"/>
                </a:solidFill>
              </a:rPr>
              <a:t>– </a:t>
            </a:r>
            <a:r>
              <a:rPr lang="en-US" sz="2000" b="1" err="1">
                <a:solidFill>
                  <a:srgbClr val="0033CC"/>
                </a:solidFill>
              </a:rPr>
              <a:t>V</a:t>
            </a:r>
            <a:r>
              <a:rPr lang="en-US" sz="2000" b="1" baseline="-25000" err="1">
                <a:solidFill>
                  <a:srgbClr val="0033CC"/>
                </a:solidFill>
              </a:rPr>
              <a:t>staircase</a:t>
            </a:r>
            <a:endParaRPr lang="en-US" sz="2000" b="1" baseline="-25000">
              <a:solidFill>
                <a:srgbClr val="0033CC"/>
              </a:solidFill>
            </a:endParaRPr>
          </a:p>
          <a:p>
            <a:endParaRPr lang="en-US" sz="2000"/>
          </a:p>
          <a:p>
            <a:pPr marL="285750" indent="-285750">
              <a:buFont typeface="Arial" panose="020B0604020202020204" pitchFamily="34" charset="0"/>
              <a:buChar char="•"/>
            </a:pPr>
            <a:r>
              <a:rPr lang="en-US" sz="2000"/>
              <a:t>The greater is the number of bits, the greater is the precision of the ADC</a:t>
            </a:r>
          </a:p>
          <a:p>
            <a:pPr marL="285750" indent="-285750">
              <a:buFont typeface="Arial" panose="020B0604020202020204" pitchFamily="34" charset="0"/>
              <a:buChar char="•"/>
            </a:pPr>
            <a:r>
              <a:rPr lang="en-US" sz="2000"/>
              <a:t>Round-off error (a.k.a. Quantization error) cannot be </a:t>
            </a:r>
            <a:r>
              <a:rPr lang="en-US" sz="2000" b="1"/>
              <a:t>recovered</a:t>
            </a:r>
            <a:r>
              <a:rPr lang="en-US" sz="2000"/>
              <a:t> and the amount of round-off error decreases with increasing number of bits used in the ADC.</a:t>
            </a:r>
          </a:p>
          <a:p>
            <a:pPr marL="285750" indent="-285750">
              <a:buFont typeface="Arial" panose="020B0604020202020204" pitchFamily="34" charset="0"/>
              <a:buChar char="•"/>
            </a:pPr>
            <a:r>
              <a:rPr lang="en-AU" sz="2000"/>
              <a:t>The quantization error of an ideal ADC is half of the step size.</a:t>
            </a:r>
            <a:endParaRPr lang="en-US" sz="2000"/>
          </a:p>
          <a:p>
            <a:pPr marL="285750" indent="-285750">
              <a:buFont typeface="Arial" panose="020B0604020202020204" pitchFamily="34" charset="0"/>
              <a:buChar char="•"/>
            </a:pPr>
            <a:r>
              <a:rPr lang="en-US" sz="2000"/>
              <a:t>Encoding: Assigning a unique digital code to each quantum, then allocating the digital code to the input signal.</a:t>
            </a:r>
          </a:p>
        </p:txBody>
      </p:sp>
      <p:pic>
        <p:nvPicPr>
          <p:cNvPr id="4" name="Picture 3"/>
          <p:cNvPicPr>
            <a:picLocks noChangeAspect="1"/>
          </p:cNvPicPr>
          <p:nvPr/>
        </p:nvPicPr>
        <p:blipFill>
          <a:blip r:embed="rId3" cstate="print"/>
          <a:stretch>
            <a:fillRect/>
          </a:stretch>
        </p:blipFill>
        <p:spPr>
          <a:xfrm>
            <a:off x="7368532" y="1596712"/>
            <a:ext cx="4244499" cy="2221420"/>
          </a:xfrm>
          <a:prstGeom prst="rect">
            <a:avLst/>
          </a:prstGeom>
        </p:spPr>
      </p:pic>
      <p:cxnSp>
        <p:nvCxnSpPr>
          <p:cNvPr id="7" name="Straight Arrow Connector 6"/>
          <p:cNvCxnSpPr/>
          <p:nvPr/>
        </p:nvCxnSpPr>
        <p:spPr>
          <a:xfrm flipH="1">
            <a:off x="8400422" y="2140299"/>
            <a:ext cx="1105319" cy="2723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355017" y="2150347"/>
            <a:ext cx="180869" cy="3486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90646" y="1231740"/>
            <a:ext cx="924869" cy="338554"/>
          </a:xfrm>
          <a:prstGeom prst="rect">
            <a:avLst/>
          </a:prstGeom>
        </p:spPr>
        <p:txBody>
          <a:bodyPr wrap="none">
            <a:spAutoFit/>
          </a:bodyPr>
          <a:lstStyle/>
          <a:p>
            <a:r>
              <a:rPr lang="en-US" sz="1600" b="1">
                <a:solidFill>
                  <a:srgbClr val="0033CC"/>
                </a:solidFill>
              </a:rPr>
              <a:t>staircase</a:t>
            </a:r>
          </a:p>
        </p:txBody>
      </p:sp>
      <p:cxnSp>
        <p:nvCxnSpPr>
          <p:cNvPr id="17" name="Straight Arrow Connector 16"/>
          <p:cNvCxnSpPr/>
          <p:nvPr/>
        </p:nvCxnSpPr>
        <p:spPr>
          <a:xfrm>
            <a:off x="8943033" y="1497204"/>
            <a:ext cx="1657978" cy="165797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H="1">
            <a:off x="8892791" y="1482784"/>
            <a:ext cx="20425" cy="115993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3" name="Rectangle 32"/>
          <p:cNvSpPr/>
          <p:nvPr/>
        </p:nvSpPr>
        <p:spPr>
          <a:xfrm>
            <a:off x="6987405" y="1154277"/>
            <a:ext cx="1269899" cy="338554"/>
          </a:xfrm>
          <a:prstGeom prst="rect">
            <a:avLst/>
          </a:prstGeom>
        </p:spPr>
        <p:txBody>
          <a:bodyPr wrap="none">
            <a:spAutoFit/>
          </a:bodyPr>
          <a:lstStyle/>
          <a:p>
            <a:r>
              <a:rPr lang="en-US" sz="1600">
                <a:solidFill>
                  <a:srgbClr val="FF0000"/>
                </a:solidFill>
              </a:rPr>
              <a:t>analog input </a:t>
            </a:r>
          </a:p>
        </p:txBody>
      </p:sp>
      <p:cxnSp>
        <p:nvCxnSpPr>
          <p:cNvPr id="35" name="Straight Arrow Connector 34"/>
          <p:cNvCxnSpPr/>
          <p:nvPr/>
        </p:nvCxnSpPr>
        <p:spPr>
          <a:xfrm>
            <a:off x="7723463" y="1447613"/>
            <a:ext cx="526858" cy="87858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6" name="Rectangle 35"/>
          <p:cNvSpPr/>
          <p:nvPr/>
        </p:nvSpPr>
        <p:spPr>
          <a:xfrm>
            <a:off x="8233400" y="6258840"/>
            <a:ext cx="3065904" cy="369332"/>
          </a:xfrm>
          <a:prstGeom prst="rect">
            <a:avLst/>
          </a:prstGeom>
        </p:spPr>
        <p:txBody>
          <a:bodyPr wrap="none">
            <a:spAutoFit/>
          </a:bodyPr>
          <a:lstStyle/>
          <a:p>
            <a:r>
              <a:rPr lang="en-US"/>
              <a:t>Example of 2-bit and 3-bit ADC</a:t>
            </a:r>
          </a:p>
        </p:txBody>
      </p:sp>
    </p:spTree>
    <p:extLst>
      <p:ext uri="{BB962C8B-B14F-4D97-AF65-F5344CB8AC3E}">
        <p14:creationId xmlns:p14="http://schemas.microsoft.com/office/powerpoint/2010/main" val="222031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6307" y="756359"/>
            <a:ext cx="10879282" cy="216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atin typeface="+mn-lt"/>
              </a:rPr>
              <a:t>The fundamental consideration in sampling is how fast to sample a signal to be able to reconstruct it. </a:t>
            </a:r>
          </a:p>
          <a:p>
            <a:r>
              <a:rPr lang="en-US">
                <a:latin typeface="+mn-lt"/>
              </a:rPr>
              <a:t>Suppose a signal’s highest frequency is </a:t>
            </a:r>
            <a:r>
              <a:rPr lang="en-US" b="1" i="1" err="1">
                <a:solidFill>
                  <a:srgbClr val="0033CC"/>
                </a:solidFill>
                <a:latin typeface="+mn-lt"/>
              </a:rPr>
              <a:t>f</a:t>
            </a:r>
            <a:r>
              <a:rPr lang="en-US" b="1" i="1" baseline="-25000" err="1">
                <a:solidFill>
                  <a:srgbClr val="0033CC"/>
                </a:solidFill>
                <a:latin typeface="+mn-lt"/>
              </a:rPr>
              <a:t>max</a:t>
            </a:r>
            <a:r>
              <a:rPr lang="en-US">
                <a:latin typeface="+mn-lt"/>
              </a:rPr>
              <a:t>. Then a proper sampling requires a sampling frequency </a:t>
            </a:r>
            <a:r>
              <a:rPr lang="en-US" b="1" i="1" err="1">
                <a:solidFill>
                  <a:srgbClr val="0033CC"/>
                </a:solidFill>
                <a:latin typeface="+mn-lt"/>
              </a:rPr>
              <a:t>f</a:t>
            </a:r>
            <a:r>
              <a:rPr lang="en-US" b="1" i="1" baseline="-25000" err="1">
                <a:solidFill>
                  <a:srgbClr val="0033CC"/>
                </a:solidFill>
                <a:latin typeface="+mn-lt"/>
              </a:rPr>
              <a:t>s</a:t>
            </a:r>
            <a:r>
              <a:rPr lang="en-US" b="1" i="1" baseline="-25000">
                <a:latin typeface="+mn-lt"/>
              </a:rPr>
              <a:t> </a:t>
            </a:r>
            <a:r>
              <a:rPr lang="en-US">
                <a:latin typeface="+mn-lt"/>
              </a:rPr>
              <a:t>at least satisfying</a:t>
            </a:r>
          </a:p>
          <a:p>
            <a:endParaRPr kumimoji="0" lang="en-US" altLang="en-US" b="0" i="0" u="none" strike="noStrike" cap="none" normalizeH="0" baseline="0">
              <a:ln>
                <a:noFill/>
              </a:ln>
              <a:solidFill>
                <a:srgbClr val="000000"/>
              </a:solidFill>
              <a:effectLst/>
              <a:latin typeface="+mn-lt"/>
            </a:endParaRPr>
          </a:p>
          <a:p>
            <a:endParaRPr kumimoji="0" lang="en-US" altLang="en-US" b="0" i="0" u="none" strike="noStrike" cap="none" normalizeH="0" baseline="0">
              <a:ln>
                <a:noFill/>
              </a:ln>
              <a:solidFill>
                <a:srgbClr val="000000"/>
              </a:solidFill>
              <a:effectLst/>
              <a:latin typeface="+mn-lt"/>
            </a:endParaRPr>
          </a:p>
          <a:p>
            <a:pPr marL="285750" indent="-285750">
              <a:lnSpc>
                <a:spcPct val="90000"/>
              </a:lnSpc>
              <a:spcBef>
                <a:spcPts val="500"/>
              </a:spcBef>
              <a:spcAft>
                <a:spcPts val="500"/>
              </a:spcAft>
              <a:buFont typeface="Arial" panose="020B0604020202020204" pitchFamily="34" charset="0"/>
              <a:buChar char="•"/>
            </a:pPr>
            <a:r>
              <a:rPr lang="en-US" altLang="en-US">
                <a:latin typeface="+mn-lt"/>
              </a:rPr>
              <a:t>As sampling rate increases, sampled waveform looks more and more like the original.</a:t>
            </a:r>
          </a:p>
          <a:p>
            <a:pPr marL="285750" indent="-285750">
              <a:lnSpc>
                <a:spcPct val="90000"/>
              </a:lnSpc>
              <a:spcBef>
                <a:spcPts val="500"/>
              </a:spcBef>
              <a:spcAft>
                <a:spcPts val="500"/>
              </a:spcAft>
              <a:buFont typeface="Arial" panose="020B0604020202020204" pitchFamily="34" charset="0"/>
              <a:buChar char="•"/>
            </a:pPr>
            <a:r>
              <a:rPr lang="en-US" altLang="en-US">
                <a:latin typeface="+mn-lt"/>
                <a:sym typeface="Wingdings" pitchFamily="2" charset="2"/>
              </a:rPr>
              <a:t>Sampling rate less than Nyquist rate results in original signal is not recovered known as aliasing phenomenon.</a:t>
            </a:r>
            <a:endParaRPr kumimoji="0" lang="en-US" altLang="en-US" b="0" i="0" u="none" strike="noStrike" cap="none" normalizeH="0" baseline="0">
              <a:ln>
                <a:noFill/>
              </a:ln>
              <a:solidFill>
                <a:schemeClr val="tx1"/>
              </a:solidFill>
              <a:effectLst/>
              <a:latin typeface="+mn-lt"/>
            </a:endParaRPr>
          </a:p>
        </p:txBody>
      </p:sp>
      <p:sp>
        <p:nvSpPr>
          <p:cNvPr id="4" name="Rectangle 3"/>
          <p:cNvSpPr/>
          <p:nvPr/>
        </p:nvSpPr>
        <p:spPr>
          <a:xfrm>
            <a:off x="2363064" y="1381643"/>
            <a:ext cx="5867439" cy="677108"/>
          </a:xfrm>
          <a:prstGeom prst="rect">
            <a:avLst/>
          </a:prstGeom>
        </p:spPr>
        <p:txBody>
          <a:bodyPr wrap="square">
            <a:spAutoFit/>
          </a:bodyPr>
          <a:lstStyle/>
          <a:p>
            <a:r>
              <a:rPr lang="en-US" sz="2000" b="1" i="1">
                <a:solidFill>
                  <a:srgbClr val="0070C0"/>
                </a:solidFill>
              </a:rPr>
              <a:t>f</a:t>
            </a:r>
            <a:r>
              <a:rPr lang="en-US" sz="2000" b="1" i="1" baseline="-25000">
                <a:solidFill>
                  <a:srgbClr val="0070C0"/>
                </a:solidFill>
              </a:rPr>
              <a:t>s</a:t>
            </a:r>
            <a:r>
              <a:rPr lang="en-US" sz="2000" b="1" i="1">
                <a:solidFill>
                  <a:srgbClr val="0070C0"/>
                </a:solidFill>
              </a:rPr>
              <a:t> </a:t>
            </a:r>
            <a:r>
              <a:rPr lang="en-US" sz="2000" b="1">
                <a:solidFill>
                  <a:srgbClr val="0070C0"/>
                </a:solidFill>
              </a:rPr>
              <a:t>&gt; 2</a:t>
            </a:r>
            <a:r>
              <a:rPr lang="en-US" sz="2000" b="1" i="1">
                <a:solidFill>
                  <a:srgbClr val="0070C0"/>
                </a:solidFill>
              </a:rPr>
              <a:t>f</a:t>
            </a:r>
            <a:r>
              <a:rPr lang="en-US" sz="2000" b="1" baseline="-25000">
                <a:solidFill>
                  <a:srgbClr val="0070C0"/>
                </a:solidFill>
              </a:rPr>
              <a:t>max</a:t>
            </a:r>
            <a:r>
              <a:rPr lang="en-US" sz="2000" baseline="-25000">
                <a:solidFill>
                  <a:srgbClr val="0070C0"/>
                </a:solidFill>
              </a:rPr>
              <a:t>	 		</a:t>
            </a:r>
            <a:r>
              <a:rPr lang="en-US" altLang="en-US" sz="2000" err="1">
                <a:solidFill>
                  <a:srgbClr val="0070C0"/>
                </a:solidFill>
              </a:rPr>
              <a:t>Nyquist</a:t>
            </a:r>
            <a:r>
              <a:rPr lang="en-US" altLang="en-US" sz="2000">
                <a:solidFill>
                  <a:srgbClr val="0070C0"/>
                </a:solidFill>
              </a:rPr>
              <a:t> rate = 2 </a:t>
            </a:r>
            <a:r>
              <a:rPr lang="en-US" altLang="en-US" sz="2000" i="1" err="1">
                <a:solidFill>
                  <a:srgbClr val="0070C0"/>
                </a:solidFill>
              </a:rPr>
              <a:t>f</a:t>
            </a:r>
            <a:r>
              <a:rPr lang="en-US" altLang="en-US" sz="2000" baseline="-25000" err="1">
                <a:solidFill>
                  <a:srgbClr val="0070C0"/>
                </a:solidFill>
              </a:rPr>
              <a:t>max</a:t>
            </a:r>
            <a:endParaRPr lang="en-US" altLang="en-US" sz="2000">
              <a:solidFill>
                <a:srgbClr val="0070C0"/>
              </a:solidFill>
            </a:endParaRPr>
          </a:p>
          <a:p>
            <a:pPr>
              <a:lnSpc>
                <a:spcPct val="90000"/>
              </a:lnSpc>
            </a:pPr>
            <a:r>
              <a:rPr lang="en-US" altLang="en-US" sz="2000">
                <a:solidFill>
                  <a:srgbClr val="0070C0"/>
                </a:solidFill>
              </a:rPr>
              <a:t>			Nyquist frequency =  </a:t>
            </a:r>
            <a:r>
              <a:rPr lang="en-US" altLang="en-US" sz="2000" i="1">
                <a:solidFill>
                  <a:srgbClr val="0070C0"/>
                </a:solidFill>
              </a:rPr>
              <a:t>f</a:t>
            </a:r>
            <a:r>
              <a:rPr lang="en-US" altLang="en-US" sz="2000" i="1" baseline="-25000">
                <a:solidFill>
                  <a:srgbClr val="0070C0"/>
                </a:solidFill>
              </a:rPr>
              <a:t>s</a:t>
            </a:r>
            <a:r>
              <a:rPr lang="en-US" altLang="en-US" sz="2000">
                <a:solidFill>
                  <a:srgbClr val="0070C0"/>
                </a:solidFill>
              </a:rPr>
              <a:t>/2</a:t>
            </a:r>
            <a:endParaRPr lang="en-US" sz="2000" baseline="-25000">
              <a:solidFill>
                <a:srgbClr val="0070C0"/>
              </a:solidFill>
            </a:endParaRPr>
          </a:p>
        </p:txBody>
      </p:sp>
      <p:sp>
        <p:nvSpPr>
          <p:cNvPr id="5" name="Rectangle 2"/>
          <p:cNvSpPr>
            <a:spLocks noChangeArrowheads="1"/>
          </p:cNvSpPr>
          <p:nvPr/>
        </p:nvSpPr>
        <p:spPr bwMode="auto">
          <a:xfrm>
            <a:off x="4933066" y="3169378"/>
            <a:ext cx="6442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mn-lt"/>
              </a:rPr>
              <a:t>Example</a:t>
            </a:r>
            <a:r>
              <a:rPr kumimoji="0" lang="en-US" altLang="en-US" b="1" i="0" u="none" strike="noStrike" cap="none" normalizeH="0">
                <a:ln>
                  <a:noFill/>
                </a:ln>
                <a:solidFill>
                  <a:srgbClr val="000000"/>
                </a:solidFill>
                <a:effectLst/>
                <a:latin typeface="+mn-lt"/>
              </a:rPr>
              <a:t> 1:</a:t>
            </a:r>
            <a:r>
              <a:rPr kumimoji="0" lang="en-US" altLang="en-US" b="0" i="0" u="none" strike="noStrike" cap="none" normalizeH="0">
                <a:ln>
                  <a:noFill/>
                </a:ln>
                <a:solidFill>
                  <a:srgbClr val="000000"/>
                </a:solidFill>
                <a:effectLst/>
                <a:latin typeface="+mn-lt"/>
              </a:rPr>
              <a:t> Given</a:t>
            </a:r>
            <a:r>
              <a:rPr kumimoji="0" lang="en-US" altLang="en-US" b="0" i="0" u="none" strike="noStrike" cap="none" normalizeH="0" baseline="0">
                <a:ln>
                  <a:noFill/>
                </a:ln>
                <a:solidFill>
                  <a:srgbClr val="000000"/>
                </a:solidFill>
                <a:effectLst/>
                <a:latin typeface="+mn-lt"/>
              </a:rPr>
              <a:t> the signal v(t) = 7 + 5cos(2</a:t>
            </a:r>
            <a:r>
              <a:rPr kumimoji="0" lang="en-US" altLang="en-US" b="0" i="1" u="none" strike="noStrike" cap="none" normalizeH="0" baseline="0">
                <a:ln>
                  <a:noFill/>
                </a:ln>
                <a:solidFill>
                  <a:srgbClr val="000000"/>
                </a:solidFill>
                <a:effectLst/>
                <a:latin typeface="+mn-lt"/>
              </a:rPr>
              <a:t>π</a:t>
            </a:r>
            <a:r>
              <a:rPr kumimoji="0" lang="en-US" altLang="en-US" b="0" i="0" u="none" strike="noStrike" cap="none" normalizeH="0" baseline="0">
                <a:ln>
                  <a:noFill/>
                </a:ln>
                <a:solidFill>
                  <a:srgbClr val="000000"/>
                </a:solidFill>
                <a:effectLst/>
                <a:latin typeface="+mn-lt"/>
              </a:rPr>
              <a:t>440</a:t>
            </a:r>
            <a:r>
              <a:rPr kumimoji="0" lang="en-US" altLang="en-US" b="0" i="1" u="none" strike="noStrike" cap="none" normalizeH="0" baseline="0">
                <a:ln>
                  <a:noFill/>
                </a:ln>
                <a:solidFill>
                  <a:srgbClr val="000000"/>
                </a:solidFill>
                <a:effectLst/>
                <a:latin typeface="+mn-lt"/>
              </a:rPr>
              <a:t>t</a:t>
            </a:r>
            <a:r>
              <a:rPr kumimoji="0" lang="en-US" altLang="en-US" b="0" i="0" u="none" strike="noStrike" cap="none" normalizeH="0" baseline="0">
                <a:ln>
                  <a:noFill/>
                </a:ln>
                <a:solidFill>
                  <a:srgbClr val="000000"/>
                </a:solidFill>
                <a:effectLst/>
                <a:latin typeface="+mn-lt"/>
              </a:rPr>
              <a:t>) + 3sin(2</a:t>
            </a:r>
            <a:r>
              <a:rPr kumimoji="0" lang="en-US" altLang="en-US" b="0" i="1" u="none" strike="noStrike" cap="none" normalizeH="0" baseline="0">
                <a:ln>
                  <a:noFill/>
                </a:ln>
                <a:solidFill>
                  <a:srgbClr val="000000"/>
                </a:solidFill>
                <a:effectLst/>
                <a:latin typeface="+mn-lt"/>
              </a:rPr>
              <a:t>π</a:t>
            </a:r>
            <a:r>
              <a:rPr kumimoji="0" lang="en-US" altLang="en-US" b="0" i="0" u="none" strike="noStrike" cap="none" normalizeH="0" baseline="0">
                <a:ln>
                  <a:noFill/>
                </a:ln>
                <a:solidFill>
                  <a:srgbClr val="000000"/>
                </a:solidFill>
                <a:effectLst/>
                <a:latin typeface="+mn-lt"/>
              </a:rPr>
              <a:t>880</a:t>
            </a:r>
            <a:r>
              <a:rPr kumimoji="0" lang="en-US" altLang="en-US" b="0" i="1" u="none" strike="noStrike" cap="none" normalizeH="0" baseline="0">
                <a:ln>
                  <a:noFill/>
                </a:ln>
                <a:solidFill>
                  <a:srgbClr val="000000"/>
                </a:solidFill>
                <a:effectLst/>
                <a:latin typeface="+mn-lt"/>
              </a:rPr>
              <a:t>t</a:t>
            </a:r>
            <a:r>
              <a:rPr kumimoji="0" lang="en-US" altLang="en-US" b="0" i="0" u="none" strike="noStrike" cap="none" normalizeH="0" baseline="0">
                <a:ln>
                  <a:noFill/>
                </a:ln>
                <a:solidFill>
                  <a:srgbClr val="000000"/>
                </a:solidFill>
                <a:effectLst/>
                <a:latin typeface="+mn-lt"/>
              </a:rPr>
              <a:t>) , what</a:t>
            </a:r>
            <a:r>
              <a:rPr kumimoji="0" lang="en-US" altLang="en-US" b="0" i="0" u="none" strike="noStrike" cap="none" normalizeH="0">
                <a:ln>
                  <a:noFill/>
                </a:ln>
                <a:solidFill>
                  <a:srgbClr val="000000"/>
                </a:solidFill>
                <a:effectLst/>
                <a:latin typeface="+mn-lt"/>
              </a:rPr>
              <a:t> is the proper sampling rate?</a:t>
            </a:r>
            <a:endParaRPr kumimoji="0" lang="en-US" altLang="en-US" b="0" i="0" u="none" strike="noStrike" cap="none" normalizeH="0" baseline="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a:solidFill>
                  <a:srgbClr val="000000"/>
                </a:solidFill>
                <a:latin typeface="+mn-lt"/>
                <a:sym typeface="Wingdings" panose="05000000000000000000" pitchFamily="2" charset="2"/>
              </a:rPr>
              <a:t>Solution: </a:t>
            </a:r>
            <a:r>
              <a:rPr lang="en-US" altLang="en-US">
                <a:solidFill>
                  <a:srgbClr val="000000"/>
                </a:solidFill>
                <a:latin typeface="+mn-lt"/>
                <a:sym typeface="Wingdings" panose="05000000000000000000" pitchFamily="2" charset="2"/>
              </a:rPr>
              <a:t> </a:t>
            </a:r>
            <a:r>
              <a:rPr kumimoji="0" lang="en-US" altLang="en-US" b="0" i="0" u="none" strike="noStrike" cap="none" normalizeH="0" baseline="0">
                <a:ln>
                  <a:noFill/>
                </a:ln>
                <a:solidFill>
                  <a:srgbClr val="000000"/>
                </a:solidFill>
                <a:effectLst/>
                <a:latin typeface="+mn-lt"/>
              </a:rPr>
              <a:t>The proper sampling rate </a:t>
            </a:r>
            <a:r>
              <a:rPr kumimoji="0" lang="en-US" altLang="en-US" b="0" i="1" u="none" strike="noStrike" cap="none" normalizeH="0" baseline="0">
                <a:ln>
                  <a:noFill/>
                </a:ln>
                <a:solidFill>
                  <a:srgbClr val="000000"/>
                </a:solidFill>
                <a:effectLst/>
                <a:latin typeface="+mn-lt"/>
              </a:rPr>
              <a:t>f</a:t>
            </a:r>
            <a:r>
              <a:rPr kumimoji="0" lang="en-US" altLang="en-US" b="0" i="1" u="none" strike="noStrike" cap="none" normalizeH="0" baseline="-25000">
                <a:ln>
                  <a:noFill/>
                </a:ln>
                <a:solidFill>
                  <a:srgbClr val="000000"/>
                </a:solidFill>
                <a:effectLst/>
                <a:latin typeface="+mn-lt"/>
              </a:rPr>
              <a:t>s</a:t>
            </a:r>
            <a:r>
              <a:rPr kumimoji="0" lang="en-US" altLang="en-US" b="0" i="0" u="none" strike="noStrike" cap="none" normalizeH="0" baseline="0">
                <a:ln>
                  <a:noFill/>
                </a:ln>
                <a:solidFill>
                  <a:srgbClr val="000000"/>
                </a:solidFill>
                <a:effectLst/>
                <a:latin typeface="+mn-lt"/>
              </a:rPr>
              <a:t> &gt; </a:t>
            </a:r>
            <a:r>
              <a:rPr kumimoji="0" lang="en-US" altLang="en-US" b="0" i="1" u="none" strike="noStrike" cap="none" normalizeH="0" baseline="0" err="1">
                <a:ln>
                  <a:noFill/>
                </a:ln>
                <a:solidFill>
                  <a:srgbClr val="000000"/>
                </a:solidFill>
                <a:effectLst/>
                <a:latin typeface="+mn-lt"/>
              </a:rPr>
              <a:t>f</a:t>
            </a:r>
            <a:r>
              <a:rPr kumimoji="0" lang="en-US" altLang="en-US" b="0" i="0" u="none" strike="noStrike" cap="none" normalizeH="0" baseline="-25000" err="1">
                <a:ln>
                  <a:noFill/>
                </a:ln>
                <a:solidFill>
                  <a:srgbClr val="000000"/>
                </a:solidFill>
                <a:effectLst/>
                <a:latin typeface="+mn-lt"/>
              </a:rPr>
              <a:t>Nyquist</a:t>
            </a:r>
            <a:r>
              <a:rPr kumimoji="0" lang="en-US" altLang="en-US" b="0" i="0" u="none" strike="noStrike" cap="none" normalizeH="0" baseline="0">
                <a:ln>
                  <a:noFill/>
                </a:ln>
                <a:solidFill>
                  <a:srgbClr val="000000"/>
                </a:solidFill>
                <a:effectLst/>
                <a:latin typeface="+mn-lt"/>
              </a:rPr>
              <a:t>= 2(880)=1760 Hz.</a:t>
            </a:r>
            <a:r>
              <a:rPr kumimoji="0" lang="en-US" altLang="en-US" b="0" i="0" u="none" strike="noStrike" cap="none" normalizeH="0" baseline="0">
                <a:ln>
                  <a:noFill/>
                </a:ln>
                <a:solidFill>
                  <a:schemeClr val="tx1"/>
                </a:solidFill>
                <a:effectLst/>
                <a:latin typeface="+mn-lt"/>
              </a:rPr>
              <a:t> </a:t>
            </a:r>
            <a:endParaRPr lang="en-US" altLang="en-US" i="1">
              <a:solidFill>
                <a:srgbClr val="000000"/>
              </a:solidFill>
              <a:latin typeface="+mn-lt"/>
              <a:sym typeface="Wingdings" pitchFamily="2" charset="2"/>
            </a:endParaRPr>
          </a:p>
        </p:txBody>
      </p:sp>
      <p:sp>
        <p:nvSpPr>
          <p:cNvPr id="8" name="Rectangle 7"/>
          <p:cNvSpPr/>
          <p:nvPr/>
        </p:nvSpPr>
        <p:spPr>
          <a:xfrm>
            <a:off x="632452" y="3502533"/>
            <a:ext cx="7047446" cy="2923877"/>
          </a:xfrm>
          <a:prstGeom prst="rect">
            <a:avLst/>
          </a:prstGeom>
        </p:spPr>
        <p:txBody>
          <a:bodyPr wrap="square">
            <a:spAutoFit/>
          </a:bodyPr>
          <a:lstStyle/>
          <a:p>
            <a:pPr>
              <a:tabLst>
                <a:tab pos="1374775" algn="l"/>
              </a:tabLst>
            </a:pPr>
            <a:r>
              <a:rPr lang="en-US" altLang="en-US"/>
              <a:t>Analog sinusoid</a:t>
            </a:r>
            <a:endParaRPr lang="en-US" altLang="en-US" sz="2400"/>
          </a:p>
          <a:p>
            <a:pPr>
              <a:tabLst>
                <a:tab pos="1374775" algn="l"/>
              </a:tabLst>
            </a:pPr>
            <a:r>
              <a:rPr lang="en-US" altLang="en-US" i="1"/>
              <a:t>x</a:t>
            </a:r>
            <a:r>
              <a:rPr lang="en-US" altLang="en-US"/>
              <a:t>(</a:t>
            </a:r>
            <a:r>
              <a:rPr lang="en-US" altLang="en-US" i="1"/>
              <a:t>t</a:t>
            </a:r>
            <a:r>
              <a:rPr lang="en-US" altLang="en-US"/>
              <a:t>) = </a:t>
            </a:r>
            <a:r>
              <a:rPr lang="en-US" altLang="en-US" i="1"/>
              <a:t>A</a:t>
            </a:r>
            <a:r>
              <a:rPr lang="en-US" altLang="en-US"/>
              <a:t> cos(</a:t>
            </a:r>
            <a:r>
              <a:rPr lang="en-US" altLang="en-US" b="1">
                <a:solidFill>
                  <a:srgbClr val="0033CC"/>
                </a:solidFill>
              </a:rPr>
              <a:t>2</a:t>
            </a:r>
            <a:r>
              <a:rPr lang="en-US" altLang="en-US" b="1">
                <a:solidFill>
                  <a:srgbClr val="0033CC"/>
                </a:solidFill>
                <a:latin typeface="Symbol" panose="05050102010706020507" pitchFamily="18" charset="2"/>
              </a:rPr>
              <a:t>p</a:t>
            </a:r>
            <a:r>
              <a:rPr lang="en-US" altLang="en-US" b="1" i="1">
                <a:solidFill>
                  <a:srgbClr val="0033CC"/>
                </a:solidFill>
              </a:rPr>
              <a:t>f</a:t>
            </a:r>
            <a:r>
              <a:rPr lang="en-US" altLang="en-US" b="1" baseline="-25000">
                <a:solidFill>
                  <a:srgbClr val="0033CC"/>
                </a:solidFill>
              </a:rPr>
              <a:t>0</a:t>
            </a:r>
            <a:r>
              <a:rPr lang="en-US" altLang="en-US" b="1" i="1">
                <a:solidFill>
                  <a:srgbClr val="0033CC"/>
                </a:solidFill>
              </a:rPr>
              <a:t>t</a:t>
            </a:r>
            <a:r>
              <a:rPr lang="en-US" altLang="en-US" baseline="-25000"/>
              <a:t> </a:t>
            </a:r>
            <a:r>
              <a:rPr lang="en-US" altLang="en-US"/>
              <a:t>+ </a:t>
            </a:r>
            <a:r>
              <a:rPr lang="en-US" altLang="en-US" sz="2000">
                <a:latin typeface="Symbol" panose="05050102010706020507" pitchFamily="18" charset="2"/>
              </a:rPr>
              <a:t>f</a:t>
            </a:r>
            <a:r>
              <a:rPr lang="en-US" altLang="en-US"/>
              <a:t>)</a:t>
            </a:r>
          </a:p>
          <a:p>
            <a:pPr>
              <a:tabLst>
                <a:tab pos="1374775" algn="l"/>
              </a:tabLst>
            </a:pPr>
            <a:r>
              <a:rPr lang="en-US" altLang="en-US"/>
              <a:t>Sample at </a:t>
            </a:r>
            <a:r>
              <a:rPr lang="en-US" altLang="en-US" i="1" err="1"/>
              <a:t>T</a:t>
            </a:r>
            <a:r>
              <a:rPr lang="en-US" altLang="en-US" i="1" baseline="-25000" err="1"/>
              <a:t>s</a:t>
            </a:r>
            <a:r>
              <a:rPr lang="en-US" altLang="en-US"/>
              <a:t> = 1/</a:t>
            </a:r>
            <a:r>
              <a:rPr lang="en-US" altLang="en-US" i="1"/>
              <a:t>f</a:t>
            </a:r>
            <a:r>
              <a:rPr lang="en-US" altLang="en-US" i="1" baseline="-25000"/>
              <a:t>s</a:t>
            </a:r>
            <a:endParaRPr lang="en-US" altLang="en-US" sz="2400"/>
          </a:p>
          <a:p>
            <a:pPr>
              <a:tabLst>
                <a:tab pos="1374775" algn="l"/>
              </a:tabLst>
            </a:pPr>
            <a:r>
              <a:rPr lang="en-US" altLang="en-US" i="1"/>
              <a:t>x</a:t>
            </a:r>
            <a:r>
              <a:rPr lang="en-US" altLang="en-US"/>
              <a:t>[</a:t>
            </a:r>
            <a:r>
              <a:rPr lang="en-US" altLang="en-US" i="1"/>
              <a:t>n</a:t>
            </a:r>
            <a:r>
              <a:rPr lang="en-US" altLang="en-US"/>
              <a:t>] = </a:t>
            </a:r>
            <a:r>
              <a:rPr lang="en-US" altLang="en-US" i="1"/>
              <a:t>x</a:t>
            </a:r>
            <a:r>
              <a:rPr lang="en-US" altLang="en-US"/>
              <a:t>(</a:t>
            </a:r>
            <a:r>
              <a:rPr lang="en-US" altLang="en-US" i="1" err="1"/>
              <a:t>T</a:t>
            </a:r>
            <a:r>
              <a:rPr lang="en-US" altLang="en-US" i="1" baseline="-25000" err="1"/>
              <a:t>s</a:t>
            </a:r>
            <a:r>
              <a:rPr lang="en-US" altLang="en-US" i="1"/>
              <a:t> n</a:t>
            </a:r>
            <a:r>
              <a:rPr lang="en-US" altLang="en-US"/>
              <a:t>) = </a:t>
            </a:r>
            <a:r>
              <a:rPr lang="en-US" altLang="en-US" i="1"/>
              <a:t>A</a:t>
            </a:r>
            <a:r>
              <a:rPr lang="en-US" altLang="en-US"/>
              <a:t> cos(2</a:t>
            </a:r>
            <a:r>
              <a:rPr lang="en-US" altLang="en-US">
                <a:latin typeface="Symbol" panose="05050102010706020507" pitchFamily="18" charset="2"/>
              </a:rPr>
              <a:t>p </a:t>
            </a:r>
            <a:r>
              <a:rPr lang="en-US" altLang="en-US" i="1"/>
              <a:t>f</a:t>
            </a:r>
            <a:r>
              <a:rPr lang="en-US" altLang="en-US" baseline="-25000"/>
              <a:t>0 </a:t>
            </a:r>
            <a:r>
              <a:rPr lang="en-US" altLang="en-US" i="1" err="1"/>
              <a:t>T</a:t>
            </a:r>
            <a:r>
              <a:rPr lang="en-US" altLang="en-US" i="1" baseline="-25000" err="1"/>
              <a:t>s</a:t>
            </a:r>
            <a:r>
              <a:rPr lang="en-US" altLang="en-US" i="1" baseline="-25000"/>
              <a:t> </a:t>
            </a:r>
            <a:r>
              <a:rPr lang="en-US" altLang="en-US" i="1"/>
              <a:t>n </a:t>
            </a:r>
            <a:r>
              <a:rPr lang="en-US" altLang="en-US"/>
              <a:t>+ </a:t>
            </a:r>
            <a:r>
              <a:rPr lang="en-US" altLang="en-US" sz="2000">
                <a:latin typeface="Symbol" panose="05050102010706020507" pitchFamily="18" charset="2"/>
              </a:rPr>
              <a:t>f</a:t>
            </a:r>
            <a:r>
              <a:rPr lang="en-US" altLang="en-US"/>
              <a:t>)</a:t>
            </a:r>
            <a:endParaRPr lang="en-US" altLang="en-US" sz="2000"/>
          </a:p>
          <a:p>
            <a:pPr>
              <a:tabLst>
                <a:tab pos="1374775" algn="l"/>
              </a:tabLst>
            </a:pPr>
            <a:endParaRPr lang="en-US" altLang="en-US"/>
          </a:p>
          <a:p>
            <a:pPr>
              <a:tabLst>
                <a:tab pos="1374775" algn="l"/>
              </a:tabLst>
            </a:pPr>
            <a:r>
              <a:rPr lang="en-US" altLang="en-US"/>
              <a:t>Keeping the sampling period same, sample</a:t>
            </a:r>
            <a:endParaRPr lang="en-US" altLang="en-US" sz="2400"/>
          </a:p>
          <a:p>
            <a:pPr>
              <a:tabLst>
                <a:tab pos="1374775" algn="l"/>
              </a:tabLst>
            </a:pPr>
            <a:r>
              <a:rPr lang="en-US" altLang="en-US" i="1"/>
              <a:t>y</a:t>
            </a:r>
            <a:r>
              <a:rPr lang="en-US" altLang="en-US"/>
              <a:t>(</a:t>
            </a:r>
            <a:r>
              <a:rPr lang="en-US" altLang="en-US" i="1"/>
              <a:t>t</a:t>
            </a:r>
            <a:r>
              <a:rPr lang="en-US" altLang="en-US"/>
              <a:t>) = </a:t>
            </a:r>
            <a:r>
              <a:rPr lang="en-US" altLang="en-US" i="1"/>
              <a:t>A</a:t>
            </a:r>
            <a:r>
              <a:rPr lang="en-US" altLang="en-US"/>
              <a:t> cos(</a:t>
            </a:r>
            <a:r>
              <a:rPr lang="en-US" altLang="en-US" b="1">
                <a:solidFill>
                  <a:srgbClr val="0033CC"/>
                </a:solidFill>
              </a:rPr>
              <a:t>2</a:t>
            </a:r>
            <a:r>
              <a:rPr lang="en-US" altLang="en-US" b="1">
                <a:solidFill>
                  <a:srgbClr val="0033CC"/>
                </a:solidFill>
                <a:latin typeface="Symbol" panose="05050102010706020507" pitchFamily="18" charset="2"/>
              </a:rPr>
              <a:t>p</a:t>
            </a:r>
            <a:r>
              <a:rPr lang="en-US" altLang="en-US" b="1">
                <a:solidFill>
                  <a:srgbClr val="0033CC"/>
                </a:solidFill>
              </a:rPr>
              <a:t>(</a:t>
            </a:r>
            <a:r>
              <a:rPr lang="en-US" altLang="en-US" b="1" i="1">
                <a:solidFill>
                  <a:srgbClr val="0033CC"/>
                </a:solidFill>
              </a:rPr>
              <a:t>f</a:t>
            </a:r>
            <a:r>
              <a:rPr lang="en-US" altLang="en-US" b="1" baseline="-25000">
                <a:solidFill>
                  <a:srgbClr val="0033CC"/>
                </a:solidFill>
              </a:rPr>
              <a:t>0</a:t>
            </a:r>
            <a:r>
              <a:rPr lang="en-US" altLang="en-US" b="1">
                <a:solidFill>
                  <a:srgbClr val="0033CC"/>
                </a:solidFill>
              </a:rPr>
              <a:t> + </a:t>
            </a:r>
            <a:r>
              <a:rPr lang="en-US" altLang="en-US" b="1" i="1" err="1">
                <a:solidFill>
                  <a:srgbClr val="0033CC"/>
                </a:solidFill>
              </a:rPr>
              <a:t>lf</a:t>
            </a:r>
            <a:r>
              <a:rPr lang="en-US" altLang="en-US" b="1" i="1" baseline="-25000" err="1">
                <a:solidFill>
                  <a:srgbClr val="0033CC"/>
                </a:solidFill>
              </a:rPr>
              <a:t>s</a:t>
            </a:r>
            <a:r>
              <a:rPr lang="en-US" altLang="en-US" b="1">
                <a:solidFill>
                  <a:srgbClr val="0033CC"/>
                </a:solidFill>
              </a:rPr>
              <a:t>)</a:t>
            </a:r>
            <a:r>
              <a:rPr lang="en-US" altLang="en-US" b="1" i="1">
                <a:solidFill>
                  <a:srgbClr val="0033CC"/>
                </a:solidFill>
              </a:rPr>
              <a:t>t </a:t>
            </a:r>
            <a:r>
              <a:rPr lang="en-US" altLang="en-US" b="1">
                <a:solidFill>
                  <a:srgbClr val="0033CC"/>
                </a:solidFill>
              </a:rPr>
              <a:t> </a:t>
            </a:r>
            <a:r>
              <a:rPr lang="en-US" altLang="en-US"/>
              <a:t>+ </a:t>
            </a:r>
            <a:r>
              <a:rPr lang="en-US" altLang="en-US">
                <a:latin typeface="Symbol" panose="05050102010706020507" pitchFamily="18" charset="2"/>
              </a:rPr>
              <a:t>f</a:t>
            </a:r>
            <a:r>
              <a:rPr lang="en-US" altLang="en-US"/>
              <a:t>) where </a:t>
            </a:r>
            <a:r>
              <a:rPr lang="en-US" altLang="en-US" i="1"/>
              <a:t>l</a:t>
            </a:r>
            <a:r>
              <a:rPr lang="en-US" altLang="en-US"/>
              <a:t> is an integer</a:t>
            </a:r>
          </a:p>
          <a:p>
            <a:pPr>
              <a:tabLst>
                <a:tab pos="1374775" algn="l"/>
              </a:tabLst>
            </a:pPr>
            <a:r>
              <a:rPr lang="en-US" altLang="en-US" i="1"/>
              <a:t>y</a:t>
            </a:r>
            <a:r>
              <a:rPr lang="en-US" altLang="en-US"/>
              <a:t>[</a:t>
            </a:r>
            <a:r>
              <a:rPr lang="en-US" altLang="en-US" i="1"/>
              <a:t>n</a:t>
            </a:r>
            <a:r>
              <a:rPr lang="en-US" altLang="en-US"/>
              <a:t>] = </a:t>
            </a:r>
            <a:r>
              <a:rPr lang="en-US" altLang="en-US" i="1"/>
              <a:t>y</a:t>
            </a:r>
            <a:r>
              <a:rPr lang="en-US" altLang="en-US"/>
              <a:t>(</a:t>
            </a:r>
            <a:r>
              <a:rPr lang="en-US" altLang="en-US" i="1" err="1"/>
              <a:t>T</a:t>
            </a:r>
            <a:r>
              <a:rPr lang="en-US" altLang="en-US" i="1" baseline="-25000" err="1"/>
              <a:t>s</a:t>
            </a:r>
            <a:r>
              <a:rPr lang="en-US" altLang="en-US" i="1"/>
              <a:t> n</a:t>
            </a:r>
            <a:r>
              <a:rPr lang="en-US" altLang="en-US"/>
              <a:t>) = </a:t>
            </a:r>
            <a:r>
              <a:rPr lang="en-US" altLang="en-US" i="1"/>
              <a:t>A</a:t>
            </a:r>
            <a:r>
              <a:rPr lang="en-US" altLang="en-US"/>
              <a:t> cos(2</a:t>
            </a:r>
            <a:r>
              <a:rPr lang="en-US" altLang="en-US">
                <a:latin typeface="Symbol" panose="05050102010706020507" pitchFamily="18" charset="2"/>
              </a:rPr>
              <a:t>p</a:t>
            </a:r>
            <a:r>
              <a:rPr lang="en-US" altLang="en-US"/>
              <a:t>(</a:t>
            </a:r>
            <a:r>
              <a:rPr lang="en-US" altLang="en-US" i="1"/>
              <a:t>f</a:t>
            </a:r>
            <a:r>
              <a:rPr lang="en-US" altLang="en-US" baseline="-25000"/>
              <a:t>0</a:t>
            </a:r>
            <a:r>
              <a:rPr lang="en-US" altLang="en-US"/>
              <a:t> + </a:t>
            </a:r>
            <a:r>
              <a:rPr lang="en-US" altLang="en-US" i="1" err="1"/>
              <a:t>lf</a:t>
            </a:r>
            <a:r>
              <a:rPr lang="en-US" altLang="en-US" i="1" baseline="-25000" err="1"/>
              <a:t>s</a:t>
            </a:r>
            <a:r>
              <a:rPr lang="en-US" altLang="en-US"/>
              <a:t>)</a:t>
            </a:r>
            <a:r>
              <a:rPr lang="en-US" altLang="en-US" i="1" err="1"/>
              <a:t>T</a:t>
            </a:r>
            <a:r>
              <a:rPr lang="en-US" altLang="en-US" i="1" baseline="-25000" err="1"/>
              <a:t>s</a:t>
            </a:r>
            <a:r>
              <a:rPr lang="en-US" altLang="en-US" i="1" err="1"/>
              <a:t>n</a:t>
            </a:r>
            <a:r>
              <a:rPr lang="en-US" altLang="en-US"/>
              <a:t> + </a:t>
            </a:r>
            <a:r>
              <a:rPr lang="en-US" altLang="en-US">
                <a:latin typeface="Symbol" panose="05050102010706020507" pitchFamily="18" charset="2"/>
              </a:rPr>
              <a:t>f</a:t>
            </a:r>
            <a:r>
              <a:rPr lang="en-US" altLang="en-US"/>
              <a:t>) = </a:t>
            </a:r>
            <a:r>
              <a:rPr lang="en-US" altLang="en-US" i="1"/>
              <a:t>A</a:t>
            </a:r>
            <a:r>
              <a:rPr lang="en-US" altLang="en-US"/>
              <a:t> cos(2</a:t>
            </a:r>
            <a:r>
              <a:rPr lang="en-US" altLang="en-US">
                <a:latin typeface="Symbol" panose="05050102010706020507" pitchFamily="18" charset="2"/>
              </a:rPr>
              <a:t>p</a:t>
            </a:r>
            <a:r>
              <a:rPr lang="en-US" altLang="en-US" i="1"/>
              <a:t>f</a:t>
            </a:r>
            <a:r>
              <a:rPr lang="en-US" altLang="en-US" baseline="-25000"/>
              <a:t>0</a:t>
            </a:r>
            <a:r>
              <a:rPr lang="en-US" altLang="en-US" i="1"/>
              <a:t>T</a:t>
            </a:r>
            <a:r>
              <a:rPr lang="en-US" altLang="en-US" i="1" baseline="-25000"/>
              <a:t>s</a:t>
            </a:r>
            <a:r>
              <a:rPr lang="en-US" altLang="en-US" i="1"/>
              <a:t>n</a:t>
            </a:r>
            <a:r>
              <a:rPr lang="en-US" altLang="en-US"/>
              <a:t> + 2</a:t>
            </a:r>
            <a:r>
              <a:rPr lang="en-US" altLang="en-US">
                <a:latin typeface="Symbol" panose="05050102010706020507" pitchFamily="18" charset="2"/>
              </a:rPr>
              <a:t>p </a:t>
            </a:r>
            <a:r>
              <a:rPr lang="en-US" altLang="en-US" i="1" err="1"/>
              <a:t>lf</a:t>
            </a:r>
            <a:r>
              <a:rPr lang="en-US" altLang="en-US" i="1" baseline="-25000" err="1"/>
              <a:t>s</a:t>
            </a:r>
            <a:r>
              <a:rPr lang="en-US" altLang="en-US" i="1" err="1"/>
              <a:t>T</a:t>
            </a:r>
            <a:r>
              <a:rPr lang="en-US" altLang="en-US" i="1" baseline="-25000" err="1"/>
              <a:t>s</a:t>
            </a:r>
            <a:r>
              <a:rPr lang="en-US" altLang="en-US" i="1" err="1"/>
              <a:t>n</a:t>
            </a:r>
            <a:r>
              <a:rPr lang="en-US" altLang="en-US"/>
              <a:t> + </a:t>
            </a:r>
            <a:r>
              <a:rPr lang="en-US" altLang="en-US">
                <a:latin typeface="Symbol" panose="05050102010706020507" pitchFamily="18" charset="2"/>
              </a:rPr>
              <a:t>f</a:t>
            </a:r>
            <a:r>
              <a:rPr lang="en-US" altLang="en-US"/>
              <a:t>)</a:t>
            </a:r>
            <a:br>
              <a:rPr lang="en-US" altLang="en-US"/>
            </a:br>
            <a:r>
              <a:rPr lang="en-US" altLang="en-US"/>
              <a:t>        = </a:t>
            </a:r>
            <a:r>
              <a:rPr lang="en-US" altLang="en-US" i="1"/>
              <a:t>A</a:t>
            </a:r>
            <a:r>
              <a:rPr lang="en-US" altLang="en-US"/>
              <a:t> cos(2</a:t>
            </a:r>
            <a:r>
              <a:rPr lang="en-US" altLang="en-US">
                <a:latin typeface="Symbol" panose="05050102010706020507" pitchFamily="18" charset="2"/>
              </a:rPr>
              <a:t>p</a:t>
            </a:r>
            <a:r>
              <a:rPr lang="en-US" altLang="en-US" i="1"/>
              <a:t>f</a:t>
            </a:r>
            <a:r>
              <a:rPr lang="en-US" altLang="en-US" baseline="-25000"/>
              <a:t>0</a:t>
            </a:r>
            <a:r>
              <a:rPr lang="en-US" altLang="en-US" i="1"/>
              <a:t>T</a:t>
            </a:r>
            <a:r>
              <a:rPr lang="en-US" altLang="en-US" i="1" baseline="-25000"/>
              <a:t>s</a:t>
            </a:r>
            <a:r>
              <a:rPr lang="en-US" altLang="en-US" i="1"/>
              <a:t>n</a:t>
            </a:r>
            <a:r>
              <a:rPr lang="en-US" altLang="en-US"/>
              <a:t> + </a:t>
            </a:r>
            <a:r>
              <a:rPr lang="en-US" altLang="en-US" b="1">
                <a:solidFill>
                  <a:srgbClr val="FF0000"/>
                </a:solidFill>
              </a:rPr>
              <a:t>2</a:t>
            </a:r>
            <a:r>
              <a:rPr lang="en-US" altLang="en-US" b="1">
                <a:solidFill>
                  <a:srgbClr val="FF0000"/>
                </a:solidFill>
                <a:latin typeface="Symbol" panose="05050102010706020507" pitchFamily="18" charset="2"/>
              </a:rPr>
              <a:t>p </a:t>
            </a:r>
            <a:r>
              <a:rPr lang="en-US" altLang="en-US" b="1" i="1">
                <a:solidFill>
                  <a:srgbClr val="FF0000"/>
                </a:solidFill>
              </a:rPr>
              <a:t>l n</a:t>
            </a:r>
            <a:r>
              <a:rPr lang="en-US" altLang="en-US" b="1"/>
              <a:t> </a:t>
            </a:r>
            <a:r>
              <a:rPr lang="en-US" altLang="en-US"/>
              <a:t>+ </a:t>
            </a:r>
            <a:r>
              <a:rPr lang="en-US" altLang="en-US">
                <a:latin typeface="Symbol" panose="05050102010706020507" pitchFamily="18" charset="2"/>
              </a:rPr>
              <a:t>f</a:t>
            </a:r>
            <a:r>
              <a:rPr lang="en-US" altLang="en-US"/>
              <a:t>) = </a:t>
            </a:r>
            <a:r>
              <a:rPr lang="en-US" altLang="en-US" i="1"/>
              <a:t>A</a:t>
            </a:r>
            <a:r>
              <a:rPr lang="en-US" altLang="en-US"/>
              <a:t> cos(2</a:t>
            </a:r>
            <a:r>
              <a:rPr lang="en-US" altLang="en-US">
                <a:latin typeface="Symbol" panose="05050102010706020507" pitchFamily="18" charset="2"/>
              </a:rPr>
              <a:t>p</a:t>
            </a:r>
            <a:r>
              <a:rPr lang="en-US" altLang="en-US" i="1"/>
              <a:t>f</a:t>
            </a:r>
            <a:r>
              <a:rPr lang="en-US" altLang="en-US" baseline="-25000"/>
              <a:t>0</a:t>
            </a:r>
            <a:r>
              <a:rPr lang="en-US" altLang="en-US" i="1"/>
              <a:t>T</a:t>
            </a:r>
            <a:r>
              <a:rPr lang="en-US" altLang="en-US" i="1" baseline="-25000"/>
              <a:t>s</a:t>
            </a:r>
            <a:r>
              <a:rPr lang="en-US" altLang="en-US" i="1"/>
              <a:t>n</a:t>
            </a:r>
            <a:r>
              <a:rPr lang="en-US" altLang="en-US"/>
              <a:t> + </a:t>
            </a:r>
            <a:r>
              <a:rPr lang="en-US" altLang="en-US">
                <a:latin typeface="Symbol" panose="05050102010706020507" pitchFamily="18" charset="2"/>
              </a:rPr>
              <a:t>f</a:t>
            </a:r>
            <a:r>
              <a:rPr lang="en-US" altLang="en-US"/>
              <a:t>)</a:t>
            </a:r>
            <a:br>
              <a:rPr lang="en-US" altLang="en-US"/>
            </a:br>
            <a:r>
              <a:rPr lang="en-US" altLang="en-US"/>
              <a:t>        = </a:t>
            </a:r>
            <a:r>
              <a:rPr lang="en-US" altLang="en-US" i="1"/>
              <a:t>x</a:t>
            </a:r>
            <a:r>
              <a:rPr lang="en-US" altLang="en-US"/>
              <a:t>[</a:t>
            </a:r>
            <a:r>
              <a:rPr lang="en-US" altLang="en-US" i="1"/>
              <a:t>n</a:t>
            </a:r>
            <a:r>
              <a:rPr lang="en-US" altLang="en-US"/>
              <a:t>] </a:t>
            </a:r>
            <a:r>
              <a:rPr lang="en-US" altLang="en-US">
                <a:sym typeface="Wingdings" panose="05000000000000000000" pitchFamily="2" charset="2"/>
              </a:rPr>
              <a:t> </a:t>
            </a:r>
            <a:r>
              <a:rPr lang="en-US" altLang="en-US" i="1">
                <a:solidFill>
                  <a:srgbClr val="0033CC"/>
                </a:solidFill>
              </a:rPr>
              <a:t>y</a:t>
            </a:r>
            <a:r>
              <a:rPr lang="en-US" altLang="en-US">
                <a:solidFill>
                  <a:srgbClr val="0033CC"/>
                </a:solidFill>
              </a:rPr>
              <a:t>[</a:t>
            </a:r>
            <a:r>
              <a:rPr lang="en-US" altLang="en-US" i="1">
                <a:solidFill>
                  <a:srgbClr val="0033CC"/>
                </a:solidFill>
              </a:rPr>
              <a:t>n</a:t>
            </a:r>
            <a:r>
              <a:rPr lang="en-US" altLang="en-US">
                <a:solidFill>
                  <a:srgbClr val="0033CC"/>
                </a:solidFill>
              </a:rPr>
              <a:t>] indistinguishable from </a:t>
            </a:r>
            <a:r>
              <a:rPr lang="en-US" altLang="en-US" i="1">
                <a:solidFill>
                  <a:srgbClr val="0033CC"/>
                </a:solidFill>
              </a:rPr>
              <a:t>x</a:t>
            </a:r>
            <a:r>
              <a:rPr lang="en-US" altLang="en-US">
                <a:solidFill>
                  <a:srgbClr val="0033CC"/>
                </a:solidFill>
              </a:rPr>
              <a:t>[</a:t>
            </a:r>
            <a:r>
              <a:rPr lang="en-US" altLang="en-US" i="1">
                <a:solidFill>
                  <a:srgbClr val="0033CC"/>
                </a:solidFill>
              </a:rPr>
              <a:t>n</a:t>
            </a:r>
            <a:r>
              <a:rPr lang="en-US" altLang="en-US">
                <a:solidFill>
                  <a:srgbClr val="0033CC"/>
                </a:solidFill>
              </a:rPr>
              <a:t>]</a:t>
            </a:r>
          </a:p>
        </p:txBody>
      </p:sp>
      <p:sp>
        <p:nvSpPr>
          <p:cNvPr id="10" name="Rectangle 9"/>
          <p:cNvSpPr/>
          <p:nvPr/>
        </p:nvSpPr>
        <p:spPr>
          <a:xfrm>
            <a:off x="1209775" y="2917758"/>
            <a:ext cx="2946400" cy="584775"/>
          </a:xfrm>
          <a:prstGeom prst="rect">
            <a:avLst/>
          </a:prstGeom>
        </p:spPr>
        <p:txBody>
          <a:bodyPr wrap="square">
            <a:spAutoFit/>
          </a:bodyPr>
          <a:lstStyle/>
          <a:p>
            <a:pPr>
              <a:defRPr/>
            </a:pPr>
            <a:r>
              <a:rPr lang="en-US" altLang="en-US" sz="3200">
                <a:latin typeface="Optima"/>
              </a:rPr>
              <a:t>Aliasing</a:t>
            </a:r>
            <a:endParaRPr lang="en-AU" sz="3200" b="1"/>
          </a:p>
        </p:txBody>
      </p:sp>
      <p:sp>
        <p:nvSpPr>
          <p:cNvPr id="11" name="Title 1"/>
          <p:cNvSpPr txBox="1">
            <a:spLocks/>
          </p:cNvSpPr>
          <p:nvPr/>
        </p:nvSpPr>
        <p:spPr>
          <a:xfrm>
            <a:off x="2893926" y="205834"/>
            <a:ext cx="6571621" cy="497320"/>
          </a:xfrm>
          <a:prstGeom prst="rect">
            <a:avLst/>
          </a:prstGeom>
        </p:spPr>
        <p:txBody>
          <a:bodyP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ADC Process: Sampling Theorem</a:t>
            </a:r>
          </a:p>
        </p:txBody>
      </p:sp>
    </p:spTree>
    <p:extLst>
      <p:ext uri="{BB962C8B-B14F-4D97-AF65-F5344CB8AC3E}">
        <p14:creationId xmlns:p14="http://schemas.microsoft.com/office/powerpoint/2010/main" val="2368420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6777</TotalTime>
  <Words>6748</Words>
  <Application>Microsoft Office PowerPoint</Application>
  <PresentationFormat>Widescreen</PresentationFormat>
  <Paragraphs>784</Paragraphs>
  <Slides>68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Calibri</vt:lpstr>
      <vt:lpstr>Calibri Light</vt:lpstr>
      <vt:lpstr>Cambria Math</vt:lpstr>
      <vt:lpstr>MathJax_Main</vt:lpstr>
      <vt:lpstr>MathJax_Math</vt:lpstr>
      <vt:lpstr>Optima</vt:lpstr>
      <vt:lpstr>Symbol</vt:lpstr>
      <vt:lpstr>Times New Roman</vt:lpstr>
      <vt:lpstr>Wingdings</vt:lpstr>
      <vt:lpstr>Office Theme</vt:lpstr>
      <vt:lpstr>PowerPoint Presentation</vt:lpstr>
      <vt:lpstr>PowerPoint Presentation</vt:lpstr>
      <vt:lpstr>PowerPoint Presentation</vt:lpstr>
      <vt:lpstr>PowerPoint Presentation</vt:lpstr>
      <vt:lpstr>Analog-to-Digital Converter (ADC)</vt:lpstr>
      <vt:lpstr>Digital-to-Analog Converter (DAC)</vt:lpstr>
      <vt:lpstr>PowerPoint Presentation</vt:lpstr>
      <vt:lpstr>ADC Process: Quantization and Coding</vt:lpstr>
      <vt:lpstr>PowerPoint Presentation</vt:lpstr>
      <vt:lpstr>PowerPoint Presentation</vt:lpstr>
      <vt:lpstr>Improve  the accuracy in ADC</vt:lpstr>
      <vt:lpstr>PowerPoint Presentation</vt:lpstr>
      <vt:lpstr>PowerPoint Presentation</vt:lpstr>
      <vt:lpstr>PowerPoint Presentation</vt:lpstr>
      <vt:lpstr>PowerPoint Presentation</vt:lpstr>
      <vt:lpstr>PowerPoint Presentation</vt:lpstr>
      <vt:lpstr>DAC Characteristics</vt:lpstr>
      <vt:lpstr>PowerPoint Presentation</vt:lpstr>
      <vt:lpstr>Example DAC Computations</vt:lpstr>
      <vt:lpstr>Example DAC Computations</vt:lpstr>
      <vt:lpstr>Some Data Sheet Examples</vt:lpstr>
      <vt:lpstr>PowerPoint Presentation</vt:lpstr>
      <vt:lpstr>PowerPoint Presentation</vt:lpstr>
      <vt:lpstr>Data Converter Performance Metrics</vt:lpstr>
      <vt:lpstr>Static Errors on Converters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Flash ADC</vt:lpstr>
      <vt:lpstr>PowerPoint Presentation</vt:lpstr>
      <vt:lpstr>Successive-approximation ADC</vt:lpstr>
      <vt:lpstr>Successive Approximation ADC Example</vt:lpstr>
      <vt:lpstr>Counter Ramp Converter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and Reconstruction of Signal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Nguyen</dc:creator>
  <cp:lastModifiedBy>TAN NGUYEN</cp:lastModifiedBy>
  <cp:revision>188</cp:revision>
  <cp:lastPrinted>2017-02-16T02:54:28Z</cp:lastPrinted>
  <dcterms:created xsi:type="dcterms:W3CDTF">2016-02-08T21:15:31Z</dcterms:created>
  <dcterms:modified xsi:type="dcterms:W3CDTF">2018-02-12T04:35:07Z</dcterms:modified>
</cp:coreProperties>
</file>