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5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DE1BA0-E1BD-4C1C-A6DA-0DBA3CF8EA33}"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326218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E1BA0-E1BD-4C1C-A6DA-0DBA3CF8EA33}"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236670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E1BA0-E1BD-4C1C-A6DA-0DBA3CF8EA33}"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272838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E23177D-9B14-416B-980A-8C71E8AEA1A4}" type="slidenum">
              <a:rPr lang="en-US" altLang="en-US"/>
              <a:pPr>
                <a:defRPr/>
              </a:pPr>
              <a:t>‹#›</a:t>
            </a:fld>
            <a:endParaRPr lang="en-US" altLang="en-US"/>
          </a:p>
        </p:txBody>
      </p:sp>
    </p:spTree>
    <p:extLst>
      <p:ext uri="{BB962C8B-B14F-4D97-AF65-F5344CB8AC3E}">
        <p14:creationId xmlns:p14="http://schemas.microsoft.com/office/powerpoint/2010/main" val="15800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E1BA0-E1BD-4C1C-A6DA-0DBA3CF8EA33}"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19489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E1BA0-E1BD-4C1C-A6DA-0DBA3CF8EA33}"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154835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DE1BA0-E1BD-4C1C-A6DA-0DBA3CF8EA33}"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1670198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DE1BA0-E1BD-4C1C-A6DA-0DBA3CF8EA33}" type="datetimeFigureOut">
              <a:rPr lang="en-US" smtClean="0"/>
              <a:t>10/31/2014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397565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DE1BA0-E1BD-4C1C-A6DA-0DBA3CF8EA33}" type="datetimeFigureOut">
              <a:rPr lang="en-US" smtClean="0"/>
              <a:t>10/31/2014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2695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E1BA0-E1BD-4C1C-A6DA-0DBA3CF8EA33}" type="datetimeFigureOut">
              <a:rPr lang="en-US" smtClean="0"/>
              <a:t>10/31/2014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267262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E1BA0-E1BD-4C1C-A6DA-0DBA3CF8EA33}"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245170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E1BA0-E1BD-4C1C-A6DA-0DBA3CF8EA33}"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F64C3-4E4B-41C2-B56D-6E10599F684A}" type="slidenum">
              <a:rPr lang="en-US" smtClean="0"/>
              <a:t>‹#›</a:t>
            </a:fld>
            <a:endParaRPr lang="en-US"/>
          </a:p>
        </p:txBody>
      </p:sp>
    </p:spTree>
    <p:extLst>
      <p:ext uri="{BB962C8B-B14F-4D97-AF65-F5344CB8AC3E}">
        <p14:creationId xmlns:p14="http://schemas.microsoft.com/office/powerpoint/2010/main" val="428461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E1BA0-E1BD-4C1C-A6DA-0DBA3CF8EA33}" type="datetimeFigureOut">
              <a:rPr lang="en-US" smtClean="0"/>
              <a:t>10/31/2014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F64C3-4E4B-41C2-B56D-6E10599F684A}" type="slidenum">
              <a:rPr lang="en-US" smtClean="0"/>
              <a:t>‹#›</a:t>
            </a:fld>
            <a:endParaRPr lang="en-US"/>
          </a:p>
        </p:txBody>
      </p:sp>
    </p:spTree>
    <p:extLst>
      <p:ext uri="{BB962C8B-B14F-4D97-AF65-F5344CB8AC3E}">
        <p14:creationId xmlns:p14="http://schemas.microsoft.com/office/powerpoint/2010/main" val="24662830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n.wikipedia.org/wiki/File:Satellite_image_of_Noordoostpolder,_Netherlands_(5.78E_52.71N).png" TargetMode="Externa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en.wikipedia.org/wiki/File:MolenVanafDijk.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en.wikipedia.org/wiki/File:Great_Overland_Route_Timetable_Cover_1881.JPG"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en.wikipedia.org/wiki/File:Boswash.png" TargetMode="Externa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pPr eaLnBrk="1" hangingPunct="1"/>
            <a:r>
              <a:rPr lang="en-US" altLang="en-US" smtClean="0"/>
              <a:t>Chapter 3:  The Foundations of the American Urban System </a:t>
            </a:r>
          </a:p>
        </p:txBody>
      </p:sp>
      <p:sp>
        <p:nvSpPr>
          <p:cNvPr id="2051" name="Rectangle 3"/>
          <p:cNvSpPr>
            <a:spLocks noGrp="1" noChangeArrowheads="1"/>
          </p:cNvSpPr>
          <p:nvPr>
            <p:ph type="body" idx="1"/>
          </p:nvPr>
        </p:nvSpPr>
        <p:spPr/>
        <p:txBody>
          <a:bodyPr/>
          <a:lstStyle/>
          <a:p>
            <a:pPr eaLnBrk="1" hangingPunct="1">
              <a:lnSpc>
                <a:spcPct val="90000"/>
              </a:lnSpc>
            </a:pPr>
            <a:r>
              <a:rPr lang="en-US" altLang="en-US" sz="2800" smtClean="0"/>
              <a:t>Frontier Urbanization:  European Colonization to Independence</a:t>
            </a:r>
          </a:p>
          <a:p>
            <a:pPr eaLnBrk="1" hangingPunct="1">
              <a:lnSpc>
                <a:spcPct val="90000"/>
              </a:lnSpc>
            </a:pPr>
            <a:r>
              <a:rPr lang="en-US" altLang="en-US" sz="2800" smtClean="0"/>
              <a:t>Mercantile Period (1790-1840) Local Markets and Central Place</a:t>
            </a:r>
          </a:p>
          <a:p>
            <a:pPr eaLnBrk="1" hangingPunct="1">
              <a:lnSpc>
                <a:spcPct val="90000"/>
              </a:lnSpc>
            </a:pPr>
            <a:r>
              <a:rPr lang="en-US" altLang="en-US" sz="2800" smtClean="0"/>
              <a:t>Early Industrial Expansion and Realignment (1840-1875)</a:t>
            </a:r>
          </a:p>
          <a:p>
            <a:pPr eaLnBrk="1" hangingPunct="1">
              <a:lnSpc>
                <a:spcPct val="90000"/>
              </a:lnSpc>
            </a:pPr>
            <a:r>
              <a:rPr lang="en-US" altLang="en-US" sz="2800" smtClean="0"/>
              <a:t>Industrialization (1875-1920) Uneven and Unstable</a:t>
            </a:r>
          </a:p>
          <a:p>
            <a:pPr eaLnBrk="1" hangingPunct="1">
              <a:lnSpc>
                <a:spcPct val="90000"/>
              </a:lnSpc>
            </a:pPr>
            <a:r>
              <a:rPr lang="en-US" altLang="en-US" sz="2800" smtClean="0"/>
              <a:t>Fordism (1920s-1945) Mass production and severe economic depression</a:t>
            </a:r>
          </a:p>
        </p:txBody>
      </p:sp>
    </p:spTree>
    <p:extLst>
      <p:ext uri="{BB962C8B-B14F-4D97-AF65-F5344CB8AC3E}">
        <p14:creationId xmlns:p14="http://schemas.microsoft.com/office/powerpoint/2010/main" val="2495996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1143000"/>
          </a:xfrm>
        </p:spPr>
        <p:txBody>
          <a:bodyPr/>
          <a:lstStyle/>
          <a:p>
            <a:pPr eaLnBrk="1" hangingPunct="1"/>
            <a:r>
              <a:rPr lang="en-US" altLang="en-US" sz="4000" smtClean="0"/>
              <a:t>Mercantile Epoch (1790-1840)</a:t>
            </a:r>
          </a:p>
        </p:txBody>
      </p:sp>
      <p:sp>
        <p:nvSpPr>
          <p:cNvPr id="11267" name="Rectangle 3"/>
          <p:cNvSpPr>
            <a:spLocks noGrp="1" noChangeArrowheads="1"/>
          </p:cNvSpPr>
          <p:nvPr>
            <p:ph type="body" idx="1"/>
          </p:nvPr>
        </p:nvSpPr>
        <p:spPr>
          <a:xfrm>
            <a:off x="685800" y="1066800"/>
            <a:ext cx="7772400" cy="5029200"/>
          </a:xfrm>
        </p:spPr>
        <p:txBody>
          <a:bodyPr>
            <a:normAutofit lnSpcReduction="10000"/>
          </a:bodyPr>
          <a:lstStyle/>
          <a:p>
            <a:pPr eaLnBrk="1" hangingPunct="1">
              <a:lnSpc>
                <a:spcPct val="90000"/>
              </a:lnSpc>
            </a:pPr>
            <a:r>
              <a:rPr lang="en-US" altLang="en-US" sz="2400" smtClean="0"/>
              <a:t>Led to a growth in Gateway Cities situated along rivers and waterways that connected Atlantic Seaboard with western territories (e.g. New Orleans and St. Louis)</a:t>
            </a:r>
          </a:p>
          <a:p>
            <a:pPr eaLnBrk="1" hangingPunct="1">
              <a:lnSpc>
                <a:spcPct val="90000"/>
              </a:lnSpc>
            </a:pPr>
            <a:r>
              <a:rPr lang="en-US" altLang="en-US" sz="2400" smtClean="0"/>
              <a:t>Creation of canals that connected east coast merchants to these waterways via Erie Canal along Hudson to the Great Lakes – birth of Buffalo, Cleveland, Detroit, Chicago and Milwaukee became wholesale centers.   Also, Cincinnati and Louisville became important Inland Gateways.</a:t>
            </a:r>
          </a:p>
          <a:p>
            <a:pPr eaLnBrk="1" hangingPunct="1">
              <a:lnSpc>
                <a:spcPct val="90000"/>
              </a:lnSpc>
            </a:pPr>
            <a:r>
              <a:rPr lang="en-US" altLang="en-US" sz="2400" smtClean="0"/>
              <a:t>Led to Comparative Advantage- Local Conditions allow a city or region to undertake an economic activity more efficiently compared to other possible activities (Cincinnati began to specialized in hog processing, for example).</a:t>
            </a:r>
          </a:p>
          <a:p>
            <a:pPr eaLnBrk="1" hangingPunct="1">
              <a:lnSpc>
                <a:spcPct val="90000"/>
              </a:lnSpc>
            </a:pPr>
            <a:r>
              <a:rPr lang="en-US" altLang="en-US" sz="2400" smtClean="0"/>
              <a:t>As well, increased agricultural and farming productivity in addition to rising numbers of immigrants continued to fuel the “urbanization process” in the U.S.</a:t>
            </a:r>
          </a:p>
        </p:txBody>
      </p:sp>
    </p:spTree>
    <p:extLst>
      <p:ext uri="{BB962C8B-B14F-4D97-AF65-F5344CB8AC3E}">
        <p14:creationId xmlns:p14="http://schemas.microsoft.com/office/powerpoint/2010/main" val="1765107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Vance’s Mercantile Model</a:t>
            </a:r>
          </a:p>
        </p:txBody>
      </p:sp>
      <p:sp>
        <p:nvSpPr>
          <p:cNvPr id="12291" name="Rectangle 3"/>
          <p:cNvSpPr>
            <a:spLocks noGrp="1" noChangeArrowheads="1"/>
          </p:cNvSpPr>
          <p:nvPr>
            <p:ph type="body" idx="1"/>
          </p:nvPr>
        </p:nvSpPr>
        <p:spPr/>
        <p:txBody>
          <a:bodyPr/>
          <a:lstStyle/>
          <a:p>
            <a:pPr eaLnBrk="1" hangingPunct="1"/>
            <a:r>
              <a:rPr lang="en-US" altLang="en-US" smtClean="0"/>
              <a:t>Depicts the early development of the American Urban System based on the Mercantile model.</a:t>
            </a:r>
          </a:p>
          <a:p>
            <a:pPr eaLnBrk="1" hangingPunct="1"/>
            <a:r>
              <a:rPr lang="en-US" altLang="en-US" smtClean="0"/>
              <a:t>He argues that external influences and long-distance trade were most important in the creation of this urban hierarchy via five stages. </a:t>
            </a:r>
          </a:p>
        </p:txBody>
      </p:sp>
    </p:spTree>
    <p:extLst>
      <p:ext uri="{BB962C8B-B14F-4D97-AF65-F5344CB8AC3E}">
        <p14:creationId xmlns:p14="http://schemas.microsoft.com/office/powerpoint/2010/main" val="1826126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457200"/>
          </a:xfrm>
        </p:spPr>
        <p:txBody>
          <a:bodyPr>
            <a:normAutofit fontScale="90000"/>
          </a:bodyPr>
          <a:lstStyle/>
          <a:p>
            <a:pPr eaLnBrk="1" hangingPunct="1"/>
            <a:r>
              <a:rPr lang="en-US" altLang="en-US" sz="2800" smtClean="0"/>
              <a:t>Five Stages of Vance’s Mercantile Model</a:t>
            </a:r>
          </a:p>
        </p:txBody>
      </p:sp>
      <p:sp>
        <p:nvSpPr>
          <p:cNvPr id="13315" name="Rectangle 3"/>
          <p:cNvSpPr>
            <a:spLocks noGrp="1" noChangeArrowheads="1"/>
          </p:cNvSpPr>
          <p:nvPr>
            <p:ph type="body" idx="1"/>
          </p:nvPr>
        </p:nvSpPr>
        <p:spPr>
          <a:xfrm>
            <a:off x="304800" y="381000"/>
            <a:ext cx="8610600" cy="5715000"/>
          </a:xfrm>
        </p:spPr>
        <p:txBody>
          <a:bodyPr>
            <a:normAutofit lnSpcReduction="10000"/>
          </a:bodyPr>
          <a:lstStyle/>
          <a:p>
            <a:pPr marL="533400" indent="-533400" eaLnBrk="1" hangingPunct="1">
              <a:lnSpc>
                <a:spcPct val="90000"/>
              </a:lnSpc>
              <a:buFontTx/>
              <a:buAutoNum type="arabicPeriod"/>
            </a:pPr>
            <a:r>
              <a:rPr lang="en-US" altLang="en-US" sz="2000" smtClean="0"/>
              <a:t>Exploration – Search for Knowledge and economic opportunities for the old world</a:t>
            </a:r>
          </a:p>
          <a:p>
            <a:pPr marL="533400" indent="-533400" eaLnBrk="1" hangingPunct="1">
              <a:lnSpc>
                <a:spcPct val="90000"/>
              </a:lnSpc>
              <a:buFontTx/>
              <a:buAutoNum type="arabicPeriod"/>
            </a:pPr>
            <a:r>
              <a:rPr lang="en-US" altLang="en-US" sz="2000" smtClean="0"/>
              <a:t>Harvesting of natural resources – Establishment of colonies for procurement and trade of natural resources (timber, beaver pelts)-</a:t>
            </a:r>
          </a:p>
          <a:p>
            <a:pPr marL="533400" indent="-533400" eaLnBrk="1" hangingPunct="1">
              <a:lnSpc>
                <a:spcPct val="90000"/>
              </a:lnSpc>
              <a:buFontTx/>
              <a:buAutoNum type="arabicPeriod"/>
            </a:pPr>
            <a:r>
              <a:rPr lang="en-US" altLang="en-US" sz="2000" smtClean="0"/>
              <a:t>Emergence of farm-based staple production-Colonization of land for grain, salted meat, cotton, tobacco – Gateway Cities emerge “Points of Attachment” become focus of emerging system.</a:t>
            </a:r>
          </a:p>
          <a:p>
            <a:pPr marL="533400" indent="-533400" eaLnBrk="1" hangingPunct="1">
              <a:lnSpc>
                <a:spcPct val="90000"/>
              </a:lnSpc>
              <a:buFontTx/>
              <a:buAutoNum type="arabicPeriod"/>
            </a:pPr>
            <a:r>
              <a:rPr lang="en-US" altLang="en-US" sz="2000" smtClean="0"/>
              <a:t>Establishment of Interior Depot Center- Towns emerged that served as inland gateway cities/”Deposits of Staples Collection” for the continued demand for staples and interior colonization (Frontier Urbanization)</a:t>
            </a:r>
          </a:p>
          <a:p>
            <a:pPr marL="533400" indent="-533400" eaLnBrk="1" hangingPunct="1">
              <a:lnSpc>
                <a:spcPct val="90000"/>
              </a:lnSpc>
              <a:buFontTx/>
              <a:buAutoNum type="arabicPeriod"/>
            </a:pPr>
            <a:r>
              <a:rPr lang="en-US" altLang="en-US" sz="2000" smtClean="0"/>
              <a:t>Economic Maturity and Central Place Infill- Depends on a domestic market economy large enough and affluent enough to sustain the growth of  Industry.  Gives rise to central place systems with Market towns.</a:t>
            </a:r>
          </a:p>
          <a:p>
            <a:pPr marL="533400" indent="-533400" eaLnBrk="1" hangingPunct="1">
              <a:lnSpc>
                <a:spcPct val="90000"/>
              </a:lnSpc>
              <a:buFontTx/>
              <a:buNone/>
            </a:pPr>
            <a:r>
              <a:rPr lang="en-US" altLang="en-US" sz="2000" smtClean="0"/>
              <a:t>Key:  Settlements associated with long-distance trade are seen as leading central places of the urban system rather than settlements associated with local markets.  Long distance trade, “fixes” the spatial pattern of the cities that come to function as leading central places of the urban system rather than local markets.</a:t>
            </a:r>
          </a:p>
          <a:p>
            <a:pPr marL="533400" indent="-533400" eaLnBrk="1" hangingPunct="1">
              <a:lnSpc>
                <a:spcPct val="90000"/>
              </a:lnSpc>
              <a:buFontTx/>
              <a:buNone/>
            </a:pPr>
            <a:r>
              <a:rPr lang="en-US" altLang="en-US" sz="2000" smtClean="0"/>
              <a:t>***Vance synthesizes elements of staples theory, economic base theory, innovation diffusion theory and central place theory dynamics to account for the history of settlement in North America.</a:t>
            </a:r>
          </a:p>
          <a:p>
            <a:pPr marL="533400" indent="-533400" eaLnBrk="1" hangingPunct="1">
              <a:lnSpc>
                <a:spcPct val="90000"/>
              </a:lnSpc>
              <a:buFontTx/>
              <a:buNone/>
            </a:pPr>
            <a:endParaRPr lang="en-US" altLang="en-US" sz="2000" smtClean="0"/>
          </a:p>
        </p:txBody>
      </p:sp>
    </p:spTree>
    <p:extLst>
      <p:ext uri="{BB962C8B-B14F-4D97-AF65-F5344CB8AC3E}">
        <p14:creationId xmlns:p14="http://schemas.microsoft.com/office/powerpoint/2010/main" val="2418319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Vance's Mercantile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7391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149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695450"/>
            <a:ext cx="52387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2"/>
          <p:cNvSpPr txBox="1">
            <a:spLocks noChangeArrowheads="1"/>
          </p:cNvSpPr>
          <p:nvPr/>
        </p:nvSpPr>
        <p:spPr bwMode="auto">
          <a:xfrm>
            <a:off x="1219200" y="6858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a:t>The Mercantile City – The Pedestrian City, Charleston, South Carolina</a:t>
            </a:r>
          </a:p>
        </p:txBody>
      </p:sp>
    </p:spTree>
    <p:extLst>
      <p:ext uri="{BB962C8B-B14F-4D97-AF65-F5344CB8AC3E}">
        <p14:creationId xmlns:p14="http://schemas.microsoft.com/office/powerpoint/2010/main" val="3107281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American Civil War 1861-65</a:t>
            </a:r>
          </a:p>
        </p:txBody>
      </p:sp>
      <p:pic>
        <p:nvPicPr>
          <p:cNvPr id="1638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62200" y="1828800"/>
            <a:ext cx="4340225" cy="4205288"/>
          </a:xfrm>
        </p:spPr>
      </p:pic>
      <p:sp>
        <p:nvSpPr>
          <p:cNvPr id="16388" name="Content Placeholder 3"/>
          <p:cNvSpPr>
            <a:spLocks noGrp="1"/>
          </p:cNvSpPr>
          <p:nvPr>
            <p:ph sz="half" idx="2"/>
          </p:nvPr>
        </p:nvSpPr>
        <p:spPr>
          <a:xfrm flipH="1">
            <a:off x="8458200" y="5638800"/>
            <a:ext cx="46038" cy="457200"/>
          </a:xfrm>
        </p:spPr>
        <p:txBody>
          <a:bodyPr>
            <a:normAutofit fontScale="92500" lnSpcReduction="10000"/>
          </a:bodyPr>
          <a:lstStyle/>
          <a:p>
            <a:pPr eaLnBrk="1" hangingPunct="1"/>
            <a:endParaRPr lang="en-US" altLang="en-US" smtClean="0"/>
          </a:p>
        </p:txBody>
      </p:sp>
    </p:spTree>
    <p:extLst>
      <p:ext uri="{BB962C8B-B14F-4D97-AF65-F5344CB8AC3E}">
        <p14:creationId xmlns:p14="http://schemas.microsoft.com/office/powerpoint/2010/main" val="290136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52400"/>
            <a:ext cx="9144000" cy="1447800"/>
          </a:xfrm>
        </p:spPr>
        <p:txBody>
          <a:bodyPr/>
          <a:lstStyle/>
          <a:p>
            <a:r>
              <a:rPr lang="en-US" altLang="en-US" smtClean="0"/>
              <a:t>Early Industrial Expansion and Realignment</a:t>
            </a:r>
          </a:p>
        </p:txBody>
      </p:sp>
      <p:sp>
        <p:nvSpPr>
          <p:cNvPr id="17411" name="Content Placeholder 2"/>
          <p:cNvSpPr>
            <a:spLocks noGrp="1"/>
          </p:cNvSpPr>
          <p:nvPr>
            <p:ph sz="half" idx="1"/>
          </p:nvPr>
        </p:nvSpPr>
        <p:spPr>
          <a:xfrm>
            <a:off x="0" y="1524000"/>
            <a:ext cx="4495800" cy="4572000"/>
          </a:xfrm>
        </p:spPr>
        <p:txBody>
          <a:bodyPr/>
          <a:lstStyle/>
          <a:p>
            <a:r>
              <a:rPr lang="en-US" altLang="en-US" smtClean="0"/>
              <a:t>1840s- Transitions from a trading economy to a growing agricultural and Industrial Economy</a:t>
            </a:r>
          </a:p>
          <a:p>
            <a:r>
              <a:rPr lang="en-US" altLang="en-US" smtClean="0"/>
              <a:t>These new Industrial Economies had specific location requirement</a:t>
            </a:r>
          </a:p>
          <a:p>
            <a:endParaRPr lang="en-US" altLang="en-US" smtClean="0"/>
          </a:p>
        </p:txBody>
      </p:sp>
      <p:sp>
        <p:nvSpPr>
          <p:cNvPr id="17412" name="Content Placeholder 3"/>
          <p:cNvSpPr>
            <a:spLocks noGrp="1"/>
          </p:cNvSpPr>
          <p:nvPr>
            <p:ph sz="half" idx="2"/>
          </p:nvPr>
        </p:nvSpPr>
        <p:spPr>
          <a:xfrm>
            <a:off x="4114800" y="1524000"/>
            <a:ext cx="5181600" cy="4572000"/>
          </a:xfrm>
        </p:spPr>
        <p:txBody>
          <a:bodyPr/>
          <a:lstStyle/>
          <a:p>
            <a:r>
              <a:rPr lang="en-US" altLang="en-US" smtClean="0"/>
              <a:t>1. Power Sites – Water with fall line</a:t>
            </a:r>
          </a:p>
          <a:p>
            <a:r>
              <a:rPr lang="en-US" altLang="en-US" smtClean="0"/>
              <a:t>2.  Mining Towns</a:t>
            </a:r>
          </a:p>
          <a:p>
            <a:r>
              <a:rPr lang="en-US" altLang="en-US" smtClean="0"/>
              <a:t>3. Transportation Center</a:t>
            </a:r>
          </a:p>
          <a:p>
            <a:r>
              <a:rPr lang="en-US" altLang="en-US" smtClean="0"/>
              <a:t>4.  Heavy Manufacturing Towns</a:t>
            </a:r>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3962400"/>
            <a:ext cx="3943350" cy="262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013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ure 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87400"/>
            <a:ext cx="8531225"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806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smtClean="0"/>
          </a:p>
        </p:txBody>
      </p:sp>
      <p:sp>
        <p:nvSpPr>
          <p:cNvPr id="19459" name="Rectangle 3"/>
          <p:cNvSpPr>
            <a:spLocks noGrp="1" noChangeArrowheads="1"/>
          </p:cNvSpPr>
          <p:nvPr>
            <p:ph type="body" idx="1"/>
          </p:nvPr>
        </p:nvSpPr>
        <p:spPr/>
        <p:txBody>
          <a:bodyPr/>
          <a:lstStyle/>
          <a:p>
            <a:pPr eaLnBrk="1" hangingPunct="1"/>
            <a:endParaRPr lang="en-US" altLang="en-US" smtClean="0"/>
          </a:p>
        </p:txBody>
      </p:sp>
      <p:pic>
        <p:nvPicPr>
          <p:cNvPr id="19460" name="Picture 4" descr="Map of Pe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11028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20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altLang="en-US" smtClean="0"/>
          </a:p>
        </p:txBody>
      </p:sp>
      <p:sp>
        <p:nvSpPr>
          <p:cNvPr id="20483" name="Rectangle 3"/>
          <p:cNvSpPr>
            <a:spLocks noGrp="1" noChangeArrowheads="1"/>
          </p:cNvSpPr>
          <p:nvPr>
            <p:ph type="body" idx="1"/>
          </p:nvPr>
        </p:nvSpPr>
        <p:spPr/>
        <p:txBody>
          <a:bodyPr/>
          <a:lstStyle/>
          <a:p>
            <a:pPr eaLnBrk="1" hangingPunct="1"/>
            <a:endParaRPr lang="en-US" altLang="en-US" smtClean="0"/>
          </a:p>
        </p:txBody>
      </p:sp>
      <p:pic>
        <p:nvPicPr>
          <p:cNvPr id="20484" name="Picture 4" descr="Pennsylvania_ca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72294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117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990600"/>
          </a:xfrm>
        </p:spPr>
        <p:txBody>
          <a:bodyPr/>
          <a:lstStyle/>
          <a:p>
            <a:pPr eaLnBrk="1" hangingPunct="1"/>
            <a:r>
              <a:rPr lang="en-US" altLang="en-US" smtClean="0"/>
              <a:t>Frontier Urbanization</a:t>
            </a:r>
          </a:p>
        </p:txBody>
      </p:sp>
      <p:sp>
        <p:nvSpPr>
          <p:cNvPr id="3075" name="Rectangle 3"/>
          <p:cNvSpPr>
            <a:spLocks noGrp="1" noChangeArrowheads="1"/>
          </p:cNvSpPr>
          <p:nvPr>
            <p:ph type="body" sz="half" idx="1"/>
          </p:nvPr>
        </p:nvSpPr>
        <p:spPr>
          <a:xfrm>
            <a:off x="685800" y="1143000"/>
            <a:ext cx="3810000" cy="5410200"/>
          </a:xfrm>
        </p:spPr>
        <p:txBody>
          <a:bodyPr/>
          <a:lstStyle/>
          <a:p>
            <a:pPr eaLnBrk="1" hangingPunct="1">
              <a:lnSpc>
                <a:spcPct val="90000"/>
              </a:lnSpc>
            </a:pPr>
            <a:r>
              <a:rPr lang="en-US" altLang="en-US" sz="2200" smtClean="0"/>
              <a:t>Late 1500s, Spain had established towns in Florida and New Mexico.  By 1700s, established pueblos, missions, and presidios in U.S. southwest and California.</a:t>
            </a:r>
          </a:p>
          <a:p>
            <a:pPr eaLnBrk="1" hangingPunct="1">
              <a:lnSpc>
                <a:spcPct val="90000"/>
              </a:lnSpc>
            </a:pPr>
            <a:r>
              <a:rPr lang="en-US" altLang="en-US" sz="2200" smtClean="0"/>
              <a:t>Dutch established New Amsterdam in the Hudson Estuary (1615ish)</a:t>
            </a:r>
          </a:p>
          <a:p>
            <a:pPr eaLnBrk="1" hangingPunct="1">
              <a:lnSpc>
                <a:spcPct val="90000"/>
              </a:lnSpc>
            </a:pPr>
            <a:r>
              <a:rPr lang="en-US" altLang="en-US" sz="2200" smtClean="0"/>
              <a:t>French establish trading posts throughout Canada, Great Lakes, and along Mississippi river system</a:t>
            </a:r>
          </a:p>
          <a:p>
            <a:pPr eaLnBrk="1" hangingPunct="1">
              <a:lnSpc>
                <a:spcPct val="90000"/>
              </a:lnSpc>
            </a:pPr>
            <a:r>
              <a:rPr lang="en-US" altLang="en-US" sz="2200" smtClean="0"/>
              <a:t>British Establish a colony in Jamestown, Virginia (1607)  </a:t>
            </a:r>
          </a:p>
        </p:txBody>
      </p:sp>
      <p:pic>
        <p:nvPicPr>
          <p:cNvPr id="3076" name="Picture 6" descr="thirteen colonies"/>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03750" y="1524000"/>
            <a:ext cx="3844925"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8230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57200"/>
            <a:ext cx="9144000" cy="1371600"/>
          </a:xfrm>
        </p:spPr>
        <p:txBody>
          <a:bodyPr/>
          <a:lstStyle/>
          <a:p>
            <a:pPr eaLnBrk="1" hangingPunct="1"/>
            <a:r>
              <a:rPr lang="en-US" altLang="en-US" sz="2800" smtClean="0"/>
              <a:t>Early Industrial Expansion and Realignment (1840-1875)</a:t>
            </a:r>
          </a:p>
        </p:txBody>
      </p:sp>
      <p:sp>
        <p:nvSpPr>
          <p:cNvPr id="21507" name="Rectangle 3"/>
          <p:cNvSpPr>
            <a:spLocks noGrp="1" noChangeArrowheads="1"/>
          </p:cNvSpPr>
          <p:nvPr>
            <p:ph type="body" idx="1"/>
          </p:nvPr>
        </p:nvSpPr>
        <p:spPr>
          <a:xfrm>
            <a:off x="0" y="609600"/>
            <a:ext cx="8305800" cy="5638800"/>
          </a:xfrm>
        </p:spPr>
        <p:txBody>
          <a:bodyPr/>
          <a:lstStyle/>
          <a:p>
            <a:pPr eaLnBrk="1" hangingPunct="1"/>
            <a:r>
              <a:rPr lang="en-US" altLang="en-US" sz="2400" smtClean="0"/>
              <a:t>Railroad network (1886) enabled CONTINENTAL  Economies of Scale</a:t>
            </a:r>
          </a:p>
          <a:p>
            <a:pPr eaLnBrk="1" hangingPunct="1"/>
            <a:r>
              <a:rPr lang="en-US" altLang="en-US" sz="2400" smtClean="0"/>
              <a:t>NY, Buffalo, Detroit, Chicago, Milwaukee, Philadelphia, Pittsburgh, Cincinnati grew (wholesale economies that took advantage of competition between waterborne and RR transportation).</a:t>
            </a:r>
          </a:p>
          <a:p>
            <a:pPr eaLnBrk="1" hangingPunct="1"/>
            <a:r>
              <a:rPr lang="en-US" altLang="en-US" sz="2400" smtClean="0"/>
              <a:t> Most early industrial growth occurred in largest existing towns and cities.</a:t>
            </a:r>
          </a:p>
          <a:p>
            <a:pPr eaLnBrk="1" hangingPunct="1"/>
            <a:r>
              <a:rPr lang="en-US" altLang="en-US" sz="2400" smtClean="0"/>
              <a:t>1875 – Urban system had expanded to more than 15 cities over 100,000 people (New York-1.3 million; Baltimore, Chicago, Philadelphia, Pittsburgh &amp; St. Louis – 350,000-450,000 people; Athens, Boston, Buffalo, Cincinnati, Cleveland, Detroit, Manchester (NH) New Orleans, Providence, Rochester, and Syracuse  - 100,000-150,000 people</a:t>
            </a:r>
          </a:p>
        </p:txBody>
      </p:sp>
    </p:spTree>
    <p:extLst>
      <p:ext uri="{BB962C8B-B14F-4D97-AF65-F5344CB8AC3E}">
        <p14:creationId xmlns:p14="http://schemas.microsoft.com/office/powerpoint/2010/main" val="17293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figure 2-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531225"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179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457200"/>
            <a:ext cx="7772400" cy="1219200"/>
          </a:xfrm>
        </p:spPr>
        <p:txBody>
          <a:bodyPr/>
          <a:lstStyle/>
          <a:p>
            <a:pPr eaLnBrk="1" hangingPunct="1"/>
            <a:r>
              <a:rPr lang="en-US" altLang="en-US" sz="3600" smtClean="0"/>
              <a:t>Some Principles of Urban Growth</a:t>
            </a:r>
          </a:p>
        </p:txBody>
      </p:sp>
      <p:sp>
        <p:nvSpPr>
          <p:cNvPr id="23555" name="Rectangle 3"/>
          <p:cNvSpPr>
            <a:spLocks noGrp="1" noChangeArrowheads="1"/>
          </p:cNvSpPr>
          <p:nvPr>
            <p:ph type="body" sz="half" idx="1"/>
          </p:nvPr>
        </p:nvSpPr>
        <p:spPr>
          <a:xfrm>
            <a:off x="152400" y="381000"/>
            <a:ext cx="8839200" cy="1828800"/>
          </a:xfrm>
        </p:spPr>
        <p:txBody>
          <a:bodyPr>
            <a:normAutofit fontScale="85000" lnSpcReduction="20000"/>
          </a:bodyPr>
          <a:lstStyle/>
          <a:p>
            <a:pPr eaLnBrk="1" hangingPunct="1">
              <a:lnSpc>
                <a:spcPct val="90000"/>
              </a:lnSpc>
              <a:buFontTx/>
              <a:buNone/>
            </a:pPr>
            <a:r>
              <a:rPr lang="en-US" altLang="en-US" sz="2400" smtClean="0"/>
              <a:t>Reason for growth in these cities included the idea of </a:t>
            </a:r>
            <a:r>
              <a:rPr lang="en-US" altLang="en-US" sz="2400" b="1" smtClean="0"/>
              <a:t>Initial Advantage</a:t>
            </a:r>
            <a:r>
              <a:rPr lang="en-US" altLang="en-US" sz="2400" smtClean="0"/>
              <a:t>:</a:t>
            </a:r>
          </a:p>
          <a:p>
            <a:pPr eaLnBrk="1" hangingPunct="1">
              <a:lnSpc>
                <a:spcPct val="90000"/>
              </a:lnSpc>
            </a:pPr>
            <a:r>
              <a:rPr lang="en-US" altLang="en-US" sz="2400" smtClean="0"/>
              <a:t>Capital and Profits from craft and Wholesaling were reinvested into factories and machineries</a:t>
            </a:r>
          </a:p>
          <a:p>
            <a:pPr eaLnBrk="1" hangingPunct="1">
              <a:lnSpc>
                <a:spcPct val="90000"/>
              </a:lnSpc>
            </a:pPr>
            <a:r>
              <a:rPr lang="en-US" altLang="en-US" sz="2400" smtClean="0"/>
              <a:t>Knowledge and Tradition of entrepreneurship, investment &amp; lending supported industrial development</a:t>
            </a:r>
          </a:p>
          <a:p>
            <a:pPr eaLnBrk="1" hangingPunct="1">
              <a:lnSpc>
                <a:spcPct val="90000"/>
              </a:lnSpc>
            </a:pPr>
            <a:r>
              <a:rPr lang="en-US" altLang="en-US" sz="2400" smtClean="0"/>
              <a:t>Largest Pools of Labor</a:t>
            </a:r>
          </a:p>
          <a:p>
            <a:pPr eaLnBrk="1" hangingPunct="1">
              <a:lnSpc>
                <a:spcPct val="90000"/>
              </a:lnSpc>
            </a:pPr>
            <a:r>
              <a:rPr lang="en-US" altLang="en-US" sz="2400" smtClean="0"/>
              <a:t>Largest and Most Affluent local and regional Markets</a:t>
            </a:r>
          </a:p>
          <a:p>
            <a:pPr eaLnBrk="1" hangingPunct="1">
              <a:lnSpc>
                <a:spcPct val="90000"/>
              </a:lnSpc>
            </a:pPr>
            <a:endParaRPr lang="en-US" altLang="en-US" sz="2400" smtClean="0"/>
          </a:p>
        </p:txBody>
      </p:sp>
      <p:sp>
        <p:nvSpPr>
          <p:cNvPr id="23556" name="Rectangle 4"/>
          <p:cNvSpPr>
            <a:spLocks noGrp="1" noChangeArrowheads="1"/>
          </p:cNvSpPr>
          <p:nvPr>
            <p:ph type="body" sz="half" idx="2"/>
          </p:nvPr>
        </p:nvSpPr>
        <p:spPr>
          <a:xfrm flipH="1">
            <a:off x="9144000" y="381000"/>
            <a:ext cx="76200" cy="1066800"/>
          </a:xfrm>
        </p:spPr>
        <p:txBody>
          <a:bodyPr/>
          <a:lstStyle/>
          <a:p>
            <a:pPr eaLnBrk="1" hangingPunct="1">
              <a:buFontTx/>
              <a:buNone/>
            </a:pPr>
            <a:endParaRPr lang="en-US" altLang="en-US" smtClean="0"/>
          </a:p>
        </p:txBody>
      </p:sp>
      <p:pic>
        <p:nvPicPr>
          <p:cNvPr id="23557" name="Picture 5" descr="figure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05200"/>
            <a:ext cx="4724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926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0" y="457200"/>
            <a:ext cx="8839200" cy="644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90000"/>
              </a:lnSpc>
              <a:spcBef>
                <a:spcPct val="50000"/>
              </a:spcBef>
            </a:pPr>
            <a:r>
              <a:rPr lang="en-US" altLang="en-US" sz="2400"/>
              <a:t>Initial Advantage special case of an External Economies – Cost advantage that accrue to firms because of their locational setting </a:t>
            </a:r>
          </a:p>
          <a:p>
            <a:pPr lvl="1" eaLnBrk="1" hangingPunct="1">
              <a:lnSpc>
                <a:spcPct val="90000"/>
              </a:lnSpc>
              <a:spcBef>
                <a:spcPct val="50000"/>
              </a:spcBef>
            </a:pPr>
            <a:r>
              <a:rPr lang="en-US" altLang="en-US" sz="2400"/>
              <a:t>Local specialized labor, pools of capital, accessibility to specialized business services</a:t>
            </a:r>
          </a:p>
          <a:p>
            <a:pPr lvl="1" eaLnBrk="1" hangingPunct="1">
              <a:lnSpc>
                <a:spcPct val="90000"/>
              </a:lnSpc>
              <a:spcBef>
                <a:spcPct val="50000"/>
              </a:spcBef>
            </a:pPr>
            <a:r>
              <a:rPr lang="en-US" altLang="en-US" sz="2400"/>
              <a:t>More traditional factors include physical infrastructure such as roads, harbors, RR, and utilities.</a:t>
            </a:r>
          </a:p>
          <a:p>
            <a:pPr eaLnBrk="1" hangingPunct="1">
              <a:lnSpc>
                <a:spcPct val="90000"/>
              </a:lnSpc>
              <a:spcBef>
                <a:spcPct val="50000"/>
              </a:spcBef>
            </a:pPr>
            <a:r>
              <a:rPr lang="en-US" altLang="en-US" sz="2400"/>
              <a:t> External Economies derives from any advantage that stems from the COLLECTIVE, rather than the EXCLUSIVE use of any of the elements necessary for profitable activity.  Often referred to as Agglomeration Economies or Urban Economies</a:t>
            </a:r>
          </a:p>
          <a:p>
            <a:pPr eaLnBrk="1" hangingPunct="1">
              <a:lnSpc>
                <a:spcPct val="90000"/>
              </a:lnSpc>
              <a:spcBef>
                <a:spcPct val="50000"/>
              </a:spcBef>
            </a:pPr>
            <a:r>
              <a:rPr lang="en-US" altLang="en-US" sz="2400"/>
              <a:t>Localization Economies include only certain types of firms being able to benefit from external economies (ex. Shipwrights, research institutes, legal services, entertainment production)</a:t>
            </a:r>
          </a:p>
          <a:p>
            <a:pPr eaLnBrk="1" hangingPunct="1">
              <a:lnSpc>
                <a:spcPct val="90000"/>
              </a:lnSpc>
              <a:spcBef>
                <a:spcPct val="50000"/>
              </a:spcBef>
            </a:pPr>
            <a:r>
              <a:rPr lang="en-US" altLang="en-US" sz="2400"/>
              <a:t>Explains Economic Specialization in Cities ( Akron-rubber, Dayton –metal and machinery, Pittsburgh-iron and steel)</a:t>
            </a:r>
          </a:p>
          <a:p>
            <a:pPr eaLnBrk="1" hangingPunct="1">
              <a:lnSpc>
                <a:spcPct val="90000"/>
              </a:lnSpc>
              <a:spcBef>
                <a:spcPct val="50000"/>
              </a:spcBef>
            </a:pPr>
            <a:r>
              <a:rPr lang="en-US" altLang="en-US" sz="2400"/>
              <a:t> Ex. Seattle-Airplanes, LA - Film</a:t>
            </a:r>
          </a:p>
        </p:txBody>
      </p:sp>
    </p:spTree>
    <p:extLst>
      <p:ext uri="{BB962C8B-B14F-4D97-AF65-F5344CB8AC3E}">
        <p14:creationId xmlns:p14="http://schemas.microsoft.com/office/powerpoint/2010/main" val="4257177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oeing_field_1969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46113"/>
            <a:ext cx="7253288"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977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685800"/>
          </a:xfrm>
        </p:spPr>
        <p:txBody>
          <a:bodyPr/>
          <a:lstStyle/>
          <a:p>
            <a:pPr eaLnBrk="1" hangingPunct="1"/>
            <a:r>
              <a:rPr lang="en-US" altLang="en-US" sz="3200" smtClean="0"/>
              <a:t>Beginnings of Central Place Theory</a:t>
            </a:r>
          </a:p>
        </p:txBody>
      </p:sp>
      <p:sp>
        <p:nvSpPr>
          <p:cNvPr id="26627" name="Rectangle 3"/>
          <p:cNvSpPr>
            <a:spLocks noGrp="1" noChangeArrowheads="1"/>
          </p:cNvSpPr>
          <p:nvPr>
            <p:ph type="body" sz="half" idx="1"/>
          </p:nvPr>
        </p:nvSpPr>
        <p:spPr>
          <a:xfrm>
            <a:off x="685800" y="685800"/>
            <a:ext cx="3810000" cy="5410200"/>
          </a:xfrm>
        </p:spPr>
        <p:txBody>
          <a:bodyPr>
            <a:normAutofit lnSpcReduction="10000"/>
          </a:bodyPr>
          <a:lstStyle/>
          <a:p>
            <a:pPr eaLnBrk="1" hangingPunct="1">
              <a:lnSpc>
                <a:spcPct val="90000"/>
              </a:lnSpc>
            </a:pPr>
            <a:r>
              <a:rPr lang="en-US" altLang="en-US" sz="2200" smtClean="0"/>
              <a:t>Trade and marketing in 1800s allowed for development of regularities in spacing and patterns of towns and cities</a:t>
            </a:r>
          </a:p>
          <a:p>
            <a:pPr eaLnBrk="1" hangingPunct="1">
              <a:lnSpc>
                <a:spcPct val="90000"/>
              </a:lnSpc>
            </a:pPr>
            <a:r>
              <a:rPr lang="en-US" altLang="en-US" sz="2200" smtClean="0"/>
              <a:t>Settlements evolved to match distance that could be covered by river, canal or turnpike within a day’s travel</a:t>
            </a:r>
          </a:p>
          <a:p>
            <a:pPr eaLnBrk="1" hangingPunct="1">
              <a:lnSpc>
                <a:spcPct val="90000"/>
              </a:lnSpc>
            </a:pPr>
            <a:r>
              <a:rPr lang="en-US" altLang="en-US" sz="2200" smtClean="0"/>
              <a:t>Gave rise to Cities and Towns serving as Local Service Centers, or Central Places</a:t>
            </a:r>
          </a:p>
          <a:p>
            <a:pPr eaLnBrk="1" hangingPunct="1">
              <a:lnSpc>
                <a:spcPct val="90000"/>
              </a:lnSpc>
            </a:pPr>
            <a:r>
              <a:rPr lang="en-US" altLang="en-US" sz="2200" smtClean="0"/>
              <a:t>Brought a logic or order to the spatial distancing of towns and cities based on the variety of services they provide</a:t>
            </a:r>
            <a:endParaRPr lang="en-US" altLang="en-US" sz="2400" smtClean="0"/>
          </a:p>
        </p:txBody>
      </p:sp>
      <p:pic>
        <p:nvPicPr>
          <p:cNvPr id="26628" name="Picture 5" descr="figure 2-09b"/>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343400" y="1676400"/>
            <a:ext cx="4572000" cy="3390900"/>
          </a:xfrm>
          <a:noFill/>
        </p:spPr>
      </p:pic>
    </p:spTree>
    <p:extLst>
      <p:ext uri="{BB962C8B-B14F-4D97-AF65-F5344CB8AC3E}">
        <p14:creationId xmlns:p14="http://schemas.microsoft.com/office/powerpoint/2010/main" val="433533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533400"/>
            <a:ext cx="7772400" cy="1447800"/>
          </a:xfrm>
        </p:spPr>
        <p:txBody>
          <a:bodyPr/>
          <a:lstStyle/>
          <a:p>
            <a:pPr eaLnBrk="1" hangingPunct="1"/>
            <a:r>
              <a:rPr lang="en-US" altLang="en-US" sz="3600" smtClean="0"/>
              <a:t>Central Place Theory</a:t>
            </a:r>
          </a:p>
        </p:txBody>
      </p:sp>
      <p:sp>
        <p:nvSpPr>
          <p:cNvPr id="27651" name="Rectangle 3"/>
          <p:cNvSpPr>
            <a:spLocks noGrp="1" noChangeArrowheads="1"/>
          </p:cNvSpPr>
          <p:nvPr>
            <p:ph type="body" sz="half" idx="1"/>
          </p:nvPr>
        </p:nvSpPr>
        <p:spPr>
          <a:xfrm>
            <a:off x="685800" y="1066800"/>
            <a:ext cx="3810000" cy="5029200"/>
          </a:xfrm>
        </p:spPr>
        <p:txBody>
          <a:bodyPr/>
          <a:lstStyle/>
          <a:p>
            <a:pPr eaLnBrk="1" hangingPunct="1"/>
            <a:r>
              <a:rPr lang="en-US" altLang="en-US" sz="2400" smtClean="0"/>
              <a:t>1930s, Walter Christaller observed striking regularities in size and spacing of settlements in S. Germany</a:t>
            </a:r>
          </a:p>
          <a:p>
            <a:pPr eaLnBrk="1" hangingPunct="1"/>
            <a:r>
              <a:rPr lang="en-US" altLang="en-US" sz="2400" smtClean="0"/>
              <a:t>Accessibility of settlements is based on Distance.</a:t>
            </a:r>
          </a:p>
          <a:p>
            <a:pPr eaLnBrk="1" hangingPunct="1"/>
            <a:r>
              <a:rPr lang="en-US" altLang="en-US" sz="2400" smtClean="0"/>
              <a:t>Foundations of Central Place is a dependent on the principles of “range” and “threshold” of goods and services.  </a:t>
            </a:r>
          </a:p>
        </p:txBody>
      </p:sp>
      <p:sp>
        <p:nvSpPr>
          <p:cNvPr id="27652" name="Rectangle 4"/>
          <p:cNvSpPr>
            <a:spLocks noGrp="1" noChangeArrowheads="1"/>
          </p:cNvSpPr>
          <p:nvPr>
            <p:ph type="body" sz="half" idx="2"/>
          </p:nvPr>
        </p:nvSpPr>
        <p:spPr>
          <a:xfrm>
            <a:off x="4648200" y="381000"/>
            <a:ext cx="3810000" cy="6477000"/>
          </a:xfrm>
        </p:spPr>
        <p:txBody>
          <a:bodyPr/>
          <a:lstStyle/>
          <a:p>
            <a:pPr eaLnBrk="1" hangingPunct="1">
              <a:lnSpc>
                <a:spcPct val="90000"/>
              </a:lnSpc>
            </a:pPr>
            <a:r>
              <a:rPr lang="en-US" altLang="en-US" sz="2000" smtClean="0"/>
              <a:t>Range of a particular product is the max. distance a customer will travel for a product</a:t>
            </a:r>
          </a:p>
          <a:p>
            <a:pPr eaLnBrk="1" hangingPunct="1">
              <a:lnSpc>
                <a:spcPct val="90000"/>
              </a:lnSpc>
            </a:pPr>
            <a:r>
              <a:rPr lang="en-US" altLang="en-US" sz="2000" smtClean="0"/>
              <a:t>High Order Goods-Might have a range of several hundred miles (Medical care, specialized equipment, professional sports teams) infrequent need/travel</a:t>
            </a:r>
          </a:p>
          <a:p>
            <a:pPr eaLnBrk="1" hangingPunct="1">
              <a:lnSpc>
                <a:spcPct val="90000"/>
              </a:lnSpc>
            </a:pPr>
            <a:r>
              <a:rPr lang="en-US" altLang="en-US" sz="2000" smtClean="0"/>
              <a:t>Low Order Goods-Perishable or required at large amounts frequently (saloons, bakeries, hair salons, post offices)</a:t>
            </a:r>
          </a:p>
          <a:p>
            <a:pPr eaLnBrk="1" hangingPunct="1">
              <a:lnSpc>
                <a:spcPct val="90000"/>
              </a:lnSpc>
            </a:pPr>
            <a:r>
              <a:rPr lang="en-US" altLang="en-US" sz="2000" smtClean="0"/>
              <a:t>Threshold – Minimum market size required to keep product on offer (minimum distance necessary to secure a hinterland with enough potential customers to keep an enterprise profitable - Hospitals needs thousands of people whereas a grocery store needs a few hundred)</a:t>
            </a:r>
          </a:p>
          <a:p>
            <a:pPr eaLnBrk="1" hangingPunct="1">
              <a:lnSpc>
                <a:spcPct val="90000"/>
              </a:lnSpc>
            </a:pPr>
            <a:endParaRPr lang="en-US" altLang="en-US" sz="2000" smtClean="0"/>
          </a:p>
        </p:txBody>
      </p:sp>
    </p:spTree>
    <p:extLst>
      <p:ext uri="{BB962C8B-B14F-4D97-AF65-F5344CB8AC3E}">
        <p14:creationId xmlns:p14="http://schemas.microsoft.com/office/powerpoint/2010/main" val="557731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Central Place Theory (Continued)</a:t>
            </a:r>
          </a:p>
        </p:txBody>
      </p:sp>
      <p:sp>
        <p:nvSpPr>
          <p:cNvPr id="28675" name="Rectangle 3"/>
          <p:cNvSpPr>
            <a:spLocks noGrp="1" noChangeArrowheads="1"/>
          </p:cNvSpPr>
          <p:nvPr>
            <p:ph type="body" sz="half" idx="1"/>
          </p:nvPr>
        </p:nvSpPr>
        <p:spPr>
          <a:xfrm>
            <a:off x="685800" y="1524000"/>
            <a:ext cx="3810000" cy="4572000"/>
          </a:xfrm>
        </p:spPr>
        <p:txBody>
          <a:bodyPr/>
          <a:lstStyle/>
          <a:p>
            <a:pPr eaLnBrk="1" hangingPunct="1">
              <a:lnSpc>
                <a:spcPct val="90000"/>
              </a:lnSpc>
            </a:pPr>
            <a:r>
              <a:rPr lang="en-US" altLang="en-US" sz="2200" smtClean="0"/>
              <a:t>Christaller developed a hinterland hexagonal pattern (competitive zone at margin of each hinterland)</a:t>
            </a:r>
          </a:p>
          <a:p>
            <a:pPr eaLnBrk="1" hangingPunct="1">
              <a:lnSpc>
                <a:spcPct val="90000"/>
              </a:lnSpc>
            </a:pPr>
            <a:r>
              <a:rPr lang="en-US" altLang="en-US" sz="2200" smtClean="0"/>
              <a:t>Led to a Nested Hierarchy of City-Town-Village-Hamlet</a:t>
            </a:r>
          </a:p>
          <a:p>
            <a:pPr eaLnBrk="1" hangingPunct="1">
              <a:lnSpc>
                <a:spcPct val="90000"/>
              </a:lnSpc>
            </a:pPr>
            <a:r>
              <a:rPr lang="en-US" altLang="en-US" sz="2200" smtClean="0"/>
              <a:t>Using a market principle, all service providers profits would be kept to a max if central places were kept to a minimum (k=3)</a:t>
            </a:r>
          </a:p>
          <a:p>
            <a:pPr eaLnBrk="1" hangingPunct="1">
              <a:lnSpc>
                <a:spcPct val="90000"/>
              </a:lnSpc>
            </a:pPr>
            <a:r>
              <a:rPr lang="en-US" altLang="en-US" sz="2200" smtClean="0"/>
              <a:t>So, 1 City = 3 Towns = 9 Villages = 27 Hamlets  </a:t>
            </a:r>
          </a:p>
          <a:p>
            <a:pPr eaLnBrk="1" hangingPunct="1">
              <a:lnSpc>
                <a:spcPct val="90000"/>
              </a:lnSpc>
              <a:buFontTx/>
              <a:buNone/>
            </a:pPr>
            <a:endParaRPr lang="en-US" altLang="en-US" sz="2200" smtClean="0"/>
          </a:p>
          <a:p>
            <a:pPr eaLnBrk="1" hangingPunct="1">
              <a:lnSpc>
                <a:spcPct val="90000"/>
              </a:lnSpc>
              <a:buFontTx/>
              <a:buNone/>
            </a:pPr>
            <a:endParaRPr lang="en-US" altLang="en-US" sz="2200" smtClean="0"/>
          </a:p>
        </p:txBody>
      </p:sp>
      <p:pic>
        <p:nvPicPr>
          <p:cNvPr id="28676" name="Picture 4"/>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648200" y="1600200"/>
            <a:ext cx="3684588" cy="4495800"/>
          </a:xfrm>
        </p:spPr>
      </p:pic>
    </p:spTree>
    <p:extLst>
      <p:ext uri="{BB962C8B-B14F-4D97-AF65-F5344CB8AC3E}">
        <p14:creationId xmlns:p14="http://schemas.microsoft.com/office/powerpoint/2010/main" val="2913395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80788" cy="784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63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smtClean="0"/>
          </a:p>
        </p:txBody>
      </p:sp>
      <p:sp>
        <p:nvSpPr>
          <p:cNvPr id="30723" name="Rectangle 3"/>
          <p:cNvSpPr>
            <a:spLocks noGrp="1" noChangeArrowheads="1"/>
          </p:cNvSpPr>
          <p:nvPr>
            <p:ph type="body" idx="1"/>
          </p:nvPr>
        </p:nvSpPr>
        <p:spPr/>
        <p:txBody>
          <a:bodyPr/>
          <a:lstStyle/>
          <a:p>
            <a:pPr eaLnBrk="1" hangingPunct="1"/>
            <a:endParaRPr lang="en-US" altLang="en-US" smtClean="0"/>
          </a:p>
        </p:txBody>
      </p:sp>
      <p:pic>
        <p:nvPicPr>
          <p:cNvPr id="30724" name="Picture 4" descr="wal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41400"/>
            <a:ext cx="73152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76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ance Inflence in North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14375"/>
            <a:ext cx="7620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073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352800" y="2614613"/>
            <a:ext cx="9144000" cy="0"/>
          </a:xfrm>
          <a:prstGeom prst="rect">
            <a:avLst/>
          </a:prstGeom>
          <a:solidFill>
            <a:srgbClr val="FFDB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1740" rIns="0" bIns="3174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pic>
        <p:nvPicPr>
          <p:cNvPr id="31747" name="Picture 4" descr="200px-Satellite_image_of_Noordoostpolder%2C_Netherlands_%285">
            <a:hlinkClick r:id="rId2" tooltip="Satellite image of Noordoostpolder, Netherlands (595.41 km²)"/>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14400"/>
            <a:ext cx="46482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5"/>
          <p:cNvSpPr>
            <a:spLocks noChangeArrowheads="1"/>
          </p:cNvSpPr>
          <p:nvPr/>
        </p:nvSpPr>
        <p:spPr bwMode="auto">
          <a:xfrm>
            <a:off x="3352800" y="1871663"/>
            <a:ext cx="9144000" cy="0"/>
          </a:xfrm>
          <a:prstGeom prst="rect">
            <a:avLst/>
          </a:prstGeom>
          <a:solidFill>
            <a:srgbClr val="FFDB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1740" rIns="0" bIns="3174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pic>
        <p:nvPicPr>
          <p:cNvPr id="31749" name="Picture 7" descr="200px-MolenVanafDijk">
            <a:hlinkClick r:id="rId4" tooltip="Windmill in North-Holland, the polder lies lower than the surrounding water on the other side of the dik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3810000"/>
            <a:ext cx="22844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8"/>
          <p:cNvSpPr>
            <a:spLocks noGrp="1" noChangeArrowheads="1"/>
          </p:cNvSpPr>
          <p:nvPr>
            <p:ph type="title" idx="4294967295"/>
          </p:nvPr>
        </p:nvSpPr>
        <p:spPr>
          <a:xfrm>
            <a:off x="685800" y="-304800"/>
            <a:ext cx="7772400" cy="1219200"/>
          </a:xfrm>
        </p:spPr>
        <p:txBody>
          <a:bodyPr/>
          <a:lstStyle/>
          <a:p>
            <a:pPr eaLnBrk="1" hangingPunct="1"/>
            <a:r>
              <a:rPr lang="en-US" altLang="en-US" smtClean="0"/>
              <a:t>The Polders in the Netherlands</a:t>
            </a:r>
          </a:p>
        </p:txBody>
      </p:sp>
      <p:sp>
        <p:nvSpPr>
          <p:cNvPr id="31751" name="Rectangle 9"/>
          <p:cNvSpPr>
            <a:spLocks noChangeArrowheads="1"/>
          </p:cNvSpPr>
          <p:nvPr/>
        </p:nvSpPr>
        <p:spPr bwMode="auto">
          <a:xfrm>
            <a:off x="304800" y="906463"/>
            <a:ext cx="3810000"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500"/>
              <a:t>Used still in consumer behavior and distance travel for site selection of stores, used to plan new settlements in the Dutch polderlands and new settlements in Israel.</a:t>
            </a:r>
          </a:p>
          <a:p>
            <a:pPr eaLnBrk="1" hangingPunct="1">
              <a:spcBef>
                <a:spcPct val="0"/>
              </a:spcBef>
              <a:buFontTx/>
              <a:buNone/>
            </a:pPr>
            <a:r>
              <a:rPr lang="en-US" altLang="en-US" sz="2500"/>
              <a:t>Drawbacks- Does not focus on manufacturing and long distance trading functions, also a static model that is not responsive to pop. densities, spending power, transportation technologies or communication</a:t>
            </a:r>
          </a:p>
        </p:txBody>
      </p:sp>
    </p:spTree>
    <p:extLst>
      <p:ext uri="{BB962C8B-B14F-4D97-AF65-F5344CB8AC3E}">
        <p14:creationId xmlns:p14="http://schemas.microsoft.com/office/powerpoint/2010/main" val="1436555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1066800"/>
          </a:xfrm>
        </p:spPr>
        <p:txBody>
          <a:bodyPr/>
          <a:lstStyle/>
          <a:p>
            <a:pPr eaLnBrk="1" hangingPunct="1"/>
            <a:r>
              <a:rPr lang="en-US" altLang="en-US" sz="3600" smtClean="0"/>
              <a:t>The Organization of Industry (1875-1920</a:t>
            </a:r>
          </a:p>
        </p:txBody>
      </p:sp>
      <p:sp>
        <p:nvSpPr>
          <p:cNvPr id="32771" name="Rectangle 3"/>
          <p:cNvSpPr>
            <a:spLocks noGrp="1" noChangeArrowheads="1"/>
          </p:cNvSpPr>
          <p:nvPr>
            <p:ph type="body" sz="half" idx="1"/>
          </p:nvPr>
        </p:nvSpPr>
        <p:spPr>
          <a:xfrm>
            <a:off x="685800" y="1143000"/>
            <a:ext cx="6248400" cy="4953000"/>
          </a:xfrm>
        </p:spPr>
        <p:txBody>
          <a:bodyPr>
            <a:normAutofit lnSpcReduction="10000"/>
          </a:bodyPr>
          <a:lstStyle/>
          <a:p>
            <a:pPr eaLnBrk="1" hangingPunct="1">
              <a:lnSpc>
                <a:spcPct val="90000"/>
              </a:lnSpc>
            </a:pPr>
            <a:r>
              <a:rPr lang="en-US" altLang="en-US" sz="2400" smtClean="0"/>
              <a:t>Industrial Capitalism in full swing; RR allows urban places to serve as regional center (e.g. Birmingham, Jacksonville, Memphis and Houston to emerge as central places and with regional status); pop. Expanded – natural increase and immigration (12 million immigrants arrived in US between 1890-1910)  (Saw Economies of Scale actualized – Ag. In California and west, minerals in central west, coal in Southeastern US)</a:t>
            </a:r>
          </a:p>
          <a:p>
            <a:pPr eaLnBrk="1" hangingPunct="1">
              <a:lnSpc>
                <a:spcPct val="90000"/>
              </a:lnSpc>
            </a:pPr>
            <a:r>
              <a:rPr lang="en-US" altLang="en-US" sz="2400" smtClean="0"/>
              <a:t>Fueled urban growth – NY-4.75 million; Boston. Chicago, Philadelphia, &amp; Pittsburgh - ~1.5 million; LA, San Francisco, Seattle, Dallas, Kansas City, Milwaukee, St. Louis, Baltimore, Providence – 500,000 people    </a:t>
            </a:r>
          </a:p>
        </p:txBody>
      </p:sp>
      <p:sp>
        <p:nvSpPr>
          <p:cNvPr id="32772" name="Rectangle 6"/>
          <p:cNvSpPr>
            <a:spLocks noGrp="1" noChangeArrowheads="1"/>
          </p:cNvSpPr>
          <p:nvPr>
            <p:ph type="body" sz="half" idx="2"/>
          </p:nvPr>
        </p:nvSpPr>
        <p:spPr>
          <a:xfrm flipH="1">
            <a:off x="6858000" y="1981200"/>
            <a:ext cx="1676400" cy="4114800"/>
          </a:xfrm>
        </p:spPr>
        <p:txBody>
          <a:bodyPr/>
          <a:lstStyle/>
          <a:p>
            <a:pPr eaLnBrk="1" hangingPunct="1">
              <a:buFontTx/>
              <a:buNone/>
            </a:pPr>
            <a:r>
              <a:rPr lang="en-US" altLang="en-US" smtClean="0">
                <a:hlinkClick r:id="rId2"/>
              </a:rPr>
              <a:t> </a:t>
            </a:r>
            <a:endParaRPr lang="en-US" altLang="en-US" smtClean="0"/>
          </a:p>
        </p:txBody>
      </p:sp>
      <p:sp>
        <p:nvSpPr>
          <p:cNvPr id="32773" name="Rectangle 7"/>
          <p:cNvSpPr>
            <a:spLocks noChangeArrowheads="1"/>
          </p:cNvSpPr>
          <p:nvPr/>
        </p:nvSpPr>
        <p:spPr bwMode="auto">
          <a:xfrm>
            <a:off x="3467100" y="2493963"/>
            <a:ext cx="9144000" cy="0"/>
          </a:xfrm>
          <a:prstGeom prst="rect">
            <a:avLst/>
          </a:prstGeom>
          <a:solidFill>
            <a:srgbClr val="FFDB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1740" rIns="0" bIns="3174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pic>
        <p:nvPicPr>
          <p:cNvPr id="32774" name="Picture 9" descr="180px-Great_Overland_Route_Timetable_Cover_188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38400"/>
            <a:ext cx="20574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736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0"/>
            <a:ext cx="7772400" cy="1447800"/>
          </a:xfrm>
        </p:spPr>
        <p:txBody>
          <a:bodyPr/>
          <a:lstStyle/>
          <a:p>
            <a:pPr eaLnBrk="1" hangingPunct="1"/>
            <a:r>
              <a:rPr lang="en-US" altLang="en-US" sz="3600" smtClean="0"/>
              <a:t>The Organization of Industry (1875-1920)</a:t>
            </a:r>
          </a:p>
        </p:txBody>
      </p:sp>
      <p:sp>
        <p:nvSpPr>
          <p:cNvPr id="33795" name="Rectangle 3"/>
          <p:cNvSpPr>
            <a:spLocks noGrp="1" noChangeArrowheads="1"/>
          </p:cNvSpPr>
          <p:nvPr>
            <p:ph type="body" sz="half" idx="1"/>
          </p:nvPr>
        </p:nvSpPr>
        <p:spPr>
          <a:xfrm>
            <a:off x="685800" y="1219200"/>
            <a:ext cx="3810000" cy="4876800"/>
          </a:xfrm>
        </p:spPr>
        <p:txBody>
          <a:bodyPr/>
          <a:lstStyle/>
          <a:p>
            <a:pPr eaLnBrk="1" hangingPunct="1">
              <a:lnSpc>
                <a:spcPct val="90000"/>
              </a:lnSpc>
            </a:pPr>
            <a:r>
              <a:rPr lang="en-US" altLang="en-US" sz="2400" smtClean="0"/>
              <a:t>Logic of Industrial Location influenced patterns of urban growth</a:t>
            </a:r>
          </a:p>
          <a:p>
            <a:pPr eaLnBrk="1" hangingPunct="1">
              <a:lnSpc>
                <a:spcPct val="90000"/>
              </a:lnSpc>
            </a:pPr>
            <a:r>
              <a:rPr lang="en-US" altLang="en-US" sz="2400" smtClean="0"/>
              <a:t>Manufacturing belt was consolidated due to Initial Advantage @ a Regional Scale. </a:t>
            </a:r>
          </a:p>
          <a:p>
            <a:pPr lvl="1" eaLnBrk="1" hangingPunct="1">
              <a:lnSpc>
                <a:spcPct val="90000"/>
              </a:lnSpc>
            </a:pPr>
            <a:r>
              <a:rPr lang="en-US" altLang="en-US" sz="2000" smtClean="0"/>
              <a:t>Had large markets (growing consumer base), advanced transportation networks, &amp; coal reserves</a:t>
            </a:r>
          </a:p>
          <a:p>
            <a:pPr lvl="1" eaLnBrk="1" hangingPunct="1">
              <a:lnSpc>
                <a:spcPct val="90000"/>
              </a:lnSpc>
            </a:pPr>
            <a:r>
              <a:rPr lang="en-US" altLang="en-US" sz="2000" smtClean="0"/>
              <a:t>Efficiency of telegraph services, postal service, rationalization of banking, reduced energy costs</a:t>
            </a:r>
          </a:p>
        </p:txBody>
      </p:sp>
      <p:pic>
        <p:nvPicPr>
          <p:cNvPr id="33796" name="Picture 5" descr="figure 2-46"/>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648200" y="1295400"/>
            <a:ext cx="4495800" cy="3200400"/>
          </a:xfrm>
          <a:noFill/>
        </p:spPr>
      </p:pic>
    </p:spTree>
    <p:extLst>
      <p:ext uri="{BB962C8B-B14F-4D97-AF65-F5344CB8AC3E}">
        <p14:creationId xmlns:p14="http://schemas.microsoft.com/office/powerpoint/2010/main" val="516117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0"/>
            <a:ext cx="7772400" cy="685800"/>
          </a:xfrm>
        </p:spPr>
        <p:txBody>
          <a:bodyPr/>
          <a:lstStyle/>
          <a:p>
            <a:pPr eaLnBrk="1" hangingPunct="1"/>
            <a:r>
              <a:rPr lang="en-US" altLang="en-US" sz="3200" smtClean="0"/>
              <a:t>The Organization of Industry (1875-1920)</a:t>
            </a:r>
          </a:p>
        </p:txBody>
      </p:sp>
      <p:sp>
        <p:nvSpPr>
          <p:cNvPr id="34819" name="Rectangle 3"/>
          <p:cNvSpPr>
            <a:spLocks noGrp="1" noChangeArrowheads="1"/>
          </p:cNvSpPr>
          <p:nvPr>
            <p:ph type="body" sz="half" idx="1"/>
          </p:nvPr>
        </p:nvSpPr>
        <p:spPr>
          <a:xfrm>
            <a:off x="685800" y="533400"/>
            <a:ext cx="3810000" cy="5562600"/>
          </a:xfrm>
        </p:spPr>
        <p:txBody>
          <a:bodyPr>
            <a:normAutofit lnSpcReduction="10000"/>
          </a:bodyPr>
          <a:lstStyle/>
          <a:p>
            <a:pPr eaLnBrk="1" hangingPunct="1">
              <a:lnSpc>
                <a:spcPct val="90000"/>
              </a:lnSpc>
            </a:pPr>
            <a:r>
              <a:rPr lang="en-US" altLang="en-US" sz="2400" smtClean="0"/>
              <a:t>Led to:</a:t>
            </a:r>
          </a:p>
          <a:p>
            <a:pPr eaLnBrk="1" hangingPunct="1">
              <a:lnSpc>
                <a:spcPct val="90000"/>
              </a:lnSpc>
            </a:pPr>
            <a:r>
              <a:rPr lang="en-US" altLang="en-US" sz="2400" smtClean="0"/>
              <a:t>(1) Local Specialization directed to National rather than local markets – Brewers in Milwaukee and St. Louis took advantage of refrigerated rail cars and mechanized production techniques; Chicago took advantage of meat packing, printing and furniture making; Boston took advantage of musical instruments and men’s clothing.  Smaller cities became even more specialized (signature boutique production) </a:t>
            </a:r>
          </a:p>
        </p:txBody>
      </p:sp>
      <p:sp>
        <p:nvSpPr>
          <p:cNvPr id="34820" name="Rectangle 4"/>
          <p:cNvSpPr>
            <a:spLocks noGrp="1" noChangeArrowheads="1"/>
          </p:cNvSpPr>
          <p:nvPr>
            <p:ph type="body" sz="half" idx="2"/>
          </p:nvPr>
        </p:nvSpPr>
        <p:spPr>
          <a:xfrm>
            <a:off x="4648200" y="533400"/>
            <a:ext cx="4495800" cy="6096000"/>
          </a:xfrm>
        </p:spPr>
        <p:txBody>
          <a:bodyPr/>
          <a:lstStyle/>
          <a:p>
            <a:pPr eaLnBrk="1" hangingPunct="1">
              <a:buFontTx/>
              <a:buNone/>
            </a:pPr>
            <a:endParaRPr lang="en-US" altLang="en-US" smtClean="0"/>
          </a:p>
        </p:txBody>
      </p:sp>
      <p:pic>
        <p:nvPicPr>
          <p:cNvPr id="34821" name="Picture 6" descr="Image of Chadwick's of Boston from Chadwick's of Boston c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685800"/>
            <a:ext cx="40465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439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2"/>
          <p:cNvSpPr txBox="1">
            <a:spLocks noChangeArrowheads="1"/>
          </p:cNvSpPr>
          <p:nvPr/>
        </p:nvSpPr>
        <p:spPr bwMode="auto">
          <a:xfrm>
            <a:off x="152400" y="4724400"/>
            <a:ext cx="4394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eaLnBrk="1" hangingPunct="1"/>
            <a:endParaRPr lang="en-US" altLang="en-US"/>
          </a:p>
        </p:txBody>
      </p:sp>
      <p:pic>
        <p:nvPicPr>
          <p:cNvPr id="348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21200"/>
            <a:ext cx="43243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580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685800" y="0"/>
            <a:ext cx="7772400" cy="685800"/>
          </a:xfrm>
        </p:spPr>
        <p:txBody>
          <a:bodyPr/>
          <a:lstStyle/>
          <a:p>
            <a:pPr eaLnBrk="1" hangingPunct="1"/>
            <a:r>
              <a:rPr lang="en-US" altLang="en-US" sz="3200" smtClean="0"/>
              <a:t>The Organization of Industry (1875-1920)</a:t>
            </a:r>
          </a:p>
        </p:txBody>
      </p:sp>
      <p:sp>
        <p:nvSpPr>
          <p:cNvPr id="35843" name="Rectangle 1027"/>
          <p:cNvSpPr>
            <a:spLocks noGrp="1" noChangeArrowheads="1"/>
          </p:cNvSpPr>
          <p:nvPr>
            <p:ph type="body" sz="half" idx="1"/>
          </p:nvPr>
        </p:nvSpPr>
        <p:spPr>
          <a:xfrm>
            <a:off x="0" y="533400"/>
            <a:ext cx="4495800" cy="5562600"/>
          </a:xfrm>
        </p:spPr>
        <p:txBody>
          <a:bodyPr/>
          <a:lstStyle/>
          <a:p>
            <a:pPr eaLnBrk="1" hangingPunct="1">
              <a:lnSpc>
                <a:spcPct val="90000"/>
              </a:lnSpc>
            </a:pPr>
            <a:r>
              <a:rPr lang="en-US" altLang="en-US" sz="2400" smtClean="0"/>
              <a:t>(2) Specialization provided the foundation for Increased Commodity Flows between towns and cities of the Manufacturing Belt</a:t>
            </a:r>
          </a:p>
          <a:p>
            <a:pPr lvl="1" eaLnBrk="1" hangingPunct="1">
              <a:lnSpc>
                <a:spcPct val="90000"/>
              </a:lnSpc>
            </a:pPr>
            <a:r>
              <a:rPr lang="en-US" altLang="en-US" sz="2000" smtClean="0"/>
              <a:t>Bound the region even more tightly together.  With a combination of $, commercial linkages, and technical expertise – region was attractive to new industrial activity with large or national markets.  Thus, other cities could not compete @ this scale or intensity.  Other cities and regions could not attract manufacturers of mass-produced goods for the national market.    </a:t>
            </a:r>
          </a:p>
          <a:p>
            <a:pPr eaLnBrk="1" hangingPunct="1">
              <a:lnSpc>
                <a:spcPct val="90000"/>
              </a:lnSpc>
            </a:pPr>
            <a:endParaRPr lang="en-US" altLang="en-US" sz="2400" smtClean="0"/>
          </a:p>
        </p:txBody>
      </p:sp>
      <p:sp>
        <p:nvSpPr>
          <p:cNvPr id="35844" name="Rectangle 1028"/>
          <p:cNvSpPr>
            <a:spLocks noGrp="1" noChangeArrowheads="1"/>
          </p:cNvSpPr>
          <p:nvPr>
            <p:ph type="body" sz="half" idx="2"/>
          </p:nvPr>
        </p:nvSpPr>
        <p:spPr>
          <a:xfrm>
            <a:off x="4648200" y="838200"/>
            <a:ext cx="4495800" cy="5257800"/>
          </a:xfrm>
        </p:spPr>
        <p:txBody>
          <a:bodyPr/>
          <a:lstStyle/>
          <a:p>
            <a:pPr eaLnBrk="1" hangingPunct="1"/>
            <a:r>
              <a:rPr lang="en-US" altLang="en-US" smtClean="0"/>
              <a:t> </a:t>
            </a:r>
          </a:p>
        </p:txBody>
      </p:sp>
      <p:pic>
        <p:nvPicPr>
          <p:cNvPr id="35845" name="Picture 1029" descr="Image of Newport, 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8382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615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r>
              <a:rPr lang="en-US" altLang="en-US" smtClean="0"/>
              <a:t>Extreme Congestion in Leading East Coast Cities</a:t>
            </a:r>
          </a:p>
        </p:txBody>
      </p:sp>
      <p:pic>
        <p:nvPicPr>
          <p:cNvPr id="3686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62200"/>
            <a:ext cx="3810000" cy="3451225"/>
          </a:xfrm>
          <a:noFill/>
        </p:spPr>
      </p:pic>
      <p:pic>
        <p:nvPicPr>
          <p:cNvPr id="36868"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647950"/>
            <a:ext cx="3810000" cy="2781300"/>
          </a:xfrm>
          <a:noFill/>
        </p:spPr>
      </p:pic>
      <p:sp>
        <p:nvSpPr>
          <p:cNvPr id="36869" name="TextBox 4"/>
          <p:cNvSpPr txBox="1">
            <a:spLocks noChangeArrowheads="1"/>
          </p:cNvSpPr>
          <p:nvPr/>
        </p:nvSpPr>
        <p:spPr bwMode="auto">
          <a:xfrm>
            <a:off x="457200" y="5943600"/>
            <a:ext cx="3886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eaLnBrk="1" hangingPunct="1"/>
            <a:r>
              <a:rPr lang="en-US" altLang="en-US"/>
              <a:t>Boston, Massachusetts</a:t>
            </a:r>
          </a:p>
        </p:txBody>
      </p:sp>
      <p:sp>
        <p:nvSpPr>
          <p:cNvPr id="36870" name="TextBox 5"/>
          <p:cNvSpPr txBox="1">
            <a:spLocks noChangeArrowheads="1"/>
          </p:cNvSpPr>
          <p:nvPr/>
        </p:nvSpPr>
        <p:spPr bwMode="auto">
          <a:xfrm>
            <a:off x="4648200" y="5715000"/>
            <a:ext cx="3886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Times New Roman" pitchFamily="18" charset="0"/>
              </a:defRPr>
            </a:lvl1pPr>
            <a:lvl2pPr marL="742950" indent="-285750" eaLnBrk="0" hangingPunct="0">
              <a:defRPr sz="2500">
                <a:solidFill>
                  <a:schemeClr val="tx1"/>
                </a:solidFill>
                <a:latin typeface="Times New Roman" pitchFamily="18" charset="0"/>
              </a:defRPr>
            </a:lvl2pPr>
            <a:lvl3pPr marL="1143000" indent="-228600" eaLnBrk="0" hangingPunct="0">
              <a:defRPr sz="2500">
                <a:solidFill>
                  <a:schemeClr val="tx1"/>
                </a:solidFill>
                <a:latin typeface="Times New Roman" pitchFamily="18" charset="0"/>
              </a:defRPr>
            </a:lvl3pPr>
            <a:lvl4pPr marL="1600200" indent="-228600" eaLnBrk="0" hangingPunct="0">
              <a:defRPr sz="2500">
                <a:solidFill>
                  <a:schemeClr val="tx1"/>
                </a:solidFill>
                <a:latin typeface="Times New Roman" pitchFamily="18" charset="0"/>
              </a:defRPr>
            </a:lvl4pPr>
            <a:lvl5pPr marL="2057400" indent="-228600" eaLnBrk="0" hangingPunct="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eaLnBrk="1" hangingPunct="1"/>
            <a:r>
              <a:rPr lang="en-US" altLang="en-US"/>
              <a:t>Wealthy got out of town!</a:t>
            </a:r>
          </a:p>
        </p:txBody>
      </p:sp>
    </p:spTree>
    <p:extLst>
      <p:ext uri="{BB962C8B-B14F-4D97-AF65-F5344CB8AC3E}">
        <p14:creationId xmlns:p14="http://schemas.microsoft.com/office/powerpoint/2010/main" val="4011009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a:xfrm>
            <a:off x="685800" y="0"/>
            <a:ext cx="7772400" cy="914400"/>
          </a:xfrm>
        </p:spPr>
        <p:txBody>
          <a:bodyPr/>
          <a:lstStyle/>
          <a:p>
            <a:pPr eaLnBrk="1" hangingPunct="1"/>
            <a:r>
              <a:rPr lang="en-US" altLang="en-US" smtClean="0"/>
              <a:t>Uneven Development</a:t>
            </a:r>
          </a:p>
        </p:txBody>
      </p:sp>
      <p:sp>
        <p:nvSpPr>
          <p:cNvPr id="37891" name="Rectangle 1027"/>
          <p:cNvSpPr>
            <a:spLocks noChangeArrowheads="1"/>
          </p:cNvSpPr>
          <p:nvPr/>
        </p:nvSpPr>
        <p:spPr bwMode="auto">
          <a:xfrm>
            <a:off x="2924175" y="-1135063"/>
            <a:ext cx="9144000" cy="0"/>
          </a:xfrm>
          <a:prstGeom prst="rect">
            <a:avLst/>
          </a:prstGeom>
          <a:solidFill>
            <a:srgbClr val="FFDB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1740" rIns="0" bIns="3174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pic>
        <p:nvPicPr>
          <p:cNvPr id="37892" name="Picture 1029" descr="Boswas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20351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1030"/>
          <p:cNvSpPr>
            <a:spLocks noChangeArrowheads="1"/>
          </p:cNvSpPr>
          <p:nvPr/>
        </p:nvSpPr>
        <p:spPr bwMode="auto">
          <a:xfrm>
            <a:off x="777875" y="1174750"/>
            <a:ext cx="3125788" cy="0"/>
          </a:xfrm>
          <a:prstGeom prst="rect">
            <a:avLst/>
          </a:prstGeom>
          <a:solidFill>
            <a:srgbClr val="EBE7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87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sp>
        <p:nvSpPr>
          <p:cNvPr id="37894" name="Rectangle 1031"/>
          <p:cNvSpPr>
            <a:spLocks noChangeArrowheads="1"/>
          </p:cNvSpPr>
          <p:nvPr/>
        </p:nvSpPr>
        <p:spPr bwMode="auto">
          <a:xfrm>
            <a:off x="777875" y="1174750"/>
            <a:ext cx="3125788" cy="0"/>
          </a:xfrm>
          <a:prstGeom prst="rect">
            <a:avLst/>
          </a:prstGeom>
          <a:solidFill>
            <a:srgbClr val="EBE7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87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sp>
        <p:nvSpPr>
          <p:cNvPr id="37895" name="Rectangle 1032"/>
          <p:cNvSpPr>
            <a:spLocks noChangeArrowheads="1"/>
          </p:cNvSpPr>
          <p:nvPr/>
        </p:nvSpPr>
        <p:spPr bwMode="auto">
          <a:xfrm>
            <a:off x="777875" y="1174750"/>
            <a:ext cx="3125788" cy="0"/>
          </a:xfrm>
          <a:prstGeom prst="rect">
            <a:avLst/>
          </a:prstGeom>
          <a:solidFill>
            <a:srgbClr val="EBE7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58700" rIns="92046">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pic>
        <p:nvPicPr>
          <p:cNvPr id="37896" name="Picture 1034" descr="MRCluster_Map-635x3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71600"/>
            <a:ext cx="6477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146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400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795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5"/>
          <p:cNvGrpSpPr>
            <a:grpSpLocks/>
          </p:cNvGrpSpPr>
          <p:nvPr/>
        </p:nvGrpSpPr>
        <p:grpSpPr bwMode="auto">
          <a:xfrm>
            <a:off x="2720975" y="1981200"/>
            <a:ext cx="2946400" cy="2897188"/>
            <a:chOff x="0" y="0"/>
            <a:chExt cx="1856" cy="1825"/>
          </a:xfrm>
        </p:grpSpPr>
        <p:sp>
          <p:nvSpPr>
            <p:cNvPr id="39942" name="Rectangle 2"/>
            <p:cNvSpPr>
              <a:spLocks noChangeArrowheads="1"/>
            </p:cNvSpPr>
            <p:nvPr/>
          </p:nvSpPr>
          <p:spPr bwMode="auto">
            <a:xfrm>
              <a:off x="0" y="0"/>
              <a:ext cx="18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500"/>
            </a:p>
          </p:txBody>
        </p:sp>
        <p:sp>
          <p:nvSpPr>
            <p:cNvPr id="39943" name="Rectangle 3"/>
            <p:cNvSpPr>
              <a:spLocks noChangeArrowheads="1"/>
            </p:cNvSpPr>
            <p:nvPr/>
          </p:nvSpPr>
          <p:spPr bwMode="auto">
            <a:xfrm>
              <a:off x="0" y="0"/>
              <a:ext cx="1856" cy="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457" rIns="17457"/>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ctr" hangingPunct="1">
                <a:spcBef>
                  <a:spcPct val="0"/>
                </a:spcBef>
                <a:buFontTx/>
                <a:buNone/>
              </a:pPr>
              <a:r>
                <a:rPr lang="en-US" altLang="en-US" sz="600">
                  <a:latin typeface="Verdana" pitchFamily="34" charset="0"/>
                </a:rPr>
                <a:t>  </a:t>
              </a:r>
              <a:r>
                <a:rPr lang="en-US" altLang="en-US" sz="17200">
                  <a:latin typeface="Verdana" pitchFamily="34" charset="0"/>
                </a:rPr>
                <a:t> </a:t>
              </a:r>
              <a:r>
                <a:rPr lang="en-US" altLang="en-US" sz="600">
                  <a:latin typeface="Verdana" pitchFamily="34" charset="0"/>
                </a:rPr>
                <a:t>                                                                                                                                      </a:t>
              </a:r>
            </a:p>
            <a:p>
              <a:pPr>
                <a:spcBef>
                  <a:spcPct val="0"/>
                </a:spcBef>
                <a:buFontTx/>
                <a:buNone/>
              </a:pPr>
              <a:endParaRPr lang="en-US" altLang="en-US" sz="600">
                <a:latin typeface="Verdana" pitchFamily="34" charset="0"/>
              </a:endParaRPr>
            </a:p>
          </p:txBody>
        </p:sp>
      </p:grpSp>
      <p:pic>
        <p:nvPicPr>
          <p:cNvPr id="39939" name="Picture 4" descr="picture of remodeled 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3" descr="cfiles28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57600"/>
            <a:ext cx="388143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4" descr="Downtownshoppinglepo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62000"/>
            <a:ext cx="3106738"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356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0"/>
            <a:ext cx="7772400" cy="914400"/>
          </a:xfrm>
        </p:spPr>
        <p:txBody>
          <a:bodyPr/>
          <a:lstStyle/>
          <a:p>
            <a:pPr eaLnBrk="1" hangingPunct="1"/>
            <a:r>
              <a:rPr lang="en-US" altLang="en-US" sz="3600" smtClean="0"/>
              <a:t>Modifying Processes to UI Growth</a:t>
            </a:r>
          </a:p>
        </p:txBody>
      </p:sp>
      <p:sp>
        <p:nvSpPr>
          <p:cNvPr id="40963" name="Rectangle 3"/>
          <p:cNvSpPr>
            <a:spLocks noGrp="1" noChangeArrowheads="1"/>
          </p:cNvSpPr>
          <p:nvPr>
            <p:ph type="body" idx="1"/>
          </p:nvPr>
        </p:nvSpPr>
        <p:spPr>
          <a:xfrm>
            <a:off x="152400" y="685800"/>
            <a:ext cx="8458200" cy="2438400"/>
          </a:xfrm>
        </p:spPr>
        <p:txBody>
          <a:bodyPr/>
          <a:lstStyle/>
          <a:p>
            <a:pPr eaLnBrk="1" hangingPunct="1"/>
            <a:r>
              <a:rPr lang="en-US" altLang="en-US" sz="2400" b="1" smtClean="0"/>
              <a:t>Spread or “Trickle-Down” effects</a:t>
            </a:r>
            <a:r>
              <a:rPr lang="en-US" altLang="en-US" sz="2400" smtClean="0"/>
              <a:t> – Peripheral regions provide agriculture and support to core (e.g. California in early 1900s).  A. O. Hirchman as opposed to </a:t>
            </a:r>
            <a:r>
              <a:rPr lang="en-US" altLang="en-US" sz="2400" b="1" smtClean="0"/>
              <a:t>Backwash effects</a:t>
            </a:r>
            <a:r>
              <a:rPr lang="en-US" altLang="en-US" sz="2400" smtClean="0"/>
              <a:t> (G. Myrdal)</a:t>
            </a:r>
          </a:p>
          <a:p>
            <a:pPr eaLnBrk="1" hangingPunct="1"/>
            <a:r>
              <a:rPr lang="en-US" altLang="en-US" sz="2400" b="1" smtClean="0"/>
              <a:t>Import Substitution</a:t>
            </a:r>
            <a:r>
              <a:rPr lang="en-US" altLang="en-US" sz="2400" smtClean="0"/>
              <a:t> – Local markets in periphery provide their own goods – depends on local entrepreneurs to adopt (and further develop) appropriate innovation.</a:t>
            </a:r>
          </a:p>
          <a:p>
            <a:pPr eaLnBrk="1" hangingPunct="1">
              <a:buFontTx/>
              <a:buNone/>
            </a:pPr>
            <a:endParaRPr lang="en-US" altLang="en-US" sz="2400" smtClean="0"/>
          </a:p>
        </p:txBody>
      </p:sp>
      <p:pic>
        <p:nvPicPr>
          <p:cNvPr id="40964" name="Picture 4" descr="Blaze the trail this fall with your best friend - Fil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02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panish-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400050"/>
            <a:ext cx="4960937"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22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04800"/>
            <a:ext cx="7772400" cy="914400"/>
          </a:xfrm>
        </p:spPr>
        <p:txBody>
          <a:bodyPr/>
          <a:lstStyle/>
          <a:p>
            <a:pPr eaLnBrk="1" hangingPunct="1"/>
            <a:r>
              <a:rPr lang="en-US" altLang="en-US" sz="3200" smtClean="0"/>
              <a:t>Modifying Processes to UI Growth</a:t>
            </a:r>
          </a:p>
        </p:txBody>
      </p:sp>
      <p:sp>
        <p:nvSpPr>
          <p:cNvPr id="41987" name="Rectangle 3"/>
          <p:cNvSpPr>
            <a:spLocks noGrp="1" noChangeArrowheads="1"/>
          </p:cNvSpPr>
          <p:nvPr>
            <p:ph type="body" sz="half" idx="1"/>
          </p:nvPr>
        </p:nvSpPr>
        <p:spPr>
          <a:xfrm>
            <a:off x="-304800" y="457200"/>
            <a:ext cx="4800600" cy="6172200"/>
          </a:xfrm>
        </p:spPr>
        <p:txBody>
          <a:bodyPr/>
          <a:lstStyle/>
          <a:p>
            <a:pPr eaLnBrk="1" hangingPunct="1">
              <a:lnSpc>
                <a:spcPct val="90000"/>
              </a:lnSpc>
            </a:pPr>
            <a:r>
              <a:rPr lang="en-US" altLang="en-US" sz="2000" b="1" smtClean="0"/>
              <a:t>Agglomeration Diseconomies</a:t>
            </a:r>
            <a:r>
              <a:rPr lang="en-US" altLang="en-US" sz="2000" smtClean="0"/>
              <a:t> – Over saturation point of a mature urban region.  Cost to companies of inflated land prices, traffic congestion, crowded ports and RR facilities, high cost of waste disposal, higher taxes.  Costs go to consumers eventually. </a:t>
            </a:r>
          </a:p>
          <a:p>
            <a:pPr eaLnBrk="1" hangingPunct="1">
              <a:lnSpc>
                <a:spcPct val="90000"/>
              </a:lnSpc>
            </a:pPr>
            <a:r>
              <a:rPr lang="en-US" altLang="en-US" sz="2000" b="1" smtClean="0"/>
              <a:t>Kondratiev Upswing</a:t>
            </a:r>
            <a:r>
              <a:rPr lang="en-US" altLang="en-US" sz="2000" smtClean="0"/>
              <a:t> –Lead to new industry not tied down to existing industrial complexes.  Using innovations in transportation and communication creates </a:t>
            </a:r>
            <a:r>
              <a:rPr lang="en-US" altLang="en-US" sz="2000" b="1" smtClean="0"/>
              <a:t>Windows of Locational Opportunity</a:t>
            </a:r>
            <a:r>
              <a:rPr lang="en-US" altLang="en-US" sz="2000" smtClean="0"/>
              <a:t>.  Results in new industrial complexes being formed.</a:t>
            </a:r>
          </a:p>
          <a:p>
            <a:pPr eaLnBrk="1" hangingPunct="1">
              <a:lnSpc>
                <a:spcPct val="90000"/>
              </a:lnSpc>
            </a:pPr>
            <a:r>
              <a:rPr lang="en-US" altLang="en-US" sz="2000" smtClean="0"/>
              <a:t>Tilts balance of existing comparative advantage.  Eventual shift of periphery becoming new core.  Old Core becomes </a:t>
            </a:r>
            <a:r>
              <a:rPr lang="en-US" altLang="en-US" sz="2000" b="1" smtClean="0"/>
              <a:t>deindustrialized</a:t>
            </a:r>
            <a:r>
              <a:rPr lang="en-US" altLang="en-US" sz="2000" smtClean="0"/>
              <a:t>.  New $ is reinvested into new ventures in other regions.  Called </a:t>
            </a:r>
            <a:r>
              <a:rPr lang="en-US" altLang="en-US" sz="2000" b="1" smtClean="0"/>
              <a:t>Creative Destruction</a:t>
            </a:r>
            <a:r>
              <a:rPr lang="en-US" altLang="en-US" sz="2000" smtClean="0"/>
              <a:t>.  (Inherent to the dynamics of Capitalism)</a:t>
            </a:r>
          </a:p>
        </p:txBody>
      </p:sp>
      <p:sp>
        <p:nvSpPr>
          <p:cNvPr id="41988" name="Rectangle 4"/>
          <p:cNvSpPr>
            <a:spLocks noGrp="1" noChangeArrowheads="1"/>
          </p:cNvSpPr>
          <p:nvPr>
            <p:ph type="body" sz="half" idx="2"/>
          </p:nvPr>
        </p:nvSpPr>
        <p:spPr>
          <a:xfrm>
            <a:off x="6248400" y="2514600"/>
            <a:ext cx="381000" cy="1981200"/>
          </a:xfrm>
        </p:spPr>
        <p:txBody>
          <a:bodyPr/>
          <a:lstStyle/>
          <a:p>
            <a:pPr eaLnBrk="1" hangingPunct="1">
              <a:buFontTx/>
              <a:buNone/>
            </a:pPr>
            <a:endParaRPr lang="en-US" altLang="en-US" smtClean="0"/>
          </a:p>
        </p:txBody>
      </p:sp>
      <p:pic>
        <p:nvPicPr>
          <p:cNvPr id="41989" name="Picture 5" descr="Detroit Hou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00200"/>
            <a:ext cx="47244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14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ure 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6946900" cy="539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802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ure 2-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165100"/>
            <a:ext cx="6081713" cy="65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3"/>
          <p:cNvSpPr>
            <a:spLocks noGrp="1" noChangeArrowheads="1"/>
          </p:cNvSpPr>
          <p:nvPr>
            <p:ph type="body" idx="4294967295"/>
          </p:nvPr>
        </p:nvSpPr>
        <p:spPr/>
        <p:txBody>
          <a:bodyPr/>
          <a:lstStyle/>
          <a:p>
            <a:pPr eaLnBrk="1" hangingPunct="1"/>
            <a:r>
              <a:rPr lang="en-US" altLang="en-US" smtClean="0"/>
              <a:t>     </a:t>
            </a:r>
          </a:p>
        </p:txBody>
      </p:sp>
    </p:spTree>
    <p:extLst>
      <p:ext uri="{BB962C8B-B14F-4D97-AF65-F5344CB8AC3E}">
        <p14:creationId xmlns:p14="http://schemas.microsoft.com/office/powerpoint/2010/main" val="2952943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dams_onis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5675"/>
            <a:ext cx="6477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011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CAL-MAP1-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886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CAL-MAP2-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33400"/>
            <a:ext cx="39052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673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r>
              <a:rPr lang="en-US" altLang="en-US" smtClean="0"/>
              <a:t>Frontier Urbanization Continued		</a:t>
            </a:r>
          </a:p>
        </p:txBody>
      </p:sp>
      <p:sp>
        <p:nvSpPr>
          <p:cNvPr id="8195" name="Rectangle 3"/>
          <p:cNvSpPr>
            <a:spLocks noGrp="1" noChangeArrowheads="1"/>
          </p:cNvSpPr>
          <p:nvPr>
            <p:ph type="body" sz="half" idx="1"/>
          </p:nvPr>
        </p:nvSpPr>
        <p:spPr>
          <a:xfrm>
            <a:off x="685800" y="1143000"/>
            <a:ext cx="3810000" cy="5334000"/>
          </a:xfrm>
        </p:spPr>
        <p:txBody>
          <a:bodyPr/>
          <a:lstStyle/>
          <a:p>
            <a:pPr eaLnBrk="1" hangingPunct="1">
              <a:lnSpc>
                <a:spcPct val="90000"/>
              </a:lnSpc>
            </a:pPr>
            <a:r>
              <a:rPr lang="en-US" altLang="en-US" sz="2400" smtClean="0"/>
              <a:t>This embryonic Urban System operated as a string of Gateway cities</a:t>
            </a:r>
          </a:p>
          <a:p>
            <a:pPr lvl="1" eaLnBrk="1" hangingPunct="1">
              <a:lnSpc>
                <a:spcPct val="90000"/>
              </a:lnSpc>
            </a:pPr>
            <a:r>
              <a:rPr lang="en-US" altLang="en-US" sz="2000" smtClean="0"/>
              <a:t>Assembly of Staple Products for export</a:t>
            </a:r>
          </a:p>
          <a:p>
            <a:pPr lvl="1" eaLnBrk="1" hangingPunct="1">
              <a:lnSpc>
                <a:spcPct val="90000"/>
              </a:lnSpc>
            </a:pPr>
            <a:r>
              <a:rPr lang="en-US" altLang="en-US" sz="2000" smtClean="0"/>
              <a:t>Distribution of imported manufactured goods</a:t>
            </a:r>
          </a:p>
          <a:p>
            <a:pPr lvl="1" eaLnBrk="1" hangingPunct="1">
              <a:lnSpc>
                <a:spcPct val="90000"/>
              </a:lnSpc>
            </a:pPr>
            <a:r>
              <a:rPr lang="en-US" altLang="en-US" sz="2000" smtClean="0"/>
              <a:t>Civil Admin. Of New territories</a:t>
            </a:r>
          </a:p>
          <a:p>
            <a:pPr lvl="1" eaLnBrk="1" hangingPunct="1">
              <a:lnSpc>
                <a:spcPct val="90000"/>
              </a:lnSpc>
              <a:buFontTx/>
              <a:buNone/>
            </a:pPr>
            <a:r>
              <a:rPr lang="en-US" altLang="en-US" sz="2000" smtClean="0"/>
              <a:t>Entrepots began to emerge.  Places with better natural port/trade advantages, and could better coordinate shipping schedules with other ports (ex. New York, Boston, Charleston, Philadelphia, and Newport)</a:t>
            </a:r>
          </a:p>
        </p:txBody>
      </p:sp>
      <p:pic>
        <p:nvPicPr>
          <p:cNvPr id="8196" name="Picture 6" descr="Bostonharbourtopomap"/>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343400" y="2825750"/>
            <a:ext cx="4572000" cy="250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7588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_S__Territorial_Acquisitions 1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03288"/>
            <a:ext cx="80772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467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914400"/>
          </a:xfrm>
        </p:spPr>
        <p:txBody>
          <a:bodyPr/>
          <a:lstStyle/>
          <a:p>
            <a:pPr eaLnBrk="1" hangingPunct="1"/>
            <a:r>
              <a:rPr lang="en-US" altLang="en-US" sz="4000" smtClean="0"/>
              <a:t>Mercantile Epoch (1790-1840)</a:t>
            </a:r>
          </a:p>
        </p:txBody>
      </p:sp>
      <p:sp>
        <p:nvSpPr>
          <p:cNvPr id="10243" name="Rectangle 3"/>
          <p:cNvSpPr>
            <a:spLocks noGrp="1" noChangeArrowheads="1"/>
          </p:cNvSpPr>
          <p:nvPr>
            <p:ph type="body" idx="1"/>
          </p:nvPr>
        </p:nvSpPr>
        <p:spPr>
          <a:xfrm>
            <a:off x="685800" y="914400"/>
            <a:ext cx="7772400" cy="5181600"/>
          </a:xfrm>
        </p:spPr>
        <p:txBody>
          <a:bodyPr/>
          <a:lstStyle/>
          <a:p>
            <a:pPr eaLnBrk="1" hangingPunct="1">
              <a:lnSpc>
                <a:spcPct val="90000"/>
              </a:lnSpc>
            </a:pPr>
            <a:r>
              <a:rPr lang="en-US" altLang="en-US" sz="2400" smtClean="0"/>
              <a:t>1776 American Independence from Britain</a:t>
            </a:r>
          </a:p>
          <a:p>
            <a:pPr eaLnBrk="1" hangingPunct="1">
              <a:lnSpc>
                <a:spcPct val="90000"/>
              </a:lnSpc>
            </a:pPr>
            <a:r>
              <a:rPr lang="en-US" altLang="en-US" sz="2400" smtClean="0"/>
              <a:t>US Constitution was written by City dwellers – Placed strong influence on City based manufacturing and trade (Federalist system in terms of money and trade)</a:t>
            </a:r>
          </a:p>
          <a:p>
            <a:pPr eaLnBrk="1" hangingPunct="1">
              <a:lnSpc>
                <a:spcPct val="90000"/>
              </a:lnSpc>
            </a:pPr>
            <a:r>
              <a:rPr lang="en-US" altLang="en-US" sz="2400" smtClean="0"/>
              <a:t>Forced cities and regions within U.S. to trade with each other rather than Europe</a:t>
            </a:r>
          </a:p>
          <a:p>
            <a:pPr eaLnBrk="1" hangingPunct="1">
              <a:lnSpc>
                <a:spcPct val="90000"/>
              </a:lnSpc>
            </a:pPr>
            <a:r>
              <a:rPr lang="en-US" altLang="en-US" sz="2400" smtClean="0"/>
              <a:t>Investments were financed by American capital rather than European capital.  Profits remained in US</a:t>
            </a:r>
          </a:p>
          <a:p>
            <a:pPr eaLnBrk="1" hangingPunct="1">
              <a:lnSpc>
                <a:spcPct val="90000"/>
              </a:lnSpc>
            </a:pPr>
            <a:r>
              <a:rPr lang="en-US" altLang="en-US" sz="2400" smtClean="0"/>
              <a:t>Proliferation of local and regional administrative functions – led to small towns, state capitals, and federal capital (Washington D.C.)</a:t>
            </a:r>
          </a:p>
          <a:p>
            <a:pPr eaLnBrk="1" hangingPunct="1">
              <a:lnSpc>
                <a:spcPct val="90000"/>
              </a:lnSpc>
            </a:pPr>
            <a:r>
              <a:rPr lang="en-US" altLang="en-US" sz="2400" smtClean="0"/>
              <a:t>Westward expansion led to the development of Frontier towns (ex. Santa Fe, N.M.-local service centers)</a:t>
            </a:r>
          </a:p>
          <a:p>
            <a:pPr eaLnBrk="1" hangingPunct="1">
              <a:lnSpc>
                <a:spcPct val="90000"/>
              </a:lnSpc>
            </a:pPr>
            <a:endParaRPr lang="en-US" altLang="en-US" sz="2400" smtClean="0"/>
          </a:p>
        </p:txBody>
      </p:sp>
    </p:spTree>
    <p:extLst>
      <p:ext uri="{BB962C8B-B14F-4D97-AF65-F5344CB8AC3E}">
        <p14:creationId xmlns:p14="http://schemas.microsoft.com/office/powerpoint/2010/main" val="3305497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2018</Words>
  <Application>Microsoft Office PowerPoint</Application>
  <PresentationFormat>On-screen Show (4:3)</PresentationFormat>
  <Paragraphs>117</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Chapter 3:  The Foundations of the American Urban System </vt:lpstr>
      <vt:lpstr>Frontier Urbanization</vt:lpstr>
      <vt:lpstr>PowerPoint Presentation</vt:lpstr>
      <vt:lpstr>PowerPoint Presentation</vt:lpstr>
      <vt:lpstr>PowerPoint Presentation</vt:lpstr>
      <vt:lpstr>PowerPoint Presentation</vt:lpstr>
      <vt:lpstr>Frontier Urbanization Continued  </vt:lpstr>
      <vt:lpstr>PowerPoint Presentation</vt:lpstr>
      <vt:lpstr>Mercantile Epoch (1790-1840)</vt:lpstr>
      <vt:lpstr>Mercantile Epoch (1790-1840)</vt:lpstr>
      <vt:lpstr>Vance’s Mercantile Model</vt:lpstr>
      <vt:lpstr>Five Stages of Vance’s Mercantile Model</vt:lpstr>
      <vt:lpstr>PowerPoint Presentation</vt:lpstr>
      <vt:lpstr>PowerPoint Presentation</vt:lpstr>
      <vt:lpstr>American Civil War 1861-65</vt:lpstr>
      <vt:lpstr>Early Industrial Expansion and Realignment</vt:lpstr>
      <vt:lpstr>PowerPoint Presentation</vt:lpstr>
      <vt:lpstr>PowerPoint Presentation</vt:lpstr>
      <vt:lpstr>PowerPoint Presentation</vt:lpstr>
      <vt:lpstr>Early Industrial Expansion and Realignment (1840-1875)</vt:lpstr>
      <vt:lpstr>PowerPoint Presentation</vt:lpstr>
      <vt:lpstr>Some Principles of Urban Growth</vt:lpstr>
      <vt:lpstr>PowerPoint Presentation</vt:lpstr>
      <vt:lpstr>PowerPoint Presentation</vt:lpstr>
      <vt:lpstr>Beginnings of Central Place Theory</vt:lpstr>
      <vt:lpstr>Central Place Theory</vt:lpstr>
      <vt:lpstr>Central Place Theory (Continued)</vt:lpstr>
      <vt:lpstr>PowerPoint Presentation</vt:lpstr>
      <vt:lpstr>PowerPoint Presentation</vt:lpstr>
      <vt:lpstr>The Polders in the Netherlands</vt:lpstr>
      <vt:lpstr>The Organization of Industry (1875-1920</vt:lpstr>
      <vt:lpstr>The Organization of Industry (1875-1920)</vt:lpstr>
      <vt:lpstr>The Organization of Industry (1875-1920)</vt:lpstr>
      <vt:lpstr>The Organization of Industry (1875-1920)</vt:lpstr>
      <vt:lpstr>Extreme Congestion in Leading East Coast Cities</vt:lpstr>
      <vt:lpstr>Uneven Development</vt:lpstr>
      <vt:lpstr>PowerPoint Presentation</vt:lpstr>
      <vt:lpstr>PowerPoint Presentation</vt:lpstr>
      <vt:lpstr>Modifying Processes to UI Growth</vt:lpstr>
      <vt:lpstr>Modifying Processes to UI Growth</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The Foundations of the American Urban System </dc:title>
  <dc:creator>Owner</dc:creator>
  <cp:lastModifiedBy>Owner</cp:lastModifiedBy>
  <cp:revision>1</cp:revision>
  <dcterms:created xsi:type="dcterms:W3CDTF">2014-11-01T02:34:20Z</dcterms:created>
  <dcterms:modified xsi:type="dcterms:W3CDTF">2014-11-01T02:37:01Z</dcterms:modified>
</cp:coreProperties>
</file>