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60" r:id="rId6"/>
    <p:sldId id="258" r:id="rId7"/>
    <p:sldId id="259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31B6D-8822-4AD4-B0F2-6107BE7685CF}" type="datetimeFigureOut">
              <a:rPr lang="en-US" smtClean="0"/>
              <a:t>3/3/2014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7BC58-F7F4-4ED5-939C-56B192259D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39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E2FC5C1-4BDF-4C20-9AFD-5D92661213AF}" type="datetimeFigureOut">
              <a:rPr lang="en-US" smtClean="0"/>
              <a:t>3/3/2014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4568528-9C90-4341-8E62-BAB6B541D0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C5C1-4BDF-4C20-9AFD-5D92661213AF}" type="datetimeFigureOut">
              <a:rPr lang="en-US" smtClean="0"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8528-9C90-4341-8E62-BAB6B541D0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C5C1-4BDF-4C20-9AFD-5D92661213AF}" type="datetimeFigureOut">
              <a:rPr lang="en-US" smtClean="0"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8528-9C90-4341-8E62-BAB6B541D0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E2FC5C1-4BDF-4C20-9AFD-5D92661213AF}" type="datetimeFigureOut">
              <a:rPr lang="en-US" smtClean="0"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8528-9C90-4341-8E62-BAB6B541D0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E2FC5C1-4BDF-4C20-9AFD-5D92661213AF}" type="datetimeFigureOut">
              <a:rPr lang="en-US" smtClean="0"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4568528-9C90-4341-8E62-BAB6B541D0F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2FC5C1-4BDF-4C20-9AFD-5D92661213AF}" type="datetimeFigureOut">
              <a:rPr lang="en-US" smtClean="0"/>
              <a:t>3/3/2014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568528-9C90-4341-8E62-BAB6B541D0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E2FC5C1-4BDF-4C20-9AFD-5D92661213AF}" type="datetimeFigureOut">
              <a:rPr lang="en-US" smtClean="0"/>
              <a:t>3/3/2014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4568528-9C90-4341-8E62-BAB6B541D0F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C5C1-4BDF-4C20-9AFD-5D92661213AF}" type="datetimeFigureOut">
              <a:rPr lang="en-US" smtClean="0"/>
              <a:t>3/3/2014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8528-9C90-4341-8E62-BAB6B541D0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2FC5C1-4BDF-4C20-9AFD-5D92661213AF}" type="datetimeFigureOut">
              <a:rPr lang="en-US" smtClean="0"/>
              <a:t>3/3/2014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568528-9C90-4341-8E62-BAB6B541D0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E2FC5C1-4BDF-4C20-9AFD-5D92661213AF}" type="datetimeFigureOut">
              <a:rPr lang="en-US" smtClean="0"/>
              <a:t>3/3/2014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4568528-9C90-4341-8E62-BAB6B541D0F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E2FC5C1-4BDF-4C20-9AFD-5D92661213AF}" type="datetimeFigureOut">
              <a:rPr lang="en-US" smtClean="0"/>
              <a:t>3/3/2014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4568528-9C90-4341-8E62-BAB6B541D0F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E2FC5C1-4BDF-4C20-9AFD-5D92661213AF}" type="datetimeFigureOut">
              <a:rPr lang="en-US" smtClean="0"/>
              <a:t>3/3/2014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4568528-9C90-4341-8E62-BAB6B541D0FC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324600" cy="110410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</a:rPr>
              <a:t>San Jose Mercury News: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699419"/>
            <a:ext cx="8402348" cy="2339181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800" b="1" dirty="0" smtClean="0"/>
              <a:t>“Report </a:t>
            </a:r>
            <a:r>
              <a:rPr lang="en-US" sz="4800" b="1" dirty="0"/>
              <a:t>says wage hike could cost 500k jobs, puts Dems on </a:t>
            </a:r>
            <a:r>
              <a:rPr lang="en-US" sz="4800" b="1" dirty="0" smtClean="0"/>
              <a:t>defensive”</a:t>
            </a:r>
            <a:endParaRPr lang="en-US" sz="4800" dirty="0"/>
          </a:p>
          <a:p>
            <a:pPr marL="64008" indent="0">
              <a:buNone/>
            </a:pPr>
            <a:endParaRPr lang="en-US" sz="48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306074" y="4648200"/>
            <a:ext cx="3352800" cy="17526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By: </a:t>
            </a:r>
            <a:r>
              <a:rPr lang="en-US" b="1" dirty="0" smtClean="0">
                <a:solidFill>
                  <a:srgbClr val="FFC000"/>
                </a:solidFill>
              </a:rPr>
              <a:t>Alan </a:t>
            </a:r>
            <a:r>
              <a:rPr lang="en-US" b="1" dirty="0">
                <a:solidFill>
                  <a:srgbClr val="FFC000"/>
                </a:solidFill>
              </a:rPr>
              <a:t>Fram</a:t>
            </a:r>
            <a:endParaRPr lang="en-US" dirty="0" smtClean="0">
              <a:solidFill>
                <a:srgbClr val="FFC000"/>
              </a:solidFill>
            </a:endParaRPr>
          </a:p>
          <a:p>
            <a:pPr marL="64008" indent="0">
              <a:buNone/>
            </a:pPr>
            <a:r>
              <a:rPr lang="en-US" b="1" dirty="0">
                <a:solidFill>
                  <a:srgbClr val="FFC000"/>
                </a:solidFill>
              </a:rPr>
              <a:t>February 19, 2014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05400" y="4800600"/>
            <a:ext cx="3754148" cy="14478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286000"/>
            <a:ext cx="8062912" cy="1752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52054" y="4788932"/>
            <a:ext cx="8062912" cy="1752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90" y="4269386"/>
            <a:ext cx="4273020" cy="223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Consequences of not raising the minimum wage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3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Alcoholism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533400"/>
            <a:ext cx="3394471" cy="452596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1460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7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52600"/>
            <a:ext cx="3015575" cy="47244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981200"/>
            <a:ext cx="3394471" cy="4525962"/>
          </a:xfrm>
        </p:spPr>
      </p:pic>
      <p:sp>
        <p:nvSpPr>
          <p:cNvPr id="7" name="TextBox 6"/>
          <p:cNvSpPr txBox="1"/>
          <p:nvPr/>
        </p:nvSpPr>
        <p:spPr>
          <a:xfrm>
            <a:off x="990600" y="4572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Poor people who can’t afford to pay their bill will become beggars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15240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 robbers/ thieves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257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en-US" dirty="0" smtClean="0"/>
              <a:t>Reports show that raising the minimum wage to $10.10 per hour would </a:t>
            </a:r>
            <a:r>
              <a:rPr lang="en-US" dirty="0"/>
              <a:t>increase pay for more than 16.5 million people, mostly those earning low wages. It also would lift 900,000 people over the federal poverty threshold, the study said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00"/>
            <a:ext cx="4038600" cy="2438400"/>
          </a:xfrm>
        </p:spPr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However, there are others contest that statement saying that raising the minimum wage will reduce job by .3% or 500,000 by 2016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04800"/>
            <a:ext cx="4451048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6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543800" cy="13990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Benefit of raising the minimum wage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Pay increase </a:t>
            </a:r>
            <a:r>
              <a:rPr lang="en-US" dirty="0"/>
              <a:t>for more than 16.5 million people, mostly those earning </a:t>
            </a:r>
            <a:r>
              <a:rPr lang="en-US" dirty="0" smtClean="0"/>
              <a:t>low wages.</a:t>
            </a:r>
          </a:p>
          <a:p>
            <a:r>
              <a:rPr lang="en-US" dirty="0"/>
              <a:t>Increase business transaction activities.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lifts 900,000 people over the federal poverty threshold</a:t>
            </a:r>
          </a:p>
          <a:p>
            <a:r>
              <a:rPr lang="en-US" dirty="0" smtClean="0"/>
              <a:t>The government spends less tax money on unemployment and poverty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2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4038600" cy="1133126"/>
          </a:xfrm>
        </p:spPr>
        <p:txBody>
          <a:bodyPr>
            <a:normAutofit/>
          </a:bodyPr>
          <a:lstStyle/>
          <a:p>
            <a:r>
              <a:rPr lang="en-US" dirty="0" smtClean="0"/>
              <a:t>The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038600" cy="4525963"/>
          </a:xfrm>
        </p:spPr>
        <p:txBody>
          <a:bodyPr/>
          <a:lstStyle/>
          <a:p>
            <a:r>
              <a:rPr lang="en-US" dirty="0"/>
              <a:t>Jack Furman </a:t>
            </a:r>
            <a:r>
              <a:rPr lang="en-US" dirty="0" smtClean="0"/>
              <a:t>referred </a:t>
            </a:r>
            <a:r>
              <a:rPr lang="en-US" dirty="0"/>
              <a:t>to a statement made by 600 </a:t>
            </a:r>
            <a:r>
              <a:rPr lang="en-US" dirty="0" smtClean="0"/>
              <a:t>economists </a:t>
            </a:r>
            <a:r>
              <a:rPr lang="en-US" dirty="0"/>
              <a:t>saying that increasing </a:t>
            </a:r>
            <a:r>
              <a:rPr lang="en-US" dirty="0" smtClean="0"/>
              <a:t>the minimum wage has little to no effect on employment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295400"/>
            <a:ext cx="441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This claim is strong because he quotes from a large number of credible economists. </a:t>
            </a:r>
          </a:p>
          <a:p>
            <a:r>
              <a:rPr lang="en-US" sz="2800" dirty="0" smtClean="0"/>
              <a:t>This statement fully answers to the opposition’s claim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073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51706"/>
          </a:xfrm>
        </p:spPr>
        <p:txBody>
          <a:bodyPr/>
          <a:lstStyle/>
          <a:p>
            <a:pPr algn="ctr"/>
            <a:r>
              <a:rPr lang="en-US" dirty="0" smtClean="0"/>
              <a:t>Stake holder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87194013"/>
              </p:ext>
            </p:extLst>
          </p:nvPr>
        </p:nvGraphicFramePr>
        <p:xfrm>
          <a:off x="152400" y="990600"/>
          <a:ext cx="8671243" cy="557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057400"/>
                <a:gridCol w="1813243"/>
                <a:gridCol w="1768157"/>
                <a:gridCol w="1584643"/>
              </a:tblGrid>
              <a:tr h="35467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Raise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 raise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Benefit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Harm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Benefit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Harm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137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Worker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Earn more money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decrease in job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r>
                        <a:rPr lang="en-US" sz="1600" baseline="0" dirty="0" smtClean="0"/>
                        <a:t> change in salary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 change in employment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1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Employer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Customers</a:t>
                      </a:r>
                      <a:r>
                        <a:rPr lang="en-US" sz="1600" baseline="0" dirty="0" smtClean="0"/>
                        <a:t> have more money to spend on purchasing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Have to pay more money to employees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Spend less money on salary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People don’t have enough money to spend, business slow down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Customer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Has more money to spend of daily need and activities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Has to spend more money because of an increase in price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Prices stay the same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Have not</a:t>
                      </a:r>
                      <a:r>
                        <a:rPr lang="en-US" sz="1600" baseline="0" dirty="0" smtClean="0"/>
                        <a:t> enough money to spend on daily activities</a:t>
                      </a:r>
                      <a:endParaRPr lang="en-US" sz="1600" dirty="0" smtClean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Government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Spend</a:t>
                      </a:r>
                      <a:r>
                        <a:rPr lang="en-US" sz="1600" baseline="0" dirty="0" smtClean="0"/>
                        <a:t> less money on poverty programs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Spend more money on unemployment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Spend</a:t>
                      </a:r>
                      <a:r>
                        <a:rPr lang="en-US" sz="1600" baseline="0" dirty="0" smtClean="0"/>
                        <a:t> less money on </a:t>
                      </a:r>
                      <a:r>
                        <a:rPr lang="en-US" sz="1600" dirty="0" smtClean="0"/>
                        <a:t>unemployment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Spend more money on </a:t>
                      </a:r>
                      <a:r>
                        <a:rPr lang="en-US" sz="1600" baseline="0" dirty="0" smtClean="0"/>
                        <a:t>poverty programs</a:t>
                      </a:r>
                      <a:endParaRPr lang="en-US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 </a:t>
                      </a:r>
                      <a:endParaRPr lang="en-US" sz="1600" dirty="0" smtClean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8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Raising the minimum wage to $10.10 is the right decision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2087563"/>
          </a:xfrm>
        </p:spPr>
        <p:txBody>
          <a:bodyPr/>
          <a:lstStyle/>
          <a:p>
            <a:r>
              <a:rPr lang="en-US" dirty="0" smtClean="0"/>
              <a:t>From an </a:t>
            </a:r>
            <a:r>
              <a:rPr lang="en-US" dirty="0"/>
              <a:t>Utilitarian point of </a:t>
            </a:r>
            <a:r>
              <a:rPr lang="en-US" dirty="0" smtClean="0"/>
              <a:t>view, it </a:t>
            </a:r>
            <a:r>
              <a:rPr lang="en-US" dirty="0"/>
              <a:t>would maximize pleasure over </a:t>
            </a:r>
            <a:r>
              <a:rPr lang="en-US" dirty="0" smtClean="0"/>
              <a:t>pain.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752600"/>
            <a:ext cx="5477336" cy="4800599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3657600"/>
            <a:ext cx="4038600" cy="2087563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2016</a:t>
            </a:r>
            <a:r>
              <a:rPr lang="en-US" dirty="0" smtClean="0"/>
              <a:t>, it will create </a:t>
            </a:r>
            <a:r>
              <a:rPr lang="en-US" dirty="0"/>
              <a:t>about 100,000 fewer jobs, higher wages for 7.6 million workers and 300,000 people lifted out of </a:t>
            </a:r>
            <a:r>
              <a:rPr lang="en-US" dirty="0" smtClean="0"/>
              <a:t>poverty.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5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056926"/>
          </a:xfrm>
        </p:spPr>
        <p:txBody>
          <a:bodyPr/>
          <a:lstStyle/>
          <a:p>
            <a:pPr algn="ctr"/>
            <a:r>
              <a:rPr lang="en-US" dirty="0" smtClean="0"/>
              <a:t>The opposition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“Today's CBO report shows that raising the minimum wage could destroy as many as 1 million jobs, a devastating blow to the very people that need help most in this economy,” Senate Minority Leader Mitch McConnell, R-Ky., said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However, he didn’t mention about how raising the minimum wage will increase the spending power of the people. Thus, driving the US economy upward.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The raise in minimum wage will have little to none effect on the federal budget deficit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 decreases the amount the government must spend on poverty programs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It increases the amount the government must spend on unemployment.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Raising the minimum wage is the right decision according to </a:t>
            </a:r>
            <a:r>
              <a:rPr lang="en-US" sz="3200" dirty="0" smtClean="0">
                <a:effectLst/>
              </a:rPr>
              <a:t>Utilitarian principles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 gives people a bigger money pool to spend on necessities.</a:t>
            </a:r>
          </a:p>
          <a:p>
            <a:r>
              <a:rPr lang="en-US" dirty="0" smtClean="0"/>
              <a:t>It speed up the flow of capital</a:t>
            </a:r>
          </a:p>
          <a:p>
            <a:r>
              <a:rPr lang="en-US" dirty="0" smtClean="0"/>
              <a:t>In time, it </a:t>
            </a:r>
            <a:r>
              <a:rPr lang="en-US" smtClean="0"/>
              <a:t>will creates more jobs</a:t>
            </a: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905000"/>
            <a:ext cx="2662238" cy="4000631"/>
          </a:xfrm>
        </p:spPr>
      </p:pic>
    </p:spTree>
    <p:extLst>
      <p:ext uri="{BB962C8B-B14F-4D97-AF65-F5344CB8AC3E}">
        <p14:creationId xmlns:p14="http://schemas.microsoft.com/office/powerpoint/2010/main" val="322590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191</TotalTime>
  <Words>506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San Jose Mercury News:</vt:lpstr>
      <vt:lpstr>Summary</vt:lpstr>
      <vt:lpstr>Benefit of raising the minimum wage</vt:lpstr>
      <vt:lpstr>The argument</vt:lpstr>
      <vt:lpstr>Stake holder</vt:lpstr>
      <vt:lpstr>Raising the minimum wage to $10.10 is the right decision</vt:lpstr>
      <vt:lpstr>The opposition</vt:lpstr>
      <vt:lpstr>The raise in minimum wage will have little to none effect on the federal budget deficit</vt:lpstr>
      <vt:lpstr>Raising the minimum wage is the right decision according to Utilitarian principles</vt:lpstr>
      <vt:lpstr>Consequences of not raising the minimum wage</vt:lpstr>
      <vt:lpstr>Alcoholism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Jose Mercury News:</dc:title>
  <dc:creator>hj</dc:creator>
  <cp:lastModifiedBy>hj</cp:lastModifiedBy>
  <cp:revision>21</cp:revision>
  <dcterms:created xsi:type="dcterms:W3CDTF">2014-03-03T19:38:04Z</dcterms:created>
  <dcterms:modified xsi:type="dcterms:W3CDTF">2014-03-03T22:49:49Z</dcterms:modified>
</cp:coreProperties>
</file>