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33"/>
  </p:notesMasterIdLst>
  <p:handoutMasterIdLst>
    <p:handoutMasterId r:id="rId34"/>
  </p:handoutMasterIdLst>
  <p:sldIdLst>
    <p:sldId id="329" r:id="rId2"/>
    <p:sldId id="346" r:id="rId3"/>
    <p:sldId id="350" r:id="rId4"/>
    <p:sldId id="348" r:id="rId5"/>
    <p:sldId id="333" r:id="rId6"/>
    <p:sldId id="334" r:id="rId7"/>
    <p:sldId id="351" r:id="rId8"/>
    <p:sldId id="376" r:id="rId9"/>
    <p:sldId id="352" r:id="rId10"/>
    <p:sldId id="353" r:id="rId11"/>
    <p:sldId id="354" r:id="rId12"/>
    <p:sldId id="355" r:id="rId13"/>
    <p:sldId id="379" r:id="rId14"/>
    <p:sldId id="378" r:id="rId15"/>
    <p:sldId id="357" r:id="rId16"/>
    <p:sldId id="358" r:id="rId17"/>
    <p:sldId id="349" r:id="rId18"/>
    <p:sldId id="359" r:id="rId19"/>
    <p:sldId id="360" r:id="rId20"/>
    <p:sldId id="361" r:id="rId21"/>
    <p:sldId id="340" r:id="rId22"/>
    <p:sldId id="365" r:id="rId23"/>
    <p:sldId id="366" r:id="rId24"/>
    <p:sldId id="374" r:id="rId25"/>
    <p:sldId id="373" r:id="rId26"/>
    <p:sldId id="367" r:id="rId27"/>
    <p:sldId id="375" r:id="rId28"/>
    <p:sldId id="368" r:id="rId29"/>
    <p:sldId id="369" r:id="rId30"/>
    <p:sldId id="370" r:id="rId31"/>
    <p:sldId id="371" r:id="rId32"/>
  </p:sldIdLst>
  <p:sldSz cx="9144000" cy="6858000" type="screen4x3"/>
  <p:notesSz cx="6858000" cy="9144000"/>
  <p:embeddedFontLst>
    <p:embeddedFont>
      <p:font typeface="Tahoma" pitchFamily="34" charset="0"/>
      <p:regular r:id="rId35"/>
      <p:bold r:id="rId36"/>
    </p:embeddedFont>
    <p:embeddedFont>
      <p:font typeface="Arial Black" pitchFamily="34" charset="0"/>
      <p:bold r:id="rId37"/>
    </p:embeddedFont>
    <p:embeddedFont>
      <p:font typeface="Calibri" pitchFamily="34" charset="0"/>
      <p:regular r:id="rId38"/>
      <p:bold r:id="rId39"/>
      <p:italic r:id="rId40"/>
      <p:boldItalic r:id="rId41"/>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CC00"/>
    <a:srgbClr val="FFE181"/>
    <a:srgbClr val="000099"/>
    <a:srgbClr val="FF6600"/>
    <a:srgbClr val="A50021"/>
    <a:srgbClr val="FFFF00"/>
    <a:srgbClr val="008000"/>
    <a:srgbClr val="CC0000"/>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6" autoAdjust="0"/>
    <p:restoredTop sz="97978" autoAdjust="0"/>
  </p:normalViewPr>
  <p:slideViewPr>
    <p:cSldViewPr>
      <p:cViewPr>
        <p:scale>
          <a:sx n="60" d="100"/>
          <a:sy n="60" d="100"/>
        </p:scale>
        <p:origin x="-902" y="-403"/>
      </p:cViewPr>
      <p:guideLst>
        <p:guide orient="horz" pos="2160"/>
        <p:guide pos="2880"/>
      </p:guideLst>
    </p:cSldViewPr>
  </p:slideViewPr>
  <p:outlineViewPr>
    <p:cViewPr>
      <p:scale>
        <a:sx n="33" d="100"/>
        <a:sy n="33" d="100"/>
      </p:scale>
      <p:origin x="0" y="144"/>
    </p:cViewPr>
    <p:sldLst>
      <p:sld r:id="rId1" collapse="1"/>
    </p:sldLst>
  </p:outlineViewPr>
  <p:notesTextViewPr>
    <p:cViewPr>
      <p:scale>
        <a:sx n="100" d="100"/>
        <a:sy n="100" d="100"/>
      </p:scale>
      <p:origin x="0" y="0"/>
    </p:cViewPr>
  </p:notesTextViewPr>
  <p:sorterViewPr>
    <p:cViewPr>
      <p:scale>
        <a:sx n="92" d="100"/>
        <a:sy n="92"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07B423-0E60-4F0C-825A-34F020DBB8F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9D37C4E-0101-43CE-8803-8C38E8435CA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0AD6F82-16F0-40EF-A0DE-64948C1B5ECD}" type="slidenum">
              <a:rPr lang="en-US" smtClean="0"/>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65225" y="695325"/>
            <a:ext cx="4527550" cy="3395663"/>
          </a:xfrm>
          <a:ln/>
        </p:spPr>
      </p:sp>
      <p:sp>
        <p:nvSpPr>
          <p:cNvPr id="43011"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65225" y="695325"/>
            <a:ext cx="4527550" cy="3395663"/>
          </a:xfrm>
          <a:ln/>
        </p:spPr>
      </p:sp>
      <p:sp>
        <p:nvSpPr>
          <p:cNvPr id="45059"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spcBef>
                <a:spcPct val="0"/>
              </a:spcBef>
            </a:pPr>
            <a:endParaRPr lang="en-US" smtClean="0"/>
          </a:p>
        </p:txBody>
      </p:sp>
      <p:sp>
        <p:nvSpPr>
          <p:cNvPr id="460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6A65DAF-62A6-40DC-9D39-CF0A856F3C2C}"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65225" y="695325"/>
            <a:ext cx="4527550" cy="3395663"/>
          </a:xfrm>
          <a:ln/>
        </p:spPr>
      </p:sp>
      <p:sp>
        <p:nvSpPr>
          <p:cNvPr id="35843"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65225" y="695325"/>
            <a:ext cx="4527550" cy="3395663"/>
          </a:xfrm>
          <a:ln/>
        </p:spPr>
      </p:sp>
      <p:sp>
        <p:nvSpPr>
          <p:cNvPr id="36867"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38915"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Consumer attitude can be impacted by effective marketing communications. </a:t>
            </a:r>
            <a:r>
              <a:rPr lang="en-US" b="1" dirty="0" smtClean="0">
                <a:latin typeface="Arial" charset="0"/>
              </a:rPr>
              <a:t>Attitude</a:t>
            </a:r>
            <a:r>
              <a:rPr lang="en-US" b="0" baseline="0" dirty="0" smtClean="0">
                <a:latin typeface="Arial" charset="0"/>
              </a:rPr>
              <a:t> is the mental position a person takes towards a topic, person, or an event that influences an individual’s feelings, perceptions, learning processes, and behaviors. Attitude consists of three components.</a:t>
            </a:r>
          </a:p>
          <a:p>
            <a:r>
              <a:rPr lang="en-US" b="1" baseline="0" dirty="0" smtClean="0">
                <a:latin typeface="Arial" charset="0"/>
              </a:rPr>
              <a:t>Affective</a:t>
            </a:r>
            <a:r>
              <a:rPr lang="en-US" b="0" baseline="0" dirty="0" smtClean="0">
                <a:latin typeface="Arial" charset="0"/>
              </a:rPr>
              <a:t> is the feeling and emotional part of attitude.</a:t>
            </a:r>
          </a:p>
          <a:p>
            <a:r>
              <a:rPr lang="en-US" b="1" baseline="0" dirty="0" smtClean="0">
                <a:latin typeface="Arial" charset="0"/>
              </a:rPr>
              <a:t>Cognitive </a:t>
            </a:r>
            <a:r>
              <a:rPr lang="en-US" b="0" baseline="0" dirty="0" smtClean="0">
                <a:latin typeface="Arial" charset="0"/>
              </a:rPr>
              <a:t>is the individual’s knowledge, understanding, and interpretation of a topic, person, or thing.</a:t>
            </a:r>
          </a:p>
          <a:p>
            <a:r>
              <a:rPr lang="en-US" b="1" baseline="0" dirty="0" smtClean="0">
                <a:latin typeface="Arial" charset="0"/>
              </a:rPr>
              <a:t>Conative</a:t>
            </a:r>
            <a:r>
              <a:rPr lang="en-US" b="0" baseline="0" dirty="0" smtClean="0">
                <a:latin typeface="Arial" charset="0"/>
              </a:rPr>
              <a:t> is an individual's intentions, actions, or behavior.</a:t>
            </a:r>
          </a:p>
          <a:p>
            <a:r>
              <a:rPr lang="en-US" b="0" baseline="0" dirty="0" smtClean="0">
                <a:latin typeface="Arial" charset="0"/>
              </a:rPr>
              <a:t>This ad for St. Francis North Hospital is designed to impact the cognitive component of attitude by providing information and knowledge about imaging technology.</a:t>
            </a:r>
            <a:endParaRPr lang="en-US" b="1"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65225" y="695325"/>
            <a:ext cx="4527550" cy="3395663"/>
          </a:xfrm>
          <a:ln/>
        </p:spPr>
      </p:sp>
      <p:sp>
        <p:nvSpPr>
          <p:cNvPr id="38915"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65225" y="695325"/>
            <a:ext cx="4527550" cy="3395663"/>
          </a:xfrm>
          <a:ln/>
        </p:spPr>
      </p:sp>
      <p:sp>
        <p:nvSpPr>
          <p:cNvPr id="39939"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Marketing messages</a:t>
            </a:r>
            <a:r>
              <a:rPr lang="en-US" baseline="0" dirty="0" smtClean="0">
                <a:latin typeface="Arial" charset="0"/>
              </a:rPr>
              <a:t> have three roles when it comes to cognitive mapping. First, the message may be designed to strengthen current linkages. Second, it may be designed to modify current linkages. Third, it may create new linkages. If consumers did not know that lemons could be used as a salt substitute, then this ad would create a new linkage. Perhaps consumers knew there were some natural salt substitutes but weren’t sure if they really were good or not, this ad may modify that linkage to say lemons would be a good option to try. Adding new linkages or modifying current linkages is more difficult than strengthening current linkages.</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65225" y="695325"/>
            <a:ext cx="4527550" cy="3395663"/>
          </a:xfrm>
          <a:ln/>
        </p:spPr>
      </p:sp>
      <p:sp>
        <p:nvSpPr>
          <p:cNvPr id="40963"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65225" y="695325"/>
            <a:ext cx="4527550" cy="3395663"/>
          </a:xfrm>
          <a:ln/>
        </p:spPr>
      </p:sp>
      <p:sp>
        <p:nvSpPr>
          <p:cNvPr id="41987"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2"/>
            <a:ext cx="9144000" cy="685800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userDrawn="1"/>
        </p:nvSpPr>
        <p:spPr bwMode="auto">
          <a:xfrm>
            <a:off x="152400" y="179940"/>
            <a:ext cx="8823960" cy="649224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1028"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029"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10000"/>
        </a:spcBef>
        <a:spcAft>
          <a:spcPct val="0"/>
        </a:spcAft>
        <a:buClr>
          <a:srgbClr val="000099"/>
        </a:buClr>
        <a:buChar char="•"/>
        <a:tabLst>
          <a:tab pos="0" algn="l"/>
        </a:tabLst>
        <a:defRPr sz="3200" b="1">
          <a:solidFill>
            <a:srgbClr val="000099"/>
          </a:solidFill>
          <a:latin typeface="+mn-lt"/>
          <a:ea typeface="+mn-ea"/>
          <a:cs typeface="+mn-cs"/>
        </a:defRPr>
      </a:lvl1pPr>
      <a:lvl2pPr marL="742950" indent="-285750" algn="l" rtl="0" eaLnBrk="0" fontAlgn="base" hangingPunct="0">
        <a:spcBef>
          <a:spcPct val="10000"/>
        </a:spcBef>
        <a:spcAft>
          <a:spcPct val="0"/>
        </a:spcAft>
        <a:buClr>
          <a:srgbClr val="000099"/>
        </a:buClr>
        <a:buFont typeface="Wingdings" pitchFamily="2" charset="2"/>
        <a:buChar char="§"/>
        <a:tabLst>
          <a:tab pos="0" algn="l"/>
        </a:tabLst>
        <a:defRPr sz="2800" b="1">
          <a:solidFill>
            <a:srgbClr val="000099"/>
          </a:solidFill>
          <a:latin typeface="+mn-lt"/>
        </a:defRPr>
      </a:lvl2pPr>
      <a:lvl3pPr marL="1143000" indent="-228600" algn="l" rtl="0" eaLnBrk="0" fontAlgn="base" hangingPunct="0">
        <a:spcBef>
          <a:spcPct val="5000"/>
        </a:spcBef>
        <a:spcAft>
          <a:spcPct val="0"/>
        </a:spcAft>
        <a:buClr>
          <a:srgbClr val="000099"/>
        </a:buClr>
        <a:buChar char="•"/>
        <a:tabLst>
          <a:tab pos="0" algn="l"/>
        </a:tabLst>
        <a:defRPr sz="2400" b="1">
          <a:solidFill>
            <a:srgbClr val="CC0000"/>
          </a:solidFill>
          <a:latin typeface="+mn-lt"/>
        </a:defRPr>
      </a:lvl3pPr>
      <a:lvl4pPr marL="1600200" indent="-228600" algn="l" rtl="0" eaLnBrk="0" fontAlgn="base" hangingPunct="0">
        <a:spcBef>
          <a:spcPct val="5000"/>
        </a:spcBef>
        <a:spcAft>
          <a:spcPct val="0"/>
        </a:spcAft>
        <a:buClr>
          <a:srgbClr val="000099"/>
        </a:buClr>
        <a:buChar char="–"/>
        <a:tabLst>
          <a:tab pos="0" algn="l"/>
        </a:tabLst>
        <a:defRPr sz="2400" b="1">
          <a:solidFill>
            <a:srgbClr val="CC0000"/>
          </a:solidFill>
          <a:latin typeface="+mn-lt"/>
        </a:defRPr>
      </a:lvl4pPr>
      <a:lvl5pPr marL="2057400" indent="-228600" algn="l" rtl="0" eaLnBrk="0" fontAlgn="base" hangingPunct="0">
        <a:spcBef>
          <a:spcPct val="5000"/>
        </a:spcBef>
        <a:spcAft>
          <a:spcPct val="0"/>
        </a:spcAft>
        <a:buClr>
          <a:srgbClr val="000099"/>
        </a:buClr>
        <a:buChar char="»"/>
        <a:tabLst>
          <a:tab pos="0" algn="l"/>
        </a:tabLst>
        <a:defRPr sz="2400" b="1">
          <a:solidFill>
            <a:srgbClr val="CC0000"/>
          </a:solidFill>
          <a:latin typeface="+mn-lt"/>
        </a:defRPr>
      </a:lvl5pPr>
      <a:lvl6pPr marL="2514600" indent="-228600" algn="l" rtl="0" fontAlgn="base">
        <a:spcBef>
          <a:spcPct val="5000"/>
        </a:spcBef>
        <a:spcAft>
          <a:spcPct val="0"/>
        </a:spcAft>
        <a:buClr>
          <a:srgbClr val="000099"/>
        </a:buClr>
        <a:buChar char="»"/>
        <a:tabLst>
          <a:tab pos="0" algn="l"/>
        </a:tabLst>
        <a:defRPr sz="2400" b="1">
          <a:solidFill>
            <a:srgbClr val="CC0000"/>
          </a:solidFill>
          <a:latin typeface="+mn-lt"/>
        </a:defRPr>
      </a:lvl6pPr>
      <a:lvl7pPr marL="2971800" indent="-228600" algn="l" rtl="0" fontAlgn="base">
        <a:spcBef>
          <a:spcPct val="5000"/>
        </a:spcBef>
        <a:spcAft>
          <a:spcPct val="0"/>
        </a:spcAft>
        <a:buClr>
          <a:srgbClr val="000099"/>
        </a:buClr>
        <a:buChar char="»"/>
        <a:tabLst>
          <a:tab pos="0" algn="l"/>
        </a:tabLst>
        <a:defRPr sz="2400" b="1">
          <a:solidFill>
            <a:srgbClr val="CC0000"/>
          </a:solidFill>
          <a:latin typeface="+mn-lt"/>
        </a:defRPr>
      </a:lvl7pPr>
      <a:lvl8pPr marL="3429000" indent="-228600" algn="l" rtl="0" fontAlgn="base">
        <a:spcBef>
          <a:spcPct val="5000"/>
        </a:spcBef>
        <a:spcAft>
          <a:spcPct val="0"/>
        </a:spcAft>
        <a:buClr>
          <a:srgbClr val="000099"/>
        </a:buClr>
        <a:buChar char="»"/>
        <a:tabLst>
          <a:tab pos="0" algn="l"/>
        </a:tabLst>
        <a:defRPr sz="2400" b="1">
          <a:solidFill>
            <a:srgbClr val="CC0000"/>
          </a:solidFill>
          <a:latin typeface="+mn-lt"/>
        </a:defRPr>
      </a:lvl8pPr>
      <a:lvl9pPr marL="3886200" indent="-228600" algn="l" rtl="0" fontAlgn="base">
        <a:spcBef>
          <a:spcPct val="5000"/>
        </a:spcBef>
        <a:spcAft>
          <a:spcPct val="0"/>
        </a:spcAft>
        <a:buClr>
          <a:srgbClr val="000099"/>
        </a:buClr>
        <a:buChar char="»"/>
        <a:tabLst>
          <a:tab pos="0" algn="l"/>
        </a:tabLst>
        <a:defRPr sz="2400" b="1">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81000" y="1295400"/>
            <a:ext cx="8458200" cy="2133600"/>
          </a:xfrm>
        </p:spPr>
        <p:txBody>
          <a:bodyPr/>
          <a:lstStyle/>
          <a:p>
            <a:pPr eaLnBrk="1" hangingPunct="1"/>
            <a:r>
              <a:rPr lang="en-US" sz="5400" dirty="0" smtClean="0">
                <a:solidFill>
                  <a:schemeClr val="accent2"/>
                </a:solidFill>
              </a:rPr>
              <a:t>Buyer Behaviors</a:t>
            </a:r>
          </a:p>
        </p:txBody>
      </p:sp>
      <p:sp>
        <p:nvSpPr>
          <p:cNvPr id="2051" name="Rectangle 3"/>
          <p:cNvSpPr>
            <a:spLocks noGrp="1" noChangeArrowheads="1"/>
          </p:cNvSpPr>
          <p:nvPr>
            <p:ph type="subTitle" idx="4294967295"/>
          </p:nvPr>
        </p:nvSpPr>
        <p:spPr>
          <a:xfrm>
            <a:off x="0" y="3581400"/>
            <a:ext cx="9144000" cy="838200"/>
          </a:xfrm>
        </p:spPr>
        <p:txBody>
          <a:bodyPr/>
          <a:lstStyle/>
          <a:p>
            <a:pPr marL="0" indent="0" algn="ctr" eaLnBrk="1" hangingPunct="1">
              <a:buFontTx/>
              <a:buNone/>
            </a:pPr>
            <a:r>
              <a:rPr lang="en-US" sz="6600" dirty="0" smtClean="0">
                <a:solidFill>
                  <a:srgbClr val="FF0000"/>
                </a:solidFill>
              </a:rPr>
              <a:t>Chapter 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1266" name="Rectangle 2"/>
          <p:cNvSpPr>
            <a:spLocks noGrp="1" noChangeArrowheads="1"/>
          </p:cNvSpPr>
          <p:nvPr>
            <p:ph type="title"/>
          </p:nvPr>
        </p:nvSpPr>
        <p:spPr>
          <a:xfrm>
            <a:off x="304800" y="228600"/>
            <a:ext cx="8534400" cy="1066800"/>
          </a:xfrm>
          <a:noFill/>
        </p:spPr>
        <p:txBody>
          <a:bodyPr lIns="92075" tIns="46038" rIns="92075" bIns="46038"/>
          <a:lstStyle/>
          <a:p>
            <a:pPr eaLnBrk="1" hangingPunct="1"/>
            <a:r>
              <a:rPr lang="en-US" sz="4000" dirty="0" smtClean="0">
                <a:solidFill>
                  <a:schemeClr val="accent2"/>
                </a:solidFill>
              </a:rPr>
              <a:t>Attitude Sequence</a:t>
            </a:r>
          </a:p>
        </p:txBody>
      </p:sp>
      <p:sp>
        <p:nvSpPr>
          <p:cNvPr id="11267" name="Rectangle 3"/>
          <p:cNvSpPr>
            <a:spLocks noGrp="1" noChangeArrowheads="1"/>
          </p:cNvSpPr>
          <p:nvPr>
            <p:ph type="body" sz="half" idx="1"/>
          </p:nvPr>
        </p:nvSpPr>
        <p:spPr>
          <a:xfrm>
            <a:off x="1066800" y="2209800"/>
            <a:ext cx="7023100" cy="2794000"/>
          </a:xfrm>
          <a:noFill/>
        </p:spPr>
        <p:txBody>
          <a:bodyPr lIns="92075" tIns="46038" rIns="92075" bIns="46038"/>
          <a:lstStyle/>
          <a:p>
            <a:pPr eaLnBrk="1" hangingPunct="1">
              <a:lnSpc>
                <a:spcPct val="80000"/>
              </a:lnSpc>
            </a:pPr>
            <a:r>
              <a:rPr lang="en-US" dirty="0" smtClean="0">
                <a:solidFill>
                  <a:schemeClr val="accent2"/>
                </a:solidFill>
              </a:rPr>
              <a:t>Cognitive  </a:t>
            </a:r>
            <a:r>
              <a:rPr lang="en-US" dirty="0" smtClean="0">
                <a:solidFill>
                  <a:schemeClr val="accent2"/>
                </a:solidFill>
                <a:sym typeface="Wingdings" pitchFamily="2" charset="2"/>
              </a:rPr>
              <a:t>  Affective    </a:t>
            </a:r>
            <a:r>
              <a:rPr lang="en-US" dirty="0" err="1" smtClean="0">
                <a:solidFill>
                  <a:schemeClr val="accent2"/>
                </a:solidFill>
                <a:sym typeface="Wingdings" pitchFamily="2" charset="2"/>
              </a:rPr>
              <a:t>Conative</a:t>
            </a:r>
            <a:endParaRPr lang="en-US" dirty="0" smtClean="0">
              <a:solidFill>
                <a:schemeClr val="accent2"/>
              </a:solidFill>
              <a:sym typeface="Wingdings" pitchFamily="2" charset="2"/>
            </a:endParaRPr>
          </a:p>
          <a:p>
            <a:pPr algn="r" eaLnBrk="1" hangingPunct="1">
              <a:lnSpc>
                <a:spcPct val="80000"/>
              </a:lnSpc>
              <a:buFont typeface="Wingdings" pitchFamily="2" charset="2"/>
              <a:buNone/>
            </a:pPr>
            <a:r>
              <a:rPr lang="en-US" sz="2000" i="1" dirty="0" smtClean="0">
                <a:solidFill>
                  <a:srgbClr val="00B050"/>
                </a:solidFill>
              </a:rPr>
              <a:t>(Think,                   feel,                         do           )</a:t>
            </a:r>
          </a:p>
          <a:p>
            <a:pPr algn="r" eaLnBrk="1" hangingPunct="1">
              <a:lnSpc>
                <a:spcPct val="80000"/>
              </a:lnSpc>
              <a:buFont typeface="Wingdings" pitchFamily="2" charset="2"/>
              <a:buNone/>
            </a:pPr>
            <a:endParaRPr lang="en-US" sz="2000" i="1" dirty="0" smtClean="0">
              <a:solidFill>
                <a:srgbClr val="CC0000"/>
              </a:solidFill>
            </a:endParaRPr>
          </a:p>
          <a:p>
            <a:pPr eaLnBrk="1" hangingPunct="1">
              <a:lnSpc>
                <a:spcPct val="80000"/>
              </a:lnSpc>
            </a:pPr>
            <a:r>
              <a:rPr lang="en-US" dirty="0" smtClean="0">
                <a:solidFill>
                  <a:schemeClr val="accent2"/>
                </a:solidFill>
              </a:rPr>
              <a:t>Affective  </a:t>
            </a:r>
            <a:r>
              <a:rPr lang="en-US" dirty="0" smtClean="0">
                <a:solidFill>
                  <a:schemeClr val="accent2"/>
                </a:solidFill>
                <a:sym typeface="Wingdings" pitchFamily="2" charset="2"/>
              </a:rPr>
              <a:t>  </a:t>
            </a:r>
            <a:r>
              <a:rPr lang="en-US" dirty="0" err="1" smtClean="0">
                <a:solidFill>
                  <a:schemeClr val="accent2"/>
                </a:solidFill>
                <a:sym typeface="Wingdings" pitchFamily="2" charset="2"/>
              </a:rPr>
              <a:t>Conative</a:t>
            </a:r>
            <a:r>
              <a:rPr lang="en-US" dirty="0" smtClean="0">
                <a:solidFill>
                  <a:schemeClr val="accent2"/>
                </a:solidFill>
                <a:sym typeface="Wingdings" pitchFamily="2" charset="2"/>
              </a:rPr>
              <a:t>     Cognitive</a:t>
            </a:r>
          </a:p>
          <a:p>
            <a:pPr algn="r" eaLnBrk="1" hangingPunct="1">
              <a:lnSpc>
                <a:spcPct val="80000"/>
              </a:lnSpc>
              <a:buFont typeface="Wingdings" pitchFamily="2" charset="2"/>
              <a:buNone/>
            </a:pPr>
            <a:r>
              <a:rPr lang="en-US" sz="2000" i="1" dirty="0" smtClean="0">
                <a:solidFill>
                  <a:srgbClr val="00B050"/>
                </a:solidFill>
              </a:rPr>
              <a:t>(Feel,                      do,                         think        )</a:t>
            </a:r>
          </a:p>
          <a:p>
            <a:pPr algn="r" eaLnBrk="1" hangingPunct="1">
              <a:lnSpc>
                <a:spcPct val="80000"/>
              </a:lnSpc>
              <a:buFont typeface="Wingdings" pitchFamily="2" charset="2"/>
              <a:buNone/>
            </a:pPr>
            <a:endParaRPr lang="en-US" sz="2000" i="1" dirty="0" smtClean="0">
              <a:solidFill>
                <a:srgbClr val="CC0000"/>
              </a:solidFill>
            </a:endParaRPr>
          </a:p>
          <a:p>
            <a:pPr eaLnBrk="1" hangingPunct="1">
              <a:lnSpc>
                <a:spcPct val="80000"/>
              </a:lnSpc>
              <a:buClr>
                <a:schemeClr val="accent2"/>
              </a:buClr>
            </a:pPr>
            <a:r>
              <a:rPr lang="en-US" dirty="0" err="1" smtClean="0">
                <a:solidFill>
                  <a:schemeClr val="accent2"/>
                </a:solidFill>
              </a:rPr>
              <a:t>Conative</a:t>
            </a:r>
            <a:r>
              <a:rPr lang="en-US" dirty="0" smtClean="0">
                <a:solidFill>
                  <a:schemeClr val="accent2"/>
                </a:solidFill>
              </a:rPr>
              <a:t>  </a:t>
            </a:r>
            <a:r>
              <a:rPr lang="en-US" dirty="0" smtClean="0">
                <a:solidFill>
                  <a:schemeClr val="accent2"/>
                </a:solidFill>
                <a:sym typeface="Wingdings" pitchFamily="2" charset="2"/>
              </a:rPr>
              <a:t>  Cognitive    Affective</a:t>
            </a:r>
          </a:p>
          <a:p>
            <a:pPr algn="r" eaLnBrk="1" hangingPunct="1">
              <a:lnSpc>
                <a:spcPct val="80000"/>
              </a:lnSpc>
              <a:buFont typeface="Wingdings" pitchFamily="2" charset="2"/>
              <a:buNone/>
            </a:pPr>
            <a:r>
              <a:rPr lang="en-US" sz="2000" i="1" dirty="0" smtClean="0">
                <a:solidFill>
                  <a:srgbClr val="00CC00"/>
                </a:solidFill>
              </a:rPr>
              <a:t>(Do,                       </a:t>
            </a:r>
            <a:r>
              <a:rPr lang="en-US" sz="2000" i="1" dirty="0" smtClean="0">
                <a:solidFill>
                  <a:srgbClr val="00B050"/>
                </a:solidFill>
              </a:rPr>
              <a:t>think,                       feel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2290" name="Rectangle 3"/>
          <p:cNvSpPr>
            <a:spLocks noGrp="1" noChangeArrowheads="1"/>
          </p:cNvSpPr>
          <p:nvPr>
            <p:ph type="body" idx="4294967295"/>
          </p:nvPr>
        </p:nvSpPr>
        <p:spPr>
          <a:xfrm>
            <a:off x="457200" y="2133600"/>
            <a:ext cx="8305800" cy="3810000"/>
          </a:xfrm>
          <a:noFill/>
        </p:spPr>
        <p:txBody>
          <a:bodyPr/>
          <a:lstStyle/>
          <a:p>
            <a:pPr marL="465138" indent="-465138" eaLnBrk="1" hangingPunct="1">
              <a:buClr>
                <a:schemeClr val="accent2"/>
              </a:buClr>
              <a:tabLst>
                <a:tab pos="465138" algn="l"/>
              </a:tabLst>
            </a:pPr>
            <a:r>
              <a:rPr lang="en-US" dirty="0" smtClean="0">
                <a:solidFill>
                  <a:schemeClr val="accent2"/>
                </a:solidFill>
              </a:rPr>
              <a:t>Simulations of knowledge structures and memories</a:t>
            </a:r>
          </a:p>
          <a:p>
            <a:pPr marL="465138" indent="-465138" eaLnBrk="1" hangingPunct="1">
              <a:buClr>
                <a:schemeClr val="accent2"/>
              </a:buClr>
              <a:tabLst>
                <a:tab pos="465138" algn="l"/>
              </a:tabLst>
            </a:pPr>
            <a:r>
              <a:rPr lang="en-US" dirty="0" smtClean="0">
                <a:solidFill>
                  <a:schemeClr val="accent2"/>
                </a:solidFill>
              </a:rPr>
              <a:t>Assumptions, beliefs, interpretations</a:t>
            </a:r>
          </a:p>
          <a:p>
            <a:pPr marL="465138" indent="-465138" eaLnBrk="1" hangingPunct="1">
              <a:buClr>
                <a:schemeClr val="accent2"/>
              </a:buClr>
              <a:tabLst>
                <a:tab pos="465138" algn="l"/>
              </a:tabLst>
            </a:pPr>
            <a:r>
              <a:rPr lang="en-US" dirty="0" smtClean="0">
                <a:solidFill>
                  <a:schemeClr val="accent2"/>
                </a:solidFill>
              </a:rPr>
              <a:t>Marketing messages aim to: </a:t>
            </a:r>
          </a:p>
          <a:p>
            <a:pPr marL="1020763" lvl="1" eaLnBrk="1" hangingPunct="1">
              <a:buClr>
                <a:schemeClr val="accent2"/>
              </a:buClr>
              <a:tabLst>
                <a:tab pos="465138" algn="l"/>
              </a:tabLst>
            </a:pPr>
            <a:r>
              <a:rPr lang="en-US" dirty="0" smtClean="0">
                <a:solidFill>
                  <a:schemeClr val="accent2"/>
                </a:solidFill>
              </a:rPr>
              <a:t>Strengthen current linkage</a:t>
            </a:r>
          </a:p>
          <a:p>
            <a:pPr marL="1020763" lvl="1" eaLnBrk="1" hangingPunct="1">
              <a:buClr>
                <a:schemeClr val="accent2"/>
              </a:buClr>
              <a:tabLst>
                <a:tab pos="465138" algn="l"/>
              </a:tabLst>
            </a:pPr>
            <a:r>
              <a:rPr lang="en-US" dirty="0" smtClean="0">
                <a:solidFill>
                  <a:schemeClr val="accent2"/>
                </a:solidFill>
              </a:rPr>
              <a:t>Modify current linkage</a:t>
            </a:r>
          </a:p>
          <a:p>
            <a:pPr marL="1020763" lvl="1" eaLnBrk="1" hangingPunct="1">
              <a:buClr>
                <a:schemeClr val="accent2"/>
              </a:buClr>
              <a:tabLst>
                <a:tab pos="465138" algn="l"/>
              </a:tabLst>
            </a:pPr>
            <a:r>
              <a:rPr lang="en-US" dirty="0" smtClean="0">
                <a:solidFill>
                  <a:schemeClr val="accent2"/>
                </a:solidFill>
              </a:rPr>
              <a:t>Create a new linkage</a:t>
            </a:r>
          </a:p>
        </p:txBody>
      </p:sp>
      <p:sp>
        <p:nvSpPr>
          <p:cNvPr id="12292" name="Rectangle 6"/>
          <p:cNvSpPr>
            <a:spLocks noGrp="1" noChangeArrowheads="1"/>
          </p:cNvSpPr>
          <p:nvPr>
            <p:ph type="title" idx="4294967295"/>
          </p:nvPr>
        </p:nvSpPr>
        <p:spPr>
          <a:xfrm>
            <a:off x="0" y="304800"/>
            <a:ext cx="9144000" cy="990600"/>
          </a:xfrm>
          <a:noFill/>
        </p:spPr>
        <p:txBody>
          <a:bodyPr/>
          <a:lstStyle/>
          <a:p>
            <a:pPr eaLnBrk="1" hangingPunct="1"/>
            <a:r>
              <a:rPr lang="en-US" sz="4400" dirty="0" smtClean="0">
                <a:solidFill>
                  <a:schemeClr val="accent2"/>
                </a:solidFill>
              </a:rPr>
              <a:t>Cognitive Mapping (CM)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8839200" cy="1581150"/>
          </a:xfrm>
          <a:solidFill>
            <a:srgbClr val="FFC000">
              <a:alpha val="50000"/>
            </a:srgbClr>
          </a:solidFill>
        </p:spPr>
        <p:txBody>
          <a:bodyPr lIns="92075" tIns="46038" rIns="92075" bIns="46038"/>
          <a:lstStyle/>
          <a:p>
            <a:pPr eaLnBrk="1" hangingPunct="1"/>
            <a:r>
              <a:rPr lang="en-US" dirty="0" smtClean="0">
                <a:solidFill>
                  <a:schemeClr val="accent2"/>
                </a:solidFill>
              </a:rPr>
              <a:t>Principles concerning processing of information and cognitive mapping:</a:t>
            </a:r>
          </a:p>
        </p:txBody>
      </p:sp>
      <p:sp>
        <p:nvSpPr>
          <p:cNvPr id="13315" name="Rectangle 3"/>
          <p:cNvSpPr>
            <a:spLocks noGrp="1" noChangeArrowheads="1"/>
          </p:cNvSpPr>
          <p:nvPr>
            <p:ph type="body" sz="half" idx="1"/>
          </p:nvPr>
        </p:nvSpPr>
        <p:spPr>
          <a:xfrm>
            <a:off x="990600" y="2286000"/>
            <a:ext cx="7086600" cy="2743200"/>
          </a:xfrm>
          <a:noFill/>
        </p:spPr>
        <p:txBody>
          <a:bodyPr lIns="92075" tIns="46038" rIns="92075" bIns="46038"/>
          <a:lstStyle/>
          <a:p>
            <a:pPr eaLnBrk="1" hangingPunct="1">
              <a:lnSpc>
                <a:spcPct val="90000"/>
              </a:lnSpc>
              <a:buClr>
                <a:schemeClr val="accent2"/>
              </a:buClr>
            </a:pPr>
            <a:r>
              <a:rPr lang="en-US" dirty="0" smtClean="0">
                <a:solidFill>
                  <a:schemeClr val="accent2"/>
                </a:solidFill>
              </a:rPr>
              <a:t>CM enhances movement from short-term to long-term memory.</a:t>
            </a:r>
          </a:p>
          <a:p>
            <a:pPr eaLnBrk="1" hangingPunct="1">
              <a:lnSpc>
                <a:spcPct val="90000"/>
              </a:lnSpc>
              <a:buClr>
                <a:schemeClr val="accent2"/>
              </a:buClr>
            </a:pPr>
            <a:r>
              <a:rPr lang="en-US" dirty="0" smtClean="0">
                <a:solidFill>
                  <a:schemeClr val="accent2"/>
                </a:solidFill>
              </a:rPr>
              <a:t>Repetition </a:t>
            </a:r>
            <a:r>
              <a:rPr lang="en-US" dirty="0" smtClean="0">
                <a:solidFill>
                  <a:schemeClr val="accent2"/>
                </a:solidFill>
              </a:rPr>
              <a:t>is necessary to establish new linkages.</a:t>
            </a:r>
          </a:p>
          <a:p>
            <a:pPr eaLnBrk="1" hangingPunct="1">
              <a:lnSpc>
                <a:spcPct val="90000"/>
              </a:lnSpc>
              <a:buClr>
                <a:schemeClr val="accent2"/>
              </a:buClr>
            </a:pPr>
            <a:r>
              <a:rPr lang="en-US" dirty="0" smtClean="0">
                <a:solidFill>
                  <a:schemeClr val="accent2"/>
                </a:solidFill>
              </a:rPr>
              <a:t>Once linkage exists, difficult to modify or create new linkages.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2"/>
          <p:cNvSpPr>
            <a:spLocks noChangeArrowheads="1"/>
          </p:cNvSpPr>
          <p:nvPr/>
        </p:nvSpPr>
        <p:spPr bwMode="auto">
          <a:xfrm>
            <a:off x="163284" y="167088"/>
            <a:ext cx="8851392" cy="13569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5" name="TextBox 14"/>
          <p:cNvSpPr txBox="1"/>
          <p:nvPr/>
        </p:nvSpPr>
        <p:spPr>
          <a:xfrm>
            <a:off x="304800" y="2057401"/>
            <a:ext cx="3657600" cy="1384995"/>
          </a:xfrm>
          <a:prstGeom prst="rect">
            <a:avLst/>
          </a:prstGeom>
          <a:noFill/>
          <a:ln w="12700" cap="rnd">
            <a:solidFill>
              <a:schemeClr val="accent2"/>
            </a:solidFill>
          </a:ln>
        </p:spPr>
        <p:txBody>
          <a:bodyPr wrap="square" rtlCol="0">
            <a:spAutoFit/>
          </a:bodyPr>
          <a:lstStyle/>
          <a:p>
            <a:pPr algn="ctr"/>
            <a:r>
              <a:rPr lang="en-US" sz="2800" b="1" i="1" dirty="0" smtClean="0">
                <a:solidFill>
                  <a:schemeClr val="accent2"/>
                </a:solidFill>
              </a:rPr>
              <a:t>“Establish a new linkage as alternative to salt”</a:t>
            </a:r>
          </a:p>
        </p:txBody>
      </p:sp>
      <p:sp>
        <p:nvSpPr>
          <p:cNvPr id="16" name="TextBox 15"/>
          <p:cNvSpPr txBox="1"/>
          <p:nvPr/>
        </p:nvSpPr>
        <p:spPr>
          <a:xfrm>
            <a:off x="5029200" y="1676400"/>
            <a:ext cx="3140603" cy="461665"/>
          </a:xfrm>
          <a:prstGeom prst="rect">
            <a:avLst/>
          </a:prstGeom>
          <a:noFill/>
        </p:spPr>
        <p:txBody>
          <a:bodyPr wrap="none" rtlCol="0">
            <a:spAutoFit/>
          </a:bodyPr>
          <a:lstStyle/>
          <a:p>
            <a:pPr algn="l"/>
            <a:r>
              <a:rPr lang="en-US" b="1" dirty="0" smtClean="0">
                <a:solidFill>
                  <a:schemeClr val="accent2"/>
                </a:solidFill>
              </a:rPr>
              <a:t>Strengthen linkage</a:t>
            </a:r>
            <a:endParaRPr lang="en-US" b="1" dirty="0">
              <a:solidFill>
                <a:schemeClr val="accent2"/>
              </a:solidFill>
            </a:endParaRPr>
          </a:p>
        </p:txBody>
      </p:sp>
      <p:sp>
        <p:nvSpPr>
          <p:cNvPr id="17" name="TextBox 16"/>
          <p:cNvSpPr txBox="1"/>
          <p:nvPr/>
        </p:nvSpPr>
        <p:spPr>
          <a:xfrm>
            <a:off x="5638800" y="2286000"/>
            <a:ext cx="2993986" cy="461665"/>
          </a:xfrm>
          <a:prstGeom prst="rect">
            <a:avLst/>
          </a:prstGeom>
          <a:noFill/>
        </p:spPr>
        <p:txBody>
          <a:bodyPr wrap="square" rtlCol="0">
            <a:spAutoFit/>
          </a:bodyPr>
          <a:lstStyle/>
          <a:p>
            <a:pPr algn="l"/>
            <a:r>
              <a:rPr lang="en-US" b="1" dirty="0" smtClean="0">
                <a:solidFill>
                  <a:schemeClr val="accent2"/>
                </a:solidFill>
              </a:rPr>
              <a:t>Modify linkage</a:t>
            </a:r>
            <a:endParaRPr lang="en-US" b="1" dirty="0">
              <a:solidFill>
                <a:schemeClr val="accent2"/>
              </a:solidFill>
            </a:endParaRPr>
          </a:p>
        </p:txBody>
      </p:sp>
      <p:sp>
        <p:nvSpPr>
          <p:cNvPr id="18" name="TextBox 17"/>
          <p:cNvSpPr txBox="1"/>
          <p:nvPr/>
        </p:nvSpPr>
        <p:spPr>
          <a:xfrm>
            <a:off x="4343400" y="3352800"/>
            <a:ext cx="3810000" cy="523220"/>
          </a:xfrm>
          <a:prstGeom prst="rect">
            <a:avLst/>
          </a:prstGeom>
          <a:noFill/>
        </p:spPr>
        <p:txBody>
          <a:bodyPr wrap="square" rtlCol="0">
            <a:spAutoFit/>
          </a:bodyPr>
          <a:lstStyle/>
          <a:p>
            <a:pPr algn="l"/>
            <a:r>
              <a:rPr lang="en-US" sz="2800" b="1" dirty="0" smtClean="0">
                <a:solidFill>
                  <a:srgbClr val="00B050"/>
                </a:solidFill>
              </a:rPr>
              <a:t>Create new linkage</a:t>
            </a:r>
            <a:endParaRPr lang="en-US" sz="2800" b="1" dirty="0">
              <a:solidFill>
                <a:srgbClr val="00B050"/>
              </a:solidFill>
            </a:endParaRPr>
          </a:p>
        </p:txBody>
      </p:sp>
      <p:cxnSp>
        <p:nvCxnSpPr>
          <p:cNvPr id="22" name="Straight Arrow Connector 21"/>
          <p:cNvCxnSpPr>
            <a:stCxn id="15" idx="3"/>
            <a:endCxn id="16" idx="1"/>
          </p:cNvCxnSpPr>
          <p:nvPr/>
        </p:nvCxnSpPr>
        <p:spPr bwMode="auto">
          <a:xfrm flipV="1">
            <a:off x="3962400" y="1907233"/>
            <a:ext cx="1066800" cy="842666"/>
          </a:xfrm>
          <a:prstGeom prst="straightConnector1">
            <a:avLst/>
          </a:prstGeom>
          <a:solidFill>
            <a:schemeClr val="accent1"/>
          </a:solidFill>
          <a:ln w="28575" cap="flat" cmpd="sng" algn="ctr">
            <a:solidFill>
              <a:srgbClr val="0033CC"/>
            </a:solidFill>
            <a:prstDash val="solid"/>
            <a:round/>
            <a:headEnd type="none" w="sm" len="sm"/>
            <a:tailEnd type="arrow"/>
          </a:ln>
          <a:effectLst/>
        </p:spPr>
      </p:cxnSp>
      <p:cxnSp>
        <p:nvCxnSpPr>
          <p:cNvPr id="23" name="Straight Arrow Connector 22"/>
          <p:cNvCxnSpPr>
            <a:stCxn id="15" idx="3"/>
            <a:endCxn id="17" idx="1"/>
          </p:cNvCxnSpPr>
          <p:nvPr/>
        </p:nvCxnSpPr>
        <p:spPr bwMode="auto">
          <a:xfrm flipV="1">
            <a:off x="3962400" y="2516833"/>
            <a:ext cx="1676400" cy="233066"/>
          </a:xfrm>
          <a:prstGeom prst="straightConnector1">
            <a:avLst/>
          </a:prstGeom>
          <a:solidFill>
            <a:schemeClr val="accent1"/>
          </a:solidFill>
          <a:ln w="28575" cap="flat" cmpd="sng" algn="ctr">
            <a:solidFill>
              <a:srgbClr val="0033CC"/>
            </a:solidFill>
            <a:prstDash val="solid"/>
            <a:round/>
            <a:headEnd type="none" w="sm" len="sm"/>
            <a:tailEnd type="arrow"/>
          </a:ln>
          <a:effectLst/>
        </p:spPr>
      </p:cxnSp>
      <p:cxnSp>
        <p:nvCxnSpPr>
          <p:cNvPr id="26" name="Straight Arrow Connector 25"/>
          <p:cNvCxnSpPr>
            <a:stCxn id="15" idx="3"/>
          </p:cNvCxnSpPr>
          <p:nvPr/>
        </p:nvCxnSpPr>
        <p:spPr bwMode="auto">
          <a:xfrm>
            <a:off x="3962400" y="2749899"/>
            <a:ext cx="609600" cy="679101"/>
          </a:xfrm>
          <a:prstGeom prst="straightConnector1">
            <a:avLst/>
          </a:prstGeom>
          <a:solidFill>
            <a:schemeClr val="accent1"/>
          </a:solidFill>
          <a:ln w="28575" cap="flat" cmpd="sng" algn="ctr">
            <a:solidFill>
              <a:srgbClr val="00B050"/>
            </a:solidFill>
            <a:prstDash val="solid"/>
            <a:round/>
            <a:headEnd type="none" w="sm" len="sm"/>
            <a:tailEnd type="arrow"/>
          </a:ln>
          <a:effectLst/>
        </p:spPr>
      </p:cxnSp>
      <p:pic>
        <p:nvPicPr>
          <p:cNvPr id="8194" name="Picture 2"/>
          <p:cNvPicPr>
            <a:picLocks noChangeAspect="1" noChangeArrowheads="1"/>
          </p:cNvPicPr>
          <p:nvPr/>
        </p:nvPicPr>
        <p:blipFill>
          <a:blip r:embed="rId3" cstate="print"/>
          <a:srcRect/>
          <a:stretch>
            <a:fillRect/>
          </a:stretch>
        </p:blipFill>
        <p:spPr bwMode="auto">
          <a:xfrm>
            <a:off x="3747971" y="3886200"/>
            <a:ext cx="4938829" cy="2576093"/>
          </a:xfrm>
          <a:prstGeom prst="rect">
            <a:avLst/>
          </a:prstGeom>
          <a:noFill/>
          <a:ln w="9525">
            <a:noFill/>
            <a:miter lim="800000"/>
            <a:headEnd/>
            <a:tailEnd/>
          </a:ln>
          <a:effectLst/>
        </p:spPr>
      </p:pic>
      <p:sp>
        <p:nvSpPr>
          <p:cNvPr id="13324" name="Rectangle 12"/>
          <p:cNvSpPr>
            <a:spLocks noChangeArrowheads="1"/>
          </p:cNvSpPr>
          <p:nvPr/>
        </p:nvSpPr>
        <p:spPr bwMode="auto">
          <a:xfrm>
            <a:off x="304800" y="304800"/>
            <a:ext cx="8534400" cy="1219200"/>
          </a:xfrm>
          <a:prstGeom prst="rect">
            <a:avLst/>
          </a:prstGeom>
          <a:noFill/>
          <a:ln w="9525">
            <a:noFill/>
            <a:miter lim="800000"/>
            <a:headEnd/>
            <a:tailEnd/>
          </a:ln>
        </p:spPr>
        <p:txBody>
          <a:bodyPr lIns="92075" tIns="46038" rIns="92075" bIns="46038" anchor="ctr"/>
          <a:lstStyle/>
          <a:p>
            <a:pPr algn="ctr" eaLnBrk="0" hangingPunct="0"/>
            <a:r>
              <a:rPr lang="en-US" sz="3200" b="1" dirty="0" smtClean="0">
                <a:solidFill>
                  <a:schemeClr val="accent2"/>
                </a:solidFill>
              </a:rPr>
              <a:t>Role of Marketing Messages in Cognitive Mapping</a:t>
            </a:r>
            <a:endParaRPr lang="en-US" sz="3200" b="1" i="1" dirty="0">
              <a:solidFill>
                <a:schemeClr val="accent2"/>
              </a:solidFill>
            </a:endParaRPr>
          </a:p>
        </p:txBody>
      </p:sp>
      <p:sp>
        <p:nvSpPr>
          <p:cNvPr id="20" name="Text Box 12"/>
          <p:cNvSpPr txBox="1">
            <a:spLocks noChangeArrowheads="1"/>
          </p:cNvSpPr>
          <p:nvPr/>
        </p:nvSpPr>
        <p:spPr bwMode="auto">
          <a:xfrm>
            <a:off x="1143000" y="5791200"/>
            <a:ext cx="1524000" cy="457200"/>
          </a:xfrm>
          <a:prstGeom prst="rect">
            <a:avLst/>
          </a:prstGeom>
          <a:noFill/>
          <a:ln w="9525">
            <a:noFill/>
            <a:miter lim="800000"/>
            <a:headEnd/>
            <a:tailEnd/>
          </a:ln>
        </p:spPr>
        <p:txBody>
          <a:bodyPr>
            <a:spAutoFit/>
          </a:bodyPr>
          <a:lstStyle/>
          <a:p>
            <a:pPr algn="ctr">
              <a:spcBef>
                <a:spcPct val="50000"/>
              </a:spcBef>
            </a:pPr>
            <a:r>
              <a:rPr lang="en-US" i="1" dirty="0">
                <a:solidFill>
                  <a:schemeClr val="accent2"/>
                </a:solidFill>
              </a:rPr>
              <a:t>Fig. </a:t>
            </a:r>
            <a:r>
              <a:rPr lang="en-US" i="1" dirty="0" smtClean="0">
                <a:solidFill>
                  <a:schemeClr val="accent2"/>
                </a:solidFill>
              </a:rPr>
              <a:t>3-5</a:t>
            </a:r>
            <a:endParaRPr lang="en-US" i="1" dirty="0">
              <a:solidFill>
                <a:schemeClr val="accent2"/>
              </a:solidFill>
            </a:endParaRPr>
          </a:p>
        </p:txBody>
      </p:sp>
      <p:sp>
        <p:nvSpPr>
          <p:cNvPr id="13" name="TextBox 12"/>
          <p:cNvSpPr txBox="1"/>
          <p:nvPr/>
        </p:nvSpPr>
        <p:spPr>
          <a:xfrm>
            <a:off x="107732" y="4464268"/>
            <a:ext cx="3124200" cy="1323439"/>
          </a:xfrm>
          <a:prstGeom prst="rect">
            <a:avLst/>
          </a:prstGeom>
          <a:noFill/>
          <a:ln w="25400" cap="rnd">
            <a:noFill/>
          </a:ln>
        </p:spPr>
        <p:txBody>
          <a:bodyPr wrap="square" rtlCol="0">
            <a:spAutoFit/>
          </a:bodyPr>
          <a:lstStyle/>
          <a:p>
            <a:pPr algn="ctr"/>
            <a:r>
              <a:rPr lang="en-US" sz="2800" b="1" dirty="0" smtClean="0">
                <a:solidFill>
                  <a:schemeClr val="accent2"/>
                </a:solidFill>
              </a:rPr>
              <a:t>Marketing</a:t>
            </a:r>
          </a:p>
          <a:p>
            <a:pPr algn="ctr"/>
            <a:r>
              <a:rPr lang="en-US" sz="2800" b="1" dirty="0" smtClean="0">
                <a:solidFill>
                  <a:schemeClr val="accent2"/>
                </a:solidFill>
              </a:rPr>
              <a:t>Message</a:t>
            </a:r>
          </a:p>
          <a:p>
            <a:endParaRPr lang="en-US" dirty="0"/>
          </a:p>
        </p:txBody>
      </p:sp>
      <p:sp>
        <p:nvSpPr>
          <p:cNvPr id="58" name="Rounded Rectangular Callout 57"/>
          <p:cNvSpPr/>
          <p:nvPr/>
        </p:nvSpPr>
        <p:spPr>
          <a:xfrm rot="10800000">
            <a:off x="609600" y="4267200"/>
            <a:ext cx="2133600" cy="1447800"/>
          </a:xfrm>
          <a:prstGeom prst="wedgeRoundRectCallout">
            <a:avLst>
              <a:gd name="adj1" fmla="val -27644"/>
              <a:gd name="adj2" fmla="val 106576"/>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4338" name="Rectangle 2"/>
          <p:cNvSpPr>
            <a:spLocks noGrp="1" noChangeArrowheads="1"/>
          </p:cNvSpPr>
          <p:nvPr>
            <p:ph type="title"/>
          </p:nvPr>
        </p:nvSpPr>
        <p:spPr>
          <a:xfrm>
            <a:off x="279400" y="304800"/>
            <a:ext cx="8559800" cy="990600"/>
          </a:xfrm>
          <a:noFill/>
        </p:spPr>
        <p:txBody>
          <a:bodyPr lIns="92075" tIns="46038" rIns="92075" bIns="46038"/>
          <a:lstStyle/>
          <a:p>
            <a:pPr eaLnBrk="1" hangingPunct="1"/>
            <a:r>
              <a:rPr lang="en-US" sz="4000" dirty="0" smtClean="0">
                <a:solidFill>
                  <a:schemeClr val="accent2"/>
                </a:solidFill>
              </a:rPr>
              <a:t>Information Processing</a:t>
            </a:r>
          </a:p>
        </p:txBody>
      </p:sp>
      <p:sp>
        <p:nvSpPr>
          <p:cNvPr id="14339" name="Rectangle 3"/>
          <p:cNvSpPr>
            <a:spLocks noGrp="1" noChangeArrowheads="1"/>
          </p:cNvSpPr>
          <p:nvPr>
            <p:ph type="body" sz="half" idx="1"/>
          </p:nvPr>
        </p:nvSpPr>
        <p:spPr>
          <a:xfrm>
            <a:off x="1524000" y="2286000"/>
            <a:ext cx="5962650" cy="2743200"/>
          </a:xfrm>
          <a:noFill/>
        </p:spPr>
        <p:txBody>
          <a:bodyPr lIns="92075" tIns="46038" rIns="92075" bIns="46038"/>
          <a:lstStyle/>
          <a:p>
            <a:pPr eaLnBrk="1" hangingPunct="1">
              <a:buClr>
                <a:schemeClr val="accent2"/>
              </a:buClr>
            </a:pPr>
            <a:r>
              <a:rPr lang="en-US" sz="3200" dirty="0" smtClean="0">
                <a:solidFill>
                  <a:schemeClr val="accent2"/>
                </a:solidFill>
              </a:rPr>
              <a:t>Elaboration Likelihood Model (ELM)</a:t>
            </a:r>
          </a:p>
          <a:p>
            <a:pPr eaLnBrk="1" hangingPunct="1">
              <a:buClr>
                <a:schemeClr val="accent2"/>
              </a:buClr>
            </a:pPr>
            <a:r>
              <a:rPr lang="en-US" sz="3200" dirty="0" smtClean="0">
                <a:solidFill>
                  <a:schemeClr val="accent2"/>
                </a:solidFill>
              </a:rPr>
              <a:t>Hedonic, Experiential Model (HEM)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5362" name="Rectangle 2"/>
          <p:cNvSpPr>
            <a:spLocks noGrp="1" noChangeArrowheads="1"/>
          </p:cNvSpPr>
          <p:nvPr>
            <p:ph type="body" idx="1"/>
          </p:nvPr>
        </p:nvSpPr>
        <p:spPr>
          <a:xfrm>
            <a:off x="609600" y="1905000"/>
            <a:ext cx="7772400" cy="4572000"/>
          </a:xfrm>
        </p:spPr>
        <p:txBody>
          <a:bodyPr/>
          <a:lstStyle/>
          <a:p>
            <a:pPr eaLnBrk="1" hangingPunct="1">
              <a:buFontTx/>
              <a:buNone/>
            </a:pPr>
            <a:r>
              <a:rPr lang="en-US" sz="2800" dirty="0" smtClean="0">
                <a:solidFill>
                  <a:srgbClr val="00B050"/>
                </a:solidFill>
              </a:rPr>
              <a:t>Occurs along two routes:</a:t>
            </a:r>
          </a:p>
          <a:p>
            <a:pPr eaLnBrk="1" hangingPunct="1">
              <a:buClr>
                <a:schemeClr val="accent2"/>
              </a:buClr>
            </a:pPr>
            <a:r>
              <a:rPr lang="en-US" sz="2800" dirty="0" smtClean="0">
                <a:solidFill>
                  <a:schemeClr val="accent2"/>
                </a:solidFill>
              </a:rPr>
              <a:t>Central Route</a:t>
            </a:r>
          </a:p>
          <a:p>
            <a:pPr lvl="1" eaLnBrk="1" hangingPunct="1">
              <a:buClr>
                <a:schemeClr val="accent2"/>
              </a:buClr>
            </a:pPr>
            <a:r>
              <a:rPr lang="en-US" sz="2400" dirty="0" smtClean="0">
                <a:solidFill>
                  <a:schemeClr val="accent2"/>
                </a:solidFill>
              </a:rPr>
              <a:t>Cognitively processes a message with a high degree of attention to core elements of the message  </a:t>
            </a:r>
            <a:r>
              <a:rPr lang="en-US" sz="2400" i="1" dirty="0" smtClean="0">
                <a:solidFill>
                  <a:schemeClr val="accent2"/>
                </a:solidFill>
              </a:rPr>
              <a:t>(uses cognitive skills)</a:t>
            </a:r>
          </a:p>
          <a:p>
            <a:pPr lvl="1" eaLnBrk="1" hangingPunct="1">
              <a:buClr>
                <a:schemeClr val="accent2"/>
              </a:buClr>
              <a:buFont typeface="Wingdings" pitchFamily="2" charset="2"/>
              <a:buNone/>
            </a:pPr>
            <a:endParaRPr lang="en-US" i="1" dirty="0" smtClean="0">
              <a:solidFill>
                <a:schemeClr val="accent2"/>
              </a:solidFill>
            </a:endParaRPr>
          </a:p>
          <a:p>
            <a:pPr eaLnBrk="1" hangingPunct="1">
              <a:buClr>
                <a:schemeClr val="accent2"/>
              </a:buClr>
            </a:pPr>
            <a:r>
              <a:rPr lang="en-US" sz="2800" dirty="0" smtClean="0">
                <a:solidFill>
                  <a:schemeClr val="accent2"/>
                </a:solidFill>
              </a:rPr>
              <a:t>Peripheral Route</a:t>
            </a:r>
          </a:p>
          <a:p>
            <a:pPr lvl="1" eaLnBrk="1" hangingPunct="1">
              <a:buClr>
                <a:schemeClr val="accent2"/>
              </a:buClr>
            </a:pPr>
            <a:r>
              <a:rPr lang="en-US" sz="2400" dirty="0" smtClean="0">
                <a:solidFill>
                  <a:schemeClr val="accent2"/>
                </a:solidFill>
              </a:rPr>
              <a:t>Attention paid to marginal cues imbedded in the message </a:t>
            </a:r>
            <a:r>
              <a:rPr lang="en-US" sz="2400" i="1" dirty="0" smtClean="0">
                <a:solidFill>
                  <a:schemeClr val="accent2"/>
                </a:solidFill>
              </a:rPr>
              <a:t>(repetition important)</a:t>
            </a:r>
          </a:p>
          <a:p>
            <a:pPr lvl="1" eaLnBrk="1" hangingPunct="1">
              <a:buClr>
                <a:schemeClr val="accent2"/>
              </a:buClr>
              <a:buFont typeface="Wingdings" pitchFamily="2" charset="2"/>
              <a:buNone/>
            </a:pPr>
            <a:r>
              <a:rPr lang="en-US" sz="2400" dirty="0" smtClean="0">
                <a:solidFill>
                  <a:schemeClr val="accent2"/>
                </a:solidFill>
              </a:rPr>
              <a:t>			Music, actors, background of an ad</a:t>
            </a:r>
          </a:p>
        </p:txBody>
      </p:sp>
      <p:sp>
        <p:nvSpPr>
          <p:cNvPr id="15363" name="Text Box 3"/>
          <p:cNvSpPr txBox="1">
            <a:spLocks noChangeArrowheads="1"/>
          </p:cNvSpPr>
          <p:nvPr/>
        </p:nvSpPr>
        <p:spPr bwMode="auto">
          <a:xfrm>
            <a:off x="1355725" y="338138"/>
            <a:ext cx="374650" cy="457200"/>
          </a:xfrm>
          <a:prstGeom prst="rect">
            <a:avLst/>
          </a:prstGeom>
          <a:noFill/>
          <a:ln w="9525">
            <a:noFill/>
            <a:miter lim="800000"/>
            <a:headEnd/>
            <a:tailEnd/>
          </a:ln>
        </p:spPr>
        <p:txBody>
          <a:bodyPr wrap="none">
            <a:spAutoFit/>
          </a:bodyPr>
          <a:lstStyle/>
          <a:p>
            <a:r>
              <a:rPr lang="en-US"/>
              <a:t>  </a:t>
            </a:r>
          </a:p>
        </p:txBody>
      </p:sp>
      <p:sp>
        <p:nvSpPr>
          <p:cNvPr id="15364" name="Rectangle 4"/>
          <p:cNvSpPr>
            <a:spLocks noChangeArrowheads="1"/>
          </p:cNvSpPr>
          <p:nvPr/>
        </p:nvSpPr>
        <p:spPr bwMode="auto">
          <a:xfrm>
            <a:off x="304800" y="304800"/>
            <a:ext cx="8534400" cy="1143000"/>
          </a:xfrm>
          <a:prstGeom prst="rect">
            <a:avLst/>
          </a:prstGeom>
          <a:noFill/>
          <a:ln w="9525">
            <a:noFill/>
            <a:miter lim="800000"/>
            <a:headEnd/>
            <a:tailEnd/>
          </a:ln>
        </p:spPr>
        <p:txBody>
          <a:bodyPr anchor="ctr" anchorCtr="1"/>
          <a:lstStyle/>
          <a:p>
            <a:pPr algn="ctr"/>
            <a:r>
              <a:rPr lang="en-US" sz="3600" b="1" dirty="0" smtClean="0">
                <a:solidFill>
                  <a:schemeClr val="accent2"/>
                </a:solidFill>
              </a:rPr>
              <a:t>Information </a:t>
            </a:r>
            <a:r>
              <a:rPr lang="en-US" sz="3600" b="1" dirty="0" smtClean="0">
                <a:solidFill>
                  <a:schemeClr val="accent2"/>
                </a:solidFill>
              </a:rPr>
              <a:t>Processing</a:t>
            </a:r>
            <a:endParaRPr lang="en-US" sz="3600" b="1" dirty="0">
              <a:solidFill>
                <a:schemeClr val="accent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737536" y="197068"/>
            <a:ext cx="3962400" cy="1340068"/>
          </a:xfrm>
          <a:prstGeom prst="rect">
            <a:avLst/>
          </a:prstGeom>
          <a:solidFill>
            <a:srgbClr val="FFC000">
              <a:alpha val="50000"/>
            </a:srgbClr>
          </a:solidFill>
          <a:ln w="9525">
            <a:noFill/>
            <a:miter lim="800000"/>
            <a:headEnd/>
            <a:tailEnd/>
          </a:ln>
        </p:spPr>
        <p:txBody>
          <a:bodyPr wrap="none" anchor="ctr"/>
          <a:lstStyle/>
          <a:p>
            <a:endParaRPr lang="en-US"/>
          </a:p>
        </p:txBody>
      </p:sp>
      <p:sp>
        <p:nvSpPr>
          <p:cNvPr id="16387" name="Rectangle 4"/>
          <p:cNvSpPr>
            <a:spLocks noChangeArrowheads="1"/>
          </p:cNvSpPr>
          <p:nvPr/>
        </p:nvSpPr>
        <p:spPr bwMode="auto">
          <a:xfrm>
            <a:off x="381000" y="183932"/>
            <a:ext cx="3962400" cy="1340068"/>
          </a:xfrm>
          <a:prstGeom prst="rect">
            <a:avLst/>
          </a:prstGeom>
          <a:solidFill>
            <a:srgbClr val="FFC000">
              <a:alpha val="50000"/>
            </a:srgbClr>
          </a:solidFill>
          <a:ln w="9525">
            <a:noFill/>
            <a:miter lim="800000"/>
            <a:headEnd/>
            <a:tailEnd/>
          </a:ln>
        </p:spPr>
        <p:txBody>
          <a:bodyPr wrap="none" anchor="ctr"/>
          <a:lstStyle/>
          <a:p>
            <a:endParaRPr lang="en-US" dirty="0"/>
          </a:p>
        </p:txBody>
      </p:sp>
      <p:sp>
        <p:nvSpPr>
          <p:cNvPr id="16388" name="Rectangle 2"/>
          <p:cNvSpPr>
            <a:spLocks noGrp="1" noChangeArrowheads="1"/>
          </p:cNvSpPr>
          <p:nvPr>
            <p:ph type="body" idx="1"/>
          </p:nvPr>
        </p:nvSpPr>
        <p:spPr>
          <a:xfrm>
            <a:off x="549166" y="609600"/>
            <a:ext cx="3657600" cy="5486400"/>
          </a:xfrm>
          <a:noFill/>
        </p:spPr>
        <p:txBody>
          <a:bodyPr/>
          <a:lstStyle/>
          <a:p>
            <a:pPr algn="ctr" eaLnBrk="1" hangingPunct="1">
              <a:buFontTx/>
              <a:buNone/>
            </a:pPr>
            <a:r>
              <a:rPr lang="en-US" sz="4000" dirty="0" smtClean="0">
                <a:solidFill>
                  <a:schemeClr val="accent2"/>
                </a:solidFill>
              </a:rPr>
              <a:t>ELM</a:t>
            </a:r>
            <a:r>
              <a:rPr lang="en-US" b="0" dirty="0" smtClean="0">
                <a:solidFill>
                  <a:schemeClr val="accent2"/>
                </a:solidFill>
              </a:rPr>
              <a:t> </a:t>
            </a:r>
          </a:p>
          <a:p>
            <a:pPr eaLnBrk="1" hangingPunct="1">
              <a:buFontTx/>
              <a:buNone/>
            </a:pPr>
            <a:endParaRPr lang="en-US" sz="2800" dirty="0" smtClean="0"/>
          </a:p>
          <a:p>
            <a:pPr algn="ctr" eaLnBrk="1" hangingPunct="1">
              <a:buFontTx/>
              <a:buNone/>
            </a:pPr>
            <a:r>
              <a:rPr lang="en-US" sz="2800" dirty="0" smtClean="0">
                <a:solidFill>
                  <a:srgbClr val="00B050"/>
                </a:solidFill>
              </a:rPr>
              <a:t>Consumers pay attention to</a:t>
            </a:r>
          </a:p>
          <a:p>
            <a:pPr eaLnBrk="1" hangingPunct="1"/>
            <a:r>
              <a:rPr lang="en-US" sz="2800" dirty="0" smtClean="0">
                <a:solidFill>
                  <a:schemeClr val="accent2"/>
                </a:solidFill>
              </a:rPr>
              <a:t>Prices</a:t>
            </a:r>
          </a:p>
          <a:p>
            <a:pPr eaLnBrk="1" hangingPunct="1"/>
            <a:r>
              <a:rPr lang="en-US" sz="2800" dirty="0" smtClean="0">
                <a:solidFill>
                  <a:schemeClr val="accent2"/>
                </a:solidFill>
              </a:rPr>
              <a:t>Product quality</a:t>
            </a:r>
          </a:p>
          <a:p>
            <a:pPr eaLnBrk="1" hangingPunct="1"/>
            <a:r>
              <a:rPr lang="en-US" sz="2800" dirty="0" smtClean="0">
                <a:solidFill>
                  <a:schemeClr val="accent2"/>
                </a:solidFill>
              </a:rPr>
              <a:t>Company/brand attributes</a:t>
            </a:r>
          </a:p>
          <a:p>
            <a:pPr eaLnBrk="1" hangingPunct="1">
              <a:buFontTx/>
              <a:buNone/>
            </a:pPr>
            <a:r>
              <a:rPr lang="en-US" sz="2800" dirty="0" smtClean="0">
                <a:solidFill>
                  <a:schemeClr val="accent2"/>
                </a:solidFill>
              </a:rPr>
              <a:t>	</a:t>
            </a:r>
          </a:p>
        </p:txBody>
      </p:sp>
      <p:sp>
        <p:nvSpPr>
          <p:cNvPr id="16389" name="Rectangle 3"/>
          <p:cNvSpPr>
            <a:spLocks noChangeArrowheads="1"/>
          </p:cNvSpPr>
          <p:nvPr/>
        </p:nvSpPr>
        <p:spPr bwMode="auto">
          <a:xfrm>
            <a:off x="4908332" y="609600"/>
            <a:ext cx="3657600" cy="5486400"/>
          </a:xfrm>
          <a:prstGeom prst="rect">
            <a:avLst/>
          </a:prstGeom>
          <a:noFill/>
          <a:ln w="9525">
            <a:noFill/>
            <a:miter lim="800000"/>
            <a:headEnd/>
            <a:tailEnd/>
          </a:ln>
        </p:spPr>
        <p:txBody>
          <a:bodyPr lIns="92075" tIns="46038" rIns="92075" bIns="46038"/>
          <a:lstStyle/>
          <a:p>
            <a:pPr marL="342900" indent="-342900" algn="ctr">
              <a:spcBef>
                <a:spcPct val="10000"/>
              </a:spcBef>
              <a:buClr>
                <a:srgbClr val="000099"/>
              </a:buClr>
              <a:tabLst>
                <a:tab pos="0" algn="l"/>
              </a:tabLst>
            </a:pPr>
            <a:r>
              <a:rPr lang="en-US" sz="4000" b="1" dirty="0" smtClean="0">
                <a:solidFill>
                  <a:schemeClr val="accent2"/>
                </a:solidFill>
              </a:rPr>
              <a:t>HEM</a:t>
            </a:r>
            <a:endParaRPr lang="en-US" sz="4000" b="1" dirty="0">
              <a:solidFill>
                <a:schemeClr val="accent2"/>
              </a:solidFill>
            </a:endParaRPr>
          </a:p>
          <a:p>
            <a:pPr marL="342900" indent="-342900">
              <a:spcBef>
                <a:spcPct val="10000"/>
              </a:spcBef>
              <a:buClr>
                <a:srgbClr val="000099"/>
              </a:buClr>
              <a:tabLst>
                <a:tab pos="0" algn="l"/>
              </a:tabLst>
            </a:pPr>
            <a:endParaRPr lang="en-US" sz="2800" b="1" dirty="0">
              <a:solidFill>
                <a:schemeClr val="accent2"/>
              </a:solidFill>
            </a:endParaRPr>
          </a:p>
          <a:p>
            <a:pPr marL="342900" indent="-342900" algn="ctr">
              <a:spcBef>
                <a:spcPct val="10000"/>
              </a:spcBef>
              <a:buClr>
                <a:srgbClr val="000099"/>
              </a:buClr>
              <a:tabLst>
                <a:tab pos="0" algn="l"/>
              </a:tabLst>
            </a:pPr>
            <a:r>
              <a:rPr lang="en-US" sz="2800" b="1" dirty="0">
                <a:solidFill>
                  <a:srgbClr val="00B050"/>
                </a:solidFill>
              </a:rPr>
              <a:t>Consumers pay attention to</a:t>
            </a:r>
          </a:p>
          <a:p>
            <a:pPr marL="342900" indent="-342900">
              <a:spcBef>
                <a:spcPct val="10000"/>
              </a:spcBef>
              <a:buClr>
                <a:srgbClr val="000099"/>
              </a:buClr>
              <a:buFontTx/>
              <a:buChar char="•"/>
              <a:tabLst>
                <a:tab pos="0" algn="l"/>
              </a:tabLst>
            </a:pPr>
            <a:r>
              <a:rPr lang="en-US" sz="2800" b="1" dirty="0">
                <a:solidFill>
                  <a:schemeClr val="accent2"/>
                </a:solidFill>
              </a:rPr>
              <a:t>Emotions</a:t>
            </a:r>
          </a:p>
          <a:p>
            <a:pPr marL="342900" indent="-342900">
              <a:spcBef>
                <a:spcPct val="10000"/>
              </a:spcBef>
              <a:buClr>
                <a:srgbClr val="000099"/>
              </a:buClr>
              <a:buFontTx/>
              <a:buChar char="•"/>
              <a:tabLst>
                <a:tab pos="0" algn="l"/>
              </a:tabLst>
            </a:pPr>
            <a:r>
              <a:rPr lang="en-US" sz="2800" b="1" dirty="0">
                <a:solidFill>
                  <a:schemeClr val="accent2"/>
                </a:solidFill>
              </a:rPr>
              <a:t>Feelings</a:t>
            </a:r>
          </a:p>
          <a:p>
            <a:pPr marL="342900" indent="-342900">
              <a:spcBef>
                <a:spcPct val="10000"/>
              </a:spcBef>
              <a:buClr>
                <a:srgbClr val="000099"/>
              </a:buClr>
              <a:buFontTx/>
              <a:buChar char="•"/>
              <a:tabLst>
                <a:tab pos="0" algn="l"/>
              </a:tabLst>
            </a:pPr>
            <a:r>
              <a:rPr lang="en-US" sz="2800" b="1" dirty="0">
                <a:solidFill>
                  <a:schemeClr val="accent2"/>
                </a:solidFill>
              </a:rPr>
              <a:t>Fun</a:t>
            </a:r>
          </a:p>
          <a:p>
            <a:pPr marL="342900" indent="-342900">
              <a:spcBef>
                <a:spcPct val="10000"/>
              </a:spcBef>
              <a:buClr>
                <a:srgbClr val="000099"/>
              </a:buClr>
              <a:buFontTx/>
              <a:buChar char="•"/>
              <a:tabLst>
                <a:tab pos="0" algn="l"/>
              </a:tabLst>
            </a:pPr>
            <a:r>
              <a:rPr lang="en-US" sz="2800" b="1" dirty="0">
                <a:solidFill>
                  <a:schemeClr val="accent2"/>
                </a:solidFill>
              </a:rPr>
              <a:t>New or unusual experiences</a:t>
            </a:r>
          </a:p>
          <a:p>
            <a:pPr marL="342900" indent="-342900">
              <a:spcBef>
                <a:spcPct val="10000"/>
              </a:spcBef>
              <a:buClr>
                <a:srgbClr val="000099"/>
              </a:buClr>
              <a:tabLst>
                <a:tab pos="0" algn="l"/>
              </a:tabLst>
            </a:pPr>
            <a:r>
              <a:rPr lang="en-US" sz="3200" dirty="0">
                <a:solidFill>
                  <a:schemeClr val="accent2"/>
                </a:solidFill>
              </a:rPr>
              <a:t>	</a:t>
            </a:r>
          </a:p>
        </p:txBody>
      </p:sp>
      <p:cxnSp>
        <p:nvCxnSpPr>
          <p:cNvPr id="8" name="Straight Connector 7"/>
          <p:cNvCxnSpPr/>
          <p:nvPr/>
        </p:nvCxnSpPr>
        <p:spPr>
          <a:xfrm>
            <a:off x="4524702" y="304800"/>
            <a:ext cx="0" cy="59436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163284" y="167088"/>
            <a:ext cx="8851392" cy="11283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7410" name="Slide Number Placeholder 6"/>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charset="0"/>
              </a:rPr>
              <a:t>3-</a:t>
            </a:r>
            <a:fld id="{70447A53-E154-4F27-BA73-680C29045B19}" type="slidenum">
              <a:rPr lang="en-US" sz="1400">
                <a:latin typeface="Arial" charset="0"/>
              </a:rPr>
              <a:pPr algn="r" eaLnBrk="0" hangingPunct="0"/>
              <a:t>17</a:t>
            </a:fld>
            <a:endParaRPr lang="en-US" sz="1400">
              <a:latin typeface="Arial" charset="0"/>
            </a:endParaRPr>
          </a:p>
        </p:txBody>
      </p:sp>
      <p:sp>
        <p:nvSpPr>
          <p:cNvPr id="17411" name="Rectangle 9"/>
          <p:cNvSpPr>
            <a:spLocks noChangeArrowheads="1"/>
          </p:cNvSpPr>
          <p:nvPr/>
        </p:nvSpPr>
        <p:spPr bwMode="auto">
          <a:xfrm>
            <a:off x="1447800" y="2819400"/>
            <a:ext cx="2209800" cy="914400"/>
          </a:xfrm>
          <a:prstGeom prst="rect">
            <a:avLst/>
          </a:prstGeom>
          <a:noFill/>
          <a:ln w="9525">
            <a:solidFill>
              <a:schemeClr val="accent2"/>
            </a:solidFill>
            <a:miter lim="800000"/>
            <a:headEnd/>
            <a:tailEnd/>
          </a:ln>
        </p:spPr>
        <p:txBody>
          <a:bodyPr wrap="none" anchor="ctr"/>
          <a:lstStyle/>
          <a:p>
            <a:pPr algn="ctr"/>
            <a:r>
              <a:rPr lang="en-US" sz="2800" b="1" dirty="0">
                <a:solidFill>
                  <a:schemeClr val="accent2"/>
                </a:solidFill>
              </a:rPr>
              <a:t>Information</a:t>
            </a:r>
          </a:p>
          <a:p>
            <a:pPr algn="ctr"/>
            <a:r>
              <a:rPr lang="en-US" sz="2800" b="1" dirty="0">
                <a:solidFill>
                  <a:schemeClr val="accent2"/>
                </a:solidFill>
              </a:rPr>
              <a:t>Search</a:t>
            </a:r>
          </a:p>
        </p:txBody>
      </p:sp>
      <p:sp>
        <p:nvSpPr>
          <p:cNvPr id="17412" name="Text Box 10"/>
          <p:cNvSpPr txBox="1">
            <a:spLocks noChangeArrowheads="1"/>
          </p:cNvSpPr>
          <p:nvPr/>
        </p:nvSpPr>
        <p:spPr bwMode="auto">
          <a:xfrm>
            <a:off x="2057400" y="4177430"/>
            <a:ext cx="2555508" cy="954107"/>
          </a:xfrm>
          <a:prstGeom prst="rect">
            <a:avLst/>
          </a:prstGeom>
          <a:noFill/>
          <a:ln w="9525">
            <a:solidFill>
              <a:schemeClr val="accent2"/>
            </a:solidFill>
            <a:miter lim="800000"/>
            <a:headEnd/>
            <a:tailEnd/>
          </a:ln>
        </p:spPr>
        <p:txBody>
          <a:bodyPr wrap="none">
            <a:spAutoFit/>
          </a:bodyPr>
          <a:lstStyle/>
          <a:p>
            <a:pPr algn="ctr"/>
            <a:r>
              <a:rPr lang="en-US" sz="2800" b="1" dirty="0">
                <a:solidFill>
                  <a:schemeClr val="accent2"/>
                </a:solidFill>
              </a:rPr>
              <a:t>Evaluation of</a:t>
            </a:r>
          </a:p>
          <a:p>
            <a:pPr algn="ctr"/>
            <a:r>
              <a:rPr lang="en-US" sz="2800" b="1" dirty="0">
                <a:solidFill>
                  <a:schemeClr val="accent2"/>
                </a:solidFill>
              </a:rPr>
              <a:t>Alternatives</a:t>
            </a:r>
          </a:p>
        </p:txBody>
      </p:sp>
      <p:sp>
        <p:nvSpPr>
          <p:cNvPr id="17414" name="Line 12"/>
          <p:cNvSpPr>
            <a:spLocks noChangeShapeType="1"/>
          </p:cNvSpPr>
          <p:nvPr/>
        </p:nvSpPr>
        <p:spPr bwMode="auto">
          <a:xfrm>
            <a:off x="1752600" y="2438400"/>
            <a:ext cx="762000" cy="381000"/>
          </a:xfrm>
          <a:prstGeom prst="line">
            <a:avLst/>
          </a:prstGeom>
          <a:noFill/>
          <a:ln w="38100">
            <a:solidFill>
              <a:schemeClr val="accent2"/>
            </a:solidFill>
            <a:round/>
            <a:headEnd/>
            <a:tailEnd type="triangle" w="med" len="med"/>
          </a:ln>
        </p:spPr>
        <p:txBody>
          <a:bodyPr/>
          <a:lstStyle/>
          <a:p>
            <a:endParaRPr lang="en-US"/>
          </a:p>
        </p:txBody>
      </p:sp>
      <p:sp>
        <p:nvSpPr>
          <p:cNvPr id="17415" name="Line 13"/>
          <p:cNvSpPr>
            <a:spLocks noChangeShapeType="1"/>
          </p:cNvSpPr>
          <p:nvPr/>
        </p:nvSpPr>
        <p:spPr bwMode="auto">
          <a:xfrm flipV="1">
            <a:off x="4637835" y="4673194"/>
            <a:ext cx="533400" cy="1"/>
          </a:xfrm>
          <a:prstGeom prst="line">
            <a:avLst/>
          </a:prstGeom>
          <a:noFill/>
          <a:ln w="38100">
            <a:solidFill>
              <a:schemeClr val="accent2"/>
            </a:solidFill>
            <a:round/>
            <a:headEnd/>
            <a:tailEnd type="triangle" w="med" len="med"/>
          </a:ln>
        </p:spPr>
        <p:txBody>
          <a:bodyPr/>
          <a:lstStyle/>
          <a:p>
            <a:endParaRPr lang="en-US"/>
          </a:p>
        </p:txBody>
      </p:sp>
      <p:sp>
        <p:nvSpPr>
          <p:cNvPr id="17417" name="Rectangle 15"/>
          <p:cNvSpPr>
            <a:spLocks noChangeArrowheads="1"/>
          </p:cNvSpPr>
          <p:nvPr/>
        </p:nvSpPr>
        <p:spPr bwMode="auto">
          <a:xfrm>
            <a:off x="381000" y="1447800"/>
            <a:ext cx="2209800" cy="990600"/>
          </a:xfrm>
          <a:prstGeom prst="rect">
            <a:avLst/>
          </a:prstGeom>
          <a:noFill/>
          <a:ln w="9525">
            <a:solidFill>
              <a:schemeClr val="accent2"/>
            </a:solidFill>
            <a:miter lim="800000"/>
            <a:headEnd/>
            <a:tailEnd/>
          </a:ln>
        </p:spPr>
        <p:txBody>
          <a:bodyPr wrap="none" anchor="ctr"/>
          <a:lstStyle/>
          <a:p>
            <a:pPr algn="ctr"/>
            <a:r>
              <a:rPr lang="en-US" sz="2800" b="1" dirty="0">
                <a:solidFill>
                  <a:schemeClr val="accent2"/>
                </a:solidFill>
              </a:rPr>
              <a:t>Problem</a:t>
            </a:r>
          </a:p>
          <a:p>
            <a:pPr algn="ctr"/>
            <a:r>
              <a:rPr lang="en-US" sz="2800" b="1" dirty="0">
                <a:solidFill>
                  <a:schemeClr val="accent2"/>
                </a:solidFill>
              </a:rPr>
              <a:t>Recognition</a:t>
            </a:r>
          </a:p>
        </p:txBody>
      </p:sp>
      <p:grpSp>
        <p:nvGrpSpPr>
          <p:cNvPr id="14" name="Group 13"/>
          <p:cNvGrpSpPr/>
          <p:nvPr/>
        </p:nvGrpSpPr>
        <p:grpSpPr>
          <a:xfrm>
            <a:off x="5181600" y="2971800"/>
            <a:ext cx="3369976" cy="3416320"/>
            <a:chOff x="6086475" y="2286000"/>
            <a:chExt cx="2754589" cy="3043123"/>
          </a:xfrm>
        </p:grpSpPr>
        <p:sp>
          <p:nvSpPr>
            <p:cNvPr id="17413" name="Text Box 11"/>
            <p:cNvSpPr txBox="1">
              <a:spLocks noChangeArrowheads="1"/>
            </p:cNvSpPr>
            <p:nvPr/>
          </p:nvSpPr>
          <p:spPr bwMode="auto">
            <a:xfrm>
              <a:off x="6619876" y="2286000"/>
              <a:ext cx="2221188" cy="3043123"/>
            </a:xfrm>
            <a:prstGeom prst="rect">
              <a:avLst/>
            </a:prstGeom>
            <a:noFill/>
            <a:ln w="9525">
              <a:noFill/>
              <a:miter lim="800000"/>
              <a:headEnd/>
              <a:tailEnd/>
            </a:ln>
          </p:spPr>
          <p:txBody>
            <a:bodyPr wrap="none">
              <a:spAutoFit/>
            </a:bodyPr>
            <a:lstStyle/>
            <a:p>
              <a:r>
                <a:rPr lang="en-US" sz="2800" b="1" dirty="0">
                  <a:solidFill>
                    <a:srgbClr val="00B050"/>
                  </a:solidFill>
                </a:rPr>
                <a:t>Evoked set</a:t>
              </a:r>
            </a:p>
            <a:p>
              <a:endParaRPr lang="en-US" sz="2200" b="1" dirty="0">
                <a:solidFill>
                  <a:srgbClr val="00B050"/>
                </a:solidFill>
              </a:endParaRPr>
            </a:p>
            <a:p>
              <a:endParaRPr lang="en-US" sz="2200" b="1" dirty="0">
                <a:solidFill>
                  <a:srgbClr val="00B050"/>
                </a:solidFill>
              </a:endParaRPr>
            </a:p>
            <a:p>
              <a:endParaRPr lang="en-US" sz="2200" b="1" dirty="0">
                <a:solidFill>
                  <a:srgbClr val="00B050"/>
                </a:solidFill>
              </a:endParaRPr>
            </a:p>
            <a:p>
              <a:r>
                <a:rPr lang="en-US" sz="2800" b="1" dirty="0" err="1">
                  <a:solidFill>
                    <a:srgbClr val="00B050"/>
                  </a:solidFill>
                </a:rPr>
                <a:t>Multiattribute</a:t>
              </a:r>
              <a:endParaRPr lang="en-US" sz="2800" b="1" dirty="0">
                <a:solidFill>
                  <a:srgbClr val="00B050"/>
                </a:solidFill>
              </a:endParaRPr>
            </a:p>
            <a:p>
              <a:endParaRPr lang="en-US" sz="2200" b="1" dirty="0">
                <a:solidFill>
                  <a:srgbClr val="00B050"/>
                </a:solidFill>
              </a:endParaRPr>
            </a:p>
            <a:p>
              <a:endParaRPr lang="en-US" sz="2200" b="1" dirty="0">
                <a:solidFill>
                  <a:srgbClr val="00B050"/>
                </a:solidFill>
              </a:endParaRPr>
            </a:p>
            <a:p>
              <a:endParaRPr lang="en-US" sz="2200" b="1" dirty="0">
                <a:solidFill>
                  <a:srgbClr val="00B050"/>
                </a:solidFill>
              </a:endParaRPr>
            </a:p>
            <a:p>
              <a:r>
                <a:rPr lang="en-US" sz="2800" b="1" dirty="0">
                  <a:solidFill>
                    <a:srgbClr val="00B050"/>
                  </a:solidFill>
                </a:rPr>
                <a:t>Affect referral</a:t>
              </a:r>
            </a:p>
          </p:txBody>
        </p:sp>
        <p:sp>
          <p:nvSpPr>
            <p:cNvPr id="17416" name="Line 14"/>
            <p:cNvSpPr>
              <a:spLocks noChangeShapeType="1"/>
            </p:cNvSpPr>
            <p:nvPr/>
          </p:nvSpPr>
          <p:spPr bwMode="auto">
            <a:xfrm flipV="1">
              <a:off x="6086475" y="2743200"/>
              <a:ext cx="914400" cy="1066800"/>
            </a:xfrm>
            <a:prstGeom prst="line">
              <a:avLst/>
            </a:prstGeom>
            <a:noFill/>
            <a:ln w="57150">
              <a:solidFill>
                <a:schemeClr val="accent2"/>
              </a:solidFill>
              <a:round/>
              <a:headEnd/>
              <a:tailEnd type="triangle" w="med" len="med"/>
            </a:ln>
          </p:spPr>
          <p:txBody>
            <a:bodyPr/>
            <a:lstStyle/>
            <a:p>
              <a:endParaRPr lang="en-US"/>
            </a:p>
          </p:txBody>
        </p:sp>
        <p:sp>
          <p:nvSpPr>
            <p:cNvPr id="17418" name="Line 16"/>
            <p:cNvSpPr>
              <a:spLocks noChangeShapeType="1"/>
            </p:cNvSpPr>
            <p:nvPr/>
          </p:nvSpPr>
          <p:spPr bwMode="auto">
            <a:xfrm>
              <a:off x="6086475" y="3810000"/>
              <a:ext cx="914400" cy="1066800"/>
            </a:xfrm>
            <a:prstGeom prst="line">
              <a:avLst/>
            </a:prstGeom>
            <a:noFill/>
            <a:ln w="57150">
              <a:solidFill>
                <a:schemeClr val="accent2"/>
              </a:solidFill>
              <a:round/>
              <a:headEnd/>
              <a:tailEnd type="triangle" w="med" len="med"/>
            </a:ln>
          </p:spPr>
          <p:txBody>
            <a:bodyPr/>
            <a:lstStyle/>
            <a:p>
              <a:endParaRPr lang="en-US"/>
            </a:p>
          </p:txBody>
        </p:sp>
        <p:sp>
          <p:nvSpPr>
            <p:cNvPr id="17419" name="Line 17"/>
            <p:cNvSpPr>
              <a:spLocks noChangeShapeType="1"/>
            </p:cNvSpPr>
            <p:nvPr/>
          </p:nvSpPr>
          <p:spPr bwMode="auto">
            <a:xfrm flipV="1">
              <a:off x="6086475" y="3810000"/>
              <a:ext cx="533400" cy="0"/>
            </a:xfrm>
            <a:prstGeom prst="line">
              <a:avLst/>
            </a:prstGeom>
            <a:noFill/>
            <a:ln w="57150">
              <a:solidFill>
                <a:schemeClr val="accent2"/>
              </a:solidFill>
              <a:round/>
              <a:headEnd/>
              <a:tailEnd type="triangle" w="med" len="med"/>
            </a:ln>
          </p:spPr>
          <p:txBody>
            <a:bodyPr/>
            <a:lstStyle/>
            <a:p>
              <a:endParaRPr lang="en-US"/>
            </a:p>
          </p:txBody>
        </p:sp>
      </p:grpSp>
      <p:sp>
        <p:nvSpPr>
          <p:cNvPr id="17420" name="Text Box 21"/>
          <p:cNvSpPr txBox="1">
            <a:spLocks noChangeArrowheads="1"/>
          </p:cNvSpPr>
          <p:nvPr/>
        </p:nvSpPr>
        <p:spPr bwMode="auto">
          <a:xfrm>
            <a:off x="381000" y="5638800"/>
            <a:ext cx="2133600" cy="457200"/>
          </a:xfrm>
          <a:prstGeom prst="rect">
            <a:avLst/>
          </a:prstGeom>
          <a:noFill/>
          <a:ln w="12700">
            <a:noFill/>
            <a:miter lim="800000"/>
            <a:headEnd type="none" w="sm" len="sm"/>
            <a:tailEnd type="none" w="sm" len="sm"/>
          </a:ln>
        </p:spPr>
        <p:txBody>
          <a:bodyPr>
            <a:spAutoFit/>
          </a:bodyPr>
          <a:lstStyle/>
          <a:p>
            <a:pPr algn="ctr"/>
            <a:r>
              <a:rPr lang="en-US" i="1" dirty="0">
                <a:solidFill>
                  <a:schemeClr val="accent2"/>
                </a:solidFill>
              </a:rPr>
              <a:t>F </a:t>
            </a:r>
            <a:r>
              <a:rPr lang="en-US" i="1" dirty="0" err="1">
                <a:solidFill>
                  <a:schemeClr val="accent2"/>
                </a:solidFill>
              </a:rPr>
              <a:t>ig</a:t>
            </a:r>
            <a:r>
              <a:rPr lang="en-US" i="1" dirty="0">
                <a:solidFill>
                  <a:schemeClr val="accent2"/>
                </a:solidFill>
              </a:rPr>
              <a:t> 3 . 6</a:t>
            </a:r>
          </a:p>
        </p:txBody>
      </p:sp>
      <p:sp>
        <p:nvSpPr>
          <p:cNvPr id="17421" name="Rectangle 22"/>
          <p:cNvSpPr>
            <a:spLocks noChangeArrowheads="1"/>
          </p:cNvSpPr>
          <p:nvPr/>
        </p:nvSpPr>
        <p:spPr bwMode="auto">
          <a:xfrm>
            <a:off x="304800" y="304800"/>
            <a:ext cx="8534400" cy="99060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latin typeface="+mj-lt"/>
              </a:rPr>
              <a:t>Evaluation of Alternatives</a:t>
            </a:r>
          </a:p>
        </p:txBody>
      </p:sp>
      <p:sp>
        <p:nvSpPr>
          <p:cNvPr id="15" name="Line 12"/>
          <p:cNvSpPr>
            <a:spLocks noChangeShapeType="1"/>
          </p:cNvSpPr>
          <p:nvPr/>
        </p:nvSpPr>
        <p:spPr bwMode="auto">
          <a:xfrm>
            <a:off x="2590800" y="3733800"/>
            <a:ext cx="762000" cy="457200"/>
          </a:xfrm>
          <a:prstGeom prst="line">
            <a:avLst/>
          </a:prstGeom>
          <a:noFill/>
          <a:ln w="38100">
            <a:solidFill>
              <a:schemeClr val="accent2"/>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4" name="Rectangle 2"/>
          <p:cNvSpPr>
            <a:spLocks noGrp="1" noChangeArrowheads="1"/>
          </p:cNvSpPr>
          <p:nvPr>
            <p:ph type="body" idx="4294967295"/>
          </p:nvPr>
        </p:nvSpPr>
        <p:spPr>
          <a:xfrm>
            <a:off x="609600" y="1600200"/>
            <a:ext cx="7848600" cy="4724400"/>
          </a:xfrm>
          <a:noFill/>
        </p:spPr>
        <p:txBody>
          <a:bodyPr/>
          <a:lstStyle/>
          <a:p>
            <a:pPr marL="465138" indent="-465138" eaLnBrk="1" hangingPunct="1">
              <a:lnSpc>
                <a:spcPct val="90000"/>
              </a:lnSpc>
              <a:buClr>
                <a:schemeClr val="accent2"/>
              </a:buClr>
              <a:tabLst>
                <a:tab pos="465138" algn="l"/>
              </a:tabLst>
            </a:pPr>
            <a:r>
              <a:rPr lang="en-US" sz="2800" dirty="0" smtClean="0">
                <a:solidFill>
                  <a:schemeClr val="accent2"/>
                </a:solidFill>
              </a:rPr>
              <a:t>Evoked set method</a:t>
            </a:r>
          </a:p>
          <a:p>
            <a:pPr marL="1020763" lvl="1" eaLnBrk="1" hangingPunct="1">
              <a:lnSpc>
                <a:spcPct val="90000"/>
              </a:lnSpc>
              <a:buClr>
                <a:schemeClr val="accent2"/>
              </a:buClr>
              <a:tabLst>
                <a:tab pos="465138" algn="l"/>
              </a:tabLst>
            </a:pPr>
            <a:r>
              <a:rPr lang="en-US" sz="2400" dirty="0" smtClean="0">
                <a:solidFill>
                  <a:schemeClr val="accent2"/>
                </a:solidFill>
              </a:rPr>
              <a:t>Evoked set</a:t>
            </a:r>
          </a:p>
          <a:p>
            <a:pPr marL="1020763" lvl="1" eaLnBrk="1" hangingPunct="1">
              <a:lnSpc>
                <a:spcPct val="90000"/>
              </a:lnSpc>
              <a:buClr>
                <a:schemeClr val="accent2"/>
              </a:buClr>
              <a:tabLst>
                <a:tab pos="465138" algn="l"/>
              </a:tabLst>
            </a:pPr>
            <a:r>
              <a:rPr lang="en-US" sz="2400" dirty="0" smtClean="0">
                <a:solidFill>
                  <a:schemeClr val="bg1">
                    <a:lumMod val="65000"/>
                  </a:schemeClr>
                </a:solidFill>
              </a:rPr>
              <a:t>Inept set</a:t>
            </a:r>
          </a:p>
          <a:p>
            <a:pPr marL="1020763" lvl="1" eaLnBrk="1" hangingPunct="1">
              <a:lnSpc>
                <a:spcPct val="90000"/>
              </a:lnSpc>
              <a:buClr>
                <a:schemeClr val="accent2"/>
              </a:buClr>
              <a:tabLst>
                <a:tab pos="465138" algn="l"/>
              </a:tabLst>
            </a:pPr>
            <a:r>
              <a:rPr lang="en-US" sz="2400" dirty="0" smtClean="0">
                <a:solidFill>
                  <a:schemeClr val="bg1">
                    <a:lumMod val="65000"/>
                  </a:schemeClr>
                </a:solidFill>
              </a:rPr>
              <a:t>Inert set</a:t>
            </a:r>
          </a:p>
          <a:p>
            <a:pPr marL="465138" indent="-465138" eaLnBrk="1" hangingPunct="1">
              <a:lnSpc>
                <a:spcPct val="90000"/>
              </a:lnSpc>
              <a:buClr>
                <a:schemeClr val="accent2"/>
              </a:buClr>
              <a:tabLst>
                <a:tab pos="465138" algn="l"/>
              </a:tabLst>
            </a:pPr>
            <a:r>
              <a:rPr lang="en-US" sz="2800" dirty="0" err="1" smtClean="0">
                <a:solidFill>
                  <a:schemeClr val="accent2"/>
                </a:solidFill>
              </a:rPr>
              <a:t>Multiattribute</a:t>
            </a:r>
            <a:r>
              <a:rPr lang="en-US" sz="2800" dirty="0" smtClean="0">
                <a:solidFill>
                  <a:schemeClr val="accent2"/>
                </a:solidFill>
              </a:rPr>
              <a:t> method</a:t>
            </a:r>
          </a:p>
          <a:p>
            <a:pPr marL="1020763" lvl="1" eaLnBrk="1" hangingPunct="1">
              <a:lnSpc>
                <a:spcPct val="90000"/>
              </a:lnSpc>
              <a:buClr>
                <a:schemeClr val="accent2"/>
              </a:buClr>
              <a:tabLst>
                <a:tab pos="465138" algn="l"/>
              </a:tabLst>
            </a:pPr>
            <a:r>
              <a:rPr lang="en-US" sz="2400" dirty="0" smtClean="0">
                <a:solidFill>
                  <a:schemeClr val="accent2"/>
                </a:solidFill>
              </a:rPr>
              <a:t>Based on beliefs about a brand’s performance on product attributes and the importance of each attribute.  </a:t>
            </a:r>
            <a:r>
              <a:rPr lang="en-US" sz="2400" i="1" dirty="0" smtClean="0">
                <a:solidFill>
                  <a:schemeClr val="accent2"/>
                </a:solidFill>
              </a:rPr>
              <a:t>(High involvement)</a:t>
            </a:r>
            <a:endParaRPr lang="en-US" sz="3200" i="1" dirty="0" smtClean="0">
              <a:solidFill>
                <a:schemeClr val="accent2"/>
              </a:solidFill>
            </a:endParaRPr>
          </a:p>
          <a:p>
            <a:pPr marL="465138" indent="-465138" eaLnBrk="1" hangingPunct="1">
              <a:lnSpc>
                <a:spcPct val="90000"/>
              </a:lnSpc>
              <a:buClr>
                <a:schemeClr val="accent2"/>
              </a:buClr>
              <a:tabLst>
                <a:tab pos="465138" algn="l"/>
              </a:tabLst>
            </a:pPr>
            <a:r>
              <a:rPr lang="en-US" sz="2800" dirty="0" smtClean="0">
                <a:solidFill>
                  <a:schemeClr val="accent2"/>
                </a:solidFill>
              </a:rPr>
              <a:t>Affect referral</a:t>
            </a:r>
          </a:p>
          <a:p>
            <a:pPr marL="1020763" lvl="1" eaLnBrk="1" hangingPunct="1">
              <a:lnSpc>
                <a:spcPct val="90000"/>
              </a:lnSpc>
              <a:buClr>
                <a:schemeClr val="accent2"/>
              </a:buClr>
              <a:tabLst>
                <a:tab pos="465138" algn="l"/>
              </a:tabLst>
            </a:pPr>
            <a:r>
              <a:rPr lang="en-US" sz="2400" dirty="0" smtClean="0">
                <a:solidFill>
                  <a:schemeClr val="accent2"/>
                </a:solidFill>
              </a:rPr>
              <a:t>Chooses brand liked, without evaluation of other brands or attributes</a:t>
            </a:r>
          </a:p>
        </p:txBody>
      </p:sp>
      <p:sp>
        <p:nvSpPr>
          <p:cNvPr id="18436" name="Rectangle 22"/>
          <p:cNvSpPr>
            <a:spLocks noChangeArrowheads="1"/>
          </p:cNvSpPr>
          <p:nvPr/>
        </p:nvSpPr>
        <p:spPr bwMode="auto">
          <a:xfrm>
            <a:off x="304800" y="304800"/>
            <a:ext cx="8534400" cy="106680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latin typeface="+mj-lt"/>
              </a:rPr>
              <a:t>Evaluation of Alternatives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19458" name="Rectangle 2"/>
          <p:cNvSpPr>
            <a:spLocks noGrp="1" noChangeArrowheads="1"/>
          </p:cNvSpPr>
          <p:nvPr>
            <p:ph type="title"/>
          </p:nvPr>
        </p:nvSpPr>
        <p:spPr>
          <a:xfrm>
            <a:off x="304800" y="304800"/>
            <a:ext cx="8534400" cy="1143000"/>
          </a:xfrm>
          <a:noFill/>
        </p:spPr>
        <p:txBody>
          <a:bodyPr/>
          <a:lstStyle/>
          <a:p>
            <a:pPr eaLnBrk="1" hangingPunct="1"/>
            <a:r>
              <a:rPr lang="en-US" sz="4000" dirty="0" smtClean="0">
                <a:solidFill>
                  <a:schemeClr val="accent2"/>
                </a:solidFill>
              </a:rPr>
              <a:t>Evoked Set</a:t>
            </a:r>
          </a:p>
        </p:txBody>
      </p:sp>
      <p:sp>
        <p:nvSpPr>
          <p:cNvPr id="19459" name="Rectangle 3"/>
          <p:cNvSpPr>
            <a:spLocks noGrp="1" noChangeArrowheads="1"/>
          </p:cNvSpPr>
          <p:nvPr>
            <p:ph type="body" idx="1"/>
          </p:nvPr>
        </p:nvSpPr>
        <p:spPr>
          <a:xfrm>
            <a:off x="762000" y="1828800"/>
            <a:ext cx="7620000" cy="4191000"/>
          </a:xfrm>
        </p:spPr>
        <p:txBody>
          <a:bodyPr/>
          <a:lstStyle/>
          <a:p>
            <a:pPr algn="ctr" eaLnBrk="1" hangingPunct="1">
              <a:buFontTx/>
              <a:buNone/>
            </a:pPr>
            <a:r>
              <a:rPr lang="en-US" dirty="0" smtClean="0">
                <a:solidFill>
                  <a:srgbClr val="00B050"/>
                </a:solidFill>
              </a:rPr>
              <a:t>The set of brands </a:t>
            </a:r>
            <a:r>
              <a:rPr lang="en-US" i="1" u="sng" dirty="0" smtClean="0">
                <a:solidFill>
                  <a:srgbClr val="00B050"/>
                </a:solidFill>
              </a:rPr>
              <a:t>and purchase locations</a:t>
            </a:r>
            <a:r>
              <a:rPr lang="en-US" dirty="0" smtClean="0">
                <a:solidFill>
                  <a:srgbClr val="00B050"/>
                </a:solidFill>
              </a:rPr>
              <a:t> that meet both the objective and subjective requirements of the consumer.</a:t>
            </a:r>
          </a:p>
          <a:p>
            <a:pPr algn="ctr" eaLnBrk="1" hangingPunct="1">
              <a:buFontTx/>
              <a:buNone/>
            </a:pPr>
            <a:endParaRPr lang="en-US" dirty="0" smtClean="0">
              <a:solidFill>
                <a:srgbClr val="CC0000"/>
              </a:solidFill>
            </a:endParaRPr>
          </a:p>
          <a:p>
            <a:pPr eaLnBrk="1" hangingPunct="1">
              <a:buClr>
                <a:schemeClr val="accent2"/>
              </a:buClr>
            </a:pPr>
            <a:r>
              <a:rPr lang="en-US" sz="2800" dirty="0" smtClean="0">
                <a:solidFill>
                  <a:schemeClr val="accent2"/>
                </a:solidFill>
              </a:rPr>
              <a:t>Development of the evoked set begins during the internal search.</a:t>
            </a:r>
          </a:p>
          <a:p>
            <a:pPr eaLnBrk="1" hangingPunct="1">
              <a:buClr>
                <a:schemeClr val="accent2"/>
              </a:buClr>
            </a:pPr>
            <a:r>
              <a:rPr lang="en-US" sz="2800" dirty="0" smtClean="0">
                <a:solidFill>
                  <a:schemeClr val="accent2"/>
                </a:solidFill>
              </a:rPr>
              <a:t>Inclusion in the evoked set is a major goal of marketers.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6" name="Rectangle 4"/>
          <p:cNvSpPr>
            <a:spLocks noGrp="1" noChangeArrowheads="1"/>
          </p:cNvSpPr>
          <p:nvPr>
            <p:ph type="title" idx="4294967295"/>
          </p:nvPr>
        </p:nvSpPr>
        <p:spPr>
          <a:xfrm>
            <a:off x="0" y="304800"/>
            <a:ext cx="9144000" cy="1143000"/>
          </a:xfrm>
        </p:spPr>
        <p:txBody>
          <a:bodyPr/>
          <a:lstStyle/>
          <a:p>
            <a:pPr eaLnBrk="1" hangingPunct="1">
              <a:defRPr/>
            </a:pPr>
            <a:r>
              <a:rPr lang="en-US" sz="4000" dirty="0" smtClean="0">
                <a:solidFill>
                  <a:schemeClr val="bg1"/>
                </a:solidFill>
              </a:rPr>
              <a:t>Chapter Overview</a:t>
            </a:r>
            <a:endParaRPr lang="en-US" sz="3200" dirty="0" smtClean="0">
              <a:solidFill>
                <a:schemeClr val="bg1"/>
              </a:solidFill>
              <a:effectLst>
                <a:outerShdw blurRad="38100" dist="38100" dir="2700000" algn="tl">
                  <a:srgbClr val="C0C0C0"/>
                </a:outerShdw>
              </a:effectLst>
            </a:endParaRPr>
          </a:p>
        </p:txBody>
      </p:sp>
      <p:sp>
        <p:nvSpPr>
          <p:cNvPr id="433157" name="Rectangle 5"/>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
        <p:nvSpPr>
          <p:cNvPr id="3078" name="Rectangle 3"/>
          <p:cNvSpPr txBox="1">
            <a:spLocks noChangeArrowheads="1"/>
          </p:cNvSpPr>
          <p:nvPr/>
        </p:nvSpPr>
        <p:spPr bwMode="auto">
          <a:xfrm>
            <a:off x="1263868" y="2117834"/>
            <a:ext cx="6629400" cy="2743200"/>
          </a:xfrm>
          <a:prstGeom prst="rect">
            <a:avLst/>
          </a:prstGeom>
          <a:noFill/>
          <a:ln w="9525">
            <a:noFill/>
            <a:miter lim="800000"/>
            <a:headEnd/>
            <a:tailEnd/>
          </a:ln>
        </p:spPr>
        <p:txBody>
          <a:bodyPr/>
          <a:lstStyle/>
          <a:p>
            <a:pPr marL="533400" indent="-533400" eaLnBrk="0" hangingPunct="0">
              <a:spcBef>
                <a:spcPct val="10000"/>
              </a:spcBef>
              <a:buClr>
                <a:schemeClr val="accent2"/>
              </a:buClr>
              <a:buFontTx/>
              <a:buChar char="•"/>
              <a:tabLst>
                <a:tab pos="0" algn="l"/>
              </a:tabLst>
            </a:pPr>
            <a:r>
              <a:rPr lang="en-US" sz="2800" b="1" dirty="0">
                <a:solidFill>
                  <a:schemeClr val="accent2"/>
                </a:solidFill>
              </a:rPr>
              <a:t>Consumer purchase process</a:t>
            </a:r>
          </a:p>
          <a:p>
            <a:pPr marL="533400" indent="-533400" eaLnBrk="0" hangingPunct="0">
              <a:spcBef>
                <a:spcPct val="10000"/>
              </a:spcBef>
              <a:buClr>
                <a:schemeClr val="accent2"/>
              </a:buClr>
              <a:buFontTx/>
              <a:buChar char="•"/>
              <a:tabLst>
                <a:tab pos="0" algn="l"/>
              </a:tabLst>
            </a:pPr>
            <a:r>
              <a:rPr lang="en-US" sz="2800" b="1" dirty="0">
                <a:solidFill>
                  <a:schemeClr val="accent2"/>
                </a:solidFill>
              </a:rPr>
              <a:t>Consumer buying environment</a:t>
            </a:r>
          </a:p>
          <a:p>
            <a:pPr marL="533400" indent="-533400" eaLnBrk="0" hangingPunct="0">
              <a:spcBef>
                <a:spcPct val="10000"/>
              </a:spcBef>
              <a:buClr>
                <a:schemeClr val="accent2"/>
              </a:buClr>
              <a:buFontTx/>
              <a:buChar char="•"/>
              <a:tabLst>
                <a:tab pos="0" algn="l"/>
              </a:tabLst>
            </a:pPr>
            <a:r>
              <a:rPr lang="en-US" sz="2800" b="1" dirty="0" smtClean="0">
                <a:solidFill>
                  <a:schemeClr val="accent2"/>
                </a:solidFill>
              </a:rPr>
              <a:t>Trends </a:t>
            </a:r>
            <a:r>
              <a:rPr lang="en-US" sz="2800" b="1" dirty="0">
                <a:solidFill>
                  <a:schemeClr val="accent2"/>
                </a:solidFill>
              </a:rPr>
              <a:t>in consumer behavior</a:t>
            </a:r>
          </a:p>
          <a:p>
            <a:pPr marL="533400" indent="-533400" eaLnBrk="0" hangingPunct="0">
              <a:spcBef>
                <a:spcPct val="10000"/>
              </a:spcBef>
              <a:buClr>
                <a:schemeClr val="accent2"/>
              </a:buClr>
              <a:buFontTx/>
              <a:buChar char="•"/>
              <a:tabLst>
                <a:tab pos="0" algn="l"/>
              </a:tabLst>
            </a:pPr>
            <a:r>
              <a:rPr lang="en-US" sz="2800" b="1" dirty="0">
                <a:solidFill>
                  <a:schemeClr val="accent2"/>
                </a:solidFill>
              </a:rPr>
              <a:t>Business buying center</a:t>
            </a:r>
          </a:p>
          <a:p>
            <a:pPr marL="533400" indent="-533400" eaLnBrk="0" hangingPunct="0">
              <a:spcBef>
                <a:spcPct val="10000"/>
              </a:spcBef>
              <a:buClr>
                <a:schemeClr val="accent2"/>
              </a:buClr>
              <a:buFontTx/>
              <a:buChar char="•"/>
              <a:tabLst>
                <a:tab pos="0" algn="l"/>
              </a:tabLst>
            </a:pPr>
            <a:r>
              <a:rPr lang="en-US" sz="2800" b="1" dirty="0">
                <a:solidFill>
                  <a:schemeClr val="accent2"/>
                </a:solidFill>
              </a:rPr>
              <a:t>B-to-B purchasing process</a:t>
            </a:r>
          </a:p>
        </p:txBody>
      </p:sp>
      <p:sp>
        <p:nvSpPr>
          <p:cNvPr id="7" name="Rectangle 2"/>
          <p:cNvSpPr>
            <a:spLocks noChangeArrowheads="1"/>
          </p:cNvSpPr>
          <p:nvPr/>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8"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Chapter Overview</a:t>
            </a:r>
            <a:endParaRPr kumimoji="0" lang="en-US" sz="40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0482" name="Rectangle 2"/>
          <p:cNvSpPr>
            <a:spLocks noGrp="1" noChangeArrowheads="1"/>
          </p:cNvSpPr>
          <p:nvPr>
            <p:ph type="title"/>
          </p:nvPr>
        </p:nvSpPr>
        <p:spPr>
          <a:xfrm>
            <a:off x="304800" y="304800"/>
            <a:ext cx="8534400" cy="1219200"/>
          </a:xfrm>
          <a:noFill/>
        </p:spPr>
        <p:txBody>
          <a:bodyPr lIns="92075" tIns="46038" rIns="92075" bIns="46038"/>
          <a:lstStyle/>
          <a:p>
            <a:pPr eaLnBrk="1" hangingPunct="1"/>
            <a:r>
              <a:rPr lang="en-US" sz="3200" dirty="0" smtClean="0">
                <a:solidFill>
                  <a:schemeClr val="accent2"/>
                </a:solidFill>
              </a:rPr>
              <a:t>Factors Affecting Consumer Purchasing Behaviors</a:t>
            </a:r>
          </a:p>
        </p:txBody>
      </p:sp>
      <p:sp>
        <p:nvSpPr>
          <p:cNvPr id="20483" name="Rectangle 3"/>
          <p:cNvSpPr>
            <a:spLocks noGrp="1" noChangeArrowheads="1"/>
          </p:cNvSpPr>
          <p:nvPr>
            <p:ph type="body" idx="1"/>
          </p:nvPr>
        </p:nvSpPr>
        <p:spPr>
          <a:xfrm>
            <a:off x="914400" y="1905000"/>
            <a:ext cx="7239000" cy="4191000"/>
          </a:xfrm>
          <a:noFill/>
        </p:spPr>
        <p:txBody>
          <a:bodyPr lIns="92075" tIns="46038" rIns="92075" bIns="46038"/>
          <a:lstStyle/>
          <a:p>
            <a:pPr eaLnBrk="1" hangingPunct="1">
              <a:buClr>
                <a:schemeClr val="accent2"/>
              </a:buClr>
            </a:pPr>
            <a:r>
              <a:rPr lang="en-US" sz="2800" dirty="0" smtClean="0">
                <a:solidFill>
                  <a:schemeClr val="accent2"/>
                </a:solidFill>
              </a:rPr>
              <a:t>Demographics (age, gender, income, etc.)</a:t>
            </a:r>
          </a:p>
          <a:p>
            <a:pPr eaLnBrk="1" hangingPunct="1">
              <a:buClr>
                <a:schemeClr val="accent2"/>
              </a:buClr>
            </a:pPr>
            <a:r>
              <a:rPr lang="en-US" sz="2800" dirty="0" smtClean="0">
                <a:solidFill>
                  <a:schemeClr val="accent2"/>
                </a:solidFill>
              </a:rPr>
              <a:t>Heredity and home environment</a:t>
            </a:r>
          </a:p>
          <a:p>
            <a:pPr eaLnBrk="1" hangingPunct="1">
              <a:buClr>
                <a:schemeClr val="accent2"/>
              </a:buClr>
            </a:pPr>
            <a:r>
              <a:rPr lang="en-US" sz="2800" dirty="0" smtClean="0">
                <a:solidFill>
                  <a:schemeClr val="accent2"/>
                </a:solidFill>
              </a:rPr>
              <a:t>Family life cycle</a:t>
            </a:r>
          </a:p>
          <a:p>
            <a:pPr eaLnBrk="1" hangingPunct="1">
              <a:buClr>
                <a:schemeClr val="accent2"/>
              </a:buClr>
            </a:pPr>
            <a:r>
              <a:rPr lang="en-US" sz="2800" dirty="0" smtClean="0">
                <a:solidFill>
                  <a:schemeClr val="accent2"/>
                </a:solidFill>
              </a:rPr>
              <a:t>Life changing events</a:t>
            </a:r>
          </a:p>
          <a:p>
            <a:pPr eaLnBrk="1" hangingPunct="1">
              <a:buClr>
                <a:schemeClr val="accent2"/>
              </a:buClr>
            </a:pPr>
            <a:r>
              <a:rPr lang="en-US" sz="2800" dirty="0" smtClean="0">
                <a:solidFill>
                  <a:schemeClr val="accent2"/>
                </a:solidFill>
              </a:rPr>
              <a:t>Social/Cultural environment</a:t>
            </a:r>
          </a:p>
          <a:p>
            <a:pPr eaLnBrk="1" hangingPunct="1">
              <a:buClr>
                <a:schemeClr val="accent2"/>
              </a:buClr>
            </a:pPr>
            <a:r>
              <a:rPr lang="en-US" sz="2800" dirty="0" smtClean="0">
                <a:solidFill>
                  <a:schemeClr val="accent2"/>
                </a:solidFill>
              </a:rPr>
              <a:t>Situational environment</a:t>
            </a:r>
          </a:p>
          <a:p>
            <a:pPr lvl="1" eaLnBrk="1" hangingPunct="1">
              <a:buClr>
                <a:schemeClr val="accent2"/>
              </a:buClr>
            </a:pPr>
            <a:r>
              <a:rPr lang="en-US" sz="2400" dirty="0" smtClean="0">
                <a:solidFill>
                  <a:schemeClr val="accent2"/>
                </a:solidFill>
              </a:rPr>
              <a:t>Unplanned/impulse/variety alternatives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2530" name="Rectangle 2"/>
          <p:cNvSpPr>
            <a:spLocks noGrp="1" noChangeArrowheads="1"/>
          </p:cNvSpPr>
          <p:nvPr>
            <p:ph type="body" idx="4294967295"/>
          </p:nvPr>
        </p:nvSpPr>
        <p:spPr>
          <a:xfrm>
            <a:off x="1943100" y="2057400"/>
            <a:ext cx="5257800" cy="3124200"/>
          </a:xfrm>
          <a:noFill/>
        </p:spPr>
        <p:txBody>
          <a:bodyPr/>
          <a:lstStyle/>
          <a:p>
            <a:pPr marL="465138" indent="-465138" eaLnBrk="1" hangingPunct="1">
              <a:lnSpc>
                <a:spcPct val="80000"/>
              </a:lnSpc>
              <a:buClr>
                <a:schemeClr val="accent2"/>
              </a:buClr>
              <a:tabLst>
                <a:tab pos="465138" algn="l"/>
              </a:tabLst>
            </a:pPr>
            <a:r>
              <a:rPr lang="en-US" sz="2800" dirty="0" smtClean="0">
                <a:solidFill>
                  <a:schemeClr val="accent2"/>
                </a:solidFill>
              </a:rPr>
              <a:t>Age complexity</a:t>
            </a:r>
          </a:p>
          <a:p>
            <a:pPr marL="465138" indent="-465138" eaLnBrk="1" hangingPunct="1">
              <a:lnSpc>
                <a:spcPct val="80000"/>
              </a:lnSpc>
              <a:buClr>
                <a:schemeClr val="accent2"/>
              </a:buClr>
              <a:tabLst>
                <a:tab pos="465138" algn="l"/>
              </a:tabLst>
            </a:pPr>
            <a:r>
              <a:rPr lang="en-US" sz="2800" dirty="0" smtClean="0">
                <a:solidFill>
                  <a:schemeClr val="accent2"/>
                </a:solidFill>
              </a:rPr>
              <a:t>Gender complexity</a:t>
            </a:r>
          </a:p>
          <a:p>
            <a:pPr marL="465138" indent="-465138" eaLnBrk="1" hangingPunct="1">
              <a:lnSpc>
                <a:spcPct val="80000"/>
              </a:lnSpc>
              <a:buClr>
                <a:schemeClr val="accent2"/>
              </a:buClr>
              <a:tabLst>
                <a:tab pos="465138" algn="l"/>
              </a:tabLst>
            </a:pPr>
            <a:r>
              <a:rPr lang="en-US" sz="2800" dirty="0" smtClean="0">
                <a:solidFill>
                  <a:schemeClr val="accent2"/>
                </a:solidFill>
              </a:rPr>
              <a:t>Individualism</a:t>
            </a:r>
          </a:p>
          <a:p>
            <a:pPr marL="465138" indent="-465138" eaLnBrk="1" hangingPunct="1">
              <a:lnSpc>
                <a:spcPct val="80000"/>
              </a:lnSpc>
              <a:buClr>
                <a:schemeClr val="accent2"/>
              </a:buClr>
              <a:tabLst>
                <a:tab pos="465138" algn="l"/>
              </a:tabLst>
            </a:pPr>
            <a:r>
              <a:rPr lang="en-US" sz="2800" dirty="0" smtClean="0">
                <a:solidFill>
                  <a:schemeClr val="accent2"/>
                </a:solidFill>
              </a:rPr>
              <a:t>Active, busy lifestyles</a:t>
            </a:r>
          </a:p>
          <a:p>
            <a:pPr marL="465138" indent="-465138" eaLnBrk="1" hangingPunct="1">
              <a:lnSpc>
                <a:spcPct val="80000"/>
              </a:lnSpc>
              <a:buClr>
                <a:schemeClr val="accent2"/>
              </a:buClr>
              <a:tabLst>
                <a:tab pos="465138" algn="l"/>
              </a:tabLst>
            </a:pPr>
            <a:r>
              <a:rPr lang="en-US" sz="2800" dirty="0" smtClean="0">
                <a:solidFill>
                  <a:schemeClr val="accent2"/>
                </a:solidFill>
              </a:rPr>
              <a:t>Cocooning</a:t>
            </a:r>
          </a:p>
          <a:p>
            <a:pPr marL="465138" indent="-465138" eaLnBrk="1" hangingPunct="1">
              <a:lnSpc>
                <a:spcPct val="80000"/>
              </a:lnSpc>
              <a:buClr>
                <a:schemeClr val="accent2"/>
              </a:buClr>
              <a:tabLst>
                <a:tab pos="465138" algn="l"/>
              </a:tabLst>
            </a:pPr>
            <a:r>
              <a:rPr lang="en-US" sz="2800" dirty="0" smtClean="0">
                <a:solidFill>
                  <a:schemeClr val="accent2"/>
                </a:solidFill>
              </a:rPr>
              <a:t>Pleasure binges</a:t>
            </a:r>
          </a:p>
          <a:p>
            <a:pPr marL="465138" indent="-465138" eaLnBrk="1" hangingPunct="1">
              <a:lnSpc>
                <a:spcPct val="80000"/>
              </a:lnSpc>
              <a:buClr>
                <a:schemeClr val="accent2"/>
              </a:buClr>
              <a:tabLst>
                <a:tab pos="465138" algn="l"/>
              </a:tabLst>
            </a:pPr>
            <a:r>
              <a:rPr lang="en-US" sz="2800" dirty="0" smtClean="0">
                <a:solidFill>
                  <a:schemeClr val="accent2"/>
                </a:solidFill>
              </a:rPr>
              <a:t>Health Emphasis</a:t>
            </a:r>
          </a:p>
        </p:txBody>
      </p:sp>
      <p:sp>
        <p:nvSpPr>
          <p:cNvPr id="22532" name="Rectangle 4"/>
          <p:cNvSpPr>
            <a:spLocks noGrp="1" noChangeArrowheads="1"/>
          </p:cNvSpPr>
          <p:nvPr>
            <p:ph type="title" idx="4294967295"/>
          </p:nvPr>
        </p:nvSpPr>
        <p:spPr>
          <a:xfrm>
            <a:off x="0" y="304800"/>
            <a:ext cx="9144000" cy="685800"/>
          </a:xfrm>
          <a:noFill/>
        </p:spPr>
        <p:txBody>
          <a:bodyPr/>
          <a:lstStyle/>
          <a:p>
            <a:pPr eaLnBrk="1" hangingPunct="1"/>
            <a:r>
              <a:rPr lang="en-US" sz="4000" dirty="0" smtClean="0">
                <a:solidFill>
                  <a:schemeClr val="bg1"/>
                </a:solidFill>
              </a:rPr>
              <a:t/>
            </a:r>
            <a:br>
              <a:rPr lang="en-US" sz="4000" dirty="0" smtClean="0">
                <a:solidFill>
                  <a:schemeClr val="bg1"/>
                </a:solidFill>
              </a:rPr>
            </a:br>
            <a:r>
              <a:rPr lang="en-US" sz="4000" dirty="0" smtClean="0">
                <a:solidFill>
                  <a:schemeClr val="bg1"/>
                </a:solidFill>
              </a:rPr>
              <a:t> </a:t>
            </a:r>
            <a:r>
              <a:rPr lang="en-US" sz="4000" dirty="0" smtClean="0">
                <a:solidFill>
                  <a:schemeClr val="accent2"/>
                </a:solidFill>
              </a:rPr>
              <a:t>Consumer Trends</a:t>
            </a:r>
            <a:r>
              <a:rPr lang="en-US" sz="2800" dirty="0" smtClean="0">
                <a:solidFill>
                  <a:schemeClr val="bg1"/>
                </a:solidFill>
              </a:rPr>
              <a:t/>
            </a:r>
            <a:br>
              <a:rPr lang="en-US" sz="2800" dirty="0" smtClean="0">
                <a:solidFill>
                  <a:schemeClr val="bg1"/>
                </a:solidFill>
              </a:rPr>
            </a:br>
            <a:endParaRPr lang="en-US" sz="2800" dirty="0" smtClean="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3554" name="Rectangle 2"/>
          <p:cNvSpPr>
            <a:spLocks noGrp="1" noChangeArrowheads="1"/>
          </p:cNvSpPr>
          <p:nvPr>
            <p:ph type="title"/>
          </p:nvPr>
        </p:nvSpPr>
        <p:spPr>
          <a:xfrm>
            <a:off x="304800" y="304800"/>
            <a:ext cx="8534400" cy="1066800"/>
          </a:xfrm>
          <a:noFill/>
        </p:spPr>
        <p:txBody>
          <a:bodyPr lIns="92075" tIns="46038" rIns="92075" bIns="46038"/>
          <a:lstStyle/>
          <a:p>
            <a:pPr eaLnBrk="1" hangingPunct="1"/>
            <a:r>
              <a:rPr lang="en-US" sz="4000" dirty="0" err="1" smtClean="0">
                <a:solidFill>
                  <a:schemeClr val="accent2"/>
                </a:solidFill>
              </a:rPr>
              <a:t>Postpurchase</a:t>
            </a:r>
            <a:r>
              <a:rPr lang="en-US" sz="4000" dirty="0" smtClean="0">
                <a:solidFill>
                  <a:schemeClr val="accent2"/>
                </a:solidFill>
              </a:rPr>
              <a:t> Evaluation</a:t>
            </a:r>
          </a:p>
        </p:txBody>
      </p:sp>
      <p:sp>
        <p:nvSpPr>
          <p:cNvPr id="23555" name="Rectangle 3"/>
          <p:cNvSpPr>
            <a:spLocks noGrp="1" noChangeArrowheads="1"/>
          </p:cNvSpPr>
          <p:nvPr>
            <p:ph type="body" sz="half" idx="1"/>
          </p:nvPr>
        </p:nvSpPr>
        <p:spPr>
          <a:xfrm>
            <a:off x="952500" y="2438400"/>
            <a:ext cx="7239000" cy="2667000"/>
          </a:xfrm>
          <a:noFill/>
        </p:spPr>
        <p:txBody>
          <a:bodyPr lIns="92075" tIns="46038" rIns="92075" bIns="46038"/>
          <a:lstStyle/>
          <a:p>
            <a:pPr eaLnBrk="1" hangingPunct="1">
              <a:buClr>
                <a:schemeClr val="accent2"/>
              </a:buClr>
            </a:pPr>
            <a:r>
              <a:rPr lang="en-US" dirty="0" smtClean="0">
                <a:solidFill>
                  <a:schemeClr val="accent2"/>
                </a:solidFill>
              </a:rPr>
              <a:t>Evaluation of product performance.</a:t>
            </a:r>
          </a:p>
          <a:p>
            <a:pPr eaLnBrk="1" hangingPunct="1">
              <a:buClr>
                <a:schemeClr val="accent2"/>
              </a:buClr>
            </a:pPr>
            <a:r>
              <a:rPr lang="en-US" dirty="0" smtClean="0">
                <a:solidFill>
                  <a:schemeClr val="accent2"/>
                </a:solidFill>
              </a:rPr>
              <a:t>Cognitive dissonance.</a:t>
            </a:r>
          </a:p>
          <a:p>
            <a:pPr eaLnBrk="1" hangingPunct="1">
              <a:buClr>
                <a:schemeClr val="accent2"/>
              </a:buClr>
            </a:pPr>
            <a:r>
              <a:rPr lang="en-US" dirty="0" smtClean="0">
                <a:solidFill>
                  <a:schemeClr val="accent2"/>
                </a:solidFill>
              </a:rPr>
              <a:t>Impacts future purchases.</a:t>
            </a:r>
          </a:p>
          <a:p>
            <a:pPr eaLnBrk="1" hangingPunct="1">
              <a:buClr>
                <a:schemeClr val="accent2"/>
              </a:buClr>
            </a:pPr>
            <a:r>
              <a:rPr lang="en-US" dirty="0" smtClean="0">
                <a:solidFill>
                  <a:schemeClr val="accent2"/>
                </a:solidFill>
              </a:rPr>
              <a:t>Impacts word-of-mouth communications.</a:t>
            </a:r>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63284" y="167088"/>
            <a:ext cx="8851392" cy="14331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4579" name="Rectangle 4"/>
          <p:cNvSpPr>
            <a:spLocks noGrp="1" noChangeArrowheads="1"/>
          </p:cNvSpPr>
          <p:nvPr>
            <p:ph type="title" idx="4294967295"/>
          </p:nvPr>
        </p:nvSpPr>
        <p:spPr>
          <a:xfrm>
            <a:off x="0" y="304800"/>
            <a:ext cx="9144000" cy="1143000"/>
          </a:xfrm>
          <a:noFill/>
        </p:spPr>
        <p:txBody>
          <a:bodyPr/>
          <a:lstStyle/>
          <a:p>
            <a:pPr eaLnBrk="1" hangingPunct="1"/>
            <a:r>
              <a:rPr lang="en-US" dirty="0" smtClean="0">
                <a:solidFill>
                  <a:schemeClr val="accent2"/>
                </a:solidFill>
              </a:rPr>
              <a:t>Business-to-Business</a:t>
            </a:r>
            <a:br>
              <a:rPr lang="en-US" dirty="0" smtClean="0">
                <a:solidFill>
                  <a:schemeClr val="accent2"/>
                </a:solidFill>
              </a:rPr>
            </a:br>
            <a:r>
              <a:rPr lang="en-US" dirty="0" smtClean="0">
                <a:solidFill>
                  <a:schemeClr val="accent2"/>
                </a:solidFill>
              </a:rPr>
              <a:t>Buyer Behavior</a:t>
            </a:r>
          </a:p>
        </p:txBody>
      </p:sp>
      <p:sp>
        <p:nvSpPr>
          <p:cNvPr id="24580" name="Rectangle 6"/>
          <p:cNvSpPr>
            <a:spLocks noGrp="1" noChangeArrowheads="1"/>
          </p:cNvSpPr>
          <p:nvPr>
            <p:ph type="body" idx="4294967295"/>
          </p:nvPr>
        </p:nvSpPr>
        <p:spPr>
          <a:xfrm>
            <a:off x="1219200" y="3657600"/>
            <a:ext cx="2971800" cy="2133600"/>
          </a:xfrm>
          <a:noFill/>
        </p:spPr>
        <p:txBody>
          <a:bodyPr/>
          <a:lstStyle/>
          <a:p>
            <a:pPr eaLnBrk="1" hangingPunct="1">
              <a:lnSpc>
                <a:spcPct val="90000"/>
              </a:lnSpc>
              <a:buClr>
                <a:schemeClr val="accent2"/>
              </a:buClr>
            </a:pPr>
            <a:r>
              <a:rPr lang="en-US" sz="2800" dirty="0" smtClean="0">
                <a:solidFill>
                  <a:schemeClr val="accent2"/>
                </a:solidFill>
              </a:rPr>
              <a:t>Users</a:t>
            </a:r>
          </a:p>
          <a:p>
            <a:pPr eaLnBrk="1" hangingPunct="1">
              <a:lnSpc>
                <a:spcPct val="90000"/>
              </a:lnSpc>
              <a:buClr>
                <a:schemeClr val="accent2"/>
              </a:buClr>
            </a:pPr>
            <a:r>
              <a:rPr lang="en-US" sz="2800" dirty="0" smtClean="0">
                <a:solidFill>
                  <a:schemeClr val="accent2"/>
                </a:solidFill>
              </a:rPr>
              <a:t>Buyers</a:t>
            </a:r>
          </a:p>
          <a:p>
            <a:pPr eaLnBrk="1" hangingPunct="1">
              <a:lnSpc>
                <a:spcPct val="90000"/>
              </a:lnSpc>
              <a:buClr>
                <a:schemeClr val="accent2"/>
              </a:buClr>
            </a:pPr>
            <a:r>
              <a:rPr lang="en-US" sz="2800" dirty="0" smtClean="0">
                <a:solidFill>
                  <a:schemeClr val="accent2"/>
                </a:solidFill>
              </a:rPr>
              <a:t>Influencers</a:t>
            </a:r>
          </a:p>
          <a:p>
            <a:pPr eaLnBrk="1" hangingPunct="1">
              <a:lnSpc>
                <a:spcPct val="90000"/>
              </a:lnSpc>
              <a:buClr>
                <a:schemeClr val="accent2"/>
              </a:buClr>
            </a:pPr>
            <a:r>
              <a:rPr lang="en-US" sz="2800" dirty="0" smtClean="0">
                <a:solidFill>
                  <a:schemeClr val="accent2"/>
                </a:solidFill>
              </a:rPr>
              <a:t>Deciders</a:t>
            </a:r>
          </a:p>
        </p:txBody>
      </p:sp>
      <p:sp>
        <p:nvSpPr>
          <p:cNvPr id="24581" name="Line 7"/>
          <p:cNvSpPr>
            <a:spLocks noChangeShapeType="1"/>
          </p:cNvSpPr>
          <p:nvPr/>
        </p:nvSpPr>
        <p:spPr bwMode="auto">
          <a:xfrm>
            <a:off x="4572000" y="3733800"/>
            <a:ext cx="0" cy="2209800"/>
          </a:xfrm>
          <a:prstGeom prst="line">
            <a:avLst/>
          </a:prstGeom>
          <a:noFill/>
          <a:ln w="38100">
            <a:solidFill>
              <a:srgbClr val="00B050"/>
            </a:solidFill>
            <a:round/>
            <a:headEnd/>
            <a:tailEnd/>
          </a:ln>
        </p:spPr>
        <p:txBody>
          <a:bodyPr/>
          <a:lstStyle/>
          <a:p>
            <a:endParaRPr lang="en-US"/>
          </a:p>
        </p:txBody>
      </p:sp>
      <p:sp>
        <p:nvSpPr>
          <p:cNvPr id="24582" name="Text Box 8"/>
          <p:cNvSpPr txBox="1">
            <a:spLocks noChangeArrowheads="1"/>
          </p:cNvSpPr>
          <p:nvPr/>
        </p:nvSpPr>
        <p:spPr bwMode="auto">
          <a:xfrm>
            <a:off x="4953000" y="4191000"/>
            <a:ext cx="2667000" cy="519113"/>
          </a:xfrm>
          <a:prstGeom prst="rect">
            <a:avLst/>
          </a:prstGeom>
          <a:noFill/>
          <a:ln w="9525">
            <a:noFill/>
            <a:miter lim="800000"/>
            <a:headEnd/>
            <a:tailEnd/>
          </a:ln>
        </p:spPr>
        <p:txBody>
          <a:bodyPr>
            <a:spAutoFit/>
          </a:bodyPr>
          <a:lstStyle/>
          <a:p>
            <a:r>
              <a:rPr lang="en-US" sz="2800" b="1" dirty="0">
                <a:solidFill>
                  <a:schemeClr val="accent2"/>
                </a:solidFill>
              </a:rPr>
              <a:t>Gatekeepers</a:t>
            </a:r>
          </a:p>
        </p:txBody>
      </p:sp>
      <p:sp>
        <p:nvSpPr>
          <p:cNvPr id="24584" name="TextBox 10"/>
          <p:cNvSpPr txBox="1">
            <a:spLocks noChangeArrowheads="1"/>
          </p:cNvSpPr>
          <p:nvPr/>
        </p:nvSpPr>
        <p:spPr bwMode="auto">
          <a:xfrm>
            <a:off x="2649538" y="2057400"/>
            <a:ext cx="3917950" cy="1066800"/>
          </a:xfrm>
          <a:prstGeom prst="rect">
            <a:avLst/>
          </a:prstGeom>
          <a:noFill/>
          <a:ln w="9525">
            <a:noFill/>
            <a:miter lim="800000"/>
            <a:headEnd/>
            <a:tailEnd/>
          </a:ln>
        </p:spPr>
        <p:txBody>
          <a:bodyPr>
            <a:spAutoFit/>
          </a:bodyPr>
          <a:lstStyle/>
          <a:p>
            <a:pPr algn="ctr"/>
            <a:r>
              <a:rPr lang="en-US" b="1" i="1" u="sng" dirty="0">
                <a:solidFill>
                  <a:srgbClr val="00B050"/>
                </a:solidFill>
              </a:rPr>
              <a:t>A simplistic view of the</a:t>
            </a:r>
          </a:p>
          <a:p>
            <a:pPr algn="ctr"/>
            <a:r>
              <a:rPr lang="en-US" sz="3200" b="1" u="sng" dirty="0">
                <a:solidFill>
                  <a:srgbClr val="00B050"/>
                </a:solidFill>
              </a:rPr>
              <a:t> </a:t>
            </a:r>
            <a:r>
              <a:rPr lang="en-US" sz="4000" b="1" u="sng" dirty="0">
                <a:solidFill>
                  <a:srgbClr val="00B050"/>
                </a:solidFill>
              </a:rPr>
              <a:t>Buying Center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7" name="Rectangle 3"/>
          <p:cNvSpPr>
            <a:spLocks noChangeArrowheads="1"/>
          </p:cNvSpPr>
          <p:nvPr/>
        </p:nvSpPr>
        <p:spPr bwMode="auto">
          <a:xfrm>
            <a:off x="609600" y="1676400"/>
            <a:ext cx="36576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E181"/>
                </a:solidFill>
                <a:latin typeface="Arial" charset="0"/>
              </a:rPr>
              <a:t>1. Problem recognition</a:t>
            </a:r>
          </a:p>
        </p:txBody>
      </p:sp>
      <p:sp>
        <p:nvSpPr>
          <p:cNvPr id="8" name="Rectangle 4"/>
          <p:cNvSpPr>
            <a:spLocks noChangeArrowheads="1"/>
          </p:cNvSpPr>
          <p:nvPr/>
        </p:nvSpPr>
        <p:spPr bwMode="auto">
          <a:xfrm>
            <a:off x="1219200" y="2286000"/>
            <a:ext cx="38862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E181"/>
                </a:solidFill>
                <a:latin typeface="Arial" charset="0"/>
              </a:rPr>
              <a:t>2. General need description</a:t>
            </a:r>
          </a:p>
        </p:txBody>
      </p:sp>
      <p:sp>
        <p:nvSpPr>
          <p:cNvPr id="9" name="Rectangle 5"/>
          <p:cNvSpPr>
            <a:spLocks noChangeArrowheads="1"/>
          </p:cNvSpPr>
          <p:nvPr/>
        </p:nvSpPr>
        <p:spPr bwMode="auto">
          <a:xfrm>
            <a:off x="1905000" y="2895600"/>
            <a:ext cx="36576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E181"/>
                </a:solidFill>
                <a:latin typeface="Arial" charset="0"/>
              </a:rPr>
              <a:t>3. Product specification</a:t>
            </a:r>
          </a:p>
        </p:txBody>
      </p:sp>
      <p:sp>
        <p:nvSpPr>
          <p:cNvPr id="10" name="Rectangle 6"/>
          <p:cNvSpPr>
            <a:spLocks noChangeArrowheads="1"/>
          </p:cNvSpPr>
          <p:nvPr/>
        </p:nvSpPr>
        <p:spPr bwMode="auto">
          <a:xfrm>
            <a:off x="2514600" y="3505200"/>
            <a:ext cx="36576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E181"/>
                </a:solidFill>
                <a:latin typeface="Arial" charset="0"/>
              </a:rPr>
              <a:t>4. Supplier/Source search</a:t>
            </a:r>
          </a:p>
        </p:txBody>
      </p:sp>
      <p:sp>
        <p:nvSpPr>
          <p:cNvPr id="11" name="Rectangle 7"/>
          <p:cNvSpPr>
            <a:spLocks noChangeArrowheads="1"/>
          </p:cNvSpPr>
          <p:nvPr/>
        </p:nvSpPr>
        <p:spPr bwMode="auto">
          <a:xfrm>
            <a:off x="4953000" y="5943600"/>
            <a:ext cx="38100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E181"/>
                </a:solidFill>
                <a:latin typeface="Arial" charset="0"/>
              </a:rPr>
              <a:t>8. Evaluate performance</a:t>
            </a:r>
          </a:p>
        </p:txBody>
      </p:sp>
      <p:sp>
        <p:nvSpPr>
          <p:cNvPr id="12" name="Rectangle 8"/>
          <p:cNvSpPr>
            <a:spLocks noChangeArrowheads="1"/>
          </p:cNvSpPr>
          <p:nvPr/>
        </p:nvSpPr>
        <p:spPr bwMode="auto">
          <a:xfrm>
            <a:off x="4191000" y="5334000"/>
            <a:ext cx="42672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C000"/>
                </a:solidFill>
                <a:latin typeface="Arial" charset="0"/>
              </a:rPr>
              <a:t>7</a:t>
            </a:r>
            <a:r>
              <a:rPr lang="en-US" sz="1800" b="1" dirty="0">
                <a:solidFill>
                  <a:srgbClr val="FFE181"/>
                </a:solidFill>
                <a:latin typeface="Arial" charset="0"/>
              </a:rPr>
              <a:t>. Make the transaction routine</a:t>
            </a:r>
          </a:p>
        </p:txBody>
      </p:sp>
      <p:sp>
        <p:nvSpPr>
          <p:cNvPr id="13" name="Rectangle 9"/>
          <p:cNvSpPr>
            <a:spLocks noChangeArrowheads="1"/>
          </p:cNvSpPr>
          <p:nvPr/>
        </p:nvSpPr>
        <p:spPr bwMode="auto">
          <a:xfrm>
            <a:off x="3733800" y="4724400"/>
            <a:ext cx="36576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smtClean="0">
                <a:solidFill>
                  <a:srgbClr val="FFE181"/>
                </a:solidFill>
                <a:latin typeface="Arial" charset="0"/>
              </a:rPr>
              <a:t>6</a:t>
            </a:r>
            <a:r>
              <a:rPr lang="en-US" sz="1800" b="1" dirty="0">
                <a:solidFill>
                  <a:srgbClr val="FFE181"/>
                </a:solidFill>
                <a:latin typeface="Arial" charset="0"/>
              </a:rPr>
              <a:t>. Selection</a:t>
            </a:r>
          </a:p>
        </p:txBody>
      </p:sp>
      <p:sp>
        <p:nvSpPr>
          <p:cNvPr id="14" name="Rectangle 10"/>
          <p:cNvSpPr>
            <a:spLocks noChangeArrowheads="1"/>
          </p:cNvSpPr>
          <p:nvPr/>
        </p:nvSpPr>
        <p:spPr bwMode="auto">
          <a:xfrm>
            <a:off x="3124200" y="4114800"/>
            <a:ext cx="3657600" cy="457200"/>
          </a:xfrm>
          <a:prstGeom prst="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800" b="1" dirty="0">
                <a:solidFill>
                  <a:srgbClr val="FFE181"/>
                </a:solidFill>
                <a:latin typeface="Arial" charset="0"/>
              </a:rPr>
              <a:t>5. Proposal Solicitation</a:t>
            </a:r>
          </a:p>
        </p:txBody>
      </p:sp>
      <p:sp>
        <p:nvSpPr>
          <p:cNvPr id="433156" name="Rectangle 4"/>
          <p:cNvSpPr>
            <a:spLocks noChangeArrowheads="1"/>
          </p:cNvSpPr>
          <p:nvPr/>
        </p:nvSpPr>
        <p:spPr bwMode="auto">
          <a:xfrm>
            <a:off x="304800" y="304800"/>
            <a:ext cx="8534400" cy="1143000"/>
          </a:xfrm>
          <a:prstGeom prst="rect">
            <a:avLst/>
          </a:prstGeom>
          <a:noFill/>
          <a:ln w="9525">
            <a:noFill/>
            <a:miter lim="800000"/>
            <a:headEnd/>
            <a:tailEnd/>
          </a:ln>
        </p:spPr>
        <p:txBody>
          <a:bodyPr anchor="ctr"/>
          <a:lstStyle/>
          <a:p>
            <a:pPr algn="ctr">
              <a:defRPr/>
            </a:pPr>
            <a:r>
              <a:rPr lang="en-US" sz="4000" b="1" dirty="0">
                <a:solidFill>
                  <a:schemeClr val="accent2"/>
                </a:solidFill>
              </a:rPr>
              <a:t>Traditional </a:t>
            </a:r>
            <a:r>
              <a:rPr lang="en-US" sz="4000" b="1" dirty="0" err="1">
                <a:solidFill>
                  <a:schemeClr val="accent2"/>
                </a:solidFill>
              </a:rPr>
              <a:t>BtB</a:t>
            </a:r>
            <a:r>
              <a:rPr lang="en-US" sz="4000" b="1" dirty="0">
                <a:solidFill>
                  <a:schemeClr val="accent2"/>
                </a:solidFill>
              </a:rPr>
              <a:t> Buyer Behavior Process</a:t>
            </a:r>
            <a:endParaRPr lang="en-US" sz="3200" b="1" dirty="0">
              <a:solidFill>
                <a:schemeClr val="accent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grpSp>
        <p:nvGrpSpPr>
          <p:cNvPr id="26626" name="Group 1026"/>
          <p:cNvGrpSpPr>
            <a:grpSpLocks/>
          </p:cNvGrpSpPr>
          <p:nvPr/>
        </p:nvGrpSpPr>
        <p:grpSpPr bwMode="auto">
          <a:xfrm>
            <a:off x="4038600" y="2286000"/>
            <a:ext cx="2590800" cy="3200400"/>
            <a:chOff x="2496" y="1152"/>
            <a:chExt cx="1632" cy="2016"/>
          </a:xfrm>
        </p:grpSpPr>
        <p:grpSp>
          <p:nvGrpSpPr>
            <p:cNvPr id="26648" name="Group 1027"/>
            <p:cNvGrpSpPr>
              <a:grpSpLocks/>
            </p:cNvGrpSpPr>
            <p:nvPr/>
          </p:nvGrpSpPr>
          <p:grpSpPr bwMode="auto">
            <a:xfrm>
              <a:off x="2496" y="1152"/>
              <a:ext cx="1632" cy="2016"/>
              <a:chOff x="2928" y="1416"/>
              <a:chExt cx="624" cy="1488"/>
            </a:xfrm>
          </p:grpSpPr>
          <p:sp>
            <p:nvSpPr>
              <p:cNvPr id="26650" name="Puzzle3"/>
              <p:cNvSpPr>
                <a:spLocks noEditPoints="1" noChangeArrowheads="1"/>
              </p:cNvSpPr>
              <p:nvPr/>
            </p:nvSpPr>
            <p:spPr bwMode="auto">
              <a:xfrm>
                <a:off x="3232" y="1416"/>
                <a:ext cx="245" cy="791"/>
              </a:xfrm>
              <a:custGeom>
                <a:avLst/>
                <a:gdLst>
                  <a:gd name="T0" fmla="*/ 1 w 21600"/>
                  <a:gd name="T1" fmla="*/ 21 h 21600"/>
                  <a:gd name="T2" fmla="*/ 3 w 21600"/>
                  <a:gd name="T3" fmla="*/ 28 h 21600"/>
                  <a:gd name="T4" fmla="*/ 2 w 21600"/>
                  <a:gd name="T5" fmla="*/ 18 h 21600"/>
                  <a:gd name="T6" fmla="*/ 3 w 21600"/>
                  <a:gd name="T7" fmla="*/ 9 h 21600"/>
                  <a:gd name="T8" fmla="*/ 1 w 21600"/>
                  <a:gd name="T9" fmla="*/ 0 h 21600"/>
                  <a:gd name="T10" fmla="*/ 0 w 21600"/>
                  <a:gd name="T11" fmla="*/ 9 h 21600"/>
                  <a:gd name="T12" fmla="*/ 1 w 21600"/>
                  <a:gd name="T13" fmla="*/ 18 h 21600"/>
                  <a:gd name="T14" fmla="*/ 0 w 21600"/>
                  <a:gd name="T15" fmla="*/ 28 h 21600"/>
                  <a:gd name="T16" fmla="*/ 0 60000 65536"/>
                  <a:gd name="T17" fmla="*/ 0 60000 65536"/>
                  <a:gd name="T18" fmla="*/ 0 60000 65536"/>
                  <a:gd name="T19" fmla="*/ 0 60000 65536"/>
                  <a:gd name="T20" fmla="*/ 0 60000 65536"/>
                  <a:gd name="T21" fmla="*/ 0 60000 65536"/>
                  <a:gd name="T22" fmla="*/ 0 60000 65536"/>
                  <a:gd name="T23" fmla="*/ 0 60000 65536"/>
                  <a:gd name="T24" fmla="*/ 2292 w 21600"/>
                  <a:gd name="T25" fmla="*/ 7728 h 21600"/>
                  <a:gd name="T26" fmla="*/ 19131 w 21600"/>
                  <a:gd name="T27" fmla="*/ 2023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9900">
                  <a:alpha val="50195"/>
                </a:srgbClr>
              </a:solidFill>
              <a:ln w="19050">
                <a:solidFill>
                  <a:srgbClr val="339966"/>
                </a:solidFill>
                <a:miter lim="800000"/>
                <a:headEnd/>
                <a:tailEnd/>
              </a:ln>
            </p:spPr>
            <p:txBody>
              <a:bodyPr/>
              <a:lstStyle/>
              <a:p>
                <a:endParaRPr lang="en-US"/>
              </a:p>
            </p:txBody>
          </p:sp>
          <p:sp>
            <p:nvSpPr>
              <p:cNvPr id="26651" name="Puzzle2"/>
              <p:cNvSpPr>
                <a:spLocks noEditPoints="1" noChangeArrowheads="1"/>
              </p:cNvSpPr>
              <p:nvPr/>
            </p:nvSpPr>
            <p:spPr bwMode="auto">
              <a:xfrm>
                <a:off x="3161" y="1992"/>
                <a:ext cx="391" cy="720"/>
              </a:xfrm>
              <a:custGeom>
                <a:avLst/>
                <a:gdLst>
                  <a:gd name="T0" fmla="*/ 0 w 21600"/>
                  <a:gd name="T1" fmla="*/ 15 h 21600"/>
                  <a:gd name="T2" fmla="*/ 1 w 21600"/>
                  <a:gd name="T3" fmla="*/ 23 h 21600"/>
                  <a:gd name="T4" fmla="*/ 3 w 21600"/>
                  <a:gd name="T5" fmla="*/ 15 h 21600"/>
                  <a:gd name="T6" fmla="*/ 6 w 21600"/>
                  <a:gd name="T7" fmla="*/ 24 h 21600"/>
                  <a:gd name="T8" fmla="*/ 7 w 21600"/>
                  <a:gd name="T9" fmla="*/ 17 h 21600"/>
                  <a:gd name="T10" fmla="*/ 6 w 21600"/>
                  <a:gd name="T11" fmla="*/ 6 h 21600"/>
                  <a:gd name="T12" fmla="*/ 4 w 21600"/>
                  <a:gd name="T13" fmla="*/ 0 h 21600"/>
                  <a:gd name="T14" fmla="*/ 1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5414 w 21600"/>
                  <a:gd name="T25" fmla="*/ 6750 h 21600"/>
                  <a:gd name="T26" fmla="*/ 16186 w 21600"/>
                  <a:gd name="T27" fmla="*/ 20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9900">
                  <a:alpha val="50195"/>
                </a:srgbClr>
              </a:solidFill>
              <a:ln w="19050">
                <a:solidFill>
                  <a:srgbClr val="339966"/>
                </a:solidFill>
                <a:miter lim="800000"/>
                <a:headEnd/>
                <a:tailEnd/>
              </a:ln>
            </p:spPr>
            <p:txBody>
              <a:bodyPr/>
              <a:lstStyle/>
              <a:p>
                <a:endParaRPr lang="en-US"/>
              </a:p>
            </p:txBody>
          </p:sp>
          <p:sp>
            <p:nvSpPr>
              <p:cNvPr id="26652" name="Puzzle4"/>
              <p:cNvSpPr>
                <a:spLocks noEditPoints="1" noChangeArrowheads="1"/>
              </p:cNvSpPr>
              <p:nvPr/>
            </p:nvSpPr>
            <p:spPr bwMode="auto">
              <a:xfrm>
                <a:off x="3009" y="1983"/>
                <a:ext cx="236" cy="921"/>
              </a:xfrm>
              <a:custGeom>
                <a:avLst/>
                <a:gdLst>
                  <a:gd name="T0" fmla="*/ 1 w 21600"/>
                  <a:gd name="T1" fmla="*/ 21 h 21600"/>
                  <a:gd name="T2" fmla="*/ 0 w 21600"/>
                  <a:gd name="T3" fmla="*/ 31 h 21600"/>
                  <a:gd name="T4" fmla="*/ 1 w 21600"/>
                  <a:gd name="T5" fmla="*/ 39 h 21600"/>
                  <a:gd name="T6" fmla="*/ 3 w 21600"/>
                  <a:gd name="T7" fmla="*/ 30 h 21600"/>
                  <a:gd name="T8" fmla="*/ 2 w 21600"/>
                  <a:gd name="T9" fmla="*/ 20 h 21600"/>
                  <a:gd name="T10" fmla="*/ 3 w 21600"/>
                  <a:gd name="T11" fmla="*/ 9 h 21600"/>
                  <a:gd name="T12" fmla="*/ 1 w 21600"/>
                  <a:gd name="T13" fmla="*/ 0 h 21600"/>
                  <a:gd name="T14" fmla="*/ 0 w 21600"/>
                  <a:gd name="T15" fmla="*/ 9 h 21600"/>
                  <a:gd name="T16" fmla="*/ 0 60000 65536"/>
                  <a:gd name="T17" fmla="*/ 0 60000 65536"/>
                  <a:gd name="T18" fmla="*/ 0 60000 65536"/>
                  <a:gd name="T19" fmla="*/ 0 60000 65536"/>
                  <a:gd name="T20" fmla="*/ 0 60000 65536"/>
                  <a:gd name="T21" fmla="*/ 0 60000 65536"/>
                  <a:gd name="T22" fmla="*/ 0 60000 65536"/>
                  <a:gd name="T23" fmla="*/ 0 60000 65536"/>
                  <a:gd name="T24" fmla="*/ 2105 w 21600"/>
                  <a:gd name="T25" fmla="*/ 5676 h 21600"/>
                  <a:gd name="T26" fmla="*/ 20227 w 21600"/>
                  <a:gd name="T27" fmla="*/ 1597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9900">
                  <a:alpha val="50195"/>
                </a:srgbClr>
              </a:solidFill>
              <a:ln w="19050">
                <a:solidFill>
                  <a:srgbClr val="339966"/>
                </a:solidFill>
                <a:miter lim="800000"/>
                <a:headEnd/>
                <a:tailEnd/>
              </a:ln>
            </p:spPr>
            <p:txBody>
              <a:bodyPr/>
              <a:lstStyle/>
              <a:p>
                <a:endParaRPr lang="en-US"/>
              </a:p>
            </p:txBody>
          </p:sp>
          <p:sp>
            <p:nvSpPr>
              <p:cNvPr id="26653" name="Puzzle1"/>
              <p:cNvSpPr>
                <a:spLocks noEditPoints="1" noChangeArrowheads="1"/>
              </p:cNvSpPr>
              <p:nvPr/>
            </p:nvSpPr>
            <p:spPr bwMode="auto">
              <a:xfrm>
                <a:off x="2928" y="1655"/>
                <a:ext cx="396" cy="549"/>
              </a:xfrm>
              <a:custGeom>
                <a:avLst/>
                <a:gdLst>
                  <a:gd name="T0" fmla="*/ 6 w 21600"/>
                  <a:gd name="T1" fmla="*/ 14 h 21600"/>
                  <a:gd name="T2" fmla="*/ 6 w 21600"/>
                  <a:gd name="T3" fmla="*/ 0 h 21600"/>
                  <a:gd name="T4" fmla="*/ 2 w 21600"/>
                  <a:gd name="T5" fmla="*/ 1 h 21600"/>
                  <a:gd name="T6" fmla="*/ 2 w 21600"/>
                  <a:gd name="T7" fmla="*/ 14 h 21600"/>
                  <a:gd name="T8" fmla="*/ 4 w 21600"/>
                  <a:gd name="T9" fmla="*/ 8 h 21600"/>
                  <a:gd name="T10" fmla="*/ 4 w 21600"/>
                  <a:gd name="T11" fmla="*/ 6 h 21600"/>
                  <a:gd name="T12" fmla="*/ 7 w 21600"/>
                  <a:gd name="T13" fmla="*/ 6 h 21600"/>
                  <a:gd name="T14" fmla="*/ 0 w 21600"/>
                  <a:gd name="T15" fmla="*/ 6 h 21600"/>
                  <a:gd name="T16" fmla="*/ 0 60000 65536"/>
                  <a:gd name="T17" fmla="*/ 0 60000 65536"/>
                  <a:gd name="T18" fmla="*/ 0 60000 65536"/>
                  <a:gd name="T19" fmla="*/ 0 60000 65536"/>
                  <a:gd name="T20" fmla="*/ 0 60000 65536"/>
                  <a:gd name="T21" fmla="*/ 0 60000 65536"/>
                  <a:gd name="T22" fmla="*/ 0 60000 65536"/>
                  <a:gd name="T23" fmla="*/ 0 60000 65536"/>
                  <a:gd name="T24" fmla="*/ 6109 w 21600"/>
                  <a:gd name="T25" fmla="*/ 2557 h 21600"/>
                  <a:gd name="T26" fmla="*/ 16145 w 21600"/>
                  <a:gd name="T27" fmla="*/ 195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00">
                  <a:alpha val="50195"/>
                </a:srgbClr>
              </a:solidFill>
              <a:ln w="19050">
                <a:solidFill>
                  <a:srgbClr val="339966"/>
                </a:solidFill>
                <a:miter lim="800000"/>
                <a:headEnd/>
                <a:tailEnd/>
              </a:ln>
            </p:spPr>
            <p:txBody>
              <a:bodyPr/>
              <a:lstStyle/>
              <a:p>
                <a:endParaRPr lang="en-US"/>
              </a:p>
            </p:txBody>
          </p:sp>
        </p:grpSp>
        <p:sp>
          <p:nvSpPr>
            <p:cNvPr id="26649" name="Text Box 1032"/>
            <p:cNvSpPr txBox="1">
              <a:spLocks noChangeArrowheads="1"/>
            </p:cNvSpPr>
            <p:nvPr/>
          </p:nvSpPr>
          <p:spPr bwMode="auto">
            <a:xfrm>
              <a:off x="2832" y="1664"/>
              <a:ext cx="1008" cy="640"/>
            </a:xfrm>
            <a:prstGeom prst="rect">
              <a:avLst/>
            </a:prstGeom>
            <a:noFill/>
            <a:ln w="9525">
              <a:noFill/>
              <a:miter lim="800000"/>
              <a:headEnd/>
              <a:tailEnd/>
            </a:ln>
          </p:spPr>
          <p:txBody>
            <a:bodyPr>
              <a:spAutoFit/>
            </a:bodyPr>
            <a:lstStyle/>
            <a:p>
              <a:pPr algn="ctr">
                <a:spcBef>
                  <a:spcPct val="50000"/>
                </a:spcBef>
              </a:pPr>
              <a:r>
                <a:rPr lang="en-US" i="1" u="sng">
                  <a:latin typeface="Arial Black" pitchFamily="34" charset="0"/>
                </a:rPr>
                <a:t>Total</a:t>
              </a:r>
            </a:p>
            <a:p>
              <a:pPr algn="ctr">
                <a:spcBef>
                  <a:spcPct val="50000"/>
                </a:spcBef>
              </a:pPr>
              <a:r>
                <a:rPr lang="en-US" i="1" u="sng">
                  <a:latin typeface="Arial Black" pitchFamily="34" charset="0"/>
                </a:rPr>
                <a:t>Offering</a:t>
              </a:r>
            </a:p>
          </p:txBody>
        </p:sp>
      </p:grpSp>
      <p:sp>
        <p:nvSpPr>
          <p:cNvPr id="26627" name="AutoShape 1068"/>
          <p:cNvSpPr>
            <a:spLocks noChangeArrowheads="1"/>
          </p:cNvSpPr>
          <p:nvPr/>
        </p:nvSpPr>
        <p:spPr bwMode="auto">
          <a:xfrm rot="6552336" flipH="1">
            <a:off x="3490119" y="4244182"/>
            <a:ext cx="1017587" cy="2635250"/>
          </a:xfrm>
          <a:custGeom>
            <a:avLst/>
            <a:gdLst>
              <a:gd name="T0" fmla="*/ 27570250 w 21600"/>
              <a:gd name="T1" fmla="*/ 0 h 21600"/>
              <a:gd name="T2" fmla="*/ 27570250 w 21600"/>
              <a:gd name="T3" fmla="*/ 180987990 h 21600"/>
              <a:gd name="T4" fmla="*/ 7301328 w 21600"/>
              <a:gd name="T5" fmla="*/ 321544671 h 21600"/>
              <a:gd name="T6" fmla="*/ 47921276 w 21600"/>
              <a:gd name="T7" fmla="*/ 90493995 h 21600"/>
              <a:gd name="T8" fmla="*/ 17694720 60000 65536"/>
              <a:gd name="T9" fmla="*/ 5898240 60000 65536"/>
              <a:gd name="T10" fmla="*/ 5898240 60000 65536"/>
              <a:gd name="T11" fmla="*/ 0 60000 65536"/>
              <a:gd name="T12" fmla="*/ 12427 w 21600"/>
              <a:gd name="T13" fmla="*/ 2859 h 21600"/>
              <a:gd name="T14" fmla="*/ 16741 w 21600"/>
              <a:gd name="T15" fmla="*/ 9299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859"/>
                </a:lnTo>
                <a:cubicBezTo>
                  <a:pt x="5564" y="2859"/>
                  <a:pt x="0" y="7022"/>
                  <a:pt x="0" y="12158"/>
                </a:cubicBezTo>
                <a:lnTo>
                  <a:pt x="0" y="21600"/>
                </a:lnTo>
                <a:lnTo>
                  <a:pt x="6582" y="21600"/>
                </a:lnTo>
                <a:lnTo>
                  <a:pt x="6582" y="12158"/>
                </a:lnTo>
                <a:cubicBezTo>
                  <a:pt x="6582" y="10579"/>
                  <a:pt x="9199" y="9299"/>
                  <a:pt x="12427" y="9299"/>
                </a:cubicBezTo>
                <a:lnTo>
                  <a:pt x="12427" y="12158"/>
                </a:lnTo>
                <a:close/>
              </a:path>
            </a:pathLst>
          </a:custGeom>
          <a:solidFill>
            <a:srgbClr val="99FF66"/>
          </a:solidFill>
          <a:ln w="9525">
            <a:solidFill>
              <a:schemeClr val="tx1"/>
            </a:solidFill>
            <a:miter lim="800000"/>
            <a:headEnd/>
            <a:tailEnd/>
          </a:ln>
        </p:spPr>
        <p:txBody>
          <a:bodyPr wrap="none" anchor="ctr"/>
          <a:lstStyle/>
          <a:p>
            <a:endParaRPr lang="en-US"/>
          </a:p>
        </p:txBody>
      </p:sp>
      <p:sp>
        <p:nvSpPr>
          <p:cNvPr id="26628" name="Text Box 1069"/>
          <p:cNvSpPr txBox="1">
            <a:spLocks noChangeArrowheads="1"/>
          </p:cNvSpPr>
          <p:nvPr/>
        </p:nvSpPr>
        <p:spPr bwMode="auto">
          <a:xfrm>
            <a:off x="3962400" y="5699125"/>
            <a:ext cx="838200" cy="244475"/>
          </a:xfrm>
          <a:prstGeom prst="rect">
            <a:avLst/>
          </a:prstGeom>
          <a:noFill/>
          <a:ln w="9525">
            <a:noFill/>
            <a:miter lim="800000"/>
            <a:headEnd/>
            <a:tailEnd/>
          </a:ln>
        </p:spPr>
        <p:txBody>
          <a:bodyPr>
            <a:spAutoFit/>
          </a:bodyPr>
          <a:lstStyle/>
          <a:p>
            <a:pPr>
              <a:spcBef>
                <a:spcPct val="50000"/>
              </a:spcBef>
            </a:pPr>
            <a:r>
              <a:rPr lang="en-US" sz="1000" i="1">
                <a:latin typeface="Arial" charset="0"/>
              </a:rPr>
              <a:t>CREATES</a:t>
            </a:r>
          </a:p>
        </p:txBody>
      </p:sp>
      <p:sp>
        <p:nvSpPr>
          <p:cNvPr id="26629" name="AutoShape 1070"/>
          <p:cNvSpPr>
            <a:spLocks noChangeArrowheads="1"/>
          </p:cNvSpPr>
          <p:nvPr/>
        </p:nvSpPr>
        <p:spPr bwMode="auto">
          <a:xfrm rot="6456469" flipV="1">
            <a:off x="5890419" y="988219"/>
            <a:ext cx="1095375" cy="2360613"/>
          </a:xfrm>
          <a:custGeom>
            <a:avLst/>
            <a:gdLst>
              <a:gd name="T0" fmla="*/ 31958378 w 21600"/>
              <a:gd name="T1" fmla="*/ 0 h 21600"/>
              <a:gd name="T2" fmla="*/ 31958378 w 21600"/>
              <a:gd name="T3" fmla="*/ 145212564 h 21600"/>
              <a:gd name="T4" fmla="*/ 8463445 w 21600"/>
              <a:gd name="T5" fmla="*/ 257985728 h 21600"/>
              <a:gd name="T6" fmla="*/ 55548449 w 21600"/>
              <a:gd name="T7" fmla="*/ 72606337 h 21600"/>
              <a:gd name="T8" fmla="*/ 17694720 60000 65536"/>
              <a:gd name="T9" fmla="*/ 5898240 60000 65536"/>
              <a:gd name="T10" fmla="*/ 5898240 60000 65536"/>
              <a:gd name="T11" fmla="*/ 0 60000 65536"/>
              <a:gd name="T12" fmla="*/ 12427 w 21600"/>
              <a:gd name="T13" fmla="*/ 2859 h 21600"/>
              <a:gd name="T14" fmla="*/ 16741 w 21600"/>
              <a:gd name="T15" fmla="*/ 9299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859"/>
                </a:lnTo>
                <a:cubicBezTo>
                  <a:pt x="5564" y="2859"/>
                  <a:pt x="0" y="7022"/>
                  <a:pt x="0" y="12158"/>
                </a:cubicBezTo>
                <a:lnTo>
                  <a:pt x="0" y="21600"/>
                </a:lnTo>
                <a:lnTo>
                  <a:pt x="6582" y="21600"/>
                </a:lnTo>
                <a:lnTo>
                  <a:pt x="6582" y="12158"/>
                </a:lnTo>
                <a:cubicBezTo>
                  <a:pt x="6582" y="10579"/>
                  <a:pt x="9199" y="9299"/>
                  <a:pt x="12427" y="9299"/>
                </a:cubicBezTo>
                <a:lnTo>
                  <a:pt x="12427" y="12158"/>
                </a:lnTo>
                <a:close/>
              </a:path>
            </a:pathLst>
          </a:custGeom>
          <a:solidFill>
            <a:srgbClr val="99FF66"/>
          </a:solidFill>
          <a:ln w="9525">
            <a:solidFill>
              <a:schemeClr val="tx1"/>
            </a:solidFill>
            <a:miter lim="800000"/>
            <a:headEnd/>
            <a:tailEnd/>
          </a:ln>
        </p:spPr>
        <p:txBody>
          <a:bodyPr wrap="none" anchor="ctr"/>
          <a:lstStyle/>
          <a:p>
            <a:endParaRPr lang="en-US"/>
          </a:p>
        </p:txBody>
      </p:sp>
      <p:grpSp>
        <p:nvGrpSpPr>
          <p:cNvPr id="26630" name="Group 1071"/>
          <p:cNvGrpSpPr>
            <a:grpSpLocks/>
          </p:cNvGrpSpPr>
          <p:nvPr/>
        </p:nvGrpSpPr>
        <p:grpSpPr bwMode="auto">
          <a:xfrm>
            <a:off x="6324600" y="1981200"/>
            <a:ext cx="2362200" cy="4114800"/>
            <a:chOff x="3984" y="960"/>
            <a:chExt cx="1488" cy="2592"/>
          </a:xfrm>
        </p:grpSpPr>
        <p:pic>
          <p:nvPicPr>
            <p:cNvPr id="26646" name="Picture 1072" descr="C:\Program Files\Common Files\Microsoft Shared\Clipart\cagcat50\bd05545_.wmf"/>
            <p:cNvPicPr>
              <a:picLocks noChangeAspect="1" noChangeArrowheads="1"/>
            </p:cNvPicPr>
            <p:nvPr/>
          </p:nvPicPr>
          <p:blipFill>
            <a:blip r:embed="rId2" cstate="print"/>
            <a:srcRect/>
            <a:stretch>
              <a:fillRect/>
            </a:stretch>
          </p:blipFill>
          <p:spPr bwMode="auto">
            <a:xfrm>
              <a:off x="3984" y="1344"/>
              <a:ext cx="1488" cy="2208"/>
            </a:xfrm>
            <a:prstGeom prst="rect">
              <a:avLst/>
            </a:prstGeom>
            <a:noFill/>
            <a:ln w="9525">
              <a:noFill/>
              <a:miter lim="800000"/>
              <a:headEnd/>
              <a:tailEnd/>
            </a:ln>
          </p:spPr>
        </p:pic>
        <p:sp>
          <p:nvSpPr>
            <p:cNvPr id="9265" name="Cloud"/>
            <p:cNvSpPr>
              <a:spLocks noChangeAspect="1" noEditPoints="1" noChangeArrowheads="1"/>
            </p:cNvSpPr>
            <p:nvPr/>
          </p:nvSpPr>
          <p:spPr bwMode="auto">
            <a:xfrm>
              <a:off x="4224" y="960"/>
              <a:ext cx="1008" cy="67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FFFF">
                <a:alpha val="50000"/>
              </a:srgb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sp>
        <p:nvSpPr>
          <p:cNvPr id="26631" name="Text Box 1074"/>
          <p:cNvSpPr txBox="1">
            <a:spLocks noChangeArrowheads="1"/>
          </p:cNvSpPr>
          <p:nvPr/>
        </p:nvSpPr>
        <p:spPr bwMode="auto">
          <a:xfrm>
            <a:off x="5867400" y="1736725"/>
            <a:ext cx="914400" cy="244475"/>
          </a:xfrm>
          <a:prstGeom prst="rect">
            <a:avLst/>
          </a:prstGeom>
          <a:noFill/>
          <a:ln w="9525">
            <a:noFill/>
            <a:miter lim="800000"/>
            <a:headEnd/>
            <a:tailEnd/>
          </a:ln>
        </p:spPr>
        <p:txBody>
          <a:bodyPr>
            <a:spAutoFit/>
          </a:bodyPr>
          <a:lstStyle/>
          <a:p>
            <a:pPr>
              <a:spcBef>
                <a:spcPct val="50000"/>
              </a:spcBef>
            </a:pPr>
            <a:r>
              <a:rPr lang="en-US" sz="1000" i="1">
                <a:latin typeface="Arial" charset="0"/>
              </a:rPr>
              <a:t>PERCEIVES</a:t>
            </a:r>
          </a:p>
        </p:txBody>
      </p:sp>
      <p:grpSp>
        <p:nvGrpSpPr>
          <p:cNvPr id="26632" name="Group 60"/>
          <p:cNvGrpSpPr>
            <a:grpSpLocks/>
          </p:cNvGrpSpPr>
          <p:nvPr/>
        </p:nvGrpSpPr>
        <p:grpSpPr bwMode="auto">
          <a:xfrm>
            <a:off x="366713" y="1981200"/>
            <a:ext cx="3681412" cy="3124200"/>
            <a:chOff x="304800" y="1905000"/>
            <a:chExt cx="3682081" cy="3124202"/>
          </a:xfrm>
        </p:grpSpPr>
        <p:sp>
          <p:nvSpPr>
            <p:cNvPr id="26634" name="Line 1036"/>
            <p:cNvSpPr>
              <a:spLocks noChangeShapeType="1"/>
            </p:cNvSpPr>
            <p:nvPr/>
          </p:nvSpPr>
          <p:spPr bwMode="auto">
            <a:xfrm flipV="1">
              <a:off x="304800" y="5029200"/>
              <a:ext cx="2057400" cy="0"/>
            </a:xfrm>
            <a:prstGeom prst="line">
              <a:avLst/>
            </a:prstGeom>
            <a:noFill/>
            <a:ln w="25400">
              <a:solidFill>
                <a:schemeClr val="tx1"/>
              </a:solidFill>
              <a:round/>
              <a:headEnd/>
              <a:tailEnd/>
            </a:ln>
          </p:spPr>
          <p:txBody>
            <a:bodyPr/>
            <a:lstStyle/>
            <a:p>
              <a:endParaRPr lang="en-US"/>
            </a:p>
          </p:txBody>
        </p:sp>
        <p:sp>
          <p:nvSpPr>
            <p:cNvPr id="26635" name="Line 1037"/>
            <p:cNvSpPr>
              <a:spLocks noChangeShapeType="1"/>
            </p:cNvSpPr>
            <p:nvPr/>
          </p:nvSpPr>
          <p:spPr bwMode="auto">
            <a:xfrm>
              <a:off x="304800" y="1905000"/>
              <a:ext cx="2286000" cy="0"/>
            </a:xfrm>
            <a:prstGeom prst="line">
              <a:avLst/>
            </a:prstGeom>
            <a:noFill/>
            <a:ln w="25400">
              <a:solidFill>
                <a:schemeClr val="tx1"/>
              </a:solidFill>
              <a:round/>
              <a:headEnd/>
              <a:tailEnd/>
            </a:ln>
          </p:spPr>
          <p:txBody>
            <a:bodyPr/>
            <a:lstStyle/>
            <a:p>
              <a:endParaRPr lang="en-US"/>
            </a:p>
          </p:txBody>
        </p:sp>
        <p:sp>
          <p:nvSpPr>
            <p:cNvPr id="26636" name="Line 1038"/>
            <p:cNvSpPr>
              <a:spLocks noChangeShapeType="1"/>
            </p:cNvSpPr>
            <p:nvPr/>
          </p:nvSpPr>
          <p:spPr bwMode="auto">
            <a:xfrm flipH="1" flipV="1">
              <a:off x="304800" y="1905000"/>
              <a:ext cx="304800" cy="1466850"/>
            </a:xfrm>
            <a:prstGeom prst="line">
              <a:avLst/>
            </a:prstGeom>
            <a:noFill/>
            <a:ln w="9525">
              <a:solidFill>
                <a:schemeClr val="tx1"/>
              </a:solidFill>
              <a:round/>
              <a:headEnd/>
              <a:tailEnd/>
            </a:ln>
          </p:spPr>
          <p:txBody>
            <a:bodyPr/>
            <a:lstStyle/>
            <a:p>
              <a:endParaRPr lang="en-US"/>
            </a:p>
          </p:txBody>
        </p:sp>
        <p:sp>
          <p:nvSpPr>
            <p:cNvPr id="26637" name="Line 1039"/>
            <p:cNvSpPr>
              <a:spLocks noChangeShapeType="1"/>
            </p:cNvSpPr>
            <p:nvPr/>
          </p:nvSpPr>
          <p:spPr bwMode="auto">
            <a:xfrm flipH="1">
              <a:off x="304800" y="3371850"/>
              <a:ext cx="304800" cy="1657350"/>
            </a:xfrm>
            <a:prstGeom prst="line">
              <a:avLst/>
            </a:prstGeom>
            <a:noFill/>
            <a:ln w="9525">
              <a:solidFill>
                <a:schemeClr val="tx1"/>
              </a:solidFill>
              <a:round/>
              <a:headEnd/>
              <a:tailEnd/>
            </a:ln>
          </p:spPr>
          <p:txBody>
            <a:bodyPr/>
            <a:lstStyle/>
            <a:p>
              <a:endParaRPr lang="en-US"/>
            </a:p>
          </p:txBody>
        </p:sp>
        <p:sp>
          <p:nvSpPr>
            <p:cNvPr id="26638" name="AutoShape 1040"/>
            <p:cNvSpPr>
              <a:spLocks noChangeArrowheads="1"/>
            </p:cNvSpPr>
            <p:nvPr/>
          </p:nvSpPr>
          <p:spPr bwMode="auto">
            <a:xfrm>
              <a:off x="700008" y="3017004"/>
              <a:ext cx="3276600" cy="654447"/>
            </a:xfrm>
            <a:prstGeom prst="rightArrow">
              <a:avLst>
                <a:gd name="adj1" fmla="val 50000"/>
                <a:gd name="adj2" fmla="val 141183"/>
              </a:avLst>
            </a:prstGeom>
            <a:gradFill rotWithShape="0">
              <a:gsLst>
                <a:gs pos="0">
                  <a:srgbClr val="99FF66"/>
                </a:gs>
                <a:gs pos="100000">
                  <a:srgbClr val="47762F"/>
                </a:gs>
              </a:gsLst>
              <a:lin ang="0" scaled="1"/>
            </a:gradFill>
            <a:ln w="9525">
              <a:solidFill>
                <a:schemeClr val="tx1"/>
              </a:solidFill>
              <a:miter lim="800000"/>
              <a:headEnd/>
              <a:tailEnd/>
            </a:ln>
          </p:spPr>
          <p:txBody>
            <a:bodyPr wrap="none" anchor="ctr"/>
            <a:lstStyle/>
            <a:p>
              <a:endParaRPr lang="en-US"/>
            </a:p>
          </p:txBody>
        </p:sp>
        <p:sp>
          <p:nvSpPr>
            <p:cNvPr id="26639" name="Line 1041"/>
            <p:cNvSpPr>
              <a:spLocks noChangeShapeType="1"/>
            </p:cNvSpPr>
            <p:nvPr/>
          </p:nvSpPr>
          <p:spPr bwMode="auto">
            <a:xfrm flipH="1" flipV="1">
              <a:off x="533400" y="2895600"/>
              <a:ext cx="2971800" cy="14288"/>
            </a:xfrm>
            <a:prstGeom prst="line">
              <a:avLst/>
            </a:prstGeom>
            <a:noFill/>
            <a:ln w="12700">
              <a:solidFill>
                <a:schemeClr val="tx1"/>
              </a:solidFill>
              <a:round/>
              <a:headEnd/>
              <a:tailEnd/>
            </a:ln>
          </p:spPr>
          <p:txBody>
            <a:bodyPr/>
            <a:lstStyle/>
            <a:p>
              <a:endParaRPr lang="en-US"/>
            </a:p>
          </p:txBody>
        </p:sp>
        <p:sp>
          <p:nvSpPr>
            <p:cNvPr id="26640" name="Line 1042"/>
            <p:cNvSpPr>
              <a:spLocks noChangeShapeType="1"/>
            </p:cNvSpPr>
            <p:nvPr/>
          </p:nvSpPr>
          <p:spPr bwMode="auto">
            <a:xfrm flipH="1">
              <a:off x="533400" y="3833813"/>
              <a:ext cx="2971800" cy="0"/>
            </a:xfrm>
            <a:prstGeom prst="line">
              <a:avLst/>
            </a:prstGeom>
            <a:noFill/>
            <a:ln w="12700">
              <a:solidFill>
                <a:schemeClr val="tx1"/>
              </a:solidFill>
              <a:round/>
              <a:headEnd/>
              <a:tailEnd/>
            </a:ln>
          </p:spPr>
          <p:txBody>
            <a:bodyPr/>
            <a:lstStyle/>
            <a:p>
              <a:endParaRPr lang="en-US"/>
            </a:p>
          </p:txBody>
        </p:sp>
        <p:sp>
          <p:nvSpPr>
            <p:cNvPr id="26641" name="Line 1043"/>
            <p:cNvSpPr>
              <a:spLocks noChangeShapeType="1"/>
            </p:cNvSpPr>
            <p:nvPr/>
          </p:nvSpPr>
          <p:spPr bwMode="auto">
            <a:xfrm flipH="1">
              <a:off x="2362199" y="3352801"/>
              <a:ext cx="1614408" cy="1676401"/>
            </a:xfrm>
            <a:prstGeom prst="line">
              <a:avLst/>
            </a:prstGeom>
            <a:noFill/>
            <a:ln w="15875">
              <a:solidFill>
                <a:schemeClr val="tx1"/>
              </a:solidFill>
              <a:round/>
              <a:headEnd/>
              <a:tailEnd/>
            </a:ln>
          </p:spPr>
          <p:txBody>
            <a:bodyPr/>
            <a:lstStyle/>
            <a:p>
              <a:endParaRPr lang="en-US"/>
            </a:p>
          </p:txBody>
        </p:sp>
        <p:sp>
          <p:nvSpPr>
            <p:cNvPr id="26642" name="Line 1044"/>
            <p:cNvSpPr>
              <a:spLocks noChangeShapeType="1"/>
            </p:cNvSpPr>
            <p:nvPr/>
          </p:nvSpPr>
          <p:spPr bwMode="auto">
            <a:xfrm flipH="1" flipV="1">
              <a:off x="2555695" y="1905000"/>
              <a:ext cx="1431186" cy="1447800"/>
            </a:xfrm>
            <a:prstGeom prst="line">
              <a:avLst/>
            </a:prstGeom>
            <a:noFill/>
            <a:ln w="15875">
              <a:solidFill>
                <a:schemeClr val="tx1"/>
              </a:solidFill>
              <a:round/>
              <a:headEnd/>
              <a:tailEnd/>
            </a:ln>
          </p:spPr>
          <p:txBody>
            <a:bodyPr/>
            <a:lstStyle/>
            <a:p>
              <a:endParaRPr lang="en-US"/>
            </a:p>
          </p:txBody>
        </p:sp>
        <p:sp>
          <p:nvSpPr>
            <p:cNvPr id="26643" name="Text Box 1045"/>
            <p:cNvSpPr txBox="1">
              <a:spLocks noChangeArrowheads="1"/>
            </p:cNvSpPr>
            <p:nvPr/>
          </p:nvSpPr>
          <p:spPr bwMode="auto">
            <a:xfrm>
              <a:off x="1066800" y="3201303"/>
              <a:ext cx="2667000" cy="307777"/>
            </a:xfrm>
            <a:prstGeom prst="rect">
              <a:avLst/>
            </a:prstGeom>
            <a:noFill/>
            <a:ln w="9525">
              <a:noFill/>
              <a:miter lim="800000"/>
              <a:headEnd/>
              <a:tailEnd/>
            </a:ln>
          </p:spPr>
          <p:txBody>
            <a:bodyPr>
              <a:spAutoFit/>
            </a:bodyPr>
            <a:lstStyle/>
            <a:p>
              <a:pPr>
                <a:spcBef>
                  <a:spcPct val="50000"/>
                </a:spcBef>
              </a:pPr>
              <a:r>
                <a:rPr lang="en-US" sz="1400" i="1">
                  <a:latin typeface="Arial Black" pitchFamily="34" charset="0"/>
                </a:rPr>
                <a:t>ADDED VALUE</a:t>
              </a:r>
            </a:p>
          </p:txBody>
        </p:sp>
        <p:sp>
          <p:nvSpPr>
            <p:cNvPr id="26644" name="Text Box 1079"/>
            <p:cNvSpPr txBox="1">
              <a:spLocks noChangeArrowheads="1"/>
            </p:cNvSpPr>
            <p:nvPr/>
          </p:nvSpPr>
          <p:spPr bwMode="auto">
            <a:xfrm>
              <a:off x="1219200" y="4114800"/>
              <a:ext cx="1447800" cy="707886"/>
            </a:xfrm>
            <a:prstGeom prst="rect">
              <a:avLst/>
            </a:prstGeom>
            <a:noFill/>
            <a:ln w="9525">
              <a:noFill/>
              <a:miter lim="800000"/>
              <a:headEnd/>
              <a:tailEnd/>
            </a:ln>
          </p:spPr>
          <p:txBody>
            <a:bodyPr>
              <a:spAutoFit/>
            </a:bodyPr>
            <a:lstStyle/>
            <a:p>
              <a:pPr>
                <a:spcBef>
                  <a:spcPct val="50000"/>
                </a:spcBef>
              </a:pPr>
              <a:r>
                <a:rPr lang="en-US" sz="2000" b="1" i="1">
                  <a:latin typeface="Arial" charset="0"/>
                </a:rPr>
                <a:t>Direct Activities</a:t>
              </a:r>
            </a:p>
          </p:txBody>
        </p:sp>
        <p:sp>
          <p:nvSpPr>
            <p:cNvPr id="26645" name="Text Box 1080"/>
            <p:cNvSpPr txBox="1">
              <a:spLocks noChangeArrowheads="1"/>
            </p:cNvSpPr>
            <p:nvPr/>
          </p:nvSpPr>
          <p:spPr bwMode="auto">
            <a:xfrm>
              <a:off x="990600" y="2209800"/>
              <a:ext cx="1447800" cy="707886"/>
            </a:xfrm>
            <a:prstGeom prst="rect">
              <a:avLst/>
            </a:prstGeom>
            <a:noFill/>
            <a:ln w="9525">
              <a:noFill/>
              <a:miter lim="800000"/>
              <a:headEnd/>
              <a:tailEnd/>
            </a:ln>
          </p:spPr>
          <p:txBody>
            <a:bodyPr>
              <a:spAutoFit/>
            </a:bodyPr>
            <a:lstStyle/>
            <a:p>
              <a:pPr>
                <a:spcBef>
                  <a:spcPct val="50000"/>
                </a:spcBef>
              </a:pPr>
              <a:r>
                <a:rPr lang="en-US" sz="2000" b="1" i="1">
                  <a:latin typeface="Arial" charset="0"/>
                </a:rPr>
                <a:t>Support Activities</a:t>
              </a:r>
            </a:p>
          </p:txBody>
        </p:sp>
      </p:grpSp>
      <p:sp>
        <p:nvSpPr>
          <p:cNvPr id="60" name="Rectangle 2"/>
          <p:cNvSpPr txBox="1">
            <a:spLocks noChangeArrowheads="1"/>
          </p:cNvSpPr>
          <p:nvPr/>
        </p:nvSpPr>
        <p:spPr bwMode="auto">
          <a:xfrm>
            <a:off x="320675" y="304800"/>
            <a:ext cx="8518525" cy="990600"/>
          </a:xfrm>
          <a:prstGeom prst="rect">
            <a:avLst/>
          </a:prstGeom>
          <a:noFill/>
          <a:ln w="9525">
            <a:noFill/>
            <a:miter lim="800000"/>
            <a:headEnd/>
            <a:tailEnd/>
          </a:ln>
        </p:spPr>
        <p:txBody>
          <a:bodyPr anchor="ctr"/>
          <a:lstStyle/>
          <a:p>
            <a:pPr algn="ctr">
              <a:defRPr/>
            </a:pPr>
            <a:r>
              <a:rPr lang="en-US" sz="3200" b="1" kern="0" dirty="0">
                <a:solidFill>
                  <a:schemeClr val="accent2"/>
                </a:solidFill>
                <a:latin typeface="+mj-lt"/>
                <a:ea typeface="+mj-ea"/>
                <a:cs typeface="+mj-cs"/>
              </a:rPr>
              <a:t>Creation and Perception of Value</a:t>
            </a:r>
          </a:p>
          <a:p>
            <a:pPr algn="ctr">
              <a:defRPr/>
            </a:pPr>
            <a:r>
              <a:rPr lang="en-US" sz="3200" b="1" kern="0" dirty="0">
                <a:solidFill>
                  <a:schemeClr val="accent2"/>
                </a:solidFill>
                <a:latin typeface="+mj-lt"/>
                <a:ea typeface="+mj-ea"/>
                <a:cs typeface="+mj-cs"/>
              </a:rPr>
              <a:t>Buying Center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0" name="Rectangle 2"/>
          <p:cNvSpPr>
            <a:spLocks noGrp="1" noChangeArrowheads="1"/>
          </p:cNvSpPr>
          <p:nvPr>
            <p:ph type="title" idx="4294967295"/>
          </p:nvPr>
        </p:nvSpPr>
        <p:spPr>
          <a:xfrm>
            <a:off x="304800" y="197068"/>
            <a:ext cx="8534400" cy="1219200"/>
          </a:xfrm>
          <a:noFill/>
        </p:spPr>
        <p:txBody>
          <a:bodyPr/>
          <a:lstStyle/>
          <a:p>
            <a:pPr eaLnBrk="1" hangingPunct="1"/>
            <a:r>
              <a:rPr lang="en-US" sz="4000" dirty="0" smtClean="0">
                <a:solidFill>
                  <a:schemeClr val="accent2"/>
                </a:solidFill>
              </a:rPr>
              <a:t>Individual Factors</a:t>
            </a:r>
            <a:r>
              <a:rPr lang="en-US" sz="3200" dirty="0" smtClean="0">
                <a:solidFill>
                  <a:schemeClr val="accent2"/>
                </a:solidFill>
              </a:rPr>
              <a:t/>
            </a:r>
            <a:br>
              <a:rPr lang="en-US" sz="3200" dirty="0" smtClean="0">
                <a:solidFill>
                  <a:schemeClr val="accent2"/>
                </a:solidFill>
              </a:rPr>
            </a:br>
            <a:r>
              <a:rPr lang="en-US" sz="2800" dirty="0" smtClean="0">
                <a:solidFill>
                  <a:schemeClr val="accent2"/>
                </a:solidFill>
              </a:rPr>
              <a:t>Business-to-Business Buying Center</a:t>
            </a:r>
          </a:p>
        </p:txBody>
      </p:sp>
      <p:sp>
        <p:nvSpPr>
          <p:cNvPr id="27651" name="Rectangle 3"/>
          <p:cNvSpPr>
            <a:spLocks noGrp="1" noChangeArrowheads="1"/>
          </p:cNvSpPr>
          <p:nvPr>
            <p:ph type="body" idx="4294967295"/>
          </p:nvPr>
        </p:nvSpPr>
        <p:spPr>
          <a:xfrm>
            <a:off x="838200" y="1752600"/>
            <a:ext cx="7010400" cy="4343400"/>
          </a:xfrm>
          <a:noFill/>
        </p:spPr>
        <p:txBody>
          <a:bodyPr/>
          <a:lstStyle/>
          <a:p>
            <a:pPr marL="465138" indent="-465138" eaLnBrk="1" hangingPunct="1">
              <a:buClr>
                <a:schemeClr val="accent2"/>
              </a:buClr>
              <a:tabLst>
                <a:tab pos="465138" algn="l"/>
              </a:tabLst>
            </a:pPr>
            <a:r>
              <a:rPr lang="en-US" sz="2800" dirty="0" smtClean="0">
                <a:solidFill>
                  <a:schemeClr val="accent2"/>
                </a:solidFill>
              </a:rPr>
              <a:t>Personality</a:t>
            </a:r>
          </a:p>
          <a:p>
            <a:pPr marL="465138" indent="-465138" eaLnBrk="1" hangingPunct="1">
              <a:buClr>
                <a:schemeClr val="accent2"/>
              </a:buClr>
              <a:tabLst>
                <a:tab pos="465138" algn="l"/>
              </a:tabLst>
            </a:pPr>
            <a:r>
              <a:rPr lang="en-US" sz="2800" dirty="0" smtClean="0">
                <a:solidFill>
                  <a:schemeClr val="accent2"/>
                </a:solidFill>
              </a:rPr>
              <a:t>Roles and perceived roles</a:t>
            </a:r>
          </a:p>
          <a:p>
            <a:pPr marL="465138" indent="-465138" eaLnBrk="1" hangingPunct="1">
              <a:buClr>
                <a:schemeClr val="accent2"/>
              </a:buClr>
              <a:tabLst>
                <a:tab pos="465138" algn="l"/>
              </a:tabLst>
            </a:pPr>
            <a:r>
              <a:rPr lang="en-US" sz="2800" dirty="0" smtClean="0">
                <a:solidFill>
                  <a:schemeClr val="accent2"/>
                </a:solidFill>
              </a:rPr>
              <a:t>Motivation</a:t>
            </a:r>
          </a:p>
          <a:p>
            <a:pPr marL="465138" indent="-465138" eaLnBrk="1" hangingPunct="1">
              <a:buClr>
                <a:schemeClr val="accent2"/>
              </a:buClr>
              <a:tabLst>
                <a:tab pos="465138" algn="l"/>
              </a:tabLst>
            </a:pPr>
            <a:r>
              <a:rPr lang="en-US" sz="2800" dirty="0" smtClean="0">
                <a:solidFill>
                  <a:schemeClr val="accent2"/>
                </a:solidFill>
              </a:rPr>
              <a:t>Levels of power</a:t>
            </a:r>
          </a:p>
          <a:p>
            <a:pPr marL="465138" indent="-465138" eaLnBrk="1" hangingPunct="1">
              <a:buClr>
                <a:schemeClr val="accent2"/>
              </a:buClr>
              <a:tabLst>
                <a:tab pos="465138" algn="l"/>
              </a:tabLst>
            </a:pPr>
            <a:r>
              <a:rPr lang="en-US" sz="2800" dirty="0" smtClean="0">
                <a:solidFill>
                  <a:schemeClr val="accent2"/>
                </a:solidFill>
              </a:rPr>
              <a:t>Attitude towards risk</a:t>
            </a:r>
          </a:p>
          <a:p>
            <a:pPr marL="465138" indent="-465138" eaLnBrk="1" hangingPunct="1">
              <a:buClr>
                <a:schemeClr val="accent2"/>
              </a:buClr>
              <a:tabLst>
                <a:tab pos="465138" algn="l"/>
              </a:tabLst>
            </a:pPr>
            <a:r>
              <a:rPr lang="en-US" sz="2800" dirty="0" smtClean="0">
                <a:solidFill>
                  <a:schemeClr val="accent2"/>
                </a:solidFill>
              </a:rPr>
              <a:t>Levels of cognitive involvement</a:t>
            </a:r>
          </a:p>
          <a:p>
            <a:pPr marL="465138" indent="-465138" eaLnBrk="1" hangingPunct="1">
              <a:buClr>
                <a:schemeClr val="accent2"/>
              </a:buClr>
              <a:tabLst>
                <a:tab pos="465138" algn="l"/>
              </a:tabLst>
            </a:pPr>
            <a:r>
              <a:rPr lang="en-US" sz="2800" dirty="0" smtClean="0">
                <a:solidFill>
                  <a:schemeClr val="accent2"/>
                </a:solidFill>
              </a:rPr>
              <a:t>Personal objectives</a:t>
            </a:r>
          </a:p>
          <a:p>
            <a:pPr marL="465138" indent="-465138" algn="r" eaLnBrk="1" hangingPunct="1">
              <a:buClr>
                <a:schemeClr val="accent2"/>
              </a:buClr>
              <a:buFontTx/>
              <a:buNone/>
              <a:tabLst>
                <a:tab pos="465138" algn="l"/>
              </a:tabLst>
            </a:pPr>
            <a:endParaRPr lang="en-US" sz="2800" i="1" dirty="0" smtClean="0">
              <a:solidFill>
                <a:schemeClr val="accent2"/>
              </a:solidFill>
            </a:endParaRPr>
          </a:p>
          <a:p>
            <a:pPr marL="465138" indent="-465138" algn="r" eaLnBrk="1" hangingPunct="1">
              <a:buClr>
                <a:schemeClr val="accent2"/>
              </a:buClr>
              <a:buFontTx/>
              <a:buNone/>
              <a:tabLst>
                <a:tab pos="465138" algn="l"/>
              </a:tabLst>
            </a:pPr>
            <a:r>
              <a:rPr lang="en-US" sz="2800" i="1" dirty="0" smtClean="0">
                <a:solidFill>
                  <a:schemeClr val="accent2"/>
                </a:solidFill>
              </a:rPr>
              <a:t>Can be summed up as……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8674" name="Rectangle 2"/>
          <p:cNvSpPr>
            <a:spLocks noGrp="1" noChangeArrowheads="1"/>
          </p:cNvSpPr>
          <p:nvPr>
            <p:ph type="body" idx="4294967295"/>
          </p:nvPr>
        </p:nvSpPr>
        <p:spPr>
          <a:xfrm>
            <a:off x="1295400" y="2362200"/>
            <a:ext cx="6705600" cy="2743200"/>
          </a:xfrm>
          <a:noFill/>
        </p:spPr>
        <p:txBody>
          <a:bodyPr/>
          <a:lstStyle/>
          <a:p>
            <a:pPr marL="465138" indent="-465138" eaLnBrk="1" hangingPunct="1">
              <a:buClr>
                <a:schemeClr val="accent2"/>
              </a:buClr>
              <a:tabLst>
                <a:tab pos="465138" algn="l"/>
              </a:tabLst>
            </a:pPr>
            <a:r>
              <a:rPr lang="en-US" dirty="0" smtClean="0">
                <a:solidFill>
                  <a:schemeClr val="accent2"/>
                </a:solidFill>
              </a:rPr>
              <a:t>Needs of the job function</a:t>
            </a:r>
          </a:p>
          <a:p>
            <a:pPr marL="465138" indent="-465138" eaLnBrk="1" hangingPunct="1">
              <a:buClr>
                <a:schemeClr val="accent2"/>
              </a:buClr>
              <a:buFontTx/>
              <a:buNone/>
              <a:tabLst>
                <a:tab pos="465138" algn="l"/>
              </a:tabLst>
            </a:pPr>
            <a:endParaRPr lang="en-US" dirty="0" smtClean="0">
              <a:solidFill>
                <a:schemeClr val="accent2"/>
              </a:solidFill>
            </a:endParaRPr>
          </a:p>
          <a:p>
            <a:pPr marL="465138" indent="-465138" eaLnBrk="1" hangingPunct="1">
              <a:buClr>
                <a:schemeClr val="accent2"/>
              </a:buClr>
              <a:tabLst>
                <a:tab pos="465138" algn="l"/>
              </a:tabLst>
            </a:pPr>
            <a:r>
              <a:rPr lang="en-US" dirty="0" smtClean="0">
                <a:solidFill>
                  <a:schemeClr val="accent2"/>
                </a:solidFill>
              </a:rPr>
              <a:t>Needs of the organization</a:t>
            </a:r>
          </a:p>
          <a:p>
            <a:pPr marL="465138" indent="-465138" eaLnBrk="1" hangingPunct="1">
              <a:buClr>
                <a:schemeClr val="accent2"/>
              </a:buClr>
              <a:buFontTx/>
              <a:buNone/>
              <a:tabLst>
                <a:tab pos="465138" algn="l"/>
              </a:tabLst>
            </a:pPr>
            <a:endParaRPr lang="en-US" dirty="0" smtClean="0">
              <a:solidFill>
                <a:schemeClr val="accent2"/>
              </a:solidFill>
            </a:endParaRPr>
          </a:p>
          <a:p>
            <a:pPr marL="465138" indent="-465138" eaLnBrk="1" hangingPunct="1">
              <a:buClr>
                <a:schemeClr val="accent2"/>
              </a:buClr>
              <a:tabLst>
                <a:tab pos="465138" algn="l"/>
              </a:tabLst>
            </a:pPr>
            <a:r>
              <a:rPr lang="en-US" dirty="0" smtClean="0">
                <a:solidFill>
                  <a:schemeClr val="accent2"/>
                </a:solidFill>
              </a:rPr>
              <a:t>Personal needs</a:t>
            </a:r>
          </a:p>
        </p:txBody>
      </p:sp>
      <p:sp>
        <p:nvSpPr>
          <p:cNvPr id="28676" name="Rectangle 4"/>
          <p:cNvSpPr>
            <a:spLocks noGrp="1" noChangeArrowheads="1"/>
          </p:cNvSpPr>
          <p:nvPr>
            <p:ph type="title" idx="4294967295"/>
          </p:nvPr>
        </p:nvSpPr>
        <p:spPr>
          <a:xfrm>
            <a:off x="0" y="304800"/>
            <a:ext cx="9144000" cy="990600"/>
          </a:xfrm>
          <a:noFill/>
        </p:spPr>
        <p:txBody>
          <a:bodyPr/>
          <a:lstStyle/>
          <a:p>
            <a:pPr eaLnBrk="1" hangingPunct="1"/>
            <a:r>
              <a:rPr lang="en-US" dirty="0" smtClean="0">
                <a:solidFill>
                  <a:schemeClr val="accent2"/>
                </a:solidFill>
              </a:rPr>
              <a:t>3 Primary Roles of Buying Center Members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29698" name="Rectangle 2"/>
          <p:cNvSpPr>
            <a:spLocks noGrp="1" noChangeArrowheads="1"/>
          </p:cNvSpPr>
          <p:nvPr>
            <p:ph type="body" idx="4294967295"/>
          </p:nvPr>
        </p:nvSpPr>
        <p:spPr>
          <a:xfrm>
            <a:off x="2286000" y="2590800"/>
            <a:ext cx="4419600" cy="1981200"/>
          </a:xfrm>
          <a:noFill/>
        </p:spPr>
        <p:txBody>
          <a:bodyPr/>
          <a:lstStyle/>
          <a:p>
            <a:pPr marL="465138" indent="-465138" eaLnBrk="1" hangingPunct="1">
              <a:buClr>
                <a:schemeClr val="accent2"/>
              </a:buClr>
              <a:tabLst>
                <a:tab pos="465138" algn="l"/>
              </a:tabLst>
            </a:pPr>
            <a:r>
              <a:rPr lang="en-US" dirty="0" smtClean="0">
                <a:solidFill>
                  <a:schemeClr val="accent2"/>
                </a:solidFill>
              </a:rPr>
              <a:t>Straight </a:t>
            </a:r>
            <a:r>
              <a:rPr lang="en-US" dirty="0" err="1" smtClean="0">
                <a:solidFill>
                  <a:schemeClr val="accent2"/>
                </a:solidFill>
              </a:rPr>
              <a:t>rebuy</a:t>
            </a:r>
            <a:endParaRPr lang="en-US" dirty="0" smtClean="0">
              <a:solidFill>
                <a:schemeClr val="accent2"/>
              </a:solidFill>
            </a:endParaRPr>
          </a:p>
          <a:p>
            <a:pPr marL="465138" indent="-465138" eaLnBrk="1" hangingPunct="1">
              <a:buClr>
                <a:schemeClr val="accent2"/>
              </a:buClr>
              <a:tabLst>
                <a:tab pos="465138" algn="l"/>
              </a:tabLst>
            </a:pPr>
            <a:r>
              <a:rPr lang="en-US" dirty="0" smtClean="0">
                <a:solidFill>
                  <a:schemeClr val="accent2"/>
                </a:solidFill>
              </a:rPr>
              <a:t>Modified </a:t>
            </a:r>
            <a:r>
              <a:rPr lang="en-US" dirty="0" err="1" smtClean="0">
                <a:solidFill>
                  <a:schemeClr val="accent2"/>
                </a:solidFill>
              </a:rPr>
              <a:t>rebuy</a:t>
            </a:r>
            <a:endParaRPr lang="en-US" dirty="0" smtClean="0">
              <a:solidFill>
                <a:schemeClr val="accent2"/>
              </a:solidFill>
            </a:endParaRPr>
          </a:p>
          <a:p>
            <a:pPr marL="465138" indent="-465138" eaLnBrk="1" hangingPunct="1">
              <a:buClr>
                <a:schemeClr val="accent2"/>
              </a:buClr>
              <a:tabLst>
                <a:tab pos="465138" algn="l"/>
              </a:tabLst>
            </a:pPr>
            <a:r>
              <a:rPr lang="en-US" dirty="0" smtClean="0">
                <a:solidFill>
                  <a:schemeClr val="accent2"/>
                </a:solidFill>
              </a:rPr>
              <a:t>New task</a:t>
            </a:r>
          </a:p>
        </p:txBody>
      </p:sp>
      <p:sp>
        <p:nvSpPr>
          <p:cNvPr id="29700" name="Rectangle 4"/>
          <p:cNvSpPr>
            <a:spLocks noGrp="1" noChangeArrowheads="1"/>
          </p:cNvSpPr>
          <p:nvPr>
            <p:ph type="title" idx="4294967295"/>
          </p:nvPr>
        </p:nvSpPr>
        <p:spPr>
          <a:xfrm>
            <a:off x="0" y="228600"/>
            <a:ext cx="9144000" cy="990600"/>
          </a:xfrm>
          <a:noFill/>
        </p:spPr>
        <p:txBody>
          <a:bodyPr/>
          <a:lstStyle/>
          <a:p>
            <a:pPr eaLnBrk="1" hangingPunct="1"/>
            <a:r>
              <a:rPr lang="en-US" sz="4000" dirty="0" smtClean="0">
                <a:solidFill>
                  <a:schemeClr val="accent2"/>
                </a:solidFill>
              </a:rPr>
              <a:t>Types of B-to-B Sales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30722" name="Rectangle 2"/>
          <p:cNvSpPr>
            <a:spLocks noGrp="1" noChangeArrowheads="1"/>
          </p:cNvSpPr>
          <p:nvPr>
            <p:ph type="body" idx="4294967295"/>
          </p:nvPr>
        </p:nvSpPr>
        <p:spPr>
          <a:xfrm>
            <a:off x="838200" y="2133600"/>
            <a:ext cx="7848600" cy="3581400"/>
          </a:xfrm>
          <a:noFill/>
        </p:spPr>
        <p:txBody>
          <a:bodyPr/>
          <a:lstStyle/>
          <a:p>
            <a:pPr marL="465138" indent="-465138" eaLnBrk="1" hangingPunct="1">
              <a:buClr>
                <a:schemeClr val="accent2"/>
              </a:buClr>
              <a:tabLst>
                <a:tab pos="465138" algn="l"/>
              </a:tabLst>
            </a:pPr>
            <a:r>
              <a:rPr lang="en-US" sz="2800" dirty="0" smtClean="0">
                <a:solidFill>
                  <a:schemeClr val="accent2"/>
                </a:solidFill>
              </a:rPr>
              <a:t>Based on Customer needs related to economic utility</a:t>
            </a:r>
          </a:p>
          <a:p>
            <a:pPr lvl="1" eaLnBrk="1" hangingPunct="1">
              <a:buClr>
                <a:schemeClr val="accent2"/>
              </a:buClr>
              <a:tabLst>
                <a:tab pos="465138" algn="l"/>
              </a:tabLst>
            </a:pPr>
            <a:r>
              <a:rPr lang="en-US" dirty="0" smtClean="0">
                <a:solidFill>
                  <a:schemeClr val="accent2"/>
                </a:solidFill>
              </a:rPr>
              <a:t>Multi-distribution</a:t>
            </a:r>
          </a:p>
          <a:p>
            <a:pPr lvl="2" eaLnBrk="1" hangingPunct="1">
              <a:buClr>
                <a:schemeClr val="accent2"/>
              </a:buClr>
              <a:tabLst>
                <a:tab pos="465138" algn="l"/>
              </a:tabLst>
            </a:pPr>
            <a:r>
              <a:rPr lang="en-US" dirty="0" smtClean="0">
                <a:solidFill>
                  <a:srgbClr val="00B050"/>
                </a:solidFill>
              </a:rPr>
              <a:t>Multiples of same channel design to reach intended intensity of distribution</a:t>
            </a:r>
          </a:p>
          <a:p>
            <a:pPr lvl="1" eaLnBrk="1" hangingPunct="1">
              <a:buClr>
                <a:schemeClr val="accent2"/>
              </a:buClr>
              <a:tabLst>
                <a:tab pos="465138" algn="l"/>
              </a:tabLst>
            </a:pPr>
            <a:r>
              <a:rPr lang="en-US" dirty="0" smtClean="0">
                <a:solidFill>
                  <a:schemeClr val="accent2"/>
                </a:solidFill>
              </a:rPr>
              <a:t>Dual distribution</a:t>
            </a:r>
          </a:p>
          <a:p>
            <a:pPr lvl="2" eaLnBrk="1" hangingPunct="1">
              <a:buClr>
                <a:schemeClr val="accent2"/>
              </a:buClr>
              <a:tabLst>
                <a:tab pos="465138" algn="l"/>
              </a:tabLst>
            </a:pPr>
            <a:r>
              <a:rPr lang="en-US" dirty="0" smtClean="0">
                <a:solidFill>
                  <a:srgbClr val="00B050"/>
                </a:solidFill>
              </a:rPr>
              <a:t>Unique channel designs for different target markets</a:t>
            </a:r>
          </a:p>
        </p:txBody>
      </p:sp>
      <p:sp>
        <p:nvSpPr>
          <p:cNvPr id="30724" name="Rectangle 4"/>
          <p:cNvSpPr>
            <a:spLocks noGrp="1" noChangeArrowheads="1"/>
          </p:cNvSpPr>
          <p:nvPr>
            <p:ph type="title" idx="4294967295"/>
          </p:nvPr>
        </p:nvSpPr>
        <p:spPr>
          <a:xfrm>
            <a:off x="304800" y="304800"/>
            <a:ext cx="8534400" cy="990600"/>
          </a:xfrm>
          <a:noFill/>
        </p:spPr>
        <p:txBody>
          <a:bodyPr/>
          <a:lstStyle/>
          <a:p>
            <a:pPr eaLnBrk="1" hangingPunct="1"/>
            <a:r>
              <a:rPr lang="en-US" sz="4000" dirty="0" smtClean="0">
                <a:solidFill>
                  <a:schemeClr val="accent2"/>
                </a:solidFill>
              </a:rPr>
              <a:t>Dual/Multiple Channels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80739"/>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4098" name="Rectangle 2"/>
          <p:cNvSpPr>
            <a:spLocks noGrp="1" noChangeArrowheads="1"/>
          </p:cNvSpPr>
          <p:nvPr>
            <p:ph type="title"/>
          </p:nvPr>
        </p:nvSpPr>
        <p:spPr>
          <a:xfrm>
            <a:off x="304800" y="178672"/>
            <a:ext cx="8534400" cy="1276350"/>
          </a:xfrm>
          <a:noFill/>
        </p:spPr>
        <p:txBody>
          <a:bodyPr lIns="92075" tIns="46038" rIns="92075" bIns="46038"/>
          <a:lstStyle/>
          <a:p>
            <a:pPr eaLnBrk="1" hangingPunct="1"/>
            <a:r>
              <a:rPr lang="en-US" sz="4000" dirty="0" smtClean="0">
                <a:solidFill>
                  <a:schemeClr val="accent2"/>
                </a:solidFill>
              </a:rPr>
              <a:t>Common Purchase Reasons</a:t>
            </a:r>
          </a:p>
        </p:txBody>
      </p:sp>
      <p:sp>
        <p:nvSpPr>
          <p:cNvPr id="4099" name="Rectangle 3"/>
          <p:cNvSpPr>
            <a:spLocks noGrp="1" noChangeArrowheads="1"/>
          </p:cNvSpPr>
          <p:nvPr>
            <p:ph type="body" idx="1"/>
          </p:nvPr>
        </p:nvSpPr>
        <p:spPr>
          <a:xfrm>
            <a:off x="1371600" y="2590800"/>
            <a:ext cx="6858000" cy="2819400"/>
          </a:xfrm>
          <a:noFill/>
        </p:spPr>
        <p:txBody>
          <a:bodyPr lIns="92075" tIns="46038" rIns="92075" bIns="46038"/>
          <a:lstStyle/>
          <a:p>
            <a:pPr eaLnBrk="1" hangingPunct="1">
              <a:buClr>
                <a:schemeClr val="accent2"/>
              </a:buClr>
            </a:pPr>
            <a:r>
              <a:rPr lang="en-US" sz="2800" dirty="0" smtClean="0">
                <a:solidFill>
                  <a:schemeClr val="accent2"/>
                </a:solidFill>
              </a:rPr>
              <a:t>Products/services provide utility</a:t>
            </a:r>
          </a:p>
          <a:p>
            <a:pPr eaLnBrk="1" hangingPunct="1">
              <a:buClr>
                <a:schemeClr val="accent2"/>
              </a:buClr>
            </a:pPr>
            <a:r>
              <a:rPr lang="en-US" sz="2800" dirty="0" smtClean="0">
                <a:solidFill>
                  <a:schemeClr val="accent2"/>
                </a:solidFill>
              </a:rPr>
              <a:t>To satisfy physical needs</a:t>
            </a:r>
          </a:p>
          <a:p>
            <a:pPr eaLnBrk="1" hangingPunct="1">
              <a:buClr>
                <a:schemeClr val="accent2"/>
              </a:buClr>
            </a:pPr>
            <a:r>
              <a:rPr lang="en-US" sz="2800" dirty="0" smtClean="0">
                <a:solidFill>
                  <a:schemeClr val="accent2"/>
                </a:solidFill>
              </a:rPr>
              <a:t>To satisfy psychological needs</a:t>
            </a:r>
          </a:p>
          <a:p>
            <a:pPr eaLnBrk="1" hangingPunct="1">
              <a:buClr>
                <a:schemeClr val="accent2"/>
              </a:buClr>
            </a:pPr>
            <a:r>
              <a:rPr lang="en-US" sz="2800" dirty="0" smtClean="0">
                <a:solidFill>
                  <a:schemeClr val="accent2"/>
                </a:solidFill>
              </a:rPr>
              <a:t>To satisfy social needs</a:t>
            </a:r>
          </a:p>
          <a:p>
            <a:pPr eaLnBrk="1" hangingPunct="1">
              <a:buClr>
                <a:schemeClr val="accent2"/>
              </a:buClr>
            </a:pPr>
            <a:r>
              <a:rPr lang="en-US" sz="2800" dirty="0" smtClean="0">
                <a:solidFill>
                  <a:schemeClr val="accent2"/>
                </a:solidFill>
              </a:rPr>
              <a:t>To satisfy emotional needs</a:t>
            </a:r>
          </a:p>
          <a:p>
            <a:pPr eaLnBrk="1" hangingPunct="1">
              <a:buClr>
                <a:schemeClr val="accent2"/>
              </a:buClr>
              <a:buFontTx/>
              <a:buNone/>
            </a:pPr>
            <a:endParaRPr lang="en-US" sz="2800" dirty="0" smtClean="0">
              <a:solidFill>
                <a:schemeClr val="accent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63284" y="167088"/>
            <a:ext cx="8851392" cy="1280712"/>
          </a:xfrm>
          <a:prstGeom prst="rect">
            <a:avLst/>
          </a:prstGeom>
          <a:solidFill>
            <a:srgbClr val="FFC000">
              <a:alpha val="50000"/>
            </a:srgbClr>
          </a:solidFill>
          <a:ln w="9525">
            <a:noFill/>
            <a:miter lim="800000"/>
            <a:headEnd/>
            <a:tailEnd/>
          </a:ln>
        </p:spPr>
        <p:txBody>
          <a:bodyPr wrap="none" anchor="ctr"/>
          <a:lstStyle/>
          <a:p>
            <a:endParaRPr lang="en-US"/>
          </a:p>
        </p:txBody>
      </p:sp>
      <p:sp>
        <p:nvSpPr>
          <p:cNvPr id="31746" name="Rectangle 2"/>
          <p:cNvSpPr>
            <a:spLocks noGrp="1" noChangeArrowheads="1"/>
          </p:cNvSpPr>
          <p:nvPr>
            <p:ph type="title"/>
          </p:nvPr>
        </p:nvSpPr>
        <p:spPr>
          <a:xfrm>
            <a:off x="304800" y="304800"/>
            <a:ext cx="8534400" cy="990600"/>
          </a:xfrm>
          <a:noFill/>
        </p:spPr>
        <p:txBody>
          <a:bodyPr/>
          <a:lstStyle/>
          <a:p>
            <a:pPr eaLnBrk="1" hangingPunct="1"/>
            <a:r>
              <a:rPr lang="en-US" sz="4000" dirty="0" smtClean="0">
                <a:solidFill>
                  <a:schemeClr val="accent2"/>
                </a:solidFill>
              </a:rPr>
              <a:t>Dual Distribution</a:t>
            </a:r>
          </a:p>
        </p:txBody>
      </p:sp>
      <p:grpSp>
        <p:nvGrpSpPr>
          <p:cNvPr id="31747" name="Group 3"/>
          <p:cNvGrpSpPr>
            <a:grpSpLocks/>
          </p:cNvGrpSpPr>
          <p:nvPr/>
        </p:nvGrpSpPr>
        <p:grpSpPr bwMode="auto">
          <a:xfrm>
            <a:off x="1600200" y="1682750"/>
            <a:ext cx="5943600" cy="4032250"/>
            <a:chOff x="960" y="1056"/>
            <a:chExt cx="3744" cy="2540"/>
          </a:xfrm>
        </p:grpSpPr>
        <p:sp>
          <p:nvSpPr>
            <p:cNvPr id="31749" name="Text Box 4"/>
            <p:cNvSpPr txBox="1">
              <a:spLocks noChangeArrowheads="1"/>
            </p:cNvSpPr>
            <p:nvPr/>
          </p:nvSpPr>
          <p:spPr bwMode="auto">
            <a:xfrm>
              <a:off x="960" y="1056"/>
              <a:ext cx="1584" cy="304"/>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b="1" dirty="0"/>
                <a:t>Manufacturer</a:t>
              </a:r>
            </a:p>
          </p:txBody>
        </p:sp>
        <p:sp>
          <p:nvSpPr>
            <p:cNvPr id="31750" name="Text Box 5"/>
            <p:cNvSpPr txBox="1">
              <a:spLocks noChangeArrowheads="1"/>
            </p:cNvSpPr>
            <p:nvPr/>
          </p:nvSpPr>
          <p:spPr bwMode="auto">
            <a:xfrm>
              <a:off x="3456" y="2832"/>
              <a:ext cx="1152" cy="764"/>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b="1"/>
                <a:t>Small user/ Retailer</a:t>
              </a:r>
            </a:p>
          </p:txBody>
        </p:sp>
        <p:sp>
          <p:nvSpPr>
            <p:cNvPr id="31751" name="Text Box 6"/>
            <p:cNvSpPr txBox="1">
              <a:spLocks noChangeArrowheads="1"/>
            </p:cNvSpPr>
            <p:nvPr/>
          </p:nvSpPr>
          <p:spPr bwMode="auto">
            <a:xfrm>
              <a:off x="1008" y="2640"/>
              <a:ext cx="1584" cy="304"/>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b="1"/>
                <a:t>Large end user</a:t>
              </a:r>
            </a:p>
          </p:txBody>
        </p:sp>
        <p:sp>
          <p:nvSpPr>
            <p:cNvPr id="31752" name="Line 7"/>
            <p:cNvSpPr>
              <a:spLocks noChangeShapeType="1"/>
            </p:cNvSpPr>
            <p:nvPr/>
          </p:nvSpPr>
          <p:spPr bwMode="auto">
            <a:xfrm>
              <a:off x="1776" y="1352"/>
              <a:ext cx="0" cy="1296"/>
            </a:xfrm>
            <a:prstGeom prst="line">
              <a:avLst/>
            </a:prstGeom>
            <a:noFill/>
            <a:ln w="31750">
              <a:solidFill>
                <a:schemeClr val="tx1"/>
              </a:solidFill>
              <a:round/>
              <a:headEnd/>
              <a:tailEnd type="triangle" w="med" len="med"/>
            </a:ln>
          </p:spPr>
          <p:txBody>
            <a:bodyPr/>
            <a:lstStyle/>
            <a:p>
              <a:endParaRPr lang="en-US"/>
            </a:p>
          </p:txBody>
        </p:sp>
        <p:sp>
          <p:nvSpPr>
            <p:cNvPr id="31753" name="Text Box 8"/>
            <p:cNvSpPr txBox="1">
              <a:spLocks noChangeArrowheads="1"/>
            </p:cNvSpPr>
            <p:nvPr/>
          </p:nvSpPr>
          <p:spPr bwMode="auto">
            <a:xfrm>
              <a:off x="3360" y="2040"/>
              <a:ext cx="1344" cy="312"/>
            </a:xfrm>
            <a:prstGeom prst="rect">
              <a:avLst/>
            </a:prstGeom>
            <a:solidFill>
              <a:srgbClr val="FF6600">
                <a:alpha val="59999"/>
              </a:srgbClr>
            </a:solidFill>
            <a:ln w="38100">
              <a:solidFill>
                <a:schemeClr val="tx1"/>
              </a:solidFill>
              <a:miter lim="800000"/>
              <a:headEnd/>
              <a:tailEnd/>
            </a:ln>
          </p:spPr>
          <p:txBody>
            <a:bodyPr>
              <a:spAutoFit/>
            </a:bodyPr>
            <a:lstStyle/>
            <a:p>
              <a:pPr algn="ctr">
                <a:spcBef>
                  <a:spcPct val="50000"/>
                </a:spcBef>
              </a:pPr>
              <a:r>
                <a:rPr lang="en-US" b="1"/>
                <a:t>Distributor</a:t>
              </a:r>
            </a:p>
          </p:txBody>
        </p:sp>
        <p:sp>
          <p:nvSpPr>
            <p:cNvPr id="31754" name="Line 9"/>
            <p:cNvSpPr>
              <a:spLocks noChangeShapeType="1"/>
            </p:cNvSpPr>
            <p:nvPr/>
          </p:nvSpPr>
          <p:spPr bwMode="auto">
            <a:xfrm>
              <a:off x="4032" y="1632"/>
              <a:ext cx="0" cy="384"/>
            </a:xfrm>
            <a:prstGeom prst="line">
              <a:avLst/>
            </a:prstGeom>
            <a:noFill/>
            <a:ln w="31750">
              <a:solidFill>
                <a:schemeClr val="tx1"/>
              </a:solidFill>
              <a:round/>
              <a:headEnd/>
              <a:tailEnd type="triangle" w="med" len="med"/>
            </a:ln>
          </p:spPr>
          <p:txBody>
            <a:bodyPr/>
            <a:lstStyle/>
            <a:p>
              <a:endParaRPr lang="en-US"/>
            </a:p>
          </p:txBody>
        </p:sp>
        <p:sp>
          <p:nvSpPr>
            <p:cNvPr id="31755" name="Line 10"/>
            <p:cNvSpPr>
              <a:spLocks noChangeShapeType="1"/>
            </p:cNvSpPr>
            <p:nvPr/>
          </p:nvSpPr>
          <p:spPr bwMode="auto">
            <a:xfrm>
              <a:off x="1776" y="1632"/>
              <a:ext cx="2256" cy="0"/>
            </a:xfrm>
            <a:prstGeom prst="line">
              <a:avLst/>
            </a:prstGeom>
            <a:noFill/>
            <a:ln w="31750">
              <a:solidFill>
                <a:schemeClr val="tx1"/>
              </a:solidFill>
              <a:round/>
              <a:headEnd/>
              <a:tailEnd/>
            </a:ln>
          </p:spPr>
          <p:txBody>
            <a:bodyPr/>
            <a:lstStyle/>
            <a:p>
              <a:endParaRPr lang="en-US"/>
            </a:p>
          </p:txBody>
        </p:sp>
        <p:sp>
          <p:nvSpPr>
            <p:cNvPr id="31756" name="Line 11"/>
            <p:cNvSpPr>
              <a:spLocks noChangeShapeType="1"/>
            </p:cNvSpPr>
            <p:nvPr/>
          </p:nvSpPr>
          <p:spPr bwMode="auto">
            <a:xfrm>
              <a:off x="4032" y="2352"/>
              <a:ext cx="0" cy="480"/>
            </a:xfrm>
            <a:prstGeom prst="line">
              <a:avLst/>
            </a:prstGeom>
            <a:noFill/>
            <a:ln w="31750">
              <a:solidFill>
                <a:schemeClr val="tx1"/>
              </a:solidFill>
              <a:round/>
              <a:headEnd/>
              <a:tailEnd type="triangle" w="med" len="med"/>
            </a:ln>
          </p:spPr>
          <p:txBody>
            <a:bodyPr/>
            <a:lstStyle/>
            <a:p>
              <a:endParaRPr lang="en-US"/>
            </a:p>
          </p:txBody>
        </p:sp>
      </p:grpSp>
      <p:sp>
        <p:nvSpPr>
          <p:cNvPr id="31748" name="Text Box 12"/>
          <p:cNvSpPr txBox="1">
            <a:spLocks noChangeArrowheads="1"/>
          </p:cNvSpPr>
          <p:nvPr/>
        </p:nvSpPr>
        <p:spPr bwMode="auto">
          <a:xfrm>
            <a:off x="533400" y="5334000"/>
            <a:ext cx="5638800" cy="830997"/>
          </a:xfrm>
          <a:prstGeom prst="rect">
            <a:avLst/>
          </a:prstGeom>
          <a:noFill/>
          <a:ln w="9525">
            <a:noFill/>
            <a:miter lim="800000"/>
            <a:headEnd/>
            <a:tailEnd/>
          </a:ln>
        </p:spPr>
        <p:txBody>
          <a:bodyPr>
            <a:spAutoFit/>
          </a:bodyPr>
          <a:lstStyle/>
          <a:p>
            <a:pPr>
              <a:spcBef>
                <a:spcPct val="50000"/>
              </a:spcBef>
            </a:pPr>
            <a:r>
              <a:rPr lang="en-US" b="1" i="1" dirty="0">
                <a:solidFill>
                  <a:schemeClr val="accent2"/>
                </a:solidFill>
              </a:rPr>
              <a:t>Unique channel designs for different target markets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63284" y="167088"/>
            <a:ext cx="8851392" cy="1204512"/>
          </a:xfrm>
          <a:prstGeom prst="rect">
            <a:avLst/>
          </a:prstGeom>
          <a:solidFill>
            <a:srgbClr val="FFC000">
              <a:alpha val="50000"/>
            </a:srgbClr>
          </a:solidFill>
          <a:ln w="9525">
            <a:noFill/>
            <a:miter lim="800000"/>
            <a:headEnd/>
            <a:tailEnd/>
          </a:ln>
        </p:spPr>
        <p:txBody>
          <a:bodyPr wrap="none" anchor="ctr"/>
          <a:lstStyle/>
          <a:p>
            <a:endParaRPr lang="en-US"/>
          </a:p>
        </p:txBody>
      </p:sp>
      <p:sp>
        <p:nvSpPr>
          <p:cNvPr id="32770" name="Rectangle 2"/>
          <p:cNvSpPr>
            <a:spLocks noGrp="1" noChangeArrowheads="1"/>
          </p:cNvSpPr>
          <p:nvPr>
            <p:ph type="title"/>
          </p:nvPr>
        </p:nvSpPr>
        <p:spPr>
          <a:xfrm>
            <a:off x="304800" y="304800"/>
            <a:ext cx="8534400" cy="914400"/>
          </a:xfrm>
          <a:noFill/>
        </p:spPr>
        <p:txBody>
          <a:bodyPr/>
          <a:lstStyle/>
          <a:p>
            <a:pPr eaLnBrk="1" hangingPunct="1"/>
            <a:r>
              <a:rPr lang="en-US" sz="4000" dirty="0" smtClean="0">
                <a:solidFill>
                  <a:schemeClr val="accent2"/>
                </a:solidFill>
              </a:rPr>
              <a:t>Multi-Distribution</a:t>
            </a:r>
          </a:p>
        </p:txBody>
      </p:sp>
      <p:sp>
        <p:nvSpPr>
          <p:cNvPr id="32771" name="Text Box 4"/>
          <p:cNvSpPr txBox="1">
            <a:spLocks noChangeArrowheads="1"/>
          </p:cNvSpPr>
          <p:nvPr/>
        </p:nvSpPr>
        <p:spPr bwMode="auto">
          <a:xfrm>
            <a:off x="1143000" y="4664075"/>
            <a:ext cx="6705600" cy="830997"/>
          </a:xfrm>
          <a:prstGeom prst="rect">
            <a:avLst/>
          </a:prstGeom>
          <a:noFill/>
          <a:ln w="9525">
            <a:noFill/>
            <a:miter lim="800000"/>
            <a:headEnd/>
            <a:tailEnd/>
          </a:ln>
        </p:spPr>
        <p:txBody>
          <a:bodyPr>
            <a:spAutoFit/>
          </a:bodyPr>
          <a:lstStyle/>
          <a:p>
            <a:pPr>
              <a:spcBef>
                <a:spcPct val="50000"/>
              </a:spcBef>
            </a:pPr>
            <a:r>
              <a:rPr lang="en-US" b="1" i="1" dirty="0">
                <a:solidFill>
                  <a:schemeClr val="accent2"/>
                </a:solidFill>
              </a:rPr>
              <a:t>Multiples of same channel design to reach intended intensity of distribution</a:t>
            </a:r>
          </a:p>
        </p:txBody>
      </p:sp>
      <p:grpSp>
        <p:nvGrpSpPr>
          <p:cNvPr id="32772" name="Group 15"/>
          <p:cNvGrpSpPr>
            <a:grpSpLocks/>
          </p:cNvGrpSpPr>
          <p:nvPr/>
        </p:nvGrpSpPr>
        <p:grpSpPr bwMode="auto">
          <a:xfrm>
            <a:off x="1016000" y="1846263"/>
            <a:ext cx="7086600" cy="2116137"/>
            <a:chOff x="640" y="960"/>
            <a:chExt cx="4464" cy="1333"/>
          </a:xfrm>
        </p:grpSpPr>
        <p:sp>
          <p:nvSpPr>
            <p:cNvPr id="32773" name="Text Box 3"/>
            <p:cNvSpPr txBox="1">
              <a:spLocks noChangeArrowheads="1"/>
            </p:cNvSpPr>
            <p:nvPr/>
          </p:nvSpPr>
          <p:spPr bwMode="auto">
            <a:xfrm>
              <a:off x="2088" y="960"/>
              <a:ext cx="1584" cy="304"/>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b="1"/>
                <a:t>Manufacturer</a:t>
              </a:r>
            </a:p>
          </p:txBody>
        </p:sp>
        <p:sp>
          <p:nvSpPr>
            <p:cNvPr id="32774" name="Text Box 5"/>
            <p:cNvSpPr txBox="1">
              <a:spLocks noChangeArrowheads="1"/>
            </p:cNvSpPr>
            <p:nvPr/>
          </p:nvSpPr>
          <p:spPr bwMode="auto">
            <a:xfrm>
              <a:off x="640" y="2027"/>
              <a:ext cx="768" cy="266"/>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sz="2000" b="1"/>
                <a:t>Retailer</a:t>
              </a:r>
            </a:p>
          </p:txBody>
        </p:sp>
        <p:sp>
          <p:nvSpPr>
            <p:cNvPr id="32775" name="Text Box 6"/>
            <p:cNvSpPr txBox="1">
              <a:spLocks noChangeArrowheads="1"/>
            </p:cNvSpPr>
            <p:nvPr/>
          </p:nvSpPr>
          <p:spPr bwMode="auto">
            <a:xfrm>
              <a:off x="4336" y="2027"/>
              <a:ext cx="768" cy="266"/>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sz="2000" b="1"/>
                <a:t>Retailer</a:t>
              </a:r>
            </a:p>
          </p:txBody>
        </p:sp>
        <p:sp>
          <p:nvSpPr>
            <p:cNvPr id="32776" name="Text Box 7"/>
            <p:cNvSpPr txBox="1">
              <a:spLocks noChangeArrowheads="1"/>
            </p:cNvSpPr>
            <p:nvPr/>
          </p:nvSpPr>
          <p:spPr bwMode="auto">
            <a:xfrm>
              <a:off x="3408" y="2027"/>
              <a:ext cx="768" cy="266"/>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sz="2000" b="1"/>
                <a:t>Retailer</a:t>
              </a:r>
            </a:p>
          </p:txBody>
        </p:sp>
        <p:sp>
          <p:nvSpPr>
            <p:cNvPr id="32777" name="Text Box 8"/>
            <p:cNvSpPr txBox="1">
              <a:spLocks noChangeArrowheads="1"/>
            </p:cNvSpPr>
            <p:nvPr/>
          </p:nvSpPr>
          <p:spPr bwMode="auto">
            <a:xfrm>
              <a:off x="2496" y="2027"/>
              <a:ext cx="768" cy="266"/>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sz="2000" b="1"/>
                <a:t>Retailer</a:t>
              </a:r>
            </a:p>
          </p:txBody>
        </p:sp>
        <p:sp>
          <p:nvSpPr>
            <p:cNvPr id="32778" name="Text Box 9"/>
            <p:cNvSpPr txBox="1">
              <a:spLocks noChangeArrowheads="1"/>
            </p:cNvSpPr>
            <p:nvPr/>
          </p:nvSpPr>
          <p:spPr bwMode="auto">
            <a:xfrm>
              <a:off x="1584" y="2027"/>
              <a:ext cx="768" cy="266"/>
            </a:xfrm>
            <a:prstGeom prst="rect">
              <a:avLst/>
            </a:prstGeom>
            <a:solidFill>
              <a:srgbClr val="008000">
                <a:alpha val="20000"/>
              </a:srgbClr>
            </a:solidFill>
            <a:ln w="25400">
              <a:solidFill>
                <a:schemeClr val="tx1"/>
              </a:solidFill>
              <a:miter lim="800000"/>
              <a:headEnd/>
              <a:tailEnd/>
            </a:ln>
          </p:spPr>
          <p:txBody>
            <a:bodyPr>
              <a:spAutoFit/>
            </a:bodyPr>
            <a:lstStyle/>
            <a:p>
              <a:pPr algn="ctr">
                <a:spcBef>
                  <a:spcPct val="50000"/>
                </a:spcBef>
              </a:pPr>
              <a:r>
                <a:rPr lang="en-US" sz="2000" b="1"/>
                <a:t>Retailer</a:t>
              </a:r>
            </a:p>
          </p:txBody>
        </p:sp>
        <p:sp>
          <p:nvSpPr>
            <p:cNvPr id="32779" name="Line 10"/>
            <p:cNvSpPr>
              <a:spLocks noChangeShapeType="1"/>
            </p:cNvSpPr>
            <p:nvPr/>
          </p:nvSpPr>
          <p:spPr bwMode="auto">
            <a:xfrm flipH="1">
              <a:off x="1056" y="1248"/>
              <a:ext cx="1824" cy="768"/>
            </a:xfrm>
            <a:prstGeom prst="line">
              <a:avLst/>
            </a:prstGeom>
            <a:noFill/>
            <a:ln w="31750">
              <a:solidFill>
                <a:schemeClr val="tx1"/>
              </a:solidFill>
              <a:round/>
              <a:headEnd/>
              <a:tailEnd type="triangle" w="med" len="med"/>
            </a:ln>
          </p:spPr>
          <p:txBody>
            <a:bodyPr/>
            <a:lstStyle/>
            <a:p>
              <a:endParaRPr lang="en-US"/>
            </a:p>
          </p:txBody>
        </p:sp>
        <p:sp>
          <p:nvSpPr>
            <p:cNvPr id="32780" name="Line 11"/>
            <p:cNvSpPr>
              <a:spLocks noChangeShapeType="1"/>
            </p:cNvSpPr>
            <p:nvPr/>
          </p:nvSpPr>
          <p:spPr bwMode="auto">
            <a:xfrm flipH="1">
              <a:off x="1968" y="1248"/>
              <a:ext cx="912" cy="768"/>
            </a:xfrm>
            <a:prstGeom prst="line">
              <a:avLst/>
            </a:prstGeom>
            <a:noFill/>
            <a:ln w="31750">
              <a:solidFill>
                <a:schemeClr val="tx1"/>
              </a:solidFill>
              <a:round/>
              <a:headEnd/>
              <a:tailEnd type="triangle" w="med" len="med"/>
            </a:ln>
          </p:spPr>
          <p:txBody>
            <a:bodyPr/>
            <a:lstStyle/>
            <a:p>
              <a:endParaRPr lang="en-US"/>
            </a:p>
          </p:txBody>
        </p:sp>
        <p:sp>
          <p:nvSpPr>
            <p:cNvPr id="32781" name="Line 12"/>
            <p:cNvSpPr>
              <a:spLocks noChangeShapeType="1"/>
            </p:cNvSpPr>
            <p:nvPr/>
          </p:nvSpPr>
          <p:spPr bwMode="auto">
            <a:xfrm>
              <a:off x="2880" y="1248"/>
              <a:ext cx="912" cy="768"/>
            </a:xfrm>
            <a:prstGeom prst="line">
              <a:avLst/>
            </a:prstGeom>
            <a:noFill/>
            <a:ln w="31750">
              <a:solidFill>
                <a:schemeClr val="tx1"/>
              </a:solidFill>
              <a:round/>
              <a:headEnd/>
              <a:tailEnd type="triangle" w="med" len="med"/>
            </a:ln>
          </p:spPr>
          <p:txBody>
            <a:bodyPr/>
            <a:lstStyle/>
            <a:p>
              <a:endParaRPr lang="en-US"/>
            </a:p>
          </p:txBody>
        </p:sp>
        <p:sp>
          <p:nvSpPr>
            <p:cNvPr id="32782" name="Line 13"/>
            <p:cNvSpPr>
              <a:spLocks noChangeShapeType="1"/>
            </p:cNvSpPr>
            <p:nvPr/>
          </p:nvSpPr>
          <p:spPr bwMode="auto">
            <a:xfrm>
              <a:off x="2880" y="1248"/>
              <a:ext cx="1824" cy="768"/>
            </a:xfrm>
            <a:prstGeom prst="line">
              <a:avLst/>
            </a:prstGeom>
            <a:noFill/>
            <a:ln w="31750">
              <a:solidFill>
                <a:schemeClr val="tx1"/>
              </a:solidFill>
              <a:round/>
              <a:headEnd/>
              <a:tailEnd type="triangle" w="med" len="med"/>
            </a:ln>
          </p:spPr>
          <p:txBody>
            <a:bodyPr/>
            <a:lstStyle/>
            <a:p>
              <a:endParaRPr lang="en-US"/>
            </a:p>
          </p:txBody>
        </p:sp>
        <p:sp>
          <p:nvSpPr>
            <p:cNvPr id="32783" name="Line 14"/>
            <p:cNvSpPr>
              <a:spLocks noChangeShapeType="1"/>
            </p:cNvSpPr>
            <p:nvPr/>
          </p:nvSpPr>
          <p:spPr bwMode="auto">
            <a:xfrm flipH="1">
              <a:off x="2880" y="1248"/>
              <a:ext cx="0" cy="768"/>
            </a:xfrm>
            <a:prstGeom prst="line">
              <a:avLst/>
            </a:prstGeom>
            <a:noFill/>
            <a:ln w="31750">
              <a:solidFill>
                <a:schemeClr val="tx1"/>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5122" name="Slide Number Placeholder 5"/>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charset="0"/>
              </a:rPr>
              <a:t>3-</a:t>
            </a:r>
            <a:fld id="{1374A944-07EC-4714-A75D-22B02EE3EDBB}" type="slidenum">
              <a:rPr lang="en-US" sz="1400">
                <a:latin typeface="Arial" charset="0"/>
              </a:rPr>
              <a:pPr algn="r" eaLnBrk="0" hangingPunct="0"/>
              <a:t>4</a:t>
            </a:fld>
            <a:endParaRPr lang="en-US" sz="1400">
              <a:latin typeface="Arial" charset="0"/>
            </a:endParaRPr>
          </a:p>
        </p:txBody>
      </p:sp>
      <p:pic>
        <p:nvPicPr>
          <p:cNvPr id="5123" name="Picture 12" descr="Fig03"/>
          <p:cNvPicPr>
            <a:picLocks noGrp="1" noChangeAspect="1" noChangeArrowheads="1"/>
          </p:cNvPicPr>
          <p:nvPr>
            <p:ph idx="4294967295"/>
          </p:nvPr>
        </p:nvPicPr>
        <p:blipFill>
          <a:blip r:embed="rId3" cstate="print"/>
          <a:srcRect/>
          <a:stretch>
            <a:fillRect/>
          </a:stretch>
        </p:blipFill>
        <p:spPr>
          <a:xfrm>
            <a:off x="486102" y="1600200"/>
            <a:ext cx="8145517" cy="4724400"/>
          </a:xfrm>
          <a:noFill/>
        </p:spPr>
      </p:pic>
      <p:sp>
        <p:nvSpPr>
          <p:cNvPr id="5124" name="Rectangle 18"/>
          <p:cNvSpPr>
            <a:spLocks noChangeArrowheads="1"/>
          </p:cNvSpPr>
          <p:nvPr/>
        </p:nvSpPr>
        <p:spPr bwMode="auto">
          <a:xfrm>
            <a:off x="304800" y="257502"/>
            <a:ext cx="8534400" cy="990600"/>
          </a:xfrm>
          <a:prstGeom prst="rect">
            <a:avLst/>
          </a:prstGeom>
          <a:noFill/>
          <a:ln w="9525">
            <a:noFill/>
            <a:miter lim="800000"/>
            <a:headEnd/>
            <a:tailEnd/>
          </a:ln>
        </p:spPr>
        <p:txBody>
          <a:bodyPr lIns="92075" tIns="46038" rIns="92075" bIns="46038" anchor="ctr"/>
          <a:lstStyle/>
          <a:p>
            <a:pPr algn="ctr" eaLnBrk="0" hangingPunct="0"/>
            <a:r>
              <a:rPr lang="en-US" sz="3600" b="1" dirty="0">
                <a:solidFill>
                  <a:schemeClr val="accent2"/>
                </a:solidFill>
                <a:latin typeface="Arial" charset="0"/>
              </a:rPr>
              <a:t>Consumer Decision-Making Process</a:t>
            </a:r>
          </a:p>
        </p:txBody>
      </p:sp>
      <p:sp>
        <p:nvSpPr>
          <p:cNvPr id="5125" name="Text Box 12"/>
          <p:cNvSpPr txBox="1">
            <a:spLocks noChangeArrowheads="1"/>
          </p:cNvSpPr>
          <p:nvPr/>
        </p:nvSpPr>
        <p:spPr bwMode="auto">
          <a:xfrm>
            <a:off x="6553200" y="1828800"/>
            <a:ext cx="1524000" cy="457200"/>
          </a:xfrm>
          <a:prstGeom prst="rect">
            <a:avLst/>
          </a:prstGeom>
          <a:noFill/>
          <a:ln w="9525">
            <a:noFill/>
            <a:miter lim="800000"/>
            <a:headEnd/>
            <a:tailEnd/>
          </a:ln>
        </p:spPr>
        <p:txBody>
          <a:bodyPr>
            <a:spAutoFit/>
          </a:bodyPr>
          <a:lstStyle/>
          <a:p>
            <a:pPr algn="ctr">
              <a:spcBef>
                <a:spcPct val="50000"/>
              </a:spcBef>
            </a:pPr>
            <a:r>
              <a:rPr lang="en-US" i="1" dirty="0">
                <a:solidFill>
                  <a:schemeClr val="accent2"/>
                </a:solidFill>
              </a:rPr>
              <a:t>Fig. 3-1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7170" name="Rectangle 2"/>
          <p:cNvSpPr>
            <a:spLocks noGrp="1" noChangeArrowheads="1"/>
          </p:cNvSpPr>
          <p:nvPr>
            <p:ph type="title" idx="4294967295"/>
          </p:nvPr>
        </p:nvSpPr>
        <p:spPr>
          <a:xfrm>
            <a:off x="304800" y="197068"/>
            <a:ext cx="8534400" cy="1143000"/>
          </a:xfrm>
          <a:noFill/>
        </p:spPr>
        <p:txBody>
          <a:bodyPr/>
          <a:lstStyle/>
          <a:p>
            <a:pPr eaLnBrk="1" hangingPunct="1"/>
            <a:r>
              <a:rPr lang="en-US" sz="4000" dirty="0" smtClean="0">
                <a:solidFill>
                  <a:schemeClr val="accent2"/>
                </a:solidFill>
              </a:rPr>
              <a:t>Information Search</a:t>
            </a:r>
          </a:p>
        </p:txBody>
      </p:sp>
      <p:sp>
        <p:nvSpPr>
          <p:cNvPr id="7171" name="Rectangle 5"/>
          <p:cNvSpPr>
            <a:spLocks noGrp="1" noChangeArrowheads="1"/>
          </p:cNvSpPr>
          <p:nvPr>
            <p:ph type="body" idx="4294967295"/>
          </p:nvPr>
        </p:nvSpPr>
        <p:spPr>
          <a:xfrm>
            <a:off x="717332" y="1981200"/>
            <a:ext cx="7696200" cy="3124200"/>
          </a:xfrm>
          <a:noFill/>
        </p:spPr>
        <p:txBody>
          <a:bodyPr/>
          <a:lstStyle/>
          <a:p>
            <a:pPr marL="465138" indent="-465138" eaLnBrk="1" hangingPunct="1">
              <a:buClr>
                <a:schemeClr val="accent2"/>
              </a:buClr>
              <a:tabLst>
                <a:tab pos="465138" algn="l"/>
              </a:tabLst>
            </a:pPr>
            <a:r>
              <a:rPr lang="en-US" dirty="0" smtClean="0">
                <a:solidFill>
                  <a:schemeClr val="accent2"/>
                </a:solidFill>
              </a:rPr>
              <a:t>Internal search</a:t>
            </a:r>
          </a:p>
          <a:p>
            <a:pPr lvl="1" eaLnBrk="1" hangingPunct="1">
              <a:buClr>
                <a:schemeClr val="accent2"/>
              </a:buClr>
              <a:tabLst>
                <a:tab pos="465138" algn="l"/>
              </a:tabLst>
            </a:pPr>
            <a:r>
              <a:rPr lang="en-US" dirty="0" smtClean="0">
                <a:solidFill>
                  <a:schemeClr val="accent2"/>
                </a:solidFill>
              </a:rPr>
              <a:t>Known sources</a:t>
            </a:r>
          </a:p>
          <a:p>
            <a:pPr lvl="1" eaLnBrk="1" hangingPunct="1">
              <a:buClr>
                <a:schemeClr val="accent2"/>
              </a:buClr>
              <a:tabLst>
                <a:tab pos="465138" algn="l"/>
              </a:tabLst>
            </a:pPr>
            <a:r>
              <a:rPr lang="en-US" dirty="0" smtClean="0">
                <a:solidFill>
                  <a:schemeClr val="accent2"/>
                </a:solidFill>
              </a:rPr>
              <a:t>Low-risk, low involvement</a:t>
            </a:r>
          </a:p>
          <a:p>
            <a:pPr marL="465138" indent="-465138" eaLnBrk="1" hangingPunct="1">
              <a:buClr>
                <a:schemeClr val="accent2"/>
              </a:buClr>
              <a:tabLst>
                <a:tab pos="465138" algn="l"/>
              </a:tabLst>
            </a:pPr>
            <a:r>
              <a:rPr lang="en-US" dirty="0" smtClean="0">
                <a:solidFill>
                  <a:schemeClr val="accent2"/>
                </a:solidFill>
              </a:rPr>
              <a:t>External search</a:t>
            </a:r>
          </a:p>
          <a:p>
            <a:pPr lvl="1" eaLnBrk="1" hangingPunct="1">
              <a:buClr>
                <a:schemeClr val="accent2"/>
              </a:buClr>
              <a:tabLst>
                <a:tab pos="465138" algn="l"/>
              </a:tabLst>
            </a:pPr>
            <a:r>
              <a:rPr lang="en-US" dirty="0" smtClean="0">
                <a:solidFill>
                  <a:schemeClr val="accent2"/>
                </a:solidFill>
              </a:rPr>
              <a:t>Less-frequent purchase</a:t>
            </a:r>
          </a:p>
          <a:p>
            <a:pPr lvl="1" eaLnBrk="1" hangingPunct="1">
              <a:buClr>
                <a:schemeClr val="accent2"/>
              </a:buClr>
              <a:tabLst>
                <a:tab pos="465138" algn="l"/>
              </a:tabLst>
            </a:pPr>
            <a:r>
              <a:rPr lang="en-US" dirty="0" smtClean="0">
                <a:solidFill>
                  <a:schemeClr val="accent2"/>
                </a:solidFill>
              </a:rPr>
              <a:t>Greater social/financial importance</a:t>
            </a:r>
          </a:p>
          <a:p>
            <a:pPr lvl="1" eaLnBrk="1" hangingPunct="1">
              <a:buClr>
                <a:schemeClr val="accent2"/>
              </a:buClr>
              <a:tabLst>
                <a:tab pos="465138" algn="l"/>
              </a:tabLst>
            </a:pPr>
            <a:endParaRPr lang="en-US" sz="2400" dirty="0" smtClean="0">
              <a:solidFill>
                <a:schemeClr val="accent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8194" name="Rectangle 2"/>
          <p:cNvSpPr>
            <a:spLocks noGrp="1" noChangeArrowheads="1"/>
          </p:cNvSpPr>
          <p:nvPr>
            <p:ph type="title" idx="4294967295"/>
          </p:nvPr>
        </p:nvSpPr>
        <p:spPr>
          <a:xfrm>
            <a:off x="304800" y="197068"/>
            <a:ext cx="8534400" cy="1143000"/>
          </a:xfrm>
          <a:noFill/>
        </p:spPr>
        <p:txBody>
          <a:bodyPr/>
          <a:lstStyle/>
          <a:p>
            <a:pPr eaLnBrk="1" hangingPunct="1"/>
            <a:r>
              <a:rPr lang="en-US" sz="4000" dirty="0" smtClean="0">
                <a:solidFill>
                  <a:schemeClr val="accent2"/>
                </a:solidFill>
              </a:rPr>
              <a:t>External Search</a:t>
            </a:r>
          </a:p>
        </p:txBody>
      </p:sp>
      <p:sp>
        <p:nvSpPr>
          <p:cNvPr id="8195" name="Rectangle 13"/>
          <p:cNvSpPr>
            <a:spLocks noGrp="1" noChangeArrowheads="1"/>
          </p:cNvSpPr>
          <p:nvPr>
            <p:ph type="body" idx="4294967295"/>
          </p:nvPr>
        </p:nvSpPr>
        <p:spPr>
          <a:xfrm>
            <a:off x="800100" y="2133600"/>
            <a:ext cx="7543800" cy="3276600"/>
          </a:xfrm>
          <a:noFill/>
        </p:spPr>
        <p:txBody>
          <a:bodyPr/>
          <a:lstStyle/>
          <a:p>
            <a:pPr marL="465138" indent="-465138" eaLnBrk="1" hangingPunct="1">
              <a:buClr>
                <a:schemeClr val="accent2"/>
              </a:buClr>
              <a:tabLst>
                <a:tab pos="465138" algn="l"/>
              </a:tabLst>
            </a:pPr>
            <a:r>
              <a:rPr lang="en-US" sz="2800" dirty="0" smtClean="0">
                <a:solidFill>
                  <a:schemeClr val="accent2"/>
                </a:solidFill>
              </a:rPr>
              <a:t>Ability to search</a:t>
            </a:r>
          </a:p>
          <a:p>
            <a:pPr marL="1025525" lvl="1" indent="-284163" defTabSz="850900" eaLnBrk="1" hangingPunct="1">
              <a:buClr>
                <a:schemeClr val="accent2"/>
              </a:buClr>
              <a:tabLst>
                <a:tab pos="465138" algn="l"/>
              </a:tabLst>
            </a:pPr>
            <a:r>
              <a:rPr lang="en-US" sz="2400" dirty="0" smtClean="0">
                <a:solidFill>
                  <a:schemeClr val="accent2"/>
                </a:solidFill>
              </a:rPr>
              <a:t>Education, pre-existing knowledge</a:t>
            </a:r>
          </a:p>
          <a:p>
            <a:pPr marL="465138" indent="-465138" eaLnBrk="1" hangingPunct="1">
              <a:buClr>
                <a:schemeClr val="accent2"/>
              </a:buClr>
              <a:tabLst>
                <a:tab pos="465138" algn="l"/>
              </a:tabLst>
            </a:pPr>
            <a:r>
              <a:rPr lang="en-US" sz="2800" dirty="0" smtClean="0">
                <a:solidFill>
                  <a:schemeClr val="accent2"/>
                </a:solidFill>
              </a:rPr>
              <a:t>Motivation</a:t>
            </a:r>
          </a:p>
          <a:p>
            <a:pPr marL="1020763" lvl="1" indent="-279400" eaLnBrk="1" hangingPunct="1">
              <a:buClr>
                <a:schemeClr val="accent2"/>
              </a:buClr>
              <a:tabLst>
                <a:tab pos="465138" algn="l"/>
              </a:tabLst>
            </a:pPr>
            <a:r>
              <a:rPr lang="en-US" sz="2400" dirty="0" smtClean="0">
                <a:solidFill>
                  <a:schemeClr val="accent2"/>
                </a:solidFill>
              </a:rPr>
              <a:t>Level of involvement</a:t>
            </a:r>
          </a:p>
          <a:p>
            <a:pPr marL="1020763" lvl="1" eaLnBrk="1" hangingPunct="1">
              <a:buClr>
                <a:schemeClr val="accent2"/>
              </a:buClr>
              <a:tabLst>
                <a:tab pos="465138" algn="l"/>
              </a:tabLst>
            </a:pPr>
            <a:r>
              <a:rPr lang="en-US" sz="2400" dirty="0" smtClean="0">
                <a:solidFill>
                  <a:schemeClr val="accent2"/>
                </a:solidFill>
              </a:rPr>
              <a:t>Need for understanding </a:t>
            </a:r>
            <a:r>
              <a:rPr lang="en-US" sz="2400" i="1" dirty="0" smtClean="0">
                <a:solidFill>
                  <a:schemeClr val="accent2"/>
                </a:solidFill>
              </a:rPr>
              <a:t>(cognition)</a:t>
            </a:r>
          </a:p>
          <a:p>
            <a:pPr marL="1020763" lvl="1" eaLnBrk="1" hangingPunct="1">
              <a:buClr>
                <a:schemeClr val="accent2"/>
              </a:buClr>
              <a:tabLst>
                <a:tab pos="465138" algn="l"/>
              </a:tabLst>
            </a:pPr>
            <a:r>
              <a:rPr lang="en-US" sz="2400" dirty="0" smtClean="0">
                <a:solidFill>
                  <a:schemeClr val="accent2"/>
                </a:solidFill>
              </a:rPr>
              <a:t>Shopping enthusiasm</a:t>
            </a:r>
          </a:p>
          <a:p>
            <a:pPr marL="465138" indent="-465138" eaLnBrk="1" hangingPunct="1">
              <a:buClr>
                <a:schemeClr val="accent2"/>
              </a:buClr>
              <a:tabLst>
                <a:tab pos="465138" algn="l"/>
              </a:tabLst>
            </a:pPr>
            <a:r>
              <a:rPr lang="en-US" sz="2800" dirty="0" smtClean="0">
                <a:solidFill>
                  <a:schemeClr val="accent2"/>
                </a:solidFill>
              </a:rPr>
              <a:t>Perceived cost vs. Perceived benefit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9218" name="Rectangle 2"/>
          <p:cNvSpPr>
            <a:spLocks noGrp="1" noChangeArrowheads="1"/>
          </p:cNvSpPr>
          <p:nvPr>
            <p:ph type="title" idx="4294967295"/>
          </p:nvPr>
        </p:nvSpPr>
        <p:spPr>
          <a:xfrm>
            <a:off x="304800" y="212834"/>
            <a:ext cx="8534400" cy="1143000"/>
          </a:xfrm>
          <a:noFill/>
        </p:spPr>
        <p:txBody>
          <a:bodyPr/>
          <a:lstStyle/>
          <a:p>
            <a:pPr eaLnBrk="1" hangingPunct="1"/>
            <a:r>
              <a:rPr lang="en-US" sz="4000" dirty="0" smtClean="0">
                <a:solidFill>
                  <a:schemeClr val="accent2"/>
                </a:solidFill>
              </a:rPr>
              <a:t>Consumer Values</a:t>
            </a:r>
          </a:p>
        </p:txBody>
      </p:sp>
      <p:sp>
        <p:nvSpPr>
          <p:cNvPr id="9219" name="Rectangle 3"/>
          <p:cNvSpPr>
            <a:spLocks noGrp="1" noChangeArrowheads="1"/>
          </p:cNvSpPr>
          <p:nvPr>
            <p:ph type="body" idx="4294967295"/>
          </p:nvPr>
        </p:nvSpPr>
        <p:spPr>
          <a:xfrm>
            <a:off x="685800" y="1905000"/>
            <a:ext cx="7772400" cy="2057400"/>
          </a:xfrm>
          <a:noFill/>
        </p:spPr>
        <p:txBody>
          <a:bodyPr/>
          <a:lstStyle/>
          <a:p>
            <a:pPr marL="465138" indent="-465138" eaLnBrk="1" hangingPunct="1">
              <a:buClr>
                <a:schemeClr val="accent2"/>
              </a:buClr>
              <a:tabLst>
                <a:tab pos="465138" algn="l"/>
              </a:tabLst>
            </a:pPr>
            <a:r>
              <a:rPr lang="en-US" sz="2800" dirty="0" smtClean="0">
                <a:solidFill>
                  <a:schemeClr val="accent2"/>
                </a:solidFill>
              </a:rPr>
              <a:t>Attitudes shaped by personal values.</a:t>
            </a:r>
          </a:p>
          <a:p>
            <a:pPr marL="465138" indent="-465138" eaLnBrk="1" hangingPunct="1">
              <a:buClr>
                <a:schemeClr val="accent2"/>
              </a:buClr>
              <a:tabLst>
                <a:tab pos="465138" algn="l"/>
              </a:tabLst>
            </a:pPr>
            <a:r>
              <a:rPr lang="en-US" sz="2800" dirty="0" smtClean="0">
                <a:solidFill>
                  <a:schemeClr val="accent2"/>
                </a:solidFill>
              </a:rPr>
              <a:t>Values are strongly held beliefs.</a:t>
            </a:r>
          </a:p>
          <a:p>
            <a:pPr marL="465138" indent="-465138" eaLnBrk="1" hangingPunct="1">
              <a:buClr>
                <a:schemeClr val="accent2"/>
              </a:buClr>
              <a:tabLst>
                <a:tab pos="465138" algn="l"/>
              </a:tabLst>
            </a:pPr>
            <a:r>
              <a:rPr lang="en-US" sz="2800" dirty="0" smtClean="0">
                <a:solidFill>
                  <a:schemeClr val="accent2"/>
                </a:solidFill>
              </a:rPr>
              <a:t>Values contribute to attitudes.</a:t>
            </a:r>
          </a:p>
          <a:p>
            <a:pPr marL="465138" indent="-465138" eaLnBrk="1" hangingPunct="1">
              <a:buClr>
                <a:schemeClr val="accent2"/>
              </a:buClr>
              <a:tabLst>
                <a:tab pos="465138" algn="l"/>
              </a:tabLst>
            </a:pPr>
            <a:r>
              <a:rPr lang="en-US" sz="2800" dirty="0" smtClean="0">
                <a:solidFill>
                  <a:schemeClr val="accent2"/>
                </a:solidFill>
              </a:rPr>
              <a:t>Personal values</a:t>
            </a:r>
          </a:p>
        </p:txBody>
      </p:sp>
      <p:sp>
        <p:nvSpPr>
          <p:cNvPr id="9221" name="Rectangle 5"/>
          <p:cNvSpPr>
            <a:spLocks noChangeArrowheads="1"/>
          </p:cNvSpPr>
          <p:nvPr/>
        </p:nvSpPr>
        <p:spPr bwMode="auto">
          <a:xfrm>
            <a:off x="3505200" y="3858161"/>
            <a:ext cx="4114800" cy="1323439"/>
          </a:xfrm>
          <a:prstGeom prst="rect">
            <a:avLst/>
          </a:prstGeom>
          <a:noFill/>
          <a:ln w="9525">
            <a:noFill/>
            <a:miter lim="800000"/>
            <a:headEnd/>
            <a:tailEnd/>
          </a:ln>
        </p:spPr>
        <p:txBody>
          <a:bodyPr wrap="square">
            <a:spAutoFit/>
          </a:bodyPr>
          <a:lstStyle/>
          <a:p>
            <a:r>
              <a:rPr lang="en-US" sz="2000" b="1" i="1" dirty="0">
                <a:solidFill>
                  <a:schemeClr val="accent2"/>
                </a:solidFill>
              </a:rPr>
              <a:t>Comfortable </a:t>
            </a:r>
            <a:r>
              <a:rPr lang="en-US" sz="2000" b="1" i="1" dirty="0" smtClean="0">
                <a:solidFill>
                  <a:schemeClr val="accent2"/>
                </a:solidFill>
              </a:rPr>
              <a:t>life</a:t>
            </a:r>
          </a:p>
          <a:p>
            <a:r>
              <a:rPr lang="en-US" sz="2000" b="1" i="1" dirty="0" smtClean="0">
                <a:solidFill>
                  <a:schemeClr val="accent2"/>
                </a:solidFill>
              </a:rPr>
              <a:t>Equality, Freedom</a:t>
            </a:r>
          </a:p>
          <a:p>
            <a:r>
              <a:rPr lang="en-US" sz="2000" b="1" i="1" dirty="0" smtClean="0">
                <a:solidFill>
                  <a:schemeClr val="accent2"/>
                </a:solidFill>
              </a:rPr>
              <a:t>Happiness </a:t>
            </a:r>
            <a:endParaRPr lang="en-US" sz="2000" b="1" i="1" dirty="0">
              <a:solidFill>
                <a:schemeClr val="accent2"/>
              </a:solidFill>
            </a:endParaRPr>
          </a:p>
          <a:p>
            <a:r>
              <a:rPr lang="en-US" sz="2000" b="1" i="1" dirty="0">
                <a:solidFill>
                  <a:schemeClr val="accent2"/>
                </a:solidFill>
              </a:rPr>
              <a:t>Personal accomplishment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5" name="Rectangle 3"/>
          <p:cNvSpPr>
            <a:spLocks noGrp="1" noChangeArrowheads="1"/>
          </p:cNvSpPr>
          <p:nvPr>
            <p:ph type="body" sz="half" idx="1"/>
          </p:nvPr>
        </p:nvSpPr>
        <p:spPr>
          <a:xfrm>
            <a:off x="762000" y="1600200"/>
            <a:ext cx="4038600" cy="2057400"/>
          </a:xfrm>
          <a:noFill/>
        </p:spPr>
        <p:txBody>
          <a:bodyPr/>
          <a:lstStyle/>
          <a:p>
            <a:pPr>
              <a:lnSpc>
                <a:spcPct val="90000"/>
              </a:lnSpc>
              <a:buClr>
                <a:schemeClr val="accent2"/>
              </a:buClr>
            </a:pPr>
            <a:r>
              <a:rPr lang="en-US" sz="4000" dirty="0" smtClean="0">
                <a:solidFill>
                  <a:schemeClr val="accent2"/>
                </a:solidFill>
              </a:rPr>
              <a:t>Affective</a:t>
            </a:r>
          </a:p>
          <a:p>
            <a:pPr>
              <a:lnSpc>
                <a:spcPct val="90000"/>
              </a:lnSpc>
              <a:buClr>
                <a:schemeClr val="accent2"/>
              </a:buClr>
            </a:pPr>
            <a:r>
              <a:rPr lang="en-US" sz="4000" dirty="0" smtClean="0">
                <a:solidFill>
                  <a:schemeClr val="accent2"/>
                </a:solidFill>
              </a:rPr>
              <a:t>Cognitive</a:t>
            </a:r>
          </a:p>
          <a:p>
            <a:pPr>
              <a:lnSpc>
                <a:spcPct val="90000"/>
              </a:lnSpc>
              <a:buClr>
                <a:schemeClr val="accent2"/>
              </a:buClr>
            </a:pPr>
            <a:r>
              <a:rPr lang="en-US" sz="4000" dirty="0" err="1" smtClean="0">
                <a:solidFill>
                  <a:schemeClr val="accent2"/>
                </a:solidFill>
              </a:rPr>
              <a:t>Conative</a:t>
            </a:r>
            <a:endParaRPr lang="en-US" sz="4000" dirty="0" smtClean="0">
              <a:solidFill>
                <a:schemeClr val="accent2"/>
              </a:solidFill>
            </a:endParaRPr>
          </a:p>
        </p:txBody>
      </p:sp>
      <p:pic>
        <p:nvPicPr>
          <p:cNvPr id="6146" name="Picture 2"/>
          <p:cNvPicPr>
            <a:picLocks noChangeAspect="1" noChangeArrowheads="1"/>
          </p:cNvPicPr>
          <p:nvPr/>
        </p:nvPicPr>
        <p:blipFill>
          <a:blip r:embed="rId3" cstate="print"/>
          <a:srcRect/>
          <a:stretch>
            <a:fillRect/>
          </a:stretch>
        </p:blipFill>
        <p:spPr bwMode="auto">
          <a:xfrm>
            <a:off x="6096000" y="1261555"/>
            <a:ext cx="2743200" cy="5105209"/>
          </a:xfrm>
          <a:prstGeom prst="rect">
            <a:avLst/>
          </a:prstGeom>
          <a:noFill/>
          <a:ln w="9525">
            <a:noFill/>
            <a:miter lim="800000"/>
            <a:headEnd/>
            <a:tailEnd/>
          </a:ln>
          <a:effectLst/>
        </p:spPr>
      </p:pic>
      <p:sp>
        <p:nvSpPr>
          <p:cNvPr id="10" name="Rectangle 2"/>
          <p:cNvSpPr txBox="1">
            <a:spLocks noChangeArrowheads="1"/>
          </p:cNvSpPr>
          <p:nvPr/>
        </p:nvSpPr>
        <p:spPr bwMode="auto">
          <a:xfrm>
            <a:off x="304800" y="2286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Consumer  Attitudes</a:t>
            </a:r>
          </a:p>
        </p:txBody>
      </p:sp>
      <p:sp>
        <p:nvSpPr>
          <p:cNvPr id="12" name="TextBox 11"/>
          <p:cNvSpPr txBox="1"/>
          <p:nvPr/>
        </p:nvSpPr>
        <p:spPr>
          <a:xfrm>
            <a:off x="609600" y="3733800"/>
            <a:ext cx="5181600" cy="2246769"/>
          </a:xfrm>
          <a:prstGeom prst="rect">
            <a:avLst/>
          </a:prstGeom>
          <a:noFill/>
        </p:spPr>
        <p:txBody>
          <a:bodyPr wrap="square" rtlCol="0" anchor="ctr" anchorCtr="0">
            <a:spAutoFit/>
          </a:bodyPr>
          <a:lstStyle/>
          <a:p>
            <a:r>
              <a:rPr lang="en-US" sz="2800" b="1" i="1" u="sng" dirty="0" smtClean="0">
                <a:solidFill>
                  <a:srgbClr val="00B050"/>
                </a:solidFill>
              </a:rPr>
              <a:t>Attitudes drive purchase decisions.</a:t>
            </a:r>
          </a:p>
          <a:p>
            <a:r>
              <a:rPr lang="en-US" sz="2800" b="1" i="1" u="sng" dirty="0" smtClean="0">
                <a:solidFill>
                  <a:srgbClr val="00B050"/>
                </a:solidFill>
              </a:rPr>
              <a:t>Marketing communications attempts to influence attitudes. </a:t>
            </a:r>
            <a:endParaRPr lang="en-US" sz="2800" b="1" i="1" u="sng" dirty="0">
              <a:solidFill>
                <a:srgbClr val="00B05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328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 name="Rectangle 3"/>
          <p:cNvSpPr>
            <a:spLocks noGrp="1" noChangeArrowheads="1"/>
          </p:cNvSpPr>
          <p:nvPr>
            <p:ph type="title" idx="4294967295"/>
          </p:nvPr>
        </p:nvSpPr>
        <p:spPr>
          <a:xfrm>
            <a:off x="0" y="228600"/>
            <a:ext cx="9144000" cy="990600"/>
          </a:xfrm>
        </p:spPr>
        <p:txBody>
          <a:bodyPr/>
          <a:lstStyle/>
          <a:p>
            <a:pPr eaLnBrk="1" hangingPunct="1">
              <a:defRPr/>
            </a:pPr>
            <a:r>
              <a:rPr lang="en-US" sz="4400" dirty="0" smtClean="0">
                <a:solidFill>
                  <a:schemeClr val="accent2"/>
                </a:solidFill>
              </a:rPr>
              <a:t>Attitude</a:t>
            </a:r>
            <a:endParaRPr lang="en-US" sz="4400" dirty="0" smtClean="0">
              <a:solidFill>
                <a:schemeClr val="accent2"/>
              </a:solidFill>
              <a:effectLst>
                <a:outerShdw blurRad="38100" dist="38100" dir="2700000" algn="tl">
                  <a:srgbClr val="C0C0C0"/>
                </a:outerShdw>
              </a:effectLst>
            </a:endParaRPr>
          </a:p>
        </p:txBody>
      </p:sp>
      <p:sp>
        <p:nvSpPr>
          <p:cNvPr id="10245" name="Text Box 5"/>
          <p:cNvSpPr txBox="1">
            <a:spLocks noChangeArrowheads="1"/>
          </p:cNvSpPr>
          <p:nvPr/>
        </p:nvSpPr>
        <p:spPr bwMode="auto">
          <a:xfrm>
            <a:off x="1524000" y="2057400"/>
            <a:ext cx="6477000" cy="4216539"/>
          </a:xfrm>
          <a:prstGeom prst="rect">
            <a:avLst/>
          </a:prstGeom>
          <a:noFill/>
          <a:ln w="12700">
            <a:noFill/>
            <a:miter lim="800000"/>
            <a:headEnd type="none" w="sm" len="sm"/>
            <a:tailEnd type="none" w="sm" len="sm"/>
          </a:ln>
        </p:spPr>
        <p:txBody>
          <a:bodyPr>
            <a:spAutoFit/>
          </a:bodyPr>
          <a:lstStyle/>
          <a:p>
            <a:pPr>
              <a:spcBef>
                <a:spcPct val="50000"/>
              </a:spcBef>
              <a:buClr>
                <a:schemeClr val="accent2"/>
              </a:buClr>
            </a:pPr>
            <a:r>
              <a:rPr lang="en-US" sz="2800" b="1" u="sng" dirty="0">
                <a:solidFill>
                  <a:schemeClr val="accent2"/>
                </a:solidFill>
              </a:rPr>
              <a:t>Affective</a:t>
            </a:r>
          </a:p>
          <a:p>
            <a:pPr marL="682625" lvl="1" indent="-225425">
              <a:spcBef>
                <a:spcPct val="50000"/>
              </a:spcBef>
              <a:buClr>
                <a:schemeClr val="accent2"/>
              </a:buClr>
              <a:buFontTx/>
              <a:buChar char="•"/>
            </a:pPr>
            <a:r>
              <a:rPr lang="en-US" b="1" dirty="0">
                <a:solidFill>
                  <a:schemeClr val="accent2"/>
                </a:solidFill>
              </a:rPr>
              <a:t>Feelings or emotions about the object, topic, or idea.</a:t>
            </a:r>
          </a:p>
          <a:p>
            <a:pPr>
              <a:spcBef>
                <a:spcPct val="50000"/>
              </a:spcBef>
              <a:buClr>
                <a:schemeClr val="accent2"/>
              </a:buClr>
            </a:pPr>
            <a:r>
              <a:rPr lang="en-US" sz="2800" b="1" u="sng" dirty="0">
                <a:solidFill>
                  <a:schemeClr val="accent2"/>
                </a:solidFill>
              </a:rPr>
              <a:t>Cognitive</a:t>
            </a:r>
          </a:p>
          <a:p>
            <a:pPr marL="682625" lvl="1" indent="-225425">
              <a:spcBef>
                <a:spcPct val="50000"/>
              </a:spcBef>
              <a:buClr>
                <a:schemeClr val="accent2"/>
              </a:buClr>
              <a:buFontTx/>
              <a:buChar char="•"/>
            </a:pPr>
            <a:r>
              <a:rPr lang="en-US" b="1" dirty="0">
                <a:solidFill>
                  <a:schemeClr val="accent2"/>
                </a:solidFill>
              </a:rPr>
              <a:t>Mental images, understanding, interpretations</a:t>
            </a:r>
          </a:p>
          <a:p>
            <a:pPr>
              <a:spcBef>
                <a:spcPct val="50000"/>
              </a:spcBef>
              <a:buClr>
                <a:schemeClr val="accent2"/>
              </a:buClr>
            </a:pPr>
            <a:r>
              <a:rPr lang="en-US" sz="2800" b="1" u="sng" dirty="0" err="1">
                <a:solidFill>
                  <a:schemeClr val="accent2"/>
                </a:solidFill>
              </a:rPr>
              <a:t>Conative</a:t>
            </a:r>
            <a:endParaRPr lang="en-US" sz="2800" b="1" u="sng" dirty="0">
              <a:solidFill>
                <a:schemeClr val="accent2"/>
              </a:solidFill>
            </a:endParaRPr>
          </a:p>
          <a:p>
            <a:pPr lvl="1">
              <a:spcBef>
                <a:spcPct val="50000"/>
              </a:spcBef>
              <a:buClr>
                <a:schemeClr val="accent2"/>
              </a:buClr>
              <a:buFontTx/>
              <a:buChar char="•"/>
            </a:pPr>
            <a:r>
              <a:rPr lang="en-US" b="1" dirty="0">
                <a:solidFill>
                  <a:schemeClr val="accent2"/>
                </a:solidFill>
              </a:rPr>
              <a:t>Intentions, actions, behavior</a:t>
            </a:r>
          </a:p>
        </p:txBody>
      </p:sp>
      <p:sp>
        <p:nvSpPr>
          <p:cNvPr id="10246" name="Text Box 6"/>
          <p:cNvSpPr txBox="1">
            <a:spLocks noChangeArrowheads="1"/>
          </p:cNvSpPr>
          <p:nvPr/>
        </p:nvSpPr>
        <p:spPr bwMode="auto">
          <a:xfrm>
            <a:off x="381000" y="1524000"/>
            <a:ext cx="2895600" cy="519113"/>
          </a:xfrm>
          <a:prstGeom prst="rect">
            <a:avLst/>
          </a:prstGeom>
          <a:noFill/>
          <a:ln w="12700">
            <a:noFill/>
            <a:miter lim="800000"/>
            <a:headEnd type="none" w="sm" len="sm"/>
            <a:tailEnd type="none" w="sm" len="sm"/>
          </a:ln>
        </p:spPr>
        <p:txBody>
          <a:bodyPr>
            <a:spAutoFit/>
          </a:bodyPr>
          <a:lstStyle/>
          <a:p>
            <a:pPr>
              <a:spcBef>
                <a:spcPct val="50000"/>
              </a:spcBef>
            </a:pPr>
            <a:r>
              <a:rPr lang="en-US" sz="2800" b="1" u="sng" dirty="0">
                <a:solidFill>
                  <a:schemeClr val="accent2"/>
                </a:solidFill>
              </a:rPr>
              <a:t>3 Components: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_Default Design">
  <a:themeElements>
    <a:clrScheme name="1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4385</TotalTime>
  <Words>993</Words>
  <Application>Microsoft Office PowerPoint</Application>
  <PresentationFormat>On-screen Show (4:3)</PresentationFormat>
  <Paragraphs>238</Paragraphs>
  <Slides>31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Tahoma</vt:lpstr>
      <vt:lpstr>Wingdings</vt:lpstr>
      <vt:lpstr>Arial Black</vt:lpstr>
      <vt:lpstr>Calibri</vt:lpstr>
      <vt:lpstr>13_Default Design</vt:lpstr>
      <vt:lpstr>Buyer Behaviors</vt:lpstr>
      <vt:lpstr>Chapter Overview</vt:lpstr>
      <vt:lpstr>Common Purchase Reasons</vt:lpstr>
      <vt:lpstr>Slide 4</vt:lpstr>
      <vt:lpstr>Information Search</vt:lpstr>
      <vt:lpstr>External Search</vt:lpstr>
      <vt:lpstr>Consumer Values</vt:lpstr>
      <vt:lpstr>Slide 8</vt:lpstr>
      <vt:lpstr>Attitude</vt:lpstr>
      <vt:lpstr>Attitude Sequence</vt:lpstr>
      <vt:lpstr>Cognitive Mapping (CM)</vt:lpstr>
      <vt:lpstr>Principles concerning processing of information and cognitive mapping:</vt:lpstr>
      <vt:lpstr>Slide 13</vt:lpstr>
      <vt:lpstr>Information Processing</vt:lpstr>
      <vt:lpstr>Slide 15</vt:lpstr>
      <vt:lpstr>Slide 16</vt:lpstr>
      <vt:lpstr>Slide 17</vt:lpstr>
      <vt:lpstr>Slide 18</vt:lpstr>
      <vt:lpstr>Evoked Set</vt:lpstr>
      <vt:lpstr>Factors Affecting Consumer Purchasing Behaviors</vt:lpstr>
      <vt:lpstr>  Consumer Trends </vt:lpstr>
      <vt:lpstr>Postpurchase Evaluation</vt:lpstr>
      <vt:lpstr>Business-to-Business Buyer Behavior</vt:lpstr>
      <vt:lpstr>Slide 24</vt:lpstr>
      <vt:lpstr>Slide 25</vt:lpstr>
      <vt:lpstr>Individual Factors Business-to-Business Buying Center</vt:lpstr>
      <vt:lpstr>3 Primary Roles of Buying Center Members</vt:lpstr>
      <vt:lpstr>Types of B-to-B Sales</vt:lpstr>
      <vt:lpstr>Dual/Multiple Channels</vt:lpstr>
      <vt:lpstr>Dual Distribution</vt:lpstr>
      <vt:lpstr>Multi-Distribution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229</cp:revision>
  <dcterms:created xsi:type="dcterms:W3CDTF">2002-11-18T05:23:22Z</dcterms:created>
  <dcterms:modified xsi:type="dcterms:W3CDTF">2014-08-22T01:51:51Z</dcterms:modified>
</cp:coreProperties>
</file>