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9" r:id="rId3"/>
    <p:sldId id="273" r:id="rId4"/>
    <p:sldId id="311" r:id="rId5"/>
    <p:sldId id="280" r:id="rId6"/>
    <p:sldId id="278" r:id="rId7"/>
    <p:sldId id="279" r:id="rId8"/>
    <p:sldId id="282" r:id="rId9"/>
    <p:sldId id="286" r:id="rId10"/>
    <p:sldId id="315" r:id="rId11"/>
    <p:sldId id="287" r:id="rId12"/>
    <p:sldId id="289" r:id="rId13"/>
    <p:sldId id="290" r:id="rId14"/>
    <p:sldId id="291" r:id="rId15"/>
    <p:sldId id="296" r:id="rId16"/>
    <p:sldId id="284" r:id="rId17"/>
    <p:sldId id="299" r:id="rId18"/>
    <p:sldId id="302" r:id="rId19"/>
    <p:sldId id="303" r:id="rId20"/>
    <p:sldId id="306" r:id="rId21"/>
    <p:sldId id="307" r:id="rId22"/>
    <p:sldId id="312" r:id="rId23"/>
    <p:sldId id="257" r:id="rId24"/>
    <p:sldId id="259" r:id="rId25"/>
    <p:sldId id="258" r:id="rId26"/>
    <p:sldId id="260" r:id="rId27"/>
    <p:sldId id="274" r:id="rId28"/>
    <p:sldId id="275" r:id="rId29"/>
    <p:sldId id="263" r:id="rId30"/>
    <p:sldId id="313" r:id="rId31"/>
    <p:sldId id="314" r:id="rId32"/>
    <p:sldId id="266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EP+vcfHiiyg0gT5jQcsKg==" hashData="TxYezMhlgMiNfVFHvy//LUGO6D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10" autoAdjust="0"/>
  </p:normalViewPr>
  <p:slideViewPr>
    <p:cSldViewPr>
      <p:cViewPr>
        <p:scale>
          <a:sx n="100" d="100"/>
          <a:sy n="100" d="100"/>
        </p:scale>
        <p:origin x="-1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1072"/>
    </p:cViewPr>
  </p:sorterViewPr>
  <p:notesViewPr>
    <p:cSldViewPr snapToGrid="0" snapToObjects="1">
      <p:cViewPr>
        <p:scale>
          <a:sx n="100" d="100"/>
          <a:sy n="100" d="100"/>
        </p:scale>
        <p:origin x="-2360" y="6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D2601-52A6-6643-A2F9-06F91CC1D39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19BA7-D6D1-C447-94AB-D23D513F1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0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E8B4-845D-8443-BE15-35A359F7CE60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3C179-4064-5340-A70D-35D8576A6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Mountain View built</a:t>
            </a:r>
            <a:r>
              <a:rPr lang="en-US" baseline="0" dirty="0" smtClean="0"/>
              <a:t> out?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 old structures underutilized?  What should we do when old buildings fall apart?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will growth impact the quality of life?  Will parking and traffic issues really make things worse?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will this affect schools?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planners know what they are doing?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much density is too much density?  Density vs. FAR?  Are there preconceived notion about which type of development is profitable?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Asked</a:t>
            </a:r>
            <a:r>
              <a:rPr lang="en-US" baseline="0" dirty="0" smtClean="0"/>
              <a:t> for a response on the numerous studies he referred to.  His response was to tell me that it costs $640,000 to provide a 24/7 fire dept.  I asked what the benefit was in terms of protection?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10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Retail</a:t>
            </a:r>
            <a:r>
              <a:rPr lang="en-US" baseline="0" dirty="0" smtClean="0"/>
              <a:t> is great. Single family housing and industrial break even,  multi-family housing fails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Ho</a:t>
            </a:r>
            <a:r>
              <a:rPr lang="en-US" baseline="0" dirty="0" smtClean="0"/>
              <a:t>w do land owners and buyers respond to this information?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 startAt="2"/>
            </a:pPr>
            <a:r>
              <a:rPr lang="en-US" baseline="0" dirty="0" smtClean="0"/>
              <a:t>Basic finance – project evaluation, classic textbook stuff</a:t>
            </a:r>
          </a:p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228600" indent="-228600">
              <a:buAutoNum type="arabicPeriod" startAt="2"/>
            </a:pPr>
            <a:r>
              <a:rPr lang="en-US" baseline="0" dirty="0" smtClean="0"/>
              <a:t>Poor suggestions on allocation and complete failure to understand distinction between private and public goods.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 Examples of cities pursuing this margin.  City</a:t>
            </a:r>
            <a:r>
              <a:rPr lang="en-US" baseline="0" dirty="0" smtClean="0"/>
              <a:t> of Industry, </a:t>
            </a:r>
            <a:r>
              <a:rPr lang="en-US" baseline="0" dirty="0" err="1" smtClean="0"/>
              <a:t>Colma</a:t>
            </a:r>
            <a:r>
              <a:rPr lang="en-US" baseline="0" dirty="0" smtClean="0"/>
              <a:t>.  Chapman(1998)  $2.57 - $55,504 per capita in CA.  </a:t>
            </a:r>
          </a:p>
          <a:p>
            <a:endParaRPr lang="en-US" baseline="0" dirty="0" smtClean="0"/>
          </a:p>
          <a:p>
            <a:pPr marL="228600" indent="-228600">
              <a:buAutoNum type="arabicPlain" startAt="2"/>
            </a:pPr>
            <a:r>
              <a:rPr lang="en-US" baseline="0" dirty="0" smtClean="0"/>
              <a:t>Why </a:t>
            </a:r>
            <a:r>
              <a:rPr lang="en-US" baseline="0" dirty="0" err="1" smtClean="0"/>
              <a:t>wouldn</a:t>
            </a:r>
            <a:r>
              <a:rPr lang="fr-FR" baseline="0" dirty="0" smtClean="0"/>
              <a:t>’</a:t>
            </a:r>
            <a:r>
              <a:rPr lang="en-US" baseline="0" dirty="0" smtClean="0"/>
              <a:t>t land values adjust to this free lunch?  Example of schooling?  More students, more revenue.  Free parks, free police services</a:t>
            </a:r>
          </a:p>
          <a:p>
            <a:pPr marL="228600" indent="-228600">
              <a:buAutoNum type="arabicPlain" startAt="2"/>
            </a:pPr>
            <a:endParaRPr lang="en-US" baseline="0" dirty="0" smtClean="0"/>
          </a:p>
          <a:p>
            <a:pPr marL="228600" indent="-228600">
              <a:buAutoNum type="arabicPlain" startAt="2"/>
            </a:pPr>
            <a:r>
              <a:rPr lang="en-US" baseline="0" dirty="0" smtClean="0"/>
              <a:t>Retailers usually study sites and want subsidies.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Comparisons?  Use of coercion.  Residual claimant to solve monitoring/shirking problem.</a:t>
            </a:r>
          </a:p>
          <a:p>
            <a:endParaRPr lang="en-US" dirty="0" smtClean="0"/>
          </a:p>
          <a:p>
            <a:r>
              <a:rPr lang="en-US" dirty="0" smtClean="0"/>
              <a:t>Making Bread </a:t>
            </a:r>
            <a:r>
              <a:rPr lang="en-US" dirty="0" err="1" smtClean="0"/>
              <a:t>vs</a:t>
            </a:r>
            <a:r>
              <a:rPr lang="en-US" dirty="0" smtClean="0"/>
              <a:t> Making parks</a:t>
            </a:r>
          </a:p>
          <a:p>
            <a:endParaRPr lang="en-US" dirty="0" smtClean="0"/>
          </a:p>
          <a:p>
            <a:r>
              <a:rPr lang="en-US" dirty="0" smtClean="0"/>
              <a:t>Innovation/Cost</a:t>
            </a:r>
            <a:r>
              <a:rPr lang="en-US" baseline="0" dirty="0" smtClean="0"/>
              <a:t> savings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r>
              <a:rPr lang="en-US" baseline="0" dirty="0" smtClean="0"/>
              <a:t> principles – Tradeoffs, Unintended consequences, Marginal thinking – sunk costs, Present Value </a:t>
            </a:r>
            <a:r>
              <a:rPr lang="en-US" baseline="0" dirty="0" err="1" smtClean="0"/>
              <a:t>anlysis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Learning to politic – equal partners, equal votes.  Agreeing to agree , compromising for a purpose, get the best deal or a tradeoff.  OK to not agree.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2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lain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2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lain"/>
            </a:pPr>
            <a:r>
              <a:rPr lang="en-US" baseline="0" dirty="0" smtClean="0"/>
              <a:t>Who knows?  Probably since most services exhibit economics of scale and are not congested.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to produce  - police and fire services, provide transportation like streets and parking to facilitate trade (goods and services and employment).  Parks?  What about rec services. Sports, art classes, golf.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should government not produce?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you pay for these services?   Price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</a:t>
            </a:r>
            <a:r>
              <a:rPr lang="en-US" baseline="0" dirty="0" smtClean="0"/>
              <a:t> council work is related to land use decisions.  Industrial, Commercial/Retail, SFH, MFH.   Building creates property tax revenue, sales tax revenue.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looking at land use, people have pre-conceived notions about land use types.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Traffic will become horrible – Not according to studies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 enough parking – Who sets parking rules and prices?  Not according to studies.  Free public parking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Private parking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Are City politics motivated to support land uses that increase revenue but don</a:t>
            </a:r>
            <a:r>
              <a:rPr lang="fr-FR" baseline="0" dirty="0" smtClean="0"/>
              <a:t>’</a:t>
            </a:r>
            <a:r>
              <a:rPr lang="en-US" baseline="0" dirty="0" smtClean="0"/>
              <a:t>t require a lots of services.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 some types of development costs too much?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is the marginal cost of adding 10 new residents to a park vs. providing more chickens in a pot?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to produce  - police and fire services, provide transportation like streets and parking to facilitate trade (goods and services and employment).  Parks?  What about rec services. Sports, art classes, golf.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should government not produce?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you pay for these services?   Price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</a:t>
            </a:r>
            <a:r>
              <a:rPr lang="en-US" baseline="0" dirty="0" smtClean="0"/>
              <a:t> council work is related to land use decisions.  Industrial, Commercial/Retail, SFH, MFH.   Building creates property tax revenue, sales tax revenue.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looking at land use, people have pre-conceived notions about land use types.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Traffic will become horrible – Not according to studies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 enough parking – Who sets parking rules and prices?  Not according to studies.  Free public parking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Private parking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Are City politics motivated to support land uses that increase revenue but don</a:t>
            </a:r>
            <a:r>
              <a:rPr lang="fr-FR" baseline="0" dirty="0" smtClean="0"/>
              <a:t>’</a:t>
            </a:r>
            <a:r>
              <a:rPr lang="en-US" baseline="0" dirty="0" smtClean="0"/>
              <a:t>t require a lots of services.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 some types of development costs too much?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is the marginal cost of adding 10 new residents to a park vs. providing more chickens in a pot?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Smoking issue in </a:t>
            </a:r>
            <a:r>
              <a:rPr lang="en-US" dirty="0" err="1" smtClean="0"/>
              <a:t>Mtn</a:t>
            </a:r>
            <a:r>
              <a:rPr lang="en-US" dirty="0" smtClean="0"/>
              <a:t> View.</a:t>
            </a:r>
            <a:r>
              <a:rPr lang="en-US" baseline="0" dirty="0" smtClean="0"/>
              <a:t>  Banning smoking in private firms on private property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8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C179-4064-5340-A70D-35D8576A66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2B333946-54CF-44F4-ADB9-AA7F34A0B2D1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08DF1C99-A576-4C9B-844B-4039ED7DB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.emf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Economists Make Good Politicians: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58568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Do I Wish I </a:t>
            </a:r>
            <a:r>
              <a:rPr lang="en-US" sz="3200" dirty="0" err="1" smtClean="0"/>
              <a:t>Didn</a:t>
            </a:r>
            <a:r>
              <a:rPr lang="fr-FR" sz="3200" dirty="0" smtClean="0"/>
              <a:t>’</a:t>
            </a:r>
            <a:r>
              <a:rPr lang="en-US" sz="3200" dirty="0" smtClean="0"/>
              <a:t>t Know Now, What I </a:t>
            </a:r>
            <a:r>
              <a:rPr lang="en-US" sz="3200" dirty="0" err="1" smtClean="0"/>
              <a:t>Didn</a:t>
            </a:r>
            <a:r>
              <a:rPr lang="fr-FR" sz="3200" dirty="0" smtClean="0"/>
              <a:t>’</a:t>
            </a:r>
            <a:r>
              <a:rPr lang="en-US" sz="3200" dirty="0" smtClean="0"/>
              <a:t>t Know Then?.</a:t>
            </a:r>
          </a:p>
          <a:p>
            <a:endParaRPr lang="en-US" sz="3200" dirty="0" smtClean="0"/>
          </a:p>
          <a:p>
            <a:r>
              <a:rPr lang="en-US" sz="3200" dirty="0" smtClean="0"/>
              <a:t>Tom Means</a:t>
            </a:r>
          </a:p>
          <a:p>
            <a:r>
              <a:rPr lang="en-US" sz="3200" dirty="0" smtClean="0"/>
              <a:t>Director, Council for Economic Education</a:t>
            </a:r>
          </a:p>
          <a:p>
            <a:r>
              <a:rPr lang="en-US" sz="3200" dirty="0" smtClean="0"/>
              <a:t>San Jose State University</a:t>
            </a:r>
          </a:p>
          <a:p>
            <a:endParaRPr lang="en-US" sz="3200" dirty="0" smtClean="0"/>
          </a:p>
          <a:p>
            <a:r>
              <a:rPr lang="en-US" sz="3200" dirty="0" smtClean="0"/>
              <a:t>Mayor 2008, City </a:t>
            </a:r>
            <a:r>
              <a:rPr lang="en-US" sz="3200" dirty="0"/>
              <a:t>o</a:t>
            </a:r>
            <a:r>
              <a:rPr lang="en-US" sz="3200" dirty="0" smtClean="0"/>
              <a:t>f Mountain View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872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010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Using Government to Solve Disputes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183880" cy="2060448"/>
          </a:xfrm>
        </p:spPr>
        <p:txBody>
          <a:bodyPr/>
          <a:lstStyle/>
          <a:p>
            <a:pPr lvl="1"/>
            <a:r>
              <a:rPr lang="en-US" dirty="0" smtClean="0"/>
              <a:t>Criminal vs. Civil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Dealing with </a:t>
            </a:r>
            <a:r>
              <a:rPr lang="en-US" dirty="0"/>
              <a:t>E</a:t>
            </a:r>
            <a:r>
              <a:rPr lang="en-US" dirty="0" smtClean="0"/>
              <a:t>xternalities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Dealing with Externalities</a:t>
            </a:r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429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Coase</a:t>
            </a:r>
            <a:r>
              <a:rPr lang="en-US" dirty="0"/>
              <a:t>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/>
              <a:t>If at no cost people can negotiate the purchase and sale of the right to perform activities that cause externalities, they can always arrive at efficient solutions to problems caused by externalities.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/>
          <a:lstStyle/>
          <a:p>
            <a:r>
              <a:rPr lang="en-US" dirty="0"/>
              <a:t>Dealing with Externalities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2590800"/>
          </a:xfrm>
        </p:spPr>
        <p:txBody>
          <a:bodyPr/>
          <a:lstStyle/>
          <a:p>
            <a:r>
              <a:rPr lang="en-US" dirty="0"/>
              <a:t>Legal Remedies for Externalities</a:t>
            </a:r>
          </a:p>
          <a:p>
            <a:pPr lvl="1"/>
            <a:r>
              <a:rPr lang="en-US" dirty="0"/>
              <a:t>When negotiation is costless:</a:t>
            </a:r>
          </a:p>
          <a:p>
            <a:pPr lvl="2"/>
            <a:r>
              <a:rPr lang="en-US" dirty="0"/>
              <a:t>Efficient solutions to externalities can be found.</a:t>
            </a:r>
          </a:p>
          <a:p>
            <a:pPr lvl="2"/>
            <a:r>
              <a:rPr lang="en-US" dirty="0"/>
              <a:t>The adjustment to the externality is usually done by the party with the lowest cost.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83880" cy="990600"/>
          </a:xfrm>
        </p:spPr>
        <p:txBody>
          <a:bodyPr/>
          <a:lstStyle/>
          <a:p>
            <a:r>
              <a:rPr lang="en-US" dirty="0"/>
              <a:t>Dealing with Externalities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3365500"/>
          </a:xfrm>
        </p:spPr>
        <p:txBody>
          <a:bodyPr/>
          <a:lstStyle/>
          <a:p>
            <a:r>
              <a:rPr lang="en-US" dirty="0"/>
              <a:t>Legal Remedies for Externalities</a:t>
            </a:r>
          </a:p>
          <a:p>
            <a:pPr lvl="1"/>
            <a:r>
              <a:rPr lang="en-US" dirty="0"/>
              <a:t>When negotiation is not costless:</a:t>
            </a:r>
          </a:p>
          <a:p>
            <a:pPr lvl="2"/>
            <a:r>
              <a:rPr lang="en-US" dirty="0"/>
              <a:t>Laws may be used to correct for externalities.</a:t>
            </a:r>
          </a:p>
          <a:p>
            <a:pPr lvl="2"/>
            <a:r>
              <a:rPr lang="en-US" dirty="0"/>
              <a:t>The burden of the law can be placed on those who have the lowest cost.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sz="3200" dirty="0"/>
              <a:t>Dealing with Externalities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83880" cy="4187952"/>
          </a:xfrm>
        </p:spPr>
        <p:txBody>
          <a:bodyPr/>
          <a:lstStyle/>
          <a:p>
            <a:r>
              <a:rPr lang="en-US" dirty="0"/>
              <a:t>Economic </a:t>
            </a:r>
            <a:r>
              <a:rPr lang="en-US" dirty="0" smtClean="0"/>
              <a:t>Naturalist</a:t>
            </a:r>
          </a:p>
          <a:p>
            <a:endParaRPr lang="en-US" dirty="0"/>
          </a:p>
          <a:p>
            <a:pPr lvl="1"/>
            <a:r>
              <a:rPr lang="en-US" dirty="0"/>
              <a:t>What is the purpose of speed limits and traffic laws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Why do most communities have zoning laws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Why do many governments enact laws </a:t>
            </a:r>
            <a:r>
              <a:rPr lang="en-US" dirty="0" smtClean="0"/>
              <a:t>that</a:t>
            </a:r>
          </a:p>
          <a:p>
            <a:pPr marL="347472" lvl="1" indent="0">
              <a:buNone/>
            </a:pPr>
            <a:r>
              <a:rPr lang="en-US" dirty="0" smtClean="0"/>
              <a:t> </a:t>
            </a:r>
            <a:r>
              <a:rPr lang="en-US" dirty="0"/>
              <a:t>limit the discharge of environmental pollutants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Why does government subsidize the planting of trees on hillsides?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68450"/>
            <a:ext cx="5746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Optimal Amount of Negative Externalities is Not Zero</a:t>
            </a:r>
          </a:p>
        </p:txBody>
      </p:sp>
      <p:sp>
        <p:nvSpPr>
          <p:cNvPr id="238595" name="Line 3"/>
          <p:cNvSpPr>
            <a:spLocks noChangeShapeType="1"/>
          </p:cNvSpPr>
          <p:nvPr/>
        </p:nvSpPr>
        <p:spPr bwMode="auto">
          <a:xfrm>
            <a:off x="2932113" y="5081588"/>
            <a:ext cx="35750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97" name="Line 5"/>
          <p:cNvSpPr>
            <a:spLocks noChangeShapeType="1"/>
          </p:cNvSpPr>
          <p:nvPr/>
        </p:nvSpPr>
        <p:spPr bwMode="auto">
          <a:xfrm>
            <a:off x="2943225" y="1598613"/>
            <a:ext cx="0" cy="34829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913188" y="5541963"/>
            <a:ext cx="1673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Quantity of Pollution</a:t>
            </a:r>
          </a:p>
        </p:txBody>
      </p:sp>
      <p:sp>
        <p:nvSpPr>
          <p:cNvPr id="238623" name="Text Box 31"/>
          <p:cNvSpPr txBox="1">
            <a:spLocks noChangeArrowheads="1"/>
          </p:cNvSpPr>
          <p:nvPr/>
        </p:nvSpPr>
        <p:spPr bwMode="auto">
          <a:xfrm>
            <a:off x="1344613" y="1435100"/>
            <a:ext cx="1673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/>
              <a:t>MC/MB</a:t>
            </a:r>
          </a:p>
        </p:txBody>
      </p:sp>
      <p:grpSp>
        <p:nvGrpSpPr>
          <p:cNvPr id="238626" name="Group 34"/>
          <p:cNvGrpSpPr>
            <a:grpSpLocks/>
          </p:cNvGrpSpPr>
          <p:nvPr/>
        </p:nvGrpSpPr>
        <p:grpSpPr bwMode="auto">
          <a:xfrm>
            <a:off x="1817688" y="1585913"/>
            <a:ext cx="6586537" cy="3844925"/>
            <a:chOff x="1145" y="999"/>
            <a:chExt cx="4149" cy="2422"/>
          </a:xfrm>
        </p:grpSpPr>
        <p:sp>
          <p:nvSpPr>
            <p:cNvPr id="238600" name="Line 8"/>
            <p:cNvSpPr>
              <a:spLocks noChangeShapeType="1"/>
            </p:cNvSpPr>
            <p:nvPr/>
          </p:nvSpPr>
          <p:spPr bwMode="auto">
            <a:xfrm rot="16200000" flipV="1">
              <a:off x="2464" y="1437"/>
              <a:ext cx="0" cy="121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1" name="Line 9"/>
            <p:cNvSpPr>
              <a:spLocks noChangeShapeType="1"/>
            </p:cNvSpPr>
            <p:nvPr/>
          </p:nvSpPr>
          <p:spPr bwMode="auto">
            <a:xfrm flipV="1">
              <a:off x="3113" y="2096"/>
              <a:ext cx="0" cy="11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2" name="Line 10"/>
            <p:cNvSpPr>
              <a:spLocks noChangeShapeType="1"/>
            </p:cNvSpPr>
            <p:nvPr/>
          </p:nvSpPr>
          <p:spPr bwMode="auto">
            <a:xfrm rot="5400000">
              <a:off x="2249" y="1162"/>
              <a:ext cx="1575" cy="1874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4027" y="1119"/>
              <a:ext cx="1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MC </a:t>
              </a:r>
              <a:r>
                <a:rPr lang="en-US" sz="1600"/>
                <a:t>(increasing opportunity cost)</a:t>
              </a:r>
              <a:endParaRPr lang="en-US" sz="1600" i="1"/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auto">
            <a:xfrm>
              <a:off x="2847" y="3208"/>
              <a:ext cx="3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 i="1"/>
                <a:t>Q</a:t>
              </a:r>
            </a:p>
          </p:txBody>
        </p:sp>
        <p:sp>
          <p:nvSpPr>
            <p:cNvPr id="238606" name="Line 14"/>
            <p:cNvSpPr>
              <a:spLocks noChangeShapeType="1"/>
            </p:cNvSpPr>
            <p:nvPr/>
          </p:nvSpPr>
          <p:spPr bwMode="auto">
            <a:xfrm>
              <a:off x="2034" y="999"/>
              <a:ext cx="1947" cy="188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7" name="Text Box 15"/>
            <p:cNvSpPr txBox="1">
              <a:spLocks noChangeArrowheads="1"/>
            </p:cNvSpPr>
            <p:nvPr/>
          </p:nvSpPr>
          <p:spPr bwMode="auto">
            <a:xfrm>
              <a:off x="1145" y="1938"/>
              <a:ext cx="8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MC</a:t>
              </a:r>
              <a:r>
                <a:rPr lang="en-US" sz="1600" i="1" baseline="-25000"/>
                <a:t> </a:t>
              </a:r>
              <a:r>
                <a:rPr lang="en-US" sz="1600" i="1"/>
                <a:t> = MB</a:t>
              </a:r>
            </a:p>
          </p:txBody>
        </p:sp>
        <p:sp>
          <p:nvSpPr>
            <p:cNvPr id="238622" name="Text Box 30"/>
            <p:cNvSpPr txBox="1">
              <a:spLocks noChangeArrowheads="1"/>
            </p:cNvSpPr>
            <p:nvPr/>
          </p:nvSpPr>
          <p:spPr bwMode="auto">
            <a:xfrm>
              <a:off x="4035" y="2823"/>
              <a:ext cx="114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MB </a:t>
              </a:r>
              <a:r>
                <a:rPr lang="en-US" sz="1600"/>
                <a:t>(diminishing marginal utility)</a:t>
              </a:r>
              <a:endParaRPr lang="en-US" sz="1600" i="1"/>
            </a:p>
          </p:txBody>
        </p:sp>
        <p:sp>
          <p:nvSpPr>
            <p:cNvPr id="238624" name="Text Box 32"/>
            <p:cNvSpPr txBox="1">
              <a:spLocks noChangeArrowheads="1"/>
            </p:cNvSpPr>
            <p:nvPr/>
          </p:nvSpPr>
          <p:spPr bwMode="auto">
            <a:xfrm>
              <a:off x="3593" y="1845"/>
              <a:ext cx="133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Optimal amount of pollution: </a:t>
              </a:r>
              <a:r>
                <a:rPr lang="en-US" sz="1600" i="1"/>
                <a:t>MC = MB</a:t>
              </a:r>
              <a:endParaRPr lang="en-US" sz="1600"/>
            </a:p>
          </p:txBody>
        </p:sp>
        <p:sp>
          <p:nvSpPr>
            <p:cNvPr id="238625" name="Line 33"/>
            <p:cNvSpPr>
              <a:spLocks noChangeShapeType="1"/>
            </p:cNvSpPr>
            <p:nvPr/>
          </p:nvSpPr>
          <p:spPr bwMode="auto">
            <a:xfrm flipH="1">
              <a:off x="3227" y="2020"/>
              <a:ext cx="30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77800"/>
            <a:ext cx="6781800" cy="1727200"/>
          </a:xfrm>
        </p:spPr>
        <p:txBody>
          <a:bodyPr>
            <a:normAutofit/>
          </a:bodyPr>
          <a:lstStyle/>
          <a:p>
            <a:r>
              <a:rPr lang="en-US" dirty="0"/>
              <a:t>Government Provision</a:t>
            </a:r>
            <a:br>
              <a:rPr lang="en-US" dirty="0"/>
            </a:br>
            <a:r>
              <a:rPr lang="en-US" dirty="0" smtClean="0"/>
              <a:t>of Commons Good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2133600"/>
            <a:ext cx="8183880" cy="3657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2"/>
            <a:r>
              <a:rPr lang="en-US" dirty="0"/>
              <a:t>One for which nonpayers cannot easily be excluded and for which each unit consumed by one person means one less unit available for others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2920" y="1981200"/>
            <a:ext cx="8183880" cy="2737104"/>
          </a:xfrm>
        </p:spPr>
        <p:txBody>
          <a:bodyPr/>
          <a:lstStyle/>
          <a:p>
            <a:r>
              <a:rPr lang="en-US" dirty="0"/>
              <a:t>The Problem of </a:t>
            </a:r>
            <a:r>
              <a:rPr lang="en-US" dirty="0" smtClean="0"/>
              <a:t>Un-priced Resources</a:t>
            </a:r>
          </a:p>
          <a:p>
            <a:endParaRPr lang="en-US" dirty="0"/>
          </a:p>
          <a:p>
            <a:pPr lvl="1"/>
            <a:r>
              <a:rPr lang="en-US" dirty="0"/>
              <a:t>When no one owns property, the opportunity cost of using it is not considered.</a:t>
            </a:r>
          </a:p>
          <a:p>
            <a:pPr lvl="1"/>
            <a:r>
              <a:rPr lang="en-US" dirty="0"/>
              <a:t>Use of the property will increase until </a:t>
            </a:r>
            <a:r>
              <a:rPr lang="en-US" i="1" dirty="0" smtClean="0"/>
              <a:t>MB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 since MC = 0.</a:t>
            </a:r>
            <a:endParaRPr lang="en-US" dirty="0"/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14478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Property Rights and the Tragedy of Commons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7000"/>
            <a:ext cx="7848600" cy="1320800"/>
          </a:xfrm>
        </p:spPr>
        <p:txBody>
          <a:bodyPr>
            <a:normAutofit/>
          </a:bodyPr>
          <a:lstStyle/>
          <a:p>
            <a:r>
              <a:rPr lang="en-US" dirty="0"/>
              <a:t>Property Rights and the Tragedy of Commons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46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Problem of </a:t>
            </a:r>
            <a:r>
              <a:rPr lang="en-US" dirty="0" smtClean="0"/>
              <a:t>Un-priced </a:t>
            </a:r>
            <a:r>
              <a:rPr lang="en-US" dirty="0"/>
              <a:t>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no one owns the commons, the opportunity cost of using it is not considered.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of the commons will increase until </a:t>
            </a:r>
            <a:r>
              <a:rPr lang="en-US" i="1" dirty="0"/>
              <a:t>MB = </a:t>
            </a:r>
            <a:r>
              <a:rPr lang="en-US" i="1" dirty="0" smtClean="0"/>
              <a:t>MC = </a:t>
            </a:r>
            <a:r>
              <a:rPr lang="en-US" dirty="0" smtClean="0"/>
              <a:t>0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</a:t>
            </a:r>
            <a:r>
              <a:rPr lang="en-US" dirty="0" smtClean="0"/>
              <a:t>person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use of the commons imposes an external cost on the others by making the property less valuable.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1447800"/>
          </a:xfrm>
        </p:spPr>
        <p:txBody>
          <a:bodyPr>
            <a:normAutofit/>
          </a:bodyPr>
          <a:lstStyle/>
          <a:p>
            <a:r>
              <a:rPr lang="en-US" dirty="0"/>
              <a:t>Property Rights and the Tragedy of Commons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183880" cy="2060448"/>
          </a:xfrm>
        </p:spPr>
        <p:txBody>
          <a:bodyPr/>
          <a:lstStyle/>
          <a:p>
            <a:r>
              <a:rPr lang="en-US" dirty="0"/>
              <a:t>The Effect of Private Ownership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How much will the right to control the village </a:t>
            </a:r>
            <a:r>
              <a:rPr lang="en-US" dirty="0" smtClean="0"/>
              <a:t>commons area </a:t>
            </a:r>
            <a:r>
              <a:rPr lang="en-US" dirty="0"/>
              <a:t>sell for?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35824" cy="99919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Some Thoughts: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3429000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dirty="0" smtClean="0"/>
              <a:t>What is the role of local government?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What type of institution is local government?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What qualifications should we look for in local politicians?</a:t>
            </a:r>
          </a:p>
          <a:p>
            <a:pPr algn="l"/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0228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05200" y="5562600"/>
            <a:ext cx="2286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077200" cy="1524000"/>
          </a:xfrm>
        </p:spPr>
        <p:txBody>
          <a:bodyPr>
            <a:normAutofit/>
          </a:bodyPr>
          <a:lstStyle/>
          <a:p>
            <a:r>
              <a:rPr lang="en-US" dirty="0"/>
              <a:t>Property Rights and the Tragedy of Commons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183880" cy="2974848"/>
          </a:xfrm>
        </p:spPr>
        <p:txBody>
          <a:bodyPr/>
          <a:lstStyle/>
          <a:p>
            <a:r>
              <a:rPr lang="en-US" dirty="0"/>
              <a:t>The Effect of Private Ownership</a:t>
            </a:r>
          </a:p>
          <a:p>
            <a:pPr lvl="1"/>
            <a:r>
              <a:rPr lang="en-US" dirty="0"/>
              <a:t>Observations</a:t>
            </a:r>
          </a:p>
          <a:p>
            <a:pPr lvl="2"/>
            <a:r>
              <a:rPr lang="en-US" dirty="0"/>
              <a:t>When the land is auctioned, the highest bidder will have an incentive to consider the opportunity cost of </a:t>
            </a:r>
            <a:r>
              <a:rPr lang="en-US" dirty="0" smtClean="0"/>
              <a:t>using the land.</a:t>
            </a:r>
            <a:endParaRPr lang="en-US" dirty="0"/>
          </a:p>
          <a:p>
            <a:pPr lvl="2"/>
            <a:r>
              <a:rPr lang="en-US" dirty="0"/>
              <a:t>Common property is not used efficiently.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001000" cy="1219200"/>
          </a:xfrm>
        </p:spPr>
        <p:txBody>
          <a:bodyPr>
            <a:normAutofit/>
          </a:bodyPr>
          <a:lstStyle/>
          <a:p>
            <a:r>
              <a:rPr lang="en-US" dirty="0"/>
              <a:t>Property Rights and the Tragedy of Commons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183880" cy="2593848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  <a:p>
            <a:pPr lvl="1"/>
            <a:r>
              <a:rPr lang="en-US" dirty="0" smtClean="0"/>
              <a:t>Free city bicycles.</a:t>
            </a:r>
          </a:p>
          <a:p>
            <a:pPr lvl="1"/>
            <a:r>
              <a:rPr lang="en-US" dirty="0" smtClean="0"/>
              <a:t>Community gardens and fruit trees in public parks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001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should local government manage land use and economic growth?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2133600"/>
            <a:ext cx="8183880" cy="25847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Are there limits to growth?</a:t>
            </a:r>
          </a:p>
          <a:p>
            <a:endParaRPr lang="en-US" dirty="0" smtClean="0"/>
          </a:p>
          <a:p>
            <a:r>
              <a:rPr lang="en-US" dirty="0" smtClean="0"/>
              <a:t>Can we plan growth? (Smart, sustainable)</a:t>
            </a:r>
          </a:p>
          <a:p>
            <a:endParaRPr lang="en-US" dirty="0" smtClean="0"/>
          </a:p>
          <a:p>
            <a:r>
              <a:rPr lang="en-US" dirty="0" smtClean="0"/>
              <a:t>Parking/Traffic Issues?</a:t>
            </a:r>
          </a:p>
          <a:p>
            <a:endParaRPr lang="en-US" dirty="0" smtClean="0"/>
          </a:p>
          <a:p>
            <a:r>
              <a:rPr lang="en-US" dirty="0" smtClean="0"/>
              <a:t>Density and types of housing?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Development Pay for Itself?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60080" cy="419404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“Every study shows that housing loses money for the city's treasury: Once they move in, residents need libraries, police, parks and firefighters. Offices and shops, meanwhile, pay for themselves. They require fewer city services and produce more taxes.” (Scott </a:t>
            </a:r>
            <a:r>
              <a:rPr lang="en-US" dirty="0" err="1" smtClean="0"/>
              <a:t>Herhold</a:t>
            </a:r>
            <a:r>
              <a:rPr lang="en-US" dirty="0" smtClean="0"/>
              <a:t>, San Jose Mercury News, December 8, 2010</a:t>
            </a:r>
            <a:r>
              <a:rPr lang="en-US" i="1" dirty="0" smtClean="0"/>
              <a:t>, San Jose council whiffs on allowing town homes near Santana Row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44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pic>
        <p:nvPicPr>
          <p:cNvPr id="6" name="Content Placeholder 5" descr="FiscalComparison.pdf"/>
          <p:cNvPicPr>
            <a:picLocks noGrp="1" noChangeAspect="1"/>
          </p:cNvPicPr>
          <p:nvPr>
            <p:ph idx="1"/>
          </p:nvPr>
        </p:nvPicPr>
        <p:blipFill>
          <a:blip r:embed="rId4"/>
          <a:srcRect l="-76444" r="-76444"/>
          <a:stretch>
            <a:fillRect/>
          </a:stretch>
        </p:blipFill>
        <p:spPr>
          <a:xfrm>
            <a:off x="-838200" y="0"/>
            <a:ext cx="14348491" cy="6477000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19437"/>
              </p:ext>
            </p:extLst>
          </p:nvPr>
        </p:nvGraphicFramePr>
        <p:xfrm>
          <a:off x="609600" y="1447800"/>
          <a:ext cx="375519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Document" r:id="rId5" imgW="6858000" imgH="4241800" progId="Word.Document.12">
                  <p:embed/>
                </p:oleObj>
              </mc:Choice>
              <mc:Fallback>
                <p:oleObj name="Document" r:id="rId5" imgW="68580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447800"/>
                        <a:ext cx="3755193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44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COCS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905000"/>
            <a:ext cx="818388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Market Response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Basic Finance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Cost Allocation – Private vs. Community Goods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1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Market Response – How would people respond?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Land/Home prices – location, location location, school choice, parks,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Retail Development?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833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35824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What type of institution is local government?</a:t>
            </a:r>
            <a:br>
              <a:rPr lang="en-US" sz="4800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3048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 smtClean="0"/>
              <a:t>Private vs. Public Institutions?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Private goods vs. Community Goods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Market Structure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Innovation/Sustainability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6302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35824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qualifications should we look for in local politicians?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3048000"/>
          </a:xfrm>
        </p:spPr>
        <p:txBody>
          <a:bodyPr>
            <a:normAutofit/>
          </a:bodyPr>
          <a:lstStyle/>
          <a:p>
            <a:pPr algn="l"/>
            <a:endParaRPr lang="en-US" sz="3200" dirty="0" smtClean="0"/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Economic and Financial Literacy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Collegial Governance.</a:t>
            </a:r>
          </a:p>
          <a:p>
            <a:pPr algn="l"/>
            <a:endParaRPr lang="en-US" sz="3200" dirty="0"/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9365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304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Understanding basic economic principles and market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MB=MC, Tradeoffs, unintended consequences, opportunity costs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Externalities – smoking issues, trees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Market Structure – taxi’s, day care, recreation services, golf,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35824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is the role of local government?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342900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Mission Statement: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The City of Mountain View provides quality services and facilities that meet the needs of a caring and diverse community in a financially responsible manner.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3792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Basic Finance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NPV, Benefit/Cost Project Evaluation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BRT, GHG reduction, PERS, Day Care </a:t>
            </a:r>
            <a:r>
              <a:rPr lang="en-US" dirty="0"/>
              <a:t>C</a:t>
            </a:r>
            <a:r>
              <a:rPr lang="en-US" dirty="0" smtClean="0"/>
              <a:t>enter,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2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880" cy="1219200"/>
          </a:xfrm>
        </p:spPr>
        <p:txBody>
          <a:bodyPr>
            <a:normAutofit/>
          </a:bodyPr>
          <a:lstStyle/>
          <a:p>
            <a:r>
              <a:rPr lang="en-US" dirty="0"/>
              <a:t>Collegial Governance.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905000"/>
            <a:ext cx="818388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Experience – academic or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Respect for truth and data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all arguments are equal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Principle vs. Preference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183880" cy="1984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633538" y="314325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 Perfectly Inelastic Supply Curve</a:t>
            </a:r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 rot="5400000" flipH="1">
            <a:off x="720725" y="3676650"/>
            <a:ext cx="2679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514600" y="5181600"/>
            <a:ext cx="44069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Quantity of land in </a:t>
            </a:r>
            <a:r>
              <a:rPr lang="en-US" sz="1600" b="1" dirty="0" smtClean="0"/>
              <a:t>Mountain View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/>
              <a:t>Or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/>
              <a:t># of new housing units? </a:t>
            </a:r>
            <a:endParaRPr lang="en-US" sz="1600" b="1" dirty="0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 rot="-5400000">
            <a:off x="-197644" y="3417094"/>
            <a:ext cx="3538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Price ($/acre)</a:t>
            </a:r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 rot="-5400000">
            <a:off x="4906963" y="2168525"/>
            <a:ext cx="0" cy="5651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503363" y="4984750"/>
            <a:ext cx="58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0</a:t>
            </a:r>
          </a:p>
        </p:txBody>
      </p:sp>
      <p:grpSp>
        <p:nvGrpSpPr>
          <p:cNvPr id="139277" name="Group 13"/>
          <p:cNvGrpSpPr>
            <a:grpSpLocks/>
          </p:cNvGrpSpPr>
          <p:nvPr/>
        </p:nvGrpSpPr>
        <p:grpSpPr bwMode="auto">
          <a:xfrm>
            <a:off x="4259263" y="2260600"/>
            <a:ext cx="3681412" cy="2736850"/>
            <a:chOff x="2683" y="1424"/>
            <a:chExt cx="2319" cy="1724"/>
          </a:xfrm>
        </p:grpSpPr>
        <p:sp>
          <p:nvSpPr>
            <p:cNvPr id="139266" name="Line 2"/>
            <p:cNvSpPr>
              <a:spLocks noChangeShapeType="1"/>
            </p:cNvSpPr>
            <p:nvPr/>
          </p:nvSpPr>
          <p:spPr bwMode="auto">
            <a:xfrm flipV="1">
              <a:off x="2934" y="1649"/>
              <a:ext cx="0" cy="1499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2683" y="1424"/>
              <a:ext cx="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 i="1"/>
                <a:t>S</a:t>
              </a:r>
            </a:p>
          </p:txBody>
        </p:sp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>
              <a:off x="3372" y="1849"/>
              <a:ext cx="163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Elasticity = 0 at every</a:t>
              </a:r>
            </a:p>
            <a:p>
              <a:r>
                <a:rPr lang="en-US"/>
                <a:t>point along a vertical</a:t>
              </a:r>
            </a:p>
            <a:p>
              <a:r>
                <a:rPr lang="en-US"/>
                <a:t>supply curve</a:t>
              </a:r>
            </a:p>
          </p:txBody>
        </p:sp>
      </p:grp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2041294" y="1182688"/>
            <a:ext cx="5380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Taxing land or new development?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0" y="2438400"/>
            <a:ext cx="1905000" cy="1981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5200" y="2743200"/>
            <a:ext cx="1905000" cy="1981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35824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goods should government produce?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3429000"/>
          </a:xfrm>
        </p:spPr>
        <p:txBody>
          <a:bodyPr>
            <a:normAutofit/>
          </a:bodyPr>
          <a:lstStyle/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Police/Fire Services,  Public Streets and Parking, Utilities (?), Parks and Recreation, Library, Code Enforcement </a:t>
            </a:r>
          </a:p>
        </p:txBody>
      </p:sp>
    </p:spTree>
    <p:extLst>
      <p:ext uri="{BB962C8B-B14F-4D97-AF65-F5344CB8AC3E}">
        <p14:creationId xmlns:p14="http://schemas.microsoft.com/office/powerpoint/2010/main" val="192950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Economic Goods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905000"/>
            <a:ext cx="8183880" cy="2813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A Non-rival Good</a:t>
            </a:r>
            <a:endParaRPr lang="en-US" dirty="0"/>
          </a:p>
          <a:p>
            <a:pPr lvl="2"/>
            <a:r>
              <a:rPr lang="en-US" dirty="0"/>
              <a:t>A good whose consumption by one person does not diminish its availability for </a:t>
            </a:r>
            <a:r>
              <a:rPr lang="en-US" dirty="0" smtClean="0"/>
              <a:t>others.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A Non-excludable </a:t>
            </a:r>
            <a:r>
              <a:rPr lang="en-US" dirty="0"/>
              <a:t>Good</a:t>
            </a:r>
          </a:p>
          <a:p>
            <a:pPr lvl="2"/>
            <a:r>
              <a:rPr lang="en-US" dirty="0"/>
              <a:t>A good that is difficult, or costly, to exclude nonpayers from consuming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Classification of Private, Public, and Hybrid Goods</a:t>
            </a:r>
          </a:p>
        </p:txBody>
      </p:sp>
      <p:graphicFrame>
        <p:nvGraphicFramePr>
          <p:cNvPr id="18434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02297"/>
              </p:ext>
            </p:extLst>
          </p:nvPr>
        </p:nvGraphicFramePr>
        <p:xfrm>
          <a:off x="3001963" y="2787650"/>
          <a:ext cx="5056187" cy="1984376"/>
        </p:xfrm>
        <a:graphic>
          <a:graphicData uri="http://schemas.openxmlformats.org/drawingml/2006/table">
            <a:tbl>
              <a:tblPr/>
              <a:tblGrid>
                <a:gridCol w="2528887"/>
                <a:gridCol w="2527300"/>
              </a:tblGrid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Commons good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(fish in the ocean)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Community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good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(national defense)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Private good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(wheat)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Collective good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(pay-per-view TV)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0" name="Text Box 30"/>
          <p:cNvSpPr txBox="1">
            <a:spLocks noChangeArrowheads="1"/>
          </p:cNvSpPr>
          <p:nvPr/>
        </p:nvSpPr>
        <p:spPr bwMode="auto">
          <a:xfrm>
            <a:off x="3954463" y="217646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Low</a:t>
            </a:r>
          </a:p>
        </p:txBody>
      </p:sp>
      <p:sp>
        <p:nvSpPr>
          <p:cNvPr id="184351" name="Text Box 31"/>
          <p:cNvSpPr txBox="1">
            <a:spLocks noChangeArrowheads="1"/>
          </p:cNvSpPr>
          <p:nvPr/>
        </p:nvSpPr>
        <p:spPr bwMode="auto">
          <a:xfrm>
            <a:off x="6359525" y="2176463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High</a:t>
            </a:r>
          </a:p>
        </p:txBody>
      </p:sp>
      <p:sp>
        <p:nvSpPr>
          <p:cNvPr id="184352" name="Text Box 32"/>
          <p:cNvSpPr txBox="1">
            <a:spLocks noChangeArrowheads="1"/>
          </p:cNvSpPr>
          <p:nvPr/>
        </p:nvSpPr>
        <p:spPr bwMode="auto">
          <a:xfrm>
            <a:off x="4876800" y="1905000"/>
            <a:ext cx="159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Non-rival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4353" name="Text Box 33"/>
          <p:cNvSpPr txBox="1">
            <a:spLocks noChangeArrowheads="1"/>
          </p:cNvSpPr>
          <p:nvPr/>
        </p:nvSpPr>
        <p:spPr bwMode="auto">
          <a:xfrm>
            <a:off x="533400" y="3581400"/>
            <a:ext cx="2574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Non-excludable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4354" name="Text Box 34"/>
          <p:cNvSpPr txBox="1">
            <a:spLocks noChangeArrowheads="1"/>
          </p:cNvSpPr>
          <p:nvPr/>
        </p:nvSpPr>
        <p:spPr bwMode="auto">
          <a:xfrm>
            <a:off x="2151063" y="404336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Low</a:t>
            </a:r>
          </a:p>
        </p:txBody>
      </p:sp>
      <p:sp>
        <p:nvSpPr>
          <p:cNvPr id="184355" name="Text Box 35"/>
          <p:cNvSpPr txBox="1">
            <a:spLocks noChangeArrowheads="1"/>
          </p:cNvSpPr>
          <p:nvPr/>
        </p:nvSpPr>
        <p:spPr bwMode="auto">
          <a:xfrm>
            <a:off x="2112963" y="3116263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High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8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Government Provision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smtClean="0"/>
              <a:t>Community </a:t>
            </a:r>
            <a:r>
              <a:rPr lang="en-US" dirty="0"/>
              <a:t>Goods</a:t>
            </a:r>
          </a:p>
        </p:txBody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2920" y="2286000"/>
            <a:ext cx="8183880" cy="2432304"/>
          </a:xfrm>
        </p:spPr>
        <p:txBody>
          <a:bodyPr>
            <a:normAutofit/>
          </a:bodyPr>
          <a:lstStyle/>
          <a:p>
            <a:pPr marL="347472" lvl="1" indent="0">
              <a:buNone/>
            </a:pPr>
            <a:endParaRPr lang="en-US" dirty="0"/>
          </a:p>
          <a:p>
            <a:pPr lvl="2"/>
            <a:r>
              <a:rPr lang="en-US" dirty="0"/>
              <a:t>A good or service that, to at least some degree, is both </a:t>
            </a:r>
            <a:r>
              <a:rPr lang="en-US" dirty="0" smtClean="0"/>
              <a:t>non-rival </a:t>
            </a:r>
            <a:r>
              <a:rPr lang="en-US" dirty="0"/>
              <a:t>and </a:t>
            </a:r>
            <a:r>
              <a:rPr lang="en-US" dirty="0" smtClean="0"/>
              <a:t>non-excludable.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How to price and cost to produce?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20000" cy="1524000"/>
          </a:xfrm>
        </p:spPr>
        <p:txBody>
          <a:bodyPr>
            <a:normAutofit/>
          </a:bodyPr>
          <a:lstStyle/>
          <a:p>
            <a:r>
              <a:rPr lang="en-US" dirty="0"/>
              <a:t>Government Provision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smtClean="0"/>
              <a:t>Community </a:t>
            </a:r>
            <a:r>
              <a:rPr lang="en-US" dirty="0"/>
              <a:t>Goods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8388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Pure </a:t>
            </a:r>
            <a:r>
              <a:rPr lang="en-US" dirty="0" smtClean="0"/>
              <a:t>community </a:t>
            </a:r>
            <a:r>
              <a:rPr lang="en-US" dirty="0"/>
              <a:t>goods </a:t>
            </a:r>
            <a:r>
              <a:rPr lang="en-US" dirty="0" smtClean="0"/>
              <a:t>may </a:t>
            </a:r>
            <a:r>
              <a:rPr lang="en-US" dirty="0"/>
              <a:t>provided by government because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For-profit private firms </a:t>
            </a:r>
            <a:r>
              <a:rPr lang="en-US" dirty="0" smtClean="0"/>
              <a:t>might </a:t>
            </a:r>
            <a:r>
              <a:rPr lang="en-US" dirty="0"/>
              <a:t>find it difficult to recover their costs of production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Since the </a:t>
            </a:r>
            <a:r>
              <a:rPr lang="en-US" i="1" dirty="0"/>
              <a:t>MC </a:t>
            </a:r>
            <a:r>
              <a:rPr lang="en-US" dirty="0"/>
              <a:t>of serving additional users is zero once the good has been produced, then charging for the good would be inefficient.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0010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Disadvantages of Using Government to Provide Community Goods</a:t>
            </a:r>
            <a:br>
              <a:rPr lang="en-US" dirty="0"/>
            </a:b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183880" cy="2060448"/>
          </a:xfrm>
        </p:spPr>
        <p:txBody>
          <a:bodyPr/>
          <a:lstStyle/>
          <a:p>
            <a:pPr lvl="1"/>
            <a:r>
              <a:rPr lang="en-US" dirty="0" smtClean="0"/>
              <a:t>One</a:t>
            </a:r>
            <a:r>
              <a:rPr lang="en-US" dirty="0"/>
              <a:t>-size-fits-all approach will not satisfy </a:t>
            </a:r>
            <a:r>
              <a:rPr lang="en-US" dirty="0" smtClean="0"/>
              <a:t>everyone’s </a:t>
            </a:r>
            <a:r>
              <a:rPr lang="en-US" dirty="0"/>
              <a:t>demand for public goods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Many people may oppose mandatory taxation.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637</TotalTime>
  <Words>1849</Words>
  <Application>Microsoft Macintosh PowerPoint</Application>
  <PresentationFormat>On-screen Show (4:3)</PresentationFormat>
  <Paragraphs>304</Paragraphs>
  <Slides>33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Aspect</vt:lpstr>
      <vt:lpstr>Document</vt:lpstr>
      <vt:lpstr>Do Economists Make Good Politicians:</vt:lpstr>
      <vt:lpstr>Some Thoughts:</vt:lpstr>
      <vt:lpstr>What is the role of local government?</vt:lpstr>
      <vt:lpstr>What goods should government produce?</vt:lpstr>
      <vt:lpstr>Characteristics of Economic Goods</vt:lpstr>
      <vt:lpstr>The Classification of Private, Public, and Hybrid Goods</vt:lpstr>
      <vt:lpstr>Government Provision of Community Goods</vt:lpstr>
      <vt:lpstr>Government Provision of Community Goods</vt:lpstr>
      <vt:lpstr>Disadvantages of Using Government to Provide Community Goods </vt:lpstr>
      <vt:lpstr>Using Government to Solve Disputes </vt:lpstr>
      <vt:lpstr>Dealing with Externalities</vt:lpstr>
      <vt:lpstr>Dealing with Externalities</vt:lpstr>
      <vt:lpstr>Dealing with Externalities</vt:lpstr>
      <vt:lpstr>Dealing with Externalities</vt:lpstr>
      <vt:lpstr>The Optimal Amount of Negative Externalities is Not Zero</vt:lpstr>
      <vt:lpstr>Government Provision of Commons Good</vt:lpstr>
      <vt:lpstr>Property Rights and the Tragedy of Commons</vt:lpstr>
      <vt:lpstr>Property Rights and the Tragedy of Commons</vt:lpstr>
      <vt:lpstr>Property Rights and the Tragedy of Commons</vt:lpstr>
      <vt:lpstr>Property Rights and the Tragedy of Commons</vt:lpstr>
      <vt:lpstr>Property Rights and the Tragedy of Commons</vt:lpstr>
      <vt:lpstr>How should local government manage land use and economic growth?</vt:lpstr>
      <vt:lpstr>Does Development Pay for Itself?</vt:lpstr>
      <vt:lpstr>Example</vt:lpstr>
      <vt:lpstr>Problems with COCS studies</vt:lpstr>
      <vt:lpstr>Problems</vt:lpstr>
      <vt:lpstr>What type of institution is local government? </vt:lpstr>
      <vt:lpstr>What qualifications should we look for in local politicians?</vt:lpstr>
      <vt:lpstr>Economic Literacy</vt:lpstr>
      <vt:lpstr>Financial Literacy</vt:lpstr>
      <vt:lpstr>Collegial Governance. </vt:lpstr>
      <vt:lpstr>Questions?</vt:lpstr>
      <vt:lpstr>A Perfectly Inelastic Supply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Legality and Economics of Development Fees</dc:title>
  <dc:creator>Jack</dc:creator>
  <cp:lastModifiedBy>Tom Means</cp:lastModifiedBy>
  <cp:revision>107</cp:revision>
  <cp:lastPrinted>2011-11-10T01:16:04Z</cp:lastPrinted>
  <dcterms:created xsi:type="dcterms:W3CDTF">2011-04-11T15:07:31Z</dcterms:created>
  <dcterms:modified xsi:type="dcterms:W3CDTF">2013-02-23T19:22:32Z</dcterms:modified>
</cp:coreProperties>
</file>