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0" r:id="rId2"/>
  </p:sldMasterIdLst>
  <p:notesMasterIdLst>
    <p:notesMasterId r:id="rId33"/>
  </p:notesMasterIdLst>
  <p:sldIdLst>
    <p:sldId id="323" r:id="rId3"/>
    <p:sldId id="256" r:id="rId4"/>
    <p:sldId id="258" r:id="rId5"/>
    <p:sldId id="322" r:id="rId6"/>
    <p:sldId id="283" r:id="rId7"/>
    <p:sldId id="299" r:id="rId8"/>
    <p:sldId id="300" r:id="rId9"/>
    <p:sldId id="302" r:id="rId10"/>
    <p:sldId id="296" r:id="rId11"/>
    <p:sldId id="305" r:id="rId12"/>
    <p:sldId id="321" r:id="rId13"/>
    <p:sldId id="332" r:id="rId14"/>
    <p:sldId id="319" r:id="rId15"/>
    <p:sldId id="326" r:id="rId16"/>
    <p:sldId id="285" r:id="rId17"/>
    <p:sldId id="286" r:id="rId18"/>
    <p:sldId id="303" r:id="rId19"/>
    <p:sldId id="327" r:id="rId20"/>
    <p:sldId id="328" r:id="rId21"/>
    <p:sldId id="308" r:id="rId22"/>
    <p:sldId id="309" r:id="rId23"/>
    <p:sldId id="288" r:id="rId24"/>
    <p:sldId id="290" r:id="rId25"/>
    <p:sldId id="292" r:id="rId26"/>
    <p:sldId id="293" r:id="rId27"/>
    <p:sldId id="294" r:id="rId28"/>
    <p:sldId id="295" r:id="rId29"/>
    <p:sldId id="313" r:id="rId30"/>
    <p:sldId id="314" r:id="rId31"/>
    <p:sldId id="297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F85E"/>
    <a:srgbClr val="62E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 autoAdjust="0"/>
    <p:restoredTop sz="94656" autoAdjust="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D51A66-660B-4FB5-8360-C228E288248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D152FD-94C2-4E78-98E0-CCC2A21798D3}" type="pres">
      <dgm:prSet presAssocID="{4DD51A66-660B-4FB5-8360-C228E28824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165B7DB-B14F-4091-A5E7-207575335F4E}" type="presOf" srcId="{4DD51A66-660B-4FB5-8360-C228E2882486}" destId="{90D152FD-94C2-4E78-98E0-CCC2A21798D3}" srcOrd="0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AD1363-36E4-4EFC-BCCA-44BA7AD818C0}" type="doc">
      <dgm:prSet loTypeId="urn:microsoft.com/office/officeart/2008/layout/PictureGrid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F21936-FFE7-4180-9AF2-CD7AC799C838}">
      <dgm:prSet phldrT="[Text]"/>
      <dgm:spPr/>
      <dgm:t>
        <a:bodyPr/>
        <a:lstStyle/>
        <a:p>
          <a:pPr algn="ctr"/>
          <a:r>
            <a:rPr lang="en-US" dirty="0" smtClean="0">
              <a:solidFill>
                <a:schemeClr val="tx1">
                  <a:lumMod val="75000"/>
                </a:schemeClr>
              </a:solidFill>
            </a:rPr>
            <a:t>Las Vegas</a:t>
          </a:r>
          <a:endParaRPr lang="en-US" dirty="0">
            <a:solidFill>
              <a:schemeClr val="tx1">
                <a:lumMod val="75000"/>
              </a:schemeClr>
            </a:solidFill>
          </a:endParaRPr>
        </a:p>
      </dgm:t>
    </dgm:pt>
    <dgm:pt modelId="{B9BADD1B-BBC4-42F7-B2E4-880B11CC93E0}" type="parTrans" cxnId="{F5EC9108-D0A4-49F2-8AB5-08264A53CB4E}">
      <dgm:prSet/>
      <dgm:spPr/>
      <dgm:t>
        <a:bodyPr/>
        <a:lstStyle/>
        <a:p>
          <a:pPr algn="ctr"/>
          <a:endParaRPr lang="en-US"/>
        </a:p>
      </dgm:t>
    </dgm:pt>
    <dgm:pt modelId="{4FD51387-5F3F-4469-932D-E37A925E4317}" type="sibTrans" cxnId="{F5EC9108-D0A4-49F2-8AB5-08264A53CB4E}">
      <dgm:prSet/>
      <dgm:spPr/>
      <dgm:t>
        <a:bodyPr/>
        <a:lstStyle/>
        <a:p>
          <a:pPr algn="ctr"/>
          <a:endParaRPr lang="en-US"/>
        </a:p>
      </dgm:t>
    </dgm:pt>
    <dgm:pt modelId="{9C581DA1-DA74-403D-B821-1EF93C3513D1}">
      <dgm:prSet phldrT="[Text]"/>
      <dgm:spPr/>
      <dgm:t>
        <a:bodyPr/>
        <a:lstStyle/>
        <a:p>
          <a:pPr algn="ctr"/>
          <a:r>
            <a:rPr lang="en-US" dirty="0" smtClean="0">
              <a:solidFill>
                <a:schemeClr val="tx1">
                  <a:lumMod val="75000"/>
                </a:schemeClr>
              </a:solidFill>
            </a:rPr>
            <a:t>Virginia Tech University</a:t>
          </a:r>
          <a:endParaRPr lang="en-US" dirty="0">
            <a:solidFill>
              <a:schemeClr val="tx1">
                <a:lumMod val="75000"/>
              </a:schemeClr>
            </a:solidFill>
          </a:endParaRPr>
        </a:p>
      </dgm:t>
    </dgm:pt>
    <dgm:pt modelId="{C88A3FF1-621D-4BCF-B44B-7548B0542536}" type="parTrans" cxnId="{640A77B5-22CF-4E53-8D06-871B30E0007B}">
      <dgm:prSet/>
      <dgm:spPr/>
      <dgm:t>
        <a:bodyPr/>
        <a:lstStyle/>
        <a:p>
          <a:pPr algn="ctr"/>
          <a:endParaRPr lang="en-US"/>
        </a:p>
      </dgm:t>
    </dgm:pt>
    <dgm:pt modelId="{07FB153B-3189-4669-BF4C-8F155E10F83E}" type="sibTrans" cxnId="{640A77B5-22CF-4E53-8D06-871B30E0007B}">
      <dgm:prSet/>
      <dgm:spPr/>
      <dgm:t>
        <a:bodyPr/>
        <a:lstStyle/>
        <a:p>
          <a:pPr algn="ctr"/>
          <a:endParaRPr lang="en-US"/>
        </a:p>
      </dgm:t>
    </dgm:pt>
    <dgm:pt modelId="{4FA91BE3-5AFE-4205-A164-14809230DB6F}">
      <dgm:prSet phldrT="[Text]"/>
      <dgm:spPr/>
      <dgm:t>
        <a:bodyPr/>
        <a:lstStyle/>
        <a:p>
          <a:pPr algn="ctr"/>
          <a:r>
            <a:rPr lang="en-US" dirty="0" smtClean="0">
              <a:solidFill>
                <a:schemeClr val="tx1">
                  <a:lumMod val="75000"/>
                </a:schemeClr>
              </a:solidFill>
            </a:rPr>
            <a:t>UC Santa Barbara</a:t>
          </a:r>
          <a:endParaRPr lang="en-US" dirty="0">
            <a:solidFill>
              <a:schemeClr val="tx1">
                <a:lumMod val="75000"/>
              </a:schemeClr>
            </a:solidFill>
          </a:endParaRPr>
        </a:p>
      </dgm:t>
    </dgm:pt>
    <dgm:pt modelId="{236B4B99-7CC6-4715-9B6F-F38E68CE9730}" type="parTrans" cxnId="{499AF761-D8FA-4419-872C-9BAD9CF3CCD4}">
      <dgm:prSet/>
      <dgm:spPr/>
      <dgm:t>
        <a:bodyPr/>
        <a:lstStyle/>
        <a:p>
          <a:pPr algn="ctr"/>
          <a:endParaRPr lang="en-US"/>
        </a:p>
      </dgm:t>
    </dgm:pt>
    <dgm:pt modelId="{2A39877D-F967-4742-9500-CCC2B66B51A6}" type="sibTrans" cxnId="{499AF761-D8FA-4419-872C-9BAD9CF3CCD4}">
      <dgm:prSet/>
      <dgm:spPr/>
      <dgm:t>
        <a:bodyPr/>
        <a:lstStyle/>
        <a:p>
          <a:pPr algn="ctr"/>
          <a:endParaRPr lang="en-US"/>
        </a:p>
      </dgm:t>
    </dgm:pt>
    <dgm:pt modelId="{58F29E2B-683D-4D99-B145-04E36594E0BC}">
      <dgm:prSet phldrT="[Text]"/>
      <dgm:spPr/>
      <dgm:t>
        <a:bodyPr/>
        <a:lstStyle/>
        <a:p>
          <a:pPr algn="ctr"/>
          <a:r>
            <a:rPr lang="en-US" dirty="0" smtClean="0">
              <a:solidFill>
                <a:schemeClr val="tx1">
                  <a:lumMod val="75000"/>
                </a:schemeClr>
              </a:solidFill>
            </a:rPr>
            <a:t>San Bernardino</a:t>
          </a:r>
          <a:endParaRPr lang="en-US" dirty="0">
            <a:solidFill>
              <a:schemeClr val="tx1">
                <a:lumMod val="75000"/>
              </a:schemeClr>
            </a:solidFill>
          </a:endParaRPr>
        </a:p>
      </dgm:t>
    </dgm:pt>
    <dgm:pt modelId="{8D48566B-94C4-4DF8-9784-903577566A33}" type="parTrans" cxnId="{57EF121A-C2D5-47E4-90C9-0AD73834490C}">
      <dgm:prSet/>
      <dgm:spPr/>
      <dgm:t>
        <a:bodyPr/>
        <a:lstStyle/>
        <a:p>
          <a:pPr algn="ctr"/>
          <a:endParaRPr lang="en-US"/>
        </a:p>
      </dgm:t>
    </dgm:pt>
    <dgm:pt modelId="{2DA64DEE-519A-446C-A3FB-A02B7D014EB9}" type="sibTrans" cxnId="{57EF121A-C2D5-47E4-90C9-0AD73834490C}">
      <dgm:prSet/>
      <dgm:spPr/>
      <dgm:t>
        <a:bodyPr/>
        <a:lstStyle/>
        <a:p>
          <a:pPr algn="ctr"/>
          <a:endParaRPr lang="en-US"/>
        </a:p>
      </dgm:t>
    </dgm:pt>
    <dgm:pt modelId="{AFE46E91-8242-4046-9BE4-8C6ECA13D365}" type="pres">
      <dgm:prSet presAssocID="{1CAD1363-36E4-4EFC-BCCA-44BA7AD818C0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726AF204-327D-4A55-BCD7-82D9B8CBAB5C}" type="pres">
      <dgm:prSet presAssocID="{F0F21936-FFE7-4180-9AF2-CD7AC799C838}" presName="composite" presStyleCnt="0"/>
      <dgm:spPr/>
    </dgm:pt>
    <dgm:pt modelId="{D956B962-AAD3-4FD0-87A9-61B98C78CC62}" type="pres">
      <dgm:prSet presAssocID="{F0F21936-FFE7-4180-9AF2-CD7AC799C838}" presName="rect2" presStyleLbl="revTx" presStyleIdx="0" presStyleCnt="4" custLinFactNeighborX="-10379" custLinFactNeighborY="-260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E56D45-2A0D-4BCC-9E5B-F81F6E76DC0E}" type="pres">
      <dgm:prSet presAssocID="{F0F21936-FFE7-4180-9AF2-CD7AC799C838}" presName="rect1" presStyleLbl="alignImgPlace1" presStyleIdx="0" presStyleCnt="4" custScaleX="108813" custScaleY="94574" custLinFactNeighborX="-9153" custLinFactNeighborY="-39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03C7ED0D-E62C-406E-B003-97C9B4ADEB19}" type="pres">
      <dgm:prSet presAssocID="{4FD51387-5F3F-4469-932D-E37A925E4317}" presName="sibTrans" presStyleCnt="0"/>
      <dgm:spPr/>
    </dgm:pt>
    <dgm:pt modelId="{F7504304-26E9-4E07-922C-3491B6982F77}" type="pres">
      <dgm:prSet presAssocID="{9C581DA1-DA74-403D-B821-1EF93C3513D1}" presName="composite" presStyleCnt="0"/>
      <dgm:spPr/>
    </dgm:pt>
    <dgm:pt modelId="{6264EA5C-5888-41CF-9F15-CDBCF6CAA853}" type="pres">
      <dgm:prSet presAssocID="{9C581DA1-DA74-403D-B821-1EF93C3513D1}" presName="rect2" presStyleLbl="revTx" presStyleIdx="1" presStyleCnt="4" custScaleY="71838" custLinFactNeighborX="14028" custLinFactNeighborY="80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744B1-F561-4EA7-AF32-B38A810B51AE}" type="pres">
      <dgm:prSet presAssocID="{9C581DA1-DA74-403D-B821-1EF93C3513D1}" presName="rect1" presStyleLbl="alignImgPlace1" presStyleIdx="1" presStyleCnt="4" custLinFactNeighborX="13310" custLinFactNeighborY="112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8D2E672E-E433-4F0E-80CA-EAC64206D6C3}" type="pres">
      <dgm:prSet presAssocID="{07FB153B-3189-4669-BF4C-8F155E10F83E}" presName="sibTrans" presStyleCnt="0"/>
      <dgm:spPr/>
    </dgm:pt>
    <dgm:pt modelId="{EDE437B9-E386-40F3-8BB5-FBB9CE7C8C66}" type="pres">
      <dgm:prSet presAssocID="{4FA91BE3-5AFE-4205-A164-14809230DB6F}" presName="composite" presStyleCnt="0"/>
      <dgm:spPr/>
    </dgm:pt>
    <dgm:pt modelId="{DADE529D-DA51-4AB2-8668-84423390D8CA}" type="pres">
      <dgm:prSet presAssocID="{4FA91BE3-5AFE-4205-A164-14809230DB6F}" presName="rect2" presStyleLbl="revTx" presStyleIdx="2" presStyleCnt="4" custScaleY="125337" custLinFactY="305438" custLinFactNeighborX="-8787" custLinFactNeighborY="4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DAF12-15E2-4124-B50C-40A88F939628}" type="pres">
      <dgm:prSet presAssocID="{4FA91BE3-5AFE-4205-A164-14809230DB6F}" presName="rect1" presStyleLbl="alignImgPlace1" presStyleIdx="2" presStyleCnt="4" custScaleX="106247" custScaleY="106247" custLinFactNeighborX="-9497" custLinFactNeighborY="-67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DBF3BB54-C988-4F8D-BC14-54911820D8E9}" type="pres">
      <dgm:prSet presAssocID="{2A39877D-F967-4742-9500-CCC2B66B51A6}" presName="sibTrans" presStyleCnt="0"/>
      <dgm:spPr/>
    </dgm:pt>
    <dgm:pt modelId="{86E1DD62-6962-4887-8869-88E187940F73}" type="pres">
      <dgm:prSet presAssocID="{58F29E2B-683D-4D99-B145-04E36594E0BC}" presName="composite" presStyleCnt="0"/>
      <dgm:spPr/>
    </dgm:pt>
    <dgm:pt modelId="{0E897911-9C12-4552-A6D7-D6D744A8816E}" type="pres">
      <dgm:prSet presAssocID="{58F29E2B-683D-4D99-B145-04E36594E0BC}" presName="rect2" presStyleLbl="revTx" presStyleIdx="3" presStyleCnt="4" custLinFactY="316411" custLinFactNeighborX="14593" custLinFactNeighborY="4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AA909-7AEF-4D40-B075-D7F05B7641B6}" type="pres">
      <dgm:prSet presAssocID="{58F29E2B-683D-4D99-B145-04E36594E0BC}" presName="rect1" presStyleLbl="alignImgPlace1" presStyleIdx="3" presStyleCnt="4" custScaleX="101877" custScaleY="101296" custLinFactNeighborX="15532" custLinFactNeighborY="-570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</dgm:ptLst>
  <dgm:cxnLst>
    <dgm:cxn modelId="{640A77B5-22CF-4E53-8D06-871B30E0007B}" srcId="{1CAD1363-36E4-4EFC-BCCA-44BA7AD818C0}" destId="{9C581DA1-DA74-403D-B821-1EF93C3513D1}" srcOrd="1" destOrd="0" parTransId="{C88A3FF1-621D-4BCF-B44B-7548B0542536}" sibTransId="{07FB153B-3189-4669-BF4C-8F155E10F83E}"/>
    <dgm:cxn modelId="{999F4CF2-30A7-40D2-AD09-967A41330D6B}" type="presOf" srcId="{F0F21936-FFE7-4180-9AF2-CD7AC799C838}" destId="{D956B962-AAD3-4FD0-87A9-61B98C78CC62}" srcOrd="0" destOrd="0" presId="urn:microsoft.com/office/officeart/2008/layout/PictureGrid"/>
    <dgm:cxn modelId="{22FCCCCF-96F2-4423-924B-4A1A3E866E66}" type="presOf" srcId="{58F29E2B-683D-4D99-B145-04E36594E0BC}" destId="{0E897911-9C12-4552-A6D7-D6D744A8816E}" srcOrd="0" destOrd="0" presId="urn:microsoft.com/office/officeart/2008/layout/PictureGrid"/>
    <dgm:cxn modelId="{08123347-D458-4398-953C-B61FB8E2D887}" type="presOf" srcId="{4FA91BE3-5AFE-4205-A164-14809230DB6F}" destId="{DADE529D-DA51-4AB2-8668-84423390D8CA}" srcOrd="0" destOrd="0" presId="urn:microsoft.com/office/officeart/2008/layout/PictureGrid"/>
    <dgm:cxn modelId="{499AF761-D8FA-4419-872C-9BAD9CF3CCD4}" srcId="{1CAD1363-36E4-4EFC-BCCA-44BA7AD818C0}" destId="{4FA91BE3-5AFE-4205-A164-14809230DB6F}" srcOrd="2" destOrd="0" parTransId="{236B4B99-7CC6-4715-9B6F-F38E68CE9730}" sibTransId="{2A39877D-F967-4742-9500-CCC2B66B51A6}"/>
    <dgm:cxn modelId="{F5EC9108-D0A4-49F2-8AB5-08264A53CB4E}" srcId="{1CAD1363-36E4-4EFC-BCCA-44BA7AD818C0}" destId="{F0F21936-FFE7-4180-9AF2-CD7AC799C838}" srcOrd="0" destOrd="0" parTransId="{B9BADD1B-BBC4-42F7-B2E4-880B11CC93E0}" sibTransId="{4FD51387-5F3F-4469-932D-E37A925E4317}"/>
    <dgm:cxn modelId="{57EF121A-C2D5-47E4-90C9-0AD73834490C}" srcId="{1CAD1363-36E4-4EFC-BCCA-44BA7AD818C0}" destId="{58F29E2B-683D-4D99-B145-04E36594E0BC}" srcOrd="3" destOrd="0" parTransId="{8D48566B-94C4-4DF8-9784-903577566A33}" sibTransId="{2DA64DEE-519A-446C-A3FB-A02B7D014EB9}"/>
    <dgm:cxn modelId="{2AF4AFB1-F513-4157-9ECD-BF06E626ACE1}" type="presOf" srcId="{9C581DA1-DA74-403D-B821-1EF93C3513D1}" destId="{6264EA5C-5888-41CF-9F15-CDBCF6CAA853}" srcOrd="0" destOrd="0" presId="urn:microsoft.com/office/officeart/2008/layout/PictureGrid"/>
    <dgm:cxn modelId="{F43B144E-16AC-4941-B8E7-4BB0CBFBCFF7}" type="presOf" srcId="{1CAD1363-36E4-4EFC-BCCA-44BA7AD818C0}" destId="{AFE46E91-8242-4046-9BE4-8C6ECA13D365}" srcOrd="0" destOrd="0" presId="urn:microsoft.com/office/officeart/2008/layout/PictureGrid"/>
    <dgm:cxn modelId="{374B2415-32F2-4197-BD92-E7B3600ABB03}" type="presParOf" srcId="{AFE46E91-8242-4046-9BE4-8C6ECA13D365}" destId="{726AF204-327D-4A55-BCD7-82D9B8CBAB5C}" srcOrd="0" destOrd="0" presId="urn:microsoft.com/office/officeart/2008/layout/PictureGrid"/>
    <dgm:cxn modelId="{C0A0659D-22E9-4C80-BFC3-A372152A6C49}" type="presParOf" srcId="{726AF204-327D-4A55-BCD7-82D9B8CBAB5C}" destId="{D956B962-AAD3-4FD0-87A9-61B98C78CC62}" srcOrd="0" destOrd="0" presId="urn:microsoft.com/office/officeart/2008/layout/PictureGrid"/>
    <dgm:cxn modelId="{C3814C66-0375-4838-B10B-A7D8C7E6F7ED}" type="presParOf" srcId="{726AF204-327D-4A55-BCD7-82D9B8CBAB5C}" destId="{09E56D45-2A0D-4BCC-9E5B-F81F6E76DC0E}" srcOrd="1" destOrd="0" presId="urn:microsoft.com/office/officeart/2008/layout/PictureGrid"/>
    <dgm:cxn modelId="{FFD14627-C706-4C6B-BC5E-56F7ECC5EB45}" type="presParOf" srcId="{AFE46E91-8242-4046-9BE4-8C6ECA13D365}" destId="{03C7ED0D-E62C-406E-B003-97C9B4ADEB19}" srcOrd="1" destOrd="0" presId="urn:microsoft.com/office/officeart/2008/layout/PictureGrid"/>
    <dgm:cxn modelId="{7C9B7CD6-707D-4886-96DF-1D57A706F47F}" type="presParOf" srcId="{AFE46E91-8242-4046-9BE4-8C6ECA13D365}" destId="{F7504304-26E9-4E07-922C-3491B6982F77}" srcOrd="2" destOrd="0" presId="urn:microsoft.com/office/officeart/2008/layout/PictureGrid"/>
    <dgm:cxn modelId="{DC19580F-71DC-4E39-AE91-9CDF0E218F90}" type="presParOf" srcId="{F7504304-26E9-4E07-922C-3491B6982F77}" destId="{6264EA5C-5888-41CF-9F15-CDBCF6CAA853}" srcOrd="0" destOrd="0" presId="urn:microsoft.com/office/officeart/2008/layout/PictureGrid"/>
    <dgm:cxn modelId="{9A3472DF-B4C9-4680-AB6F-B27BFD267903}" type="presParOf" srcId="{F7504304-26E9-4E07-922C-3491B6982F77}" destId="{5CE744B1-F561-4EA7-AF32-B38A810B51AE}" srcOrd="1" destOrd="0" presId="urn:microsoft.com/office/officeart/2008/layout/PictureGrid"/>
    <dgm:cxn modelId="{FB4E890E-E171-47BA-80BA-04083093839A}" type="presParOf" srcId="{AFE46E91-8242-4046-9BE4-8C6ECA13D365}" destId="{8D2E672E-E433-4F0E-80CA-EAC64206D6C3}" srcOrd="3" destOrd="0" presId="urn:microsoft.com/office/officeart/2008/layout/PictureGrid"/>
    <dgm:cxn modelId="{D735FEC7-4C6C-49FD-A957-D3C19128BE64}" type="presParOf" srcId="{AFE46E91-8242-4046-9BE4-8C6ECA13D365}" destId="{EDE437B9-E386-40F3-8BB5-FBB9CE7C8C66}" srcOrd="4" destOrd="0" presId="urn:microsoft.com/office/officeart/2008/layout/PictureGrid"/>
    <dgm:cxn modelId="{48793CD2-239D-4CF7-8291-0B9275BB4043}" type="presParOf" srcId="{EDE437B9-E386-40F3-8BB5-FBB9CE7C8C66}" destId="{DADE529D-DA51-4AB2-8668-84423390D8CA}" srcOrd="0" destOrd="0" presId="urn:microsoft.com/office/officeart/2008/layout/PictureGrid"/>
    <dgm:cxn modelId="{111B234C-17A2-4988-96D5-12095803D104}" type="presParOf" srcId="{EDE437B9-E386-40F3-8BB5-FBB9CE7C8C66}" destId="{F7ADAF12-15E2-4124-B50C-40A88F939628}" srcOrd="1" destOrd="0" presId="urn:microsoft.com/office/officeart/2008/layout/PictureGrid"/>
    <dgm:cxn modelId="{BE8ABCE7-859F-4F72-BF82-5EBEA23D14DF}" type="presParOf" srcId="{AFE46E91-8242-4046-9BE4-8C6ECA13D365}" destId="{DBF3BB54-C988-4F8D-BC14-54911820D8E9}" srcOrd="5" destOrd="0" presId="urn:microsoft.com/office/officeart/2008/layout/PictureGrid"/>
    <dgm:cxn modelId="{5F4EF70F-2418-4FF8-9F44-9D816888225B}" type="presParOf" srcId="{AFE46E91-8242-4046-9BE4-8C6ECA13D365}" destId="{86E1DD62-6962-4887-8869-88E187940F73}" srcOrd="6" destOrd="0" presId="urn:microsoft.com/office/officeart/2008/layout/PictureGrid"/>
    <dgm:cxn modelId="{5C290AAE-98EF-488F-B6F0-4F24F9DB6BC2}" type="presParOf" srcId="{86E1DD62-6962-4887-8869-88E187940F73}" destId="{0E897911-9C12-4552-A6D7-D6D744A8816E}" srcOrd="0" destOrd="0" presId="urn:microsoft.com/office/officeart/2008/layout/PictureGrid"/>
    <dgm:cxn modelId="{978286C9-A99D-40BC-A681-6D6A05BE71F2}" type="presParOf" srcId="{86E1DD62-6962-4887-8869-88E187940F73}" destId="{8BFAA909-7AEF-4D40-B075-D7F05B7641B6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6B962-AAD3-4FD0-87A9-61B98C78CC62}">
      <dsp:nvSpPr>
        <dsp:cNvPr id="0" name=""/>
        <dsp:cNvSpPr/>
      </dsp:nvSpPr>
      <dsp:spPr>
        <a:xfrm>
          <a:off x="825212" y="0"/>
          <a:ext cx="1987636" cy="29814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>
                  <a:lumMod val="75000"/>
                </a:schemeClr>
              </a:solidFill>
            </a:rPr>
            <a:t>Las Vegas</a:t>
          </a:r>
          <a:endParaRPr lang="en-US" sz="12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825212" y="0"/>
        <a:ext cx="1987636" cy="298145"/>
      </dsp:txXfrm>
    </dsp:sp>
    <dsp:sp modelId="{09E56D45-2A0D-4BCC-9E5B-F81F6E76DC0E}">
      <dsp:nvSpPr>
        <dsp:cNvPr id="0" name=""/>
        <dsp:cNvSpPr/>
      </dsp:nvSpPr>
      <dsp:spPr>
        <a:xfrm>
          <a:off x="761995" y="382662"/>
          <a:ext cx="2162806" cy="18797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64EA5C-5888-41CF-9F15-CDBCF6CAA853}">
      <dsp:nvSpPr>
        <dsp:cNvPr id="0" name=""/>
        <dsp:cNvSpPr/>
      </dsp:nvSpPr>
      <dsp:spPr>
        <a:xfrm>
          <a:off x="3595665" y="69042"/>
          <a:ext cx="1987636" cy="21418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>
                  <a:lumMod val="75000"/>
                </a:schemeClr>
              </a:solidFill>
            </a:rPr>
            <a:t>Virginia Tech University</a:t>
          </a:r>
          <a:endParaRPr lang="en-US" sz="12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595665" y="69042"/>
        <a:ext cx="1987636" cy="214181"/>
      </dsp:txXfrm>
    </dsp:sp>
    <dsp:sp modelId="{5CE744B1-F561-4EA7-AF32-B38A810B51AE}">
      <dsp:nvSpPr>
        <dsp:cNvPr id="0" name=""/>
        <dsp:cNvSpPr/>
      </dsp:nvSpPr>
      <dsp:spPr>
        <a:xfrm>
          <a:off x="3581394" y="382670"/>
          <a:ext cx="1987636" cy="198763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DE529D-DA51-4AB2-8668-84423390D8CA}">
      <dsp:nvSpPr>
        <dsp:cNvPr id="0" name=""/>
        <dsp:cNvSpPr/>
      </dsp:nvSpPr>
      <dsp:spPr>
        <a:xfrm>
          <a:off x="838201" y="4649861"/>
          <a:ext cx="1987636" cy="37368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>
                  <a:lumMod val="75000"/>
                </a:schemeClr>
              </a:solidFill>
            </a:rPr>
            <a:t>UC Santa Barbara</a:t>
          </a:r>
          <a:endParaRPr lang="en-US" sz="12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838201" y="4649861"/>
        <a:ext cx="1987636" cy="373686"/>
      </dsp:txXfrm>
    </dsp:sp>
    <dsp:sp modelId="{F7ADAF12-15E2-4124-B50C-40A88F939628}">
      <dsp:nvSpPr>
        <dsp:cNvPr id="0" name=""/>
        <dsp:cNvSpPr/>
      </dsp:nvSpPr>
      <dsp:spPr>
        <a:xfrm>
          <a:off x="762005" y="2744853"/>
          <a:ext cx="2111803" cy="21118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897911-9C12-4552-A6D7-D6D744A8816E}">
      <dsp:nvSpPr>
        <dsp:cNvPr id="0" name=""/>
        <dsp:cNvSpPr/>
      </dsp:nvSpPr>
      <dsp:spPr>
        <a:xfrm>
          <a:off x="3581394" y="4726063"/>
          <a:ext cx="1987636" cy="29814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>
                  <a:lumMod val="75000"/>
                </a:schemeClr>
              </a:solidFill>
            </a:rPr>
            <a:t>San Bernardino</a:t>
          </a:r>
          <a:endParaRPr lang="en-US" sz="12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581394" y="4726063"/>
        <a:ext cx="1987636" cy="298145"/>
      </dsp:txXfrm>
    </dsp:sp>
    <dsp:sp modelId="{8BFAA909-7AEF-4D40-B075-D7F05B7641B6}">
      <dsp:nvSpPr>
        <dsp:cNvPr id="0" name=""/>
        <dsp:cNvSpPr/>
      </dsp:nvSpPr>
      <dsp:spPr>
        <a:xfrm>
          <a:off x="3581404" y="2821061"/>
          <a:ext cx="2024943" cy="201339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15B9AE-5A7F-4D59-A5C2-FB12F19363B5}" type="datetimeFigureOut">
              <a:rPr lang="en-US" smtClean="0"/>
              <a:t>3/1/2018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5DCFC2-F4EF-4266-9E23-8385BD0BE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97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presentation is oriented towards the community</a:t>
            </a:r>
            <a:r>
              <a:rPr lang="en-US" baseline="0" dirty="0" smtClean="0"/>
              <a:t> (businesses, neighborhood groups, etc.)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DCFC2-F4EF-4266-9E23-8385BD0BE0D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14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DCFC2-F4EF-4266-9E23-8385BD0BE0D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66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DCFC2-F4EF-4266-9E23-8385BD0BE0D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4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options:</a:t>
            </a:r>
            <a:r>
              <a:rPr lang="en-US" baseline="0" dirty="0" smtClean="0"/>
              <a:t> Avoid, Deny, Defend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DCFC2-F4EF-4266-9E23-8385BD0BE0D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993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DCFC2-F4EF-4266-9E23-8385BD0BE0D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46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referred</a:t>
            </a:r>
            <a:r>
              <a:rPr lang="en-US" baseline="0" dirty="0" smtClean="0"/>
              <a:t> to as “Code Blue”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DCFC2-F4EF-4266-9E23-8385BD0BE0D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6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FCD6-B7EF-4C9D-AA1A-4B60DBC59AB9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3E9E09-93BD-45FB-9279-943960301C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0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18D1D7-6CD9-4B14-9CCE-16D9DCC03E7C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2573E8-AD09-4F60-BDBD-9D121CA4553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49B50D-7B36-4256-83CF-D11031ACA9AA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DE6E41-6E05-4C33-9DC3-B2EF265194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62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94A438-6D8D-4320-8631-CEBBB6C170D2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837B61-AA0B-42DE-8FB0-03EA3532D8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73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BDA3C-A3D0-48A8-8752-AE53A04226A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4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8613"/>
            <a:ext cx="1066800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533400" y="1384300"/>
            <a:ext cx="8153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F8168-BC6D-4DEE-8C63-734815AE1D1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47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DA25-0045-4273-AF17-0A6106BB0A7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17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3626-9071-4C0C-B238-8B1BBD5E11C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99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AF373-6437-4FD1-A03E-7DBD650CAF3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60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69B93-FFD6-45E1-BBC2-B10BDE1E8B5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42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1281-D07A-4C9D-B5D1-0E4192FB418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8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8613"/>
            <a:ext cx="1066800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533400" y="1384300"/>
            <a:ext cx="8153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F8168-BC6D-4DEE-8C63-734815AE1D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6867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881C5-A660-4E67-8790-66950D9AD69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91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71547-6F26-4C83-9E09-4E7B48FB0A9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35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56C7E-2F5A-4EB9-9348-F833CB7B74D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94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72C8B-7B7D-407A-9214-9B66AC39287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4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997973-26A9-4BF6-A392-A533A408BD0B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F77D7-ACC0-4537-938A-37962588DE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8613"/>
            <a:ext cx="1066800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533400" y="1384300"/>
            <a:ext cx="8153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88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F83BC-4C8F-4E56-8143-08723AB75AED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C30154-367E-40B4-A90C-08C3A0EC2B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4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F7BCC8-CF85-47D3-A667-71326A132488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801C5-695A-4892-A867-9CBD7E4AC3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0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D0771B-994F-44FB-A4DC-EDD12E1759E9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656E5-7DAB-4AE0-97C1-43004DA065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8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B48E3D-3EC3-4BDA-8649-C5B51C696B81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3C37B-1F7A-4322-86C2-99F34D1986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3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99E6F5-D8E0-4346-A870-4C045F91C782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7A314-A170-4CAC-98B0-5A5AD63D68A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7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7528D3-E8B8-4BA5-9AAA-0FACECBCF165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E73C6-257D-4FB0-A1D6-4EB9A2C03D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6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3B3F77-AC8B-4D0D-A374-C587521676DD}" type="datetimeFigureOut">
              <a:rPr lang="en-US" smtClean="0"/>
              <a:pPr>
                <a:defRPr/>
              </a:pPr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E77D0D-16D6-4A9D-A200-1859B76CBD0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99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9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7648D3F1-5E3F-475A-8EA9-F3BD77FEAC00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eaLnBrk="0" hangingPunct="0"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San Jose State University Police Department. Open 24 hours a day, evry day. Call 408.924.2222 or use any Bluelight phone. Emergency Dial 9-1-1.  We Make a Difference Today For A Better Tomorrow. 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2076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362200"/>
            <a:ext cx="7848600" cy="4114800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 smtClean="0"/>
              <a:t>San José State Police Department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 smtClean="0"/>
              <a:t>Active Shooter Awareness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400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400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400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 smtClean="0"/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400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400" dirty="0"/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3800"/>
            <a:ext cx="2400893" cy="237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11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2925" y="457200"/>
            <a:ext cx="8229600" cy="1066800"/>
          </a:xfrm>
        </p:spPr>
        <p:txBody>
          <a:bodyPr>
            <a:normAutofit/>
          </a:bodyPr>
          <a:lstStyle/>
          <a:p>
            <a:r>
              <a:rPr lang="en-US" sz="5300" dirty="0" smtClean="0">
                <a:solidFill>
                  <a:srgbClr val="C00000"/>
                </a:solidFill>
              </a:rPr>
              <a:t>Red </a:t>
            </a:r>
            <a:r>
              <a:rPr lang="en-US" sz="5300" dirty="0">
                <a:solidFill>
                  <a:srgbClr val="C00000"/>
                </a:solidFill>
              </a:rPr>
              <a:t>Flag </a:t>
            </a:r>
            <a:r>
              <a:rPr lang="en-US" sz="5300" dirty="0" smtClean="0"/>
              <a:t>Indicators</a:t>
            </a:r>
            <a:endParaRPr lang="en-US" sz="3100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7225" y="3962400"/>
            <a:ext cx="7391400" cy="2133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“</a:t>
            </a:r>
            <a:r>
              <a:rPr lang="en-US" sz="2400" dirty="0">
                <a:solidFill>
                  <a:srgbClr val="C00000"/>
                </a:solidFill>
              </a:rPr>
              <a:t>red flag</a:t>
            </a:r>
            <a:r>
              <a:rPr lang="en-US" sz="2400" dirty="0"/>
              <a:t>” </a:t>
            </a:r>
            <a:r>
              <a:rPr lang="en-US" sz="2400" dirty="0" smtClean="0"/>
              <a:t>indicator </a:t>
            </a:r>
            <a:r>
              <a:rPr lang="en-US" sz="2400" dirty="0"/>
              <a:t>is a questionable, suspicious or inappropriate behavior that may be presented through someone’s appearance, spoken or written words, or specific </a:t>
            </a:r>
            <a:r>
              <a:rPr lang="en-US" sz="2400" dirty="0" smtClean="0"/>
              <a:t>actions.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42925" y="213360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Although no single set of warning signs are reliable predictors of 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  <a:latin typeface="+mn-lt"/>
              </a:rPr>
              <a:t>an Active Shooter, </a:t>
            </a:r>
            <a:r>
              <a:rPr lang="en-US" sz="28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there can be “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red flags</a:t>
            </a:r>
            <a:r>
              <a:rPr lang="en-US" sz="28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1916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Examples of </a:t>
            </a:r>
            <a:r>
              <a:rPr lang="en-US" sz="4000" dirty="0" smtClean="0">
                <a:solidFill>
                  <a:srgbClr val="FF0000"/>
                </a:solidFill>
              </a:rPr>
              <a:t>Red Flag </a:t>
            </a:r>
            <a:r>
              <a:rPr lang="en-US" sz="4000" dirty="0" smtClean="0"/>
              <a:t>indicators</a:t>
            </a:r>
            <a:r>
              <a:rPr lang="en-US" sz="4000" dirty="0" smtClean="0">
                <a:solidFill>
                  <a:srgbClr val="FFC000"/>
                </a:solidFill>
              </a:rPr>
              <a:t> 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2672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Behaviors which regularly interfere with </a:t>
            </a:r>
            <a:r>
              <a:rPr lang="en-US" dirty="0" smtClean="0"/>
              <a:t>the work  environment</a:t>
            </a:r>
            <a:endParaRPr lang="en-US" dirty="0"/>
          </a:p>
          <a:p>
            <a:pPr lvl="0"/>
            <a:r>
              <a:rPr lang="en-US" dirty="0" smtClean="0"/>
              <a:t>Overly </a:t>
            </a:r>
            <a:r>
              <a:rPr lang="en-US" dirty="0"/>
              <a:t>aggressive </a:t>
            </a:r>
            <a:r>
              <a:rPr lang="en-US" dirty="0" smtClean="0"/>
              <a:t>behavior or threats </a:t>
            </a:r>
            <a:r>
              <a:rPr lang="en-US" dirty="0"/>
              <a:t>toward </a:t>
            </a:r>
            <a:r>
              <a:rPr lang="en-US" dirty="0" smtClean="0"/>
              <a:t>others</a:t>
            </a:r>
          </a:p>
          <a:p>
            <a:pPr lvl="0"/>
            <a:r>
              <a:rPr lang="en-US" dirty="0" smtClean="0"/>
              <a:t>Poor decision-making </a:t>
            </a:r>
            <a:r>
              <a:rPr lang="en-US" dirty="0"/>
              <a:t>and coping skills </a:t>
            </a:r>
          </a:p>
          <a:p>
            <a:pPr lvl="0"/>
            <a:r>
              <a:rPr lang="en-US" dirty="0" smtClean="0"/>
              <a:t>Low </a:t>
            </a:r>
            <a:r>
              <a:rPr lang="en-US" dirty="0"/>
              <a:t>frustration </a:t>
            </a:r>
            <a:r>
              <a:rPr lang="en-US" dirty="0" smtClean="0"/>
              <a:t>tolerance; overreaction </a:t>
            </a:r>
            <a:r>
              <a:rPr lang="en-US" dirty="0"/>
              <a:t>to </a:t>
            </a:r>
            <a:r>
              <a:rPr lang="en-US" dirty="0" smtClean="0"/>
              <a:t>circumstances; anger management problems</a:t>
            </a:r>
          </a:p>
          <a:p>
            <a:pPr lvl="0"/>
            <a:r>
              <a:rPr lang="en-US" dirty="0"/>
              <a:t>Notable change in behavior or appearance </a:t>
            </a:r>
            <a:endParaRPr lang="en-US" dirty="0" smtClean="0"/>
          </a:p>
          <a:p>
            <a:pPr lvl="0"/>
            <a:r>
              <a:rPr lang="en-US" dirty="0"/>
              <a:t>Writings, comments or social network postings endorsing violence; </a:t>
            </a:r>
            <a:r>
              <a:rPr lang="en-US" dirty="0" smtClean="0"/>
              <a:t>an unusual </a:t>
            </a:r>
            <a:r>
              <a:rPr lang="en-US" dirty="0"/>
              <a:t>interest in violence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SJSU </a:t>
            </a:r>
            <a:r>
              <a:rPr lang="en-US" b="1" dirty="0">
                <a:latin typeface="+mn-lt"/>
              </a:rPr>
              <a:t>Red Folder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dirty="0"/>
          </a:p>
        </p:txBody>
      </p:sp>
      <p:pic>
        <p:nvPicPr>
          <p:cNvPr id="4" name="Picture 2" descr="C:\Users\Squihuiz\Desktop\IMG_005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7541" y="2133600"/>
            <a:ext cx="4959115" cy="43464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2514600"/>
            <a:ext cx="2292535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 smtClean="0"/>
              <a:t>ASSISTING SPARTANS </a:t>
            </a:r>
            <a:r>
              <a:rPr lang="en-US" sz="1000" dirty="0" smtClean="0"/>
              <a:t>IN </a:t>
            </a:r>
            <a:r>
              <a:rPr lang="en-US" sz="1000" b="1" dirty="0" smtClean="0">
                <a:solidFill>
                  <a:srgbClr val="FF0000"/>
                </a:solidFill>
              </a:rPr>
              <a:t>DISTRESS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6" name="Picture 11" descr="C:\Users\ben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21" y="4365373"/>
            <a:ext cx="1471701" cy="5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 title="Red Folder"/>
          <p:cNvSpPr/>
          <p:nvPr/>
        </p:nvSpPr>
        <p:spPr>
          <a:xfrm>
            <a:off x="6952588" y="2147698"/>
            <a:ext cx="1190847" cy="1371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RED FOLDER</a:t>
            </a:r>
          </a:p>
          <a:p>
            <a:pPr algn="ctr"/>
            <a:endParaRPr lang="en-US" sz="1500" b="1" dirty="0" smtClean="0">
              <a:solidFill>
                <a:schemeClr val="tx1"/>
              </a:solidFill>
            </a:endParaRPr>
          </a:p>
          <a:p>
            <a:pPr algn="ctr"/>
            <a:endParaRPr lang="en-US" sz="1500" b="1" dirty="0" smtClean="0">
              <a:solidFill>
                <a:schemeClr val="tx1"/>
              </a:solidFill>
            </a:endParaRPr>
          </a:p>
          <a:p>
            <a:pPr algn="ctr"/>
            <a:endParaRPr lang="en-US" sz="1500" b="1" dirty="0">
              <a:solidFill>
                <a:schemeClr val="tx1"/>
              </a:solidFill>
            </a:endParaRPr>
          </a:p>
          <a:p>
            <a:pPr algn="ctr"/>
            <a:endParaRPr lang="en-US" sz="1500" b="1" dirty="0" smtClean="0">
              <a:solidFill>
                <a:schemeClr val="tx1"/>
              </a:solidFill>
            </a:endParaRPr>
          </a:p>
        </p:txBody>
      </p:sp>
      <p:pic>
        <p:nvPicPr>
          <p:cNvPr id="8" name="Picture 9" descr="C:\Users\ben\Desktop\unnamed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81" y="4053358"/>
            <a:ext cx="1493874" cy="17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wpclipart.com/computer/icons/folders/folder_icon_r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30" y="2529558"/>
            <a:ext cx="926960" cy="9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ben\Desktop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530" y="5005665"/>
            <a:ext cx="1471092" cy="5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2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RUN, HIDE, FIGHT: </a:t>
            </a:r>
            <a:r>
              <a:rPr lang="en-US" dirty="0" smtClean="0"/>
              <a:t>Options for surviving an Active Shooter Event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following video produced by the City of Houston provides options for surviving an Active Shooter in its most elemental format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227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0" spc="0" dirty="0">
                <a:ln>
                  <a:noFill/>
                </a:ln>
                <a:latin typeface="Arial"/>
              </a:rPr>
              <a:t>Run, Hide, </a:t>
            </a:r>
            <a:r>
              <a:rPr lang="en-US" sz="4400" kern="0" spc="0" dirty="0" smtClean="0">
                <a:ln>
                  <a:noFill/>
                </a:ln>
                <a:latin typeface="Arial"/>
              </a:rPr>
              <a:t>Fight!</a:t>
            </a:r>
            <a:endParaRPr lang="en-US" dirty="0"/>
          </a:p>
        </p:txBody>
      </p:sp>
      <p:pic>
        <p:nvPicPr>
          <p:cNvPr id="4" name="RUN. HIDE. FIGHT. Surviving an Active Shooter Event - Englis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3705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066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RUN = Evacuate</a:t>
            </a:r>
            <a:endParaRPr lang="en-US" sz="4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Decide if you can </a:t>
            </a:r>
            <a:r>
              <a:rPr lang="en-US" sz="3200" dirty="0"/>
              <a:t>escape safely </a:t>
            </a:r>
            <a:endParaRPr lang="en-US" sz="3200" dirty="0" smtClean="0"/>
          </a:p>
          <a:p>
            <a:r>
              <a:rPr lang="en-US" sz="3200" dirty="0" smtClean="0"/>
              <a:t>If it is safe, </a:t>
            </a:r>
            <a:r>
              <a:rPr lang="en-US" sz="3200" u="sng" dirty="0" smtClean="0"/>
              <a:t>run</a:t>
            </a:r>
            <a:r>
              <a:rPr lang="en-US" sz="3200" dirty="0" smtClean="0"/>
              <a:t> as fast as you can away from the direction of the gunshots</a:t>
            </a:r>
            <a:endParaRPr lang="en-US" sz="3200" dirty="0"/>
          </a:p>
          <a:p>
            <a:r>
              <a:rPr lang="en-US" sz="3200" dirty="0" smtClean="0"/>
              <a:t>DO NOT stop running until you are far away from the area</a:t>
            </a:r>
          </a:p>
          <a:p>
            <a:r>
              <a:rPr lang="en-US" sz="3200" dirty="0" smtClean="0"/>
              <a:t>Leave your belongings behind</a:t>
            </a:r>
          </a:p>
          <a:p>
            <a:r>
              <a:rPr lang="en-US" sz="3200" dirty="0" smtClean="0"/>
              <a:t>Help others escape, if possible</a:t>
            </a:r>
          </a:p>
          <a:p>
            <a:r>
              <a:rPr lang="en-US" sz="3200" dirty="0" smtClean="0"/>
              <a:t>Prevent individuals from entering the area, but not at the risk of your own safety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64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2450" y="228600"/>
            <a:ext cx="8229600" cy="12192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RUN (other considerations) </a:t>
            </a:r>
            <a:endParaRPr lang="en-US" sz="4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543800" cy="4800600"/>
          </a:xfrm>
        </p:spPr>
        <p:txBody>
          <a:bodyPr/>
          <a:lstStyle/>
          <a:p>
            <a:r>
              <a:rPr lang="en-US" sz="3200" dirty="0" smtClean="0"/>
              <a:t>Get away from the threat and identify a safe place</a:t>
            </a:r>
          </a:p>
          <a:p>
            <a:r>
              <a:rPr lang="en-US" sz="3200" dirty="0" smtClean="0"/>
              <a:t>When fleeing from danger, keep buildings, cars or other objects between you and the threat</a:t>
            </a:r>
          </a:p>
          <a:p>
            <a:r>
              <a:rPr lang="en-US" sz="3200" dirty="0" smtClean="0"/>
              <a:t>Do not attempt to move wounded people</a:t>
            </a:r>
          </a:p>
          <a:p>
            <a:r>
              <a:rPr lang="en-US" sz="3200" dirty="0" smtClean="0"/>
              <a:t>Call 911 when safe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DO NOT pull the fire alarm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3429000"/>
            <a:ext cx="3657600" cy="304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HIDE = Lockdown </a:t>
            </a:r>
            <a:endParaRPr lang="en-US" sz="4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2819400"/>
          </a:xfrm>
        </p:spPr>
        <p:txBody>
          <a:bodyPr>
            <a:normAutofit fontScale="92500" lnSpcReduction="2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If escape is not feasible;</a:t>
            </a:r>
            <a:r>
              <a:rPr lang="en-US" sz="2400" dirty="0"/>
              <a:t> </a:t>
            </a:r>
            <a:r>
              <a:rPr lang="en-US" sz="2400" dirty="0" smtClean="0"/>
              <a:t>hide and create a stronghold</a:t>
            </a:r>
            <a:endParaRPr lang="en-US" dirty="0" smtClean="0"/>
          </a:p>
          <a:p>
            <a:r>
              <a:rPr lang="en-US" sz="2400" dirty="0" smtClean="0"/>
              <a:t>Lock </a:t>
            </a:r>
            <a:r>
              <a:rPr lang="en-US" sz="2400" dirty="0"/>
              <a:t>the </a:t>
            </a:r>
            <a:r>
              <a:rPr lang="en-US" sz="2400" dirty="0" smtClean="0"/>
              <a:t>door if possible, turn off the lights and close the blinds</a:t>
            </a:r>
          </a:p>
          <a:p>
            <a:r>
              <a:rPr lang="en-US" sz="2400" dirty="0" smtClean="0"/>
              <a:t>Barricade the door</a:t>
            </a:r>
            <a:endParaRPr lang="en-US" sz="2400" dirty="0"/>
          </a:p>
          <a:p>
            <a:r>
              <a:rPr lang="en-US" sz="2400" dirty="0" smtClean="0"/>
              <a:t>Take cover </a:t>
            </a:r>
            <a:r>
              <a:rPr lang="en-US" sz="2400" dirty="0"/>
              <a:t>behind large </a:t>
            </a:r>
            <a:r>
              <a:rPr lang="en-US" sz="2400" dirty="0" smtClean="0"/>
              <a:t>items</a:t>
            </a:r>
          </a:p>
          <a:p>
            <a:r>
              <a:rPr lang="en-US" sz="2400" dirty="0"/>
              <a:t>Silence your cell </a:t>
            </a:r>
            <a:r>
              <a:rPr lang="en-US" sz="2400" dirty="0" smtClean="0"/>
              <a:t>phones </a:t>
            </a:r>
            <a:r>
              <a:rPr lang="en-US" sz="2400" dirty="0"/>
              <a:t>and turn off vibrate </a:t>
            </a:r>
            <a:r>
              <a:rPr lang="en-US" sz="2400" dirty="0" smtClean="0"/>
              <a:t>mode</a:t>
            </a:r>
            <a:endParaRPr lang="en-US" sz="2400" dirty="0"/>
          </a:p>
          <a:p>
            <a:r>
              <a:rPr lang="en-US" sz="2400" dirty="0"/>
              <a:t>Remain </a:t>
            </a:r>
            <a:r>
              <a:rPr lang="en-US" sz="2400" dirty="0" smtClean="0"/>
              <a:t>quiet</a:t>
            </a:r>
          </a:p>
          <a:p>
            <a:r>
              <a:rPr lang="en-US" sz="2400" dirty="0" smtClean="0"/>
              <a:t>Move away from doors and windows</a:t>
            </a:r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i="1" u="sng" dirty="0"/>
          </a:p>
          <a:p>
            <a:endParaRPr lang="en-US" dirty="0"/>
          </a:p>
        </p:txBody>
      </p:sp>
      <p:pic>
        <p:nvPicPr>
          <p:cNvPr id="4" name="Picture 4" descr="Barricades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77993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Sweeney Hall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39" y="1846624"/>
            <a:ext cx="3447561" cy="46588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2" y="1828800"/>
            <a:ext cx="3443118" cy="465286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002222">
            <a:off x="1676400" y="2362200"/>
            <a:ext cx="5334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953000" y="2895600"/>
            <a:ext cx="1981200" cy="762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Duncan Hall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3581401" cy="48397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1752600"/>
            <a:ext cx="3552444" cy="4800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002222">
            <a:off x="1182857" y="2559973"/>
            <a:ext cx="5334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410200" y="2362200"/>
            <a:ext cx="13716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3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47800" y="304800"/>
            <a:ext cx="6172200" cy="123326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/>
              <a:t>Active Shooter Response Training</a:t>
            </a:r>
            <a:endParaRPr sz="32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34356" y="5638800"/>
            <a:ext cx="5105400" cy="8382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Santa Clara County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Police Chief’s Association </a:t>
            </a:r>
            <a:endParaRPr lang="en-US" dirty="0"/>
          </a:p>
        </p:txBody>
      </p:sp>
      <p:pic>
        <p:nvPicPr>
          <p:cNvPr id="6" name="Picture 5" descr="Man with gun standing in a hall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3287713" cy="3790950"/>
          </a:xfrm>
          <a:prstGeom prst="rect">
            <a:avLst/>
          </a:prstGeom>
          <a:noFill/>
          <a:ln w="9525">
            <a:solidFill>
              <a:srgbClr val="18314A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1" y="304800"/>
            <a:ext cx="8229600" cy="1219200"/>
          </a:xfrm>
        </p:spPr>
        <p:txBody>
          <a:bodyPr>
            <a:norm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en-US" sz="3600" spc="0" dirty="0">
                <a:ln>
                  <a:noFill/>
                </a:ln>
                <a:effectLst/>
                <a:ea typeface="+mn-ea"/>
                <a:cs typeface="+mn-cs"/>
              </a:rPr>
              <a:t>Erect </a:t>
            </a:r>
            <a:r>
              <a:rPr lang="en-US" sz="3600" spc="0" dirty="0" smtClean="0">
                <a:ln>
                  <a:noFill/>
                </a:ln>
                <a:effectLst/>
                <a:ea typeface="+mn-ea"/>
                <a:cs typeface="+mn-cs"/>
              </a:rPr>
              <a:t>barricades </a:t>
            </a:r>
            <a:r>
              <a:rPr lang="en-US" sz="3600" spc="0" dirty="0">
                <a:ln>
                  <a:noFill/>
                </a:ln>
                <a:effectLst/>
                <a:ea typeface="+mn-ea"/>
                <a:cs typeface="+mn-cs"/>
              </a:rPr>
              <a:t>on </a:t>
            </a:r>
            <a:r>
              <a:rPr lang="en-US" sz="3600" b="1" u="sng" spc="0" dirty="0">
                <a:ln>
                  <a:noFill/>
                </a:ln>
                <a:effectLst/>
                <a:ea typeface="+mn-ea"/>
                <a:cs typeface="+mn-cs"/>
              </a:rPr>
              <a:t>ALL</a:t>
            </a:r>
            <a:r>
              <a:rPr lang="en-US" sz="3600" spc="0" dirty="0">
                <a:ln>
                  <a:noFill/>
                </a:ln>
                <a:effectLst/>
                <a:ea typeface="+mn-ea"/>
                <a:cs typeface="+mn-cs"/>
              </a:rPr>
              <a:t> of the </a:t>
            </a:r>
            <a:r>
              <a:rPr lang="en-US" sz="3600" spc="0" dirty="0" smtClean="0">
                <a:ln>
                  <a:noFill/>
                </a:ln>
                <a:effectLst/>
                <a:ea typeface="+mn-ea"/>
                <a:cs typeface="+mn-cs"/>
              </a:rPr>
              <a:t>doors</a:t>
            </a:r>
            <a:endParaRPr lang="en-US" sz="3600" dirty="0"/>
          </a:p>
        </p:txBody>
      </p:sp>
      <p:pic>
        <p:nvPicPr>
          <p:cNvPr id="4" name="Picture 8" descr="Piedmont Hill HS barricades 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600200"/>
            <a:ext cx="6807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2659440"/>
            <a:ext cx="198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Fill in the voids</a:t>
            </a: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2133600" y="3429000"/>
            <a:ext cx="2895600" cy="1143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2133600" y="3419475"/>
            <a:ext cx="1828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60198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Suspect will take the Path of Least Resistance</a:t>
            </a:r>
            <a:endParaRPr lang="en-US" sz="24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366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r>
              <a:rPr lang="en-US" dirty="0" smtClean="0"/>
              <a:t>Good example of a barricade</a:t>
            </a:r>
            <a:endParaRPr lang="en-US" dirty="0"/>
          </a:p>
        </p:txBody>
      </p:sp>
      <p:pic>
        <p:nvPicPr>
          <p:cNvPr id="4" name="Content Placeholder 3" descr="Barricades 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391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2897207"/>
            <a:ext cx="49855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</a:t>
            </a:r>
          </a:p>
          <a:p>
            <a:endParaRPr lang="en-US" dirty="0"/>
          </a:p>
          <a:p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Reinforce the primary barricade</a:t>
            </a:r>
          </a:p>
          <a:p>
            <a:endParaRPr lang="en-US" u="sng" dirty="0">
              <a:solidFill>
                <a:srgbClr val="FFFF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8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HIDE (other considerations)</a:t>
            </a:r>
            <a:endParaRPr lang="en-US" sz="4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572000"/>
          </a:xfrm>
        </p:spPr>
        <p:txBody>
          <a:bodyPr/>
          <a:lstStyle/>
          <a:p>
            <a:r>
              <a:rPr lang="en-US" sz="2800" dirty="0"/>
              <a:t>Call </a:t>
            </a:r>
            <a:r>
              <a:rPr lang="en-US" sz="2800" dirty="0" smtClean="0"/>
              <a:t>911 when it is safe to do so</a:t>
            </a:r>
            <a:endParaRPr lang="en-US" sz="2800" dirty="0"/>
          </a:p>
          <a:p>
            <a:endParaRPr lang="en-US" sz="1400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Once </a:t>
            </a:r>
            <a:r>
              <a:rPr lang="en-US" sz="2800" dirty="0" smtClean="0"/>
              <a:t>you have secured the door do not open it </a:t>
            </a:r>
            <a:r>
              <a:rPr lang="en-US" sz="2800" dirty="0"/>
              <a:t>for anyone. Police will enter the room when the situation is over.</a:t>
            </a:r>
            <a:r>
              <a:rPr lang="en-US" sz="2800" dirty="0">
                <a:solidFill>
                  <a:srgbClr val="3366FF"/>
                </a:solidFill>
              </a:rPr>
              <a:t> </a:t>
            </a:r>
            <a:endParaRPr lang="en-US" sz="2800" dirty="0" smtClean="0">
              <a:solidFill>
                <a:srgbClr val="3366FF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sz="1400" dirty="0">
              <a:solidFill>
                <a:srgbClr val="3366FF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Prepare yourself mentally and physically for the possibility of engaging the Active Shooter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en-US" dirty="0" smtClean="0"/>
              <a:t>Put </a:t>
            </a:r>
            <a:r>
              <a:rPr lang="en-US" dirty="0"/>
              <a:t>yourself in a position to </a:t>
            </a:r>
            <a:r>
              <a:rPr lang="en-US" dirty="0" smtClean="0"/>
              <a:t>surprise </a:t>
            </a:r>
            <a:r>
              <a:rPr lang="en-US" dirty="0"/>
              <a:t>the </a:t>
            </a:r>
            <a:r>
              <a:rPr lang="en-US" dirty="0" smtClean="0"/>
              <a:t>suspect(s) </a:t>
            </a:r>
            <a:r>
              <a:rPr lang="en-US" dirty="0"/>
              <a:t>if </a:t>
            </a:r>
            <a:r>
              <a:rPr lang="en-US" dirty="0" smtClean="0"/>
              <a:t>they enter </a:t>
            </a:r>
            <a:r>
              <a:rPr lang="en-US" dirty="0"/>
              <a:t>the room.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791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FIGHT = Fight for your Life</a:t>
            </a:r>
            <a:endParaRPr lang="en-US" sz="4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752600"/>
            <a:ext cx="8077199" cy="4267200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This is a last resort </a:t>
            </a:r>
          </a:p>
          <a:p>
            <a:r>
              <a:rPr lang="en-US" sz="3000" u="sng" dirty="0" smtClean="0"/>
              <a:t>Commit to your actions!</a:t>
            </a:r>
            <a:endParaRPr lang="en-US" sz="3000" dirty="0"/>
          </a:p>
          <a:p>
            <a:pPr>
              <a:lnSpc>
                <a:spcPct val="90000"/>
              </a:lnSpc>
              <a:defRPr/>
            </a:pPr>
            <a:r>
              <a:rPr lang="en-US" sz="3000" dirty="0" smtClean="0"/>
              <a:t>Act as aggressively as possible</a:t>
            </a:r>
          </a:p>
          <a:p>
            <a:pPr>
              <a:lnSpc>
                <a:spcPct val="90000"/>
              </a:lnSpc>
              <a:defRPr/>
            </a:pPr>
            <a:r>
              <a:rPr lang="en-US" sz="3000" dirty="0" smtClean="0"/>
              <a:t>Improvise weapons</a:t>
            </a:r>
            <a:endParaRPr lang="en-US" sz="3000" dirty="0"/>
          </a:p>
          <a:p>
            <a:pPr>
              <a:lnSpc>
                <a:spcPct val="90000"/>
              </a:lnSpc>
              <a:defRPr/>
            </a:pPr>
            <a:r>
              <a:rPr lang="en-US" sz="3000" dirty="0"/>
              <a:t>Attack in a </a:t>
            </a:r>
            <a:r>
              <a:rPr lang="en-US" sz="3000" dirty="0" smtClean="0"/>
              <a:t>group</a:t>
            </a:r>
            <a:endParaRPr lang="en-US" sz="3000" dirty="0"/>
          </a:p>
          <a:p>
            <a:pPr>
              <a:lnSpc>
                <a:spcPct val="90000"/>
              </a:lnSpc>
              <a:defRPr/>
            </a:pPr>
            <a:r>
              <a:rPr lang="en-US" sz="3000" dirty="0" smtClean="0"/>
              <a:t>Yell and and make loud noises to disorient the shooter</a:t>
            </a:r>
          </a:p>
          <a:p>
            <a:pPr>
              <a:lnSpc>
                <a:spcPct val="90000"/>
              </a:lnSpc>
              <a:defRPr/>
            </a:pPr>
            <a:r>
              <a:rPr lang="en-US" sz="3000" dirty="0" smtClean="0"/>
              <a:t>If possible, grab </a:t>
            </a:r>
            <a:r>
              <a:rPr lang="en-US" sz="3000" dirty="0"/>
              <a:t>the </a:t>
            </a:r>
            <a:r>
              <a:rPr lang="en-US" sz="3000" dirty="0" smtClean="0"/>
              <a:t>shooter’s </a:t>
            </a:r>
            <a:r>
              <a:rPr lang="en-US" sz="3000" dirty="0"/>
              <a:t>limbs and head, take them to the ground and hold them there.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0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24850" cy="1219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When police officers arrive on scene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905000"/>
            <a:ext cx="4267200" cy="4343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Their first </a:t>
            </a:r>
            <a:r>
              <a:rPr lang="en-US" dirty="0"/>
              <a:t>priority is to eliminate the </a:t>
            </a:r>
            <a:r>
              <a:rPr lang="en-US" dirty="0" smtClean="0"/>
              <a:t>threat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n-US" dirty="0" smtClean="0"/>
              <a:t>Officers will advance to the area where the last shots were heard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Initial officers will not tend to injured victims nor stop to speak with you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4200" y="2796435"/>
            <a:ext cx="163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aw enforcement officer with hand near holstered gu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905000"/>
            <a:ext cx="3352800" cy="4191000"/>
          </a:xfrm>
          <a:prstGeom prst="rect">
            <a:avLst/>
          </a:prstGeom>
          <a:noFill/>
          <a:ln w="9525">
            <a:solidFill>
              <a:srgbClr val="18314A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9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Additional Officers &amp; Rescue Teams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47956"/>
            <a:ext cx="4648200" cy="480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Officers may not be wearing traditional police uniforms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Instead they may be in “tactical” gear with rifles, helmets and ballistic vests</a:t>
            </a:r>
          </a:p>
          <a:p>
            <a:pPr marL="0" indent="0">
              <a:buNone/>
            </a:pPr>
            <a:r>
              <a:rPr lang="en-US" dirty="0" smtClean="0"/>
              <a:t>To minimize risk, everyone must be treated as a suspect until the suspect is identified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Officers will issue loud commands and may get physical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84004" y="35789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49115"/>
            <a:ext cx="3733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0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Reacting to Law Enforcement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Remain calm</a:t>
            </a:r>
          </a:p>
          <a:p>
            <a:r>
              <a:rPr lang="en-US" dirty="0" smtClean="0"/>
              <a:t>DO NOT approach officers</a:t>
            </a:r>
          </a:p>
          <a:p>
            <a:r>
              <a:rPr lang="en-US" dirty="0" smtClean="0"/>
              <a:t>Follow all instructions by officers</a:t>
            </a:r>
          </a:p>
          <a:p>
            <a:r>
              <a:rPr lang="en-US" dirty="0" smtClean="0"/>
              <a:t>Put down any items and DO NOT pick up any weapons </a:t>
            </a:r>
          </a:p>
          <a:p>
            <a:r>
              <a:rPr lang="en-US" dirty="0" smtClean="0"/>
              <a:t>Raise hands and spread fingers</a:t>
            </a:r>
          </a:p>
          <a:p>
            <a:r>
              <a:rPr lang="en-US" dirty="0" smtClean="0"/>
              <a:t>Avoid quick movements</a:t>
            </a:r>
          </a:p>
          <a:p>
            <a:r>
              <a:rPr lang="en-US" dirty="0" smtClean="0"/>
              <a:t>Avoiding pointing, screaming or yelling at officers</a:t>
            </a:r>
          </a:p>
          <a:p>
            <a:r>
              <a:rPr lang="en-US" dirty="0" smtClean="0"/>
              <a:t>If you are barricaded in a room, DO NOT open the  door</a:t>
            </a:r>
          </a:p>
        </p:txBody>
      </p:sp>
    </p:spTree>
    <p:extLst>
      <p:ext uri="{BB962C8B-B14F-4D97-AF65-F5344CB8AC3E}">
        <p14:creationId xmlns:p14="http://schemas.microsoft.com/office/powerpoint/2010/main" val="39017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Considerations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6200" y="1524000"/>
            <a:ext cx="4800600" cy="4572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Be aware there may be situations where people:</a:t>
            </a:r>
          </a:p>
          <a:p>
            <a:r>
              <a:rPr lang="en-US" dirty="0" smtClean="0"/>
              <a:t>May have limited or no English proficiency</a:t>
            </a:r>
          </a:p>
          <a:p>
            <a:r>
              <a:rPr lang="en-US" dirty="0" smtClean="0"/>
              <a:t>May be hearing or sight impaired</a:t>
            </a:r>
          </a:p>
          <a:p>
            <a:r>
              <a:rPr lang="en-US" dirty="0" smtClean="0"/>
              <a:t>May be mobility impaired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dirty="0" smtClean="0"/>
              <a:t>Do the best you can to help without putting yourself at risk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0819" y="32838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Woman pushing a man in a wheelchair along a sidewalk.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17275"/>
            <a:ext cx="2632075" cy="3671888"/>
          </a:xfrm>
          <a:prstGeom prst="rect">
            <a:avLst/>
          </a:prstGeom>
          <a:noFill/>
          <a:ln w="9525">
            <a:solidFill>
              <a:srgbClr val="18314A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Shelter in Place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/>
              <a:t>S</a:t>
            </a:r>
            <a:r>
              <a:rPr lang="en-US" sz="3600" dirty="0" smtClean="0"/>
              <a:t>ituations where there is no </a:t>
            </a:r>
            <a:r>
              <a:rPr lang="en-US" sz="3600" u="sng" dirty="0" smtClean="0"/>
              <a:t>immediate</a:t>
            </a:r>
            <a:r>
              <a:rPr lang="en-US" sz="3600" dirty="0" smtClean="0"/>
              <a:t> threat to your location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200" dirty="0"/>
              <a:t>Dangerous incident in the </a:t>
            </a:r>
            <a:r>
              <a:rPr lang="en-US" sz="3200" dirty="0" smtClean="0"/>
              <a:t>surrounding neighborhood</a:t>
            </a:r>
            <a:endParaRPr lang="en-US" sz="3200" dirty="0"/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200" dirty="0"/>
              <a:t>Dangerous incident at a nearby school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200" dirty="0"/>
              <a:t>Any </a:t>
            </a:r>
            <a:r>
              <a:rPr lang="en-US" sz="3200" dirty="0" smtClean="0"/>
              <a:t>situation </a:t>
            </a:r>
            <a:r>
              <a:rPr lang="en-US" sz="3200" dirty="0"/>
              <a:t>where you feel keeping </a:t>
            </a:r>
            <a:r>
              <a:rPr lang="en-US" sz="3200" dirty="0" smtClean="0"/>
              <a:t>your staff </a:t>
            </a:r>
            <a:r>
              <a:rPr lang="en-US" sz="3200" dirty="0"/>
              <a:t>inside is the safest alternative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Shelter in Place Considerations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/>
          <a:lstStyle/>
          <a:p>
            <a:r>
              <a:rPr lang="en-US" sz="2800" dirty="0" smtClean="0"/>
              <a:t>Close </a:t>
            </a:r>
            <a:r>
              <a:rPr lang="en-US" sz="2800" dirty="0"/>
              <a:t>all </a:t>
            </a:r>
            <a:r>
              <a:rPr lang="en-US" sz="2800" dirty="0" smtClean="0"/>
              <a:t>doors</a:t>
            </a:r>
            <a:r>
              <a:rPr lang="en-US" sz="2800" dirty="0"/>
              <a:t> </a:t>
            </a:r>
            <a:r>
              <a:rPr lang="en-US" sz="2800" dirty="0" smtClean="0"/>
              <a:t>and </a:t>
            </a:r>
            <a:r>
              <a:rPr lang="en-US" sz="2800" dirty="0"/>
              <a:t>windows (no barricades</a:t>
            </a:r>
            <a:r>
              <a:rPr lang="en-US" sz="2800" dirty="0" smtClean="0"/>
              <a:t>)</a:t>
            </a:r>
          </a:p>
          <a:p>
            <a:endParaRPr lang="en-US" sz="1200" dirty="0"/>
          </a:p>
          <a:p>
            <a:r>
              <a:rPr lang="en-US" sz="2800" dirty="0"/>
              <a:t>Remain </a:t>
            </a:r>
            <a:r>
              <a:rPr lang="en-US" sz="2800" dirty="0" smtClean="0"/>
              <a:t>inside; engage in normal indoor activities</a:t>
            </a:r>
          </a:p>
          <a:p>
            <a:endParaRPr lang="en-US" sz="1200" dirty="0" smtClean="0"/>
          </a:p>
          <a:p>
            <a:r>
              <a:rPr lang="en-US" sz="2800" dirty="0" smtClean="0"/>
              <a:t>Keep </a:t>
            </a:r>
            <a:r>
              <a:rPr lang="en-US" sz="2800" dirty="0"/>
              <a:t>movement outdoors to a </a:t>
            </a:r>
            <a:r>
              <a:rPr lang="en-US" sz="2800" dirty="0" smtClean="0"/>
              <a:t>minimum</a:t>
            </a:r>
          </a:p>
          <a:p>
            <a:endParaRPr lang="en-US" sz="1200" dirty="0" smtClean="0"/>
          </a:p>
          <a:p>
            <a:r>
              <a:rPr lang="en-US" sz="2800" dirty="0" smtClean="0"/>
              <a:t>Use </a:t>
            </a:r>
            <a:r>
              <a:rPr lang="en-US" sz="2800" dirty="0"/>
              <a:t>buddy system </a:t>
            </a:r>
            <a:r>
              <a:rPr lang="en-US" sz="2800" dirty="0" smtClean="0"/>
              <a:t>when </a:t>
            </a:r>
            <a:r>
              <a:rPr lang="en-US" sz="2800" dirty="0"/>
              <a:t>leaving </a:t>
            </a:r>
            <a:r>
              <a:rPr lang="en-US" sz="2800" dirty="0" smtClean="0"/>
              <a:t>your location</a:t>
            </a:r>
          </a:p>
          <a:p>
            <a:endParaRPr lang="en-US" sz="1200" dirty="0" smtClean="0"/>
          </a:p>
          <a:p>
            <a:r>
              <a:rPr lang="en-US" sz="2800" dirty="0" smtClean="0"/>
              <a:t>Communicate with your co-workers if you plan to leave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TRAINING OBJECTIVES</a:t>
            </a:r>
            <a:endParaRPr dirty="0"/>
          </a:p>
        </p:txBody>
      </p:sp>
      <p:sp>
        <p:nvSpPr>
          <p:cNvPr id="14337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Offer </a:t>
            </a:r>
            <a:r>
              <a:rPr lang="en-US" sz="3200" dirty="0"/>
              <a:t>strategies to prevent and prepare for a potential </a:t>
            </a:r>
            <a:r>
              <a:rPr lang="en-US" sz="3200" dirty="0" smtClean="0"/>
              <a:t>Active Shooter incident</a:t>
            </a:r>
            <a:endParaRPr lang="en-US" sz="3200" dirty="0"/>
          </a:p>
          <a:p>
            <a:pPr>
              <a:buFont typeface="Wingdings" pitchFamily="2" charset="2"/>
              <a:buChar char="§"/>
            </a:pPr>
            <a:endParaRPr lang="en-US" sz="1600" dirty="0" smtClean="0"/>
          </a:p>
          <a:p>
            <a:pPr>
              <a:buFont typeface="Wingdings" pitchFamily="2" charset="2"/>
              <a:buChar char="§"/>
            </a:pPr>
            <a:r>
              <a:rPr lang="en-US" sz="3200" dirty="0" smtClean="0"/>
              <a:t>Provide options to enhance survival when confronted with an Active Shooter</a:t>
            </a:r>
          </a:p>
          <a:p>
            <a:pPr>
              <a:buFont typeface="Wingdings" pitchFamily="2" charset="2"/>
              <a:buChar char="§"/>
            </a:pPr>
            <a:endParaRPr lang="en-US" sz="1600" dirty="0"/>
          </a:p>
          <a:p>
            <a:pPr>
              <a:buFont typeface="Wingdings" pitchFamily="2" charset="2"/>
              <a:buChar char="§"/>
            </a:pPr>
            <a:r>
              <a:rPr lang="en-US" sz="3200" dirty="0" smtClean="0"/>
              <a:t>Describe actions needed to safely interact with the responding police officers</a:t>
            </a:r>
          </a:p>
          <a:p>
            <a:pPr>
              <a:buFont typeface="Wingdings" pitchFamily="2" charset="2"/>
              <a:buChar char="§"/>
            </a:pPr>
            <a:endParaRPr lang="en-US" sz="1600" dirty="0" smtClean="0"/>
          </a:p>
          <a:p>
            <a:pPr>
              <a:buFont typeface="Wingdings" pitchFamily="2" charset="2"/>
              <a:buChar char="§"/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dirty="0" smtClean="0"/>
              <a:t>Training Summary</a:t>
            </a:r>
            <a:endParaRPr lang="en-US" b="1" u="sng" dirty="0">
              <a:solidFill>
                <a:srgbClr val="8AF85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752600"/>
            <a:ext cx="8153400" cy="45720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Plan &amp; prepare</a:t>
            </a:r>
          </a:p>
          <a:p>
            <a:r>
              <a:rPr lang="en-US" sz="2800" dirty="0" smtClean="0"/>
              <a:t>Be </a:t>
            </a:r>
            <a:r>
              <a:rPr lang="en-US" sz="2800" dirty="0"/>
              <a:t>aware of your environment </a:t>
            </a:r>
            <a:endParaRPr lang="en-US" sz="2800" dirty="0" smtClean="0"/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Always know your escape route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Identify possible dangers</a:t>
            </a:r>
          </a:p>
          <a:p>
            <a:r>
              <a:rPr lang="en-US" dirty="0" smtClean="0"/>
              <a:t>In the event of an Active Shooter: RUN, HIDE, FIGHT!</a:t>
            </a:r>
          </a:p>
          <a:p>
            <a:r>
              <a:rPr lang="en-US" sz="2800" dirty="0" smtClean="0"/>
              <a:t>Call 911 when it is safe to do so</a:t>
            </a:r>
          </a:p>
          <a:p>
            <a:r>
              <a:rPr lang="en-US" sz="2800" u="sng" dirty="0" smtClean="0"/>
              <a:t>Never</a:t>
            </a:r>
            <a:r>
              <a:rPr lang="en-US" sz="2800" dirty="0" smtClean="0"/>
              <a:t> approach an officer during an active shooter situation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Definition of an Active Shooter</a:t>
            </a:r>
            <a:endParaRPr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16" y="1562676"/>
            <a:ext cx="7517684" cy="45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1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 smtClean="0"/>
              <a:t>Active Shooter Events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endParaRPr lang="en-US" dirty="0" smtClean="0"/>
          </a:p>
          <a:p>
            <a:pPr lvl="8"/>
            <a:endParaRPr lang="en-US" dirty="0"/>
          </a:p>
          <a:p>
            <a:pPr marL="2377440" lvl="8" indent="0">
              <a:buNone/>
            </a:pPr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1905000"/>
            <a:ext cx="4267200" cy="393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>
                <a:latin typeface="+mn-lt"/>
              </a:rPr>
              <a:t>Unpredictable</a:t>
            </a:r>
          </a:p>
          <a:p>
            <a:endParaRPr lang="en-US" sz="2800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latin typeface="+mn-lt"/>
              </a:rPr>
              <a:t>Evolve quickly</a:t>
            </a:r>
          </a:p>
          <a:p>
            <a:endParaRPr lang="en-US" sz="2800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latin typeface="+mn-lt"/>
              </a:rPr>
              <a:t>Continue until stopped by law enforcement, suicide or other intervention</a:t>
            </a:r>
            <a:endParaRPr lang="en-US" sz="32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05000"/>
            <a:ext cx="2590800" cy="38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Tragic Reality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7128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731202836"/>
              </p:ext>
            </p:extLst>
          </p:nvPr>
        </p:nvGraphicFramePr>
        <p:xfrm>
          <a:off x="1447800" y="1524000"/>
          <a:ext cx="6248400" cy="503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152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5825" y="152400"/>
            <a:ext cx="8229600" cy="1295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 happens frequently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(and continues to happen…)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981200"/>
            <a:ext cx="7924800" cy="4495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Blip>
                <a:blip r:embed="rId3"/>
              </a:buBlip>
              <a:defRPr/>
            </a:pPr>
            <a:r>
              <a:rPr lang="en-US" dirty="0"/>
              <a:t>Columbine </a:t>
            </a:r>
            <a:r>
              <a:rPr lang="en-US" dirty="0" smtClean="0"/>
              <a:t>High School, Colorado</a:t>
            </a:r>
          </a:p>
          <a:p>
            <a:pPr>
              <a:buBlip>
                <a:blip r:embed="rId3"/>
              </a:buBlip>
              <a:defRPr/>
            </a:pPr>
            <a:r>
              <a:rPr lang="en-US" dirty="0"/>
              <a:t>Virginia Tech University</a:t>
            </a:r>
          </a:p>
          <a:p>
            <a:pPr eaLnBrk="1" hangingPunct="1">
              <a:buFont typeface="Wingdings" pitchFamily="2" charset="2"/>
              <a:buBlip>
                <a:blip r:embed="rId3"/>
              </a:buBlip>
              <a:defRPr/>
            </a:pPr>
            <a:r>
              <a:rPr lang="en-US" dirty="0" smtClean="0"/>
              <a:t>Fort </a:t>
            </a:r>
            <a:r>
              <a:rPr lang="en-US" dirty="0"/>
              <a:t>Hood, </a:t>
            </a:r>
            <a:r>
              <a:rPr lang="en-US" dirty="0" smtClean="0"/>
              <a:t>Texas</a:t>
            </a:r>
          </a:p>
          <a:p>
            <a:pPr eaLnBrk="1" hangingPunct="1">
              <a:buFont typeface="Wingdings" pitchFamily="2" charset="2"/>
              <a:buBlip>
                <a:blip r:embed="rId3"/>
              </a:buBlip>
              <a:defRPr/>
            </a:pPr>
            <a:r>
              <a:rPr lang="en-US" dirty="0" err="1" smtClean="0"/>
              <a:t>Oikos</a:t>
            </a:r>
            <a:r>
              <a:rPr lang="en-US" dirty="0" smtClean="0"/>
              <a:t> University, Oakland, CA</a:t>
            </a:r>
          </a:p>
          <a:p>
            <a:pPr>
              <a:buBlip>
                <a:blip r:embed="rId3"/>
              </a:buBlip>
              <a:defRPr/>
            </a:pPr>
            <a:r>
              <a:rPr lang="en-US" dirty="0"/>
              <a:t>UC Santa </a:t>
            </a:r>
            <a:r>
              <a:rPr lang="en-US" dirty="0" smtClean="0"/>
              <a:t>Barbara</a:t>
            </a:r>
          </a:p>
          <a:p>
            <a:pPr>
              <a:buBlip>
                <a:blip r:embed="rId3"/>
              </a:buBlip>
              <a:defRPr/>
            </a:pPr>
            <a:r>
              <a:rPr lang="en-US" dirty="0" smtClean="0"/>
              <a:t>Newtown</a:t>
            </a:r>
            <a:r>
              <a:rPr lang="en-US" dirty="0"/>
              <a:t>, </a:t>
            </a:r>
            <a:r>
              <a:rPr lang="en-US" dirty="0" smtClean="0"/>
              <a:t>Connecticut</a:t>
            </a:r>
          </a:p>
          <a:p>
            <a:pPr>
              <a:buBlip>
                <a:blip r:embed="rId3"/>
              </a:buBlip>
              <a:defRPr/>
            </a:pPr>
            <a:r>
              <a:rPr lang="it-IT" dirty="0" smtClean="0"/>
              <a:t>Inland </a:t>
            </a:r>
            <a:r>
              <a:rPr lang="it-IT" dirty="0"/>
              <a:t>Regional </a:t>
            </a:r>
            <a:r>
              <a:rPr lang="it-IT" dirty="0" smtClean="0"/>
              <a:t>Center, </a:t>
            </a:r>
            <a:r>
              <a:rPr lang="it-IT" dirty="0"/>
              <a:t>San Bernardino</a:t>
            </a:r>
            <a:r>
              <a:rPr lang="it-IT" dirty="0" smtClean="0"/>
              <a:t>, CA </a:t>
            </a:r>
            <a:endParaRPr lang="en-US" dirty="0" smtClean="0"/>
          </a:p>
          <a:p>
            <a:pPr>
              <a:buBlip>
                <a:blip r:embed="rId3"/>
              </a:buBlip>
              <a:defRPr/>
            </a:pPr>
            <a:r>
              <a:rPr lang="en-US" dirty="0"/>
              <a:t>Route 91 Harvest </a:t>
            </a:r>
            <a:r>
              <a:rPr lang="en-US" dirty="0" smtClean="0"/>
              <a:t>Music Festival, Las Vegas, NV</a:t>
            </a:r>
          </a:p>
          <a:p>
            <a:pPr>
              <a:buBlip>
                <a:blip r:embed="rId3"/>
              </a:buBlip>
              <a:defRPr/>
            </a:pPr>
            <a:r>
              <a:rPr lang="en-US" dirty="0"/>
              <a:t> </a:t>
            </a:r>
            <a:r>
              <a:rPr lang="en-US" dirty="0" err="1"/>
              <a:t>Stoneman</a:t>
            </a:r>
            <a:r>
              <a:rPr lang="en-US" dirty="0"/>
              <a:t> Douglas High School in Parkland, </a:t>
            </a:r>
            <a:r>
              <a:rPr lang="en-US" dirty="0" smtClean="0"/>
              <a:t>FL</a:t>
            </a:r>
          </a:p>
          <a:p>
            <a:pPr>
              <a:buBlip>
                <a:blip r:embed="rId3"/>
              </a:buBlip>
              <a:defRPr/>
            </a:pPr>
            <a:endParaRPr lang="en-US" dirty="0"/>
          </a:p>
          <a:p>
            <a:pPr eaLnBrk="1" hangingPunct="1">
              <a:buFont typeface="Wingdings" pitchFamily="2" charset="2"/>
              <a:buBlip>
                <a:blip r:embed="rId3"/>
              </a:buBlip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</p:spPr>
        <p:txBody>
          <a:bodyPr/>
          <a:lstStyle/>
          <a:p>
            <a:r>
              <a:rPr lang="en-US" dirty="0" smtClean="0"/>
              <a:t>Lessons Learned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0"/>
            <a:ext cx="8458200" cy="4800600"/>
          </a:xfrm>
        </p:spPr>
        <p:txBody>
          <a:bodyPr/>
          <a:lstStyle/>
          <a:p>
            <a:pPr>
              <a:lnSpc>
                <a:spcPct val="90000"/>
              </a:lnSpc>
              <a:buBlip>
                <a:blip r:embed="rId3"/>
              </a:buBlip>
              <a:defRPr/>
            </a:pPr>
            <a:r>
              <a:rPr lang="en-US" sz="2800" dirty="0" smtClean="0"/>
              <a:t>Taking </a:t>
            </a:r>
            <a:r>
              <a:rPr lang="en-US" sz="2800" dirty="0"/>
              <a:t>action makes a </a:t>
            </a:r>
            <a:r>
              <a:rPr lang="en-US" sz="2800" dirty="0" smtClean="0"/>
              <a:t>difference</a:t>
            </a:r>
          </a:p>
          <a:p>
            <a:pPr>
              <a:lnSpc>
                <a:spcPct val="90000"/>
              </a:lnSpc>
              <a:buBlip>
                <a:blip r:embed="rId3"/>
              </a:buBlip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  <a:defRPr/>
            </a:pPr>
            <a:r>
              <a:rPr lang="en-US" sz="2800" dirty="0" smtClean="0"/>
              <a:t>NEUTRALIZING THE THREAT IS NECESSARY TO </a:t>
            </a:r>
            <a:r>
              <a:rPr lang="en-US" sz="2800" dirty="0"/>
              <a:t>SAVE </a:t>
            </a:r>
            <a:r>
              <a:rPr lang="en-US" sz="2800" dirty="0" smtClean="0"/>
              <a:t>LIVES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  <a:defRPr/>
            </a:pPr>
            <a:r>
              <a:rPr lang="en-US" sz="2800" dirty="0" smtClean="0"/>
              <a:t>Active </a:t>
            </a:r>
            <a:r>
              <a:rPr lang="en-US" sz="2800" dirty="0"/>
              <a:t>Shooter Events are often over </a:t>
            </a:r>
            <a:r>
              <a:rPr lang="en-US" sz="2800" dirty="0" smtClean="0"/>
              <a:t>within </a:t>
            </a:r>
            <a:r>
              <a:rPr lang="en-US" sz="2800" dirty="0"/>
              <a:t>10-15 </a:t>
            </a:r>
            <a:r>
              <a:rPr lang="en-US" sz="2800" dirty="0" smtClean="0"/>
              <a:t>minutes (</a:t>
            </a:r>
            <a:r>
              <a:rPr lang="en-US" sz="2800" i="1" dirty="0" smtClean="0"/>
              <a:t>before</a:t>
            </a:r>
            <a:r>
              <a:rPr lang="en-US" sz="2800" dirty="0" smtClean="0"/>
              <a:t> </a:t>
            </a:r>
            <a:r>
              <a:rPr lang="en-US" sz="2800" dirty="0"/>
              <a:t>the police </a:t>
            </a:r>
            <a:r>
              <a:rPr lang="en-US" sz="2800" dirty="0" smtClean="0"/>
              <a:t>arrive in half the cases)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  <a:defRPr/>
            </a:pPr>
            <a:r>
              <a:rPr lang="en-US" sz="2800" dirty="0" smtClean="0"/>
              <a:t>Actions YOU need to take to minimize or eliminate </a:t>
            </a:r>
            <a:r>
              <a:rPr lang="en-US" sz="2800" smtClean="0"/>
              <a:t>the threat</a:t>
            </a:r>
            <a:endParaRPr lang="en-US" sz="2800" i="1" dirty="0" smtClean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800" dirty="0" smtClean="0">
              <a:solidFill>
                <a:srgbClr val="3366FF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  <a:defRPr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Prevention &amp; Detection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7772400" cy="47244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Blip>
                <a:blip r:embed="rId2"/>
              </a:buBlip>
              <a:defRPr/>
            </a:pPr>
            <a:r>
              <a:rPr lang="en-US" sz="2800" dirty="0" smtClean="0"/>
              <a:t>Harden the target (security upgrades)</a:t>
            </a:r>
            <a:endParaRPr lang="en-US" sz="2800" dirty="0"/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 smtClean="0"/>
              <a:t>Video surveillance of open areas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 smtClean="0"/>
              <a:t>Peep </a:t>
            </a:r>
            <a:r>
              <a:rPr lang="en-US" dirty="0"/>
              <a:t>holes on </a:t>
            </a:r>
            <a:r>
              <a:rPr lang="en-US" dirty="0" smtClean="0"/>
              <a:t>doors</a:t>
            </a:r>
            <a:endParaRPr lang="en-US" dirty="0"/>
          </a:p>
          <a:p>
            <a:pPr eaLnBrk="1" hangingPunct="1">
              <a:buFont typeface="Wingdings" pitchFamily="2" charset="2"/>
              <a:buBlip>
                <a:blip r:embed="rId2"/>
              </a:buBlip>
              <a:defRPr/>
            </a:pPr>
            <a:r>
              <a:rPr lang="en-US" sz="2800" dirty="0"/>
              <a:t>Report suspicious activity to police and your </a:t>
            </a:r>
            <a:r>
              <a:rPr lang="en-US" sz="2800" dirty="0" smtClean="0"/>
              <a:t>supervisory personnel</a:t>
            </a:r>
            <a:endParaRPr lang="en-US" sz="2800" dirty="0"/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 smtClean="0"/>
              <a:t>Implement an anonymous reporting system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 smtClean="0"/>
              <a:t>Consider </a:t>
            </a:r>
            <a:r>
              <a:rPr lang="en-US" dirty="0"/>
              <a:t>a multi-disciplinary </a:t>
            </a:r>
            <a:r>
              <a:rPr lang="en-US" dirty="0" smtClean="0"/>
              <a:t>team to assess potential threats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  <a:defRPr/>
            </a:pPr>
            <a:r>
              <a:rPr lang="en-US" sz="2800" dirty="0" smtClean="0"/>
              <a:t>Train </a:t>
            </a:r>
            <a:r>
              <a:rPr lang="en-US" sz="2800" dirty="0"/>
              <a:t>and prepare</a:t>
            </a:r>
            <a:r>
              <a:rPr lang="en-US" sz="2800" dirty="0" smtClean="0"/>
              <a:t>!</a:t>
            </a:r>
          </a:p>
          <a:p>
            <a:pPr lvl="1">
              <a:buFont typeface="Wingdings" charset="2"/>
              <a:buChar char="v"/>
              <a:defRPr/>
            </a:pPr>
            <a:r>
              <a:rPr lang="en-US" dirty="0" smtClean="0"/>
              <a:t>A survivor mindset is critical</a:t>
            </a:r>
            <a:endParaRPr lang="en-US" dirty="0"/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220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3379</TotalTime>
  <Words>1075</Words>
  <Application>Microsoft Office PowerPoint</Application>
  <PresentationFormat>On-screen Show (4:3)</PresentationFormat>
  <Paragraphs>195</Paragraphs>
  <Slides>30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Tahoma</vt:lpstr>
      <vt:lpstr>Verdana</vt:lpstr>
      <vt:lpstr>Wingdings</vt:lpstr>
      <vt:lpstr>Wingdings 2</vt:lpstr>
      <vt:lpstr>Office Theme</vt:lpstr>
      <vt:lpstr>1_Office Theme</vt:lpstr>
      <vt:lpstr>PowerPoint Presentation</vt:lpstr>
      <vt:lpstr>Active Shooter Response Training</vt:lpstr>
      <vt:lpstr>TRAINING OBJECTIVES</vt:lpstr>
      <vt:lpstr>Definition of an Active Shooter</vt:lpstr>
      <vt:lpstr>Active Shooter Events</vt:lpstr>
      <vt:lpstr>The Tragic Reality</vt:lpstr>
      <vt:lpstr>It happens frequently  (and continues to happen…)</vt:lpstr>
      <vt:lpstr>Lessons Learned</vt:lpstr>
      <vt:lpstr>Prevention &amp; Detection</vt:lpstr>
      <vt:lpstr>Red Flag Indicators</vt:lpstr>
      <vt:lpstr>Examples of Red Flag indicators </vt:lpstr>
      <vt:lpstr> SJSU Red Folder </vt:lpstr>
      <vt:lpstr>RUN, HIDE, FIGHT: Options for surviving an Active Shooter Event</vt:lpstr>
      <vt:lpstr>Run, Hide, Fight!</vt:lpstr>
      <vt:lpstr>RUN = Evacuate</vt:lpstr>
      <vt:lpstr>RUN (other considerations) </vt:lpstr>
      <vt:lpstr>HIDE = Lockdown </vt:lpstr>
      <vt:lpstr>Sweeney Hall</vt:lpstr>
      <vt:lpstr>Duncan Hall</vt:lpstr>
      <vt:lpstr>Erect barricades on ALL of the doors</vt:lpstr>
      <vt:lpstr>Good example of a barricade</vt:lpstr>
      <vt:lpstr>HIDE (other considerations)</vt:lpstr>
      <vt:lpstr>FIGHT = Fight for your Life</vt:lpstr>
      <vt:lpstr>When police officers arrive on scene</vt:lpstr>
      <vt:lpstr>Additional Officers &amp; Rescue Teams</vt:lpstr>
      <vt:lpstr>Reacting to Law Enforcement</vt:lpstr>
      <vt:lpstr>Other Considerations</vt:lpstr>
      <vt:lpstr>Shelter in Place</vt:lpstr>
      <vt:lpstr>Shelter in Place Considerations</vt:lpstr>
      <vt:lpstr>Training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Surviving the Active Shooter</dc:title>
  <dc:creator>testuser</dc:creator>
  <cp:lastModifiedBy>Andres Acevedo</cp:lastModifiedBy>
  <cp:revision>175</cp:revision>
  <cp:lastPrinted>2018-02-13T00:26:16Z</cp:lastPrinted>
  <dcterms:created xsi:type="dcterms:W3CDTF">2012-06-05T21:29:43Z</dcterms:created>
  <dcterms:modified xsi:type="dcterms:W3CDTF">2018-03-01T19:44:52Z</dcterms:modified>
</cp:coreProperties>
</file>