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74" r:id="rId3"/>
    <p:sldId id="275" r:id="rId4"/>
    <p:sldId id="276" r:id="rId5"/>
    <p:sldId id="277" r:id="rId6"/>
    <p:sldId id="279" r:id="rId7"/>
    <p:sldId id="288" r:id="rId8"/>
    <p:sldId id="289" r:id="rId9"/>
    <p:sldId id="280" r:id="rId10"/>
    <p:sldId id="281" r:id="rId11"/>
    <p:sldId id="282" r:id="rId12"/>
    <p:sldId id="283" r:id="rId13"/>
    <p:sldId id="271" r:id="rId14"/>
    <p:sldId id="273" r:id="rId15"/>
    <p:sldId id="286" r:id="rId16"/>
    <p:sldId id="290" r:id="rId17"/>
    <p:sldId id="291" r:id="rId18"/>
    <p:sldId id="285" r:id="rId19"/>
  </p:sldIdLst>
  <p:sldSz cx="9144000" cy="594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0" autoAdjust="0"/>
    <p:restoredTop sz="94660"/>
  </p:normalViewPr>
  <p:slideViewPr>
    <p:cSldViewPr snapToGrid="0" snapToObjects="1">
      <p:cViewPr varScale="1">
        <p:scale>
          <a:sx n="127" d="100"/>
          <a:sy n="127" d="100"/>
        </p:scale>
        <p:origin x="1176" y="114"/>
      </p:cViewPr>
      <p:guideLst>
        <p:guide orient="horz" pos="1872"/>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1DDCBF-7628-4120-B29E-08BFBD5E37B5}" type="datetimeFigureOut">
              <a:rPr lang="en-US" smtClean="0"/>
              <a:pPr/>
              <a:t>1/4/2017</a:t>
            </a:fld>
            <a:endParaRPr lang="en-US"/>
          </a:p>
        </p:txBody>
      </p:sp>
      <p:sp>
        <p:nvSpPr>
          <p:cNvPr id="4" name="Slide Image Placeholder 3"/>
          <p:cNvSpPr>
            <a:spLocks noGrp="1" noRot="1" noChangeAspect="1"/>
          </p:cNvSpPr>
          <p:nvPr>
            <p:ph type="sldImg" idx="2"/>
          </p:nvPr>
        </p:nvSpPr>
        <p:spPr>
          <a:xfrm>
            <a:off x="792163" y="685800"/>
            <a:ext cx="52736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29054C-A4FA-4D63-B3C5-1BCF6DAF7665}" type="slidenum">
              <a:rPr lang="en-US" smtClean="0"/>
              <a:pPr/>
              <a:t>‹#›</a:t>
            </a:fld>
            <a:endParaRPr lang="en-US"/>
          </a:p>
        </p:txBody>
      </p:sp>
    </p:spTree>
    <p:extLst>
      <p:ext uri="{BB962C8B-B14F-4D97-AF65-F5344CB8AC3E}">
        <p14:creationId xmlns:p14="http://schemas.microsoft.com/office/powerpoint/2010/main" val="811192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1" indent="-228600">
              <a:lnSpc>
                <a:spcPct val="80000"/>
              </a:lnSpc>
              <a:spcBef>
                <a:spcPts val="0"/>
              </a:spcBef>
              <a:buSzPct val="99166"/>
            </a:pPr>
            <a:r>
              <a:rPr lang="en-US" sz="1980" dirty="0" smtClean="0"/>
              <a:t>Put the details for the bullet</a:t>
            </a:r>
            <a:r>
              <a:rPr lang="en-US" sz="1980" baseline="0" dirty="0" smtClean="0"/>
              <a:t> points in the report</a:t>
            </a:r>
          </a:p>
          <a:p>
            <a:pPr lvl="1" indent="-228600">
              <a:lnSpc>
                <a:spcPct val="80000"/>
              </a:lnSpc>
              <a:spcBef>
                <a:spcPts val="0"/>
              </a:spcBef>
              <a:buSzPct val="99166"/>
            </a:pPr>
            <a:r>
              <a:rPr lang="en-US" sz="1980" dirty="0" smtClean="0"/>
              <a:t>48 mentors (6 w/incomplete profiles)</a:t>
            </a:r>
          </a:p>
          <a:p>
            <a:pPr lvl="1" indent="-228600">
              <a:lnSpc>
                <a:spcPct val="80000"/>
              </a:lnSpc>
              <a:buSzPct val="99166"/>
            </a:pPr>
            <a:r>
              <a:rPr lang="en-US" sz="1980" dirty="0" smtClean="0"/>
              <a:t>17 mentees registered Fall ‘16 Pilot </a:t>
            </a:r>
          </a:p>
          <a:p>
            <a:pPr lvl="2" indent="-228600">
              <a:lnSpc>
                <a:spcPct val="80000"/>
              </a:lnSpc>
              <a:buSzPct val="102000"/>
            </a:pPr>
            <a:r>
              <a:rPr lang="en-US" sz="1640" dirty="0" smtClean="0"/>
              <a:t>4 matches</a:t>
            </a:r>
          </a:p>
          <a:p>
            <a:pPr lvl="2" indent="-228600">
              <a:lnSpc>
                <a:spcPct val="80000"/>
              </a:lnSpc>
              <a:buSzPct val="102000"/>
            </a:pPr>
            <a:r>
              <a:rPr lang="en-US" sz="1640" dirty="0" smtClean="0"/>
              <a:t>14 have not yet searched for a mentor</a:t>
            </a:r>
            <a:endParaRPr lang="en-US" sz="2000" b="0" i="0" u="none" strike="noStrike" cap="none" dirty="0" smtClean="0">
              <a:solidFill>
                <a:schemeClr val="dk1"/>
              </a:solidFill>
              <a:latin typeface="Calibri"/>
              <a:ea typeface="Calibri"/>
              <a:cs typeface="Calibri"/>
              <a:sym typeface="Calibri"/>
            </a:endParaRPr>
          </a:p>
          <a:p>
            <a:pPr lvl="0">
              <a:spcBef>
                <a:spcPts val="0"/>
              </a:spcBef>
              <a:buNone/>
            </a:pPr>
            <a:endParaRPr dirty="0"/>
          </a:p>
        </p:txBody>
      </p:sp>
      <p:sp>
        <p:nvSpPr>
          <p:cNvPr id="82" name="Shape 82"/>
          <p:cNvSpPr>
            <a:spLocks noGrp="1" noRot="1" noChangeAspect="1"/>
          </p:cNvSpPr>
          <p:nvPr>
            <p:ph type="sldImg" idx="2"/>
          </p:nvPr>
        </p:nvSpPr>
        <p:spPr>
          <a:xfrm>
            <a:off x="790575" y="685800"/>
            <a:ext cx="527685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1750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2" name="Shape 122"/>
          <p:cNvSpPr>
            <a:spLocks noGrp="1" noRot="1" noChangeAspect="1"/>
          </p:cNvSpPr>
          <p:nvPr>
            <p:ph type="sldImg" idx="2"/>
          </p:nvPr>
        </p:nvSpPr>
        <p:spPr>
          <a:xfrm>
            <a:off x="790575" y="685800"/>
            <a:ext cx="527685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4169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685800"/>
            <a:ext cx="5276850" cy="3429000"/>
          </a:xfrm>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Infrastructure/integration</a:t>
            </a:r>
          </a:p>
          <a:p>
            <a:r>
              <a:rPr lang="en-US" sz="1100" kern="1200" dirty="0" smtClean="0">
                <a:solidFill>
                  <a:schemeClr val="tx1"/>
                </a:solidFill>
                <a:effectLst/>
                <a:latin typeface="+mn-lt"/>
                <a:ea typeface="+mn-ea"/>
                <a:cs typeface="+mn-cs"/>
              </a:rPr>
              <a:t>- Mandate</a:t>
            </a:r>
            <a:r>
              <a:rPr lang="en-US" sz="1100" kern="1200" baseline="0" dirty="0" smtClean="0">
                <a:solidFill>
                  <a:schemeClr val="tx1"/>
                </a:solidFill>
                <a:effectLst/>
                <a:latin typeface="+mn-lt"/>
                <a:ea typeface="+mn-ea"/>
                <a:cs typeface="+mn-cs"/>
              </a:rPr>
              <a:t> for students (</a:t>
            </a:r>
            <a:r>
              <a:rPr lang="en-US" sz="1100" kern="1200" baseline="0" dirty="0" err="1" smtClean="0">
                <a:solidFill>
                  <a:schemeClr val="tx1"/>
                </a:solidFill>
                <a:effectLst/>
                <a:latin typeface="+mn-lt"/>
                <a:ea typeface="+mn-ea"/>
                <a:cs typeface="+mn-cs"/>
              </a:rPr>
              <a:t>ie</a:t>
            </a:r>
            <a:r>
              <a:rPr lang="en-US" sz="1100" kern="1200" baseline="0" dirty="0" smtClean="0">
                <a:solidFill>
                  <a:schemeClr val="tx1"/>
                </a:solidFill>
                <a:effectLst/>
                <a:latin typeface="+mn-lt"/>
                <a:ea typeface="+mn-ea"/>
                <a:cs typeface="+mn-cs"/>
              </a:rPr>
              <a:t> block class extra credit)</a:t>
            </a: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Spring Launch 2017</a:t>
            </a:r>
          </a:p>
          <a:p>
            <a:r>
              <a:rPr lang="en-US" sz="1100" kern="1200" dirty="0" smtClean="0">
                <a:solidFill>
                  <a:schemeClr val="tx1"/>
                </a:solidFill>
                <a:effectLst/>
                <a:latin typeface="+mn-lt"/>
                <a:ea typeface="+mn-ea"/>
                <a:cs typeface="+mn-cs"/>
              </a:rPr>
              <a:t>Capacity</a:t>
            </a:r>
          </a:p>
          <a:p>
            <a:r>
              <a:rPr lang="en-US" sz="1100" kern="1200" dirty="0" smtClean="0">
                <a:solidFill>
                  <a:schemeClr val="tx1"/>
                </a:solidFill>
                <a:effectLst/>
                <a:latin typeface="+mn-lt"/>
                <a:ea typeface="+mn-ea"/>
                <a:cs typeface="+mn-cs"/>
              </a:rPr>
              <a:t>SJSU Commitment to Sustainable Program </a:t>
            </a:r>
          </a:p>
          <a:p>
            <a:r>
              <a:rPr lang="en-US" sz="1100" kern="1200" dirty="0" smtClean="0">
                <a:solidFill>
                  <a:schemeClr val="tx1"/>
                </a:solidFill>
                <a:effectLst/>
                <a:latin typeface="+mn-lt"/>
                <a:ea typeface="+mn-ea"/>
                <a:cs typeface="+mn-cs"/>
              </a:rPr>
              <a:t>-resources</a:t>
            </a:r>
          </a:p>
          <a:p>
            <a:r>
              <a:rPr lang="en-US" sz="1100" kern="1200" dirty="0" smtClean="0">
                <a:solidFill>
                  <a:schemeClr val="tx1"/>
                </a:solidFill>
                <a:effectLst/>
                <a:latin typeface="+mn-lt"/>
                <a:ea typeface="+mn-ea"/>
                <a:cs typeface="+mn-cs"/>
              </a:rPr>
              <a:t> </a:t>
            </a:r>
          </a:p>
          <a:p>
            <a:endParaRPr lang="en-US" dirty="0"/>
          </a:p>
        </p:txBody>
      </p:sp>
    </p:spTree>
    <p:extLst>
      <p:ext uri="{BB962C8B-B14F-4D97-AF65-F5344CB8AC3E}">
        <p14:creationId xmlns:p14="http://schemas.microsoft.com/office/powerpoint/2010/main" val="922929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6369"/>
            <a:ext cx="7772400" cy="12740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368040"/>
            <a:ext cx="6400800" cy="151892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CB1E6B-E5C5-2449-8ACB-FCCFF0477732}" type="datetimeFigureOut">
              <a:rPr lang="en-US" smtClean="0"/>
              <a:pPr/>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7E628-D8CE-DA44-BFF7-C4887CBB62DB}" type="slidenum">
              <a:rPr lang="en-US" smtClean="0"/>
              <a:pPr/>
              <a:t>‹#›</a:t>
            </a:fld>
            <a:endParaRPr lang="en-US"/>
          </a:p>
        </p:txBody>
      </p:sp>
    </p:spTree>
    <p:extLst>
      <p:ext uri="{BB962C8B-B14F-4D97-AF65-F5344CB8AC3E}">
        <p14:creationId xmlns:p14="http://schemas.microsoft.com/office/powerpoint/2010/main" val="2097163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B1E6B-E5C5-2449-8ACB-FCCFF0477732}" type="datetimeFigureOut">
              <a:rPr lang="en-US" smtClean="0"/>
              <a:pPr/>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7E628-D8CE-DA44-BFF7-C4887CBB62DB}" type="slidenum">
              <a:rPr lang="en-US" smtClean="0"/>
              <a:pPr/>
              <a:t>‹#›</a:t>
            </a:fld>
            <a:endParaRPr lang="en-US"/>
          </a:p>
        </p:txBody>
      </p:sp>
    </p:spTree>
    <p:extLst>
      <p:ext uri="{BB962C8B-B14F-4D97-AF65-F5344CB8AC3E}">
        <p14:creationId xmlns:p14="http://schemas.microsoft.com/office/powerpoint/2010/main" val="253339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38020"/>
            <a:ext cx="2057400" cy="50713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38020"/>
            <a:ext cx="6019800" cy="50713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B1E6B-E5C5-2449-8ACB-FCCFF0477732}" type="datetimeFigureOut">
              <a:rPr lang="en-US" smtClean="0"/>
              <a:pPr/>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7E628-D8CE-DA44-BFF7-C4887CBB62DB}" type="slidenum">
              <a:rPr lang="en-US" smtClean="0"/>
              <a:pPr/>
              <a:t>‹#›</a:t>
            </a:fld>
            <a:endParaRPr lang="en-US"/>
          </a:p>
        </p:txBody>
      </p:sp>
    </p:spTree>
    <p:extLst>
      <p:ext uri="{BB962C8B-B14F-4D97-AF65-F5344CB8AC3E}">
        <p14:creationId xmlns:p14="http://schemas.microsoft.com/office/powerpoint/2010/main" val="2957332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B1E6B-E5C5-2449-8ACB-FCCFF0477732}" type="datetimeFigureOut">
              <a:rPr lang="en-US" smtClean="0"/>
              <a:pPr/>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7E628-D8CE-DA44-BFF7-C4887CBB62DB}" type="slidenum">
              <a:rPr lang="en-US" smtClean="0"/>
              <a:pPr/>
              <a:t>‹#›</a:t>
            </a:fld>
            <a:endParaRPr lang="en-US"/>
          </a:p>
        </p:txBody>
      </p:sp>
    </p:spTree>
    <p:extLst>
      <p:ext uri="{BB962C8B-B14F-4D97-AF65-F5344CB8AC3E}">
        <p14:creationId xmlns:p14="http://schemas.microsoft.com/office/powerpoint/2010/main" val="241160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819314"/>
            <a:ext cx="7772400" cy="118046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519152"/>
            <a:ext cx="7772400" cy="130016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CB1E6B-E5C5-2449-8ACB-FCCFF0477732}" type="datetimeFigureOut">
              <a:rPr lang="en-US" smtClean="0"/>
              <a:pPr/>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7E628-D8CE-DA44-BFF7-C4887CBB62DB}" type="slidenum">
              <a:rPr lang="en-US" smtClean="0"/>
              <a:pPr/>
              <a:t>‹#›</a:t>
            </a:fld>
            <a:endParaRPr lang="en-US"/>
          </a:p>
        </p:txBody>
      </p:sp>
    </p:spTree>
    <p:extLst>
      <p:ext uri="{BB962C8B-B14F-4D97-AF65-F5344CB8AC3E}">
        <p14:creationId xmlns:p14="http://schemas.microsoft.com/office/powerpoint/2010/main" val="173730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86841"/>
            <a:ext cx="4038600" cy="3922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86841"/>
            <a:ext cx="4038600" cy="3922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CB1E6B-E5C5-2449-8ACB-FCCFF0477732}" type="datetimeFigureOut">
              <a:rPr lang="en-US" smtClean="0"/>
              <a:pPr/>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7E628-D8CE-DA44-BFF7-C4887CBB62DB}" type="slidenum">
              <a:rPr lang="en-US" smtClean="0"/>
              <a:pPr/>
              <a:t>‹#›</a:t>
            </a:fld>
            <a:endParaRPr lang="en-US"/>
          </a:p>
        </p:txBody>
      </p:sp>
    </p:spTree>
    <p:extLst>
      <p:ext uri="{BB962C8B-B14F-4D97-AF65-F5344CB8AC3E}">
        <p14:creationId xmlns:p14="http://schemas.microsoft.com/office/powerpoint/2010/main" val="385724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30431"/>
            <a:ext cx="4040188" cy="55446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84891"/>
            <a:ext cx="4040188" cy="3424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330431"/>
            <a:ext cx="4041775" cy="55446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84891"/>
            <a:ext cx="4041775" cy="3424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CB1E6B-E5C5-2449-8ACB-FCCFF0477732}" type="datetimeFigureOut">
              <a:rPr lang="en-US" smtClean="0"/>
              <a:pPr/>
              <a:t>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E7E628-D8CE-DA44-BFF7-C4887CBB62DB}" type="slidenum">
              <a:rPr lang="en-US" smtClean="0"/>
              <a:pPr/>
              <a:t>‹#›</a:t>
            </a:fld>
            <a:endParaRPr lang="en-US"/>
          </a:p>
        </p:txBody>
      </p:sp>
    </p:spTree>
    <p:extLst>
      <p:ext uri="{BB962C8B-B14F-4D97-AF65-F5344CB8AC3E}">
        <p14:creationId xmlns:p14="http://schemas.microsoft.com/office/powerpoint/2010/main" val="1604969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CB1E6B-E5C5-2449-8ACB-FCCFF0477732}" type="datetimeFigureOut">
              <a:rPr lang="en-US" smtClean="0"/>
              <a:pPr/>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E7E628-D8CE-DA44-BFF7-C4887CBB62DB}" type="slidenum">
              <a:rPr lang="en-US" smtClean="0"/>
              <a:pPr/>
              <a:t>‹#›</a:t>
            </a:fld>
            <a:endParaRPr lang="en-US"/>
          </a:p>
        </p:txBody>
      </p:sp>
    </p:spTree>
    <p:extLst>
      <p:ext uri="{BB962C8B-B14F-4D97-AF65-F5344CB8AC3E}">
        <p14:creationId xmlns:p14="http://schemas.microsoft.com/office/powerpoint/2010/main" val="421864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B1E6B-E5C5-2449-8ACB-FCCFF0477732}" type="datetimeFigureOut">
              <a:rPr lang="en-US" smtClean="0"/>
              <a:pPr/>
              <a:t>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E7E628-D8CE-DA44-BFF7-C4887CBB62DB}" type="slidenum">
              <a:rPr lang="en-US" smtClean="0"/>
              <a:pPr/>
              <a:t>‹#›</a:t>
            </a:fld>
            <a:endParaRPr lang="en-US"/>
          </a:p>
        </p:txBody>
      </p:sp>
    </p:spTree>
    <p:extLst>
      <p:ext uri="{BB962C8B-B14F-4D97-AF65-F5344CB8AC3E}">
        <p14:creationId xmlns:p14="http://schemas.microsoft.com/office/powerpoint/2010/main" val="1279264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36643"/>
            <a:ext cx="3008313" cy="100711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36644"/>
            <a:ext cx="5111750" cy="50726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243754"/>
            <a:ext cx="3008313" cy="4065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B1E6B-E5C5-2449-8ACB-FCCFF0477732}" type="datetimeFigureOut">
              <a:rPr lang="en-US" smtClean="0"/>
              <a:pPr/>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7E628-D8CE-DA44-BFF7-C4887CBB62DB}" type="slidenum">
              <a:rPr lang="en-US" smtClean="0"/>
              <a:pPr/>
              <a:t>‹#›</a:t>
            </a:fld>
            <a:endParaRPr lang="en-US"/>
          </a:p>
        </p:txBody>
      </p:sp>
    </p:spTree>
    <p:extLst>
      <p:ext uri="{BB962C8B-B14F-4D97-AF65-F5344CB8AC3E}">
        <p14:creationId xmlns:p14="http://schemas.microsoft.com/office/powerpoint/2010/main" val="3929224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160520"/>
            <a:ext cx="5486400" cy="49117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31072"/>
            <a:ext cx="5486400" cy="3566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651693"/>
            <a:ext cx="5486400" cy="6975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B1E6B-E5C5-2449-8ACB-FCCFF0477732}" type="datetimeFigureOut">
              <a:rPr lang="en-US" smtClean="0"/>
              <a:pPr/>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7E628-D8CE-DA44-BFF7-C4887CBB62DB}" type="slidenum">
              <a:rPr lang="en-US" smtClean="0"/>
              <a:pPr/>
              <a:t>‹#›</a:t>
            </a:fld>
            <a:endParaRPr lang="en-US"/>
          </a:p>
        </p:txBody>
      </p:sp>
    </p:spTree>
    <p:extLst>
      <p:ext uri="{BB962C8B-B14F-4D97-AF65-F5344CB8AC3E}">
        <p14:creationId xmlns:p14="http://schemas.microsoft.com/office/powerpoint/2010/main" val="75191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8020"/>
            <a:ext cx="82296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86841"/>
            <a:ext cx="8229600" cy="39225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508837"/>
            <a:ext cx="2133600" cy="316442"/>
          </a:xfrm>
          <a:prstGeom prst="rect">
            <a:avLst/>
          </a:prstGeom>
        </p:spPr>
        <p:txBody>
          <a:bodyPr vert="horz" lIns="91440" tIns="45720" rIns="91440" bIns="45720" rtlCol="0" anchor="ctr"/>
          <a:lstStyle>
            <a:lvl1pPr algn="l">
              <a:defRPr sz="1200">
                <a:solidFill>
                  <a:schemeClr val="tx1">
                    <a:tint val="75000"/>
                  </a:schemeClr>
                </a:solidFill>
              </a:defRPr>
            </a:lvl1pPr>
          </a:lstStyle>
          <a:p>
            <a:fld id="{F9CB1E6B-E5C5-2449-8ACB-FCCFF0477732}" type="datetimeFigureOut">
              <a:rPr lang="en-US" smtClean="0"/>
              <a:pPr/>
              <a:t>1/4/2017</a:t>
            </a:fld>
            <a:endParaRPr lang="en-US"/>
          </a:p>
        </p:txBody>
      </p:sp>
      <p:sp>
        <p:nvSpPr>
          <p:cNvPr id="5" name="Footer Placeholder 4"/>
          <p:cNvSpPr>
            <a:spLocks noGrp="1"/>
          </p:cNvSpPr>
          <p:nvPr>
            <p:ph type="ftr" sz="quarter" idx="3"/>
          </p:nvPr>
        </p:nvSpPr>
        <p:spPr>
          <a:xfrm>
            <a:off x="3124200" y="5508837"/>
            <a:ext cx="2895600" cy="31644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508837"/>
            <a:ext cx="2133600" cy="316442"/>
          </a:xfrm>
          <a:prstGeom prst="rect">
            <a:avLst/>
          </a:prstGeom>
        </p:spPr>
        <p:txBody>
          <a:bodyPr vert="horz" lIns="91440" tIns="45720" rIns="91440" bIns="45720" rtlCol="0" anchor="ctr"/>
          <a:lstStyle>
            <a:lvl1pPr algn="r">
              <a:defRPr sz="1200">
                <a:solidFill>
                  <a:schemeClr val="tx1">
                    <a:tint val="75000"/>
                  </a:schemeClr>
                </a:solidFill>
              </a:defRPr>
            </a:lvl1pPr>
          </a:lstStyle>
          <a:p>
            <a:fld id="{34E7E628-D8CE-DA44-BFF7-C4887CBB62DB}" type="slidenum">
              <a:rPr lang="en-US" smtClean="0"/>
              <a:pPr/>
              <a:t>‹#›</a:t>
            </a:fld>
            <a:endParaRPr lang="en-US"/>
          </a:p>
        </p:txBody>
      </p:sp>
    </p:spTree>
    <p:extLst>
      <p:ext uri="{BB962C8B-B14F-4D97-AF65-F5344CB8AC3E}">
        <p14:creationId xmlns:p14="http://schemas.microsoft.com/office/powerpoint/2010/main" val="2605465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900" y="-31880"/>
            <a:ext cx="9321800" cy="6006224"/>
          </a:xfrm>
          <a:prstGeom prst="rect">
            <a:avLst/>
          </a:prstGeom>
        </p:spPr>
      </p:pic>
      <p:sp>
        <p:nvSpPr>
          <p:cNvPr id="2" name="TextBox 1"/>
          <p:cNvSpPr txBox="1"/>
          <p:nvPr/>
        </p:nvSpPr>
        <p:spPr>
          <a:xfrm>
            <a:off x="1000125" y="3619499"/>
            <a:ext cx="3543300" cy="1384995"/>
          </a:xfrm>
          <a:prstGeom prst="rect">
            <a:avLst/>
          </a:prstGeom>
          <a:noFill/>
        </p:spPr>
        <p:txBody>
          <a:bodyPr wrap="square" rtlCol="0">
            <a:spAutoFit/>
          </a:bodyPr>
          <a:lstStyle/>
          <a:p>
            <a:r>
              <a:rPr lang="en-US" sz="3600" dirty="0">
                <a:solidFill>
                  <a:srgbClr val="0070C0"/>
                </a:solidFill>
              </a:rPr>
              <a:t>Project </a:t>
            </a:r>
            <a:r>
              <a:rPr lang="en-US" sz="3600" dirty="0" smtClean="0">
                <a:solidFill>
                  <a:srgbClr val="0070C0"/>
                </a:solidFill>
              </a:rPr>
              <a:t>Succeed</a:t>
            </a:r>
          </a:p>
          <a:p>
            <a:r>
              <a:rPr lang="en-US" sz="2400" dirty="0" smtClean="0">
                <a:solidFill>
                  <a:srgbClr val="0070C0"/>
                </a:solidFill>
              </a:rPr>
              <a:t>Funded by the U.S. Department of Education</a:t>
            </a:r>
            <a:endParaRPr lang="en-US" sz="2400" dirty="0">
              <a:solidFill>
                <a:srgbClr val="0070C0"/>
              </a:solidFill>
            </a:endParaRPr>
          </a:p>
        </p:txBody>
      </p:sp>
    </p:spTree>
    <p:extLst>
      <p:ext uri="{BB962C8B-B14F-4D97-AF65-F5344CB8AC3E}">
        <p14:creationId xmlns:p14="http://schemas.microsoft.com/office/powerpoint/2010/main" val="834761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Shape 85"/>
          <p:cNvSpPr txBox="1">
            <a:spLocks noGrp="1"/>
          </p:cNvSpPr>
          <p:nvPr>
            <p:ph type="body" idx="1"/>
          </p:nvPr>
        </p:nvSpPr>
        <p:spPr>
          <a:xfrm>
            <a:off x="628650" y="1582209"/>
            <a:ext cx="4076019" cy="1964003"/>
          </a:xfrm>
          <a:prstGeom prst="rect">
            <a:avLst/>
          </a:prstGeom>
          <a:noFill/>
          <a:ln>
            <a:noFill/>
          </a:ln>
        </p:spPr>
        <p:txBody>
          <a:bodyPr lIns="72409" tIns="36194" rIns="72409" bIns="36194" anchor="t" anchorCtr="0">
            <a:noAutofit/>
          </a:bodyPr>
          <a:lstStyle/>
          <a:p>
            <a:pPr indent="-181051">
              <a:lnSpc>
                <a:spcPct val="80000"/>
              </a:lnSpc>
              <a:spcBef>
                <a:spcPts val="0"/>
              </a:spcBef>
              <a:buSzPct val="99166"/>
            </a:pPr>
            <a:r>
              <a:rPr lang="en-US" sz="1900" dirty="0" smtClean="0"/>
              <a:t>Discussion Session 9/9/11</a:t>
            </a:r>
          </a:p>
          <a:p>
            <a:pPr lvl="1" indent="-181051">
              <a:lnSpc>
                <a:spcPct val="80000"/>
              </a:lnSpc>
              <a:spcBef>
                <a:spcPts val="0"/>
              </a:spcBef>
              <a:buSzPct val="99166"/>
            </a:pPr>
            <a:r>
              <a:rPr lang="en-US" sz="1600" dirty="0" smtClean="0"/>
              <a:t>30 attendees</a:t>
            </a:r>
          </a:p>
          <a:p>
            <a:pPr indent="-181051">
              <a:lnSpc>
                <a:spcPct val="80000"/>
              </a:lnSpc>
              <a:spcBef>
                <a:spcPts val="0"/>
              </a:spcBef>
              <a:buSzPct val="99166"/>
            </a:pPr>
            <a:r>
              <a:rPr lang="en-US" sz="1900" dirty="0"/>
              <a:t>Hired </a:t>
            </a:r>
            <a:r>
              <a:rPr lang="en-US" sz="1900" dirty="0" smtClean="0"/>
              <a:t>interns</a:t>
            </a:r>
            <a:endParaRPr lang="en-US" sz="1900" dirty="0"/>
          </a:p>
          <a:p>
            <a:pPr marL="181051" indent="-181051">
              <a:lnSpc>
                <a:spcPct val="80000"/>
              </a:lnSpc>
              <a:spcBef>
                <a:spcPts val="792"/>
              </a:spcBef>
              <a:buClr>
                <a:schemeClr val="dk1"/>
              </a:buClr>
              <a:buSzPct val="99166"/>
            </a:pPr>
            <a:r>
              <a:rPr lang="en-US" sz="1900" dirty="0" smtClean="0">
                <a:solidFill>
                  <a:schemeClr val="dk1"/>
                </a:solidFill>
                <a:latin typeface="Calibri"/>
                <a:ea typeface="Calibri"/>
                <a:cs typeface="Calibri"/>
                <a:sym typeface="Calibri"/>
              </a:rPr>
              <a:t>Project Succeed Collaborative </a:t>
            </a:r>
            <a:r>
              <a:rPr lang="en-US" sz="1900" dirty="0">
                <a:solidFill>
                  <a:schemeClr val="dk1"/>
                </a:solidFill>
                <a:latin typeface="Calibri"/>
                <a:ea typeface="Calibri"/>
                <a:cs typeface="Calibri"/>
                <a:sym typeface="Calibri"/>
              </a:rPr>
              <a:t>Support</a:t>
            </a:r>
          </a:p>
          <a:p>
            <a:pPr marL="543154" lvl="1" indent="-181051">
              <a:lnSpc>
                <a:spcPct val="80000"/>
              </a:lnSpc>
              <a:spcBef>
                <a:spcPts val="396"/>
              </a:spcBef>
              <a:buClr>
                <a:schemeClr val="dk1"/>
              </a:buClr>
              <a:buSzPct val="102000"/>
              <a:buFont typeface="Arial"/>
              <a:buChar char="•"/>
            </a:pPr>
            <a:r>
              <a:rPr lang="en-US" sz="1600" dirty="0">
                <a:solidFill>
                  <a:schemeClr val="dk1"/>
                </a:solidFill>
                <a:latin typeface="Calibri"/>
                <a:ea typeface="Calibri"/>
                <a:cs typeface="Calibri"/>
                <a:sym typeface="Calibri"/>
              </a:rPr>
              <a:t>Space – Peer Mentors </a:t>
            </a:r>
            <a:endParaRPr lang="en-US" sz="1600" dirty="0"/>
          </a:p>
          <a:p>
            <a:pPr marL="543154" lvl="1" indent="-181051">
              <a:lnSpc>
                <a:spcPct val="80000"/>
              </a:lnSpc>
              <a:spcBef>
                <a:spcPts val="396"/>
              </a:spcBef>
              <a:buClr>
                <a:schemeClr val="dk1"/>
              </a:buClr>
              <a:buSzPct val="102000"/>
              <a:buFont typeface="Arial"/>
              <a:buChar char="•"/>
            </a:pPr>
            <a:r>
              <a:rPr lang="en-US" sz="1600" dirty="0" smtClean="0">
                <a:solidFill>
                  <a:schemeClr val="dk1"/>
                </a:solidFill>
                <a:latin typeface="Calibri"/>
                <a:ea typeface="Calibri"/>
                <a:cs typeface="Calibri"/>
                <a:sym typeface="Calibri"/>
              </a:rPr>
              <a:t>Block classes - </a:t>
            </a:r>
            <a:r>
              <a:rPr lang="en-US" sz="1600" dirty="0" smtClean="0"/>
              <a:t>5</a:t>
            </a:r>
            <a:r>
              <a:rPr lang="en-US" sz="1600" dirty="0" smtClean="0">
                <a:solidFill>
                  <a:schemeClr val="dk1"/>
                </a:solidFill>
                <a:latin typeface="Calibri"/>
                <a:ea typeface="Calibri"/>
                <a:cs typeface="Calibri"/>
                <a:sym typeface="Calibri"/>
              </a:rPr>
              <a:t> orientations</a:t>
            </a:r>
          </a:p>
          <a:p>
            <a:pPr lvl="2" indent="-181051">
              <a:lnSpc>
                <a:spcPct val="80000"/>
              </a:lnSpc>
              <a:buSzPct val="102000"/>
            </a:pPr>
            <a:r>
              <a:rPr lang="en-US" sz="1300" dirty="0" smtClean="0"/>
              <a:t>COMM 20</a:t>
            </a:r>
          </a:p>
          <a:p>
            <a:pPr lvl="2" indent="-181051">
              <a:lnSpc>
                <a:spcPct val="80000"/>
              </a:lnSpc>
              <a:buSzPct val="102000"/>
            </a:pPr>
            <a:r>
              <a:rPr lang="en-US" sz="1300" dirty="0"/>
              <a:t>MAS </a:t>
            </a:r>
            <a:r>
              <a:rPr lang="en-US" sz="1300" dirty="0" smtClean="0"/>
              <a:t>10A</a:t>
            </a:r>
            <a:endParaRPr lang="en-US" sz="1300" dirty="0">
              <a:solidFill>
                <a:schemeClr val="dk1"/>
              </a:solidFill>
              <a:latin typeface="Calibri"/>
              <a:ea typeface="Calibri"/>
              <a:cs typeface="Calibri"/>
              <a:sym typeface="Calibri"/>
            </a:endParaRPr>
          </a:p>
          <a:p>
            <a:pPr lvl="1" indent="-181051">
              <a:lnSpc>
                <a:spcPct val="80000"/>
              </a:lnSpc>
            </a:pPr>
            <a:r>
              <a:rPr lang="en-US" sz="1600" dirty="0" smtClean="0">
                <a:solidFill>
                  <a:schemeClr val="dk1"/>
                </a:solidFill>
                <a:latin typeface="Calibri"/>
                <a:ea typeface="Calibri"/>
                <a:cs typeface="Calibri"/>
                <a:sym typeface="Calibri"/>
              </a:rPr>
              <a:t>Residence </a:t>
            </a:r>
            <a:r>
              <a:rPr lang="en-US" sz="1600" dirty="0">
                <a:solidFill>
                  <a:schemeClr val="dk1"/>
                </a:solidFill>
                <a:latin typeface="Calibri"/>
                <a:ea typeface="Calibri"/>
                <a:cs typeface="Calibri"/>
                <a:sym typeface="Calibri"/>
              </a:rPr>
              <a:t>Hall </a:t>
            </a:r>
            <a:r>
              <a:rPr lang="en-US" sz="1600" dirty="0" smtClean="0">
                <a:solidFill>
                  <a:schemeClr val="dk1"/>
                </a:solidFill>
                <a:latin typeface="Calibri"/>
                <a:ea typeface="Calibri"/>
                <a:cs typeface="Calibri"/>
                <a:sym typeface="Calibri"/>
              </a:rPr>
              <a:t>Presentations</a:t>
            </a:r>
          </a:p>
          <a:p>
            <a:pPr lvl="1" indent="-181051">
              <a:lnSpc>
                <a:spcPct val="80000"/>
              </a:lnSpc>
            </a:pPr>
            <a:r>
              <a:rPr lang="en-US" sz="1600" dirty="0" smtClean="0"/>
              <a:t>COSS Admin Orientation</a:t>
            </a:r>
            <a:endParaRPr lang="en-US" sz="1600" dirty="0" smtClean="0">
              <a:solidFill>
                <a:schemeClr val="dk1"/>
              </a:solidFill>
              <a:latin typeface="Calibri"/>
              <a:ea typeface="Calibri"/>
              <a:cs typeface="Calibri"/>
              <a:sym typeface="Calibri"/>
            </a:endParaRPr>
          </a:p>
          <a:p>
            <a:pPr indent="-181051">
              <a:lnSpc>
                <a:spcPct val="80000"/>
              </a:lnSpc>
              <a:spcBef>
                <a:spcPts val="0"/>
              </a:spcBef>
              <a:buSzPct val="99166"/>
            </a:pPr>
            <a:r>
              <a:rPr lang="en-US" sz="1900" dirty="0" smtClean="0"/>
              <a:t>Fall Pilot</a:t>
            </a:r>
          </a:p>
          <a:p>
            <a:pPr lvl="1" indent="-181051">
              <a:lnSpc>
                <a:spcPct val="80000"/>
              </a:lnSpc>
              <a:spcBef>
                <a:spcPts val="0"/>
              </a:spcBef>
              <a:buSzPct val="99166"/>
            </a:pPr>
            <a:r>
              <a:rPr lang="en-US" sz="1600" dirty="0" smtClean="0"/>
              <a:t>48 </a:t>
            </a:r>
            <a:r>
              <a:rPr lang="en-US" sz="1600" dirty="0"/>
              <a:t>mentors </a:t>
            </a:r>
            <a:r>
              <a:rPr lang="en-US" sz="1600" dirty="0" smtClean="0"/>
              <a:t>17 </a:t>
            </a:r>
            <a:r>
              <a:rPr lang="en-US" sz="1600" dirty="0"/>
              <a:t>mentees registered Fall ‘16 Pilot </a:t>
            </a:r>
          </a:p>
          <a:p>
            <a:pPr marL="181051" indent="-181051">
              <a:lnSpc>
                <a:spcPct val="80000"/>
              </a:lnSpc>
              <a:spcBef>
                <a:spcPts val="792"/>
              </a:spcBef>
              <a:buClr>
                <a:schemeClr val="dk1"/>
              </a:buClr>
              <a:buSzPct val="99166"/>
              <a:buNone/>
            </a:pPr>
            <a:endParaRPr sz="1900" dirty="0">
              <a:solidFill>
                <a:schemeClr val="dk1"/>
              </a:solidFill>
              <a:latin typeface="Calibri"/>
              <a:ea typeface="Calibri"/>
              <a:cs typeface="Calibri"/>
              <a:sym typeface="Calibri"/>
            </a:endParaRPr>
          </a:p>
          <a:p>
            <a:pPr indent="-181051">
              <a:lnSpc>
                <a:spcPct val="80000"/>
              </a:lnSpc>
              <a:buSzPct val="99166"/>
              <a:buNone/>
            </a:pPr>
            <a:r>
              <a:rPr lang="en-US" sz="1900" dirty="0"/>
              <a:t>  </a:t>
            </a:r>
            <a:endParaRPr sz="1900" dirty="0">
              <a:solidFill>
                <a:schemeClr val="dk1"/>
              </a:solidFill>
              <a:latin typeface="Calibri"/>
              <a:ea typeface="Calibri"/>
              <a:cs typeface="Calibri"/>
              <a:sym typeface="Calibri"/>
            </a:endParaRPr>
          </a:p>
        </p:txBody>
      </p:sp>
      <p:sp>
        <p:nvSpPr>
          <p:cNvPr id="9" name="Text Placeholder 8"/>
          <p:cNvSpPr>
            <a:spLocks noGrp="1"/>
          </p:cNvSpPr>
          <p:nvPr>
            <p:ph type="body" idx="2"/>
          </p:nvPr>
        </p:nvSpPr>
        <p:spPr>
          <a:xfrm>
            <a:off x="4629149" y="1465262"/>
            <a:ext cx="3886200" cy="3771160"/>
          </a:xfrm>
        </p:spPr>
        <p:txBody>
          <a:bodyPr/>
          <a:lstStyle/>
          <a:p>
            <a:r>
              <a:rPr lang="en-US" dirty="0" smtClean="0"/>
              <a:t>Why Students Participate</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669" y="2880503"/>
            <a:ext cx="4439331" cy="2771174"/>
          </a:xfrm>
          <a:prstGeom prst="rect">
            <a:avLst/>
          </a:prstGeom>
        </p:spPr>
      </p:pic>
      <p:pic>
        <p:nvPicPr>
          <p:cNvPr id="1026" name="Picture 2" descr="https://lh5.googleusercontent.com/2uGZKVIO9rEFbAZGOiIOlSMIlSJ10nL1Z4MDy5Rp1ZpII-84pPjhLisOhHO850BhigBYau1Bj50aLdYFSogHPq_KIZw3puD85kSsWLZ2-JfhMHBgAzC-dVSD5fikz1f_9HWhlvXTnJEVc9w5B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50" y="-1"/>
            <a:ext cx="4955050" cy="1447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547466" y="1030499"/>
            <a:ext cx="1545432" cy="930751"/>
          </a:xfrm>
          <a:prstGeom prst="rect">
            <a:avLst/>
          </a:prstGeom>
          <a:noFill/>
          <a:ln>
            <a:noFill/>
          </a:ln>
        </p:spPr>
        <p:txBody>
          <a:bodyPr lIns="72409" tIns="36194" rIns="72409" bIns="36194" anchor="ctr" anchorCtr="0">
            <a:noAutofit/>
          </a:bodyPr>
          <a:lstStyle/>
          <a:p>
            <a:pPr>
              <a:lnSpc>
                <a:spcPct val="90000"/>
              </a:lnSpc>
              <a:spcBef>
                <a:spcPts val="0"/>
              </a:spcBef>
              <a:buClr>
                <a:schemeClr val="dk1"/>
              </a:buClr>
              <a:buSzPct val="25000"/>
            </a:pPr>
            <a:r>
              <a:rPr lang="en-US" sz="2500" dirty="0">
                <a:solidFill>
                  <a:schemeClr val="dk1"/>
                </a:solidFill>
                <a:latin typeface="Calibri"/>
                <a:ea typeface="Calibri"/>
                <a:cs typeface="Calibri"/>
                <a:sym typeface="Calibri"/>
              </a:rPr>
              <a:t>Gender</a:t>
            </a:r>
          </a:p>
        </p:txBody>
      </p:sp>
      <p:sp>
        <p:nvSpPr>
          <p:cNvPr id="125" name="Shape 125"/>
          <p:cNvSpPr txBox="1">
            <a:spLocks noGrp="1"/>
          </p:cNvSpPr>
          <p:nvPr>
            <p:ph type="body" idx="1"/>
          </p:nvPr>
        </p:nvSpPr>
        <p:spPr>
          <a:xfrm>
            <a:off x="1433809" y="327449"/>
            <a:ext cx="1459409" cy="574410"/>
          </a:xfrm>
          <a:prstGeom prst="rect">
            <a:avLst/>
          </a:prstGeom>
          <a:noFill/>
          <a:ln>
            <a:noFill/>
          </a:ln>
        </p:spPr>
        <p:txBody>
          <a:bodyPr lIns="72409" tIns="36194" rIns="72409" bIns="36194" anchor="b" anchorCtr="0">
            <a:noAutofit/>
          </a:bodyPr>
          <a:lstStyle/>
          <a:p>
            <a:pPr>
              <a:lnSpc>
                <a:spcPct val="90000"/>
              </a:lnSpc>
              <a:spcBef>
                <a:spcPts val="0"/>
              </a:spcBef>
              <a:buClr>
                <a:schemeClr val="dk1"/>
              </a:buClr>
              <a:buSzPct val="25000"/>
            </a:pPr>
            <a:r>
              <a:rPr lang="en-US" sz="2900" dirty="0">
                <a:solidFill>
                  <a:schemeClr val="dk1"/>
                </a:solidFill>
                <a:latin typeface="Calibri"/>
                <a:ea typeface="Calibri"/>
                <a:cs typeface="Calibri"/>
                <a:sym typeface="Calibri"/>
              </a:rPr>
              <a:t>Mentors</a:t>
            </a:r>
            <a:endParaRPr lang="en-US" sz="2500" dirty="0">
              <a:solidFill>
                <a:schemeClr val="dk1"/>
              </a:solidFill>
              <a:latin typeface="Calibri"/>
              <a:ea typeface="Calibri"/>
              <a:cs typeface="Calibri"/>
              <a:sym typeface="Calibri"/>
            </a:endParaRPr>
          </a:p>
        </p:txBody>
      </p:sp>
      <p:sp>
        <p:nvSpPr>
          <p:cNvPr id="126" name="Shape 126"/>
          <p:cNvSpPr txBox="1">
            <a:spLocks noGrp="1"/>
          </p:cNvSpPr>
          <p:nvPr>
            <p:ph type="body" idx="3"/>
          </p:nvPr>
        </p:nvSpPr>
        <p:spPr>
          <a:xfrm>
            <a:off x="6013846" y="408279"/>
            <a:ext cx="1712120" cy="412749"/>
          </a:xfrm>
          <a:prstGeom prst="rect">
            <a:avLst/>
          </a:prstGeom>
          <a:noFill/>
          <a:ln>
            <a:noFill/>
          </a:ln>
        </p:spPr>
        <p:txBody>
          <a:bodyPr lIns="72409" tIns="36194" rIns="72409" bIns="36194" anchor="b" anchorCtr="0">
            <a:noAutofit/>
          </a:bodyPr>
          <a:lstStyle/>
          <a:p>
            <a:pPr>
              <a:lnSpc>
                <a:spcPct val="90000"/>
              </a:lnSpc>
              <a:spcBef>
                <a:spcPts val="0"/>
              </a:spcBef>
              <a:buClr>
                <a:schemeClr val="dk1"/>
              </a:buClr>
              <a:buSzPct val="25000"/>
            </a:pPr>
            <a:r>
              <a:rPr lang="en-US" sz="2900" dirty="0">
                <a:solidFill>
                  <a:schemeClr val="dk1"/>
                </a:solidFill>
                <a:latin typeface="Calibri"/>
                <a:ea typeface="Calibri"/>
                <a:cs typeface="Calibri"/>
                <a:sym typeface="Calibri"/>
              </a:rPr>
              <a:t>Mentees</a:t>
            </a:r>
            <a:endParaRPr lang="en-US" sz="1900" dirty="0">
              <a:solidFill>
                <a:schemeClr val="dk1"/>
              </a:solidFill>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322" y="913553"/>
            <a:ext cx="2924175" cy="149690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534" y="901859"/>
            <a:ext cx="2762250" cy="122174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184" y="2069252"/>
            <a:ext cx="3028950" cy="20142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6647" y="2165562"/>
            <a:ext cx="2990850" cy="1959187"/>
          </a:xfrm>
          <a:prstGeom prst="rect">
            <a:avLst/>
          </a:prstGeom>
        </p:spPr>
      </p:pic>
      <p:sp>
        <p:nvSpPr>
          <p:cNvPr id="13" name="Shape 115"/>
          <p:cNvSpPr txBox="1">
            <a:spLocks/>
          </p:cNvSpPr>
          <p:nvPr/>
        </p:nvSpPr>
        <p:spPr>
          <a:xfrm>
            <a:off x="3447156" y="2583815"/>
            <a:ext cx="2016920" cy="747077"/>
          </a:xfrm>
          <a:prstGeom prst="rect">
            <a:avLst/>
          </a:prstGeom>
          <a:noFill/>
          <a:ln>
            <a:noFill/>
          </a:ln>
        </p:spPr>
        <p:txBody>
          <a:bodyPr lIns="72409" tIns="36194" rIns="72409" bIns="36194"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SzPct val="25000"/>
            </a:pPr>
            <a:r>
              <a:rPr lang="en-US" sz="2500" dirty="0" smtClean="0"/>
              <a:t>Ethnicities</a:t>
            </a:r>
            <a:endParaRPr lang="en-US" sz="2500" dirty="0"/>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025" y="4329748"/>
            <a:ext cx="3429000" cy="138684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6647" y="4236191"/>
            <a:ext cx="3200400" cy="1573953"/>
          </a:xfrm>
          <a:prstGeom prst="rect">
            <a:avLst/>
          </a:prstGeom>
        </p:spPr>
      </p:pic>
      <p:sp>
        <p:nvSpPr>
          <p:cNvPr id="16" name="Shape 115"/>
          <p:cNvSpPr txBox="1">
            <a:spLocks/>
          </p:cNvSpPr>
          <p:nvPr/>
        </p:nvSpPr>
        <p:spPr>
          <a:xfrm>
            <a:off x="3539727" y="4495536"/>
            <a:ext cx="2016920" cy="747077"/>
          </a:xfrm>
          <a:prstGeom prst="rect">
            <a:avLst/>
          </a:prstGeom>
          <a:noFill/>
          <a:ln>
            <a:noFill/>
          </a:ln>
        </p:spPr>
        <p:txBody>
          <a:bodyPr lIns="72409" tIns="36194" rIns="72409" bIns="36194"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SzPct val="25000"/>
            </a:pPr>
            <a:r>
              <a:rPr lang="en-US" sz="2500" dirty="0" smtClean="0"/>
              <a:t>Generation</a:t>
            </a:r>
            <a:endParaRPr lang="en-US" sz="2500" dirty="0"/>
          </a:p>
        </p:txBody>
      </p:sp>
    </p:spTree>
    <p:extLst>
      <p:ext uri="{BB962C8B-B14F-4D97-AF65-F5344CB8AC3E}">
        <p14:creationId xmlns:p14="http://schemas.microsoft.com/office/powerpoint/2010/main" val="1688720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286348"/>
            <a:ext cx="7886699" cy="1148820"/>
          </a:xfrm>
        </p:spPr>
        <p:txBody>
          <a:bodyPr/>
          <a:lstStyle/>
          <a:p>
            <a:r>
              <a:rPr lang="en-US" dirty="0" smtClean="0"/>
              <a:t>Challenges &amp; Future Plans</a:t>
            </a:r>
            <a:endParaRPr lang="en-US" dirty="0"/>
          </a:p>
        </p:txBody>
      </p:sp>
      <p:sp>
        <p:nvSpPr>
          <p:cNvPr id="3" name="Text Placeholder 2"/>
          <p:cNvSpPr>
            <a:spLocks noGrp="1"/>
          </p:cNvSpPr>
          <p:nvPr>
            <p:ph type="body" idx="1"/>
          </p:nvPr>
        </p:nvSpPr>
        <p:spPr>
          <a:xfrm>
            <a:off x="4352443" y="1435168"/>
            <a:ext cx="3886200" cy="3771160"/>
          </a:xfrm>
        </p:spPr>
        <p:txBody>
          <a:bodyPr/>
          <a:lstStyle/>
          <a:p>
            <a:endParaRPr lang="en-US" dirty="0"/>
          </a:p>
          <a:p>
            <a:endParaRPr lang="en-US" dirty="0"/>
          </a:p>
        </p:txBody>
      </p:sp>
      <p:sp>
        <p:nvSpPr>
          <p:cNvPr id="4" name="Text Placeholder 3"/>
          <p:cNvSpPr>
            <a:spLocks noGrp="1"/>
          </p:cNvSpPr>
          <p:nvPr>
            <p:ph type="body" idx="2"/>
          </p:nvPr>
        </p:nvSpPr>
        <p:spPr>
          <a:xfrm>
            <a:off x="351943" y="1304760"/>
            <a:ext cx="4000500" cy="3771160"/>
          </a:xfrm>
        </p:spPr>
        <p:txBody>
          <a:bodyPr>
            <a:normAutofit fontScale="92500"/>
          </a:bodyPr>
          <a:lstStyle/>
          <a:p>
            <a:r>
              <a:rPr lang="en-US" dirty="0"/>
              <a:t>Infrastructure/Integration</a:t>
            </a:r>
          </a:p>
          <a:p>
            <a:pPr lvl="1"/>
            <a:r>
              <a:rPr lang="en-US" dirty="0"/>
              <a:t>Block class requirement</a:t>
            </a:r>
          </a:p>
          <a:p>
            <a:pPr lvl="1"/>
            <a:r>
              <a:rPr lang="en-US" dirty="0"/>
              <a:t>FYE class requirement</a:t>
            </a:r>
          </a:p>
          <a:p>
            <a:pPr lvl="1"/>
            <a:r>
              <a:rPr lang="en-US" dirty="0"/>
              <a:t>others</a:t>
            </a:r>
          </a:p>
          <a:p>
            <a:r>
              <a:rPr lang="en-US" dirty="0"/>
              <a:t>Spring Launch 2017</a:t>
            </a:r>
          </a:p>
          <a:p>
            <a:r>
              <a:rPr lang="en-US" dirty="0"/>
              <a:t>Capacity</a:t>
            </a:r>
          </a:p>
          <a:p>
            <a:r>
              <a:rPr lang="en-US" dirty="0"/>
              <a:t>SJSU Commitment to Sustainable Program </a:t>
            </a:r>
          </a:p>
          <a:p>
            <a:endParaRPr lang="en-US" dirty="0"/>
          </a:p>
        </p:txBody>
      </p:sp>
      <p:pic>
        <p:nvPicPr>
          <p:cNvPr id="2050" name="Picture 2" descr="https://lh5.googleusercontent.com/2uGZKVIO9rEFbAZGOiIOlSMIlSJ10nL1Z4MDy5Rp1ZpII-84pPjhLisOhHO850BhigBYau1Bj50aLdYFSogHPq_KIZw3puD85kSsWLZ2-JfhMHBgAzC-dVSD5fikz1f_9HWhlvXTnJEVc9w5B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607" y="3733800"/>
            <a:ext cx="4922894"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171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31464"/>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2" name="TextBox 1"/>
          <p:cNvSpPr txBox="1"/>
          <p:nvPr/>
        </p:nvSpPr>
        <p:spPr>
          <a:xfrm>
            <a:off x="697466" y="1457325"/>
            <a:ext cx="7417834" cy="3970318"/>
          </a:xfrm>
          <a:prstGeom prst="rect">
            <a:avLst/>
          </a:prstGeom>
          <a:noFill/>
        </p:spPr>
        <p:txBody>
          <a:bodyPr wrap="square" rtlCol="0">
            <a:spAutoFit/>
          </a:bodyPr>
          <a:lstStyle/>
          <a:p>
            <a:pPr>
              <a:buFont typeface="Arial"/>
              <a:buChar char="•"/>
            </a:pPr>
            <a:r>
              <a:rPr lang="en-US" sz="2800" dirty="0" smtClean="0"/>
              <a:t> Hosted a 3-hour FYE Forum </a:t>
            </a:r>
          </a:p>
          <a:p>
            <a:pPr lvl="1">
              <a:buFont typeface="Arial"/>
              <a:buChar char="•"/>
            </a:pPr>
            <a:r>
              <a:rPr lang="en-US" sz="2800" dirty="0" smtClean="0"/>
              <a:t>Staff</a:t>
            </a:r>
          </a:p>
          <a:p>
            <a:pPr lvl="1">
              <a:buFont typeface="Arial"/>
              <a:buChar char="•"/>
            </a:pPr>
            <a:r>
              <a:rPr lang="en-US" sz="2800" dirty="0" smtClean="0"/>
              <a:t>Faculty/MPP/Library</a:t>
            </a:r>
          </a:p>
          <a:p>
            <a:pPr lvl="1">
              <a:buFont typeface="Arial"/>
              <a:buChar char="•"/>
            </a:pPr>
            <a:r>
              <a:rPr lang="en-US" sz="2800" dirty="0" smtClean="0"/>
              <a:t>Students</a:t>
            </a:r>
          </a:p>
          <a:p>
            <a:pPr>
              <a:buFont typeface="Arial"/>
              <a:buChar char="•"/>
            </a:pPr>
            <a:r>
              <a:rPr lang="en-US" sz="2800" dirty="0" smtClean="0"/>
              <a:t>Established FYE Working Groups</a:t>
            </a:r>
          </a:p>
          <a:p>
            <a:pPr lvl="1">
              <a:buFont typeface="Arial"/>
              <a:buChar char="•"/>
            </a:pPr>
            <a:r>
              <a:rPr lang="en-US" sz="2800" dirty="0" smtClean="0"/>
              <a:t>Muse/Area E (n=3)</a:t>
            </a:r>
          </a:p>
          <a:p>
            <a:pPr lvl="1">
              <a:buFont typeface="Arial"/>
              <a:buChar char="•"/>
            </a:pPr>
            <a:r>
              <a:rPr lang="en-US" sz="2800" dirty="0" smtClean="0"/>
              <a:t>1 Unit FYE (n=2)</a:t>
            </a:r>
          </a:p>
          <a:p>
            <a:pPr lvl="1">
              <a:buFont typeface="Arial"/>
              <a:buChar char="•"/>
            </a:pPr>
            <a:r>
              <a:rPr lang="en-US" sz="2800" dirty="0" smtClean="0"/>
              <a:t>Housing/1</a:t>
            </a:r>
            <a:r>
              <a:rPr lang="en-US" sz="2800" baseline="30000" dirty="0" smtClean="0"/>
              <a:t>st</a:t>
            </a:r>
            <a:r>
              <a:rPr lang="en-US" sz="2800" dirty="0" smtClean="0"/>
              <a:t> 6 weeks FYE (n=3) </a:t>
            </a:r>
          </a:p>
          <a:p>
            <a:pPr lvl="1">
              <a:buFont typeface="Arial"/>
              <a:buChar char="•"/>
            </a:pPr>
            <a:r>
              <a:rPr lang="en-US" sz="2800" dirty="0" smtClean="0"/>
              <a:t>On-line Orientation Plus (n=4)</a:t>
            </a:r>
          </a:p>
        </p:txBody>
      </p:sp>
      <p:sp>
        <p:nvSpPr>
          <p:cNvPr id="5" name="TextBox 4"/>
          <p:cNvSpPr txBox="1"/>
          <p:nvPr/>
        </p:nvSpPr>
        <p:spPr>
          <a:xfrm>
            <a:off x="2431517" y="31464"/>
            <a:ext cx="3426358" cy="646331"/>
          </a:xfrm>
          <a:prstGeom prst="rect">
            <a:avLst/>
          </a:prstGeom>
          <a:noFill/>
        </p:spPr>
        <p:txBody>
          <a:bodyPr wrap="square" rtlCol="0">
            <a:spAutoFit/>
          </a:bodyPr>
          <a:lstStyle/>
          <a:p>
            <a:r>
              <a:rPr lang="en-US" sz="3600" dirty="0" smtClean="0">
                <a:solidFill>
                  <a:srgbClr val="0070C0"/>
                </a:solidFill>
              </a:rPr>
              <a:t>FYE Program</a:t>
            </a:r>
            <a:endParaRPr lang="en-US" sz="3600" dirty="0">
              <a:solidFill>
                <a:srgbClr val="0070C0"/>
              </a:solidFill>
            </a:endParaRPr>
          </a:p>
        </p:txBody>
      </p:sp>
    </p:spTree>
    <p:extLst>
      <p:ext uri="{BB962C8B-B14F-4D97-AF65-F5344CB8AC3E}">
        <p14:creationId xmlns:p14="http://schemas.microsoft.com/office/powerpoint/2010/main" val="3775183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31464"/>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2" name="TextBox 1"/>
          <p:cNvSpPr txBox="1"/>
          <p:nvPr/>
        </p:nvSpPr>
        <p:spPr>
          <a:xfrm>
            <a:off x="697466" y="1457325"/>
            <a:ext cx="7417834" cy="3108544"/>
          </a:xfrm>
          <a:prstGeom prst="rect">
            <a:avLst/>
          </a:prstGeom>
          <a:noFill/>
        </p:spPr>
        <p:txBody>
          <a:bodyPr wrap="square" rtlCol="0">
            <a:spAutoFit/>
          </a:bodyPr>
          <a:lstStyle/>
          <a:p>
            <a:pPr>
              <a:buFont typeface="Arial"/>
              <a:buChar char="•"/>
            </a:pPr>
            <a:r>
              <a:rPr lang="en-US" sz="2800" dirty="0" smtClean="0"/>
              <a:t> Established an FYE Steering </a:t>
            </a:r>
            <a:r>
              <a:rPr lang="en-US" sz="2800" smtClean="0"/>
              <a:t>Committee </a:t>
            </a:r>
          </a:p>
          <a:p>
            <a:pPr lvl="1">
              <a:buFont typeface="Arial"/>
              <a:buChar char="•"/>
            </a:pPr>
            <a:r>
              <a:rPr lang="en-US" sz="2800" smtClean="0"/>
              <a:t>Fall </a:t>
            </a:r>
            <a:r>
              <a:rPr lang="en-US" sz="2800" dirty="0" smtClean="0"/>
              <a:t>2016</a:t>
            </a:r>
          </a:p>
          <a:p>
            <a:pPr lvl="2">
              <a:buFont typeface="Arial"/>
              <a:buChar char="•"/>
            </a:pPr>
            <a:r>
              <a:rPr lang="en-US" sz="2800" dirty="0" smtClean="0"/>
              <a:t>Will establish FYE standards</a:t>
            </a:r>
          </a:p>
          <a:p>
            <a:pPr lvl="2">
              <a:buFont typeface="Arial"/>
              <a:buChar char="•"/>
            </a:pPr>
            <a:r>
              <a:rPr lang="en-US" sz="2800" dirty="0" smtClean="0"/>
              <a:t>Will review FYE proposals</a:t>
            </a:r>
          </a:p>
          <a:p>
            <a:pPr>
              <a:buFont typeface="Arial"/>
              <a:buChar char="•"/>
            </a:pPr>
            <a:r>
              <a:rPr lang="en-US" sz="2800" dirty="0" smtClean="0"/>
              <a:t>Pilot and Assess FYE proposals in Fall 2017</a:t>
            </a:r>
          </a:p>
          <a:p>
            <a:pPr>
              <a:buFont typeface="Arial"/>
              <a:buChar char="•"/>
            </a:pPr>
            <a:r>
              <a:rPr lang="en-US" sz="2800" dirty="0" smtClean="0"/>
              <a:t>Propose New FYE Policy and Guidelines Spring      	2018</a:t>
            </a:r>
          </a:p>
        </p:txBody>
      </p:sp>
      <p:sp>
        <p:nvSpPr>
          <p:cNvPr id="5" name="TextBox 4"/>
          <p:cNvSpPr txBox="1"/>
          <p:nvPr/>
        </p:nvSpPr>
        <p:spPr>
          <a:xfrm>
            <a:off x="2431517" y="31464"/>
            <a:ext cx="3426358" cy="646331"/>
          </a:xfrm>
          <a:prstGeom prst="rect">
            <a:avLst/>
          </a:prstGeom>
          <a:noFill/>
        </p:spPr>
        <p:txBody>
          <a:bodyPr wrap="square" rtlCol="0">
            <a:spAutoFit/>
          </a:bodyPr>
          <a:lstStyle/>
          <a:p>
            <a:r>
              <a:rPr lang="en-US" sz="3600" dirty="0" smtClean="0">
                <a:solidFill>
                  <a:srgbClr val="0070C0"/>
                </a:solidFill>
              </a:rPr>
              <a:t>FYE Program</a:t>
            </a:r>
            <a:endParaRPr lang="en-US" sz="3600" dirty="0">
              <a:solidFill>
                <a:srgbClr val="0070C0"/>
              </a:solidFill>
            </a:endParaRPr>
          </a:p>
        </p:txBody>
      </p:sp>
    </p:spTree>
    <p:extLst>
      <p:ext uri="{BB962C8B-B14F-4D97-AF65-F5344CB8AC3E}">
        <p14:creationId xmlns:p14="http://schemas.microsoft.com/office/powerpoint/2010/main" val="3830127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0"/>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2" name="TextBox 1"/>
          <p:cNvSpPr txBox="1"/>
          <p:nvPr/>
        </p:nvSpPr>
        <p:spPr>
          <a:xfrm>
            <a:off x="358139" y="739140"/>
            <a:ext cx="8519159" cy="5386090"/>
          </a:xfrm>
          <a:prstGeom prst="rect">
            <a:avLst/>
          </a:prstGeom>
          <a:noFill/>
        </p:spPr>
        <p:txBody>
          <a:bodyPr wrap="square" rtlCol="0">
            <a:spAutoFit/>
          </a:bodyPr>
          <a:lstStyle/>
          <a:p>
            <a:r>
              <a:rPr lang="en-US" sz="2800" dirty="0" smtClean="0"/>
              <a:t>There </a:t>
            </a:r>
            <a:r>
              <a:rPr lang="en-US" sz="2800" dirty="0"/>
              <a:t>are currently six Living Learning Communities (LLCs</a:t>
            </a:r>
            <a:r>
              <a:rPr lang="en-US" sz="2800" dirty="0" smtClean="0"/>
              <a:t>): </a:t>
            </a:r>
            <a:r>
              <a:rPr lang="en-US" sz="2800" dirty="0"/>
              <a:t>located within our first year residential </a:t>
            </a:r>
            <a:r>
              <a:rPr lang="en-US" sz="2800" dirty="0" smtClean="0"/>
              <a:t>areas:</a:t>
            </a:r>
            <a:endParaRPr lang="en-US" sz="2800" dirty="0"/>
          </a:p>
          <a:p>
            <a:pPr fontAlgn="base">
              <a:tabLst>
                <a:tab pos="4229100" algn="l"/>
              </a:tabLst>
            </a:pPr>
            <a:r>
              <a:rPr lang="en-US" sz="2000" b="1" dirty="0" smtClean="0"/>
              <a:t>Arts </a:t>
            </a:r>
            <a:r>
              <a:rPr lang="en-US" sz="2000" b="1" dirty="0"/>
              <a:t>Village</a:t>
            </a:r>
            <a:r>
              <a:rPr lang="en-US" sz="2000" dirty="0"/>
              <a:t> </a:t>
            </a:r>
            <a:r>
              <a:rPr lang="en-US" sz="2000" dirty="0" smtClean="0"/>
              <a:t>	</a:t>
            </a:r>
            <a:r>
              <a:rPr lang="en-US" sz="2000" b="1" dirty="0" smtClean="0"/>
              <a:t>Global </a:t>
            </a:r>
            <a:r>
              <a:rPr lang="en-US" sz="2000" b="1" dirty="0"/>
              <a:t>Village </a:t>
            </a:r>
            <a:endParaRPr lang="en-US" sz="2000" dirty="0" smtClean="0"/>
          </a:p>
          <a:p>
            <a:pPr fontAlgn="base">
              <a:tabLst>
                <a:tab pos="4229100" algn="l"/>
              </a:tabLst>
            </a:pPr>
            <a:r>
              <a:rPr lang="en-US" sz="2000" b="1" dirty="0" smtClean="0"/>
              <a:t>Black </a:t>
            </a:r>
            <a:r>
              <a:rPr lang="en-US" sz="2000" b="1" dirty="0"/>
              <a:t>Scholars </a:t>
            </a:r>
            <a:r>
              <a:rPr lang="en-US" sz="2000" b="1" dirty="0" smtClean="0"/>
              <a:t>Community	Rainbow Village</a:t>
            </a:r>
            <a:r>
              <a:rPr lang="en-US" sz="2000" dirty="0"/>
              <a:t/>
            </a:r>
            <a:br>
              <a:rPr lang="en-US" sz="2000" dirty="0"/>
            </a:br>
            <a:r>
              <a:rPr lang="en-US" sz="2000" b="1" dirty="0"/>
              <a:t>BUILD </a:t>
            </a:r>
            <a:r>
              <a:rPr lang="en-US" sz="2000" b="1" dirty="0" smtClean="0"/>
              <a:t>	CELL </a:t>
            </a:r>
          </a:p>
          <a:p>
            <a:pPr fontAlgn="base">
              <a:tabLst>
                <a:tab pos="4229100" algn="l"/>
              </a:tabLst>
            </a:pPr>
            <a:endParaRPr lang="en-US" sz="1200" dirty="0"/>
          </a:p>
          <a:p>
            <a:pPr marL="228600" indent="-457200">
              <a:spcAft>
                <a:spcPts val="600"/>
              </a:spcAft>
              <a:buFont typeface="Arial" pitchFamily="34" charset="0"/>
              <a:buChar char="•"/>
            </a:pPr>
            <a:r>
              <a:rPr lang="en-US" sz="2800" dirty="0" smtClean="0"/>
              <a:t>Block Scheduling in BUILD, CELL, and Arts Village</a:t>
            </a:r>
          </a:p>
          <a:p>
            <a:pPr marL="228600" indent="-457200">
              <a:spcAft>
                <a:spcPts val="600"/>
              </a:spcAft>
              <a:buFont typeface="Arial" pitchFamily="34" charset="0"/>
              <a:buChar char="•"/>
            </a:pPr>
            <a:r>
              <a:rPr lang="en-US" sz="2800" dirty="0" smtClean="0"/>
              <a:t>Community Councils in Black Scholars Community, Rainbow Village and possibly BUILD</a:t>
            </a:r>
          </a:p>
          <a:p>
            <a:pPr marL="228600" indent="-457200">
              <a:spcAft>
                <a:spcPts val="600"/>
              </a:spcAft>
              <a:buFont typeface="Arial" pitchFamily="34" charset="0"/>
              <a:buChar char="•"/>
            </a:pPr>
            <a:r>
              <a:rPr lang="en-US" sz="2800" dirty="0" smtClean="0"/>
              <a:t>Nine Faculty </a:t>
            </a:r>
            <a:r>
              <a:rPr lang="en-US" sz="2800" dirty="0"/>
              <a:t>In Residence (</a:t>
            </a:r>
            <a:r>
              <a:rPr lang="en-US" sz="2800" dirty="0" smtClean="0"/>
              <a:t>FIR)</a:t>
            </a:r>
            <a:r>
              <a:rPr lang="en-US" sz="2800" dirty="0"/>
              <a:t> </a:t>
            </a:r>
            <a:r>
              <a:rPr lang="en-US" sz="2800" dirty="0" smtClean="0"/>
              <a:t>hired</a:t>
            </a:r>
          </a:p>
          <a:p>
            <a:pPr marL="228600" indent="-457200">
              <a:spcAft>
                <a:spcPts val="600"/>
              </a:spcAft>
              <a:buFont typeface="Arial" pitchFamily="34" charset="0"/>
              <a:buChar char="•"/>
            </a:pPr>
            <a:r>
              <a:rPr lang="en-US" sz="2800" dirty="0" smtClean="0"/>
              <a:t>Three new academic positions</a:t>
            </a:r>
            <a:endParaRPr lang="en-US" sz="2800" dirty="0"/>
          </a:p>
          <a:p>
            <a:r>
              <a:rPr lang="en-US" sz="2800" dirty="0"/>
              <a:t/>
            </a:r>
            <a:br>
              <a:rPr lang="en-US" sz="2800" dirty="0"/>
            </a:br>
            <a:endParaRPr lang="en-US" sz="2800" dirty="0"/>
          </a:p>
        </p:txBody>
      </p:sp>
      <p:sp>
        <p:nvSpPr>
          <p:cNvPr id="5" name="TextBox 4"/>
          <p:cNvSpPr txBox="1"/>
          <p:nvPr/>
        </p:nvSpPr>
        <p:spPr>
          <a:xfrm>
            <a:off x="2431516" y="31464"/>
            <a:ext cx="6179083" cy="646331"/>
          </a:xfrm>
          <a:prstGeom prst="rect">
            <a:avLst/>
          </a:prstGeom>
          <a:noFill/>
        </p:spPr>
        <p:txBody>
          <a:bodyPr wrap="square" rtlCol="0">
            <a:spAutoFit/>
          </a:bodyPr>
          <a:lstStyle/>
          <a:p>
            <a:r>
              <a:rPr lang="en-US" sz="3600" dirty="0">
                <a:solidFill>
                  <a:srgbClr val="0070C0"/>
                </a:solidFill>
              </a:rPr>
              <a:t>Student Learning Communities </a:t>
            </a:r>
          </a:p>
        </p:txBody>
      </p:sp>
    </p:spTree>
    <p:extLst>
      <p:ext uri="{BB962C8B-B14F-4D97-AF65-F5344CB8AC3E}">
        <p14:creationId xmlns:p14="http://schemas.microsoft.com/office/powerpoint/2010/main" val="1843769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26452" y="0"/>
            <a:ext cx="7896611" cy="5943600"/>
          </a:xfrm>
          <a:prstGeom prst="rect">
            <a:avLst/>
          </a:prstGeom>
        </p:spPr>
      </p:pic>
      <p:sp>
        <p:nvSpPr>
          <p:cNvPr id="14" name="Rectangle 2"/>
          <p:cNvSpPr txBox="1">
            <a:spLocks noChangeArrowheads="1"/>
          </p:cNvSpPr>
          <p:nvPr/>
        </p:nvSpPr>
        <p:spPr>
          <a:xfrm>
            <a:off x="2983428" y="113905"/>
            <a:ext cx="4384729" cy="490200"/>
          </a:xfrm>
          <a:prstGeom prst="rect">
            <a:avLst/>
          </a:prstGeom>
        </p:spPr>
        <p:txBody>
          <a:bodyPr vert="horz" lIns="83562" tIns="41781" rIns="83562" bIns="41781"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500">
                <a:solidFill>
                  <a:schemeClr val="bg1"/>
                </a:solidFill>
                <a:latin typeface="Arial" charset="0"/>
                <a:ea typeface="ＭＳ Ｐゴシック" charset="0"/>
                <a:cs typeface="ＭＳ Ｐゴシック" charset="0"/>
              </a:rPr>
              <a:t>SJSU Washington Square </a:t>
            </a:r>
            <a:endParaRPr lang="en-US" sz="1500" dirty="0">
              <a:solidFill>
                <a:schemeClr val="bg1"/>
              </a:solidFill>
              <a:latin typeface="Arial" charset="0"/>
              <a:ea typeface="ＭＳ Ｐゴシック" charset="0"/>
              <a:cs typeface="ＭＳ Ｐゴシック" charset="0"/>
            </a:endParaRPr>
          </a:p>
        </p:txBody>
      </p:sp>
      <p:sp>
        <p:nvSpPr>
          <p:cNvPr id="2" name="TextBox 1"/>
          <p:cNvSpPr txBox="1"/>
          <p:nvPr/>
        </p:nvSpPr>
        <p:spPr>
          <a:xfrm>
            <a:off x="1219038" y="1167940"/>
            <a:ext cx="6847904" cy="4309291"/>
          </a:xfrm>
          <a:prstGeom prst="rect">
            <a:avLst/>
          </a:prstGeom>
          <a:noFill/>
        </p:spPr>
        <p:txBody>
          <a:bodyPr wrap="square" lIns="72420" tIns="36210" rIns="72420" bIns="36210" rtlCol="0">
            <a:spAutoFit/>
          </a:bodyPr>
          <a:lstStyle/>
          <a:p>
            <a:r>
              <a:rPr lang="en-US" sz="2200" b="1" dirty="0"/>
              <a:t>Impact on Academic Outcomes</a:t>
            </a:r>
          </a:p>
          <a:p>
            <a:pPr marL="261121" indent="-261121">
              <a:spcAft>
                <a:spcPts val="366"/>
              </a:spcAft>
              <a:buFont typeface="Arial" charset="0"/>
              <a:buChar char="•"/>
            </a:pPr>
            <a:r>
              <a:rPr lang="en-US" sz="2200" dirty="0"/>
              <a:t>Compare the Project Succeed group to the rest of the cohort to see if they differ on academic outcomes (e.g., retention, probation, GPA, units taken)</a:t>
            </a:r>
          </a:p>
          <a:p>
            <a:pPr marL="261121" indent="-261121">
              <a:spcAft>
                <a:spcPts val="366"/>
              </a:spcAft>
              <a:buFont typeface="Arial" charset="0"/>
              <a:buChar char="•"/>
            </a:pPr>
            <a:r>
              <a:rPr lang="en-US" sz="2200" dirty="0"/>
              <a:t>Create a matched group that is matched on characteristics we thing might be correlated with outcomes</a:t>
            </a:r>
          </a:p>
          <a:p>
            <a:pPr marL="261121" indent="-261121">
              <a:spcAft>
                <a:spcPts val="366"/>
              </a:spcAft>
              <a:buFont typeface="Arial" charset="0"/>
              <a:buChar char="•"/>
            </a:pPr>
            <a:r>
              <a:rPr lang="en-US" sz="2200" dirty="0"/>
              <a:t>Run the comparison of outcomes between the treatment group and the matched group</a:t>
            </a:r>
          </a:p>
          <a:p>
            <a:pPr marL="261121" indent="-261121">
              <a:spcAft>
                <a:spcPts val="366"/>
              </a:spcAft>
              <a:buFont typeface="Arial" charset="0"/>
              <a:buChar char="•"/>
            </a:pPr>
            <a:r>
              <a:rPr lang="en-US" sz="2200" dirty="0"/>
              <a:t>Conduct exploratory analyses to determine whether the intervention impact is larger for certain traditionally lower performing subgroups</a:t>
            </a:r>
          </a:p>
        </p:txBody>
      </p:sp>
      <p:sp>
        <p:nvSpPr>
          <p:cNvPr id="5" name="TextBox 4"/>
          <p:cNvSpPr txBox="1"/>
          <p:nvPr/>
        </p:nvSpPr>
        <p:spPr>
          <a:xfrm>
            <a:off x="2719659" y="31465"/>
            <a:ext cx="5347283" cy="580959"/>
          </a:xfrm>
          <a:prstGeom prst="rect">
            <a:avLst/>
          </a:prstGeom>
          <a:noFill/>
        </p:spPr>
        <p:txBody>
          <a:bodyPr wrap="square" lIns="72420" tIns="36210" rIns="72420" bIns="36210" rtlCol="0">
            <a:spAutoFit/>
          </a:bodyPr>
          <a:lstStyle/>
          <a:p>
            <a:r>
              <a:rPr lang="en-US" sz="3300" dirty="0" err="1">
                <a:solidFill>
                  <a:srgbClr val="0070C0"/>
                </a:solidFill>
              </a:rPr>
              <a:t>WestEd</a:t>
            </a:r>
            <a:r>
              <a:rPr lang="en-US" sz="3300" dirty="0">
                <a:solidFill>
                  <a:srgbClr val="0070C0"/>
                </a:solidFill>
              </a:rPr>
              <a:t> Evaluation Update</a:t>
            </a:r>
          </a:p>
        </p:txBody>
      </p:sp>
    </p:spTree>
    <p:extLst>
      <p:ext uri="{BB962C8B-B14F-4D97-AF65-F5344CB8AC3E}">
        <p14:creationId xmlns:p14="http://schemas.microsoft.com/office/powerpoint/2010/main" val="378073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26452" y="0"/>
            <a:ext cx="7896611" cy="5943600"/>
          </a:xfrm>
          <a:prstGeom prst="rect">
            <a:avLst/>
          </a:prstGeom>
        </p:spPr>
      </p:pic>
      <p:sp>
        <p:nvSpPr>
          <p:cNvPr id="14" name="Rectangle 2"/>
          <p:cNvSpPr txBox="1">
            <a:spLocks noChangeArrowheads="1"/>
          </p:cNvSpPr>
          <p:nvPr/>
        </p:nvSpPr>
        <p:spPr>
          <a:xfrm>
            <a:off x="2983428" y="113905"/>
            <a:ext cx="4384729" cy="490200"/>
          </a:xfrm>
          <a:prstGeom prst="rect">
            <a:avLst/>
          </a:prstGeom>
        </p:spPr>
        <p:txBody>
          <a:bodyPr vert="horz" lIns="83562" tIns="41781" rIns="83562" bIns="41781"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500">
                <a:solidFill>
                  <a:schemeClr val="bg1"/>
                </a:solidFill>
                <a:latin typeface="Arial" charset="0"/>
                <a:ea typeface="ＭＳ Ｐゴシック" charset="0"/>
                <a:cs typeface="ＭＳ Ｐゴシック" charset="0"/>
              </a:rPr>
              <a:t>SJSU Washington Square </a:t>
            </a:r>
            <a:endParaRPr lang="en-US" sz="1500" dirty="0">
              <a:solidFill>
                <a:schemeClr val="bg1"/>
              </a:solidFill>
              <a:latin typeface="Arial" charset="0"/>
              <a:ea typeface="ＭＳ Ｐゴシック" charset="0"/>
              <a:cs typeface="ＭＳ Ｐゴシック" charset="0"/>
            </a:endParaRPr>
          </a:p>
        </p:txBody>
      </p:sp>
      <p:sp>
        <p:nvSpPr>
          <p:cNvPr id="2" name="TextBox 1"/>
          <p:cNvSpPr txBox="1"/>
          <p:nvPr/>
        </p:nvSpPr>
        <p:spPr>
          <a:xfrm>
            <a:off x="1162561" y="1196721"/>
            <a:ext cx="6962153" cy="4392258"/>
          </a:xfrm>
          <a:prstGeom prst="rect">
            <a:avLst/>
          </a:prstGeom>
          <a:noFill/>
        </p:spPr>
        <p:txBody>
          <a:bodyPr wrap="square" lIns="72420" tIns="36210" rIns="72420" bIns="36210" rtlCol="0">
            <a:spAutoFit/>
          </a:bodyPr>
          <a:lstStyle/>
          <a:p>
            <a:r>
              <a:rPr lang="en-US" sz="2200" b="1"/>
              <a:t>Findings </a:t>
            </a:r>
            <a:r>
              <a:rPr lang="en-US" sz="2200" b="1" dirty="0"/>
              <a:t>from Analysis of Student Survey Results, Spring 2016</a:t>
            </a:r>
            <a:endParaRPr lang="en-US" sz="2200" dirty="0"/>
          </a:p>
          <a:p>
            <a:pPr marL="313345" indent="-313345">
              <a:spcAft>
                <a:spcPts val="366"/>
              </a:spcAft>
              <a:buFont typeface="Arial" charset="0"/>
              <a:buChar char="•"/>
            </a:pPr>
            <a:r>
              <a:rPr lang="en-US" sz="2200" dirty="0"/>
              <a:t>Block scheduling, the Peer Mentor program and Themed Housing were positively reviewed by student respondents</a:t>
            </a:r>
          </a:p>
          <a:p>
            <a:pPr marL="313345" indent="-313345">
              <a:spcAft>
                <a:spcPts val="366"/>
              </a:spcAft>
              <a:buFont typeface="Arial" charset="0"/>
              <a:buChar char="•"/>
            </a:pPr>
            <a:r>
              <a:rPr lang="en-US" sz="2200" dirty="0"/>
              <a:t>Both Academic Advising experiences and Meeting with Faculty</a:t>
            </a:r>
          </a:p>
          <a:p>
            <a:r>
              <a:rPr lang="en-US" sz="2200" dirty="0"/>
              <a:t> </a:t>
            </a:r>
          </a:p>
          <a:p>
            <a:pPr>
              <a:spcAft>
                <a:spcPts val="366"/>
              </a:spcAft>
            </a:pPr>
            <a:r>
              <a:rPr lang="en-US" sz="2200" b="1" dirty="0"/>
              <a:t>Formative Evaluation of Other Program Aspects in </a:t>
            </a:r>
            <a:r>
              <a:rPr lang="en-US" sz="2200" b="1" dirty="0" err="1"/>
              <a:t>Progess</a:t>
            </a:r>
            <a:r>
              <a:rPr lang="en-US" sz="2200" b="1" dirty="0"/>
              <a:t> </a:t>
            </a:r>
            <a:endParaRPr lang="en-US" sz="2200" dirty="0"/>
          </a:p>
          <a:p>
            <a:pPr marL="313345" indent="-313345">
              <a:spcAft>
                <a:spcPts val="366"/>
              </a:spcAft>
              <a:buFont typeface="Arial" charset="0"/>
              <a:buChar char="•"/>
            </a:pPr>
            <a:r>
              <a:rPr lang="en-US" sz="2200" dirty="0"/>
              <a:t>Peer Educator Program</a:t>
            </a:r>
          </a:p>
          <a:p>
            <a:pPr marL="313345" indent="-313345">
              <a:spcAft>
                <a:spcPts val="366"/>
              </a:spcAft>
              <a:buFont typeface="Arial" charset="0"/>
              <a:buChar char="•"/>
            </a:pPr>
            <a:r>
              <a:rPr lang="en-US" sz="2200" dirty="0"/>
              <a:t>Faculty Mentor Program</a:t>
            </a:r>
          </a:p>
          <a:p>
            <a:pPr marL="313345" indent="-313345">
              <a:spcAft>
                <a:spcPts val="366"/>
              </a:spcAft>
              <a:buFont typeface="Arial" charset="0"/>
              <a:buChar char="•"/>
            </a:pPr>
            <a:r>
              <a:rPr lang="en-US" sz="2200" dirty="0"/>
              <a:t>FYE Program</a:t>
            </a:r>
          </a:p>
        </p:txBody>
      </p:sp>
      <p:sp>
        <p:nvSpPr>
          <p:cNvPr id="5" name="TextBox 4"/>
          <p:cNvSpPr txBox="1"/>
          <p:nvPr/>
        </p:nvSpPr>
        <p:spPr>
          <a:xfrm>
            <a:off x="2719659" y="31465"/>
            <a:ext cx="5347283" cy="580959"/>
          </a:xfrm>
          <a:prstGeom prst="rect">
            <a:avLst/>
          </a:prstGeom>
          <a:noFill/>
        </p:spPr>
        <p:txBody>
          <a:bodyPr wrap="square" lIns="72420" tIns="36210" rIns="72420" bIns="36210" rtlCol="0">
            <a:spAutoFit/>
          </a:bodyPr>
          <a:lstStyle/>
          <a:p>
            <a:r>
              <a:rPr lang="en-US" sz="3300" dirty="0" err="1">
                <a:solidFill>
                  <a:srgbClr val="0070C0"/>
                </a:solidFill>
              </a:rPr>
              <a:t>WestEd</a:t>
            </a:r>
            <a:r>
              <a:rPr lang="en-US" sz="3300" dirty="0">
                <a:solidFill>
                  <a:srgbClr val="0070C0"/>
                </a:solidFill>
              </a:rPr>
              <a:t> Evaluation Update</a:t>
            </a:r>
          </a:p>
        </p:txBody>
      </p:sp>
    </p:spTree>
    <p:extLst>
      <p:ext uri="{BB962C8B-B14F-4D97-AF65-F5344CB8AC3E}">
        <p14:creationId xmlns:p14="http://schemas.microsoft.com/office/powerpoint/2010/main" val="3810348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0"/>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2" name="TextBox 1"/>
          <p:cNvSpPr txBox="1"/>
          <p:nvPr/>
        </p:nvSpPr>
        <p:spPr>
          <a:xfrm>
            <a:off x="419101" y="1457325"/>
            <a:ext cx="8191498" cy="2308324"/>
          </a:xfrm>
          <a:prstGeom prst="rect">
            <a:avLst/>
          </a:prstGeom>
          <a:noFill/>
        </p:spPr>
        <p:txBody>
          <a:bodyPr wrap="square" rtlCol="0">
            <a:spAutoFit/>
          </a:bodyPr>
          <a:lstStyle/>
          <a:p>
            <a:pPr lvl="1">
              <a:buFont typeface="Arial" pitchFamily="34" charset="0"/>
              <a:buChar char="•"/>
            </a:pPr>
            <a:r>
              <a:rPr lang="en-US" sz="3600" dirty="0" smtClean="0"/>
              <a:t>FYE Project Groups</a:t>
            </a:r>
          </a:p>
          <a:p>
            <a:pPr lvl="1">
              <a:buFont typeface="Arial" pitchFamily="34" charset="0"/>
              <a:buChar char="•"/>
            </a:pPr>
            <a:r>
              <a:rPr lang="en-US" sz="3600" dirty="0" smtClean="0"/>
              <a:t>Continuation of </a:t>
            </a:r>
            <a:r>
              <a:rPr lang="en-US" sz="3600" smtClean="0"/>
              <a:t>Peer Educator </a:t>
            </a:r>
            <a:r>
              <a:rPr lang="en-US" sz="3600" dirty="0" smtClean="0"/>
              <a:t>Pilot in Spring 2017</a:t>
            </a:r>
          </a:p>
          <a:p>
            <a:pPr lvl="1">
              <a:buFont typeface="Arial" pitchFamily="34" charset="0"/>
              <a:buChar char="•"/>
            </a:pPr>
            <a:r>
              <a:rPr lang="en-US" sz="3600" dirty="0" smtClean="0"/>
              <a:t>Question and answers</a:t>
            </a:r>
            <a:endParaRPr lang="en-US" sz="3600" dirty="0"/>
          </a:p>
        </p:txBody>
      </p:sp>
      <p:sp>
        <p:nvSpPr>
          <p:cNvPr id="5" name="TextBox 4"/>
          <p:cNvSpPr txBox="1"/>
          <p:nvPr/>
        </p:nvSpPr>
        <p:spPr>
          <a:xfrm>
            <a:off x="2431516" y="31464"/>
            <a:ext cx="6179083" cy="646331"/>
          </a:xfrm>
          <a:prstGeom prst="rect">
            <a:avLst/>
          </a:prstGeom>
          <a:noFill/>
        </p:spPr>
        <p:txBody>
          <a:bodyPr wrap="square" rtlCol="0">
            <a:spAutoFit/>
          </a:bodyPr>
          <a:lstStyle/>
          <a:p>
            <a:r>
              <a:rPr lang="en-US" sz="3600" dirty="0" smtClean="0">
                <a:solidFill>
                  <a:srgbClr val="0070C0"/>
                </a:solidFill>
              </a:rPr>
              <a:t>Discussion and Feedback</a:t>
            </a:r>
            <a:endParaRPr lang="en-US" sz="3600" dirty="0">
              <a:solidFill>
                <a:srgbClr val="0070C0"/>
              </a:solidFill>
            </a:endParaRPr>
          </a:p>
        </p:txBody>
      </p:sp>
    </p:spTree>
    <p:extLst>
      <p:ext uri="{BB962C8B-B14F-4D97-AF65-F5344CB8AC3E}">
        <p14:creationId xmlns:p14="http://schemas.microsoft.com/office/powerpoint/2010/main" val="199979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0"/>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2" name="TextBox 1"/>
          <p:cNvSpPr txBox="1"/>
          <p:nvPr/>
        </p:nvSpPr>
        <p:spPr>
          <a:xfrm>
            <a:off x="697466" y="685801"/>
            <a:ext cx="7417834" cy="3816429"/>
          </a:xfrm>
          <a:prstGeom prst="rect">
            <a:avLst/>
          </a:prstGeom>
          <a:noFill/>
        </p:spPr>
        <p:txBody>
          <a:bodyPr wrap="square" rtlCol="0">
            <a:spAutoFit/>
          </a:bodyPr>
          <a:lstStyle/>
          <a:p>
            <a:pPr marL="457200" indent="-457200">
              <a:buFont typeface="Arial" panose="020B0604020202020204" pitchFamily="34" charset="0"/>
              <a:buChar char="•"/>
            </a:pPr>
            <a:r>
              <a:rPr lang="en-US" sz="2800" dirty="0"/>
              <a:t>Project </a:t>
            </a:r>
            <a:r>
              <a:rPr lang="en-US" sz="2800" dirty="0" smtClean="0"/>
              <a:t>Succeed </a:t>
            </a:r>
            <a:r>
              <a:rPr lang="en-US" sz="2800" dirty="0"/>
              <a:t>is a five-year </a:t>
            </a:r>
            <a:r>
              <a:rPr lang="en-US" sz="2800" dirty="0" smtClean="0"/>
              <a:t>graduation </a:t>
            </a:r>
            <a:r>
              <a:rPr lang="en-US" sz="2800" dirty="0"/>
              <a:t>and retention improvement plan beginning in October 2014.</a:t>
            </a:r>
          </a:p>
          <a:p>
            <a:pPr marL="457200" indent="-457200">
              <a:buFont typeface="Arial" panose="020B0604020202020204" pitchFamily="34" charset="0"/>
              <a:buChar char="•"/>
            </a:pPr>
            <a:r>
              <a:rPr lang="en-US" sz="2800" dirty="0"/>
              <a:t>Project Succeed intends to strengthen SJSU’s culture for undergraduate student success by increasing our retention and graduation rates as well as closing the achievement gap for Under-Represented Minorities (URMs).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12983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0"/>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2" name="TextBox 1"/>
          <p:cNvSpPr txBox="1"/>
          <p:nvPr/>
        </p:nvSpPr>
        <p:spPr>
          <a:xfrm>
            <a:off x="697466" y="677795"/>
            <a:ext cx="7417834" cy="4154984"/>
          </a:xfrm>
          <a:prstGeom prst="rect">
            <a:avLst/>
          </a:prstGeom>
          <a:noFill/>
        </p:spPr>
        <p:txBody>
          <a:bodyPr wrap="square" rtlCol="0">
            <a:spAutoFit/>
          </a:bodyPr>
          <a:lstStyle/>
          <a:p>
            <a:pPr marL="342900" indent="-342900"/>
            <a:r>
              <a:rPr lang="en-US" sz="2400" dirty="0"/>
              <a:t>Dr. </a:t>
            </a:r>
            <a:r>
              <a:rPr lang="en-US" sz="2400" dirty="0" smtClean="0"/>
              <a:t>Patricia Backer, Project Director</a:t>
            </a:r>
          </a:p>
          <a:p>
            <a:pPr marL="342900" indent="-342900"/>
            <a:endParaRPr lang="en-US" sz="2400" dirty="0" smtClean="0"/>
          </a:p>
          <a:p>
            <a:pPr marL="342900" indent="-342900"/>
            <a:r>
              <a:rPr lang="en-US" sz="2400" dirty="0" smtClean="0"/>
              <a:t>Project Team  </a:t>
            </a:r>
            <a:endParaRPr lang="en-US" sz="2500" b="1" dirty="0"/>
          </a:p>
          <a:p>
            <a:pPr marL="342900" indent="-342900">
              <a:buFont typeface="Arial" panose="020B0604020202020204" pitchFamily="34" charset="0"/>
              <a:buChar char="•"/>
            </a:pPr>
            <a:r>
              <a:rPr lang="en-US" sz="2400" dirty="0" smtClean="0"/>
              <a:t>Dr</a:t>
            </a:r>
            <a:r>
              <a:rPr lang="en-US" sz="2400" dirty="0"/>
              <a:t>. Maria Luisa Alaniz, Professor and </a:t>
            </a:r>
            <a:r>
              <a:rPr lang="en-US" sz="2400" dirty="0" smtClean="0"/>
              <a:t>Coordinator, Social Science Teacher Preparation.</a:t>
            </a:r>
          </a:p>
          <a:p>
            <a:pPr marL="342900" indent="-342900">
              <a:buFont typeface="Arial" panose="020B0604020202020204" pitchFamily="34" charset="0"/>
              <a:buChar char="•"/>
            </a:pPr>
            <a:r>
              <a:rPr lang="en-US" sz="2400" dirty="0" smtClean="0"/>
              <a:t>Dr</a:t>
            </a:r>
            <a:r>
              <a:rPr lang="en-US" sz="2400" dirty="0"/>
              <a:t>. Maureen Smith, Professor of Child and Adolescent </a:t>
            </a:r>
            <a:r>
              <a:rPr lang="en-US" sz="2400" dirty="0" smtClean="0"/>
              <a:t>Development</a:t>
            </a:r>
            <a:endParaRPr lang="en-US" sz="2400" dirty="0"/>
          </a:p>
          <a:p>
            <a:pPr marL="342900" indent="-342900">
              <a:buFont typeface="Arial" panose="020B0604020202020204" pitchFamily="34" charset="0"/>
              <a:buChar char="•"/>
            </a:pPr>
            <a:r>
              <a:rPr lang="en-US" sz="2400" dirty="0"/>
              <a:t>Ms. Stephanie Hubbard, Associate Director of Residential Life</a:t>
            </a:r>
          </a:p>
          <a:p>
            <a:pPr marL="342900" indent="-342900">
              <a:buFont typeface="Arial" panose="020B0604020202020204" pitchFamily="34" charset="0"/>
              <a:buChar char="•"/>
            </a:pPr>
            <a:r>
              <a:rPr lang="en-US" sz="2400" dirty="0"/>
              <a:t>Ms. Cynthia Kato, Director of Academic Advising and Retention Services. </a:t>
            </a:r>
          </a:p>
        </p:txBody>
      </p:sp>
      <p:sp>
        <p:nvSpPr>
          <p:cNvPr id="3" name="TextBox 2"/>
          <p:cNvSpPr txBox="1"/>
          <p:nvPr/>
        </p:nvSpPr>
        <p:spPr>
          <a:xfrm>
            <a:off x="2431517" y="31464"/>
            <a:ext cx="3426358" cy="646331"/>
          </a:xfrm>
          <a:prstGeom prst="rect">
            <a:avLst/>
          </a:prstGeom>
          <a:noFill/>
        </p:spPr>
        <p:txBody>
          <a:bodyPr wrap="square" rtlCol="0">
            <a:spAutoFit/>
          </a:bodyPr>
          <a:lstStyle/>
          <a:p>
            <a:r>
              <a:rPr lang="en-US" sz="3600" dirty="0" smtClean="0">
                <a:solidFill>
                  <a:srgbClr val="0070C0"/>
                </a:solidFill>
              </a:rPr>
              <a:t>Project Team</a:t>
            </a:r>
            <a:endParaRPr lang="en-US" sz="3600" dirty="0">
              <a:solidFill>
                <a:srgbClr val="0070C0"/>
              </a:solidFill>
            </a:endParaRPr>
          </a:p>
        </p:txBody>
      </p:sp>
    </p:spTree>
    <p:extLst>
      <p:ext uri="{BB962C8B-B14F-4D97-AF65-F5344CB8AC3E}">
        <p14:creationId xmlns:p14="http://schemas.microsoft.com/office/powerpoint/2010/main" val="3414637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0"/>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2" name="TextBox 1"/>
          <p:cNvSpPr txBox="1"/>
          <p:nvPr/>
        </p:nvSpPr>
        <p:spPr>
          <a:xfrm>
            <a:off x="697466" y="1571625"/>
            <a:ext cx="7417834" cy="3108543"/>
          </a:xfrm>
          <a:prstGeom prst="rect">
            <a:avLst/>
          </a:prstGeom>
          <a:noFill/>
        </p:spPr>
        <p:txBody>
          <a:bodyPr wrap="square" rtlCol="0">
            <a:spAutoFit/>
          </a:bodyPr>
          <a:lstStyle/>
          <a:p>
            <a:pPr marL="514350" indent="-514350">
              <a:buFont typeface="+mj-lt"/>
              <a:buAutoNum type="arabicPeriod"/>
            </a:pPr>
            <a:r>
              <a:rPr lang="en-US" sz="2800" dirty="0"/>
              <a:t>S</a:t>
            </a:r>
            <a:r>
              <a:rPr lang="en-US" sz="2800" dirty="0" smtClean="0"/>
              <a:t>trengthen </a:t>
            </a:r>
            <a:r>
              <a:rPr lang="en-US" sz="2800" dirty="0"/>
              <a:t>SJSU’s core academic performance in two key areas: retention and graduation. </a:t>
            </a:r>
          </a:p>
          <a:p>
            <a:pPr marL="514350" indent="-514350">
              <a:buFont typeface="+mj-lt"/>
              <a:buAutoNum type="arabicPeriod"/>
            </a:pPr>
            <a:r>
              <a:rPr lang="en-US" sz="2800" dirty="0"/>
              <a:t>P</a:t>
            </a:r>
            <a:r>
              <a:rPr lang="en-US" sz="2800" dirty="0" smtClean="0"/>
              <a:t>rovide </a:t>
            </a:r>
            <a:r>
              <a:rPr lang="en-US" sz="2800" dirty="0"/>
              <a:t>an improved supportive environment for URM students</a:t>
            </a:r>
          </a:p>
          <a:p>
            <a:pPr marL="514350" indent="-514350">
              <a:buFont typeface="+mj-lt"/>
              <a:buAutoNum type="arabicPeriod"/>
            </a:pPr>
            <a:r>
              <a:rPr lang="en-US" sz="2800" dirty="0"/>
              <a:t>E</a:t>
            </a:r>
            <a:r>
              <a:rPr lang="en-US" sz="2800" dirty="0" smtClean="0"/>
              <a:t>nhance </a:t>
            </a:r>
            <a:r>
              <a:rPr lang="en-US" sz="2800" dirty="0"/>
              <a:t>the delivery and integration of academic and co-curricular support services for </a:t>
            </a:r>
            <a:r>
              <a:rPr lang="en-US" sz="2800" dirty="0" smtClean="0"/>
              <a:t>students</a:t>
            </a:r>
            <a:endParaRPr lang="en-US" sz="2800" dirty="0"/>
          </a:p>
        </p:txBody>
      </p:sp>
      <p:sp>
        <p:nvSpPr>
          <p:cNvPr id="5" name="TextBox 4"/>
          <p:cNvSpPr txBox="1"/>
          <p:nvPr/>
        </p:nvSpPr>
        <p:spPr>
          <a:xfrm>
            <a:off x="2431517" y="31464"/>
            <a:ext cx="3426358" cy="646331"/>
          </a:xfrm>
          <a:prstGeom prst="rect">
            <a:avLst/>
          </a:prstGeom>
          <a:noFill/>
        </p:spPr>
        <p:txBody>
          <a:bodyPr wrap="square" rtlCol="0">
            <a:spAutoFit/>
          </a:bodyPr>
          <a:lstStyle/>
          <a:p>
            <a:r>
              <a:rPr lang="en-US" sz="3600" dirty="0" smtClean="0">
                <a:solidFill>
                  <a:srgbClr val="0070C0"/>
                </a:solidFill>
              </a:rPr>
              <a:t>Goals</a:t>
            </a:r>
            <a:endParaRPr lang="en-US" sz="3600" dirty="0">
              <a:solidFill>
                <a:srgbClr val="0070C0"/>
              </a:solidFill>
            </a:endParaRPr>
          </a:p>
        </p:txBody>
      </p:sp>
    </p:spTree>
    <p:extLst>
      <p:ext uri="{BB962C8B-B14F-4D97-AF65-F5344CB8AC3E}">
        <p14:creationId xmlns:p14="http://schemas.microsoft.com/office/powerpoint/2010/main" val="341463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0"/>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2" name="TextBox 1"/>
          <p:cNvSpPr txBox="1"/>
          <p:nvPr/>
        </p:nvSpPr>
        <p:spPr>
          <a:xfrm>
            <a:off x="447675" y="1009650"/>
            <a:ext cx="7667625" cy="3416320"/>
          </a:xfrm>
          <a:prstGeom prst="rect">
            <a:avLst/>
          </a:prstGeom>
          <a:noFill/>
        </p:spPr>
        <p:txBody>
          <a:bodyPr wrap="square" rtlCol="0">
            <a:spAutoFit/>
          </a:bodyPr>
          <a:lstStyle/>
          <a:p>
            <a:pPr lvl="0"/>
            <a:r>
              <a:rPr lang="en-US" dirty="0" smtClean="0"/>
              <a:t>Introduction of new members</a:t>
            </a:r>
            <a:endParaRPr lang="en-US" sz="1600" dirty="0" smtClean="0"/>
          </a:p>
          <a:p>
            <a:pPr lvl="0"/>
            <a:r>
              <a:rPr lang="en-US" dirty="0" smtClean="0"/>
              <a:t>Block Scheduling Update (Cynthia Kato)</a:t>
            </a:r>
            <a:endParaRPr lang="en-US" sz="1600" dirty="0" smtClean="0"/>
          </a:p>
          <a:p>
            <a:pPr lvl="0"/>
            <a:r>
              <a:rPr lang="en-US" dirty="0" smtClean="0"/>
              <a:t>Peer Mentors and Educators Update (Deanna Peck)</a:t>
            </a:r>
            <a:endParaRPr lang="en-US" sz="1600" dirty="0" smtClean="0"/>
          </a:p>
          <a:p>
            <a:pPr lvl="0"/>
            <a:r>
              <a:rPr lang="en-US" dirty="0" smtClean="0"/>
              <a:t>Faculty Mentor Program Update (Maria </a:t>
            </a:r>
            <a:r>
              <a:rPr lang="en-US" dirty="0" err="1" smtClean="0"/>
              <a:t>Alaniz</a:t>
            </a:r>
            <a:r>
              <a:rPr lang="en-US" dirty="0" smtClean="0"/>
              <a:t> &amp; Marlene Stern)</a:t>
            </a:r>
            <a:endParaRPr lang="en-US" sz="1600" dirty="0" smtClean="0"/>
          </a:p>
          <a:p>
            <a:pPr lvl="0"/>
            <a:r>
              <a:rPr lang="en-US" dirty="0" smtClean="0"/>
              <a:t>First Year Experience Update (Maureen Smith &amp; Stephanie Hubbard)</a:t>
            </a:r>
            <a:endParaRPr lang="en-US" sz="1600" dirty="0" smtClean="0"/>
          </a:p>
          <a:p>
            <a:pPr lvl="0"/>
            <a:r>
              <a:rPr lang="en-US" dirty="0" smtClean="0"/>
              <a:t>Student Learning Communities Update (Stephanie Hubbard)</a:t>
            </a:r>
            <a:endParaRPr lang="en-US" sz="1600" dirty="0" smtClean="0"/>
          </a:p>
          <a:p>
            <a:pPr lvl="0"/>
            <a:r>
              <a:rPr lang="en-US" dirty="0" smtClean="0"/>
              <a:t>Evaluator Update (Daniel Brenner, </a:t>
            </a:r>
            <a:r>
              <a:rPr lang="en-US" dirty="0" err="1" smtClean="0"/>
              <a:t>WestEd</a:t>
            </a:r>
            <a:r>
              <a:rPr lang="en-US" dirty="0" smtClean="0"/>
              <a:t>)</a:t>
            </a:r>
            <a:endParaRPr lang="en-US" sz="1600" dirty="0" smtClean="0"/>
          </a:p>
          <a:p>
            <a:pPr lvl="0"/>
            <a:r>
              <a:rPr lang="en-US" dirty="0" smtClean="0"/>
              <a:t>Discussion and Feedback</a:t>
            </a:r>
            <a:endParaRPr lang="en-US" sz="1600" dirty="0" smtClean="0"/>
          </a:p>
          <a:p>
            <a:pPr lvl="1"/>
            <a:r>
              <a:rPr lang="en-US" dirty="0" smtClean="0"/>
              <a:t>FYE Project Groups</a:t>
            </a:r>
            <a:endParaRPr lang="en-US" sz="1600" dirty="0" smtClean="0"/>
          </a:p>
          <a:p>
            <a:pPr lvl="1"/>
            <a:r>
              <a:rPr lang="en-US" dirty="0" smtClean="0"/>
              <a:t>Continuation of Peer Educator Pilot in Spring 2017</a:t>
            </a:r>
            <a:endParaRPr lang="en-US" sz="1600" dirty="0" smtClean="0"/>
          </a:p>
          <a:p>
            <a:pPr lvl="1"/>
            <a:r>
              <a:rPr lang="en-US" dirty="0" smtClean="0"/>
              <a:t>Question and answers</a:t>
            </a:r>
            <a:endParaRPr lang="en-US" sz="1600" dirty="0" smtClean="0"/>
          </a:p>
          <a:p>
            <a:pPr lvl="0"/>
            <a:r>
              <a:rPr lang="en-US" dirty="0" smtClean="0"/>
              <a:t>Adjournment</a:t>
            </a:r>
            <a:endParaRPr lang="en-US" sz="1600" dirty="0"/>
          </a:p>
        </p:txBody>
      </p:sp>
      <p:sp>
        <p:nvSpPr>
          <p:cNvPr id="5" name="TextBox 4"/>
          <p:cNvSpPr txBox="1"/>
          <p:nvPr/>
        </p:nvSpPr>
        <p:spPr>
          <a:xfrm>
            <a:off x="2431516" y="31464"/>
            <a:ext cx="6045733" cy="646331"/>
          </a:xfrm>
          <a:prstGeom prst="rect">
            <a:avLst/>
          </a:prstGeom>
          <a:noFill/>
        </p:spPr>
        <p:txBody>
          <a:bodyPr wrap="square" rtlCol="0">
            <a:spAutoFit/>
          </a:bodyPr>
          <a:lstStyle/>
          <a:p>
            <a:r>
              <a:rPr lang="en-US" sz="3600" dirty="0" smtClean="0">
                <a:solidFill>
                  <a:srgbClr val="0070C0"/>
                </a:solidFill>
              </a:rPr>
              <a:t>Advisory Board Agenda</a:t>
            </a:r>
            <a:endParaRPr lang="en-US" sz="3600" dirty="0">
              <a:solidFill>
                <a:srgbClr val="0070C0"/>
              </a:solidFill>
            </a:endParaRPr>
          </a:p>
        </p:txBody>
      </p:sp>
    </p:spTree>
    <p:extLst>
      <p:ext uri="{BB962C8B-B14F-4D97-AF65-F5344CB8AC3E}">
        <p14:creationId xmlns:p14="http://schemas.microsoft.com/office/powerpoint/2010/main" val="647387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31464"/>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5" name="TextBox 4"/>
          <p:cNvSpPr txBox="1"/>
          <p:nvPr/>
        </p:nvSpPr>
        <p:spPr>
          <a:xfrm>
            <a:off x="2431516" y="31464"/>
            <a:ext cx="6102883" cy="646331"/>
          </a:xfrm>
          <a:prstGeom prst="rect">
            <a:avLst/>
          </a:prstGeom>
          <a:noFill/>
        </p:spPr>
        <p:txBody>
          <a:bodyPr wrap="square" rtlCol="0">
            <a:spAutoFit/>
          </a:bodyPr>
          <a:lstStyle/>
          <a:p>
            <a:r>
              <a:rPr lang="en-US" sz="3600" dirty="0" smtClean="0">
                <a:solidFill>
                  <a:srgbClr val="0070C0"/>
                </a:solidFill>
              </a:rPr>
              <a:t>Block Scheduling Update</a:t>
            </a:r>
            <a:endParaRPr lang="en-US" sz="3600" dirty="0">
              <a:solidFill>
                <a:srgbClr val="0070C0"/>
              </a:solidFill>
            </a:endParaRPr>
          </a:p>
        </p:txBody>
      </p:sp>
      <p:sp>
        <p:nvSpPr>
          <p:cNvPr id="3" name="Rectangle 2"/>
          <p:cNvSpPr/>
          <p:nvPr/>
        </p:nvSpPr>
        <p:spPr>
          <a:xfrm>
            <a:off x="361950" y="895350"/>
            <a:ext cx="2209799" cy="4247317"/>
          </a:xfrm>
          <a:prstGeom prst="rect">
            <a:avLst/>
          </a:prstGeom>
        </p:spPr>
        <p:txBody>
          <a:bodyPr wrap="square">
            <a:spAutoFit/>
          </a:bodyPr>
          <a:lstStyle/>
          <a:p>
            <a:r>
              <a:rPr lang="en-US" dirty="0"/>
              <a:t>For Fall 2015 newly matriculated freshmen in the College of Business, the College of Engineering, and Child and Adolescent Development (CHAD) were assigned schedules that included at least 2 shared classes with other students in their declared majors. </a:t>
            </a:r>
          </a:p>
        </p:txBody>
      </p:sp>
      <p:graphicFrame>
        <p:nvGraphicFramePr>
          <p:cNvPr id="4" name="Table 3"/>
          <p:cNvGraphicFramePr>
            <a:graphicFrameLocks noGrp="1"/>
          </p:cNvGraphicFramePr>
          <p:nvPr>
            <p:extLst>
              <p:ext uri="{D42A27DB-BD31-4B8C-83A1-F6EECF244321}">
                <p14:modId xmlns:p14="http://schemas.microsoft.com/office/powerpoint/2010/main" val="991167555"/>
              </p:ext>
            </p:extLst>
          </p:nvPr>
        </p:nvGraphicFramePr>
        <p:xfrm>
          <a:off x="2895600" y="1221605"/>
          <a:ext cx="5991226" cy="3140844"/>
        </p:xfrm>
        <a:graphic>
          <a:graphicData uri="http://schemas.openxmlformats.org/drawingml/2006/table">
            <a:tbl>
              <a:tblPr firstRow="1" firstCol="1" bandRow="1">
                <a:tableStyleId>{5C22544A-7EE6-4342-B048-85BDC9FD1C3A}</a:tableStyleId>
              </a:tblPr>
              <a:tblGrid>
                <a:gridCol w="2119423"/>
                <a:gridCol w="928973"/>
                <a:gridCol w="1101125"/>
                <a:gridCol w="761693"/>
                <a:gridCol w="1080012"/>
              </a:tblGrid>
              <a:tr h="261737">
                <a:tc>
                  <a:txBody>
                    <a:bodyPr/>
                    <a:lstStyle/>
                    <a:p>
                      <a:pPr>
                        <a:lnSpc>
                          <a:spcPct val="115000"/>
                        </a:lnSpc>
                      </a:pPr>
                      <a:endParaRPr lang="en-US" sz="1400" dirty="0">
                        <a:effectLst/>
                        <a:latin typeface="+mn-lt"/>
                        <a:cs typeface="Times New Roman"/>
                      </a:endParaRPr>
                    </a:p>
                  </a:txBody>
                  <a:tcPr marL="0" marR="0" marT="0" marB="0" anchor="b"/>
                </a:tc>
                <a:tc>
                  <a:txBody>
                    <a:bodyPr/>
                    <a:lstStyle/>
                    <a:p>
                      <a:pPr marL="0" marR="0">
                        <a:lnSpc>
                          <a:spcPct val="115000"/>
                        </a:lnSpc>
                        <a:spcBef>
                          <a:spcPts val="0"/>
                        </a:spcBef>
                        <a:spcAft>
                          <a:spcPts val="0"/>
                        </a:spcAft>
                      </a:pPr>
                      <a:r>
                        <a:rPr lang="en-US" sz="1400">
                          <a:effectLst/>
                          <a:latin typeface="+mn-lt"/>
                        </a:rPr>
                        <a:t>Blocked</a:t>
                      </a:r>
                      <a:endParaRPr lang="en-US" sz="1400">
                        <a:effectLst/>
                        <a:latin typeface="+mn-lt"/>
                        <a:ea typeface="Times New Roman"/>
                        <a:cs typeface="Times New Roman"/>
                      </a:endParaRPr>
                    </a:p>
                  </a:txBody>
                  <a:tcPr marL="0" marR="0" marT="0" marB="0" anchor="b"/>
                </a:tc>
                <a:tc>
                  <a:txBody>
                    <a:bodyPr/>
                    <a:lstStyle/>
                    <a:p>
                      <a:pPr marL="0" marR="0">
                        <a:lnSpc>
                          <a:spcPct val="115000"/>
                        </a:lnSpc>
                        <a:spcBef>
                          <a:spcPts val="0"/>
                        </a:spcBef>
                        <a:spcAft>
                          <a:spcPts val="0"/>
                        </a:spcAft>
                      </a:pPr>
                      <a:r>
                        <a:rPr lang="en-US" sz="1400">
                          <a:effectLst/>
                          <a:latin typeface="+mn-lt"/>
                        </a:rPr>
                        <a:t>Unblocked</a:t>
                      </a:r>
                      <a:endParaRPr lang="en-US" sz="1400">
                        <a:effectLst/>
                        <a:latin typeface="+mn-lt"/>
                        <a:ea typeface="Times New Roman"/>
                        <a:cs typeface="Times New Roman"/>
                      </a:endParaRPr>
                    </a:p>
                  </a:txBody>
                  <a:tcPr marL="0" marR="0" marT="0" marB="0" anchor="b"/>
                </a:tc>
                <a:tc>
                  <a:txBody>
                    <a:bodyPr/>
                    <a:lstStyle/>
                    <a:p>
                      <a:pPr>
                        <a:lnSpc>
                          <a:spcPct val="115000"/>
                        </a:lnSpc>
                      </a:pPr>
                      <a:endParaRPr lang="en-US" sz="1400">
                        <a:effectLst/>
                        <a:latin typeface="+mn-lt"/>
                        <a:cs typeface="Times New Roman"/>
                      </a:endParaRPr>
                    </a:p>
                  </a:txBody>
                  <a:tcPr marL="0" marR="0" marT="0" marB="0" anchor="b"/>
                </a:tc>
                <a:tc>
                  <a:txBody>
                    <a:bodyPr/>
                    <a:lstStyle/>
                    <a:p>
                      <a:pPr marL="0" marR="0">
                        <a:lnSpc>
                          <a:spcPct val="115000"/>
                        </a:lnSpc>
                        <a:spcBef>
                          <a:spcPts val="0"/>
                        </a:spcBef>
                        <a:spcAft>
                          <a:spcPts val="0"/>
                        </a:spcAft>
                      </a:pPr>
                      <a:r>
                        <a:rPr lang="en-US" sz="1400">
                          <a:effectLst/>
                          <a:latin typeface="+mn-lt"/>
                        </a:rPr>
                        <a:t>probability</a:t>
                      </a:r>
                      <a:endParaRPr lang="en-US" sz="1400">
                        <a:effectLst/>
                        <a:latin typeface="+mn-lt"/>
                        <a:ea typeface="Times New Roman"/>
                        <a:cs typeface="Times New Roman"/>
                      </a:endParaRPr>
                    </a:p>
                  </a:txBody>
                  <a:tcPr marL="0" marR="0" marT="0" marB="0" anchor="b"/>
                </a:tc>
              </a:tr>
              <a:tr h="261737">
                <a:tc>
                  <a:txBody>
                    <a:bodyPr/>
                    <a:lstStyle/>
                    <a:p>
                      <a:pPr marL="0" marR="0">
                        <a:lnSpc>
                          <a:spcPct val="115000"/>
                        </a:lnSpc>
                        <a:spcBef>
                          <a:spcPts val="0"/>
                        </a:spcBef>
                        <a:spcAft>
                          <a:spcPts val="0"/>
                        </a:spcAft>
                      </a:pPr>
                      <a:r>
                        <a:rPr lang="en-US" sz="1400" dirty="0">
                          <a:effectLst/>
                          <a:latin typeface="+mn-lt"/>
                        </a:rPr>
                        <a:t>Total enrolled Fall 2015</a:t>
                      </a:r>
                      <a:endParaRPr lang="en-US" sz="1400" dirty="0">
                        <a:effectLst/>
                        <a:latin typeface="+mn-lt"/>
                        <a:ea typeface="Times New Roman"/>
                        <a:cs typeface="Times New Roman"/>
                      </a:endParaRPr>
                    </a:p>
                  </a:txBody>
                  <a:tcPr marL="0" marR="0" marT="0" marB="0" anchor="b"/>
                </a:tc>
                <a:tc>
                  <a:txBody>
                    <a:bodyPr/>
                    <a:lstStyle/>
                    <a:p>
                      <a:pPr marL="0" marR="0" algn="r">
                        <a:lnSpc>
                          <a:spcPct val="115000"/>
                        </a:lnSpc>
                        <a:spcBef>
                          <a:spcPts val="0"/>
                        </a:spcBef>
                        <a:spcAft>
                          <a:spcPts val="0"/>
                        </a:spcAft>
                      </a:pPr>
                      <a:r>
                        <a:rPr lang="en-US" sz="1400">
                          <a:effectLst/>
                          <a:latin typeface="+mn-lt"/>
                        </a:rPr>
                        <a:t>1272</a:t>
                      </a:r>
                      <a:endParaRPr lang="en-US" sz="1400">
                        <a:effectLst/>
                        <a:latin typeface="+mn-lt"/>
                        <a:ea typeface="Times New Roman"/>
                        <a:cs typeface="Times New Roman"/>
                      </a:endParaRPr>
                    </a:p>
                  </a:txBody>
                  <a:tcPr marL="0" marR="0" marT="0" marB="0" anchor="b"/>
                </a:tc>
                <a:tc>
                  <a:txBody>
                    <a:bodyPr/>
                    <a:lstStyle/>
                    <a:p>
                      <a:pPr marL="0" marR="0" algn="r">
                        <a:lnSpc>
                          <a:spcPct val="115000"/>
                        </a:lnSpc>
                        <a:spcBef>
                          <a:spcPts val="0"/>
                        </a:spcBef>
                        <a:spcAft>
                          <a:spcPts val="0"/>
                        </a:spcAft>
                      </a:pPr>
                      <a:r>
                        <a:rPr lang="en-US" sz="1400">
                          <a:effectLst/>
                          <a:latin typeface="+mn-lt"/>
                        </a:rPr>
                        <a:t>2198</a:t>
                      </a:r>
                      <a:endParaRPr lang="en-US" sz="1400">
                        <a:effectLst/>
                        <a:latin typeface="+mn-lt"/>
                        <a:ea typeface="Times New Roman"/>
                        <a:cs typeface="Times New Roman"/>
                      </a:endParaRPr>
                    </a:p>
                  </a:txBody>
                  <a:tcPr marL="0" marR="0" marT="0" marB="0" anchor="b"/>
                </a:tc>
                <a:tc>
                  <a:txBody>
                    <a:bodyPr/>
                    <a:lstStyle/>
                    <a:p>
                      <a:pPr marL="0" marR="0" algn="r">
                        <a:lnSpc>
                          <a:spcPct val="115000"/>
                        </a:lnSpc>
                        <a:spcBef>
                          <a:spcPts val="0"/>
                        </a:spcBef>
                        <a:spcAft>
                          <a:spcPts val="0"/>
                        </a:spcAft>
                      </a:pPr>
                      <a:r>
                        <a:rPr lang="en-US" sz="1400">
                          <a:effectLst/>
                          <a:latin typeface="+mn-lt"/>
                        </a:rPr>
                        <a:t>37%</a:t>
                      </a:r>
                      <a:endParaRPr lang="en-US" sz="1400">
                        <a:effectLst/>
                        <a:latin typeface="+mn-lt"/>
                        <a:ea typeface="Times New Roman"/>
                        <a:cs typeface="Times New Roman"/>
                      </a:endParaRPr>
                    </a:p>
                  </a:txBody>
                  <a:tcPr marL="0" marR="0" marT="0" marB="0" anchor="b"/>
                </a:tc>
                <a:tc>
                  <a:txBody>
                    <a:bodyPr/>
                    <a:lstStyle/>
                    <a:p>
                      <a:pPr marL="0" marR="0">
                        <a:lnSpc>
                          <a:spcPct val="115000"/>
                        </a:lnSpc>
                        <a:spcBef>
                          <a:spcPts val="0"/>
                        </a:spcBef>
                        <a:spcAft>
                          <a:spcPts val="0"/>
                        </a:spcAft>
                      </a:pPr>
                      <a:r>
                        <a:rPr lang="en-US" sz="1400">
                          <a:effectLst/>
                          <a:latin typeface="+mn-lt"/>
                        </a:rPr>
                        <a:t> </a:t>
                      </a:r>
                      <a:endParaRPr lang="en-US" sz="1400">
                        <a:effectLst/>
                        <a:latin typeface="+mn-lt"/>
                        <a:ea typeface="Times New Roman"/>
                        <a:cs typeface="Times New Roman"/>
                      </a:endParaRPr>
                    </a:p>
                  </a:txBody>
                  <a:tcPr marL="0" marR="0" marT="0" marB="0" anchor="b"/>
                </a:tc>
              </a:tr>
              <a:tr h="261737">
                <a:tc>
                  <a:txBody>
                    <a:bodyPr/>
                    <a:lstStyle/>
                    <a:p>
                      <a:pPr marL="0" marR="0">
                        <a:lnSpc>
                          <a:spcPct val="115000"/>
                        </a:lnSpc>
                        <a:spcBef>
                          <a:spcPts val="0"/>
                        </a:spcBef>
                        <a:spcAft>
                          <a:spcPts val="0"/>
                        </a:spcAft>
                      </a:pPr>
                      <a:r>
                        <a:rPr lang="en-US" sz="1400" dirty="0">
                          <a:effectLst/>
                          <a:latin typeface="+mn-lt"/>
                        </a:rPr>
                        <a:t>Retention after 1 year</a:t>
                      </a:r>
                      <a:endParaRPr lang="en-US" sz="1400" dirty="0">
                        <a:effectLst/>
                        <a:latin typeface="+mn-lt"/>
                        <a:ea typeface="Times New Roman"/>
                        <a:cs typeface="Times New Roman"/>
                      </a:endParaRPr>
                    </a:p>
                  </a:txBody>
                  <a:tcPr marL="0" marR="0" marT="0" marB="0" anchor="b"/>
                </a:tc>
                <a:tc>
                  <a:txBody>
                    <a:bodyPr/>
                    <a:lstStyle/>
                    <a:p>
                      <a:pPr marL="0" marR="0" algn="r">
                        <a:lnSpc>
                          <a:spcPct val="115000"/>
                        </a:lnSpc>
                        <a:spcBef>
                          <a:spcPts val="0"/>
                        </a:spcBef>
                        <a:spcAft>
                          <a:spcPts val="0"/>
                        </a:spcAft>
                      </a:pPr>
                      <a:r>
                        <a:rPr lang="en-US" sz="1400">
                          <a:effectLst/>
                          <a:latin typeface="+mn-lt"/>
                        </a:rPr>
                        <a:t>1136</a:t>
                      </a:r>
                      <a:endParaRPr lang="en-US" sz="1400">
                        <a:effectLst/>
                        <a:latin typeface="+mn-lt"/>
                        <a:ea typeface="Times New Roman"/>
                        <a:cs typeface="Times New Roman"/>
                      </a:endParaRPr>
                    </a:p>
                  </a:txBody>
                  <a:tcPr marL="0" marR="0" marT="0" marB="0" anchor="b"/>
                </a:tc>
                <a:tc>
                  <a:txBody>
                    <a:bodyPr/>
                    <a:lstStyle/>
                    <a:p>
                      <a:pPr marL="0" marR="0" algn="r">
                        <a:lnSpc>
                          <a:spcPct val="115000"/>
                        </a:lnSpc>
                        <a:spcBef>
                          <a:spcPts val="0"/>
                        </a:spcBef>
                        <a:spcAft>
                          <a:spcPts val="0"/>
                        </a:spcAft>
                      </a:pPr>
                      <a:r>
                        <a:rPr lang="en-US" sz="1400">
                          <a:effectLst/>
                          <a:latin typeface="+mn-lt"/>
                        </a:rPr>
                        <a:t>1877</a:t>
                      </a:r>
                      <a:endParaRPr lang="en-US" sz="1400">
                        <a:effectLst/>
                        <a:latin typeface="+mn-lt"/>
                        <a:ea typeface="Times New Roman"/>
                        <a:cs typeface="Times New Roman"/>
                      </a:endParaRPr>
                    </a:p>
                  </a:txBody>
                  <a:tcPr marL="0" marR="0" marT="0" marB="0" anchor="b"/>
                </a:tc>
                <a:tc>
                  <a:txBody>
                    <a:bodyPr/>
                    <a:lstStyle/>
                    <a:p>
                      <a:pPr marL="0" marR="0">
                        <a:lnSpc>
                          <a:spcPct val="115000"/>
                        </a:lnSpc>
                        <a:spcBef>
                          <a:spcPts val="0"/>
                        </a:spcBef>
                        <a:spcAft>
                          <a:spcPts val="0"/>
                        </a:spcAft>
                      </a:pPr>
                      <a:r>
                        <a:rPr lang="en-US" sz="1400">
                          <a:effectLst/>
                          <a:latin typeface="+mn-lt"/>
                        </a:rPr>
                        <a:t> </a:t>
                      </a:r>
                      <a:endParaRPr lang="en-US" sz="1400">
                        <a:effectLst/>
                        <a:latin typeface="+mn-lt"/>
                        <a:ea typeface="Times New Roman"/>
                        <a:cs typeface="Times New Roman"/>
                      </a:endParaRPr>
                    </a:p>
                  </a:txBody>
                  <a:tcPr marL="0" marR="0" marT="0" marB="0" anchor="b"/>
                </a:tc>
                <a:tc>
                  <a:txBody>
                    <a:bodyPr/>
                    <a:lstStyle/>
                    <a:p>
                      <a:pPr marL="0" marR="0">
                        <a:lnSpc>
                          <a:spcPct val="115000"/>
                        </a:lnSpc>
                        <a:spcBef>
                          <a:spcPts val="0"/>
                        </a:spcBef>
                        <a:spcAft>
                          <a:spcPts val="0"/>
                        </a:spcAft>
                      </a:pPr>
                      <a:r>
                        <a:rPr lang="en-US" sz="1400">
                          <a:effectLst/>
                          <a:latin typeface="+mn-lt"/>
                        </a:rPr>
                        <a:t> </a:t>
                      </a:r>
                      <a:endParaRPr lang="en-US" sz="1400">
                        <a:effectLst/>
                        <a:latin typeface="+mn-lt"/>
                        <a:ea typeface="Times New Roman"/>
                        <a:cs typeface="Times New Roman"/>
                      </a:endParaRPr>
                    </a:p>
                  </a:txBody>
                  <a:tcPr marL="0" marR="0" marT="0" marB="0" anchor="b"/>
                </a:tc>
              </a:tr>
              <a:tr h="261737">
                <a:tc>
                  <a:txBody>
                    <a:bodyPr/>
                    <a:lstStyle/>
                    <a:p>
                      <a:pPr marL="0" marR="0">
                        <a:lnSpc>
                          <a:spcPct val="115000"/>
                        </a:lnSpc>
                        <a:spcBef>
                          <a:spcPts val="0"/>
                        </a:spcBef>
                        <a:spcAft>
                          <a:spcPts val="0"/>
                        </a:spcAft>
                      </a:pPr>
                      <a:r>
                        <a:rPr lang="en-US" sz="1400" dirty="0">
                          <a:effectLst/>
                          <a:latin typeface="+mn-lt"/>
                        </a:rPr>
                        <a:t>% Retention</a:t>
                      </a:r>
                      <a:endParaRPr lang="en-US" sz="1400" dirty="0">
                        <a:effectLst/>
                        <a:latin typeface="+mn-lt"/>
                        <a:ea typeface="Times New Roman"/>
                        <a:cs typeface="Times New Roman"/>
                      </a:endParaRPr>
                    </a:p>
                  </a:txBody>
                  <a:tcPr marL="0" marR="0" marT="0" marB="0" anchor="b"/>
                </a:tc>
                <a:tc>
                  <a:txBody>
                    <a:bodyPr/>
                    <a:lstStyle/>
                    <a:p>
                      <a:pPr marL="0" marR="0" algn="r">
                        <a:lnSpc>
                          <a:spcPct val="115000"/>
                        </a:lnSpc>
                        <a:spcBef>
                          <a:spcPts val="0"/>
                        </a:spcBef>
                        <a:spcAft>
                          <a:spcPts val="0"/>
                        </a:spcAft>
                      </a:pPr>
                      <a:r>
                        <a:rPr lang="en-US" sz="1400">
                          <a:effectLst/>
                          <a:latin typeface="+mn-lt"/>
                        </a:rPr>
                        <a:t>89.3%</a:t>
                      </a:r>
                      <a:endParaRPr lang="en-US" sz="1400">
                        <a:effectLst/>
                        <a:latin typeface="+mn-lt"/>
                        <a:ea typeface="Times New Roman"/>
                        <a:cs typeface="Times New Roman"/>
                      </a:endParaRPr>
                    </a:p>
                  </a:txBody>
                  <a:tcPr marL="0" marR="0" marT="0" marB="0" anchor="b"/>
                </a:tc>
                <a:tc>
                  <a:txBody>
                    <a:bodyPr/>
                    <a:lstStyle/>
                    <a:p>
                      <a:pPr marL="0" marR="0" algn="r">
                        <a:lnSpc>
                          <a:spcPct val="115000"/>
                        </a:lnSpc>
                        <a:spcBef>
                          <a:spcPts val="0"/>
                        </a:spcBef>
                        <a:spcAft>
                          <a:spcPts val="0"/>
                        </a:spcAft>
                      </a:pPr>
                      <a:r>
                        <a:rPr lang="en-US" sz="1400">
                          <a:effectLst/>
                          <a:latin typeface="+mn-lt"/>
                        </a:rPr>
                        <a:t>85.4%</a:t>
                      </a:r>
                      <a:endParaRPr lang="en-US" sz="1400">
                        <a:effectLst/>
                        <a:latin typeface="+mn-lt"/>
                        <a:ea typeface="Times New Roman"/>
                        <a:cs typeface="Times New Roman"/>
                      </a:endParaRPr>
                    </a:p>
                  </a:txBody>
                  <a:tcPr marL="0" marR="0" marT="0" marB="0" anchor="b"/>
                </a:tc>
                <a:tc>
                  <a:txBody>
                    <a:bodyPr/>
                    <a:lstStyle/>
                    <a:p>
                      <a:pPr marL="0" marR="0">
                        <a:lnSpc>
                          <a:spcPct val="115000"/>
                        </a:lnSpc>
                        <a:spcBef>
                          <a:spcPts val="0"/>
                        </a:spcBef>
                        <a:spcAft>
                          <a:spcPts val="0"/>
                        </a:spcAft>
                      </a:pPr>
                      <a:r>
                        <a:rPr lang="en-US" sz="1400">
                          <a:effectLst/>
                          <a:latin typeface="+mn-lt"/>
                        </a:rPr>
                        <a:t> </a:t>
                      </a:r>
                      <a:endParaRPr lang="en-US" sz="1400">
                        <a:effectLst/>
                        <a:latin typeface="+mn-lt"/>
                        <a:ea typeface="Times New Roman"/>
                        <a:cs typeface="Times New Roman"/>
                      </a:endParaRPr>
                    </a:p>
                  </a:txBody>
                  <a:tcPr marL="0" marR="0" marT="0" marB="0" anchor="b"/>
                </a:tc>
                <a:tc>
                  <a:txBody>
                    <a:bodyPr/>
                    <a:lstStyle/>
                    <a:p>
                      <a:pPr marL="0" marR="0">
                        <a:lnSpc>
                          <a:spcPct val="115000"/>
                        </a:lnSpc>
                        <a:spcBef>
                          <a:spcPts val="0"/>
                        </a:spcBef>
                        <a:spcAft>
                          <a:spcPts val="0"/>
                        </a:spcAft>
                      </a:pPr>
                      <a:r>
                        <a:rPr lang="en-US" sz="1400">
                          <a:effectLst/>
                          <a:latin typeface="+mn-lt"/>
                        </a:rPr>
                        <a:t>p&lt;.001</a:t>
                      </a:r>
                      <a:endParaRPr lang="en-US" sz="1400">
                        <a:effectLst/>
                        <a:latin typeface="+mn-lt"/>
                        <a:ea typeface="Times New Roman"/>
                        <a:cs typeface="Times New Roman"/>
                      </a:endParaRPr>
                    </a:p>
                  </a:txBody>
                  <a:tcPr marL="0" marR="0" marT="0" marB="0" anchor="b"/>
                </a:tc>
              </a:tr>
              <a:tr h="261737">
                <a:tc>
                  <a:txBody>
                    <a:bodyPr/>
                    <a:lstStyle/>
                    <a:p>
                      <a:pPr marL="0" marR="0">
                        <a:lnSpc>
                          <a:spcPct val="115000"/>
                        </a:lnSpc>
                        <a:spcBef>
                          <a:spcPts val="0"/>
                        </a:spcBef>
                        <a:spcAft>
                          <a:spcPts val="0"/>
                        </a:spcAft>
                      </a:pPr>
                      <a:r>
                        <a:rPr lang="en-US" sz="1400">
                          <a:effectLst/>
                          <a:latin typeface="+mn-lt"/>
                        </a:rPr>
                        <a:t>SJSU units earned</a:t>
                      </a:r>
                      <a:endParaRPr lang="en-US" sz="1400">
                        <a:effectLst/>
                        <a:latin typeface="+mn-lt"/>
                        <a:ea typeface="Times New Roman"/>
                        <a:cs typeface="Times New Roman"/>
                      </a:endParaRPr>
                    </a:p>
                  </a:txBody>
                  <a:tcPr marL="0" marR="0" marT="0" marB="0" anchor="b"/>
                </a:tc>
                <a:tc>
                  <a:txBody>
                    <a:bodyPr/>
                    <a:lstStyle/>
                    <a:p>
                      <a:pPr marL="0" marR="0" algn="r">
                        <a:lnSpc>
                          <a:spcPct val="115000"/>
                        </a:lnSpc>
                        <a:spcBef>
                          <a:spcPts val="0"/>
                        </a:spcBef>
                        <a:spcAft>
                          <a:spcPts val="0"/>
                        </a:spcAft>
                      </a:pPr>
                      <a:r>
                        <a:rPr lang="en-US" sz="1400" dirty="0">
                          <a:effectLst/>
                          <a:latin typeface="+mn-lt"/>
                        </a:rPr>
                        <a:t>24.8</a:t>
                      </a:r>
                      <a:endParaRPr lang="en-US" sz="1400" dirty="0">
                        <a:effectLst/>
                        <a:latin typeface="+mn-lt"/>
                        <a:ea typeface="Times New Roman"/>
                        <a:cs typeface="Times New Roman"/>
                      </a:endParaRPr>
                    </a:p>
                  </a:txBody>
                  <a:tcPr marL="0" marR="0" marT="0" marB="0" anchor="b"/>
                </a:tc>
                <a:tc>
                  <a:txBody>
                    <a:bodyPr/>
                    <a:lstStyle/>
                    <a:p>
                      <a:pPr marL="0" marR="0" algn="r">
                        <a:lnSpc>
                          <a:spcPct val="115000"/>
                        </a:lnSpc>
                        <a:spcBef>
                          <a:spcPts val="0"/>
                        </a:spcBef>
                        <a:spcAft>
                          <a:spcPts val="0"/>
                        </a:spcAft>
                      </a:pPr>
                      <a:r>
                        <a:rPr lang="en-US" sz="1400">
                          <a:effectLst/>
                          <a:latin typeface="+mn-lt"/>
                        </a:rPr>
                        <a:t>23.1</a:t>
                      </a:r>
                      <a:endParaRPr lang="en-US" sz="1400">
                        <a:effectLst/>
                        <a:latin typeface="+mn-lt"/>
                        <a:ea typeface="Times New Roman"/>
                        <a:cs typeface="Times New Roman"/>
                      </a:endParaRPr>
                    </a:p>
                  </a:txBody>
                  <a:tcPr marL="0" marR="0" marT="0" marB="0" anchor="b"/>
                </a:tc>
                <a:tc>
                  <a:txBody>
                    <a:bodyPr/>
                    <a:lstStyle/>
                    <a:p>
                      <a:pPr marL="0" marR="0">
                        <a:lnSpc>
                          <a:spcPct val="115000"/>
                        </a:lnSpc>
                        <a:spcBef>
                          <a:spcPts val="0"/>
                        </a:spcBef>
                        <a:spcAft>
                          <a:spcPts val="0"/>
                        </a:spcAft>
                      </a:pPr>
                      <a:r>
                        <a:rPr lang="en-US" sz="1400">
                          <a:effectLst/>
                          <a:latin typeface="+mn-lt"/>
                        </a:rPr>
                        <a:t> </a:t>
                      </a:r>
                      <a:endParaRPr lang="en-US" sz="1400">
                        <a:effectLst/>
                        <a:latin typeface="+mn-lt"/>
                        <a:ea typeface="Times New Roman"/>
                        <a:cs typeface="Times New Roman"/>
                      </a:endParaRPr>
                    </a:p>
                  </a:txBody>
                  <a:tcPr marL="0" marR="0" marT="0" marB="0" anchor="b"/>
                </a:tc>
                <a:tc>
                  <a:txBody>
                    <a:bodyPr/>
                    <a:lstStyle/>
                    <a:p>
                      <a:pPr marL="0" marR="0">
                        <a:lnSpc>
                          <a:spcPct val="115000"/>
                        </a:lnSpc>
                        <a:spcBef>
                          <a:spcPts val="0"/>
                        </a:spcBef>
                        <a:spcAft>
                          <a:spcPts val="0"/>
                        </a:spcAft>
                      </a:pPr>
                      <a:r>
                        <a:rPr lang="en-US" sz="1400">
                          <a:effectLst/>
                          <a:latin typeface="+mn-lt"/>
                        </a:rPr>
                        <a:t>p&lt;.001</a:t>
                      </a:r>
                      <a:endParaRPr lang="en-US" sz="1400">
                        <a:effectLst/>
                        <a:latin typeface="+mn-lt"/>
                        <a:ea typeface="Times New Roman"/>
                        <a:cs typeface="Times New Roman"/>
                      </a:endParaRPr>
                    </a:p>
                  </a:txBody>
                  <a:tcPr marL="0" marR="0" marT="0" marB="0" anchor="b"/>
                </a:tc>
              </a:tr>
              <a:tr h="261737">
                <a:tc>
                  <a:txBody>
                    <a:bodyPr/>
                    <a:lstStyle/>
                    <a:p>
                      <a:pPr marL="0" marR="0">
                        <a:lnSpc>
                          <a:spcPct val="115000"/>
                        </a:lnSpc>
                        <a:spcBef>
                          <a:spcPts val="0"/>
                        </a:spcBef>
                        <a:spcAft>
                          <a:spcPts val="0"/>
                        </a:spcAft>
                      </a:pPr>
                      <a:r>
                        <a:rPr lang="en-US" sz="1400">
                          <a:effectLst/>
                          <a:latin typeface="+mn-lt"/>
                        </a:rPr>
                        <a:t>SJSU GPA</a:t>
                      </a:r>
                      <a:endParaRPr lang="en-US" sz="1400">
                        <a:effectLst/>
                        <a:latin typeface="+mn-lt"/>
                        <a:ea typeface="Times New Roman"/>
                        <a:cs typeface="Times New Roman"/>
                      </a:endParaRPr>
                    </a:p>
                  </a:txBody>
                  <a:tcPr marL="0" marR="0" marT="0" marB="0" anchor="b"/>
                </a:tc>
                <a:tc>
                  <a:txBody>
                    <a:bodyPr/>
                    <a:lstStyle/>
                    <a:p>
                      <a:pPr marL="0" marR="0" algn="r">
                        <a:lnSpc>
                          <a:spcPct val="115000"/>
                        </a:lnSpc>
                        <a:spcBef>
                          <a:spcPts val="0"/>
                        </a:spcBef>
                        <a:spcAft>
                          <a:spcPts val="0"/>
                        </a:spcAft>
                      </a:pPr>
                      <a:r>
                        <a:rPr lang="en-US" sz="1400">
                          <a:effectLst/>
                          <a:latin typeface="+mn-lt"/>
                        </a:rPr>
                        <a:t>2.872</a:t>
                      </a:r>
                      <a:endParaRPr lang="en-US" sz="1400">
                        <a:effectLst/>
                        <a:latin typeface="+mn-lt"/>
                        <a:ea typeface="Times New Roman"/>
                        <a:cs typeface="Times New Roman"/>
                      </a:endParaRPr>
                    </a:p>
                  </a:txBody>
                  <a:tcPr marL="0" marR="0" marT="0" marB="0" anchor="b"/>
                </a:tc>
                <a:tc>
                  <a:txBody>
                    <a:bodyPr/>
                    <a:lstStyle/>
                    <a:p>
                      <a:pPr marL="0" marR="0" algn="r">
                        <a:lnSpc>
                          <a:spcPct val="115000"/>
                        </a:lnSpc>
                        <a:spcBef>
                          <a:spcPts val="0"/>
                        </a:spcBef>
                        <a:spcAft>
                          <a:spcPts val="0"/>
                        </a:spcAft>
                      </a:pPr>
                      <a:r>
                        <a:rPr lang="en-US" sz="1400">
                          <a:effectLst/>
                          <a:latin typeface="+mn-lt"/>
                        </a:rPr>
                        <a:t>2.899</a:t>
                      </a:r>
                      <a:endParaRPr lang="en-US" sz="1400">
                        <a:effectLst/>
                        <a:latin typeface="+mn-lt"/>
                        <a:ea typeface="Times New Roman"/>
                        <a:cs typeface="Times New Roman"/>
                      </a:endParaRPr>
                    </a:p>
                  </a:txBody>
                  <a:tcPr marL="0" marR="0" marT="0" marB="0" anchor="b"/>
                </a:tc>
                <a:tc>
                  <a:txBody>
                    <a:bodyPr/>
                    <a:lstStyle/>
                    <a:p>
                      <a:pPr marL="0" marR="0">
                        <a:lnSpc>
                          <a:spcPct val="115000"/>
                        </a:lnSpc>
                        <a:spcBef>
                          <a:spcPts val="0"/>
                        </a:spcBef>
                        <a:spcAft>
                          <a:spcPts val="0"/>
                        </a:spcAft>
                      </a:pPr>
                      <a:r>
                        <a:rPr lang="en-US" sz="1400">
                          <a:effectLst/>
                          <a:latin typeface="+mn-lt"/>
                        </a:rPr>
                        <a:t> </a:t>
                      </a:r>
                      <a:endParaRPr lang="en-US" sz="1400">
                        <a:effectLst/>
                        <a:latin typeface="+mn-lt"/>
                        <a:ea typeface="Times New Roman"/>
                        <a:cs typeface="Times New Roman"/>
                      </a:endParaRPr>
                    </a:p>
                  </a:txBody>
                  <a:tcPr marL="0" marR="0" marT="0" marB="0" anchor="b"/>
                </a:tc>
                <a:tc>
                  <a:txBody>
                    <a:bodyPr/>
                    <a:lstStyle/>
                    <a:p>
                      <a:pPr marL="0" marR="0">
                        <a:lnSpc>
                          <a:spcPct val="115000"/>
                        </a:lnSpc>
                        <a:spcBef>
                          <a:spcPts val="0"/>
                        </a:spcBef>
                        <a:spcAft>
                          <a:spcPts val="0"/>
                        </a:spcAft>
                      </a:pPr>
                      <a:r>
                        <a:rPr lang="en-US" sz="1400">
                          <a:effectLst/>
                          <a:latin typeface="+mn-lt"/>
                        </a:rPr>
                        <a:t>p&lt;.149</a:t>
                      </a:r>
                      <a:endParaRPr lang="en-US" sz="1400">
                        <a:effectLst/>
                        <a:latin typeface="+mn-lt"/>
                        <a:ea typeface="Times New Roman"/>
                        <a:cs typeface="Times New Roman"/>
                      </a:endParaRPr>
                    </a:p>
                  </a:txBody>
                  <a:tcPr marL="0" marR="0" marT="0" marB="0" anchor="b"/>
                </a:tc>
              </a:tr>
              <a:tr h="261737">
                <a:tc>
                  <a:txBody>
                    <a:bodyPr/>
                    <a:lstStyle/>
                    <a:p>
                      <a:pPr marL="0" marR="0">
                        <a:lnSpc>
                          <a:spcPct val="115000"/>
                        </a:lnSpc>
                        <a:spcBef>
                          <a:spcPts val="0"/>
                        </a:spcBef>
                        <a:spcAft>
                          <a:spcPts val="0"/>
                        </a:spcAft>
                      </a:pPr>
                      <a:r>
                        <a:rPr lang="en-US" sz="1400">
                          <a:effectLst/>
                          <a:latin typeface="+mn-lt"/>
                        </a:rPr>
                        <a:t> </a:t>
                      </a:r>
                      <a:endParaRPr lang="en-US" sz="1400">
                        <a:effectLst/>
                        <a:latin typeface="+mn-lt"/>
                        <a:ea typeface="Times New Roman"/>
                        <a:cs typeface="Times New Roman"/>
                      </a:endParaRPr>
                    </a:p>
                  </a:txBody>
                  <a:tcPr marL="0" marR="0" marT="0" marB="0" anchor="b"/>
                </a:tc>
                <a:tc>
                  <a:txBody>
                    <a:bodyPr/>
                    <a:lstStyle/>
                    <a:p>
                      <a:pPr marL="0" marR="0">
                        <a:lnSpc>
                          <a:spcPct val="115000"/>
                        </a:lnSpc>
                        <a:spcBef>
                          <a:spcPts val="0"/>
                        </a:spcBef>
                        <a:spcAft>
                          <a:spcPts val="0"/>
                        </a:spcAft>
                      </a:pPr>
                      <a:r>
                        <a:rPr lang="en-US" sz="1400">
                          <a:effectLst/>
                          <a:latin typeface="+mn-lt"/>
                        </a:rPr>
                        <a:t> </a:t>
                      </a:r>
                      <a:endParaRPr lang="en-US" sz="1400">
                        <a:effectLst/>
                        <a:latin typeface="+mn-lt"/>
                        <a:ea typeface="Times New Roman"/>
                        <a:cs typeface="Times New Roman"/>
                      </a:endParaRPr>
                    </a:p>
                  </a:txBody>
                  <a:tcPr marL="0" marR="0" marT="0" marB="0" anchor="b"/>
                </a:tc>
                <a:tc>
                  <a:txBody>
                    <a:bodyPr/>
                    <a:lstStyle/>
                    <a:p>
                      <a:pPr marL="0" marR="0">
                        <a:lnSpc>
                          <a:spcPct val="115000"/>
                        </a:lnSpc>
                        <a:spcBef>
                          <a:spcPts val="0"/>
                        </a:spcBef>
                        <a:spcAft>
                          <a:spcPts val="0"/>
                        </a:spcAft>
                      </a:pPr>
                      <a:r>
                        <a:rPr lang="en-US" sz="1400">
                          <a:effectLst/>
                          <a:latin typeface="+mn-lt"/>
                        </a:rPr>
                        <a:t> </a:t>
                      </a:r>
                      <a:endParaRPr lang="en-US" sz="1400">
                        <a:effectLst/>
                        <a:latin typeface="+mn-lt"/>
                        <a:ea typeface="Times New Roman"/>
                        <a:cs typeface="Times New Roman"/>
                      </a:endParaRPr>
                    </a:p>
                  </a:txBody>
                  <a:tcPr marL="0" marR="0" marT="0" marB="0" anchor="b"/>
                </a:tc>
                <a:tc>
                  <a:txBody>
                    <a:bodyPr/>
                    <a:lstStyle/>
                    <a:p>
                      <a:pPr marL="0" marR="0">
                        <a:lnSpc>
                          <a:spcPct val="115000"/>
                        </a:lnSpc>
                        <a:spcBef>
                          <a:spcPts val="0"/>
                        </a:spcBef>
                        <a:spcAft>
                          <a:spcPts val="0"/>
                        </a:spcAft>
                      </a:pPr>
                      <a:r>
                        <a:rPr lang="en-US" sz="1400">
                          <a:effectLst/>
                          <a:latin typeface="+mn-lt"/>
                        </a:rPr>
                        <a:t> </a:t>
                      </a:r>
                      <a:endParaRPr lang="en-US" sz="1400">
                        <a:effectLst/>
                        <a:latin typeface="+mn-lt"/>
                        <a:ea typeface="Times New Roman"/>
                        <a:cs typeface="Times New Roman"/>
                      </a:endParaRPr>
                    </a:p>
                  </a:txBody>
                  <a:tcPr marL="0" marR="0" marT="0" marB="0" anchor="b"/>
                </a:tc>
                <a:tc>
                  <a:txBody>
                    <a:bodyPr/>
                    <a:lstStyle/>
                    <a:p>
                      <a:pPr marL="0" marR="0">
                        <a:lnSpc>
                          <a:spcPct val="115000"/>
                        </a:lnSpc>
                        <a:spcBef>
                          <a:spcPts val="0"/>
                        </a:spcBef>
                        <a:spcAft>
                          <a:spcPts val="0"/>
                        </a:spcAft>
                      </a:pPr>
                      <a:r>
                        <a:rPr lang="en-US" sz="1400">
                          <a:effectLst/>
                          <a:latin typeface="+mn-lt"/>
                        </a:rPr>
                        <a:t> </a:t>
                      </a:r>
                      <a:endParaRPr lang="en-US" sz="1400">
                        <a:effectLst/>
                        <a:latin typeface="+mn-lt"/>
                        <a:ea typeface="Times New Roman"/>
                        <a:cs typeface="Times New Roman"/>
                      </a:endParaRPr>
                    </a:p>
                  </a:txBody>
                  <a:tcPr marL="0" marR="0" marT="0" marB="0" anchor="b"/>
                </a:tc>
              </a:tr>
              <a:tr h="261737">
                <a:tc>
                  <a:txBody>
                    <a:bodyPr/>
                    <a:lstStyle/>
                    <a:p>
                      <a:pPr marL="0" marR="0">
                        <a:lnSpc>
                          <a:spcPct val="115000"/>
                        </a:lnSpc>
                        <a:spcBef>
                          <a:spcPts val="0"/>
                        </a:spcBef>
                        <a:spcAft>
                          <a:spcPts val="0"/>
                        </a:spcAft>
                      </a:pPr>
                      <a:r>
                        <a:rPr lang="en-US" sz="1400">
                          <a:effectLst/>
                          <a:latin typeface="+mn-lt"/>
                        </a:rPr>
                        <a:t>Probation</a:t>
                      </a:r>
                      <a:endParaRPr lang="en-US" sz="1400">
                        <a:effectLst/>
                        <a:latin typeface="+mn-lt"/>
                        <a:ea typeface="Times New Roman"/>
                        <a:cs typeface="Times New Roman"/>
                      </a:endParaRPr>
                    </a:p>
                  </a:txBody>
                  <a:tcPr marL="0" marR="0" marT="0" marB="0" anchor="b"/>
                </a:tc>
                <a:tc>
                  <a:txBody>
                    <a:bodyPr/>
                    <a:lstStyle/>
                    <a:p>
                      <a:pPr marL="0" marR="0" algn="r">
                        <a:lnSpc>
                          <a:spcPct val="115000"/>
                        </a:lnSpc>
                        <a:spcBef>
                          <a:spcPts val="0"/>
                        </a:spcBef>
                        <a:spcAft>
                          <a:spcPts val="0"/>
                        </a:spcAft>
                      </a:pPr>
                      <a:r>
                        <a:rPr lang="en-US" sz="1400">
                          <a:effectLst/>
                          <a:latin typeface="+mn-lt"/>
                        </a:rPr>
                        <a:t>95</a:t>
                      </a:r>
                      <a:endParaRPr lang="en-US" sz="1400">
                        <a:effectLst/>
                        <a:latin typeface="+mn-lt"/>
                        <a:ea typeface="Times New Roman"/>
                        <a:cs typeface="Times New Roman"/>
                      </a:endParaRPr>
                    </a:p>
                  </a:txBody>
                  <a:tcPr marL="0" marR="0" marT="0" marB="0" anchor="b"/>
                </a:tc>
                <a:tc>
                  <a:txBody>
                    <a:bodyPr/>
                    <a:lstStyle/>
                    <a:p>
                      <a:pPr marL="0" marR="0" algn="r">
                        <a:lnSpc>
                          <a:spcPct val="115000"/>
                        </a:lnSpc>
                        <a:spcBef>
                          <a:spcPts val="0"/>
                        </a:spcBef>
                        <a:spcAft>
                          <a:spcPts val="0"/>
                        </a:spcAft>
                      </a:pPr>
                      <a:r>
                        <a:rPr lang="en-US" sz="1400" dirty="0">
                          <a:effectLst/>
                          <a:latin typeface="+mn-lt"/>
                        </a:rPr>
                        <a:t>160</a:t>
                      </a:r>
                      <a:endParaRPr lang="en-US" sz="1400" dirty="0">
                        <a:effectLst/>
                        <a:latin typeface="+mn-lt"/>
                        <a:ea typeface="Times New Roman"/>
                        <a:cs typeface="Times New Roman"/>
                      </a:endParaRPr>
                    </a:p>
                  </a:txBody>
                  <a:tcPr marL="0" marR="0" marT="0" marB="0" anchor="b"/>
                </a:tc>
                <a:tc>
                  <a:txBody>
                    <a:bodyPr/>
                    <a:lstStyle/>
                    <a:p>
                      <a:pPr marL="0" marR="0">
                        <a:lnSpc>
                          <a:spcPct val="115000"/>
                        </a:lnSpc>
                        <a:spcBef>
                          <a:spcPts val="0"/>
                        </a:spcBef>
                        <a:spcAft>
                          <a:spcPts val="0"/>
                        </a:spcAft>
                      </a:pPr>
                      <a:r>
                        <a:rPr lang="en-US" sz="1400">
                          <a:effectLst/>
                          <a:latin typeface="+mn-lt"/>
                        </a:rPr>
                        <a:t> </a:t>
                      </a:r>
                      <a:endParaRPr lang="en-US" sz="1400">
                        <a:effectLst/>
                        <a:latin typeface="+mn-lt"/>
                        <a:ea typeface="Times New Roman"/>
                        <a:cs typeface="Times New Roman"/>
                      </a:endParaRPr>
                    </a:p>
                  </a:txBody>
                  <a:tcPr marL="0" marR="0" marT="0" marB="0" anchor="b"/>
                </a:tc>
                <a:tc>
                  <a:txBody>
                    <a:bodyPr/>
                    <a:lstStyle/>
                    <a:p>
                      <a:pPr marL="0" marR="0">
                        <a:lnSpc>
                          <a:spcPct val="115000"/>
                        </a:lnSpc>
                        <a:spcBef>
                          <a:spcPts val="0"/>
                        </a:spcBef>
                        <a:spcAft>
                          <a:spcPts val="0"/>
                        </a:spcAft>
                      </a:pPr>
                      <a:r>
                        <a:rPr lang="en-US" sz="1400">
                          <a:effectLst/>
                          <a:latin typeface="+mn-lt"/>
                        </a:rPr>
                        <a:t> </a:t>
                      </a:r>
                      <a:endParaRPr lang="en-US" sz="1400">
                        <a:effectLst/>
                        <a:latin typeface="+mn-lt"/>
                        <a:ea typeface="Times New Roman"/>
                        <a:cs typeface="Times New Roman"/>
                      </a:endParaRPr>
                    </a:p>
                  </a:txBody>
                  <a:tcPr marL="0" marR="0" marT="0" marB="0" anchor="b"/>
                </a:tc>
              </a:tr>
              <a:tr h="261737">
                <a:tc>
                  <a:txBody>
                    <a:bodyPr/>
                    <a:lstStyle/>
                    <a:p>
                      <a:pPr marL="0" marR="0">
                        <a:lnSpc>
                          <a:spcPct val="115000"/>
                        </a:lnSpc>
                        <a:spcBef>
                          <a:spcPts val="0"/>
                        </a:spcBef>
                        <a:spcAft>
                          <a:spcPts val="0"/>
                        </a:spcAft>
                      </a:pPr>
                      <a:r>
                        <a:rPr lang="en-US" sz="1400">
                          <a:effectLst/>
                          <a:latin typeface="+mn-lt"/>
                        </a:rPr>
                        <a:t>% Probation</a:t>
                      </a:r>
                      <a:endParaRPr lang="en-US" sz="1400">
                        <a:effectLst/>
                        <a:latin typeface="+mn-lt"/>
                        <a:ea typeface="Times New Roman"/>
                        <a:cs typeface="Times New Roman"/>
                      </a:endParaRPr>
                    </a:p>
                  </a:txBody>
                  <a:tcPr marL="0" marR="0" marT="0" marB="0" anchor="b"/>
                </a:tc>
                <a:tc>
                  <a:txBody>
                    <a:bodyPr/>
                    <a:lstStyle/>
                    <a:p>
                      <a:pPr marL="0" marR="0" algn="r">
                        <a:lnSpc>
                          <a:spcPct val="115000"/>
                        </a:lnSpc>
                        <a:spcBef>
                          <a:spcPts val="0"/>
                        </a:spcBef>
                        <a:spcAft>
                          <a:spcPts val="0"/>
                        </a:spcAft>
                      </a:pPr>
                      <a:r>
                        <a:rPr lang="en-US" sz="1400">
                          <a:effectLst/>
                          <a:latin typeface="+mn-lt"/>
                        </a:rPr>
                        <a:t>7.5%</a:t>
                      </a:r>
                      <a:endParaRPr lang="en-US" sz="1400">
                        <a:effectLst/>
                        <a:latin typeface="+mn-lt"/>
                        <a:ea typeface="Times New Roman"/>
                        <a:cs typeface="Times New Roman"/>
                      </a:endParaRPr>
                    </a:p>
                  </a:txBody>
                  <a:tcPr marL="0" marR="0" marT="0" marB="0" anchor="b"/>
                </a:tc>
                <a:tc>
                  <a:txBody>
                    <a:bodyPr/>
                    <a:lstStyle/>
                    <a:p>
                      <a:pPr marL="0" marR="0" algn="r">
                        <a:lnSpc>
                          <a:spcPct val="115000"/>
                        </a:lnSpc>
                        <a:spcBef>
                          <a:spcPts val="0"/>
                        </a:spcBef>
                        <a:spcAft>
                          <a:spcPts val="0"/>
                        </a:spcAft>
                      </a:pPr>
                      <a:r>
                        <a:rPr lang="en-US" sz="1400" dirty="0">
                          <a:effectLst/>
                          <a:latin typeface="+mn-lt"/>
                        </a:rPr>
                        <a:t>7.3%</a:t>
                      </a:r>
                      <a:endParaRPr lang="en-US" sz="1400" dirty="0">
                        <a:effectLst/>
                        <a:latin typeface="+mn-lt"/>
                        <a:ea typeface="Times New Roman"/>
                        <a:cs typeface="Times New Roman"/>
                      </a:endParaRPr>
                    </a:p>
                  </a:txBody>
                  <a:tcPr marL="0" marR="0" marT="0" marB="0" anchor="b"/>
                </a:tc>
                <a:tc>
                  <a:txBody>
                    <a:bodyPr/>
                    <a:lstStyle/>
                    <a:p>
                      <a:pPr marL="0" marR="0">
                        <a:lnSpc>
                          <a:spcPct val="115000"/>
                        </a:lnSpc>
                        <a:spcBef>
                          <a:spcPts val="0"/>
                        </a:spcBef>
                        <a:spcAft>
                          <a:spcPts val="0"/>
                        </a:spcAft>
                      </a:pPr>
                      <a:r>
                        <a:rPr lang="en-US" sz="1400">
                          <a:effectLst/>
                          <a:latin typeface="+mn-lt"/>
                        </a:rPr>
                        <a:t> </a:t>
                      </a:r>
                      <a:endParaRPr lang="en-US" sz="1400">
                        <a:effectLst/>
                        <a:latin typeface="+mn-lt"/>
                        <a:ea typeface="Times New Roman"/>
                        <a:cs typeface="Times New Roman"/>
                      </a:endParaRPr>
                    </a:p>
                  </a:txBody>
                  <a:tcPr marL="0" marR="0" marT="0" marB="0" anchor="b"/>
                </a:tc>
                <a:tc>
                  <a:txBody>
                    <a:bodyPr/>
                    <a:lstStyle/>
                    <a:p>
                      <a:pPr marL="0" marR="0">
                        <a:lnSpc>
                          <a:spcPct val="115000"/>
                        </a:lnSpc>
                        <a:spcBef>
                          <a:spcPts val="0"/>
                        </a:spcBef>
                        <a:spcAft>
                          <a:spcPts val="0"/>
                        </a:spcAft>
                      </a:pPr>
                      <a:r>
                        <a:rPr lang="en-US" sz="1400">
                          <a:effectLst/>
                          <a:latin typeface="+mn-lt"/>
                        </a:rPr>
                        <a:t>p&lt;.421</a:t>
                      </a:r>
                      <a:endParaRPr lang="en-US" sz="1400">
                        <a:effectLst/>
                        <a:latin typeface="+mn-lt"/>
                        <a:ea typeface="Times New Roman"/>
                        <a:cs typeface="Times New Roman"/>
                      </a:endParaRPr>
                    </a:p>
                  </a:txBody>
                  <a:tcPr marL="0" marR="0" marT="0" marB="0" anchor="b"/>
                </a:tc>
              </a:tr>
              <a:tr h="261737">
                <a:tc>
                  <a:txBody>
                    <a:bodyPr/>
                    <a:lstStyle/>
                    <a:p>
                      <a:pPr marL="0" marR="0">
                        <a:lnSpc>
                          <a:spcPct val="115000"/>
                        </a:lnSpc>
                        <a:spcBef>
                          <a:spcPts val="0"/>
                        </a:spcBef>
                        <a:spcAft>
                          <a:spcPts val="0"/>
                        </a:spcAft>
                      </a:pPr>
                      <a:r>
                        <a:rPr lang="en-US" sz="1400">
                          <a:effectLst/>
                          <a:latin typeface="+mn-lt"/>
                        </a:rPr>
                        <a:t> </a:t>
                      </a:r>
                      <a:endParaRPr lang="en-US" sz="1400">
                        <a:effectLst/>
                        <a:latin typeface="+mn-lt"/>
                        <a:ea typeface="Times New Roman"/>
                        <a:cs typeface="Times New Roman"/>
                      </a:endParaRPr>
                    </a:p>
                  </a:txBody>
                  <a:tcPr marL="0" marR="0" marT="0" marB="0" anchor="b"/>
                </a:tc>
                <a:tc>
                  <a:txBody>
                    <a:bodyPr/>
                    <a:lstStyle/>
                    <a:p>
                      <a:pPr marL="0" marR="0">
                        <a:lnSpc>
                          <a:spcPct val="115000"/>
                        </a:lnSpc>
                        <a:spcBef>
                          <a:spcPts val="0"/>
                        </a:spcBef>
                        <a:spcAft>
                          <a:spcPts val="0"/>
                        </a:spcAft>
                      </a:pPr>
                      <a:r>
                        <a:rPr lang="en-US" sz="1400">
                          <a:effectLst/>
                          <a:latin typeface="+mn-lt"/>
                        </a:rPr>
                        <a:t> </a:t>
                      </a:r>
                      <a:endParaRPr lang="en-US" sz="1400">
                        <a:effectLst/>
                        <a:latin typeface="+mn-lt"/>
                        <a:ea typeface="Times New Roman"/>
                        <a:cs typeface="Times New Roman"/>
                      </a:endParaRPr>
                    </a:p>
                  </a:txBody>
                  <a:tcPr marL="0" marR="0" marT="0" marB="0" anchor="b"/>
                </a:tc>
                <a:tc>
                  <a:txBody>
                    <a:bodyPr/>
                    <a:lstStyle/>
                    <a:p>
                      <a:pPr marL="0" marR="0">
                        <a:lnSpc>
                          <a:spcPct val="115000"/>
                        </a:lnSpc>
                        <a:spcBef>
                          <a:spcPts val="0"/>
                        </a:spcBef>
                        <a:spcAft>
                          <a:spcPts val="0"/>
                        </a:spcAft>
                      </a:pPr>
                      <a:r>
                        <a:rPr lang="en-US" sz="1400" dirty="0">
                          <a:effectLst/>
                          <a:latin typeface="+mn-lt"/>
                        </a:rPr>
                        <a:t> </a:t>
                      </a:r>
                      <a:endParaRPr lang="en-US" sz="1400" dirty="0">
                        <a:effectLst/>
                        <a:latin typeface="+mn-lt"/>
                        <a:ea typeface="Times New Roman"/>
                        <a:cs typeface="Times New Roman"/>
                      </a:endParaRPr>
                    </a:p>
                  </a:txBody>
                  <a:tcPr marL="0" marR="0" marT="0" marB="0" anchor="b"/>
                </a:tc>
                <a:tc>
                  <a:txBody>
                    <a:bodyPr/>
                    <a:lstStyle/>
                    <a:p>
                      <a:pPr>
                        <a:lnSpc>
                          <a:spcPct val="115000"/>
                        </a:lnSpc>
                      </a:pPr>
                      <a:endParaRPr lang="en-US" sz="1400" dirty="0">
                        <a:effectLst/>
                        <a:latin typeface="+mn-lt"/>
                        <a:cs typeface="Times New Roman"/>
                      </a:endParaRPr>
                    </a:p>
                  </a:txBody>
                  <a:tcPr marL="0" marR="0" marT="0" marB="0" anchor="b"/>
                </a:tc>
                <a:tc>
                  <a:txBody>
                    <a:bodyPr/>
                    <a:lstStyle/>
                    <a:p>
                      <a:pPr>
                        <a:lnSpc>
                          <a:spcPct val="115000"/>
                        </a:lnSpc>
                      </a:pPr>
                      <a:endParaRPr lang="en-US" sz="1400">
                        <a:effectLst/>
                        <a:latin typeface="+mn-lt"/>
                        <a:cs typeface="Times New Roman"/>
                      </a:endParaRPr>
                    </a:p>
                  </a:txBody>
                  <a:tcPr marL="0" marR="0" marT="0" marB="0" anchor="b"/>
                </a:tc>
              </a:tr>
              <a:tr h="261737">
                <a:tc>
                  <a:txBody>
                    <a:bodyPr/>
                    <a:lstStyle/>
                    <a:p>
                      <a:pPr marL="0" marR="0">
                        <a:lnSpc>
                          <a:spcPct val="115000"/>
                        </a:lnSpc>
                        <a:spcBef>
                          <a:spcPts val="0"/>
                        </a:spcBef>
                        <a:spcAft>
                          <a:spcPts val="0"/>
                        </a:spcAft>
                      </a:pPr>
                      <a:r>
                        <a:rPr lang="en-US" sz="1400">
                          <a:effectLst/>
                          <a:latin typeface="+mn-lt"/>
                        </a:rPr>
                        <a:t>Disqualified</a:t>
                      </a:r>
                      <a:endParaRPr lang="en-US" sz="1400">
                        <a:effectLst/>
                        <a:latin typeface="+mn-lt"/>
                        <a:ea typeface="Times New Roman"/>
                        <a:cs typeface="Times New Roman"/>
                      </a:endParaRPr>
                    </a:p>
                  </a:txBody>
                  <a:tcPr marL="0" marR="0" marT="0" marB="0" anchor="b"/>
                </a:tc>
                <a:tc>
                  <a:txBody>
                    <a:bodyPr/>
                    <a:lstStyle/>
                    <a:p>
                      <a:pPr marL="0" marR="0" algn="r">
                        <a:lnSpc>
                          <a:spcPct val="115000"/>
                        </a:lnSpc>
                        <a:spcBef>
                          <a:spcPts val="0"/>
                        </a:spcBef>
                        <a:spcAft>
                          <a:spcPts val="0"/>
                        </a:spcAft>
                      </a:pPr>
                      <a:r>
                        <a:rPr lang="en-US" sz="1400">
                          <a:effectLst/>
                          <a:latin typeface="+mn-lt"/>
                        </a:rPr>
                        <a:t>31</a:t>
                      </a:r>
                      <a:endParaRPr lang="en-US" sz="1400">
                        <a:effectLst/>
                        <a:latin typeface="+mn-lt"/>
                        <a:ea typeface="Times New Roman"/>
                        <a:cs typeface="Times New Roman"/>
                      </a:endParaRPr>
                    </a:p>
                  </a:txBody>
                  <a:tcPr marL="0" marR="0" marT="0" marB="0" anchor="b"/>
                </a:tc>
                <a:tc>
                  <a:txBody>
                    <a:bodyPr/>
                    <a:lstStyle/>
                    <a:p>
                      <a:pPr marL="0" marR="0" algn="r">
                        <a:lnSpc>
                          <a:spcPct val="115000"/>
                        </a:lnSpc>
                        <a:spcBef>
                          <a:spcPts val="0"/>
                        </a:spcBef>
                        <a:spcAft>
                          <a:spcPts val="0"/>
                        </a:spcAft>
                      </a:pPr>
                      <a:r>
                        <a:rPr lang="en-US" sz="1400">
                          <a:effectLst/>
                          <a:latin typeface="+mn-lt"/>
                        </a:rPr>
                        <a:t>48</a:t>
                      </a:r>
                      <a:endParaRPr lang="en-US" sz="1400">
                        <a:effectLst/>
                        <a:latin typeface="+mn-lt"/>
                        <a:ea typeface="Times New Roman"/>
                        <a:cs typeface="Times New Roman"/>
                      </a:endParaRPr>
                    </a:p>
                  </a:txBody>
                  <a:tcPr marL="0" marR="0" marT="0" marB="0" anchor="b"/>
                </a:tc>
                <a:tc>
                  <a:txBody>
                    <a:bodyPr/>
                    <a:lstStyle/>
                    <a:p>
                      <a:pPr>
                        <a:lnSpc>
                          <a:spcPct val="115000"/>
                        </a:lnSpc>
                      </a:pPr>
                      <a:endParaRPr lang="en-US" sz="1400" dirty="0">
                        <a:effectLst/>
                        <a:latin typeface="+mn-lt"/>
                        <a:cs typeface="Times New Roman"/>
                      </a:endParaRPr>
                    </a:p>
                  </a:txBody>
                  <a:tcPr marL="0" marR="0" marT="0" marB="0" anchor="b"/>
                </a:tc>
                <a:tc>
                  <a:txBody>
                    <a:bodyPr/>
                    <a:lstStyle/>
                    <a:p>
                      <a:pPr>
                        <a:lnSpc>
                          <a:spcPct val="115000"/>
                        </a:lnSpc>
                      </a:pPr>
                      <a:endParaRPr lang="en-US" sz="1400">
                        <a:effectLst/>
                        <a:latin typeface="+mn-lt"/>
                        <a:cs typeface="Times New Roman"/>
                      </a:endParaRPr>
                    </a:p>
                  </a:txBody>
                  <a:tcPr marL="0" marR="0" marT="0" marB="0" anchor="b"/>
                </a:tc>
              </a:tr>
              <a:tr h="261737">
                <a:tc>
                  <a:txBody>
                    <a:bodyPr/>
                    <a:lstStyle/>
                    <a:p>
                      <a:pPr marL="0" marR="0">
                        <a:lnSpc>
                          <a:spcPct val="115000"/>
                        </a:lnSpc>
                        <a:spcBef>
                          <a:spcPts val="0"/>
                        </a:spcBef>
                        <a:spcAft>
                          <a:spcPts val="0"/>
                        </a:spcAft>
                      </a:pPr>
                      <a:r>
                        <a:rPr lang="en-US" sz="1400">
                          <a:effectLst/>
                          <a:latin typeface="+mn-lt"/>
                        </a:rPr>
                        <a:t>% Disqualified</a:t>
                      </a:r>
                      <a:endParaRPr lang="en-US" sz="1400">
                        <a:effectLst/>
                        <a:latin typeface="+mn-lt"/>
                        <a:ea typeface="Times New Roman"/>
                        <a:cs typeface="Times New Roman"/>
                      </a:endParaRPr>
                    </a:p>
                  </a:txBody>
                  <a:tcPr marL="0" marR="0" marT="0" marB="0" anchor="b"/>
                </a:tc>
                <a:tc>
                  <a:txBody>
                    <a:bodyPr/>
                    <a:lstStyle/>
                    <a:p>
                      <a:pPr marL="0" marR="0" algn="r">
                        <a:lnSpc>
                          <a:spcPct val="115000"/>
                        </a:lnSpc>
                        <a:spcBef>
                          <a:spcPts val="0"/>
                        </a:spcBef>
                        <a:spcAft>
                          <a:spcPts val="0"/>
                        </a:spcAft>
                      </a:pPr>
                      <a:r>
                        <a:rPr lang="en-US" sz="1400">
                          <a:effectLst/>
                          <a:latin typeface="+mn-lt"/>
                        </a:rPr>
                        <a:t>2.4%</a:t>
                      </a:r>
                      <a:endParaRPr lang="en-US" sz="1400">
                        <a:effectLst/>
                        <a:latin typeface="+mn-lt"/>
                        <a:ea typeface="Times New Roman"/>
                        <a:cs typeface="Times New Roman"/>
                      </a:endParaRPr>
                    </a:p>
                  </a:txBody>
                  <a:tcPr marL="0" marR="0" marT="0" marB="0" anchor="b"/>
                </a:tc>
                <a:tc>
                  <a:txBody>
                    <a:bodyPr/>
                    <a:lstStyle/>
                    <a:p>
                      <a:pPr marL="0" marR="0" algn="r">
                        <a:lnSpc>
                          <a:spcPct val="115000"/>
                        </a:lnSpc>
                        <a:spcBef>
                          <a:spcPts val="0"/>
                        </a:spcBef>
                        <a:spcAft>
                          <a:spcPts val="0"/>
                        </a:spcAft>
                      </a:pPr>
                      <a:r>
                        <a:rPr lang="en-US" sz="1400">
                          <a:effectLst/>
                          <a:latin typeface="+mn-lt"/>
                        </a:rPr>
                        <a:t>2.2%</a:t>
                      </a:r>
                      <a:endParaRPr lang="en-US" sz="1400">
                        <a:effectLst/>
                        <a:latin typeface="+mn-lt"/>
                        <a:ea typeface="Times New Roman"/>
                        <a:cs typeface="Times New Roman"/>
                      </a:endParaRPr>
                    </a:p>
                  </a:txBody>
                  <a:tcPr marL="0" marR="0" marT="0" marB="0" anchor="b"/>
                </a:tc>
                <a:tc>
                  <a:txBody>
                    <a:bodyPr/>
                    <a:lstStyle/>
                    <a:p>
                      <a:pPr>
                        <a:lnSpc>
                          <a:spcPct val="115000"/>
                        </a:lnSpc>
                      </a:pPr>
                      <a:endParaRPr lang="en-US" sz="1400">
                        <a:effectLst/>
                        <a:latin typeface="+mn-lt"/>
                        <a:cs typeface="Times New Roman"/>
                      </a:endParaRPr>
                    </a:p>
                  </a:txBody>
                  <a:tcPr marL="0" marR="0" marT="0" marB="0" anchor="b"/>
                </a:tc>
                <a:tc>
                  <a:txBody>
                    <a:bodyPr/>
                    <a:lstStyle/>
                    <a:p>
                      <a:pPr marL="0" marR="0">
                        <a:lnSpc>
                          <a:spcPct val="115000"/>
                        </a:lnSpc>
                        <a:spcBef>
                          <a:spcPts val="0"/>
                        </a:spcBef>
                        <a:spcAft>
                          <a:spcPts val="0"/>
                        </a:spcAft>
                      </a:pPr>
                      <a:r>
                        <a:rPr lang="en-US" sz="1400" dirty="0">
                          <a:effectLst/>
                          <a:latin typeface="+mn-lt"/>
                        </a:rPr>
                        <a:t>p&lt;.317</a:t>
                      </a:r>
                      <a:endParaRPr lang="en-US" sz="1400" dirty="0">
                        <a:effectLst/>
                        <a:latin typeface="+mn-lt"/>
                        <a:ea typeface="Times New Roman"/>
                        <a:cs typeface="Times New Roman"/>
                      </a:endParaRPr>
                    </a:p>
                  </a:txBody>
                  <a:tcPr marL="0" marR="0" marT="0" marB="0" anchor="b"/>
                </a:tc>
              </a:tr>
            </a:tbl>
          </a:graphicData>
        </a:graphic>
      </p:graphicFrame>
    </p:spTree>
    <p:extLst>
      <p:ext uri="{BB962C8B-B14F-4D97-AF65-F5344CB8AC3E}">
        <p14:creationId xmlns:p14="http://schemas.microsoft.com/office/powerpoint/2010/main" val="3775183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31464"/>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5" name="TextBox 4"/>
          <p:cNvSpPr txBox="1"/>
          <p:nvPr/>
        </p:nvSpPr>
        <p:spPr>
          <a:xfrm>
            <a:off x="2431516" y="31464"/>
            <a:ext cx="6102883" cy="646331"/>
          </a:xfrm>
          <a:prstGeom prst="rect">
            <a:avLst/>
          </a:prstGeom>
          <a:noFill/>
        </p:spPr>
        <p:txBody>
          <a:bodyPr wrap="square" rtlCol="0">
            <a:spAutoFit/>
          </a:bodyPr>
          <a:lstStyle/>
          <a:p>
            <a:r>
              <a:rPr lang="en-US" sz="3600" dirty="0" smtClean="0">
                <a:solidFill>
                  <a:srgbClr val="0070C0"/>
                </a:solidFill>
              </a:rPr>
              <a:t>Block Scheduling Update</a:t>
            </a:r>
            <a:endParaRPr lang="en-US" sz="3600" dirty="0">
              <a:solidFill>
                <a:srgbClr val="0070C0"/>
              </a:solidFill>
            </a:endParaRPr>
          </a:p>
        </p:txBody>
      </p:sp>
      <p:sp>
        <p:nvSpPr>
          <p:cNvPr id="8" name="Content Placeholder 2"/>
          <p:cNvSpPr txBox="1">
            <a:spLocks/>
          </p:cNvSpPr>
          <p:nvPr/>
        </p:nvSpPr>
        <p:spPr>
          <a:xfrm>
            <a:off x="457200" y="1386841"/>
            <a:ext cx="2638425" cy="392250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800" b="1" dirty="0" smtClean="0">
                <a:solidFill>
                  <a:schemeClr val="tx1"/>
                </a:solidFill>
              </a:rPr>
              <a:t>Comparison of retention after the first year for Fall 2015 freshmen in Business and Engineering to that of the prior two years is shown in the table. Data for the Fall 2013 and Fall 2014 cohorts can be found in the Student Success Milestones on the Institutional Effectiveness &amp; Analytics website.</a:t>
            </a:r>
          </a:p>
          <a:p>
            <a:endParaRPr lang="en-US" b="1"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515487737"/>
              </p:ext>
            </p:extLst>
          </p:nvPr>
        </p:nvGraphicFramePr>
        <p:xfrm>
          <a:off x="3619500" y="2104072"/>
          <a:ext cx="4939983" cy="2448880"/>
        </p:xfrm>
        <a:graphic>
          <a:graphicData uri="http://schemas.openxmlformats.org/drawingml/2006/table">
            <a:tbl>
              <a:tblPr firstRow="1" firstCol="1" bandRow="1">
                <a:tableStyleId>{0E3FDE45-AF77-4B5C-9715-49D594BDF05E}</a:tableStyleId>
              </a:tblPr>
              <a:tblGrid>
                <a:gridCol w="1655685"/>
                <a:gridCol w="1103125"/>
                <a:gridCol w="1361491"/>
                <a:gridCol w="819682"/>
              </a:tblGrid>
              <a:tr h="495612">
                <a:tc gridSpan="2">
                  <a:txBody>
                    <a:bodyPr/>
                    <a:lstStyle/>
                    <a:p>
                      <a:pPr marL="0" marR="0">
                        <a:lnSpc>
                          <a:spcPct val="115000"/>
                        </a:lnSpc>
                        <a:spcBef>
                          <a:spcPts val="0"/>
                        </a:spcBef>
                        <a:spcAft>
                          <a:spcPts val="0"/>
                        </a:spcAft>
                      </a:pPr>
                      <a:r>
                        <a:rPr lang="en-US" sz="1600" dirty="0">
                          <a:effectLst/>
                        </a:rPr>
                        <a:t>Retention after 1st </a:t>
                      </a:r>
                      <a:r>
                        <a:rPr lang="en-US" sz="1600" dirty="0" smtClean="0">
                          <a:effectLst/>
                        </a:rPr>
                        <a:t>year</a:t>
                      </a:r>
                      <a:r>
                        <a:rPr lang="en-US" sz="1600" dirty="0">
                          <a:effectLst/>
                        </a:rPr>
                        <a:t> </a:t>
                      </a:r>
                      <a:endParaRPr lang="en-US" sz="1600" dirty="0">
                        <a:effectLst/>
                        <a:latin typeface="+mn-lt"/>
                        <a:ea typeface="Times New Roman"/>
                        <a:cs typeface="Times New Roman"/>
                      </a:endParaRPr>
                    </a:p>
                  </a:txBody>
                  <a:tcPr marL="0" marR="0" marT="0" marB="0" anchor="b"/>
                </a:tc>
                <a:tc hMerge="1">
                  <a:txBody>
                    <a:bodyPr/>
                    <a:lstStyle/>
                    <a:p>
                      <a:pPr marL="0" marR="0">
                        <a:lnSpc>
                          <a:spcPct val="115000"/>
                        </a:lnSpc>
                        <a:spcBef>
                          <a:spcPts val="0"/>
                        </a:spcBef>
                        <a:spcAft>
                          <a:spcPts val="0"/>
                        </a:spcAft>
                      </a:pPr>
                      <a:endParaRPr lang="en-US" sz="1600" dirty="0">
                        <a:effectLst/>
                        <a:latin typeface="+mn-lt"/>
                        <a:ea typeface="Times New Roman"/>
                        <a:cs typeface="Times New Roman"/>
                      </a:endParaRPr>
                    </a:p>
                  </a:txBody>
                  <a:tcPr marL="0" marR="0" marT="0" marB="0" anchor="b"/>
                </a:tc>
                <a:tc>
                  <a:txBody>
                    <a:bodyPr/>
                    <a:lstStyle/>
                    <a:p>
                      <a:pPr>
                        <a:lnSpc>
                          <a:spcPct val="115000"/>
                        </a:lnSpc>
                      </a:pPr>
                      <a:endParaRPr lang="en-US" sz="1600">
                        <a:effectLst/>
                        <a:latin typeface="+mn-lt"/>
                        <a:cs typeface="Times New Roman"/>
                      </a:endParaRPr>
                    </a:p>
                  </a:txBody>
                  <a:tcPr marL="0" marR="0" marT="0" marB="0" anchor="b"/>
                </a:tc>
                <a:tc>
                  <a:txBody>
                    <a:bodyPr/>
                    <a:lstStyle/>
                    <a:p>
                      <a:pPr>
                        <a:lnSpc>
                          <a:spcPct val="115000"/>
                        </a:lnSpc>
                      </a:pPr>
                      <a:endParaRPr lang="en-US" sz="1600">
                        <a:effectLst/>
                        <a:latin typeface="+mn-lt"/>
                        <a:cs typeface="Times New Roman"/>
                      </a:endParaRPr>
                    </a:p>
                  </a:txBody>
                  <a:tcPr marL="0" marR="0" marT="0" marB="0" anchor="b"/>
                </a:tc>
              </a:tr>
              <a:tr h="466432">
                <a:tc gridSpan="2">
                  <a:txBody>
                    <a:bodyPr/>
                    <a:lstStyle/>
                    <a:p>
                      <a:pPr marL="0" marR="0" algn="ctr">
                        <a:lnSpc>
                          <a:spcPct val="115000"/>
                        </a:lnSpc>
                        <a:spcBef>
                          <a:spcPts val="0"/>
                        </a:spcBef>
                        <a:spcAft>
                          <a:spcPts val="0"/>
                        </a:spcAft>
                      </a:pPr>
                      <a:r>
                        <a:rPr lang="en-US" sz="1600" dirty="0" smtClean="0">
                          <a:effectLst/>
                        </a:rPr>
                        <a:t>Business</a:t>
                      </a:r>
                      <a:r>
                        <a:rPr lang="en-US" sz="1600" dirty="0">
                          <a:effectLst/>
                        </a:rPr>
                        <a:t> </a:t>
                      </a:r>
                      <a:endParaRPr lang="en-US" sz="1600" dirty="0">
                        <a:effectLst/>
                        <a:latin typeface="+mn-lt"/>
                        <a:ea typeface="Times New Roman"/>
                        <a:cs typeface="Times New Roman"/>
                      </a:endParaRPr>
                    </a:p>
                  </a:txBody>
                  <a:tcPr marL="0" marR="0" marT="0" marB="0" anchor="b"/>
                </a:tc>
                <a:tc hMerge="1">
                  <a:txBody>
                    <a:bodyPr/>
                    <a:lstStyle/>
                    <a:p>
                      <a:pPr marL="0" marR="0">
                        <a:lnSpc>
                          <a:spcPct val="115000"/>
                        </a:lnSpc>
                        <a:spcBef>
                          <a:spcPts val="0"/>
                        </a:spcBef>
                        <a:spcAft>
                          <a:spcPts val="0"/>
                        </a:spcAft>
                      </a:pPr>
                      <a:endParaRPr lang="en-US" sz="1600" dirty="0">
                        <a:effectLst/>
                        <a:latin typeface="+mn-lt"/>
                        <a:ea typeface="Times New Roman"/>
                        <a:cs typeface="Times New Roman"/>
                      </a:endParaRPr>
                    </a:p>
                  </a:txBody>
                  <a:tcPr marL="0" marR="0" marT="0" marB="0" anchor="b"/>
                </a:tc>
                <a:tc gridSpan="2">
                  <a:txBody>
                    <a:bodyPr/>
                    <a:lstStyle/>
                    <a:p>
                      <a:pPr marL="0" marR="0" algn="ctr">
                        <a:lnSpc>
                          <a:spcPct val="115000"/>
                        </a:lnSpc>
                        <a:spcBef>
                          <a:spcPts val="0"/>
                        </a:spcBef>
                        <a:spcAft>
                          <a:spcPts val="0"/>
                        </a:spcAft>
                      </a:pPr>
                      <a:r>
                        <a:rPr lang="en-US" sz="1600" b="1" dirty="0" smtClean="0">
                          <a:effectLst/>
                        </a:rPr>
                        <a:t>Engineering</a:t>
                      </a:r>
                      <a:r>
                        <a:rPr lang="en-US" sz="1600" b="1" dirty="0">
                          <a:effectLst/>
                        </a:rPr>
                        <a:t> </a:t>
                      </a:r>
                      <a:endParaRPr lang="en-US" sz="1600" b="1" dirty="0">
                        <a:effectLst/>
                        <a:latin typeface="+mn-lt"/>
                        <a:ea typeface="Times New Roman"/>
                        <a:cs typeface="Times New Roman"/>
                      </a:endParaRPr>
                    </a:p>
                  </a:txBody>
                  <a:tcPr marL="0" marR="0" marT="0" marB="0" anchor="b"/>
                </a:tc>
                <a:tc hMerge="1">
                  <a:txBody>
                    <a:bodyPr/>
                    <a:lstStyle/>
                    <a:p>
                      <a:pPr marL="0" marR="0">
                        <a:lnSpc>
                          <a:spcPct val="115000"/>
                        </a:lnSpc>
                        <a:spcBef>
                          <a:spcPts val="0"/>
                        </a:spcBef>
                        <a:spcAft>
                          <a:spcPts val="0"/>
                        </a:spcAft>
                      </a:pPr>
                      <a:endParaRPr lang="en-US" sz="1600" dirty="0">
                        <a:effectLst/>
                        <a:latin typeface="+mn-lt"/>
                        <a:ea typeface="Times New Roman"/>
                        <a:cs typeface="Times New Roman"/>
                      </a:endParaRPr>
                    </a:p>
                  </a:txBody>
                  <a:tcPr marL="0" marR="0" marT="0" marB="0" anchor="b"/>
                </a:tc>
              </a:tr>
              <a:tr h="495612">
                <a:tc>
                  <a:txBody>
                    <a:bodyPr/>
                    <a:lstStyle/>
                    <a:p>
                      <a:pPr marL="0" marR="0" algn="r">
                        <a:lnSpc>
                          <a:spcPct val="115000"/>
                        </a:lnSpc>
                        <a:spcBef>
                          <a:spcPts val="0"/>
                        </a:spcBef>
                        <a:spcAft>
                          <a:spcPts val="0"/>
                        </a:spcAft>
                      </a:pPr>
                      <a:r>
                        <a:rPr lang="en-US" sz="1600" b="0" dirty="0">
                          <a:effectLst/>
                        </a:rPr>
                        <a:t>2013</a:t>
                      </a:r>
                      <a:endParaRPr lang="en-US" sz="1600" b="0" dirty="0">
                        <a:effectLst/>
                        <a:latin typeface="+mn-lt"/>
                        <a:ea typeface="Times New Roman"/>
                        <a:cs typeface="Times New Roman"/>
                      </a:endParaRPr>
                    </a:p>
                  </a:txBody>
                  <a:tcPr marL="0" marR="0" marT="0" marB="0" anchor="b"/>
                </a:tc>
                <a:tc>
                  <a:txBody>
                    <a:bodyPr/>
                    <a:lstStyle/>
                    <a:p>
                      <a:pPr marL="0" marR="0" algn="r">
                        <a:lnSpc>
                          <a:spcPct val="115000"/>
                        </a:lnSpc>
                        <a:spcBef>
                          <a:spcPts val="0"/>
                        </a:spcBef>
                        <a:spcAft>
                          <a:spcPts val="0"/>
                        </a:spcAft>
                      </a:pPr>
                      <a:r>
                        <a:rPr lang="en-US" sz="1600" b="0">
                          <a:effectLst/>
                        </a:rPr>
                        <a:t>89.9%</a:t>
                      </a:r>
                      <a:endParaRPr lang="en-US" sz="1600" b="0">
                        <a:effectLst/>
                        <a:latin typeface="+mn-lt"/>
                        <a:ea typeface="Times New Roman"/>
                        <a:cs typeface="Times New Roman"/>
                      </a:endParaRPr>
                    </a:p>
                  </a:txBody>
                  <a:tcPr marL="0" marR="0" marT="0" marB="0" anchor="b"/>
                </a:tc>
                <a:tc>
                  <a:txBody>
                    <a:bodyPr/>
                    <a:lstStyle/>
                    <a:p>
                      <a:pPr marL="0" marR="0" algn="r">
                        <a:lnSpc>
                          <a:spcPct val="115000"/>
                        </a:lnSpc>
                        <a:spcBef>
                          <a:spcPts val="0"/>
                        </a:spcBef>
                        <a:spcAft>
                          <a:spcPts val="0"/>
                        </a:spcAft>
                      </a:pPr>
                      <a:r>
                        <a:rPr lang="en-US" sz="1600">
                          <a:effectLst/>
                        </a:rPr>
                        <a:t>2013</a:t>
                      </a:r>
                      <a:endParaRPr lang="en-US" sz="1600">
                        <a:effectLst/>
                        <a:latin typeface="+mn-lt"/>
                        <a:ea typeface="Times New Roman"/>
                        <a:cs typeface="Times New Roman"/>
                      </a:endParaRPr>
                    </a:p>
                  </a:txBody>
                  <a:tcPr marL="0" marR="0" marT="0" marB="0" anchor="b"/>
                </a:tc>
                <a:tc>
                  <a:txBody>
                    <a:bodyPr/>
                    <a:lstStyle/>
                    <a:p>
                      <a:pPr marL="0" marR="0" algn="r">
                        <a:lnSpc>
                          <a:spcPct val="115000"/>
                        </a:lnSpc>
                        <a:spcBef>
                          <a:spcPts val="0"/>
                        </a:spcBef>
                        <a:spcAft>
                          <a:spcPts val="0"/>
                        </a:spcAft>
                      </a:pPr>
                      <a:r>
                        <a:rPr lang="en-US" sz="1600">
                          <a:effectLst/>
                        </a:rPr>
                        <a:t>86.8%</a:t>
                      </a:r>
                      <a:endParaRPr lang="en-US" sz="1600">
                        <a:effectLst/>
                        <a:latin typeface="+mn-lt"/>
                        <a:ea typeface="Times New Roman"/>
                        <a:cs typeface="Times New Roman"/>
                      </a:endParaRPr>
                    </a:p>
                  </a:txBody>
                  <a:tcPr marL="0" marR="0" marT="0" marB="0" anchor="b"/>
                </a:tc>
              </a:tr>
              <a:tr h="495612">
                <a:tc>
                  <a:txBody>
                    <a:bodyPr/>
                    <a:lstStyle/>
                    <a:p>
                      <a:pPr marL="0" marR="0" algn="r">
                        <a:lnSpc>
                          <a:spcPct val="115000"/>
                        </a:lnSpc>
                        <a:spcBef>
                          <a:spcPts val="0"/>
                        </a:spcBef>
                        <a:spcAft>
                          <a:spcPts val="0"/>
                        </a:spcAft>
                      </a:pPr>
                      <a:r>
                        <a:rPr lang="en-US" sz="1600" b="0" dirty="0">
                          <a:effectLst/>
                        </a:rPr>
                        <a:t>2014</a:t>
                      </a:r>
                      <a:endParaRPr lang="en-US" sz="1600" b="0" dirty="0">
                        <a:effectLst/>
                        <a:latin typeface="+mn-lt"/>
                        <a:ea typeface="Times New Roman"/>
                        <a:cs typeface="Times New Roman"/>
                      </a:endParaRPr>
                    </a:p>
                  </a:txBody>
                  <a:tcPr marL="0" marR="0" marT="0" marB="0" anchor="b"/>
                </a:tc>
                <a:tc>
                  <a:txBody>
                    <a:bodyPr/>
                    <a:lstStyle/>
                    <a:p>
                      <a:pPr marL="0" marR="0" algn="r">
                        <a:lnSpc>
                          <a:spcPct val="115000"/>
                        </a:lnSpc>
                        <a:spcBef>
                          <a:spcPts val="0"/>
                        </a:spcBef>
                        <a:spcAft>
                          <a:spcPts val="0"/>
                        </a:spcAft>
                      </a:pPr>
                      <a:r>
                        <a:rPr lang="en-US" sz="1600" b="0">
                          <a:effectLst/>
                        </a:rPr>
                        <a:t>87.4%</a:t>
                      </a:r>
                      <a:endParaRPr lang="en-US" sz="1600" b="0">
                        <a:effectLst/>
                        <a:latin typeface="+mn-lt"/>
                        <a:ea typeface="Times New Roman"/>
                        <a:cs typeface="Times New Roman"/>
                      </a:endParaRPr>
                    </a:p>
                  </a:txBody>
                  <a:tcPr marL="0" marR="0" marT="0" marB="0" anchor="b"/>
                </a:tc>
                <a:tc>
                  <a:txBody>
                    <a:bodyPr/>
                    <a:lstStyle/>
                    <a:p>
                      <a:pPr marL="0" marR="0" algn="r">
                        <a:lnSpc>
                          <a:spcPct val="115000"/>
                        </a:lnSpc>
                        <a:spcBef>
                          <a:spcPts val="0"/>
                        </a:spcBef>
                        <a:spcAft>
                          <a:spcPts val="0"/>
                        </a:spcAft>
                      </a:pPr>
                      <a:r>
                        <a:rPr lang="en-US" sz="1600">
                          <a:effectLst/>
                        </a:rPr>
                        <a:t>2014</a:t>
                      </a:r>
                      <a:endParaRPr lang="en-US" sz="1600">
                        <a:effectLst/>
                        <a:latin typeface="+mn-lt"/>
                        <a:ea typeface="Times New Roman"/>
                        <a:cs typeface="Times New Roman"/>
                      </a:endParaRPr>
                    </a:p>
                  </a:txBody>
                  <a:tcPr marL="0" marR="0" marT="0" marB="0" anchor="b"/>
                </a:tc>
                <a:tc>
                  <a:txBody>
                    <a:bodyPr/>
                    <a:lstStyle/>
                    <a:p>
                      <a:pPr marL="0" marR="0" algn="r">
                        <a:lnSpc>
                          <a:spcPct val="115000"/>
                        </a:lnSpc>
                        <a:spcBef>
                          <a:spcPts val="0"/>
                        </a:spcBef>
                        <a:spcAft>
                          <a:spcPts val="0"/>
                        </a:spcAft>
                      </a:pPr>
                      <a:r>
                        <a:rPr lang="en-US" sz="1600">
                          <a:effectLst/>
                        </a:rPr>
                        <a:t>87.5%</a:t>
                      </a:r>
                      <a:endParaRPr lang="en-US" sz="1600">
                        <a:effectLst/>
                        <a:latin typeface="+mn-lt"/>
                        <a:ea typeface="Times New Roman"/>
                        <a:cs typeface="Times New Roman"/>
                      </a:endParaRPr>
                    </a:p>
                  </a:txBody>
                  <a:tcPr marL="0" marR="0" marT="0" marB="0" anchor="b"/>
                </a:tc>
              </a:tr>
              <a:tr h="495612">
                <a:tc>
                  <a:txBody>
                    <a:bodyPr/>
                    <a:lstStyle/>
                    <a:p>
                      <a:pPr marL="0" marR="0" algn="r">
                        <a:lnSpc>
                          <a:spcPct val="115000"/>
                        </a:lnSpc>
                        <a:spcBef>
                          <a:spcPts val="0"/>
                        </a:spcBef>
                        <a:spcAft>
                          <a:spcPts val="0"/>
                        </a:spcAft>
                      </a:pPr>
                      <a:r>
                        <a:rPr lang="en-US" sz="1600" b="0" dirty="0">
                          <a:effectLst/>
                        </a:rPr>
                        <a:t>2015</a:t>
                      </a:r>
                      <a:endParaRPr lang="en-US" sz="1600" b="0" dirty="0">
                        <a:effectLst/>
                        <a:latin typeface="+mn-lt"/>
                        <a:ea typeface="Times New Roman"/>
                        <a:cs typeface="Times New Roman"/>
                      </a:endParaRPr>
                    </a:p>
                  </a:txBody>
                  <a:tcPr marL="0" marR="0" marT="0" marB="0" anchor="b"/>
                </a:tc>
                <a:tc>
                  <a:txBody>
                    <a:bodyPr/>
                    <a:lstStyle/>
                    <a:p>
                      <a:pPr marL="0" marR="0" algn="r">
                        <a:lnSpc>
                          <a:spcPct val="115000"/>
                        </a:lnSpc>
                        <a:spcBef>
                          <a:spcPts val="0"/>
                        </a:spcBef>
                        <a:spcAft>
                          <a:spcPts val="0"/>
                        </a:spcAft>
                      </a:pPr>
                      <a:r>
                        <a:rPr lang="en-US" sz="1600" b="0" dirty="0">
                          <a:effectLst/>
                        </a:rPr>
                        <a:t>88.0%</a:t>
                      </a:r>
                      <a:endParaRPr lang="en-US" sz="1600" b="0" dirty="0">
                        <a:effectLst/>
                        <a:latin typeface="+mn-lt"/>
                        <a:ea typeface="Times New Roman"/>
                        <a:cs typeface="Times New Roman"/>
                      </a:endParaRPr>
                    </a:p>
                  </a:txBody>
                  <a:tcPr marL="0" marR="0" marT="0" marB="0" anchor="b"/>
                </a:tc>
                <a:tc>
                  <a:txBody>
                    <a:bodyPr/>
                    <a:lstStyle/>
                    <a:p>
                      <a:pPr marL="0" marR="0" algn="r">
                        <a:lnSpc>
                          <a:spcPct val="115000"/>
                        </a:lnSpc>
                        <a:spcBef>
                          <a:spcPts val="0"/>
                        </a:spcBef>
                        <a:spcAft>
                          <a:spcPts val="0"/>
                        </a:spcAft>
                      </a:pPr>
                      <a:r>
                        <a:rPr lang="en-US" sz="1600">
                          <a:effectLst/>
                        </a:rPr>
                        <a:t>2015</a:t>
                      </a:r>
                      <a:endParaRPr lang="en-US" sz="1600">
                        <a:effectLst/>
                        <a:latin typeface="+mn-lt"/>
                        <a:ea typeface="Times New Roman"/>
                        <a:cs typeface="Times New Roman"/>
                      </a:endParaRPr>
                    </a:p>
                  </a:txBody>
                  <a:tcPr marL="0" marR="0" marT="0" marB="0" anchor="b"/>
                </a:tc>
                <a:tc>
                  <a:txBody>
                    <a:bodyPr/>
                    <a:lstStyle/>
                    <a:p>
                      <a:pPr marL="0" marR="0" algn="r">
                        <a:lnSpc>
                          <a:spcPct val="115000"/>
                        </a:lnSpc>
                        <a:spcBef>
                          <a:spcPts val="0"/>
                        </a:spcBef>
                        <a:spcAft>
                          <a:spcPts val="0"/>
                        </a:spcAft>
                      </a:pPr>
                      <a:r>
                        <a:rPr lang="en-US" sz="1600" dirty="0">
                          <a:effectLst/>
                        </a:rPr>
                        <a:t>90.0%</a:t>
                      </a:r>
                      <a:endParaRPr lang="en-US" sz="1600" dirty="0">
                        <a:effectLst/>
                        <a:latin typeface="+mn-lt"/>
                        <a:ea typeface="Times New Roman"/>
                        <a:cs typeface="Times New Roman"/>
                      </a:endParaRPr>
                    </a:p>
                  </a:txBody>
                  <a:tcPr marL="0" marR="0" marT="0" marB="0" anchor="b"/>
                </a:tc>
              </a:tr>
            </a:tbl>
          </a:graphicData>
        </a:graphic>
      </p:graphicFrame>
    </p:spTree>
    <p:extLst>
      <p:ext uri="{BB962C8B-B14F-4D97-AF65-F5344CB8AC3E}">
        <p14:creationId xmlns:p14="http://schemas.microsoft.com/office/powerpoint/2010/main" val="2249858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31464"/>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5" name="TextBox 4"/>
          <p:cNvSpPr txBox="1"/>
          <p:nvPr/>
        </p:nvSpPr>
        <p:spPr>
          <a:xfrm>
            <a:off x="2431516" y="31464"/>
            <a:ext cx="6102883" cy="646331"/>
          </a:xfrm>
          <a:prstGeom prst="rect">
            <a:avLst/>
          </a:prstGeom>
          <a:noFill/>
        </p:spPr>
        <p:txBody>
          <a:bodyPr wrap="square" rtlCol="0">
            <a:spAutoFit/>
          </a:bodyPr>
          <a:lstStyle/>
          <a:p>
            <a:r>
              <a:rPr lang="en-US" sz="3600" dirty="0" smtClean="0">
                <a:solidFill>
                  <a:srgbClr val="0070C0"/>
                </a:solidFill>
              </a:rPr>
              <a:t>Block Scheduling Update</a:t>
            </a:r>
            <a:endParaRPr lang="en-US" sz="3600" dirty="0">
              <a:solidFill>
                <a:srgbClr val="0070C0"/>
              </a:solidFill>
            </a:endParaRPr>
          </a:p>
        </p:txBody>
      </p:sp>
      <p:sp>
        <p:nvSpPr>
          <p:cNvPr id="8" name="Content Placeholder 2"/>
          <p:cNvSpPr txBox="1">
            <a:spLocks/>
          </p:cNvSpPr>
          <p:nvPr/>
        </p:nvSpPr>
        <p:spPr>
          <a:xfrm>
            <a:off x="457200" y="1386841"/>
            <a:ext cx="2638425" cy="392250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b="1" dirty="0">
              <a:solidFill>
                <a:schemeClr val="tx1"/>
              </a:solidFill>
            </a:endParaRPr>
          </a:p>
        </p:txBody>
      </p:sp>
      <p:sp>
        <p:nvSpPr>
          <p:cNvPr id="2" name="Rectangle 1"/>
          <p:cNvSpPr/>
          <p:nvPr/>
        </p:nvSpPr>
        <p:spPr>
          <a:xfrm>
            <a:off x="380999" y="1057275"/>
            <a:ext cx="8153399" cy="3693319"/>
          </a:xfrm>
          <a:prstGeom prst="rect">
            <a:avLst/>
          </a:prstGeom>
        </p:spPr>
        <p:txBody>
          <a:bodyPr wrap="square">
            <a:spAutoFit/>
          </a:bodyPr>
          <a:lstStyle/>
          <a:p>
            <a:r>
              <a:rPr lang="en-US" dirty="0" smtClean="0"/>
              <a:t>Fall 2016</a:t>
            </a:r>
          </a:p>
          <a:p>
            <a:pPr marL="285750" indent="-285750">
              <a:buFont typeface="Arial" panose="020B0604020202020204" pitchFamily="34" charset="0"/>
              <a:buChar char="•"/>
            </a:pPr>
            <a:r>
              <a:rPr lang="en-US" dirty="0" smtClean="0"/>
              <a:t> Block scheduled </a:t>
            </a:r>
            <a:r>
              <a:rPr lang="en-US" dirty="0"/>
              <a:t>only 2 classes, preregistered students for those classes, and increased proactive communication with instructors regarding block scheduling, peer mentors, etc. We added Music to Business, Engineering, and </a:t>
            </a:r>
            <a:r>
              <a:rPr lang="en-US" dirty="0" smtClean="0"/>
              <a:t>CHAD majors</a:t>
            </a:r>
            <a:r>
              <a:rPr lang="en-US" dirty="0"/>
              <a:t>. </a:t>
            </a:r>
            <a:endParaRPr lang="en-US" dirty="0" smtClean="0"/>
          </a:p>
          <a:p>
            <a:pPr marL="285750" indent="-285750">
              <a:buFont typeface="Arial" panose="020B0604020202020204" pitchFamily="34" charset="0"/>
              <a:buChar char="•"/>
            </a:pPr>
            <a:r>
              <a:rPr lang="en-US" dirty="0" smtClean="0"/>
              <a:t>We </a:t>
            </a:r>
            <a:r>
              <a:rPr lang="en-US" dirty="0"/>
              <a:t>collaborated with departments and scheduling to hide sections held for the blocking to reduce confusion on the part of students and with the Registrar to batch enroll students. </a:t>
            </a:r>
          </a:p>
          <a:p>
            <a:r>
              <a:rPr lang="en-US" dirty="0"/>
              <a:t> </a:t>
            </a:r>
          </a:p>
          <a:p>
            <a:r>
              <a:rPr lang="en-US" dirty="0" smtClean="0"/>
              <a:t>Fall 2017</a:t>
            </a:r>
          </a:p>
          <a:p>
            <a:pPr marL="285750" indent="-285750">
              <a:buFont typeface="Arial" panose="020B0604020202020204" pitchFamily="34" charset="0"/>
              <a:buChar char="•"/>
            </a:pPr>
            <a:r>
              <a:rPr lang="en-US" dirty="0" smtClean="0"/>
              <a:t>we </a:t>
            </a:r>
            <a:r>
              <a:rPr lang="en-US" dirty="0"/>
              <a:t>plan to add 2-3 majors each in the Colleges of Applied Sciences and Arts and Social Science and to add all majors in the College of Science. </a:t>
            </a:r>
            <a:endParaRPr lang="en-US" dirty="0" smtClean="0"/>
          </a:p>
          <a:p>
            <a:pPr marL="285750" indent="-285750">
              <a:buFont typeface="Arial" panose="020B0604020202020204" pitchFamily="34" charset="0"/>
              <a:buChar char="•"/>
            </a:pPr>
            <a:r>
              <a:rPr lang="en-US" dirty="0" smtClean="0"/>
              <a:t>We </a:t>
            </a:r>
            <a:r>
              <a:rPr lang="en-US" dirty="0"/>
              <a:t>have also already planned with scheduling to use specific section numbering to identify blocked classes.</a:t>
            </a:r>
          </a:p>
        </p:txBody>
      </p:sp>
    </p:spTree>
    <p:extLst>
      <p:ext uri="{BB962C8B-B14F-4D97-AF65-F5344CB8AC3E}">
        <p14:creationId xmlns:p14="http://schemas.microsoft.com/office/powerpoint/2010/main" val="422091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31464"/>
            <a:ext cx="9124972" cy="5943600"/>
          </a:xfrm>
          <a:prstGeom prst="rect">
            <a:avLst/>
          </a:prstGeom>
        </p:spPr>
      </p:pic>
      <p:sp>
        <p:nvSpPr>
          <p:cNvPr id="14" name="Rectangle 2"/>
          <p:cNvSpPr txBox="1">
            <a:spLocks noChangeArrowheads="1"/>
          </p:cNvSpPr>
          <p:nvPr/>
        </p:nvSpPr>
        <p:spPr>
          <a:xfrm>
            <a:off x="2736317" y="113905"/>
            <a:ext cx="5066798" cy="49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smtClean="0">
                <a:solidFill>
                  <a:schemeClr val="bg1"/>
                </a:solidFill>
                <a:latin typeface="Arial" charset="0"/>
                <a:ea typeface="ＭＳ Ｐゴシック" charset="0"/>
                <a:cs typeface="ＭＳ Ｐゴシック" charset="0"/>
              </a:rPr>
              <a:t>SJSU Washington Square </a:t>
            </a:r>
            <a:endParaRPr lang="en-US" sz="1600" dirty="0">
              <a:solidFill>
                <a:schemeClr val="bg1"/>
              </a:solidFill>
              <a:latin typeface="Arial" charset="0"/>
              <a:ea typeface="ＭＳ Ｐゴシック" charset="0"/>
              <a:cs typeface="ＭＳ Ｐゴシック" charset="0"/>
            </a:endParaRPr>
          </a:p>
        </p:txBody>
      </p:sp>
      <p:sp>
        <p:nvSpPr>
          <p:cNvPr id="5" name="TextBox 4"/>
          <p:cNvSpPr txBox="1"/>
          <p:nvPr/>
        </p:nvSpPr>
        <p:spPr>
          <a:xfrm>
            <a:off x="2431516" y="31464"/>
            <a:ext cx="6102883" cy="646331"/>
          </a:xfrm>
          <a:prstGeom prst="rect">
            <a:avLst/>
          </a:prstGeom>
          <a:noFill/>
        </p:spPr>
        <p:txBody>
          <a:bodyPr wrap="square" rtlCol="0">
            <a:spAutoFit/>
          </a:bodyPr>
          <a:lstStyle/>
          <a:p>
            <a:r>
              <a:rPr lang="en-US" sz="3600" dirty="0" smtClean="0">
                <a:solidFill>
                  <a:srgbClr val="0070C0"/>
                </a:solidFill>
              </a:rPr>
              <a:t>Peer Mentors &amp; Educators</a:t>
            </a:r>
            <a:endParaRPr lang="en-US" sz="3600" dirty="0">
              <a:solidFill>
                <a:srgbClr val="0070C0"/>
              </a:solidFill>
            </a:endParaRPr>
          </a:p>
        </p:txBody>
      </p:sp>
      <p:sp>
        <p:nvSpPr>
          <p:cNvPr id="3" name="Rectangle 2"/>
          <p:cNvSpPr/>
          <p:nvPr/>
        </p:nvSpPr>
        <p:spPr>
          <a:xfrm>
            <a:off x="400049" y="1057275"/>
            <a:ext cx="8134349" cy="4062651"/>
          </a:xfrm>
          <a:prstGeom prst="rect">
            <a:avLst/>
          </a:prstGeom>
        </p:spPr>
        <p:txBody>
          <a:bodyPr wrap="square">
            <a:spAutoFit/>
          </a:bodyPr>
          <a:lstStyle/>
          <a:p>
            <a:r>
              <a:rPr lang="en-US" sz="2000" dirty="0"/>
              <a:t>30 Faculty working with Peer Educators </a:t>
            </a:r>
            <a:endParaRPr lang="en-US" sz="2000" dirty="0" smtClean="0"/>
          </a:p>
          <a:p>
            <a:pPr marL="742950" lvl="1" indent="-285750">
              <a:buFont typeface="Arial" panose="020B0604020202020204" pitchFamily="34" charset="0"/>
              <a:buChar char="•"/>
            </a:pPr>
            <a:r>
              <a:rPr lang="en-US" sz="2000" dirty="0"/>
              <a:t>T</a:t>
            </a:r>
            <a:r>
              <a:rPr lang="en-US" sz="2000" dirty="0" smtClean="0"/>
              <a:t>he </a:t>
            </a:r>
            <a:r>
              <a:rPr lang="en-US" sz="2000" dirty="0"/>
              <a:t>faculty are either being paid through the Project Succeed Grant or they are working with Peer Connections.  This number does not include the 3 faculty working with Peer Connections to have Supplemental Instruction Leaders that are not being paid through the grant</a:t>
            </a:r>
            <a:r>
              <a:rPr lang="en-US" sz="2000" dirty="0" smtClean="0"/>
              <a:t>.</a:t>
            </a:r>
          </a:p>
          <a:p>
            <a:r>
              <a:rPr lang="en-US" sz="2000" dirty="0" smtClean="0"/>
              <a:t>50 </a:t>
            </a:r>
            <a:r>
              <a:rPr lang="en-US" sz="2000" dirty="0"/>
              <a:t>Peer Educators (All being paid through the grant</a:t>
            </a:r>
            <a:r>
              <a:rPr lang="en-US" sz="2000" dirty="0" smtClean="0"/>
              <a:t>)</a:t>
            </a:r>
          </a:p>
          <a:p>
            <a:pPr lvl="0"/>
            <a:endParaRPr lang="en-US" sz="2000" dirty="0" smtClean="0"/>
          </a:p>
          <a:p>
            <a:pPr lvl="0"/>
            <a:r>
              <a:rPr lang="en-US" sz="2000" dirty="0" smtClean="0"/>
              <a:t>How </a:t>
            </a:r>
            <a:r>
              <a:rPr lang="en-US" sz="2000" dirty="0"/>
              <a:t>are the Peer Educators being utilized by the various instructors? </a:t>
            </a:r>
            <a:endParaRPr lang="en-US" sz="2000" dirty="0" smtClean="0"/>
          </a:p>
          <a:p>
            <a:pPr marL="742950" lvl="1" indent="-285750">
              <a:buFont typeface="Arial" panose="020B0604020202020204" pitchFamily="34" charset="0"/>
              <a:buChar char="•"/>
            </a:pPr>
            <a:r>
              <a:rPr lang="en-US" sz="2000" dirty="0" smtClean="0"/>
              <a:t>12 </a:t>
            </a:r>
            <a:r>
              <a:rPr lang="en-US" sz="2000" dirty="0"/>
              <a:t>being used as </a:t>
            </a:r>
            <a:r>
              <a:rPr lang="en-US" sz="2000" dirty="0" smtClean="0"/>
              <a:t>Tutors</a:t>
            </a:r>
          </a:p>
          <a:p>
            <a:pPr marL="742950" lvl="1" indent="-285750">
              <a:buFont typeface="Arial" panose="020B0604020202020204" pitchFamily="34" charset="0"/>
              <a:buChar char="•"/>
            </a:pPr>
            <a:r>
              <a:rPr lang="en-US" sz="2000" dirty="0" smtClean="0"/>
              <a:t>20 </a:t>
            </a:r>
            <a:r>
              <a:rPr lang="en-US" sz="2000" dirty="0"/>
              <a:t>being used as </a:t>
            </a:r>
            <a:r>
              <a:rPr lang="en-US" sz="2000" dirty="0" smtClean="0"/>
              <a:t>Mentors/Hybrids</a:t>
            </a:r>
          </a:p>
          <a:p>
            <a:pPr marL="742950" lvl="1" indent="-285750">
              <a:buFont typeface="Arial" panose="020B0604020202020204" pitchFamily="34" charset="0"/>
              <a:buChar char="•"/>
            </a:pPr>
            <a:r>
              <a:rPr lang="en-US" sz="2000" smtClean="0"/>
              <a:t>18 </a:t>
            </a:r>
            <a:r>
              <a:rPr lang="en-US" sz="2000" dirty="0"/>
              <a:t>being used as Supplemental Instruction Leaders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75183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994</Words>
  <Application>Microsoft Office PowerPoint</Application>
  <PresentationFormat>Custom</PresentationFormat>
  <Paragraphs>218</Paragraphs>
  <Slides>18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ＭＳ Ｐゴシック</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Gender</vt:lpstr>
      <vt:lpstr>Challenges &amp; Future Plans</vt:lpstr>
      <vt:lpstr>PowerPoint Presentation</vt:lpstr>
      <vt:lpstr>PowerPoint Presentation</vt:lpstr>
      <vt:lpstr>PowerPoint Presentation</vt:lpstr>
      <vt:lpstr>PowerPoint Presentation</vt:lpstr>
      <vt:lpstr>PowerPoint Presentation</vt:lpstr>
      <vt:lpstr>PowerPoint Presentation</vt:lpstr>
    </vt:vector>
  </TitlesOfParts>
  <Company>San Jose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Chang Kim</dc:creator>
  <cp:lastModifiedBy>Gale Holdren</cp:lastModifiedBy>
  <cp:revision>54</cp:revision>
  <dcterms:created xsi:type="dcterms:W3CDTF">2015-02-24T19:32:53Z</dcterms:created>
  <dcterms:modified xsi:type="dcterms:W3CDTF">2017-01-04T22:26:20Z</dcterms:modified>
</cp:coreProperties>
</file>