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25" r:id="rId2"/>
  </p:sldIdLst>
  <p:sldSz cx="9144000" cy="6858000" type="letter"/>
  <p:notesSz cx="7016750" cy="930275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Font typeface="Times" pitchFamily="18" charset="0"/>
      <a:buChar char="•"/>
      <a:defRPr sz="24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Font typeface="Times" pitchFamily="18" charset="0"/>
      <a:buChar char="•"/>
      <a:defRPr sz="24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Font typeface="Times" pitchFamily="18" charset="0"/>
      <a:buChar char="•"/>
      <a:defRPr sz="24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Font typeface="Times" pitchFamily="18" charset="0"/>
      <a:buChar char="•"/>
      <a:defRPr sz="24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Font typeface="Times" pitchFamily="18" charset="0"/>
      <a:buChar char="•"/>
      <a:defRPr sz="24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0" userDrawn="1">
          <p15:clr>
            <a:srgbClr val="A4A3A4"/>
          </p15:clr>
        </p15:guide>
        <p15:guide id="2" pos="221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Van Selst" initials="MVS" lastIdx="1" clrIdx="0">
    <p:extLst>
      <p:ext uri="{19B8F6BF-5375-455C-9EA6-DF929625EA0E}">
        <p15:presenceInfo xmlns:p15="http://schemas.microsoft.com/office/powerpoint/2012/main" userId="Mark Van Sels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199"/>
    <a:srgbClr val="69A12B"/>
    <a:srgbClr val="E6B012"/>
    <a:srgbClr val="BD3747"/>
    <a:srgbClr val="932B37"/>
    <a:srgbClr val="610DBD"/>
    <a:srgbClr val="1275B8"/>
    <a:srgbClr val="9C1F2E"/>
    <a:srgbClr val="746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09" autoAdjust="0"/>
    <p:restoredTop sz="94245" autoAdjust="0"/>
  </p:normalViewPr>
  <p:slideViewPr>
    <p:cSldViewPr>
      <p:cViewPr varScale="1">
        <p:scale>
          <a:sx n="86" d="100"/>
          <a:sy n="86" d="100"/>
        </p:scale>
        <p:origin x="155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30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158" y="1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7612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158" y="8837612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fld id="{E60D5109-E380-447E-A5B0-5CED11BBB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98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158" y="1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16400" y="542925"/>
            <a:ext cx="2092325" cy="1570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7785" y="2248165"/>
            <a:ext cx="6003219" cy="6434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7612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158" y="8837612"/>
            <a:ext cx="304059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3" tIns="46621" rIns="93243" bIns="46621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fld id="{B0805914-DEF5-41A7-97FB-94F9DAFD79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510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Rectangle 32"/>
          <p:cNvSpPr>
            <a:spLocks noChangeArrowheads="1"/>
          </p:cNvSpPr>
          <p:nvPr userDrawn="1"/>
        </p:nvSpPr>
        <p:spPr bwMode="auto">
          <a:xfrm>
            <a:off x="0" y="1981200"/>
            <a:ext cx="9144000" cy="2895600"/>
          </a:xfrm>
          <a:prstGeom prst="rect">
            <a:avLst/>
          </a:prstGeom>
          <a:solidFill>
            <a:srgbClr val="CF142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lang="en-US" b="1">
              <a:solidFill>
                <a:schemeClr val="accent1"/>
              </a:solidFill>
            </a:endParaRPr>
          </a:p>
        </p:txBody>
      </p:sp>
      <p:pic>
        <p:nvPicPr>
          <p:cNvPr id="3103" name="Picture 31" descr="The California State University, Working for California"/>
          <p:cNvPicPr>
            <a:picLocks noChangeAspect="1" noChangeArrowheads="1"/>
          </p:cNvPicPr>
          <p:nvPr userDrawn="1"/>
        </p:nvPicPr>
        <p:blipFill>
          <a:blip r:embed="rId2" cstate="print"/>
          <a:srcRect l="20618" t="71927"/>
          <a:stretch>
            <a:fillRect/>
          </a:stretch>
        </p:blipFill>
        <p:spPr bwMode="auto">
          <a:xfrm>
            <a:off x="458788" y="455613"/>
            <a:ext cx="3579812" cy="461962"/>
          </a:xfrm>
          <a:prstGeom prst="rect">
            <a:avLst/>
          </a:prstGeom>
          <a:noFill/>
        </p:spPr>
      </p:pic>
      <p:sp>
        <p:nvSpPr>
          <p:cNvPr id="3100" name="Rectangle 28"/>
          <p:cNvSpPr>
            <a:spLocks noChangeArrowheads="1"/>
          </p:cNvSpPr>
          <p:nvPr userDrawn="1"/>
        </p:nvSpPr>
        <p:spPr bwMode="auto">
          <a:xfrm>
            <a:off x="0" y="1981200"/>
            <a:ext cx="9144000" cy="76200"/>
          </a:xfrm>
          <a:prstGeom prst="rect">
            <a:avLst/>
          </a:prstGeom>
          <a:solidFill>
            <a:srgbClr val="746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Rectangle 29"/>
          <p:cNvSpPr>
            <a:spLocks noChangeArrowheads="1"/>
          </p:cNvSpPr>
          <p:nvPr userDrawn="1"/>
        </p:nvSpPr>
        <p:spPr bwMode="auto">
          <a:xfrm>
            <a:off x="0" y="4800600"/>
            <a:ext cx="9144000" cy="76200"/>
          </a:xfrm>
          <a:prstGeom prst="rect">
            <a:avLst/>
          </a:prstGeom>
          <a:solidFill>
            <a:srgbClr val="746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B5A77-79CF-42BC-80FD-8A9665ED4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71600"/>
            <a:ext cx="20574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71600"/>
            <a:ext cx="60198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788C2-CAD9-479B-8F36-120BEBDA63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C1D55-00CD-47EB-BAEC-704D50A5BD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AF4EB-EE35-453F-BC50-0D6649777A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5BA7F-43FD-40F2-A155-E26A8F5112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891CF-4CDD-4AF0-B9F6-3823054D7C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3200-9010-48B7-A4FC-5D6C5A98BB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24000-4D47-4FDD-A339-364D340A0C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38946-13DE-47C9-AE59-47BBABCFCD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EAB40-1157-444F-B343-CC4A7A8E1C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2" name="Picture 38" descr="The California State University, Working for California"/>
          <p:cNvPicPr>
            <a:picLocks noChangeAspect="1" noChangeArrowheads="1"/>
          </p:cNvPicPr>
          <p:nvPr userDrawn="1"/>
        </p:nvPicPr>
        <p:blipFill>
          <a:blip r:embed="rId13" cstate="print"/>
          <a:srcRect l="20618" t="71927"/>
          <a:stretch>
            <a:fillRect/>
          </a:stretch>
        </p:blipFill>
        <p:spPr bwMode="auto">
          <a:xfrm>
            <a:off x="306388" y="379413"/>
            <a:ext cx="3579812" cy="461962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71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62200"/>
            <a:ext cx="8229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fld id="{75A9FF3F-D9C8-420A-BAC9-46956077EF8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0" name="Rectangle 36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CF142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61" name="Line 37"/>
          <p:cNvSpPr>
            <a:spLocks noChangeShapeType="1"/>
          </p:cNvSpPr>
          <p:nvPr userDrawn="1"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rgbClr val="746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10000"/>
          </a:solidFill>
          <a:latin typeface="Arial" charset="0"/>
        </a:defRPr>
      </a:lvl9pPr>
    </p:titleStyle>
    <p:bodyStyle>
      <a:lvl1pPr marL="234950" indent="-23495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F142B"/>
        </a:buClr>
        <a:buFont typeface="Times" pitchFamily="18" charset="0"/>
        <a:buChar char="•"/>
        <a:defRPr sz="2600">
          <a:solidFill>
            <a:schemeClr val="bg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400">
          <a:solidFill>
            <a:schemeClr val="bg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F142B"/>
        </a:buClr>
        <a:buFont typeface="Times" pitchFamily="18" charset="0"/>
        <a:buChar char="•"/>
        <a:defRPr sz="2000">
          <a:solidFill>
            <a:schemeClr val="bg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nfo.sjsu.edu/web-dbgen/catalog/courses/PSYC100W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274820" y="1185975"/>
            <a:ext cx="2194560" cy="5338767"/>
            <a:chOff x="3826805" y="1185975"/>
            <a:chExt cx="2194560" cy="5338767"/>
          </a:xfrm>
        </p:grpSpPr>
        <p:sp>
          <p:nvSpPr>
            <p:cNvPr id="5" name="Rounded Rectangle 2"/>
            <p:cNvSpPr>
              <a:spLocks noChangeArrowheads="1"/>
            </p:cNvSpPr>
            <p:nvPr/>
          </p:nvSpPr>
          <p:spPr bwMode="auto">
            <a:xfrm>
              <a:off x="3826805" y="1185975"/>
              <a:ext cx="2194560" cy="640080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75000"/>
                <a:lumOff val="25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STAT 95 Elementary Stat</a:t>
              </a:r>
              <a:r>
                <a:rPr lang="en-US" altLang="en-US" sz="1000" b="1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istics</a:t>
              </a: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Prerequisite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Math Enrollment Category M-I or M-II, or completion of a GE Area B4 course with a grade of C- or better.</a:t>
              </a:r>
              <a:endParaRPr kumimoji="0" lang="en-US" altLang="en-US" sz="6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ounded Rectangle 3"/>
            <p:cNvSpPr>
              <a:spLocks noChangeArrowheads="1"/>
            </p:cNvSpPr>
            <p:nvPr/>
          </p:nvSpPr>
          <p:spPr bwMode="auto">
            <a:xfrm>
              <a:off x="3826805" y="1921854"/>
              <a:ext cx="2194560" cy="640080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75000"/>
                <a:lumOff val="25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eaLnBrk="0" hangingPunct="0">
                <a:spcBef>
                  <a:spcPct val="0"/>
                </a:spcBef>
                <a:spcAft>
                  <a:spcPts val="200"/>
                </a:spcAft>
                <a:buNone/>
              </a:pPr>
              <a:r>
                <a:rPr lang="en-US" alt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</a:t>
              </a: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030 Introductory Psychobiology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Prerequisites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 </a:t>
              </a:r>
              <a:r>
                <a:rPr lang="en-US" altLang="en-US" sz="6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BIOL 21 or BIOL 65</a:t>
              </a:r>
              <a:endParaRPr lang="en-US" alt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ounded Rectangle 10"/>
            <p:cNvSpPr>
              <a:spLocks noChangeArrowheads="1"/>
            </p:cNvSpPr>
            <p:nvPr/>
          </p:nvSpPr>
          <p:spPr bwMode="auto">
            <a:xfrm>
              <a:off x="3826805" y="5565694"/>
              <a:ext cx="2194560" cy="959048"/>
            </a:xfrm>
            <a:prstGeom prst="roundRect">
              <a:avLst>
                <a:gd name="adj" fmla="val 7894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Assessment </a:t>
              </a:r>
              <a:r>
                <a:rPr lang="en-US" altLang="en-US" sz="1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(Take 1)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117 </a:t>
              </a: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Tests and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</a:t>
              </a: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easures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Prerequisite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 STAT 95 or equivalent</a:t>
              </a:r>
              <a:endParaRPr lang="en-US" alt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STAT</a:t>
              </a:r>
              <a:r>
                <a:rPr kumimoji="0" lang="en-US" altLang="en-US" sz="1000" b="0" i="0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115 </a:t>
              </a: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Intermediate Stat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Prerequisite</a:t>
              </a:r>
              <a:r>
                <a:rPr lang="en-US" altLang="en-US" sz="6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 STAT 95 or equivalent</a:t>
              </a:r>
              <a:endParaRPr kumimoji="0" lang="en-US" altLang="en-US" sz="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ounded Rectangle 12"/>
            <p:cNvSpPr>
              <a:spLocks noChangeArrowheads="1"/>
            </p:cNvSpPr>
            <p:nvPr/>
          </p:nvSpPr>
          <p:spPr bwMode="auto">
            <a:xfrm>
              <a:off x="3826805" y="4717187"/>
              <a:ext cx="2194560" cy="612934"/>
            </a:xfrm>
            <a:prstGeom prst="roundRect">
              <a:avLst>
                <a:gd name="adj" fmla="val 16667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Social &amp; Personality </a:t>
              </a:r>
              <a:r>
                <a:rPr lang="en-US" altLang="en-US" sz="1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(Take 1)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139 Personality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154 </a:t>
              </a: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Social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Psychology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ounded Rectangle 5"/>
            <p:cNvSpPr>
              <a:spLocks noChangeArrowheads="1"/>
            </p:cNvSpPr>
            <p:nvPr/>
          </p:nvSpPr>
          <p:spPr bwMode="auto">
            <a:xfrm>
              <a:off x="3826805" y="2849912"/>
              <a:ext cx="2194560" cy="783193"/>
            </a:xfrm>
            <a:prstGeom prst="roundRect">
              <a:avLst>
                <a:gd name="adj" fmla="val 16667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Developmental </a:t>
              </a:r>
              <a:r>
                <a:rPr lang="en-US" altLang="en-US" sz="1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(Take 1)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102 Psychology of Childhood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112 </a:t>
              </a: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Psychology </a:t>
              </a: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of Adolescence 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114 </a:t>
              </a: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Psychology </a:t>
              </a: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of Aging 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ounded Rectangle 6"/>
            <p:cNvSpPr>
              <a:spLocks noChangeArrowheads="1"/>
            </p:cNvSpPr>
            <p:nvPr/>
          </p:nvSpPr>
          <p:spPr bwMode="auto">
            <a:xfrm>
              <a:off x="3826805" y="3868679"/>
              <a:ext cx="2194560" cy="612934"/>
            </a:xfrm>
            <a:prstGeom prst="roundRect">
              <a:avLst>
                <a:gd name="adj" fmla="val 16667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Psychopathology </a:t>
              </a:r>
              <a:r>
                <a:rPr lang="en-US" altLang="en-US" sz="1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(Take 1)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110 </a:t>
              </a: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Adult </a:t>
              </a: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Psychopathology</a:t>
              </a: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142 </a:t>
              </a: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Child </a:t>
              </a: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Psychopathology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797040" y="1185975"/>
            <a:ext cx="2194560" cy="5338767"/>
            <a:chOff x="6398213" y="1185975"/>
            <a:chExt cx="2194560" cy="5338767"/>
          </a:xfrm>
        </p:grpSpPr>
        <p:sp>
          <p:nvSpPr>
            <p:cNvPr id="11" name="Rounded Rectangle 13"/>
            <p:cNvSpPr>
              <a:spLocks noChangeArrowheads="1"/>
            </p:cNvSpPr>
            <p:nvPr/>
          </p:nvSpPr>
          <p:spPr bwMode="auto">
            <a:xfrm>
              <a:off x="6398213" y="2849912"/>
              <a:ext cx="2194560" cy="953453"/>
            </a:xfrm>
            <a:prstGeom prst="roundRect">
              <a:avLst>
                <a:gd name="adj" fmla="val 16667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Cognition, Brain, &amp; Behavior</a:t>
              </a:r>
              <a:r>
                <a:rPr kumimoji="0" lang="en-US" altLang="en-US" sz="1000" b="1" i="0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(Take 2)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135 Cognition</a:t>
              </a: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155 Learning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</a:t>
              </a: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158 </a:t>
              </a:r>
              <a:r>
                <a:rPr lang="en-US" altLang="en-US" sz="10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Perception </a:t>
              </a:r>
              <a:endParaRPr lang="en-US" altLang="en-US" sz="10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129 Neuroscience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ounded Rectangle 14"/>
            <p:cNvSpPr>
              <a:spLocks noChangeArrowheads="1"/>
            </p:cNvSpPr>
            <p:nvPr/>
          </p:nvSpPr>
          <p:spPr bwMode="auto">
            <a:xfrm>
              <a:off x="6398213" y="5174943"/>
              <a:ext cx="2194560" cy="442674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Open Psychology Elective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upper or lower division (3 units)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ounded Rectangle 29"/>
            <p:cNvSpPr>
              <a:spLocks noChangeArrowheads="1"/>
            </p:cNvSpPr>
            <p:nvPr/>
          </p:nvSpPr>
          <p:spPr bwMode="auto">
            <a:xfrm>
              <a:off x="6398213" y="1185975"/>
              <a:ext cx="2194560" cy="640080"/>
            </a:xfrm>
            <a:prstGeom prst="roundRect">
              <a:avLst>
                <a:gd name="adj" fmla="val 16667"/>
              </a:avLst>
            </a:prstGeom>
            <a:solidFill>
              <a:srgbClr val="A5A1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1000" b="1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BIOL 21/65 </a:t>
              </a:r>
              <a:r>
                <a:rPr lang="en-US" alt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Human </a:t>
              </a: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Biology </a:t>
              </a: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(with lab)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ounded Rectangle 16"/>
            <p:cNvSpPr>
              <a:spLocks noChangeArrowheads="1"/>
            </p:cNvSpPr>
            <p:nvPr/>
          </p:nvSpPr>
          <p:spPr bwMode="auto">
            <a:xfrm>
              <a:off x="6398213" y="4267817"/>
              <a:ext cx="2194560" cy="442674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Open Psychology Elective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upper division (3 units)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ounded Rectangle 17"/>
            <p:cNvSpPr>
              <a:spLocks noChangeArrowheads="1"/>
            </p:cNvSpPr>
            <p:nvPr/>
          </p:nvSpPr>
          <p:spPr bwMode="auto">
            <a:xfrm>
              <a:off x="6398213" y="6082068"/>
              <a:ext cx="2194560" cy="442674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Open Psychology Elective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upper division (3 units)</a:t>
              </a:r>
              <a:endParaRPr kumimoji="0" lang="en-US" altLang="en-US" sz="1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4" name="Rectangle 38"/>
          <p:cNvSpPr>
            <a:spLocks noChangeArrowheads="1"/>
          </p:cNvSpPr>
          <p:nvPr/>
        </p:nvSpPr>
        <p:spPr bwMode="auto">
          <a:xfrm>
            <a:off x="1234440" y="1565035"/>
            <a:ext cx="21945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0" rIns="0" bIns="45720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kumimoji="0" lang="en-US" altLang="en-US" sz="1000" b="0" i="0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kumimoji="0" lang="en-US" altLang="en-US" sz="1000" b="0" i="0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114800" y="304800"/>
            <a:ext cx="4953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en-US" sz="3000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Psychology BA 2019</a:t>
            </a:r>
            <a:endParaRPr lang="en-US" sz="3000" b="1" dirty="0">
              <a:solidFill>
                <a:schemeClr val="accent6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228600" y="268289"/>
            <a:ext cx="3733800" cy="66516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34950" marR="0" indent="-2349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itchFamily="18" charset="0"/>
              <a:buChar char="•"/>
              <a:tabLst/>
            </a:pPr>
            <a:endParaRPr kumimoji="0" lang="en-US" sz="2400" b="0" i="0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7" name="Picture 2" descr="SJSU San Jose State Universit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32" b="33379"/>
          <a:stretch/>
        </p:blipFill>
        <p:spPr bwMode="auto">
          <a:xfrm>
            <a:off x="228600" y="200799"/>
            <a:ext cx="28194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" name="Group 36"/>
          <p:cNvGrpSpPr/>
          <p:nvPr/>
        </p:nvGrpSpPr>
        <p:grpSpPr>
          <a:xfrm>
            <a:off x="1752600" y="1185975"/>
            <a:ext cx="2194560" cy="5338767"/>
            <a:chOff x="1752600" y="1185975"/>
            <a:chExt cx="2194560" cy="5338767"/>
          </a:xfrm>
        </p:grpSpPr>
        <p:sp>
          <p:nvSpPr>
            <p:cNvPr id="4" name="Rounded Rectangle 1"/>
            <p:cNvSpPr>
              <a:spLocks noChangeArrowheads="1"/>
            </p:cNvSpPr>
            <p:nvPr/>
          </p:nvSpPr>
          <p:spPr bwMode="auto">
            <a:xfrm>
              <a:off x="1752600" y="1185975"/>
              <a:ext cx="2194560" cy="640080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75000"/>
                <a:lumOff val="25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001 General Psychology</a:t>
              </a:r>
              <a:endParaRPr kumimoji="0" lang="en-US" altLang="en-US" sz="1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ounded Rectangle 4"/>
            <p:cNvSpPr>
              <a:spLocks noChangeArrowheads="1"/>
            </p:cNvSpPr>
            <p:nvPr/>
          </p:nvSpPr>
          <p:spPr bwMode="auto">
            <a:xfrm>
              <a:off x="1752600" y="2849912"/>
              <a:ext cx="2194560" cy="811570"/>
            </a:xfrm>
            <a:prstGeom prst="roundRect">
              <a:avLst>
                <a:gd name="adj" fmla="val 16667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100W Writing Workshop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Partial List of Prerequisites</a:t>
              </a:r>
              <a:endParaRPr lang="en-US" altLang="en-US" sz="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Psychology </a:t>
              </a:r>
              <a:r>
                <a:rPr lang="en-US" altLang="en-US" sz="6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Majors/Minors, Behavioral 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Science Majors </a:t>
              </a:r>
              <a:r>
                <a:rPr lang="en-US" altLang="en-US" sz="6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only.</a:t>
              </a:r>
              <a:endParaRPr lang="en-US" altLang="en-US" sz="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1; STAT 95 or senior standing. 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Satisfaction of Writing Skills Test 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See </a:t>
              </a:r>
              <a:r>
                <a:rPr lang="en-US" altLang="en-US" sz="600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hlinkClick r:id="rId3"/>
                </a:rPr>
                <a:t>Course Catalog 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for full list of prerequisites</a:t>
              </a:r>
            </a:p>
          </p:txBody>
        </p:sp>
        <p:sp>
          <p:nvSpPr>
            <p:cNvPr id="13" name="Rounded Rectangle 15"/>
            <p:cNvSpPr>
              <a:spLocks noChangeArrowheads="1"/>
            </p:cNvSpPr>
            <p:nvPr/>
          </p:nvSpPr>
          <p:spPr bwMode="auto">
            <a:xfrm>
              <a:off x="1752600" y="5520212"/>
              <a:ext cx="2194560" cy="1004530"/>
            </a:xfrm>
            <a:prstGeom prst="roundRect">
              <a:avLst>
                <a:gd name="adj" fmla="val 16667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0"/>
                </a:spcBef>
                <a:buNone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Capstone </a:t>
              </a:r>
              <a:r>
                <a:rPr lang="en-US" altLang="en-US" sz="10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(Take 1</a:t>
              </a:r>
              <a:r>
                <a:rPr lang="en-US" altLang="en-US" sz="1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kumimoji="0" lang="en-US" altLang="en-US" sz="1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190 Current Issues Capstone</a:t>
              </a: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Prerequisite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PSYC 100W and senior standing</a:t>
              </a:r>
            </a:p>
            <a:p>
              <a:pPr lvl="0"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Co/Prerequisite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PSYC 118 or PSYC 120</a:t>
              </a:r>
            </a:p>
            <a:p>
              <a:pPr lvl="0" algn="ctr" eaLnBrk="0" hangingPunct="0">
                <a:spcBef>
                  <a:spcPts val="400"/>
                </a:spcBef>
                <a:spcAft>
                  <a:spcPts val="200"/>
                </a:spcAft>
                <a:buNone/>
              </a:pPr>
              <a:r>
                <a:rPr lang="en-US" alt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195 Honors Seminar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Prerequisite</a:t>
              </a: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en-US" sz="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at </a:t>
              </a:r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least 18 units of PSYC/STAT, PSYC 100W, PSYC 118 or PSYC 120, overall PSYC/STAT GPA of 3.5, Senior </a:t>
              </a:r>
              <a:r>
                <a:rPr lang="en-US" sz="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Standing</a:t>
              </a:r>
              <a:endParaRPr kumimoji="0" lang="en-US" altLang="en-US" sz="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ounded Rectangle 9"/>
            <p:cNvSpPr>
              <a:spLocks noChangeArrowheads="1"/>
            </p:cNvSpPr>
            <p:nvPr/>
          </p:nvSpPr>
          <p:spPr bwMode="auto">
            <a:xfrm>
              <a:off x="1752600" y="1921854"/>
              <a:ext cx="2194560" cy="640080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75000"/>
                <a:lumOff val="25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018 Introduction to Research Methods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6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Prerequisites</a:t>
              </a:r>
              <a:r>
                <a:rPr lang="en-US" altLang="en-US" sz="6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 PSYC 001, STAT 95</a:t>
              </a:r>
              <a:endParaRPr kumimoji="0" lang="en-US" altLang="en-US" sz="6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1752600" y="4185062"/>
              <a:ext cx="2194560" cy="811570"/>
            </a:xfrm>
            <a:prstGeom prst="roundRect">
              <a:avLst>
                <a:gd name="adj" fmla="val 16667"/>
              </a:avLst>
            </a:prstGeom>
            <a:solidFill>
              <a:srgbClr val="69A12B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457200" rIns="0" bIns="45720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PSYC 118 Advanced Research Methods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Prerequisites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Psychology or Behavioral Science majors only.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STAT 95, PSYC 18, PSYC 100W with a "C" or better (or departmental approval)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Lower division GE complete</a:t>
              </a:r>
            </a:p>
            <a:p>
              <a:pPr algn="ctr" eaLnBrk="0" hangingPunct="0">
                <a:spcBef>
                  <a:spcPct val="0"/>
                </a:spcBef>
                <a:buNone/>
              </a:pPr>
              <a:r>
                <a:rPr lang="en-US" altLang="en-US" sz="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Upper division </a:t>
              </a:r>
              <a:r>
                <a:rPr lang="en-US" altLang="en-US" sz="6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standing</a:t>
              </a:r>
              <a:endParaRPr lang="en-US" alt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Down Arrow 34"/>
            <p:cNvSpPr/>
            <p:nvPr/>
          </p:nvSpPr>
          <p:spPr bwMode="auto">
            <a:xfrm>
              <a:off x="2697480" y="3694672"/>
              <a:ext cx="304800" cy="457200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34950" marR="0" indent="-2349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Times" pitchFamily="18" charset="0"/>
                <a:buChar char="•"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Down Arrow 35"/>
            <p:cNvSpPr/>
            <p:nvPr/>
          </p:nvSpPr>
          <p:spPr bwMode="auto">
            <a:xfrm>
              <a:off x="2697480" y="5029822"/>
              <a:ext cx="304800" cy="457200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34950" marR="0" indent="-2349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Times" pitchFamily="18" charset="0"/>
                <a:buChar char="•"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64770" y="1217916"/>
            <a:ext cx="1524000" cy="541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 FEW KEY NOTES, LINKS CAN GO HERE</a:t>
            </a:r>
          </a:p>
          <a:p>
            <a:pPr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I’ve arranged the classes in roughly the order of the F07 4 and 2 year planners</a:t>
            </a:r>
          </a:p>
          <a:p>
            <a:pPr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So can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also be the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template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for the 2 year and 4 year planners</a:t>
            </a:r>
          </a:p>
          <a:p>
            <a:pPr>
              <a:buNone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5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75695E"/>
      </a:dk2>
      <a:lt2>
        <a:srgbClr val="000000"/>
      </a:lt2>
      <a:accent1>
        <a:srgbClr val="CF142B"/>
      </a:accent1>
      <a:accent2>
        <a:srgbClr val="0A4567"/>
      </a:accent2>
      <a:accent3>
        <a:srgbClr val="FFFFFF"/>
      </a:accent3>
      <a:accent4>
        <a:srgbClr val="000000"/>
      </a:accent4>
      <a:accent5>
        <a:srgbClr val="E4AAAC"/>
      </a:accent5>
      <a:accent6>
        <a:srgbClr val="083E5D"/>
      </a:accent6>
      <a:hlink>
        <a:srgbClr val="0070C0"/>
      </a:hlink>
      <a:folHlink>
        <a:srgbClr val="8B7F7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34950" marR="0" indent="-2349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Times" pitchFamily="18" charset="0"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34950" marR="0" indent="-2349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Times" pitchFamily="18" charset="0"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75695E"/>
        </a:dk2>
        <a:lt2>
          <a:srgbClr val="000000"/>
        </a:lt2>
        <a:accent1>
          <a:srgbClr val="CF142B"/>
        </a:accent1>
        <a:accent2>
          <a:srgbClr val="0A4567"/>
        </a:accent2>
        <a:accent3>
          <a:srgbClr val="FFFFFF"/>
        </a:accent3>
        <a:accent4>
          <a:srgbClr val="000000"/>
        </a:accent4>
        <a:accent5>
          <a:srgbClr val="E4AAAC"/>
        </a:accent5>
        <a:accent6>
          <a:srgbClr val="083E5D"/>
        </a:accent6>
        <a:hlink>
          <a:srgbClr val="C5AC81"/>
        </a:hlink>
        <a:folHlink>
          <a:srgbClr val="8B7F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12569</TotalTime>
  <Words>363</Words>
  <Application>Microsoft Office PowerPoint</Application>
  <PresentationFormat>Letter Paper (8.5x11 in)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</vt:lpstr>
      <vt:lpstr>Default Design</vt:lpstr>
      <vt:lpstr>PowerPoint Presentation</vt:lpstr>
    </vt:vector>
  </TitlesOfParts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Van Selst</dc:creator>
  <cp:lastModifiedBy>Clifton Oyamot</cp:lastModifiedBy>
  <cp:revision>294</cp:revision>
  <cp:lastPrinted>2018-09-27T20:49:41Z</cp:lastPrinted>
  <dcterms:created xsi:type="dcterms:W3CDTF">2000-10-09T15:40:46Z</dcterms:created>
  <dcterms:modified xsi:type="dcterms:W3CDTF">2019-06-05T23:34:06Z</dcterms:modified>
</cp:coreProperties>
</file>