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5143500" cx="9144000"/>
  <p:notesSz cx="6858000" cy="9144000"/>
  <p:embeddedFontLst>
    <p:embeddedFont>
      <p:font typeface="Raleway"/>
      <p:regular r:id="rId38"/>
      <p:bold r:id="rId39"/>
      <p:italic r:id="rId40"/>
      <p:boldItalic r:id="rId41"/>
    </p:embeddedFont>
    <p:embeddedFont>
      <p:font typeface="Raleway ExtraBold"/>
      <p:bold r:id="rId42"/>
      <p:boldItalic r:id="rId43"/>
    </p:embeddedFont>
    <p:embeddedFont>
      <p:font typeface="Raleway Light"/>
      <p:regular r:id="rId44"/>
      <p:bold r:id="rId45"/>
      <p:italic r:id="rId46"/>
      <p:boldItalic r:id="rId47"/>
    </p:embeddedFont>
    <p:embeddedFont>
      <p:font typeface="Merriweather"/>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italic.fntdata"/><Relationship Id="rId42" Type="http://schemas.openxmlformats.org/officeDocument/2006/relationships/font" Target="fonts/RalewayExtraBold-bold.fntdata"/><Relationship Id="rId41" Type="http://schemas.openxmlformats.org/officeDocument/2006/relationships/font" Target="fonts/Raleway-boldItalic.fntdata"/><Relationship Id="rId44" Type="http://schemas.openxmlformats.org/officeDocument/2006/relationships/font" Target="fonts/RalewayLight-regular.fntdata"/><Relationship Id="rId43" Type="http://schemas.openxmlformats.org/officeDocument/2006/relationships/font" Target="fonts/RalewayExtraBold-boldItalic.fntdata"/><Relationship Id="rId46" Type="http://schemas.openxmlformats.org/officeDocument/2006/relationships/font" Target="fonts/RalewayLight-italic.fntdata"/><Relationship Id="rId45" Type="http://schemas.openxmlformats.org/officeDocument/2006/relationships/font" Target="fonts/RalewayLigh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Merriweather-regular.fntdata"/><Relationship Id="rId47" Type="http://schemas.openxmlformats.org/officeDocument/2006/relationships/font" Target="fonts/RalewayLight-boldItalic.fntdata"/><Relationship Id="rId49" Type="http://schemas.openxmlformats.org/officeDocument/2006/relationships/font" Target="fonts/Merriweather-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font" Target="fonts/Raleway-bold.fntdata"/><Relationship Id="rId38" Type="http://schemas.openxmlformats.org/officeDocument/2006/relationships/font" Target="fonts/Raleway-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Merriweather-boldItalic.fntdata"/><Relationship Id="rId50" Type="http://schemas.openxmlformats.org/officeDocument/2006/relationships/font" Target="fonts/Merriweather-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0c857731a3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0c857731a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6e89b2b16d_0_1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6e89b2b16d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6e89b2b16d_0_1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6e89b2b16d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6e89b2b16d_0_10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6e89b2b16d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6e89b2b16d_0_1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6e89b2b16d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6e89b2b16d_0_15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6e89b2b16d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6e89b2b16d_0_18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6e89b2b16d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9aec9042ed_0_4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9aec9042ed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9aec9042ed_0_3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29aec9042e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9aec9042ed_0_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9aec9042ed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9aec9042ed_0_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9aec9042ed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9aec9042ed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9aec9042ed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f928a6fc80_0_1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2f928a6fc80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f6a2aa65b6_0_23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1f6a2aa65b6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35ed75ccf_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8a2066e1ff_0_1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28a2066e1ff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9aec9042ed_0_8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29aec9042ed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8a2066e1ff_0_1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28a2066e1ff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9aec9042ed_0_7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29aec9042ed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f928a6fc80_0_10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2f928a6fc80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f928a6fc80_0_1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2f928a6fc80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f928a6fc80_0_1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2f928a6fc80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f92bedaedb_1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2f92bedaed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2f928a6fc80_0_1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2f928a6fc80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f928a6fc80_0_8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f928a6fc80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f928a6fc8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2f928a6fc80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f928a6fc8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g2f928a6fc80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f928a6fc80_0_9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f928a6fc80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6e89b2b16d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6e89b2b16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6e89b2b16d_0_9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6e89b2b16d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rgbClr val="FFB600"/>
        </a:solidFill>
      </p:bgPr>
    </p:bg>
    <p:spTree>
      <p:nvGrpSpPr>
        <p:cNvPr id="9" name="Shape 9"/>
        <p:cNvGrpSpPr/>
        <p:nvPr/>
      </p:nvGrpSpPr>
      <p:grpSpPr>
        <a:xfrm>
          <a:off x="0" y="0"/>
          <a:ext cx="0" cy="0"/>
          <a:chOff x="0" y="0"/>
          <a:chExt cx="0" cy="0"/>
        </a:xfrm>
      </p:grpSpPr>
      <p:sp>
        <p:nvSpPr>
          <p:cNvPr id="10" name="Google Shape;10;p2"/>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685800" y="3287213"/>
            <a:ext cx="7772400" cy="1159800"/>
          </a:xfrm>
          <a:prstGeom prst="rect">
            <a:avLst/>
          </a:prstGeom>
        </p:spPr>
        <p:txBody>
          <a:bodyPr anchorCtr="0" anchor="b" bIns="91425" lIns="91425" spcFirstLastPara="1" rIns="91425" wrap="square" tIns="91425">
            <a:noAutofit/>
          </a:bodyPr>
          <a:lstStyle>
            <a:lvl1pPr lvl="0">
              <a:spcBef>
                <a:spcPts val="0"/>
              </a:spcBef>
              <a:spcAft>
                <a:spcPts val="0"/>
              </a:spcAft>
              <a:buClr>
                <a:srgbClr val="FFFFFF"/>
              </a:buClr>
              <a:buSzPts val="6000"/>
              <a:buNone/>
              <a:defRPr sz="6000">
                <a:solidFill>
                  <a:srgbClr val="FFFFFF"/>
                </a:solidFill>
              </a:defRPr>
            </a:lvl1pPr>
            <a:lvl2pPr lvl="1">
              <a:spcBef>
                <a:spcPts val="0"/>
              </a:spcBef>
              <a:spcAft>
                <a:spcPts val="0"/>
              </a:spcAft>
              <a:buClr>
                <a:srgbClr val="FFFFFF"/>
              </a:buClr>
              <a:buSzPts val="6000"/>
              <a:buNone/>
              <a:defRPr sz="6000">
                <a:solidFill>
                  <a:srgbClr val="FFFFFF"/>
                </a:solidFill>
              </a:defRPr>
            </a:lvl2pPr>
            <a:lvl3pPr lvl="2">
              <a:spcBef>
                <a:spcPts val="0"/>
              </a:spcBef>
              <a:spcAft>
                <a:spcPts val="0"/>
              </a:spcAft>
              <a:buClr>
                <a:srgbClr val="FFFFFF"/>
              </a:buClr>
              <a:buSzPts val="6000"/>
              <a:buNone/>
              <a:defRPr sz="6000">
                <a:solidFill>
                  <a:srgbClr val="FFFFFF"/>
                </a:solidFill>
              </a:defRPr>
            </a:lvl3pPr>
            <a:lvl4pPr lvl="3">
              <a:spcBef>
                <a:spcPts val="0"/>
              </a:spcBef>
              <a:spcAft>
                <a:spcPts val="0"/>
              </a:spcAft>
              <a:buClr>
                <a:srgbClr val="FFFFFF"/>
              </a:buClr>
              <a:buSzPts val="6000"/>
              <a:buNone/>
              <a:defRPr sz="6000">
                <a:solidFill>
                  <a:srgbClr val="FFFFFF"/>
                </a:solidFill>
              </a:defRPr>
            </a:lvl4pPr>
            <a:lvl5pPr lvl="4">
              <a:spcBef>
                <a:spcPts val="0"/>
              </a:spcBef>
              <a:spcAft>
                <a:spcPts val="0"/>
              </a:spcAft>
              <a:buClr>
                <a:srgbClr val="FFFFFF"/>
              </a:buClr>
              <a:buSzPts val="6000"/>
              <a:buNone/>
              <a:defRPr sz="6000">
                <a:solidFill>
                  <a:srgbClr val="FFFFFF"/>
                </a:solidFill>
              </a:defRPr>
            </a:lvl5pPr>
            <a:lvl6pPr lvl="5">
              <a:spcBef>
                <a:spcPts val="0"/>
              </a:spcBef>
              <a:spcAft>
                <a:spcPts val="0"/>
              </a:spcAft>
              <a:buClr>
                <a:srgbClr val="FFFFFF"/>
              </a:buClr>
              <a:buSzPts val="6000"/>
              <a:buNone/>
              <a:defRPr sz="6000">
                <a:solidFill>
                  <a:srgbClr val="FFFFFF"/>
                </a:solidFill>
              </a:defRPr>
            </a:lvl6pPr>
            <a:lvl7pPr lvl="6">
              <a:spcBef>
                <a:spcPts val="0"/>
              </a:spcBef>
              <a:spcAft>
                <a:spcPts val="0"/>
              </a:spcAft>
              <a:buClr>
                <a:srgbClr val="FFFFFF"/>
              </a:buClr>
              <a:buSzPts val="6000"/>
              <a:buNone/>
              <a:defRPr sz="6000">
                <a:solidFill>
                  <a:srgbClr val="FFFFFF"/>
                </a:solidFill>
              </a:defRPr>
            </a:lvl7pPr>
            <a:lvl8pPr lvl="7">
              <a:spcBef>
                <a:spcPts val="0"/>
              </a:spcBef>
              <a:spcAft>
                <a:spcPts val="0"/>
              </a:spcAft>
              <a:buClr>
                <a:srgbClr val="FFFFFF"/>
              </a:buClr>
              <a:buSzPts val="6000"/>
              <a:buNone/>
              <a:defRPr sz="6000">
                <a:solidFill>
                  <a:srgbClr val="FFFFFF"/>
                </a:solidFill>
              </a:defRPr>
            </a:lvl8pPr>
            <a:lvl9pPr lvl="8">
              <a:spcBef>
                <a:spcPts val="0"/>
              </a:spcBef>
              <a:spcAft>
                <a:spcPts val="0"/>
              </a:spcAft>
              <a:buClr>
                <a:srgbClr val="FFFFFF"/>
              </a:buClr>
              <a:buSzPts val="6000"/>
              <a:buNone/>
              <a:defRPr sz="6000">
                <a:solidFill>
                  <a:srgbClr val="FFFFFF"/>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colored">
  <p:cSld name="BLANK_1">
    <p:bg>
      <p:bgPr>
        <a:solidFill>
          <a:srgbClr val="FFB600"/>
        </a:solidFill>
      </p:bgPr>
    </p:bg>
    <p:spTree>
      <p:nvGrpSpPr>
        <p:cNvPr id="50" name="Shape 50"/>
        <p:cNvGrpSpPr/>
        <p:nvPr/>
      </p:nvGrpSpPr>
      <p:grpSpPr>
        <a:xfrm>
          <a:off x="0" y="0"/>
          <a:ext cx="0" cy="0"/>
          <a:chOff x="0" y="0"/>
          <a:chExt cx="0" cy="0"/>
        </a:xfrm>
      </p:grpSpPr>
      <p:sp>
        <p:nvSpPr>
          <p:cNvPr id="51" name="Google Shape;51;p11"/>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52" name="Google Shape;52;p11"/>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_2">
    <p:spTree>
      <p:nvGrpSpPr>
        <p:cNvPr id="53" name="Shape 53"/>
        <p:cNvGrpSpPr/>
        <p:nvPr/>
      </p:nvGrpSpPr>
      <p:grpSpPr>
        <a:xfrm>
          <a:off x="0" y="0"/>
          <a:ext cx="0" cy="0"/>
          <a:chOff x="0" y="0"/>
          <a:chExt cx="0" cy="0"/>
        </a:xfrm>
      </p:grpSpPr>
      <p:sp>
        <p:nvSpPr>
          <p:cNvPr id="54" name="Google Shape;54;p12"/>
          <p:cNvSpPr/>
          <p:nvPr/>
        </p:nvSpPr>
        <p:spPr>
          <a:xfrm>
            <a:off x="690625" y="1010210"/>
            <a:ext cx="7667400" cy="60600"/>
          </a:xfrm>
          <a:prstGeom prst="rect">
            <a:avLst/>
          </a:prstGeom>
          <a:blipFill rotWithShape="1">
            <a:blip r:embed="rId2">
              <a:alphaModFix amt="85000"/>
            </a:blip>
            <a:tile algn="ctr" flip="xy" tx="0" sx="92002" ty="-762000" sy="89002"/>
          </a:blip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Rockwell"/>
              <a:ea typeface="Rockwell"/>
              <a:cs typeface="Rockwell"/>
              <a:sym typeface="Rockwell"/>
            </a:endParaRPr>
          </a:p>
        </p:txBody>
      </p:sp>
      <p:sp>
        <p:nvSpPr>
          <p:cNvPr id="55" name="Google Shape;55;p12"/>
          <p:cNvSpPr/>
          <p:nvPr/>
        </p:nvSpPr>
        <p:spPr>
          <a:xfrm>
            <a:off x="690625" y="3224772"/>
            <a:ext cx="7667400" cy="60600"/>
          </a:xfrm>
          <a:prstGeom prst="rect">
            <a:avLst/>
          </a:prstGeom>
          <a:blipFill rotWithShape="1">
            <a:blip r:embed="rId2">
              <a:alphaModFix amt="85000"/>
            </a:blip>
            <a:tile algn="ctr" flip="xy" tx="0" sx="92002" ty="-717550" sy="89002"/>
          </a:blip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Rockwell"/>
              <a:ea typeface="Rockwell"/>
              <a:cs typeface="Rockwell"/>
              <a:sym typeface="Rockwell"/>
            </a:endParaRPr>
          </a:p>
        </p:txBody>
      </p:sp>
      <p:sp>
        <p:nvSpPr>
          <p:cNvPr id="56" name="Google Shape;56;p12"/>
          <p:cNvSpPr/>
          <p:nvPr/>
        </p:nvSpPr>
        <p:spPr>
          <a:xfrm>
            <a:off x="690625" y="1113584"/>
            <a:ext cx="7667400" cy="2057400"/>
          </a:xfrm>
          <a:prstGeom prst="rect">
            <a:avLst/>
          </a:prstGeom>
          <a:blipFill rotWithShape="1">
            <a:blip r:embed="rId2">
              <a:alphaModFix amt="85000"/>
            </a:blip>
            <a:tile algn="ctr" flip="xy" tx="0" sx="92002" ty="-704850" sy="89002"/>
          </a:blip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Rockwell"/>
              <a:ea typeface="Rockwell"/>
              <a:cs typeface="Rockwell"/>
              <a:sym typeface="Rockwell"/>
            </a:endParaRPr>
          </a:p>
        </p:txBody>
      </p:sp>
      <p:grpSp>
        <p:nvGrpSpPr>
          <p:cNvPr id="57" name="Google Shape;57;p12"/>
          <p:cNvGrpSpPr/>
          <p:nvPr/>
        </p:nvGrpSpPr>
        <p:grpSpPr>
          <a:xfrm>
            <a:off x="7236911" y="3051692"/>
            <a:ext cx="810675" cy="810675"/>
            <a:chOff x="9685338" y="4460675"/>
            <a:chExt cx="1080900" cy="1080900"/>
          </a:xfrm>
        </p:grpSpPr>
        <p:sp>
          <p:nvSpPr>
            <p:cNvPr id="58" name="Google Shape;58;p12"/>
            <p:cNvSpPr/>
            <p:nvPr/>
          </p:nvSpPr>
          <p:spPr>
            <a:xfrm>
              <a:off x="9685338" y="4460675"/>
              <a:ext cx="1080900" cy="1080900"/>
            </a:xfrm>
            <a:prstGeom prst="ellipse">
              <a:avLst/>
            </a:prstGeom>
            <a:blipFill rotWithShape="1">
              <a:blip r:embed="rId3">
                <a:alphaModFix/>
              </a:blip>
              <a:tile algn="tl" flip="none" tx="0" sx="84997" ty="0" sy="84997"/>
            </a:blip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1500"/>
                <a:buFont typeface="Rockwell"/>
                <a:buNone/>
              </a:pPr>
              <a:r>
                <a:t/>
              </a:r>
              <a:endParaRPr b="1" i="0" sz="1500" u="none" cap="none" strike="noStrike">
                <a:solidFill>
                  <a:srgbClr val="FFFFFF"/>
                </a:solidFill>
                <a:latin typeface="Rockwell"/>
                <a:ea typeface="Rockwell"/>
                <a:cs typeface="Rockwell"/>
                <a:sym typeface="Rockwell"/>
              </a:endParaRPr>
            </a:p>
          </p:txBody>
        </p:sp>
        <p:sp>
          <p:nvSpPr>
            <p:cNvPr id="59" name="Google Shape;59;p12"/>
            <p:cNvSpPr/>
            <p:nvPr/>
          </p:nvSpPr>
          <p:spPr>
            <a:xfrm>
              <a:off x="9793429" y="4568765"/>
              <a:ext cx="864600" cy="864600"/>
            </a:xfrm>
            <a:prstGeom prst="ellipse">
              <a:avLst/>
            </a:prstGeom>
            <a:noFill/>
            <a:ln cap="flat" cmpd="sng" w="25400">
              <a:solidFill>
                <a:srgbClr val="FFFFF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Rockwell"/>
                <a:buNone/>
              </a:pPr>
              <a:r>
                <a:t/>
              </a:r>
              <a:endParaRPr b="0" i="0" sz="1400" u="none" cap="none" strike="noStrike">
                <a:solidFill>
                  <a:srgbClr val="FFFFFF"/>
                </a:solidFill>
                <a:latin typeface="Calibri"/>
                <a:ea typeface="Calibri"/>
                <a:cs typeface="Calibri"/>
                <a:sym typeface="Calibri"/>
              </a:endParaRPr>
            </a:p>
          </p:txBody>
        </p:sp>
      </p:grpSp>
      <p:sp>
        <p:nvSpPr>
          <p:cNvPr id="60" name="Google Shape;60;p12"/>
          <p:cNvSpPr txBox="1"/>
          <p:nvPr>
            <p:ph type="ctrTitle"/>
          </p:nvPr>
        </p:nvSpPr>
        <p:spPr>
          <a:xfrm>
            <a:off x="788670" y="1074167"/>
            <a:ext cx="7475100" cy="2276700"/>
          </a:xfrm>
          <a:prstGeom prst="rect">
            <a:avLst/>
          </a:prstGeom>
          <a:noFill/>
          <a:ln>
            <a:noFill/>
          </a:ln>
        </p:spPr>
        <p:txBody>
          <a:bodyPr anchorCtr="0" anchor="ctr" bIns="34275" lIns="68575" spcFirstLastPara="1" rIns="68575" wrap="square" tIns="34275">
            <a:noAutofit/>
          </a:bodyPr>
          <a:lstStyle>
            <a:lvl1pPr lvl="0" rtl="0" algn="l">
              <a:lnSpc>
                <a:spcPct val="80000"/>
              </a:lnSpc>
              <a:spcBef>
                <a:spcPts val="0"/>
              </a:spcBef>
              <a:spcAft>
                <a:spcPts val="0"/>
              </a:spcAft>
              <a:buSzPts val="7200"/>
              <a:buFont typeface="Rockwell"/>
              <a:buNone/>
              <a:defRPr sz="7200" cap="none"/>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p:txBody>
      </p:sp>
      <p:sp>
        <p:nvSpPr>
          <p:cNvPr id="61" name="Google Shape;61;p12"/>
          <p:cNvSpPr txBox="1"/>
          <p:nvPr>
            <p:ph idx="1" type="subTitle"/>
          </p:nvPr>
        </p:nvSpPr>
        <p:spPr>
          <a:xfrm>
            <a:off x="802386" y="3291840"/>
            <a:ext cx="5918400" cy="8022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900"/>
              </a:spcBef>
              <a:spcAft>
                <a:spcPts val="0"/>
              </a:spcAft>
              <a:buSzPts val="1400"/>
              <a:buNone/>
              <a:defRPr sz="1700">
                <a:solidFill>
                  <a:schemeClr val="dk1"/>
                </a:solidFill>
              </a:defRPr>
            </a:lvl1pPr>
            <a:lvl2pPr lvl="1" rtl="0" algn="ctr">
              <a:lnSpc>
                <a:spcPct val="90000"/>
              </a:lnSpc>
              <a:spcBef>
                <a:spcPts val="300"/>
              </a:spcBef>
              <a:spcAft>
                <a:spcPts val="0"/>
              </a:spcAft>
              <a:buSzPts val="1800"/>
              <a:buNone/>
              <a:defRPr sz="2100"/>
            </a:lvl2pPr>
            <a:lvl3pPr lvl="2" rtl="0" algn="ctr">
              <a:lnSpc>
                <a:spcPct val="90000"/>
              </a:lnSpc>
              <a:spcBef>
                <a:spcPts val="300"/>
              </a:spcBef>
              <a:spcAft>
                <a:spcPts val="0"/>
              </a:spcAft>
              <a:buSzPts val="1500"/>
              <a:buNone/>
              <a:defRPr sz="1800"/>
            </a:lvl3pPr>
            <a:lvl4pPr lvl="3" rtl="0" algn="ctr">
              <a:lnSpc>
                <a:spcPct val="90000"/>
              </a:lnSpc>
              <a:spcBef>
                <a:spcPts val="300"/>
              </a:spcBef>
              <a:spcAft>
                <a:spcPts val="0"/>
              </a:spcAft>
              <a:buSzPts val="1300"/>
              <a:buNone/>
              <a:defRPr sz="1500"/>
            </a:lvl4pPr>
            <a:lvl5pPr lvl="4" rtl="0" algn="ctr">
              <a:lnSpc>
                <a:spcPct val="90000"/>
              </a:lnSpc>
              <a:spcBef>
                <a:spcPts val="300"/>
              </a:spcBef>
              <a:spcAft>
                <a:spcPts val="0"/>
              </a:spcAft>
              <a:buSzPts val="1300"/>
              <a:buNone/>
              <a:defRPr sz="1500"/>
            </a:lvl5pPr>
            <a:lvl6pPr lvl="5" rtl="0" algn="ctr">
              <a:lnSpc>
                <a:spcPct val="90000"/>
              </a:lnSpc>
              <a:spcBef>
                <a:spcPts val="300"/>
              </a:spcBef>
              <a:spcAft>
                <a:spcPts val="0"/>
              </a:spcAft>
              <a:buSzPts val="1300"/>
              <a:buNone/>
              <a:defRPr sz="1500"/>
            </a:lvl6pPr>
            <a:lvl7pPr lvl="6" rtl="0" algn="ctr">
              <a:lnSpc>
                <a:spcPct val="90000"/>
              </a:lnSpc>
              <a:spcBef>
                <a:spcPts val="300"/>
              </a:spcBef>
              <a:spcAft>
                <a:spcPts val="0"/>
              </a:spcAft>
              <a:buSzPts val="1300"/>
              <a:buNone/>
              <a:defRPr sz="1500"/>
            </a:lvl7pPr>
            <a:lvl8pPr lvl="7" rtl="0" algn="ctr">
              <a:lnSpc>
                <a:spcPct val="90000"/>
              </a:lnSpc>
              <a:spcBef>
                <a:spcPts val="300"/>
              </a:spcBef>
              <a:spcAft>
                <a:spcPts val="0"/>
              </a:spcAft>
              <a:buSzPts val="1300"/>
              <a:buNone/>
              <a:defRPr sz="1500"/>
            </a:lvl8pPr>
            <a:lvl9pPr lvl="8" rtl="0" algn="ctr">
              <a:lnSpc>
                <a:spcPct val="90000"/>
              </a:lnSpc>
              <a:spcBef>
                <a:spcPts val="300"/>
              </a:spcBef>
              <a:spcAft>
                <a:spcPts val="200"/>
              </a:spcAft>
              <a:buSzPts val="1300"/>
              <a:buNone/>
              <a:defRPr sz="1500"/>
            </a:lvl9pPr>
          </a:lstStyle>
          <a:p/>
        </p:txBody>
      </p:sp>
      <p:sp>
        <p:nvSpPr>
          <p:cNvPr id="62" name="Google Shape;62;p12"/>
          <p:cNvSpPr txBox="1"/>
          <p:nvPr>
            <p:ph idx="10" type="dt"/>
          </p:nvPr>
        </p:nvSpPr>
        <p:spPr>
          <a:xfrm>
            <a:off x="5973318" y="4704588"/>
            <a:ext cx="24552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3" name="Google Shape;63;p12"/>
          <p:cNvSpPr txBox="1"/>
          <p:nvPr>
            <p:ph idx="11" type="ftr"/>
          </p:nvPr>
        </p:nvSpPr>
        <p:spPr>
          <a:xfrm>
            <a:off x="816102" y="4704588"/>
            <a:ext cx="47457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4" name="Google Shape;64;p12"/>
          <p:cNvSpPr txBox="1"/>
          <p:nvPr>
            <p:ph idx="12" type="sldNum"/>
          </p:nvPr>
        </p:nvSpPr>
        <p:spPr>
          <a:xfrm>
            <a:off x="7194550" y="3217001"/>
            <a:ext cx="895500" cy="4803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b="1" i="0" sz="2100" u="none" cap="none" strike="noStrike">
                <a:solidFill>
                  <a:srgbClr val="FFFFFF"/>
                </a:solidFill>
                <a:latin typeface="Rockwell"/>
                <a:ea typeface="Rockwell"/>
                <a:cs typeface="Rockwell"/>
                <a:sym typeface="Rockwell"/>
              </a:defRPr>
            </a:lvl1pPr>
            <a:lvl2pPr indent="0" lvl="1" marL="0" rtl="0" algn="ctr">
              <a:spcBef>
                <a:spcPts val="0"/>
              </a:spcBef>
              <a:buNone/>
              <a:defRPr b="1" i="0" sz="2100" u="none" cap="none" strike="noStrike">
                <a:solidFill>
                  <a:srgbClr val="FFFFFF"/>
                </a:solidFill>
                <a:latin typeface="Rockwell"/>
                <a:ea typeface="Rockwell"/>
                <a:cs typeface="Rockwell"/>
                <a:sym typeface="Rockwell"/>
              </a:defRPr>
            </a:lvl2pPr>
            <a:lvl3pPr indent="0" lvl="2" marL="0" rtl="0" algn="ctr">
              <a:spcBef>
                <a:spcPts val="0"/>
              </a:spcBef>
              <a:buNone/>
              <a:defRPr b="1" i="0" sz="2100" u="none" cap="none" strike="noStrike">
                <a:solidFill>
                  <a:srgbClr val="FFFFFF"/>
                </a:solidFill>
                <a:latin typeface="Rockwell"/>
                <a:ea typeface="Rockwell"/>
                <a:cs typeface="Rockwell"/>
                <a:sym typeface="Rockwell"/>
              </a:defRPr>
            </a:lvl3pPr>
            <a:lvl4pPr indent="0" lvl="3" marL="0" rtl="0" algn="ctr">
              <a:spcBef>
                <a:spcPts val="0"/>
              </a:spcBef>
              <a:buNone/>
              <a:defRPr b="1" i="0" sz="2100" u="none" cap="none" strike="noStrike">
                <a:solidFill>
                  <a:srgbClr val="FFFFFF"/>
                </a:solidFill>
                <a:latin typeface="Rockwell"/>
                <a:ea typeface="Rockwell"/>
                <a:cs typeface="Rockwell"/>
                <a:sym typeface="Rockwell"/>
              </a:defRPr>
            </a:lvl4pPr>
            <a:lvl5pPr indent="0" lvl="4" marL="0" rtl="0" algn="ctr">
              <a:spcBef>
                <a:spcPts val="0"/>
              </a:spcBef>
              <a:buNone/>
              <a:defRPr b="1" i="0" sz="2100" u="none" cap="none" strike="noStrike">
                <a:solidFill>
                  <a:srgbClr val="FFFFFF"/>
                </a:solidFill>
                <a:latin typeface="Rockwell"/>
                <a:ea typeface="Rockwell"/>
                <a:cs typeface="Rockwell"/>
                <a:sym typeface="Rockwell"/>
              </a:defRPr>
            </a:lvl5pPr>
            <a:lvl6pPr indent="0" lvl="5" marL="0" rtl="0" algn="ctr">
              <a:spcBef>
                <a:spcPts val="0"/>
              </a:spcBef>
              <a:buNone/>
              <a:defRPr b="1" i="0" sz="2100" u="none" cap="none" strike="noStrike">
                <a:solidFill>
                  <a:srgbClr val="FFFFFF"/>
                </a:solidFill>
                <a:latin typeface="Rockwell"/>
                <a:ea typeface="Rockwell"/>
                <a:cs typeface="Rockwell"/>
                <a:sym typeface="Rockwell"/>
              </a:defRPr>
            </a:lvl6pPr>
            <a:lvl7pPr indent="0" lvl="6" marL="0" rtl="0" algn="ctr">
              <a:spcBef>
                <a:spcPts val="0"/>
              </a:spcBef>
              <a:buNone/>
              <a:defRPr b="1" i="0" sz="2100" u="none" cap="none" strike="noStrike">
                <a:solidFill>
                  <a:srgbClr val="FFFFFF"/>
                </a:solidFill>
                <a:latin typeface="Rockwell"/>
                <a:ea typeface="Rockwell"/>
                <a:cs typeface="Rockwell"/>
                <a:sym typeface="Rockwell"/>
              </a:defRPr>
            </a:lvl7pPr>
            <a:lvl8pPr indent="0" lvl="7" marL="0" rtl="0" algn="ctr">
              <a:spcBef>
                <a:spcPts val="0"/>
              </a:spcBef>
              <a:buNone/>
              <a:defRPr b="1" i="0" sz="2100" u="none" cap="none" strike="noStrike">
                <a:solidFill>
                  <a:srgbClr val="FFFFFF"/>
                </a:solidFill>
                <a:latin typeface="Rockwell"/>
                <a:ea typeface="Rockwell"/>
                <a:cs typeface="Rockwell"/>
                <a:sym typeface="Rockwell"/>
              </a:defRPr>
            </a:lvl8pPr>
            <a:lvl9pPr indent="0" lvl="8" marL="0" rtl="0" algn="ctr">
              <a:spcBef>
                <a:spcPts val="0"/>
              </a:spcBef>
              <a:buNone/>
              <a:defRPr b="1" i="0" sz="2100" u="none" cap="none" strike="noStrike">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65" name="Shape 65"/>
        <p:cNvGrpSpPr/>
        <p:nvPr/>
      </p:nvGrpSpPr>
      <p:grpSpPr>
        <a:xfrm>
          <a:off x="0" y="0"/>
          <a:ext cx="0" cy="0"/>
          <a:chOff x="0" y="0"/>
          <a:chExt cx="0" cy="0"/>
        </a:xfrm>
      </p:grpSpPr>
      <p:sp>
        <p:nvSpPr>
          <p:cNvPr id="66" name="Google Shape;66;p13"/>
          <p:cNvSpPr/>
          <p:nvPr/>
        </p:nvSpPr>
        <p:spPr>
          <a:xfrm>
            <a:off x="0" y="3688492"/>
            <a:ext cx="9144000" cy="1455000"/>
          </a:xfrm>
          <a:prstGeom prst="rect">
            <a:avLst/>
          </a:prstGeom>
          <a:blipFill rotWithShape="1">
            <a:blip r:embed="rId2">
              <a:alphaModFix amt="85000"/>
            </a:blip>
            <a:tile algn="ctr" flip="xy" tx="0" sx="92002" ty="-704850" sy="89002"/>
          </a:blip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Rockwell"/>
              <a:ea typeface="Rockwell"/>
              <a:cs typeface="Rockwell"/>
              <a:sym typeface="Rockwell"/>
            </a:endParaRPr>
          </a:p>
        </p:txBody>
      </p:sp>
      <p:sp>
        <p:nvSpPr>
          <p:cNvPr id="67" name="Google Shape;67;p13"/>
          <p:cNvSpPr txBox="1"/>
          <p:nvPr>
            <p:ph type="title"/>
          </p:nvPr>
        </p:nvSpPr>
        <p:spPr>
          <a:xfrm>
            <a:off x="1625346" y="918972"/>
            <a:ext cx="6960900" cy="2640300"/>
          </a:xfrm>
          <a:prstGeom prst="rect">
            <a:avLst/>
          </a:prstGeom>
          <a:noFill/>
          <a:ln>
            <a:noFill/>
          </a:ln>
        </p:spPr>
        <p:txBody>
          <a:bodyPr anchorCtr="0" anchor="ctr" bIns="34275" lIns="68575" spcFirstLastPara="1" rIns="68575" wrap="square" tIns="34275">
            <a:normAutofit/>
          </a:bodyPr>
          <a:lstStyle>
            <a:lvl1pPr lvl="0" rtl="0" algn="l">
              <a:lnSpc>
                <a:spcPct val="80000"/>
              </a:lnSpc>
              <a:spcBef>
                <a:spcPts val="0"/>
              </a:spcBef>
              <a:spcAft>
                <a:spcPts val="0"/>
              </a:spcAft>
              <a:buSzPts val="6000"/>
              <a:buFont typeface="Rockwell"/>
              <a:buNone/>
              <a:defRPr b="0" sz="6000"/>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p:txBody>
      </p:sp>
      <p:sp>
        <p:nvSpPr>
          <p:cNvPr id="68" name="Google Shape;68;p13"/>
          <p:cNvSpPr txBox="1"/>
          <p:nvPr>
            <p:ph idx="1" type="body"/>
          </p:nvPr>
        </p:nvSpPr>
        <p:spPr>
          <a:xfrm>
            <a:off x="1624331" y="3765042"/>
            <a:ext cx="6789300" cy="8001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900"/>
              </a:spcBef>
              <a:spcAft>
                <a:spcPts val="0"/>
              </a:spcAft>
              <a:buSzPts val="1300"/>
              <a:buNone/>
              <a:defRPr sz="1500">
                <a:solidFill>
                  <a:schemeClr val="dk1"/>
                </a:solidFill>
              </a:defRPr>
            </a:lvl1pPr>
            <a:lvl2pPr indent="-228600" lvl="1" marL="914400" rtl="0" algn="l">
              <a:lnSpc>
                <a:spcPct val="90000"/>
              </a:lnSpc>
              <a:spcBef>
                <a:spcPts val="300"/>
              </a:spcBef>
              <a:spcAft>
                <a:spcPts val="0"/>
              </a:spcAft>
              <a:buSzPts val="1100"/>
              <a:buNone/>
              <a:defRPr sz="1400">
                <a:solidFill>
                  <a:srgbClr val="888888"/>
                </a:solidFill>
              </a:defRPr>
            </a:lvl2pPr>
            <a:lvl3pPr indent="-228600" lvl="2" marL="1371600" rtl="0" algn="l">
              <a:lnSpc>
                <a:spcPct val="90000"/>
              </a:lnSpc>
              <a:spcBef>
                <a:spcPts val="300"/>
              </a:spcBef>
              <a:spcAft>
                <a:spcPts val="0"/>
              </a:spcAft>
              <a:buSzPts val="1000"/>
              <a:buNone/>
              <a:defRPr sz="1200">
                <a:solidFill>
                  <a:srgbClr val="888888"/>
                </a:solidFill>
              </a:defRPr>
            </a:lvl3pPr>
            <a:lvl4pPr indent="-228600" lvl="3" marL="1828800" rtl="0" algn="l">
              <a:lnSpc>
                <a:spcPct val="90000"/>
              </a:lnSpc>
              <a:spcBef>
                <a:spcPts val="300"/>
              </a:spcBef>
              <a:spcAft>
                <a:spcPts val="0"/>
              </a:spcAft>
              <a:buSzPts val="900"/>
              <a:buNone/>
              <a:defRPr sz="1100">
                <a:solidFill>
                  <a:srgbClr val="888888"/>
                </a:solidFill>
              </a:defRPr>
            </a:lvl4pPr>
            <a:lvl5pPr indent="-228600" lvl="4" marL="2286000" rtl="0" algn="l">
              <a:lnSpc>
                <a:spcPct val="90000"/>
              </a:lnSpc>
              <a:spcBef>
                <a:spcPts val="300"/>
              </a:spcBef>
              <a:spcAft>
                <a:spcPts val="0"/>
              </a:spcAft>
              <a:buSzPts val="900"/>
              <a:buNone/>
              <a:defRPr sz="1100">
                <a:solidFill>
                  <a:srgbClr val="888888"/>
                </a:solidFill>
              </a:defRPr>
            </a:lvl5pPr>
            <a:lvl6pPr indent="-228600" lvl="5" marL="2743200" rtl="0" algn="l">
              <a:lnSpc>
                <a:spcPct val="90000"/>
              </a:lnSpc>
              <a:spcBef>
                <a:spcPts val="300"/>
              </a:spcBef>
              <a:spcAft>
                <a:spcPts val="0"/>
              </a:spcAft>
              <a:buSzPts val="900"/>
              <a:buNone/>
              <a:defRPr sz="1100">
                <a:solidFill>
                  <a:srgbClr val="888888"/>
                </a:solidFill>
              </a:defRPr>
            </a:lvl6pPr>
            <a:lvl7pPr indent="-228600" lvl="6" marL="3200400" rtl="0" algn="l">
              <a:lnSpc>
                <a:spcPct val="90000"/>
              </a:lnSpc>
              <a:spcBef>
                <a:spcPts val="300"/>
              </a:spcBef>
              <a:spcAft>
                <a:spcPts val="0"/>
              </a:spcAft>
              <a:buSzPts val="900"/>
              <a:buNone/>
              <a:defRPr sz="1100">
                <a:solidFill>
                  <a:srgbClr val="888888"/>
                </a:solidFill>
              </a:defRPr>
            </a:lvl7pPr>
            <a:lvl8pPr indent="-228600" lvl="7" marL="3657600" rtl="0" algn="l">
              <a:lnSpc>
                <a:spcPct val="90000"/>
              </a:lnSpc>
              <a:spcBef>
                <a:spcPts val="300"/>
              </a:spcBef>
              <a:spcAft>
                <a:spcPts val="0"/>
              </a:spcAft>
              <a:buSzPts val="900"/>
              <a:buNone/>
              <a:defRPr sz="1100">
                <a:solidFill>
                  <a:srgbClr val="888888"/>
                </a:solidFill>
              </a:defRPr>
            </a:lvl8pPr>
            <a:lvl9pPr indent="-228600" lvl="8" marL="4114800" rtl="0" algn="l">
              <a:lnSpc>
                <a:spcPct val="90000"/>
              </a:lnSpc>
              <a:spcBef>
                <a:spcPts val="300"/>
              </a:spcBef>
              <a:spcAft>
                <a:spcPts val="200"/>
              </a:spcAft>
              <a:buSzPts val="900"/>
              <a:buNone/>
              <a:defRPr sz="1100">
                <a:solidFill>
                  <a:srgbClr val="888888"/>
                </a:solidFill>
              </a:defRPr>
            </a:lvl9pPr>
          </a:lstStyle>
          <a:p/>
        </p:txBody>
      </p:sp>
      <p:sp>
        <p:nvSpPr>
          <p:cNvPr id="69" name="Google Shape;69;p13"/>
          <p:cNvSpPr txBox="1"/>
          <p:nvPr>
            <p:ph idx="10" type="dt"/>
          </p:nvPr>
        </p:nvSpPr>
        <p:spPr>
          <a:xfrm>
            <a:off x="6445250" y="4704588"/>
            <a:ext cx="19830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70" name="Google Shape;70;p13"/>
          <p:cNvSpPr txBox="1"/>
          <p:nvPr>
            <p:ph idx="11" type="ftr"/>
          </p:nvPr>
        </p:nvSpPr>
        <p:spPr>
          <a:xfrm>
            <a:off x="1637031" y="4704588"/>
            <a:ext cx="47457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grpSp>
        <p:nvGrpSpPr>
          <p:cNvPr id="71" name="Google Shape;71;p13"/>
          <p:cNvGrpSpPr/>
          <p:nvPr/>
        </p:nvGrpSpPr>
        <p:grpSpPr>
          <a:xfrm>
            <a:off x="673049" y="1744386"/>
            <a:ext cx="810675" cy="810675"/>
            <a:chOff x="9685338" y="4460675"/>
            <a:chExt cx="1080900" cy="1080900"/>
          </a:xfrm>
        </p:grpSpPr>
        <p:sp>
          <p:nvSpPr>
            <p:cNvPr id="72" name="Google Shape;72;p13"/>
            <p:cNvSpPr/>
            <p:nvPr/>
          </p:nvSpPr>
          <p:spPr>
            <a:xfrm>
              <a:off x="9685338" y="4460675"/>
              <a:ext cx="1080900" cy="1080900"/>
            </a:xfrm>
            <a:prstGeom prst="ellipse">
              <a:avLst/>
            </a:prstGeom>
            <a:blipFill rotWithShape="1">
              <a:blip r:embed="rId3">
                <a:alphaModFix/>
              </a:blip>
              <a:tile algn="tl" flip="none" tx="0" sx="84997" ty="0" sy="84997"/>
            </a:blip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1500"/>
                <a:buFont typeface="Rockwell"/>
                <a:buNone/>
              </a:pPr>
              <a:r>
                <a:t/>
              </a:r>
              <a:endParaRPr b="1" i="0" sz="1500" u="none" cap="none" strike="noStrike">
                <a:solidFill>
                  <a:srgbClr val="FFFFFF"/>
                </a:solidFill>
                <a:latin typeface="Rockwell"/>
                <a:ea typeface="Rockwell"/>
                <a:cs typeface="Rockwell"/>
                <a:sym typeface="Rockwell"/>
              </a:endParaRPr>
            </a:p>
          </p:txBody>
        </p:sp>
        <p:sp>
          <p:nvSpPr>
            <p:cNvPr id="73" name="Google Shape;73;p13"/>
            <p:cNvSpPr/>
            <p:nvPr/>
          </p:nvSpPr>
          <p:spPr>
            <a:xfrm>
              <a:off x="9793429" y="4568765"/>
              <a:ext cx="864600" cy="864600"/>
            </a:xfrm>
            <a:prstGeom prst="ellipse">
              <a:avLst/>
            </a:prstGeom>
            <a:noFill/>
            <a:ln cap="flat" cmpd="sng" w="25400">
              <a:solidFill>
                <a:srgbClr val="FFFFF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Rockwell"/>
                <a:buNone/>
              </a:pPr>
              <a:r>
                <a:t/>
              </a:r>
              <a:endParaRPr b="0" i="0" sz="1400" u="none" cap="none" strike="noStrike">
                <a:solidFill>
                  <a:srgbClr val="FFFFFF"/>
                </a:solidFill>
                <a:latin typeface="Calibri"/>
                <a:ea typeface="Calibri"/>
                <a:cs typeface="Calibri"/>
                <a:sym typeface="Calibri"/>
              </a:endParaRPr>
            </a:p>
          </p:txBody>
        </p:sp>
      </p:grpSp>
      <p:sp>
        <p:nvSpPr>
          <p:cNvPr id="74" name="Google Shape;74;p13"/>
          <p:cNvSpPr txBox="1"/>
          <p:nvPr>
            <p:ph idx="12" type="sldNum"/>
          </p:nvPr>
        </p:nvSpPr>
        <p:spPr>
          <a:xfrm>
            <a:off x="632776" y="1879600"/>
            <a:ext cx="891300" cy="5403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b="1" i="0" sz="2100" u="none" cap="none" strike="noStrike">
                <a:solidFill>
                  <a:srgbClr val="FFFFFF"/>
                </a:solidFill>
                <a:latin typeface="Rockwell"/>
                <a:ea typeface="Rockwell"/>
                <a:cs typeface="Rockwell"/>
                <a:sym typeface="Rockwell"/>
              </a:defRPr>
            </a:lvl1pPr>
            <a:lvl2pPr indent="0" lvl="1" marL="0" rtl="0" algn="ctr">
              <a:spcBef>
                <a:spcPts val="0"/>
              </a:spcBef>
              <a:buNone/>
              <a:defRPr b="1" i="0" sz="2100" u="none" cap="none" strike="noStrike">
                <a:solidFill>
                  <a:srgbClr val="FFFFFF"/>
                </a:solidFill>
                <a:latin typeface="Rockwell"/>
                <a:ea typeface="Rockwell"/>
                <a:cs typeface="Rockwell"/>
                <a:sym typeface="Rockwell"/>
              </a:defRPr>
            </a:lvl2pPr>
            <a:lvl3pPr indent="0" lvl="2" marL="0" rtl="0" algn="ctr">
              <a:spcBef>
                <a:spcPts val="0"/>
              </a:spcBef>
              <a:buNone/>
              <a:defRPr b="1" i="0" sz="2100" u="none" cap="none" strike="noStrike">
                <a:solidFill>
                  <a:srgbClr val="FFFFFF"/>
                </a:solidFill>
                <a:latin typeface="Rockwell"/>
                <a:ea typeface="Rockwell"/>
                <a:cs typeface="Rockwell"/>
                <a:sym typeface="Rockwell"/>
              </a:defRPr>
            </a:lvl3pPr>
            <a:lvl4pPr indent="0" lvl="3" marL="0" rtl="0" algn="ctr">
              <a:spcBef>
                <a:spcPts val="0"/>
              </a:spcBef>
              <a:buNone/>
              <a:defRPr b="1" i="0" sz="2100" u="none" cap="none" strike="noStrike">
                <a:solidFill>
                  <a:srgbClr val="FFFFFF"/>
                </a:solidFill>
                <a:latin typeface="Rockwell"/>
                <a:ea typeface="Rockwell"/>
                <a:cs typeface="Rockwell"/>
                <a:sym typeface="Rockwell"/>
              </a:defRPr>
            </a:lvl4pPr>
            <a:lvl5pPr indent="0" lvl="4" marL="0" rtl="0" algn="ctr">
              <a:spcBef>
                <a:spcPts val="0"/>
              </a:spcBef>
              <a:buNone/>
              <a:defRPr b="1" i="0" sz="2100" u="none" cap="none" strike="noStrike">
                <a:solidFill>
                  <a:srgbClr val="FFFFFF"/>
                </a:solidFill>
                <a:latin typeface="Rockwell"/>
                <a:ea typeface="Rockwell"/>
                <a:cs typeface="Rockwell"/>
                <a:sym typeface="Rockwell"/>
              </a:defRPr>
            </a:lvl5pPr>
            <a:lvl6pPr indent="0" lvl="5" marL="0" rtl="0" algn="ctr">
              <a:spcBef>
                <a:spcPts val="0"/>
              </a:spcBef>
              <a:buNone/>
              <a:defRPr b="1" i="0" sz="2100" u="none" cap="none" strike="noStrike">
                <a:solidFill>
                  <a:srgbClr val="FFFFFF"/>
                </a:solidFill>
                <a:latin typeface="Rockwell"/>
                <a:ea typeface="Rockwell"/>
                <a:cs typeface="Rockwell"/>
                <a:sym typeface="Rockwell"/>
              </a:defRPr>
            </a:lvl6pPr>
            <a:lvl7pPr indent="0" lvl="6" marL="0" rtl="0" algn="ctr">
              <a:spcBef>
                <a:spcPts val="0"/>
              </a:spcBef>
              <a:buNone/>
              <a:defRPr b="1" i="0" sz="2100" u="none" cap="none" strike="noStrike">
                <a:solidFill>
                  <a:srgbClr val="FFFFFF"/>
                </a:solidFill>
                <a:latin typeface="Rockwell"/>
                <a:ea typeface="Rockwell"/>
                <a:cs typeface="Rockwell"/>
                <a:sym typeface="Rockwell"/>
              </a:defRPr>
            </a:lvl7pPr>
            <a:lvl8pPr indent="0" lvl="7" marL="0" rtl="0" algn="ctr">
              <a:spcBef>
                <a:spcPts val="0"/>
              </a:spcBef>
              <a:buNone/>
              <a:defRPr b="1" i="0" sz="2100" u="none" cap="none" strike="noStrike">
                <a:solidFill>
                  <a:srgbClr val="FFFFFF"/>
                </a:solidFill>
                <a:latin typeface="Rockwell"/>
                <a:ea typeface="Rockwell"/>
                <a:cs typeface="Rockwell"/>
                <a:sym typeface="Rockwell"/>
              </a:defRPr>
            </a:lvl8pPr>
            <a:lvl9pPr indent="0" lvl="8" marL="0" rtl="0" algn="ctr">
              <a:spcBef>
                <a:spcPts val="0"/>
              </a:spcBef>
              <a:buNone/>
              <a:defRPr b="1" i="0" sz="2100" u="none" cap="none" strike="noStrike">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75" name="Shape 75"/>
        <p:cNvGrpSpPr/>
        <p:nvPr/>
      </p:nvGrpSpPr>
      <p:grpSpPr>
        <a:xfrm>
          <a:off x="0" y="0"/>
          <a:ext cx="0" cy="0"/>
          <a:chOff x="0" y="0"/>
          <a:chExt cx="0" cy="0"/>
        </a:xfrm>
      </p:grpSpPr>
      <p:sp>
        <p:nvSpPr>
          <p:cNvPr id="76" name="Google Shape;76;p14"/>
          <p:cNvSpPr/>
          <p:nvPr/>
        </p:nvSpPr>
        <p:spPr>
          <a:xfrm>
            <a:off x="6227805" y="0"/>
            <a:ext cx="2916300" cy="5143500"/>
          </a:xfrm>
          <a:prstGeom prst="rect">
            <a:avLst/>
          </a:prstGeom>
          <a:blipFill rotWithShape="1">
            <a:blip r:embed="rId2">
              <a:alphaModFix amt="60000"/>
            </a:blip>
            <a:tile algn="ctr" flip="xy" tx="0" sx="92002" ty="-704850" sy="89002"/>
          </a:blip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sp>
        <p:nvSpPr>
          <p:cNvPr id="77" name="Google Shape;77;p14"/>
          <p:cNvSpPr txBox="1"/>
          <p:nvPr>
            <p:ph type="title"/>
          </p:nvPr>
        </p:nvSpPr>
        <p:spPr>
          <a:xfrm>
            <a:off x="6412230" y="514350"/>
            <a:ext cx="2400300" cy="13029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SzPts val="2400"/>
              <a:buFont typeface="Rockwell"/>
              <a:buNone/>
              <a:defRPr b="1" sz="2400"/>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p:txBody>
      </p:sp>
      <p:sp>
        <p:nvSpPr>
          <p:cNvPr id="78" name="Google Shape;78;p14"/>
          <p:cNvSpPr txBox="1"/>
          <p:nvPr>
            <p:ph idx="1" type="body"/>
          </p:nvPr>
        </p:nvSpPr>
        <p:spPr>
          <a:xfrm>
            <a:off x="628650" y="514350"/>
            <a:ext cx="5033700" cy="3765300"/>
          </a:xfrm>
          <a:prstGeom prst="rect">
            <a:avLst/>
          </a:prstGeom>
          <a:noFill/>
          <a:ln>
            <a:noFill/>
          </a:ln>
        </p:spPr>
        <p:txBody>
          <a:bodyPr anchorCtr="0" anchor="t" bIns="34275" lIns="68575" spcFirstLastPara="1" rIns="68575" wrap="square" tIns="34275">
            <a:normAutofit/>
          </a:bodyPr>
          <a:lstStyle>
            <a:lvl1pPr indent="-311150" lvl="0" marL="457200" rtl="0" algn="l">
              <a:lnSpc>
                <a:spcPct val="90000"/>
              </a:lnSpc>
              <a:spcBef>
                <a:spcPts val="900"/>
              </a:spcBef>
              <a:spcAft>
                <a:spcPts val="0"/>
              </a:spcAft>
              <a:buSzPts val="1300"/>
              <a:buChar char="●"/>
              <a:defRPr sz="1500"/>
            </a:lvl1pPr>
            <a:lvl2pPr indent="-298450" lvl="1" marL="914400" rtl="0" algn="l">
              <a:lnSpc>
                <a:spcPct val="90000"/>
              </a:lnSpc>
              <a:spcBef>
                <a:spcPts val="300"/>
              </a:spcBef>
              <a:spcAft>
                <a:spcPts val="0"/>
              </a:spcAft>
              <a:buSzPts val="1100"/>
              <a:buChar char="○"/>
              <a:defRPr sz="1400"/>
            </a:lvl2pPr>
            <a:lvl3pPr indent="-292100" lvl="2" marL="1371600" rtl="0" algn="l">
              <a:lnSpc>
                <a:spcPct val="90000"/>
              </a:lnSpc>
              <a:spcBef>
                <a:spcPts val="300"/>
              </a:spcBef>
              <a:spcAft>
                <a:spcPts val="0"/>
              </a:spcAft>
              <a:buSzPts val="1000"/>
              <a:buChar char="■"/>
              <a:defRPr sz="1200"/>
            </a:lvl3pPr>
            <a:lvl4pPr indent="-292100" lvl="3" marL="1828800" rtl="0" algn="l">
              <a:lnSpc>
                <a:spcPct val="90000"/>
              </a:lnSpc>
              <a:spcBef>
                <a:spcPts val="300"/>
              </a:spcBef>
              <a:spcAft>
                <a:spcPts val="0"/>
              </a:spcAft>
              <a:buSzPts val="1000"/>
              <a:buChar char="●"/>
              <a:defRPr sz="1200"/>
            </a:lvl4pPr>
            <a:lvl5pPr indent="-292100" lvl="4" marL="2286000" rtl="0" algn="l">
              <a:lnSpc>
                <a:spcPct val="90000"/>
              </a:lnSpc>
              <a:spcBef>
                <a:spcPts val="300"/>
              </a:spcBef>
              <a:spcAft>
                <a:spcPts val="0"/>
              </a:spcAft>
              <a:buSzPts val="1000"/>
              <a:buChar char="○"/>
              <a:defRPr sz="1200"/>
            </a:lvl5pPr>
            <a:lvl6pPr indent="-311150" lvl="5" marL="2743200" rtl="0" algn="l">
              <a:lnSpc>
                <a:spcPct val="90000"/>
              </a:lnSpc>
              <a:spcBef>
                <a:spcPts val="300"/>
              </a:spcBef>
              <a:spcAft>
                <a:spcPts val="0"/>
              </a:spcAft>
              <a:buSzPts val="1300"/>
              <a:buChar char="■"/>
              <a:defRPr sz="1500"/>
            </a:lvl6pPr>
            <a:lvl7pPr indent="-311150" lvl="6" marL="3200400" rtl="0" algn="l">
              <a:lnSpc>
                <a:spcPct val="90000"/>
              </a:lnSpc>
              <a:spcBef>
                <a:spcPts val="300"/>
              </a:spcBef>
              <a:spcAft>
                <a:spcPts val="0"/>
              </a:spcAft>
              <a:buSzPts val="1300"/>
              <a:buChar char="●"/>
              <a:defRPr sz="1500"/>
            </a:lvl7pPr>
            <a:lvl8pPr indent="-311150" lvl="7" marL="3657600" rtl="0" algn="l">
              <a:lnSpc>
                <a:spcPct val="90000"/>
              </a:lnSpc>
              <a:spcBef>
                <a:spcPts val="300"/>
              </a:spcBef>
              <a:spcAft>
                <a:spcPts val="0"/>
              </a:spcAft>
              <a:buSzPts val="1300"/>
              <a:buChar char="○"/>
              <a:defRPr sz="1500"/>
            </a:lvl8pPr>
            <a:lvl9pPr indent="-311150" lvl="8" marL="4114800" rtl="0" algn="l">
              <a:lnSpc>
                <a:spcPct val="90000"/>
              </a:lnSpc>
              <a:spcBef>
                <a:spcPts val="300"/>
              </a:spcBef>
              <a:spcAft>
                <a:spcPts val="200"/>
              </a:spcAft>
              <a:buSzPts val="1300"/>
              <a:buChar char="■"/>
              <a:defRPr sz="1500"/>
            </a:lvl9pPr>
          </a:lstStyle>
          <a:p/>
        </p:txBody>
      </p:sp>
      <p:sp>
        <p:nvSpPr>
          <p:cNvPr id="79" name="Google Shape;79;p14"/>
          <p:cNvSpPr txBox="1"/>
          <p:nvPr>
            <p:ph idx="2" type="body"/>
          </p:nvPr>
        </p:nvSpPr>
        <p:spPr>
          <a:xfrm>
            <a:off x="6412230" y="1817370"/>
            <a:ext cx="2400300" cy="2469000"/>
          </a:xfrm>
          <a:prstGeom prst="rect">
            <a:avLst/>
          </a:prstGeom>
          <a:noFill/>
          <a:ln>
            <a:noFill/>
          </a:ln>
        </p:spPr>
        <p:txBody>
          <a:bodyPr anchorCtr="0" anchor="t" bIns="34275" lIns="68575" spcFirstLastPara="1" rIns="68575" wrap="square" tIns="34275">
            <a:normAutofit/>
          </a:bodyPr>
          <a:lstStyle>
            <a:lvl1pPr indent="-228600" lvl="0" marL="457200" rtl="0" algn="l">
              <a:lnSpc>
                <a:spcPct val="100000"/>
              </a:lnSpc>
              <a:spcBef>
                <a:spcPts val="800"/>
              </a:spcBef>
              <a:spcAft>
                <a:spcPts val="0"/>
              </a:spcAft>
              <a:buSzPts val="900"/>
              <a:buNone/>
              <a:defRPr sz="1100">
                <a:solidFill>
                  <a:srgbClr val="9E3611"/>
                </a:solidFill>
              </a:defRPr>
            </a:lvl1pPr>
            <a:lvl2pPr indent="-228600" lvl="1" marL="914400" rtl="0" algn="l">
              <a:lnSpc>
                <a:spcPct val="90000"/>
              </a:lnSpc>
              <a:spcBef>
                <a:spcPts val="300"/>
              </a:spcBef>
              <a:spcAft>
                <a:spcPts val="0"/>
              </a:spcAft>
              <a:buSzPts val="800"/>
              <a:buNone/>
              <a:defRPr sz="900"/>
            </a:lvl2pPr>
            <a:lvl3pPr indent="-228600" lvl="2" marL="1371600" rtl="0" algn="l">
              <a:lnSpc>
                <a:spcPct val="90000"/>
              </a:lnSpc>
              <a:spcBef>
                <a:spcPts val="300"/>
              </a:spcBef>
              <a:spcAft>
                <a:spcPts val="0"/>
              </a:spcAft>
              <a:buSzPts val="600"/>
              <a:buNone/>
              <a:defRPr sz="800"/>
            </a:lvl3pPr>
            <a:lvl4pPr indent="-228600" lvl="3" marL="1828800" rtl="0" algn="l">
              <a:lnSpc>
                <a:spcPct val="90000"/>
              </a:lnSpc>
              <a:spcBef>
                <a:spcPts val="300"/>
              </a:spcBef>
              <a:spcAft>
                <a:spcPts val="0"/>
              </a:spcAft>
              <a:buSzPts val="600"/>
              <a:buNone/>
              <a:defRPr sz="700"/>
            </a:lvl4pPr>
            <a:lvl5pPr indent="-228600" lvl="4" marL="2286000" rtl="0" algn="l">
              <a:lnSpc>
                <a:spcPct val="90000"/>
              </a:lnSpc>
              <a:spcBef>
                <a:spcPts val="300"/>
              </a:spcBef>
              <a:spcAft>
                <a:spcPts val="0"/>
              </a:spcAft>
              <a:buSzPts val="600"/>
              <a:buNone/>
              <a:defRPr sz="700"/>
            </a:lvl5pPr>
            <a:lvl6pPr indent="-228600" lvl="5" marL="2743200" rtl="0" algn="l">
              <a:lnSpc>
                <a:spcPct val="90000"/>
              </a:lnSpc>
              <a:spcBef>
                <a:spcPts val="300"/>
              </a:spcBef>
              <a:spcAft>
                <a:spcPts val="0"/>
              </a:spcAft>
              <a:buSzPts val="600"/>
              <a:buNone/>
              <a:defRPr sz="700"/>
            </a:lvl6pPr>
            <a:lvl7pPr indent="-228600" lvl="6" marL="3200400" rtl="0" algn="l">
              <a:lnSpc>
                <a:spcPct val="90000"/>
              </a:lnSpc>
              <a:spcBef>
                <a:spcPts val="300"/>
              </a:spcBef>
              <a:spcAft>
                <a:spcPts val="0"/>
              </a:spcAft>
              <a:buSzPts val="600"/>
              <a:buNone/>
              <a:defRPr sz="700"/>
            </a:lvl7pPr>
            <a:lvl8pPr indent="-228600" lvl="7" marL="3657600" rtl="0" algn="l">
              <a:lnSpc>
                <a:spcPct val="90000"/>
              </a:lnSpc>
              <a:spcBef>
                <a:spcPts val="300"/>
              </a:spcBef>
              <a:spcAft>
                <a:spcPts val="0"/>
              </a:spcAft>
              <a:buSzPts val="600"/>
              <a:buNone/>
              <a:defRPr sz="700"/>
            </a:lvl8pPr>
            <a:lvl9pPr indent="-228600" lvl="8" marL="4114800" rtl="0" algn="l">
              <a:lnSpc>
                <a:spcPct val="90000"/>
              </a:lnSpc>
              <a:spcBef>
                <a:spcPts val="300"/>
              </a:spcBef>
              <a:spcAft>
                <a:spcPts val="200"/>
              </a:spcAft>
              <a:buSzPts val="600"/>
              <a:buNone/>
              <a:defRPr sz="700"/>
            </a:lvl9pPr>
          </a:lstStyle>
          <a:p/>
        </p:txBody>
      </p:sp>
      <p:sp>
        <p:nvSpPr>
          <p:cNvPr id="80" name="Google Shape;80;p14"/>
          <p:cNvSpPr txBox="1"/>
          <p:nvPr>
            <p:ph idx="10" type="dt"/>
          </p:nvPr>
        </p:nvSpPr>
        <p:spPr>
          <a:xfrm>
            <a:off x="5973318" y="4704588"/>
            <a:ext cx="24552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81" name="Google Shape;81;p14"/>
          <p:cNvSpPr txBox="1"/>
          <p:nvPr>
            <p:ph idx="11" type="ftr"/>
          </p:nvPr>
        </p:nvSpPr>
        <p:spPr>
          <a:xfrm>
            <a:off x="816102" y="4704588"/>
            <a:ext cx="47457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grpSp>
        <p:nvGrpSpPr>
          <p:cNvPr id="82" name="Google Shape;82;p14"/>
          <p:cNvGrpSpPr/>
          <p:nvPr/>
        </p:nvGrpSpPr>
        <p:grpSpPr>
          <a:xfrm>
            <a:off x="8551294" y="4672261"/>
            <a:ext cx="342938" cy="342938"/>
            <a:chOff x="11361456" y="6195813"/>
            <a:chExt cx="548700" cy="548700"/>
          </a:xfrm>
        </p:grpSpPr>
        <p:sp>
          <p:nvSpPr>
            <p:cNvPr id="83" name="Google Shape;83;p14"/>
            <p:cNvSpPr/>
            <p:nvPr/>
          </p:nvSpPr>
          <p:spPr>
            <a:xfrm>
              <a:off x="11361456" y="6195813"/>
              <a:ext cx="548700" cy="548700"/>
            </a:xfrm>
            <a:prstGeom prst="ellipse">
              <a:avLst/>
            </a:prstGeom>
            <a:blipFill rotWithShape="1">
              <a:blip r:embed="rId3">
                <a:alphaModFix/>
              </a:blip>
              <a:tile algn="tl" flip="none" tx="50800" sx="84997" ty="0" sy="84997"/>
            </a:blip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1500"/>
                <a:buFont typeface="Rockwell"/>
                <a:buNone/>
              </a:pPr>
              <a:r>
                <a:t/>
              </a:r>
              <a:endParaRPr b="1" i="0" sz="1500" u="none" cap="none" strike="noStrike">
                <a:solidFill>
                  <a:srgbClr val="FFFFFF"/>
                </a:solidFill>
                <a:latin typeface="Rockwell"/>
                <a:ea typeface="Rockwell"/>
                <a:cs typeface="Rockwell"/>
                <a:sym typeface="Rockwell"/>
              </a:endParaRPr>
            </a:p>
          </p:txBody>
        </p:sp>
        <p:sp>
          <p:nvSpPr>
            <p:cNvPr id="84" name="Google Shape;84;p14"/>
            <p:cNvSpPr/>
            <p:nvPr/>
          </p:nvSpPr>
          <p:spPr>
            <a:xfrm>
              <a:off x="11396488" y="6230844"/>
              <a:ext cx="478500" cy="478500"/>
            </a:xfrm>
            <a:prstGeom prst="ellipse">
              <a:avLst/>
            </a:prstGeom>
            <a:noFill/>
            <a:ln cap="flat" cmpd="sng" w="12700">
              <a:solidFill>
                <a:srgbClr val="FFFFF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Rockwell"/>
                <a:buNone/>
              </a:pPr>
              <a:r>
                <a:t/>
              </a:r>
              <a:endParaRPr b="0" i="0" sz="1400" u="none" cap="none" strike="noStrike">
                <a:solidFill>
                  <a:srgbClr val="FFFFFF"/>
                </a:solidFill>
                <a:latin typeface="Calibri"/>
                <a:ea typeface="Calibri"/>
                <a:cs typeface="Calibri"/>
                <a:sym typeface="Calibri"/>
              </a:endParaRPr>
            </a:p>
          </p:txBody>
        </p:sp>
      </p:grpSp>
      <p:sp>
        <p:nvSpPr>
          <p:cNvPr id="85" name="Google Shape;85;p14"/>
          <p:cNvSpPr txBox="1"/>
          <p:nvPr>
            <p:ph idx="12" type="sldNum"/>
          </p:nvPr>
        </p:nvSpPr>
        <p:spPr>
          <a:xfrm>
            <a:off x="8483346" y="4704588"/>
            <a:ext cx="480300" cy="2739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6" name="Shape 86"/>
        <p:cNvGrpSpPr/>
        <p:nvPr/>
      </p:nvGrpSpPr>
      <p:grpSpPr>
        <a:xfrm>
          <a:off x="0" y="0"/>
          <a:ext cx="0" cy="0"/>
          <a:chOff x="0" y="0"/>
          <a:chExt cx="0" cy="0"/>
        </a:xfrm>
      </p:grpSpPr>
      <p:sp>
        <p:nvSpPr>
          <p:cNvPr id="87" name="Google Shape;87;p15"/>
          <p:cNvSpPr txBox="1"/>
          <p:nvPr>
            <p:ph type="title"/>
          </p:nvPr>
        </p:nvSpPr>
        <p:spPr>
          <a:xfrm>
            <a:off x="802386" y="363474"/>
            <a:ext cx="7543800" cy="12069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SzPts val="14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p:txBody>
      </p:sp>
      <p:sp>
        <p:nvSpPr>
          <p:cNvPr id="88" name="Google Shape;88;p15"/>
          <p:cNvSpPr txBox="1"/>
          <p:nvPr>
            <p:ph idx="1" type="body"/>
          </p:nvPr>
        </p:nvSpPr>
        <p:spPr>
          <a:xfrm>
            <a:off x="802386" y="1591056"/>
            <a:ext cx="7543800" cy="30381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900"/>
              </a:spcBef>
              <a:spcAft>
                <a:spcPts val="0"/>
              </a:spcAft>
              <a:buSzPts val="1100"/>
              <a:buChar char="●"/>
              <a:defRPr/>
            </a:lvl1pPr>
            <a:lvl2pPr indent="-298450" lvl="1" marL="914400" rtl="0" algn="l">
              <a:lnSpc>
                <a:spcPct val="90000"/>
              </a:lnSpc>
              <a:spcBef>
                <a:spcPts val="300"/>
              </a:spcBef>
              <a:spcAft>
                <a:spcPts val="0"/>
              </a:spcAft>
              <a:buSzPts val="1100"/>
              <a:buChar char="○"/>
              <a:defRPr/>
            </a:lvl2pPr>
            <a:lvl3pPr indent="-298450" lvl="2" marL="1371600" rtl="0" algn="l">
              <a:lnSpc>
                <a:spcPct val="90000"/>
              </a:lnSpc>
              <a:spcBef>
                <a:spcPts val="300"/>
              </a:spcBef>
              <a:spcAft>
                <a:spcPts val="0"/>
              </a:spcAft>
              <a:buSzPts val="1100"/>
              <a:buChar char="■"/>
              <a:defRPr/>
            </a:lvl3pPr>
            <a:lvl4pPr indent="-298450" lvl="3" marL="1828800" rtl="0" algn="l">
              <a:lnSpc>
                <a:spcPct val="90000"/>
              </a:lnSpc>
              <a:spcBef>
                <a:spcPts val="300"/>
              </a:spcBef>
              <a:spcAft>
                <a:spcPts val="0"/>
              </a:spcAft>
              <a:buSzPts val="1100"/>
              <a:buChar char="●"/>
              <a:defRPr/>
            </a:lvl4pPr>
            <a:lvl5pPr indent="-298450" lvl="4" marL="2286000" rtl="0" algn="l">
              <a:lnSpc>
                <a:spcPct val="90000"/>
              </a:lnSpc>
              <a:spcBef>
                <a:spcPts val="300"/>
              </a:spcBef>
              <a:spcAft>
                <a:spcPts val="0"/>
              </a:spcAft>
              <a:buSzPts val="1100"/>
              <a:buChar char="○"/>
              <a:defRPr/>
            </a:lvl5pPr>
            <a:lvl6pPr indent="-298450" lvl="5" marL="2743200" rtl="0" algn="l">
              <a:lnSpc>
                <a:spcPct val="90000"/>
              </a:lnSpc>
              <a:spcBef>
                <a:spcPts val="300"/>
              </a:spcBef>
              <a:spcAft>
                <a:spcPts val="0"/>
              </a:spcAft>
              <a:buSzPts val="1100"/>
              <a:buChar char="■"/>
              <a:defRPr/>
            </a:lvl6pPr>
            <a:lvl7pPr indent="-298450" lvl="6" marL="3200400" rtl="0" algn="l">
              <a:lnSpc>
                <a:spcPct val="90000"/>
              </a:lnSpc>
              <a:spcBef>
                <a:spcPts val="300"/>
              </a:spcBef>
              <a:spcAft>
                <a:spcPts val="0"/>
              </a:spcAft>
              <a:buSzPts val="1100"/>
              <a:buChar char="●"/>
              <a:defRPr/>
            </a:lvl7pPr>
            <a:lvl8pPr indent="-298450" lvl="7" marL="3657600" rtl="0" algn="l">
              <a:lnSpc>
                <a:spcPct val="90000"/>
              </a:lnSpc>
              <a:spcBef>
                <a:spcPts val="300"/>
              </a:spcBef>
              <a:spcAft>
                <a:spcPts val="0"/>
              </a:spcAft>
              <a:buSzPts val="1100"/>
              <a:buChar char="○"/>
              <a:defRPr/>
            </a:lvl8pPr>
            <a:lvl9pPr indent="-298450" lvl="8" marL="4114800" rtl="0" algn="l">
              <a:lnSpc>
                <a:spcPct val="90000"/>
              </a:lnSpc>
              <a:spcBef>
                <a:spcPts val="300"/>
              </a:spcBef>
              <a:spcAft>
                <a:spcPts val="200"/>
              </a:spcAft>
              <a:buSzPts val="1100"/>
              <a:buChar char="■"/>
              <a:defRPr/>
            </a:lvl9pPr>
          </a:lstStyle>
          <a:p/>
        </p:txBody>
      </p:sp>
      <p:sp>
        <p:nvSpPr>
          <p:cNvPr id="89" name="Google Shape;89;p15"/>
          <p:cNvSpPr txBox="1"/>
          <p:nvPr>
            <p:ph idx="10" type="dt"/>
          </p:nvPr>
        </p:nvSpPr>
        <p:spPr>
          <a:xfrm>
            <a:off x="5973318" y="4704588"/>
            <a:ext cx="24552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90" name="Google Shape;90;p15"/>
          <p:cNvSpPr txBox="1"/>
          <p:nvPr>
            <p:ph idx="11" type="ftr"/>
          </p:nvPr>
        </p:nvSpPr>
        <p:spPr>
          <a:xfrm>
            <a:off x="816102" y="4704588"/>
            <a:ext cx="47457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91" name="Google Shape;91;p15"/>
          <p:cNvSpPr txBox="1"/>
          <p:nvPr>
            <p:ph idx="12" type="sldNum"/>
          </p:nvPr>
        </p:nvSpPr>
        <p:spPr>
          <a:xfrm>
            <a:off x="8483346" y="4704588"/>
            <a:ext cx="480300" cy="2739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rgbClr val="FFB600"/>
        </a:solidFill>
      </p:bgPr>
    </p:bg>
    <p:spTree>
      <p:nvGrpSpPr>
        <p:cNvPr id="12" name="Shape 12"/>
        <p:cNvGrpSpPr/>
        <p:nvPr/>
      </p:nvGrpSpPr>
      <p:grpSpPr>
        <a:xfrm>
          <a:off x="0" y="0"/>
          <a:ext cx="0" cy="0"/>
          <a:chOff x="0" y="0"/>
          <a:chExt cx="0" cy="0"/>
        </a:xfrm>
      </p:grpSpPr>
      <p:sp>
        <p:nvSpPr>
          <p:cNvPr id="13" name="Google Shape;13;p3"/>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434343"/>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3"/>
          <p:cNvSpPr txBox="1"/>
          <p:nvPr>
            <p:ph type="ctrTitle"/>
          </p:nvPr>
        </p:nvSpPr>
        <p:spPr>
          <a:xfrm>
            <a:off x="685800" y="2726342"/>
            <a:ext cx="7772400" cy="11598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5" name="Google Shape;15;p3"/>
          <p:cNvSpPr txBox="1"/>
          <p:nvPr>
            <p:ph idx="1" type="subTitle"/>
          </p:nvPr>
        </p:nvSpPr>
        <p:spPr>
          <a:xfrm>
            <a:off x="685800" y="3830653"/>
            <a:ext cx="7772400" cy="784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1800"/>
              <a:buNone/>
              <a:defRPr>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rgbClr val="FFB600"/>
        </a:solidFill>
      </p:bgPr>
    </p:bg>
    <p:spTree>
      <p:nvGrpSpPr>
        <p:cNvPr id="16" name="Shape 16"/>
        <p:cNvGrpSpPr/>
        <p:nvPr/>
      </p:nvGrpSpPr>
      <p:grpSpPr>
        <a:xfrm>
          <a:off x="0" y="0"/>
          <a:ext cx="0" cy="0"/>
          <a:chOff x="0" y="0"/>
          <a:chExt cx="0" cy="0"/>
        </a:xfrm>
      </p:grpSpPr>
      <p:sp>
        <p:nvSpPr>
          <p:cNvPr id="17" name="Google Shape;17;p4"/>
          <p:cNvSpPr/>
          <p:nvPr/>
        </p:nvSpPr>
        <p:spPr>
          <a:xfrm flipH="1">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434343"/>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4"/>
          <p:cNvSpPr txBox="1"/>
          <p:nvPr>
            <p:ph idx="1" type="body"/>
          </p:nvPr>
        </p:nvSpPr>
        <p:spPr>
          <a:xfrm>
            <a:off x="1757200" y="2161800"/>
            <a:ext cx="5629800" cy="819900"/>
          </a:xfrm>
          <a:prstGeom prst="rect">
            <a:avLst/>
          </a:prstGeom>
        </p:spPr>
        <p:txBody>
          <a:bodyPr anchorCtr="0" anchor="ctr" bIns="91425" lIns="91425" spcFirstLastPara="1" rIns="91425" wrap="square" tIns="91425">
            <a:noAutofit/>
          </a:bodyPr>
          <a:lstStyle>
            <a:lvl1pPr indent="-419100" lvl="0" marL="457200" rtl="0" algn="ctr">
              <a:spcBef>
                <a:spcPts val="600"/>
              </a:spcBef>
              <a:spcAft>
                <a:spcPts val="0"/>
              </a:spcAft>
              <a:buClr>
                <a:srgbClr val="434343"/>
              </a:buClr>
              <a:buSzPts val="3000"/>
              <a:buChar char="●"/>
              <a:defRPr i="1" sz="3000">
                <a:solidFill>
                  <a:srgbClr val="434343"/>
                </a:solidFill>
              </a:defRPr>
            </a:lvl1pPr>
            <a:lvl2pPr indent="-419100" lvl="1" marL="914400" rtl="0" algn="ctr">
              <a:spcBef>
                <a:spcPts val="0"/>
              </a:spcBef>
              <a:spcAft>
                <a:spcPts val="0"/>
              </a:spcAft>
              <a:buClr>
                <a:srgbClr val="434343"/>
              </a:buClr>
              <a:buSzPts val="3000"/>
              <a:buChar char="○"/>
              <a:defRPr i="1" sz="3000">
                <a:solidFill>
                  <a:srgbClr val="434343"/>
                </a:solidFill>
              </a:defRPr>
            </a:lvl2pPr>
            <a:lvl3pPr indent="-419100" lvl="2" marL="1371600" rtl="0" algn="ctr">
              <a:spcBef>
                <a:spcPts val="0"/>
              </a:spcBef>
              <a:spcAft>
                <a:spcPts val="0"/>
              </a:spcAft>
              <a:buClr>
                <a:srgbClr val="434343"/>
              </a:buClr>
              <a:buSzPts val="3000"/>
              <a:buChar char="■"/>
              <a:defRPr i="1" sz="3000">
                <a:solidFill>
                  <a:srgbClr val="434343"/>
                </a:solidFill>
              </a:defRPr>
            </a:lvl3pPr>
            <a:lvl4pPr indent="-419100" lvl="3" marL="1828800" rtl="0" algn="ctr">
              <a:spcBef>
                <a:spcPts val="0"/>
              </a:spcBef>
              <a:spcAft>
                <a:spcPts val="0"/>
              </a:spcAft>
              <a:buClr>
                <a:srgbClr val="434343"/>
              </a:buClr>
              <a:buSzPts val="3000"/>
              <a:buChar char="●"/>
              <a:defRPr i="1" sz="3000">
                <a:solidFill>
                  <a:srgbClr val="434343"/>
                </a:solidFill>
              </a:defRPr>
            </a:lvl4pPr>
            <a:lvl5pPr indent="-419100" lvl="4" marL="2286000" rtl="0" algn="ctr">
              <a:spcBef>
                <a:spcPts val="0"/>
              </a:spcBef>
              <a:spcAft>
                <a:spcPts val="0"/>
              </a:spcAft>
              <a:buClr>
                <a:srgbClr val="434343"/>
              </a:buClr>
              <a:buSzPts val="3000"/>
              <a:buChar char="○"/>
              <a:defRPr i="1" sz="3000">
                <a:solidFill>
                  <a:srgbClr val="434343"/>
                </a:solidFill>
              </a:defRPr>
            </a:lvl5pPr>
            <a:lvl6pPr indent="-419100" lvl="5" marL="2743200" rtl="0" algn="ctr">
              <a:spcBef>
                <a:spcPts val="0"/>
              </a:spcBef>
              <a:spcAft>
                <a:spcPts val="0"/>
              </a:spcAft>
              <a:buClr>
                <a:srgbClr val="434343"/>
              </a:buClr>
              <a:buSzPts val="3000"/>
              <a:buChar char="■"/>
              <a:defRPr i="1" sz="3000">
                <a:solidFill>
                  <a:srgbClr val="434343"/>
                </a:solidFill>
              </a:defRPr>
            </a:lvl6pPr>
            <a:lvl7pPr indent="-419100" lvl="6" marL="3200400" rtl="0" algn="ctr">
              <a:spcBef>
                <a:spcPts val="0"/>
              </a:spcBef>
              <a:spcAft>
                <a:spcPts val="0"/>
              </a:spcAft>
              <a:buClr>
                <a:srgbClr val="434343"/>
              </a:buClr>
              <a:buSzPts val="3000"/>
              <a:buChar char="●"/>
              <a:defRPr i="1" sz="3000">
                <a:solidFill>
                  <a:srgbClr val="434343"/>
                </a:solidFill>
              </a:defRPr>
            </a:lvl7pPr>
            <a:lvl8pPr indent="-419100" lvl="7" marL="3657600" rtl="0" algn="ctr">
              <a:spcBef>
                <a:spcPts val="0"/>
              </a:spcBef>
              <a:spcAft>
                <a:spcPts val="0"/>
              </a:spcAft>
              <a:buClr>
                <a:srgbClr val="434343"/>
              </a:buClr>
              <a:buSzPts val="3000"/>
              <a:buChar char="○"/>
              <a:defRPr i="1" sz="3000">
                <a:solidFill>
                  <a:srgbClr val="434343"/>
                </a:solidFill>
              </a:defRPr>
            </a:lvl8pPr>
            <a:lvl9pPr indent="-419100" lvl="8" marL="4114800" algn="ctr">
              <a:spcBef>
                <a:spcPts val="0"/>
              </a:spcBef>
              <a:spcAft>
                <a:spcPts val="0"/>
              </a:spcAft>
              <a:buClr>
                <a:srgbClr val="434343"/>
              </a:buClr>
              <a:buSzPts val="3000"/>
              <a:buChar char="■"/>
              <a:defRPr i="1" sz="3000">
                <a:solidFill>
                  <a:srgbClr val="434343"/>
                </a:solidFill>
              </a:defRPr>
            </a:lvl9pPr>
          </a:lstStyle>
          <a:p/>
        </p:txBody>
      </p:sp>
      <p:sp>
        <p:nvSpPr>
          <p:cNvPr id="19" name="Google Shape;19;p4"/>
          <p:cNvSpPr txBox="1"/>
          <p:nvPr/>
        </p:nvSpPr>
        <p:spPr>
          <a:xfrm>
            <a:off x="205550" y="75075"/>
            <a:ext cx="7995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0">
                <a:solidFill>
                  <a:srgbClr val="434343"/>
                </a:solidFill>
                <a:latin typeface="Raleway"/>
                <a:ea typeface="Raleway"/>
                <a:cs typeface="Raleway"/>
                <a:sym typeface="Raleway"/>
              </a:rPr>
              <a:t>“</a:t>
            </a:r>
            <a:endParaRPr b="1" sz="12000">
              <a:solidFill>
                <a:srgbClr val="434343"/>
              </a:solidFill>
              <a:latin typeface="Raleway"/>
              <a:ea typeface="Raleway"/>
              <a:cs typeface="Raleway"/>
              <a:sym typeface="Raleway"/>
            </a:endParaRPr>
          </a:p>
        </p:txBody>
      </p:sp>
      <p:sp>
        <p:nvSpPr>
          <p:cNvPr id="20" name="Google Shape;20;p4"/>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1" name="Shape 21"/>
        <p:cNvGrpSpPr/>
        <p:nvPr/>
      </p:nvGrpSpPr>
      <p:grpSpPr>
        <a:xfrm>
          <a:off x="0" y="0"/>
          <a:ext cx="0" cy="0"/>
          <a:chOff x="0" y="0"/>
          <a:chExt cx="0" cy="0"/>
        </a:xfrm>
      </p:grpSpPr>
      <p:sp>
        <p:nvSpPr>
          <p:cNvPr id="22" name="Google Shape;22;p5"/>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5"/>
          <p:cNvSpPr txBox="1"/>
          <p:nvPr>
            <p:ph type="title"/>
          </p:nvPr>
        </p:nvSpPr>
        <p:spPr>
          <a:xfrm>
            <a:off x="922000" y="891775"/>
            <a:ext cx="6866100" cy="857400"/>
          </a:xfrm>
          <a:prstGeom prst="rect">
            <a:avLst/>
          </a:prstGeom>
        </p:spPr>
        <p:txBody>
          <a:bodyPr anchorCtr="0" anchor="t" bIns="91425" lIns="91425" spcFirstLastPara="1" rIns="91425" wrap="square" tIns="91425">
            <a:noAutofit/>
          </a:bodyPr>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p:txBody>
      </p:sp>
      <p:sp>
        <p:nvSpPr>
          <p:cNvPr id="24" name="Google Shape;24;p5"/>
          <p:cNvSpPr txBox="1"/>
          <p:nvPr>
            <p:ph idx="1" type="body"/>
          </p:nvPr>
        </p:nvSpPr>
        <p:spPr>
          <a:xfrm>
            <a:off x="922000" y="1885951"/>
            <a:ext cx="6866100" cy="23661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Clr>
                <a:srgbClr val="FFB600"/>
              </a:buClr>
              <a:buSzPts val="1800"/>
              <a:buChar char="●"/>
              <a:defRPr/>
            </a:lvl1pPr>
            <a:lvl2pPr indent="-342900" lvl="1" marL="914400">
              <a:spcBef>
                <a:spcPts val="0"/>
              </a:spcBef>
              <a:spcAft>
                <a:spcPts val="0"/>
              </a:spcAft>
              <a:buClr>
                <a:srgbClr val="FFB600"/>
              </a:buClr>
              <a:buSzPts val="1800"/>
              <a:buChar char="○"/>
              <a:defRPr/>
            </a:lvl2pPr>
            <a:lvl3pPr indent="-342900" lvl="2" marL="1371600">
              <a:spcBef>
                <a:spcPts val="0"/>
              </a:spcBef>
              <a:spcAft>
                <a:spcPts val="0"/>
              </a:spcAft>
              <a:buClr>
                <a:srgbClr val="FFB600"/>
              </a:buClr>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25" name="Google Shape;25;p5"/>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lvl1pPr lvl="0">
              <a:buNone/>
              <a:defRPr>
                <a:solidFill>
                  <a:srgbClr val="FFB600"/>
                </a:solidFill>
              </a:defRPr>
            </a:lvl1pPr>
            <a:lvl2pPr lvl="1">
              <a:buNone/>
              <a:defRPr>
                <a:solidFill>
                  <a:srgbClr val="FFB600"/>
                </a:solidFill>
              </a:defRPr>
            </a:lvl2pPr>
            <a:lvl3pPr lvl="2">
              <a:buNone/>
              <a:defRPr>
                <a:solidFill>
                  <a:srgbClr val="FFB600"/>
                </a:solidFill>
              </a:defRPr>
            </a:lvl3pPr>
            <a:lvl4pPr lvl="3">
              <a:buNone/>
              <a:defRPr>
                <a:solidFill>
                  <a:srgbClr val="FFB600"/>
                </a:solidFill>
              </a:defRPr>
            </a:lvl4pPr>
            <a:lvl5pPr lvl="4">
              <a:buNone/>
              <a:defRPr>
                <a:solidFill>
                  <a:srgbClr val="FFB600"/>
                </a:solidFill>
              </a:defRPr>
            </a:lvl5pPr>
            <a:lvl6pPr lvl="5">
              <a:buNone/>
              <a:defRPr>
                <a:solidFill>
                  <a:srgbClr val="FFB600"/>
                </a:solidFill>
              </a:defRPr>
            </a:lvl6pPr>
            <a:lvl7pPr lvl="6">
              <a:buNone/>
              <a:defRPr>
                <a:solidFill>
                  <a:srgbClr val="FFB600"/>
                </a:solidFill>
              </a:defRPr>
            </a:lvl7pPr>
            <a:lvl8pPr lvl="7">
              <a:buNone/>
              <a:defRPr>
                <a:solidFill>
                  <a:srgbClr val="FFB600"/>
                </a:solidFill>
              </a:defRPr>
            </a:lvl8pPr>
            <a:lvl9pPr lvl="8">
              <a:buNone/>
              <a:defRPr>
                <a:solidFill>
                  <a:srgbClr val="FFB600"/>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6" name="Shape 26"/>
        <p:cNvGrpSpPr/>
        <p:nvPr/>
      </p:nvGrpSpPr>
      <p:grpSpPr>
        <a:xfrm>
          <a:off x="0" y="0"/>
          <a:ext cx="0" cy="0"/>
          <a:chOff x="0" y="0"/>
          <a:chExt cx="0" cy="0"/>
        </a:xfrm>
      </p:grpSpPr>
      <p:sp>
        <p:nvSpPr>
          <p:cNvPr id="27" name="Google Shape;27;p6"/>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6"/>
          <p:cNvSpPr txBox="1"/>
          <p:nvPr>
            <p:ph type="title"/>
          </p:nvPr>
        </p:nvSpPr>
        <p:spPr>
          <a:xfrm>
            <a:off x="922000" y="891775"/>
            <a:ext cx="6866100" cy="857400"/>
          </a:xfrm>
          <a:prstGeom prst="rect">
            <a:avLst/>
          </a:prstGeom>
        </p:spPr>
        <p:txBody>
          <a:bodyPr anchorCtr="0" anchor="t" bIns="91425" lIns="91425" spcFirstLastPara="1" rIns="91425" wrap="square" tIns="91425">
            <a:noAutofit/>
          </a:bodyPr>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p:txBody>
      </p:sp>
      <p:sp>
        <p:nvSpPr>
          <p:cNvPr id="29" name="Google Shape;29;p6"/>
          <p:cNvSpPr txBox="1"/>
          <p:nvPr>
            <p:ph idx="1" type="body"/>
          </p:nvPr>
        </p:nvSpPr>
        <p:spPr>
          <a:xfrm>
            <a:off x="922000" y="1887378"/>
            <a:ext cx="3543300" cy="30276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30" name="Google Shape;30;p6"/>
          <p:cNvSpPr txBox="1"/>
          <p:nvPr>
            <p:ph idx="2" type="body"/>
          </p:nvPr>
        </p:nvSpPr>
        <p:spPr>
          <a:xfrm>
            <a:off x="4678687" y="1887378"/>
            <a:ext cx="3543300" cy="30276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31" name="Google Shape;31;p6"/>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2" name="Shape 32"/>
        <p:cNvGrpSpPr/>
        <p:nvPr/>
      </p:nvGrpSpPr>
      <p:grpSpPr>
        <a:xfrm>
          <a:off x="0" y="0"/>
          <a:ext cx="0" cy="0"/>
          <a:chOff x="0" y="0"/>
          <a:chExt cx="0" cy="0"/>
        </a:xfrm>
      </p:grpSpPr>
      <p:sp>
        <p:nvSpPr>
          <p:cNvPr id="33" name="Google Shape;33;p7"/>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7"/>
          <p:cNvSpPr txBox="1"/>
          <p:nvPr>
            <p:ph type="title"/>
          </p:nvPr>
        </p:nvSpPr>
        <p:spPr>
          <a:xfrm>
            <a:off x="922000" y="891775"/>
            <a:ext cx="6866100" cy="857400"/>
          </a:xfrm>
          <a:prstGeom prst="rect">
            <a:avLst/>
          </a:prstGeom>
        </p:spPr>
        <p:txBody>
          <a:bodyPr anchorCtr="0" anchor="t" bIns="91425" lIns="91425" spcFirstLastPara="1" rIns="91425" wrap="square" tIns="91425">
            <a:noAutofit/>
          </a:bodyPr>
          <a:lstStyle>
            <a:lvl1pPr lvl="0" rtl="0">
              <a:spcBef>
                <a:spcPts val="0"/>
              </a:spcBef>
              <a:spcAft>
                <a:spcPts val="0"/>
              </a:spcAft>
              <a:buSzPts val="58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p:txBody>
      </p:sp>
      <p:sp>
        <p:nvSpPr>
          <p:cNvPr id="35" name="Google Shape;35;p7"/>
          <p:cNvSpPr txBox="1"/>
          <p:nvPr>
            <p:ph idx="1" type="body"/>
          </p:nvPr>
        </p:nvSpPr>
        <p:spPr>
          <a:xfrm>
            <a:off x="922000" y="1930500"/>
            <a:ext cx="2332200" cy="29190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6" name="Google Shape;36;p7"/>
          <p:cNvSpPr txBox="1"/>
          <p:nvPr>
            <p:ph idx="2" type="body"/>
          </p:nvPr>
        </p:nvSpPr>
        <p:spPr>
          <a:xfrm>
            <a:off x="3373778" y="1930500"/>
            <a:ext cx="2332200" cy="29190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7" name="Google Shape;37;p7"/>
          <p:cNvSpPr txBox="1"/>
          <p:nvPr>
            <p:ph idx="3" type="body"/>
          </p:nvPr>
        </p:nvSpPr>
        <p:spPr>
          <a:xfrm>
            <a:off x="5825557" y="1930500"/>
            <a:ext cx="2332200" cy="29190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8" name="Google Shape;38;p7"/>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 name="Shape 39"/>
        <p:cNvGrpSpPr/>
        <p:nvPr/>
      </p:nvGrpSpPr>
      <p:grpSpPr>
        <a:xfrm>
          <a:off x="0" y="0"/>
          <a:ext cx="0" cy="0"/>
          <a:chOff x="0" y="0"/>
          <a:chExt cx="0" cy="0"/>
        </a:xfrm>
      </p:grpSpPr>
      <p:sp>
        <p:nvSpPr>
          <p:cNvPr id="40" name="Google Shape;40;p8"/>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8"/>
          <p:cNvSpPr txBox="1"/>
          <p:nvPr>
            <p:ph type="title"/>
          </p:nvPr>
        </p:nvSpPr>
        <p:spPr>
          <a:xfrm>
            <a:off x="922000" y="891775"/>
            <a:ext cx="6866100" cy="857400"/>
          </a:xfrm>
          <a:prstGeom prst="rect">
            <a:avLst/>
          </a:prstGeom>
        </p:spPr>
        <p:txBody>
          <a:bodyPr anchorCtr="0" anchor="t" bIns="91425" lIns="91425" spcFirstLastPara="1" rIns="91425" wrap="square" tIns="91425">
            <a:noAutofit/>
          </a:bodyPr>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p:txBody>
      </p:sp>
      <p:sp>
        <p:nvSpPr>
          <p:cNvPr id="42" name="Google Shape;42;p8"/>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9"/>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9"/>
          <p:cNvSpPr txBox="1"/>
          <p:nvPr>
            <p:ph idx="1" type="body"/>
          </p:nvPr>
        </p:nvSpPr>
        <p:spPr>
          <a:xfrm>
            <a:off x="457200" y="4253909"/>
            <a:ext cx="8229600" cy="5196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SzPts val="1400"/>
              <a:buNone/>
              <a:defRPr sz="1400"/>
            </a:lvl1pPr>
          </a:lstStyle>
          <a:p/>
        </p:txBody>
      </p:sp>
      <p:sp>
        <p:nvSpPr>
          <p:cNvPr id="46" name="Google Shape;46;p9"/>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 name="Shape 47"/>
        <p:cNvGrpSpPr/>
        <p:nvPr/>
      </p:nvGrpSpPr>
      <p:grpSpPr>
        <a:xfrm>
          <a:off x="0" y="0"/>
          <a:ext cx="0" cy="0"/>
          <a:chOff x="0" y="0"/>
          <a:chExt cx="0" cy="0"/>
        </a:xfrm>
      </p:grpSpPr>
      <p:sp>
        <p:nvSpPr>
          <p:cNvPr id="48" name="Google Shape;48;p10"/>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49" name="Google Shape;49;p10"/>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22000" y="891775"/>
            <a:ext cx="6866100" cy="85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1pPr>
            <a:lvl2pPr lvl="1">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2pPr>
            <a:lvl3pPr lvl="2">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3pPr>
            <a:lvl4pPr lvl="3">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4pPr>
            <a:lvl5pPr lvl="4">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5pPr>
            <a:lvl6pPr lvl="5">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6pPr>
            <a:lvl7pPr lvl="6">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7pPr>
            <a:lvl8pPr lvl="7">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8pPr>
            <a:lvl9pPr lvl="8">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9pPr>
          </a:lstStyle>
          <a:p/>
        </p:txBody>
      </p:sp>
      <p:sp>
        <p:nvSpPr>
          <p:cNvPr id="7" name="Google Shape;7;p1"/>
          <p:cNvSpPr txBox="1"/>
          <p:nvPr>
            <p:ph idx="1" type="body"/>
          </p:nvPr>
        </p:nvSpPr>
        <p:spPr>
          <a:xfrm>
            <a:off x="922000" y="1885951"/>
            <a:ext cx="6866100" cy="2366100"/>
          </a:xfrm>
          <a:prstGeom prst="rect">
            <a:avLst/>
          </a:prstGeom>
          <a:noFill/>
          <a:ln>
            <a:noFill/>
          </a:ln>
        </p:spPr>
        <p:txBody>
          <a:bodyPr anchorCtr="0" anchor="t" bIns="91425" lIns="91425" spcFirstLastPara="1" rIns="91425" wrap="square" tIns="91425">
            <a:noAutofit/>
          </a:bodyPr>
          <a:lstStyle>
            <a:lvl1pPr indent="-342900" lvl="0" marL="457200">
              <a:spcBef>
                <a:spcPts val="600"/>
              </a:spcBef>
              <a:spcAft>
                <a:spcPts val="0"/>
              </a:spcAft>
              <a:buClr>
                <a:srgbClr val="FFB600"/>
              </a:buClr>
              <a:buSzPts val="1800"/>
              <a:buFont typeface="Raleway Light"/>
              <a:buChar char="●"/>
              <a:defRPr sz="1800">
                <a:solidFill>
                  <a:srgbClr val="666666"/>
                </a:solidFill>
                <a:latin typeface="Raleway Light"/>
                <a:ea typeface="Raleway Light"/>
                <a:cs typeface="Raleway Light"/>
                <a:sym typeface="Raleway Light"/>
              </a:defRPr>
            </a:lvl1pPr>
            <a:lvl2pPr indent="-342900" lvl="1" marL="914400">
              <a:spcBef>
                <a:spcPts val="0"/>
              </a:spcBef>
              <a:spcAft>
                <a:spcPts val="0"/>
              </a:spcAft>
              <a:buClr>
                <a:srgbClr val="FFB600"/>
              </a:buClr>
              <a:buSzPts val="1800"/>
              <a:buFont typeface="Raleway Light"/>
              <a:buChar char="○"/>
              <a:defRPr sz="1800">
                <a:solidFill>
                  <a:srgbClr val="666666"/>
                </a:solidFill>
                <a:latin typeface="Raleway Light"/>
                <a:ea typeface="Raleway Light"/>
                <a:cs typeface="Raleway Light"/>
                <a:sym typeface="Raleway Light"/>
              </a:defRPr>
            </a:lvl2pPr>
            <a:lvl3pPr indent="-342900" lvl="2" marL="1371600">
              <a:spcBef>
                <a:spcPts val="0"/>
              </a:spcBef>
              <a:spcAft>
                <a:spcPts val="0"/>
              </a:spcAft>
              <a:buClr>
                <a:srgbClr val="FFB600"/>
              </a:buClr>
              <a:buSzPts val="1800"/>
              <a:buFont typeface="Raleway Light"/>
              <a:buChar char="■"/>
              <a:defRPr sz="1800">
                <a:solidFill>
                  <a:srgbClr val="666666"/>
                </a:solidFill>
                <a:latin typeface="Raleway Light"/>
                <a:ea typeface="Raleway Light"/>
                <a:cs typeface="Raleway Light"/>
                <a:sym typeface="Raleway Light"/>
              </a:defRPr>
            </a:lvl3pPr>
            <a:lvl4pPr indent="-342900" lvl="3" marL="18288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4pPr>
            <a:lvl5pPr indent="-342900" lvl="4" marL="22860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5pPr>
            <a:lvl6pPr indent="-342900" lvl="5" marL="27432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6pPr>
            <a:lvl7pPr indent="-342900" lvl="6" marL="32004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7pPr>
            <a:lvl8pPr indent="-342900" lvl="7" marL="36576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8pPr>
            <a:lvl9pPr indent="-342900" lvl="8" marL="41148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9pPr>
          </a:lstStyle>
          <a:p/>
        </p:txBody>
      </p:sp>
      <p:sp>
        <p:nvSpPr>
          <p:cNvPr id="8" name="Google Shape;8;p1"/>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lvl1pPr lvl="0" algn="ctr">
              <a:buNone/>
              <a:defRPr sz="1300">
                <a:solidFill>
                  <a:srgbClr val="FFB600"/>
                </a:solidFill>
                <a:latin typeface="Raleway ExtraBold"/>
                <a:ea typeface="Raleway ExtraBold"/>
                <a:cs typeface="Raleway ExtraBold"/>
                <a:sym typeface="Raleway ExtraBold"/>
              </a:defRPr>
            </a:lvl1pPr>
            <a:lvl2pPr lvl="1" algn="ctr">
              <a:buNone/>
              <a:defRPr sz="1300">
                <a:solidFill>
                  <a:srgbClr val="FFB600"/>
                </a:solidFill>
                <a:latin typeface="Raleway ExtraBold"/>
                <a:ea typeface="Raleway ExtraBold"/>
                <a:cs typeface="Raleway ExtraBold"/>
                <a:sym typeface="Raleway ExtraBold"/>
              </a:defRPr>
            </a:lvl2pPr>
            <a:lvl3pPr lvl="2" algn="ctr">
              <a:buNone/>
              <a:defRPr sz="1300">
                <a:solidFill>
                  <a:srgbClr val="FFB600"/>
                </a:solidFill>
                <a:latin typeface="Raleway ExtraBold"/>
                <a:ea typeface="Raleway ExtraBold"/>
                <a:cs typeface="Raleway ExtraBold"/>
                <a:sym typeface="Raleway ExtraBold"/>
              </a:defRPr>
            </a:lvl3pPr>
            <a:lvl4pPr lvl="3" algn="ctr">
              <a:buNone/>
              <a:defRPr sz="1300">
                <a:solidFill>
                  <a:srgbClr val="FFB600"/>
                </a:solidFill>
                <a:latin typeface="Raleway ExtraBold"/>
                <a:ea typeface="Raleway ExtraBold"/>
                <a:cs typeface="Raleway ExtraBold"/>
                <a:sym typeface="Raleway ExtraBold"/>
              </a:defRPr>
            </a:lvl4pPr>
            <a:lvl5pPr lvl="4" algn="ctr">
              <a:buNone/>
              <a:defRPr sz="1300">
                <a:solidFill>
                  <a:srgbClr val="FFB600"/>
                </a:solidFill>
                <a:latin typeface="Raleway ExtraBold"/>
                <a:ea typeface="Raleway ExtraBold"/>
                <a:cs typeface="Raleway ExtraBold"/>
                <a:sym typeface="Raleway ExtraBold"/>
              </a:defRPr>
            </a:lvl5pPr>
            <a:lvl6pPr lvl="5" algn="ctr">
              <a:buNone/>
              <a:defRPr sz="1300">
                <a:solidFill>
                  <a:srgbClr val="FFB600"/>
                </a:solidFill>
                <a:latin typeface="Raleway ExtraBold"/>
                <a:ea typeface="Raleway ExtraBold"/>
                <a:cs typeface="Raleway ExtraBold"/>
                <a:sym typeface="Raleway ExtraBold"/>
              </a:defRPr>
            </a:lvl6pPr>
            <a:lvl7pPr lvl="6" algn="ctr">
              <a:buNone/>
              <a:defRPr sz="1300">
                <a:solidFill>
                  <a:srgbClr val="FFB600"/>
                </a:solidFill>
                <a:latin typeface="Raleway ExtraBold"/>
                <a:ea typeface="Raleway ExtraBold"/>
                <a:cs typeface="Raleway ExtraBold"/>
                <a:sym typeface="Raleway ExtraBold"/>
              </a:defRPr>
            </a:lvl7pPr>
            <a:lvl8pPr lvl="7" algn="ctr">
              <a:buNone/>
              <a:defRPr sz="1300">
                <a:solidFill>
                  <a:srgbClr val="FFB600"/>
                </a:solidFill>
                <a:latin typeface="Raleway ExtraBold"/>
                <a:ea typeface="Raleway ExtraBold"/>
                <a:cs typeface="Raleway ExtraBold"/>
                <a:sym typeface="Raleway ExtraBold"/>
              </a:defRPr>
            </a:lvl8pPr>
            <a:lvl9pPr lvl="8" algn="ctr">
              <a:buNone/>
              <a:defRPr sz="1300">
                <a:solidFill>
                  <a:srgbClr val="FFB600"/>
                </a:solidFill>
                <a:latin typeface="Raleway ExtraBold"/>
                <a:ea typeface="Raleway ExtraBold"/>
                <a:cs typeface="Raleway ExtraBold"/>
                <a:sym typeface="Raleway ExtraBold"/>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png"/><Relationship Id="rId4" Type="http://schemas.openxmlformats.org/officeDocument/2006/relationships/image" Target="../media/image22.png"/><Relationship Id="rId5" Type="http://schemas.openxmlformats.org/officeDocument/2006/relationships/hyperlink" Target="https://www.sjsu.edu/aiie/accreditation/arc.ph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www.sjsu.edu/aiie/accreditation/institutional/index.php" TargetMode="External"/><Relationship Id="rId4" Type="http://schemas.openxmlformats.org/officeDocument/2006/relationships/image" Target="../media/image9.png"/><Relationship Id="rId5"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4.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hyperlink" Target="mailto:priya.raman@sjsu.edu" TargetMode="Externa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hyperlink" Target="https://www.sjsu.edu/aiie/docs/accreditation/2021/sjsu-institutional-report-2021.pdf" TargetMode="External"/><Relationship Id="rId4" Type="http://schemas.openxmlformats.org/officeDocument/2006/relationships/hyperlink" Target="https://www.sjsu.edu/aiie/docs/accreditation/2021/wscuc-av-team-report-2022.pdf" TargetMode="External"/><Relationship Id="rId9" Type="http://schemas.openxmlformats.org/officeDocument/2006/relationships/image" Target="../media/image17.png"/><Relationship Id="rId5" Type="http://schemas.openxmlformats.org/officeDocument/2006/relationships/hyperlink" Target="https://www.sjsu.edu/aiie/docs/accreditation/2021/sjsu-letter-to-wscuc-commission-2022.pdf" TargetMode="External"/><Relationship Id="rId6" Type="http://schemas.openxmlformats.org/officeDocument/2006/relationships/hyperlink" Target="https://www.sjsu.edu/aiie/docs/accreditation/2021/wscuc-av-commission-action-letter-2022.pdf" TargetMode="External"/><Relationship Id="rId7" Type="http://schemas.openxmlformats.org/officeDocument/2006/relationships/hyperlink" Target="https://blogs.sjsu.edu/president/2022/07/13/decision-letter-from-the-wscuc-accreditation-reaffirmation-process/" TargetMode="External"/><Relationship Id="rId8" Type="http://schemas.openxmlformats.org/officeDocument/2006/relationships/hyperlink" Target="https://docs.google.com/document/d/1TT9iMbGR5F30lj0BL9PlvfdzTmuZhqNovyJrqOYWCG4/edit#heading=h.5ice79h19g58"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hyperlink" Target="https://docs.google.com/document/u/0/d/13KBKmEAbvO5ZnFfDzAWfGZrPCIbuhsrmYC9gsekQtjo/edit" TargetMode="Externa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hyperlink" Target="https://wascsenior.app.box.com/file/1261767942650?s=jdbd53vlfx3mf32kwfy6ngvczdpmr6f3" TargetMode="External"/><Relationship Id="rId4" Type="http://schemas.openxmlformats.org/officeDocument/2006/relationships/hyperlink" Target="https://docs.google.com/spreadsheets/d/1xFk7GJsvovyxxK6QMf9I5PXtMhITXQth/edit#gid=1897190372" TargetMode="External"/><Relationship Id="rId5" Type="http://schemas.openxmlformats.org/officeDocument/2006/relationships/hyperlink" Target="https://wascsenior.app.box.com/s/m5eoly6vyj5gl8om0609" TargetMode="External"/><Relationship Id="rId6" Type="http://schemas.openxmlformats.org/officeDocument/2006/relationships/hyperlink" Target="https://wascsenior.app.box.com/file/9921279644?s=pe65u13mohpmcma8ui6x" TargetMode="External"/><Relationship Id="rId7" Type="http://schemas.openxmlformats.org/officeDocument/2006/relationships/hyperlink" Target="https://www.wscuc.org/2022standards/" TargetMode="External"/><Relationship Id="rId8"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www.wscuc.org/about/" TargetMode="External"/><Relationship Id="rId4" Type="http://schemas.openxmlformats.org/officeDocument/2006/relationships/image" Target="../media/image6.png"/><Relationship Id="rId5"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hyperlink" Target="https://www.sjsu.edu/aiie/about/staff.php" TargetMode="External"/><Relationship Id="rId5"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hyperlink" Target="https://www.sjsu.edu/senate/committee-taskforce-information/assignments.php#accreditation-review" TargetMode="External"/><Relationship Id="rId5" Type="http://schemas.openxmlformats.org/officeDocument/2006/relationships/image" Target="../media/image10.png"/><Relationship Id="rId6" Type="http://schemas.openxmlformats.org/officeDocument/2006/relationships/image" Target="../media/image13.png"/><Relationship Id="rId7"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600"/>
        </a:solidFill>
      </p:bgPr>
    </p:bg>
    <p:spTree>
      <p:nvGrpSpPr>
        <p:cNvPr id="95" name="Shape 95"/>
        <p:cNvGrpSpPr/>
        <p:nvPr/>
      </p:nvGrpSpPr>
      <p:grpSpPr>
        <a:xfrm>
          <a:off x="0" y="0"/>
          <a:ext cx="0" cy="0"/>
          <a:chOff x="0" y="0"/>
          <a:chExt cx="0" cy="0"/>
        </a:xfrm>
      </p:grpSpPr>
      <p:pic>
        <p:nvPicPr>
          <p:cNvPr id="96" name="Google Shape;96;p16"/>
          <p:cNvPicPr preferRelativeResize="0"/>
          <p:nvPr/>
        </p:nvPicPr>
        <p:blipFill>
          <a:blip r:embed="rId3">
            <a:alphaModFix/>
          </a:blip>
          <a:stretch>
            <a:fillRect/>
          </a:stretch>
        </p:blipFill>
        <p:spPr>
          <a:xfrm>
            <a:off x="0" y="0"/>
            <a:ext cx="9144000" cy="5143500"/>
          </a:xfrm>
          <a:prstGeom prst="rect">
            <a:avLst/>
          </a:prstGeom>
          <a:noFill/>
          <a:ln>
            <a:noFill/>
          </a:ln>
        </p:spPr>
      </p:pic>
      <p:sp>
        <p:nvSpPr>
          <p:cNvPr id="97" name="Google Shape;97;p16"/>
          <p:cNvSpPr txBox="1"/>
          <p:nvPr>
            <p:ph type="ctrTitle"/>
          </p:nvPr>
        </p:nvSpPr>
        <p:spPr>
          <a:xfrm>
            <a:off x="729500" y="1414450"/>
            <a:ext cx="7782600" cy="2701500"/>
          </a:xfrm>
          <a:prstGeom prst="rect">
            <a:avLst/>
          </a:prstGeom>
          <a:effectLst>
            <a:outerShdw blurRad="114300" rotWithShape="0" algn="bl">
              <a:srgbClr val="000000">
                <a:alpha val="73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5100"/>
              <a:t>Accreditation Review Committee</a:t>
            </a:r>
            <a:endParaRPr sz="2700"/>
          </a:p>
          <a:p>
            <a:pPr indent="0" lvl="0" marL="0" rtl="0" algn="ctr">
              <a:spcBef>
                <a:spcPts val="0"/>
              </a:spcBef>
              <a:spcAft>
                <a:spcPts val="0"/>
              </a:spcAft>
              <a:buNone/>
            </a:pPr>
            <a:r>
              <a:rPr lang="en" sz="2800"/>
              <a:t>September 30, 2024</a:t>
            </a:r>
            <a:endParaRPr sz="1900"/>
          </a:p>
        </p:txBody>
      </p:sp>
      <p:pic>
        <p:nvPicPr>
          <p:cNvPr id="98" name="Google Shape;98;p16"/>
          <p:cNvPicPr preferRelativeResize="0"/>
          <p:nvPr/>
        </p:nvPicPr>
        <p:blipFill>
          <a:blip r:embed="rId4">
            <a:alphaModFix/>
          </a:blip>
          <a:stretch>
            <a:fillRect/>
          </a:stretch>
        </p:blipFill>
        <p:spPr>
          <a:xfrm>
            <a:off x="1607816" y="605525"/>
            <a:ext cx="5685110" cy="1159800"/>
          </a:xfrm>
          <a:prstGeom prst="rect">
            <a:avLst/>
          </a:prstGeom>
          <a:noFill/>
          <a:ln>
            <a:noFill/>
          </a:ln>
          <a:effectLst>
            <a:outerShdw blurRad="57150" rotWithShape="0" algn="bl" dir="5400000" dist="57150">
              <a:schemeClr val="dk1">
                <a:alpha val="70000"/>
              </a:schemeClr>
            </a:outerShdw>
          </a:effectLst>
        </p:spPr>
      </p:pic>
      <p:sp>
        <p:nvSpPr>
          <p:cNvPr id="99" name="Google Shape;99;p16"/>
          <p:cNvSpPr txBox="1"/>
          <p:nvPr/>
        </p:nvSpPr>
        <p:spPr>
          <a:xfrm>
            <a:off x="-126625" y="4634900"/>
            <a:ext cx="3438900" cy="431100"/>
          </a:xfrm>
          <a:prstGeom prst="rect">
            <a:avLst/>
          </a:prstGeom>
          <a:noFill/>
          <a:ln>
            <a:noFill/>
          </a:ln>
          <a:effectLst>
            <a:outerShdw blurRad="200025" rotWithShape="0" algn="bl" dir="5400000" dist="19050">
              <a:srgbClr val="000000">
                <a:alpha val="72000"/>
              </a:srgbClr>
            </a:outerShdw>
          </a:effectLst>
        </p:spPr>
        <p:txBody>
          <a:bodyPr anchorCtr="0" anchor="t" bIns="91425" lIns="91425" spcFirstLastPara="1" rIns="91425" wrap="square" tIns="91425">
            <a:spAutoFit/>
          </a:bodyPr>
          <a:lstStyle/>
          <a:p>
            <a:pPr indent="0" lvl="0" marL="457200" rtl="0" algn="l">
              <a:spcBef>
                <a:spcPts val="0"/>
              </a:spcBef>
              <a:spcAft>
                <a:spcPts val="0"/>
              </a:spcAft>
              <a:buNone/>
            </a:pPr>
            <a:r>
              <a:rPr b="1" lang="en" sz="1600">
                <a:solidFill>
                  <a:srgbClr val="FFFFFF"/>
                </a:solidFill>
                <a:latin typeface="Raleway"/>
                <a:ea typeface="Raleway"/>
                <a:cs typeface="Raleway"/>
                <a:sym typeface="Raleway"/>
              </a:rPr>
              <a:t>Accreditation</a:t>
            </a:r>
            <a:r>
              <a:rPr b="1" lang="en" sz="1600">
                <a:solidFill>
                  <a:srgbClr val="FFFFFF"/>
                </a:solidFill>
                <a:latin typeface="Raleway"/>
                <a:ea typeface="Raleway"/>
                <a:cs typeface="Raleway"/>
                <a:sym typeface="Raleway"/>
              </a:rPr>
              <a:t> @ SJSU</a:t>
            </a:r>
            <a:r>
              <a:rPr lang="en" sz="1600">
                <a:solidFill>
                  <a:srgbClr val="FFFFFF"/>
                </a:solidFill>
                <a:latin typeface="Merriweather"/>
                <a:ea typeface="Merriweather"/>
                <a:cs typeface="Merriweather"/>
                <a:sym typeface="Merriweather"/>
              </a:rPr>
              <a:t> </a:t>
            </a:r>
            <a:endParaRPr>
              <a:solidFill>
                <a:srgbClr val="FFFFFF"/>
              </a:solidFill>
              <a:latin typeface="Merriweather"/>
              <a:ea typeface="Merriweather"/>
              <a:cs typeface="Merriweather"/>
              <a:sym typeface="Merriweather"/>
            </a:endParaRPr>
          </a:p>
        </p:txBody>
      </p:sp>
      <p:pic>
        <p:nvPicPr>
          <p:cNvPr id="100" name="Google Shape;100;p16"/>
          <p:cNvPicPr preferRelativeResize="0"/>
          <p:nvPr/>
        </p:nvPicPr>
        <p:blipFill>
          <a:blip r:embed="rId5">
            <a:alphaModFix/>
          </a:blip>
          <a:stretch>
            <a:fillRect/>
          </a:stretch>
        </p:blipFill>
        <p:spPr>
          <a:xfrm>
            <a:off x="7801241" y="298575"/>
            <a:ext cx="1078571" cy="11598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5"/>
          <p:cNvSpPr txBox="1"/>
          <p:nvPr>
            <p:ph type="title"/>
          </p:nvPr>
        </p:nvSpPr>
        <p:spPr>
          <a:xfrm>
            <a:off x="617200" y="358375"/>
            <a:ext cx="68661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600">
                <a:solidFill>
                  <a:srgbClr val="FFB600"/>
                </a:solidFill>
              </a:rPr>
              <a:t>ARC</a:t>
            </a:r>
            <a:r>
              <a:rPr lang="en" sz="4600"/>
              <a:t> Charge</a:t>
            </a:r>
            <a:endParaRPr sz="4600"/>
          </a:p>
        </p:txBody>
      </p:sp>
      <p:sp>
        <p:nvSpPr>
          <p:cNvPr id="170" name="Google Shape;170;p25"/>
          <p:cNvSpPr txBox="1"/>
          <p:nvPr>
            <p:ph idx="1" type="body"/>
          </p:nvPr>
        </p:nvSpPr>
        <p:spPr>
          <a:xfrm>
            <a:off x="401800" y="1215775"/>
            <a:ext cx="7897800" cy="3505800"/>
          </a:xfrm>
          <a:prstGeom prst="rect">
            <a:avLst/>
          </a:prstGeom>
        </p:spPr>
        <p:txBody>
          <a:bodyPr anchorCtr="0" anchor="t" bIns="91425" lIns="91425" spcFirstLastPara="1" rIns="91425" wrap="square" tIns="91425">
            <a:noAutofit/>
          </a:bodyPr>
          <a:lstStyle/>
          <a:p>
            <a:pPr indent="-361950" lvl="0" marL="457200" rtl="0" algn="l">
              <a:spcBef>
                <a:spcPts val="600"/>
              </a:spcBef>
              <a:spcAft>
                <a:spcPts val="0"/>
              </a:spcAft>
              <a:buClr>
                <a:schemeClr val="dk1"/>
              </a:buClr>
              <a:buSzPts val="2100"/>
              <a:buChar char="●"/>
            </a:pPr>
            <a:r>
              <a:rPr b="1" lang="en" sz="2100">
                <a:solidFill>
                  <a:schemeClr val="dk1"/>
                </a:solidFill>
                <a:latin typeface="Raleway"/>
                <a:ea typeface="Raleway"/>
                <a:cs typeface="Raleway"/>
                <a:sym typeface="Raleway"/>
              </a:rPr>
              <a:t>Summarize the feedback received from WSCUC and make it </a:t>
            </a:r>
            <a:r>
              <a:rPr b="1" lang="en" sz="2100">
                <a:solidFill>
                  <a:srgbClr val="FFB600"/>
                </a:solidFill>
                <a:latin typeface="Raleway"/>
                <a:ea typeface="Raleway"/>
                <a:cs typeface="Raleway"/>
                <a:sym typeface="Raleway"/>
              </a:rPr>
              <a:t>widely available</a:t>
            </a:r>
            <a:r>
              <a:rPr b="1" lang="en" sz="2100">
                <a:solidFill>
                  <a:schemeClr val="dk1"/>
                </a:solidFill>
                <a:latin typeface="Raleway"/>
                <a:ea typeface="Raleway"/>
                <a:cs typeface="Raleway"/>
                <a:sym typeface="Raleway"/>
              </a:rPr>
              <a:t>.</a:t>
            </a:r>
            <a:endParaRPr b="1" sz="2100">
              <a:solidFill>
                <a:schemeClr val="dk1"/>
              </a:solidFill>
              <a:latin typeface="Raleway"/>
              <a:ea typeface="Raleway"/>
              <a:cs typeface="Raleway"/>
              <a:sym typeface="Raleway"/>
            </a:endParaRPr>
          </a:p>
          <a:p>
            <a:pPr indent="-361950" lvl="0" marL="457200" rtl="0" algn="l">
              <a:spcBef>
                <a:spcPts val="0"/>
              </a:spcBef>
              <a:spcAft>
                <a:spcPts val="0"/>
              </a:spcAft>
              <a:buClr>
                <a:schemeClr val="dk1"/>
              </a:buClr>
              <a:buSzPts val="2100"/>
              <a:buChar char="●"/>
            </a:pPr>
            <a:r>
              <a:rPr b="1" lang="en" sz="2100">
                <a:solidFill>
                  <a:schemeClr val="dk1"/>
                </a:solidFill>
                <a:latin typeface="Raleway"/>
                <a:ea typeface="Raleway"/>
                <a:cs typeface="Raleway"/>
                <a:sym typeface="Raleway"/>
              </a:rPr>
              <a:t>Engaging </a:t>
            </a:r>
            <a:r>
              <a:rPr b="1" lang="en" sz="2100">
                <a:solidFill>
                  <a:schemeClr val="accent2"/>
                </a:solidFill>
                <a:latin typeface="Raleway"/>
                <a:ea typeface="Raleway"/>
                <a:cs typeface="Raleway"/>
                <a:sym typeface="Raleway"/>
              </a:rPr>
              <a:t>diverse voices</a:t>
            </a:r>
            <a:r>
              <a:rPr b="1" lang="en" sz="2100">
                <a:solidFill>
                  <a:schemeClr val="dk1"/>
                </a:solidFill>
                <a:latin typeface="Raleway"/>
                <a:ea typeface="Raleway"/>
                <a:cs typeface="Raleway"/>
                <a:sym typeface="Raleway"/>
              </a:rPr>
              <a:t> in the reflection and analysis of information collected and reported to the Western Senior College and University Commission (WSCUC).</a:t>
            </a:r>
            <a:endParaRPr b="1" sz="2100">
              <a:solidFill>
                <a:schemeClr val="dk1"/>
              </a:solidFill>
              <a:latin typeface="Raleway"/>
              <a:ea typeface="Raleway"/>
              <a:cs typeface="Raleway"/>
              <a:sym typeface="Raleway"/>
            </a:endParaRPr>
          </a:p>
          <a:p>
            <a:pPr indent="-361950" lvl="0" marL="457200" rtl="0" algn="l">
              <a:spcBef>
                <a:spcPts val="0"/>
              </a:spcBef>
              <a:spcAft>
                <a:spcPts val="0"/>
              </a:spcAft>
              <a:buClr>
                <a:schemeClr val="dk1"/>
              </a:buClr>
              <a:buSzPts val="2100"/>
              <a:buChar char="●"/>
            </a:pPr>
            <a:r>
              <a:rPr b="1" lang="en" sz="2100">
                <a:solidFill>
                  <a:schemeClr val="dk1"/>
                </a:solidFill>
                <a:latin typeface="Raleway"/>
                <a:ea typeface="Raleway"/>
                <a:cs typeface="Raleway"/>
                <a:sym typeface="Raleway"/>
              </a:rPr>
              <a:t>Developing a </a:t>
            </a:r>
            <a:r>
              <a:rPr b="1" lang="en" sz="2100">
                <a:solidFill>
                  <a:schemeClr val="accent2"/>
                </a:solidFill>
                <a:latin typeface="Raleway"/>
                <a:ea typeface="Raleway"/>
                <a:cs typeface="Raleway"/>
                <a:sym typeface="Raleway"/>
              </a:rPr>
              <a:t>campus preparation and implementation plan </a:t>
            </a:r>
            <a:r>
              <a:rPr b="1" lang="en" sz="2100">
                <a:solidFill>
                  <a:schemeClr val="dk1"/>
                </a:solidFill>
                <a:latin typeface="Raleway"/>
                <a:ea typeface="Raleway"/>
                <a:cs typeface="Raleway"/>
                <a:sym typeface="Raleway"/>
              </a:rPr>
              <a:t>that responds to the directions given to the campus in the previous WSCUC Commission letters and WSCUC accreditation review reports.</a:t>
            </a:r>
            <a:endParaRPr b="1" sz="2100">
              <a:solidFill>
                <a:schemeClr val="dk1"/>
              </a:solidFill>
              <a:latin typeface="Raleway"/>
              <a:ea typeface="Raleway"/>
              <a:cs typeface="Raleway"/>
              <a:sym typeface="Raleway"/>
            </a:endParaRPr>
          </a:p>
          <a:p>
            <a:pPr indent="0" lvl="0" marL="457200" rtl="0" algn="l">
              <a:spcBef>
                <a:spcPts val="600"/>
              </a:spcBef>
              <a:spcAft>
                <a:spcPts val="0"/>
              </a:spcAft>
              <a:buNone/>
            </a:pPr>
            <a:r>
              <a:t/>
            </a:r>
            <a:endParaRPr b="1" sz="2100">
              <a:solidFill>
                <a:srgbClr val="0055A2"/>
              </a:solidFill>
              <a:latin typeface="Raleway"/>
              <a:ea typeface="Raleway"/>
              <a:cs typeface="Raleway"/>
              <a:sym typeface="Raleway"/>
            </a:endParaRPr>
          </a:p>
        </p:txBody>
      </p:sp>
      <p:sp>
        <p:nvSpPr>
          <p:cNvPr id="171" name="Google Shape;171;p25"/>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72" name="Google Shape;172;p25"/>
          <p:cNvPicPr preferRelativeResize="0"/>
          <p:nvPr/>
        </p:nvPicPr>
        <p:blipFill>
          <a:blip r:embed="rId3">
            <a:alphaModFix/>
          </a:blip>
          <a:stretch>
            <a:fillRect/>
          </a:stretch>
        </p:blipFill>
        <p:spPr>
          <a:xfrm>
            <a:off x="7815616" y="282175"/>
            <a:ext cx="1078571" cy="1159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6"/>
          <p:cNvSpPr txBox="1"/>
          <p:nvPr>
            <p:ph type="title"/>
          </p:nvPr>
        </p:nvSpPr>
        <p:spPr>
          <a:xfrm>
            <a:off x="617200" y="358375"/>
            <a:ext cx="68661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600">
                <a:solidFill>
                  <a:srgbClr val="FFB600"/>
                </a:solidFill>
              </a:rPr>
              <a:t>ARC</a:t>
            </a:r>
            <a:r>
              <a:rPr lang="en" sz="4600"/>
              <a:t> Charge</a:t>
            </a:r>
            <a:endParaRPr sz="4600"/>
          </a:p>
        </p:txBody>
      </p:sp>
      <p:sp>
        <p:nvSpPr>
          <p:cNvPr id="178" name="Google Shape;178;p26"/>
          <p:cNvSpPr txBox="1"/>
          <p:nvPr>
            <p:ph idx="1" type="body"/>
          </p:nvPr>
        </p:nvSpPr>
        <p:spPr>
          <a:xfrm>
            <a:off x="401800" y="1215775"/>
            <a:ext cx="7897800" cy="3351900"/>
          </a:xfrm>
          <a:prstGeom prst="rect">
            <a:avLst/>
          </a:prstGeom>
        </p:spPr>
        <p:txBody>
          <a:bodyPr anchorCtr="0" anchor="t" bIns="91425" lIns="91425" spcFirstLastPara="1" rIns="91425" wrap="square" tIns="91425">
            <a:noAutofit/>
          </a:bodyPr>
          <a:lstStyle/>
          <a:p>
            <a:pPr indent="-361950" lvl="0" marL="457200" rtl="0" algn="l">
              <a:spcBef>
                <a:spcPts val="600"/>
              </a:spcBef>
              <a:spcAft>
                <a:spcPts val="0"/>
              </a:spcAft>
              <a:buClr>
                <a:schemeClr val="dk1"/>
              </a:buClr>
              <a:buSzPts val="2100"/>
              <a:buChar char="●"/>
            </a:pPr>
            <a:r>
              <a:rPr b="1" lang="en" sz="2100">
                <a:solidFill>
                  <a:schemeClr val="dk1"/>
                </a:solidFill>
                <a:latin typeface="Raleway"/>
                <a:ea typeface="Raleway"/>
                <a:cs typeface="Raleway"/>
                <a:sym typeface="Raleway"/>
              </a:rPr>
              <a:t>Communicating to all campus constituents’ information regarding </a:t>
            </a:r>
            <a:r>
              <a:rPr b="1" lang="en" sz="2100">
                <a:solidFill>
                  <a:schemeClr val="accent2"/>
                </a:solidFill>
                <a:latin typeface="Raleway"/>
                <a:ea typeface="Raleway"/>
                <a:cs typeface="Raleway"/>
                <a:sym typeface="Raleway"/>
              </a:rPr>
              <a:t>accreditation activities and priorities</a:t>
            </a:r>
            <a:r>
              <a:rPr b="1" lang="en" sz="2100">
                <a:solidFill>
                  <a:schemeClr val="dk1"/>
                </a:solidFill>
                <a:latin typeface="Raleway"/>
                <a:ea typeface="Raleway"/>
                <a:cs typeface="Raleway"/>
                <a:sym typeface="Raleway"/>
              </a:rPr>
              <a:t>.</a:t>
            </a:r>
            <a:endParaRPr b="1" sz="2100">
              <a:solidFill>
                <a:schemeClr val="dk1"/>
              </a:solidFill>
              <a:latin typeface="Raleway"/>
              <a:ea typeface="Raleway"/>
              <a:cs typeface="Raleway"/>
              <a:sym typeface="Raleway"/>
            </a:endParaRPr>
          </a:p>
          <a:p>
            <a:pPr indent="0" lvl="0" marL="0" rtl="0" algn="l">
              <a:spcBef>
                <a:spcPts val="600"/>
              </a:spcBef>
              <a:spcAft>
                <a:spcPts val="0"/>
              </a:spcAft>
              <a:buNone/>
            </a:pPr>
            <a:r>
              <a:t/>
            </a:r>
            <a:endParaRPr b="1" sz="2100">
              <a:solidFill>
                <a:schemeClr val="dk1"/>
              </a:solidFill>
              <a:latin typeface="Raleway"/>
              <a:ea typeface="Raleway"/>
              <a:cs typeface="Raleway"/>
              <a:sym typeface="Raleway"/>
            </a:endParaRPr>
          </a:p>
          <a:p>
            <a:pPr indent="-361950" lvl="0" marL="457200" rtl="0" algn="l">
              <a:spcBef>
                <a:spcPts val="600"/>
              </a:spcBef>
              <a:spcAft>
                <a:spcPts val="0"/>
              </a:spcAft>
              <a:buClr>
                <a:schemeClr val="dk1"/>
              </a:buClr>
              <a:buSzPts val="2100"/>
              <a:buChar char="●"/>
            </a:pPr>
            <a:r>
              <a:rPr b="1" lang="en" sz="2100">
                <a:solidFill>
                  <a:schemeClr val="dk1"/>
                </a:solidFill>
                <a:latin typeface="Raleway"/>
                <a:ea typeface="Raleway"/>
                <a:cs typeface="Raleway"/>
                <a:sym typeface="Raleway"/>
              </a:rPr>
              <a:t>Generating </a:t>
            </a:r>
            <a:r>
              <a:rPr b="1" lang="en" sz="2100">
                <a:solidFill>
                  <a:schemeClr val="accent2"/>
                </a:solidFill>
                <a:latin typeface="Raleway"/>
                <a:ea typeface="Raleway"/>
                <a:cs typeface="Raleway"/>
                <a:sym typeface="Raleway"/>
              </a:rPr>
              <a:t>institutional reports and materials</a:t>
            </a:r>
            <a:r>
              <a:rPr b="1" lang="en" sz="2100">
                <a:solidFill>
                  <a:schemeClr val="dk1"/>
                </a:solidFill>
                <a:latin typeface="Raleway"/>
                <a:ea typeface="Raleway"/>
                <a:cs typeface="Raleway"/>
                <a:sym typeface="Raleway"/>
              </a:rPr>
              <a:t> needed to meet WSCUC requirements.</a:t>
            </a:r>
            <a:endParaRPr b="1" sz="2100">
              <a:solidFill>
                <a:schemeClr val="dk1"/>
              </a:solidFill>
              <a:latin typeface="Raleway"/>
              <a:ea typeface="Raleway"/>
              <a:cs typeface="Raleway"/>
              <a:sym typeface="Raleway"/>
            </a:endParaRPr>
          </a:p>
          <a:p>
            <a:pPr indent="0" lvl="0" marL="457200" rtl="0" algn="l">
              <a:spcBef>
                <a:spcPts val="600"/>
              </a:spcBef>
              <a:spcAft>
                <a:spcPts val="0"/>
              </a:spcAft>
              <a:buNone/>
            </a:pPr>
            <a:r>
              <a:t/>
            </a:r>
            <a:endParaRPr b="1" sz="2100">
              <a:solidFill>
                <a:schemeClr val="dk1"/>
              </a:solidFill>
              <a:latin typeface="Raleway"/>
              <a:ea typeface="Raleway"/>
              <a:cs typeface="Raleway"/>
              <a:sym typeface="Raleway"/>
            </a:endParaRPr>
          </a:p>
          <a:p>
            <a:pPr indent="-361950" lvl="0" marL="457200" rtl="0" algn="l">
              <a:spcBef>
                <a:spcPts val="600"/>
              </a:spcBef>
              <a:spcAft>
                <a:spcPts val="0"/>
              </a:spcAft>
              <a:buClr>
                <a:schemeClr val="dk1"/>
              </a:buClr>
              <a:buSzPts val="2100"/>
              <a:buChar char="●"/>
            </a:pPr>
            <a:r>
              <a:rPr b="1" lang="en" sz="2100">
                <a:solidFill>
                  <a:schemeClr val="dk1"/>
                </a:solidFill>
                <a:latin typeface="Raleway"/>
                <a:ea typeface="Raleway"/>
                <a:cs typeface="Raleway"/>
                <a:sym typeface="Raleway"/>
              </a:rPr>
              <a:t>Overseeing campus preparations to meet the requirements of </a:t>
            </a:r>
            <a:r>
              <a:rPr b="1" lang="en" sz="2100">
                <a:solidFill>
                  <a:schemeClr val="accent2"/>
                </a:solidFill>
                <a:latin typeface="Raleway"/>
                <a:ea typeface="Raleway"/>
                <a:cs typeface="Raleway"/>
                <a:sym typeface="Raleway"/>
              </a:rPr>
              <a:t>WSCUC Special Visit.</a:t>
            </a:r>
            <a:endParaRPr b="1" sz="2100">
              <a:solidFill>
                <a:schemeClr val="accent2"/>
              </a:solidFill>
              <a:latin typeface="Raleway"/>
              <a:ea typeface="Raleway"/>
              <a:cs typeface="Raleway"/>
              <a:sym typeface="Raleway"/>
            </a:endParaRPr>
          </a:p>
          <a:p>
            <a:pPr indent="0" lvl="0" marL="457200" rtl="0" algn="l">
              <a:spcBef>
                <a:spcPts val="600"/>
              </a:spcBef>
              <a:spcAft>
                <a:spcPts val="0"/>
              </a:spcAft>
              <a:buNone/>
            </a:pPr>
            <a:r>
              <a:t/>
            </a:r>
            <a:endParaRPr b="1" sz="2100">
              <a:solidFill>
                <a:schemeClr val="dk1"/>
              </a:solidFill>
              <a:latin typeface="Raleway"/>
              <a:ea typeface="Raleway"/>
              <a:cs typeface="Raleway"/>
              <a:sym typeface="Raleway"/>
            </a:endParaRPr>
          </a:p>
        </p:txBody>
      </p:sp>
      <p:sp>
        <p:nvSpPr>
          <p:cNvPr id="179" name="Google Shape;179;p26"/>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80" name="Google Shape;180;p26"/>
          <p:cNvPicPr preferRelativeResize="0"/>
          <p:nvPr/>
        </p:nvPicPr>
        <p:blipFill>
          <a:blip r:embed="rId3">
            <a:alphaModFix/>
          </a:blip>
          <a:stretch>
            <a:fillRect/>
          </a:stretch>
        </p:blipFill>
        <p:spPr>
          <a:xfrm>
            <a:off x="7815616" y="282175"/>
            <a:ext cx="1078571" cy="1159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7"/>
          <p:cNvSpPr txBox="1"/>
          <p:nvPr>
            <p:ph type="ctrTitle"/>
          </p:nvPr>
        </p:nvSpPr>
        <p:spPr>
          <a:xfrm>
            <a:off x="373225" y="10650"/>
            <a:ext cx="76800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800">
                <a:solidFill>
                  <a:schemeClr val="lt1"/>
                </a:solidFill>
              </a:rPr>
              <a:t>Preparing for Special Visit 2025</a:t>
            </a:r>
            <a:endParaRPr sz="3800">
              <a:solidFill>
                <a:schemeClr val="lt1"/>
              </a:solidFill>
            </a:endParaRPr>
          </a:p>
        </p:txBody>
      </p:sp>
      <p:sp>
        <p:nvSpPr>
          <p:cNvPr id="186" name="Google Shape;186;p27"/>
          <p:cNvSpPr txBox="1"/>
          <p:nvPr>
            <p:ph idx="4294967295"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solidFill>
                  <a:schemeClr val="lt1"/>
                </a:solidFill>
              </a:rPr>
              <a:t>‹#›</a:t>
            </a:fld>
            <a:endParaRPr>
              <a:solidFill>
                <a:schemeClr val="lt1"/>
              </a:solidFill>
            </a:endParaRPr>
          </a:p>
        </p:txBody>
      </p:sp>
      <p:pic>
        <p:nvPicPr>
          <p:cNvPr id="187" name="Google Shape;187;p27"/>
          <p:cNvPicPr preferRelativeResize="0"/>
          <p:nvPr/>
        </p:nvPicPr>
        <p:blipFill>
          <a:blip r:embed="rId3">
            <a:alphaModFix/>
          </a:blip>
          <a:stretch>
            <a:fillRect/>
          </a:stretch>
        </p:blipFill>
        <p:spPr>
          <a:xfrm>
            <a:off x="7811316" y="292775"/>
            <a:ext cx="1078571" cy="1159800"/>
          </a:xfrm>
          <a:prstGeom prst="rect">
            <a:avLst/>
          </a:prstGeom>
          <a:noFill/>
          <a:ln>
            <a:noFill/>
          </a:ln>
        </p:spPr>
      </p:pic>
      <p:pic>
        <p:nvPicPr>
          <p:cNvPr id="188" name="Google Shape;188;p27"/>
          <p:cNvPicPr preferRelativeResize="0"/>
          <p:nvPr/>
        </p:nvPicPr>
        <p:blipFill>
          <a:blip r:embed="rId4">
            <a:alphaModFix/>
          </a:blip>
          <a:stretch>
            <a:fillRect/>
          </a:stretch>
        </p:blipFill>
        <p:spPr>
          <a:xfrm>
            <a:off x="703000" y="1289576"/>
            <a:ext cx="3100800" cy="3119800"/>
          </a:xfrm>
          <a:prstGeom prst="rect">
            <a:avLst/>
          </a:prstGeom>
          <a:noFill/>
          <a:ln cap="flat" cmpd="sng" w="28575">
            <a:solidFill>
              <a:schemeClr val="dk2"/>
            </a:solidFill>
            <a:prstDash val="solid"/>
            <a:round/>
            <a:headEnd len="sm" w="sm" type="none"/>
            <a:tailEnd len="sm" w="sm" type="none"/>
          </a:ln>
        </p:spPr>
      </p:pic>
      <p:sp>
        <p:nvSpPr>
          <p:cNvPr id="189" name="Google Shape;189;p27"/>
          <p:cNvSpPr txBox="1"/>
          <p:nvPr/>
        </p:nvSpPr>
        <p:spPr>
          <a:xfrm>
            <a:off x="3981900" y="2951400"/>
            <a:ext cx="47109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lt1"/>
                </a:solidFill>
                <a:latin typeface="Raleway"/>
                <a:ea typeface="Raleway"/>
                <a:cs typeface="Raleway"/>
                <a:sym typeface="Raleway"/>
              </a:rPr>
              <a:t>For more background information, please review </a:t>
            </a:r>
            <a:r>
              <a:rPr lang="en" sz="1800">
                <a:solidFill>
                  <a:schemeClr val="lt1"/>
                </a:solidFill>
                <a:latin typeface="Raleway ExtraBold"/>
                <a:ea typeface="Raleway ExtraBold"/>
                <a:cs typeface="Raleway ExtraBold"/>
                <a:sym typeface="Raleway ExtraBold"/>
              </a:rPr>
              <a:t>the </a:t>
            </a:r>
            <a:r>
              <a:rPr lang="en" sz="1800" u="sng">
                <a:solidFill>
                  <a:schemeClr val="hlink"/>
                </a:solidFill>
                <a:latin typeface="Raleway ExtraBold"/>
                <a:ea typeface="Raleway ExtraBold"/>
                <a:cs typeface="Raleway ExtraBold"/>
                <a:sym typeface="Raleway ExtraBold"/>
                <a:hlinkClick r:id="rId5"/>
              </a:rPr>
              <a:t>Institutional Accreditation</a:t>
            </a:r>
            <a:r>
              <a:rPr lang="en" sz="1800">
                <a:solidFill>
                  <a:schemeClr val="lt1"/>
                </a:solidFill>
                <a:latin typeface="Raleway ExtraBold"/>
                <a:ea typeface="Raleway ExtraBold"/>
                <a:cs typeface="Raleway ExtraBold"/>
                <a:sym typeface="Raleway ExtraBold"/>
              </a:rPr>
              <a:t> site.</a:t>
            </a:r>
            <a:endParaRPr sz="1800">
              <a:solidFill>
                <a:schemeClr val="lt1"/>
              </a:solidFill>
              <a:latin typeface="Raleway ExtraBold"/>
              <a:ea typeface="Raleway ExtraBold"/>
              <a:cs typeface="Raleway ExtraBold"/>
              <a:sym typeface="Raleway ExtraBold"/>
            </a:endParaRPr>
          </a:p>
          <a:p>
            <a:pPr indent="0" lvl="0" marL="0" rtl="0" algn="l">
              <a:spcBef>
                <a:spcPts val="0"/>
              </a:spcBef>
              <a:spcAft>
                <a:spcPts val="0"/>
              </a:spcAft>
              <a:buNone/>
            </a:pPr>
            <a:r>
              <a:rPr b="1" lang="en" sz="1800">
                <a:latin typeface="Raleway"/>
                <a:ea typeface="Raleway"/>
                <a:cs typeface="Raleway"/>
                <a:sym typeface="Raleway"/>
              </a:rPr>
              <a:t>  </a:t>
            </a:r>
            <a:endParaRPr b="1" sz="1800">
              <a:latin typeface="Raleway"/>
              <a:ea typeface="Raleway"/>
              <a:cs typeface="Raleway"/>
              <a:sym typeface="Raleway"/>
            </a:endParaRPr>
          </a:p>
          <a:p>
            <a:pPr indent="0" lvl="0" marL="0" rtl="0" algn="l">
              <a:spcBef>
                <a:spcPts val="0"/>
              </a:spcBef>
              <a:spcAft>
                <a:spcPts val="0"/>
              </a:spcAft>
              <a:buNone/>
            </a:pPr>
            <a:r>
              <a:t/>
            </a:r>
            <a:endParaRPr b="1" sz="1800">
              <a:latin typeface="Raleway"/>
              <a:ea typeface="Raleway"/>
              <a:cs typeface="Raleway"/>
              <a:sym typeface="Ralewa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8"/>
          <p:cNvSpPr txBox="1"/>
          <p:nvPr>
            <p:ph type="title"/>
          </p:nvPr>
        </p:nvSpPr>
        <p:spPr>
          <a:xfrm>
            <a:off x="445500" y="434575"/>
            <a:ext cx="73710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700">
                <a:solidFill>
                  <a:srgbClr val="FFB600"/>
                </a:solidFill>
              </a:rPr>
              <a:t>WSCUC @SJSU</a:t>
            </a:r>
            <a:r>
              <a:rPr lang="en" sz="4700"/>
              <a:t> Timeline</a:t>
            </a:r>
            <a:endParaRPr sz="4700"/>
          </a:p>
        </p:txBody>
      </p:sp>
      <p:sp>
        <p:nvSpPr>
          <p:cNvPr id="195" name="Google Shape;195;p28"/>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96" name="Google Shape;196;p28"/>
          <p:cNvSpPr/>
          <p:nvPr/>
        </p:nvSpPr>
        <p:spPr>
          <a:xfrm>
            <a:off x="4836352" y="3086601"/>
            <a:ext cx="1958400" cy="133500"/>
          </a:xfrm>
          <a:prstGeom prst="rect">
            <a:avLst/>
          </a:prstGeom>
          <a:solidFill>
            <a:srgbClr val="0055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8"/>
          <p:cNvSpPr txBox="1"/>
          <p:nvPr/>
        </p:nvSpPr>
        <p:spPr>
          <a:xfrm>
            <a:off x="4513729" y="3222379"/>
            <a:ext cx="6927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aleway"/>
                <a:ea typeface="Raleway"/>
                <a:cs typeface="Raleway"/>
                <a:sym typeface="Raleway"/>
              </a:rPr>
              <a:t>Fall 2024</a:t>
            </a:r>
            <a:endParaRPr b="1" sz="1200">
              <a:latin typeface="Raleway"/>
              <a:ea typeface="Raleway"/>
              <a:cs typeface="Raleway"/>
              <a:sym typeface="Raleway"/>
            </a:endParaRPr>
          </a:p>
        </p:txBody>
      </p:sp>
      <p:sp>
        <p:nvSpPr>
          <p:cNvPr id="198" name="Google Shape;198;p28"/>
          <p:cNvSpPr txBox="1"/>
          <p:nvPr/>
        </p:nvSpPr>
        <p:spPr>
          <a:xfrm>
            <a:off x="6708200" y="1683050"/>
            <a:ext cx="20247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Raleway"/>
                <a:ea typeface="Raleway"/>
                <a:cs typeface="Raleway"/>
                <a:sym typeface="Raleway"/>
              </a:rPr>
              <a:t>Interim Report Due to WSCUC</a:t>
            </a:r>
            <a:endParaRPr b="1" sz="1000">
              <a:latin typeface="Raleway"/>
              <a:ea typeface="Raleway"/>
              <a:cs typeface="Raleway"/>
              <a:sym typeface="Raleway"/>
            </a:endParaRPr>
          </a:p>
          <a:p>
            <a:pPr indent="0" lvl="0" marL="0" rtl="0" algn="l">
              <a:spcBef>
                <a:spcPts val="1000"/>
              </a:spcBef>
              <a:spcAft>
                <a:spcPts val="1600"/>
              </a:spcAft>
              <a:buNone/>
            </a:pPr>
            <a:r>
              <a:rPr lang="en" sz="1000">
                <a:latin typeface="Raleway"/>
                <a:ea typeface="Raleway"/>
                <a:cs typeface="Raleway"/>
                <a:sym typeface="Raleway"/>
              </a:rPr>
              <a:t>Report details how the university has responded to the 9 issues identified by the Commission.</a:t>
            </a:r>
            <a:endParaRPr b="1" sz="1000">
              <a:latin typeface="Raleway"/>
              <a:ea typeface="Raleway"/>
              <a:cs typeface="Raleway"/>
              <a:sym typeface="Raleway"/>
            </a:endParaRPr>
          </a:p>
        </p:txBody>
      </p:sp>
      <p:sp>
        <p:nvSpPr>
          <p:cNvPr id="199" name="Google Shape;199;p28"/>
          <p:cNvSpPr/>
          <p:nvPr/>
        </p:nvSpPr>
        <p:spPr>
          <a:xfrm>
            <a:off x="6794700" y="3086600"/>
            <a:ext cx="1809600" cy="133500"/>
          </a:xfrm>
          <a:prstGeom prst="rect">
            <a:avLst/>
          </a:prstGeom>
          <a:solidFill>
            <a:srgbClr val="9395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0" name="Google Shape;200;p28"/>
          <p:cNvGrpSpPr/>
          <p:nvPr/>
        </p:nvGrpSpPr>
        <p:grpSpPr>
          <a:xfrm rot="10800000">
            <a:off x="6747085" y="3086593"/>
            <a:ext cx="92400" cy="411825"/>
            <a:chOff x="2070100" y="2563700"/>
            <a:chExt cx="92400" cy="411825"/>
          </a:xfrm>
        </p:grpSpPr>
        <p:cxnSp>
          <p:nvCxnSpPr>
            <p:cNvPr id="201" name="Google Shape;201;p28"/>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202" name="Google Shape;202;p28"/>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3" name="Google Shape;203;p28"/>
          <p:cNvSpPr txBox="1"/>
          <p:nvPr/>
        </p:nvSpPr>
        <p:spPr>
          <a:xfrm>
            <a:off x="6420385" y="2543660"/>
            <a:ext cx="7458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aleway"/>
                <a:ea typeface="Raleway"/>
                <a:cs typeface="Raleway"/>
                <a:sym typeface="Raleway"/>
              </a:rPr>
              <a:t>Spring 2025</a:t>
            </a:r>
            <a:endParaRPr b="1" sz="1200">
              <a:latin typeface="Raleway"/>
              <a:ea typeface="Raleway"/>
              <a:cs typeface="Raleway"/>
              <a:sym typeface="Raleway"/>
            </a:endParaRPr>
          </a:p>
        </p:txBody>
      </p:sp>
      <p:sp>
        <p:nvSpPr>
          <p:cNvPr id="204" name="Google Shape;204;p28"/>
          <p:cNvSpPr txBox="1"/>
          <p:nvPr/>
        </p:nvSpPr>
        <p:spPr>
          <a:xfrm>
            <a:off x="6672225" y="3572475"/>
            <a:ext cx="20247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Raleway"/>
                <a:ea typeface="Raleway"/>
                <a:cs typeface="Raleway"/>
                <a:sym typeface="Raleway"/>
              </a:rPr>
              <a:t>Onsite Special Visit</a:t>
            </a:r>
            <a:endParaRPr b="1" sz="1000">
              <a:latin typeface="Raleway"/>
              <a:ea typeface="Raleway"/>
              <a:cs typeface="Raleway"/>
              <a:sym typeface="Raleway"/>
            </a:endParaRPr>
          </a:p>
          <a:p>
            <a:pPr indent="0" lvl="0" marL="0" rtl="0" algn="l">
              <a:spcBef>
                <a:spcPts val="1000"/>
              </a:spcBef>
              <a:spcAft>
                <a:spcPts val="1600"/>
              </a:spcAft>
              <a:buNone/>
            </a:pPr>
            <a:r>
              <a:rPr lang="en" sz="1000">
                <a:latin typeface="Raleway"/>
                <a:ea typeface="Raleway"/>
                <a:cs typeface="Raleway"/>
                <a:sym typeface="Raleway"/>
              </a:rPr>
              <a:t>A sub-committee of the members of the 2022 review team return to campus to assess our progress.</a:t>
            </a:r>
            <a:endParaRPr b="1" sz="1000">
              <a:latin typeface="Raleway"/>
              <a:ea typeface="Raleway"/>
              <a:cs typeface="Raleway"/>
              <a:sym typeface="Raleway"/>
            </a:endParaRPr>
          </a:p>
        </p:txBody>
      </p:sp>
      <p:sp>
        <p:nvSpPr>
          <p:cNvPr id="205" name="Google Shape;205;p28"/>
          <p:cNvSpPr/>
          <p:nvPr/>
        </p:nvSpPr>
        <p:spPr>
          <a:xfrm>
            <a:off x="919650" y="3086601"/>
            <a:ext cx="1958400" cy="133500"/>
          </a:xfrm>
          <a:prstGeom prst="rect">
            <a:avLst/>
          </a:prstGeom>
          <a:solidFill>
            <a:srgbClr val="0055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8"/>
          <p:cNvSpPr txBox="1"/>
          <p:nvPr/>
        </p:nvSpPr>
        <p:spPr>
          <a:xfrm>
            <a:off x="483041" y="3222389"/>
            <a:ext cx="8712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aleway"/>
                <a:ea typeface="Raleway"/>
                <a:cs typeface="Raleway"/>
                <a:sym typeface="Raleway"/>
              </a:rPr>
              <a:t>April 2022</a:t>
            </a:r>
            <a:endParaRPr b="1" sz="1200">
              <a:latin typeface="Raleway"/>
              <a:ea typeface="Raleway"/>
              <a:cs typeface="Raleway"/>
              <a:sym typeface="Raleway"/>
            </a:endParaRPr>
          </a:p>
        </p:txBody>
      </p:sp>
      <p:grpSp>
        <p:nvGrpSpPr>
          <p:cNvPr id="207" name="Google Shape;207;p28"/>
          <p:cNvGrpSpPr/>
          <p:nvPr/>
        </p:nvGrpSpPr>
        <p:grpSpPr>
          <a:xfrm>
            <a:off x="872450" y="2807216"/>
            <a:ext cx="92400" cy="411825"/>
            <a:chOff x="845575" y="2563700"/>
            <a:chExt cx="92400" cy="411825"/>
          </a:xfrm>
        </p:grpSpPr>
        <p:cxnSp>
          <p:nvCxnSpPr>
            <p:cNvPr id="208" name="Google Shape;208;p28"/>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209" name="Google Shape;209;p28"/>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0" name="Google Shape;210;p28"/>
          <p:cNvSpPr txBox="1"/>
          <p:nvPr/>
        </p:nvSpPr>
        <p:spPr>
          <a:xfrm>
            <a:off x="810225" y="1628238"/>
            <a:ext cx="2024700" cy="10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Raleway"/>
                <a:ea typeface="Raleway"/>
                <a:cs typeface="Raleway"/>
                <a:sym typeface="Raleway"/>
              </a:rPr>
              <a:t>WSCUC Onsite Visit</a:t>
            </a:r>
            <a:endParaRPr b="1" sz="1000">
              <a:latin typeface="Raleway"/>
              <a:ea typeface="Raleway"/>
              <a:cs typeface="Raleway"/>
              <a:sym typeface="Raleway"/>
            </a:endParaRPr>
          </a:p>
          <a:p>
            <a:pPr indent="0" lvl="0" marL="0" rtl="0" algn="l">
              <a:spcBef>
                <a:spcPts val="1000"/>
              </a:spcBef>
              <a:spcAft>
                <a:spcPts val="1600"/>
              </a:spcAft>
              <a:buNone/>
            </a:pPr>
            <a:r>
              <a:rPr lang="en" sz="1000">
                <a:latin typeface="Raleway"/>
                <a:ea typeface="Raleway"/>
                <a:cs typeface="Raleway"/>
                <a:sym typeface="Raleway"/>
              </a:rPr>
              <a:t>Five member review team meets with various campus representatives and completes a report based on their findings.</a:t>
            </a:r>
            <a:endParaRPr b="1" sz="1000">
              <a:latin typeface="Raleway"/>
              <a:ea typeface="Raleway"/>
              <a:cs typeface="Raleway"/>
              <a:sym typeface="Raleway"/>
            </a:endParaRPr>
          </a:p>
        </p:txBody>
      </p:sp>
      <p:sp>
        <p:nvSpPr>
          <p:cNvPr id="211" name="Google Shape;211;p28"/>
          <p:cNvSpPr/>
          <p:nvPr/>
        </p:nvSpPr>
        <p:spPr>
          <a:xfrm>
            <a:off x="2869875" y="3087367"/>
            <a:ext cx="2091600" cy="133500"/>
          </a:xfrm>
          <a:prstGeom prst="rect">
            <a:avLst/>
          </a:prstGeom>
          <a:solidFill>
            <a:srgbClr val="9395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8"/>
          <p:cNvSpPr txBox="1"/>
          <p:nvPr/>
        </p:nvSpPr>
        <p:spPr>
          <a:xfrm>
            <a:off x="2679575" y="2517821"/>
            <a:ext cx="635400" cy="271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aleway"/>
                <a:ea typeface="Raleway"/>
                <a:cs typeface="Raleway"/>
                <a:sym typeface="Raleway"/>
              </a:rPr>
              <a:t>July 2022</a:t>
            </a:r>
            <a:endParaRPr b="1" sz="1200">
              <a:latin typeface="Raleway"/>
              <a:ea typeface="Raleway"/>
              <a:cs typeface="Raleway"/>
              <a:sym typeface="Raleway"/>
            </a:endParaRPr>
          </a:p>
        </p:txBody>
      </p:sp>
      <p:grpSp>
        <p:nvGrpSpPr>
          <p:cNvPr id="213" name="Google Shape;213;p28"/>
          <p:cNvGrpSpPr/>
          <p:nvPr/>
        </p:nvGrpSpPr>
        <p:grpSpPr>
          <a:xfrm>
            <a:off x="4919879" y="2807216"/>
            <a:ext cx="92400" cy="411825"/>
            <a:chOff x="845575" y="2563700"/>
            <a:chExt cx="92400" cy="411825"/>
          </a:xfrm>
        </p:grpSpPr>
        <p:cxnSp>
          <p:nvCxnSpPr>
            <p:cNvPr id="214" name="Google Shape;214;p28"/>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215" name="Google Shape;215;p28"/>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6" name="Google Shape;216;p28"/>
          <p:cNvSpPr txBox="1"/>
          <p:nvPr/>
        </p:nvSpPr>
        <p:spPr>
          <a:xfrm>
            <a:off x="2769200" y="3572475"/>
            <a:ext cx="2034000" cy="10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Raleway"/>
                <a:ea typeface="Raleway"/>
                <a:cs typeface="Raleway"/>
                <a:sym typeface="Raleway"/>
              </a:rPr>
              <a:t>WSCUC Action Letter</a:t>
            </a:r>
            <a:endParaRPr b="1" sz="1000">
              <a:latin typeface="Raleway"/>
              <a:ea typeface="Raleway"/>
              <a:cs typeface="Raleway"/>
              <a:sym typeface="Raleway"/>
            </a:endParaRPr>
          </a:p>
          <a:p>
            <a:pPr indent="0" lvl="0" marL="0" rtl="0" algn="l">
              <a:spcBef>
                <a:spcPts val="1000"/>
              </a:spcBef>
              <a:spcAft>
                <a:spcPts val="1600"/>
              </a:spcAft>
              <a:buNone/>
            </a:pPr>
            <a:r>
              <a:rPr lang="en" sz="1000">
                <a:latin typeface="Raleway"/>
                <a:ea typeface="Raleway"/>
                <a:cs typeface="Raleway"/>
                <a:sym typeface="Raleway"/>
              </a:rPr>
              <a:t>WSCUC reaffirms accreditation and requires a special visit in 2025 to respond to 9 issues identified in the letter.</a:t>
            </a:r>
            <a:endParaRPr b="1" sz="1000">
              <a:latin typeface="Raleway"/>
              <a:ea typeface="Raleway"/>
              <a:cs typeface="Raleway"/>
              <a:sym typeface="Raleway"/>
            </a:endParaRPr>
          </a:p>
        </p:txBody>
      </p:sp>
      <p:grpSp>
        <p:nvGrpSpPr>
          <p:cNvPr id="217" name="Google Shape;217;p28"/>
          <p:cNvGrpSpPr/>
          <p:nvPr/>
        </p:nvGrpSpPr>
        <p:grpSpPr>
          <a:xfrm rot="10800000">
            <a:off x="2826523" y="3086610"/>
            <a:ext cx="92400" cy="411825"/>
            <a:chOff x="2070100" y="2563700"/>
            <a:chExt cx="92400" cy="411825"/>
          </a:xfrm>
        </p:grpSpPr>
        <p:cxnSp>
          <p:nvCxnSpPr>
            <p:cNvPr id="218" name="Google Shape;218;p28"/>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219" name="Google Shape;219;p28"/>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20" name="Google Shape;220;p28"/>
          <p:cNvPicPr preferRelativeResize="0"/>
          <p:nvPr/>
        </p:nvPicPr>
        <p:blipFill>
          <a:blip r:embed="rId3">
            <a:alphaModFix/>
          </a:blip>
          <a:stretch>
            <a:fillRect/>
          </a:stretch>
        </p:blipFill>
        <p:spPr>
          <a:xfrm>
            <a:off x="7815616" y="282175"/>
            <a:ext cx="1078571" cy="1159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9"/>
          <p:cNvSpPr txBox="1"/>
          <p:nvPr>
            <p:ph type="title"/>
          </p:nvPr>
        </p:nvSpPr>
        <p:spPr>
          <a:xfrm>
            <a:off x="445500" y="434575"/>
            <a:ext cx="73710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700">
                <a:solidFill>
                  <a:srgbClr val="FFB600"/>
                </a:solidFill>
              </a:rPr>
              <a:t>WSCUC @SJSU</a:t>
            </a:r>
            <a:r>
              <a:rPr lang="en" sz="4700"/>
              <a:t> Dates</a:t>
            </a:r>
            <a:endParaRPr sz="4700"/>
          </a:p>
        </p:txBody>
      </p:sp>
      <p:sp>
        <p:nvSpPr>
          <p:cNvPr id="226" name="Google Shape;226;p29"/>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27" name="Google Shape;227;p29"/>
          <p:cNvSpPr/>
          <p:nvPr/>
        </p:nvSpPr>
        <p:spPr>
          <a:xfrm>
            <a:off x="4836352" y="3086601"/>
            <a:ext cx="1958400" cy="133500"/>
          </a:xfrm>
          <a:prstGeom prst="rect">
            <a:avLst/>
          </a:prstGeom>
          <a:solidFill>
            <a:srgbClr val="0055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9"/>
          <p:cNvSpPr txBox="1"/>
          <p:nvPr/>
        </p:nvSpPr>
        <p:spPr>
          <a:xfrm>
            <a:off x="4513729" y="3222379"/>
            <a:ext cx="6927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aleway"/>
                <a:ea typeface="Raleway"/>
                <a:cs typeface="Raleway"/>
                <a:sym typeface="Raleway"/>
              </a:rPr>
              <a:t>Fall 2024</a:t>
            </a:r>
            <a:endParaRPr b="1" sz="1200">
              <a:latin typeface="Raleway"/>
              <a:ea typeface="Raleway"/>
              <a:cs typeface="Raleway"/>
              <a:sym typeface="Raleway"/>
            </a:endParaRPr>
          </a:p>
        </p:txBody>
      </p:sp>
      <p:sp>
        <p:nvSpPr>
          <p:cNvPr id="229" name="Google Shape;229;p29"/>
          <p:cNvSpPr txBox="1"/>
          <p:nvPr/>
        </p:nvSpPr>
        <p:spPr>
          <a:xfrm>
            <a:off x="4803200" y="1683050"/>
            <a:ext cx="23097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Raleway"/>
                <a:ea typeface="Raleway"/>
                <a:cs typeface="Raleway"/>
                <a:sym typeface="Raleway"/>
              </a:rPr>
              <a:t>Interim Report Due to WSCUC - Jan 29</a:t>
            </a:r>
            <a:endParaRPr b="1" sz="1000">
              <a:latin typeface="Raleway"/>
              <a:ea typeface="Raleway"/>
              <a:cs typeface="Raleway"/>
              <a:sym typeface="Raleway"/>
            </a:endParaRPr>
          </a:p>
          <a:p>
            <a:pPr indent="0" lvl="0" marL="0" rtl="0" algn="l">
              <a:spcBef>
                <a:spcPts val="1000"/>
              </a:spcBef>
              <a:spcAft>
                <a:spcPts val="1600"/>
              </a:spcAft>
              <a:buNone/>
            </a:pPr>
            <a:r>
              <a:rPr lang="en" sz="1000">
                <a:latin typeface="Raleway"/>
                <a:ea typeface="Raleway"/>
                <a:cs typeface="Raleway"/>
                <a:sym typeface="Raleway"/>
              </a:rPr>
              <a:t>Report details how the university has responded to the 9 issues identified by the Commission.</a:t>
            </a:r>
            <a:endParaRPr b="1" sz="1000">
              <a:latin typeface="Raleway"/>
              <a:ea typeface="Raleway"/>
              <a:cs typeface="Raleway"/>
              <a:sym typeface="Raleway"/>
            </a:endParaRPr>
          </a:p>
        </p:txBody>
      </p:sp>
      <p:sp>
        <p:nvSpPr>
          <p:cNvPr id="230" name="Google Shape;230;p29"/>
          <p:cNvSpPr/>
          <p:nvPr/>
        </p:nvSpPr>
        <p:spPr>
          <a:xfrm>
            <a:off x="6794700" y="3086600"/>
            <a:ext cx="1809600" cy="133500"/>
          </a:xfrm>
          <a:prstGeom prst="rect">
            <a:avLst/>
          </a:prstGeom>
          <a:solidFill>
            <a:srgbClr val="9395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1" name="Google Shape;231;p29"/>
          <p:cNvGrpSpPr/>
          <p:nvPr/>
        </p:nvGrpSpPr>
        <p:grpSpPr>
          <a:xfrm rot="10800000">
            <a:off x="6747085" y="3086593"/>
            <a:ext cx="92400" cy="411825"/>
            <a:chOff x="2070100" y="2563700"/>
            <a:chExt cx="92400" cy="411825"/>
          </a:xfrm>
        </p:grpSpPr>
        <p:cxnSp>
          <p:nvCxnSpPr>
            <p:cNvPr id="232" name="Google Shape;232;p29"/>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233" name="Google Shape;233;p29"/>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4" name="Google Shape;234;p29"/>
          <p:cNvSpPr txBox="1"/>
          <p:nvPr/>
        </p:nvSpPr>
        <p:spPr>
          <a:xfrm>
            <a:off x="6420385" y="2543660"/>
            <a:ext cx="7458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aleway"/>
                <a:ea typeface="Raleway"/>
                <a:cs typeface="Raleway"/>
                <a:sym typeface="Raleway"/>
              </a:rPr>
              <a:t>Spring 2025</a:t>
            </a:r>
            <a:endParaRPr b="1" sz="1200">
              <a:latin typeface="Raleway"/>
              <a:ea typeface="Raleway"/>
              <a:cs typeface="Raleway"/>
              <a:sym typeface="Raleway"/>
            </a:endParaRPr>
          </a:p>
        </p:txBody>
      </p:sp>
      <p:sp>
        <p:nvSpPr>
          <p:cNvPr id="235" name="Google Shape;235;p29"/>
          <p:cNvSpPr txBox="1"/>
          <p:nvPr/>
        </p:nvSpPr>
        <p:spPr>
          <a:xfrm>
            <a:off x="6330450" y="3593775"/>
            <a:ext cx="22737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Raleway"/>
                <a:ea typeface="Raleway"/>
                <a:cs typeface="Raleway"/>
                <a:sym typeface="Raleway"/>
              </a:rPr>
              <a:t>Onsite Special Visit - April 9, 10, 11</a:t>
            </a:r>
            <a:endParaRPr b="1" sz="1000">
              <a:latin typeface="Raleway"/>
              <a:ea typeface="Raleway"/>
              <a:cs typeface="Raleway"/>
              <a:sym typeface="Raleway"/>
            </a:endParaRPr>
          </a:p>
          <a:p>
            <a:pPr indent="0" lvl="0" marL="0" rtl="0" algn="l">
              <a:spcBef>
                <a:spcPts val="1000"/>
              </a:spcBef>
              <a:spcAft>
                <a:spcPts val="1600"/>
              </a:spcAft>
              <a:buNone/>
            </a:pPr>
            <a:r>
              <a:rPr lang="en" sz="1000">
                <a:latin typeface="Raleway"/>
                <a:ea typeface="Raleway"/>
                <a:cs typeface="Raleway"/>
                <a:sym typeface="Raleway"/>
              </a:rPr>
              <a:t>A sub-committee of the members of the 2022 review team return to campus to assess our progress.</a:t>
            </a:r>
            <a:endParaRPr b="1" sz="1000">
              <a:latin typeface="Raleway"/>
              <a:ea typeface="Raleway"/>
              <a:cs typeface="Raleway"/>
              <a:sym typeface="Raleway"/>
            </a:endParaRPr>
          </a:p>
        </p:txBody>
      </p:sp>
      <p:sp>
        <p:nvSpPr>
          <p:cNvPr id="236" name="Google Shape;236;p29"/>
          <p:cNvSpPr/>
          <p:nvPr/>
        </p:nvSpPr>
        <p:spPr>
          <a:xfrm>
            <a:off x="919650" y="3086601"/>
            <a:ext cx="1958400" cy="133500"/>
          </a:xfrm>
          <a:prstGeom prst="rect">
            <a:avLst/>
          </a:prstGeom>
          <a:solidFill>
            <a:srgbClr val="0055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9"/>
          <p:cNvSpPr txBox="1"/>
          <p:nvPr/>
        </p:nvSpPr>
        <p:spPr>
          <a:xfrm>
            <a:off x="483041" y="3222389"/>
            <a:ext cx="8712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aleway"/>
                <a:ea typeface="Raleway"/>
                <a:cs typeface="Raleway"/>
                <a:sym typeface="Raleway"/>
              </a:rPr>
              <a:t>Fall 2023</a:t>
            </a:r>
            <a:endParaRPr b="1" sz="1200">
              <a:latin typeface="Raleway"/>
              <a:ea typeface="Raleway"/>
              <a:cs typeface="Raleway"/>
              <a:sym typeface="Raleway"/>
            </a:endParaRPr>
          </a:p>
        </p:txBody>
      </p:sp>
      <p:grpSp>
        <p:nvGrpSpPr>
          <p:cNvPr id="238" name="Google Shape;238;p29"/>
          <p:cNvGrpSpPr/>
          <p:nvPr/>
        </p:nvGrpSpPr>
        <p:grpSpPr>
          <a:xfrm>
            <a:off x="872450" y="2807216"/>
            <a:ext cx="92400" cy="411825"/>
            <a:chOff x="845575" y="2563700"/>
            <a:chExt cx="92400" cy="411825"/>
          </a:xfrm>
        </p:grpSpPr>
        <p:cxnSp>
          <p:nvCxnSpPr>
            <p:cNvPr id="239" name="Google Shape;239;p29"/>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240" name="Google Shape;240;p29"/>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1" name="Google Shape;241;p29"/>
          <p:cNvSpPr txBox="1"/>
          <p:nvPr/>
        </p:nvSpPr>
        <p:spPr>
          <a:xfrm>
            <a:off x="1860375" y="2076488"/>
            <a:ext cx="2024700" cy="10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Raleway"/>
                <a:ea typeface="Raleway"/>
                <a:cs typeface="Raleway"/>
                <a:sym typeface="Raleway"/>
              </a:rPr>
              <a:t>Evidence + Drafting + Setting paths + Draft Report</a:t>
            </a:r>
            <a:endParaRPr sz="1000">
              <a:latin typeface="Raleway"/>
              <a:ea typeface="Raleway"/>
              <a:cs typeface="Raleway"/>
              <a:sym typeface="Raleway"/>
            </a:endParaRPr>
          </a:p>
          <a:p>
            <a:pPr indent="0" lvl="0" marL="0" rtl="0" algn="l">
              <a:spcBef>
                <a:spcPts val="1000"/>
              </a:spcBef>
              <a:spcAft>
                <a:spcPts val="1600"/>
              </a:spcAft>
              <a:buNone/>
            </a:pPr>
            <a:r>
              <a:t/>
            </a:r>
            <a:endParaRPr sz="1000">
              <a:latin typeface="Raleway"/>
              <a:ea typeface="Raleway"/>
              <a:cs typeface="Raleway"/>
              <a:sym typeface="Raleway"/>
            </a:endParaRPr>
          </a:p>
        </p:txBody>
      </p:sp>
      <p:sp>
        <p:nvSpPr>
          <p:cNvPr id="242" name="Google Shape;242;p29"/>
          <p:cNvSpPr/>
          <p:nvPr/>
        </p:nvSpPr>
        <p:spPr>
          <a:xfrm>
            <a:off x="2869875" y="3087367"/>
            <a:ext cx="2091600" cy="133500"/>
          </a:xfrm>
          <a:prstGeom prst="rect">
            <a:avLst/>
          </a:prstGeom>
          <a:solidFill>
            <a:srgbClr val="9395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9"/>
          <p:cNvSpPr txBox="1"/>
          <p:nvPr/>
        </p:nvSpPr>
        <p:spPr>
          <a:xfrm>
            <a:off x="2679575" y="2517825"/>
            <a:ext cx="1145400" cy="271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aleway"/>
                <a:ea typeface="Raleway"/>
                <a:cs typeface="Raleway"/>
                <a:sym typeface="Raleway"/>
              </a:rPr>
              <a:t>Spring 2024</a:t>
            </a:r>
            <a:endParaRPr b="1" sz="1200">
              <a:latin typeface="Raleway"/>
              <a:ea typeface="Raleway"/>
              <a:cs typeface="Raleway"/>
              <a:sym typeface="Raleway"/>
            </a:endParaRPr>
          </a:p>
        </p:txBody>
      </p:sp>
      <p:grpSp>
        <p:nvGrpSpPr>
          <p:cNvPr id="244" name="Google Shape;244;p29"/>
          <p:cNvGrpSpPr/>
          <p:nvPr/>
        </p:nvGrpSpPr>
        <p:grpSpPr>
          <a:xfrm>
            <a:off x="4919879" y="2807216"/>
            <a:ext cx="92400" cy="411825"/>
            <a:chOff x="845575" y="2563700"/>
            <a:chExt cx="92400" cy="411825"/>
          </a:xfrm>
        </p:grpSpPr>
        <p:cxnSp>
          <p:nvCxnSpPr>
            <p:cNvPr id="245" name="Google Shape;245;p29"/>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246" name="Google Shape;246;p29"/>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7" name="Google Shape;247;p29"/>
          <p:cNvSpPr txBox="1"/>
          <p:nvPr/>
        </p:nvSpPr>
        <p:spPr>
          <a:xfrm>
            <a:off x="3953725" y="3725350"/>
            <a:ext cx="2024700" cy="10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Raleway"/>
                <a:ea typeface="Raleway"/>
                <a:cs typeface="Raleway"/>
                <a:sym typeface="Raleway"/>
              </a:rPr>
              <a:t>Sharing + Consensus Building + Feedback</a:t>
            </a:r>
            <a:endParaRPr sz="1000">
              <a:latin typeface="Raleway"/>
              <a:ea typeface="Raleway"/>
              <a:cs typeface="Raleway"/>
              <a:sym typeface="Raleway"/>
            </a:endParaRPr>
          </a:p>
          <a:p>
            <a:pPr indent="0" lvl="0" marL="0" rtl="0" algn="l">
              <a:spcBef>
                <a:spcPts val="1000"/>
              </a:spcBef>
              <a:spcAft>
                <a:spcPts val="1600"/>
              </a:spcAft>
              <a:buNone/>
            </a:pPr>
            <a:r>
              <a:t/>
            </a:r>
            <a:endParaRPr sz="1000">
              <a:latin typeface="Raleway"/>
              <a:ea typeface="Raleway"/>
              <a:cs typeface="Raleway"/>
              <a:sym typeface="Raleway"/>
            </a:endParaRPr>
          </a:p>
        </p:txBody>
      </p:sp>
      <p:grpSp>
        <p:nvGrpSpPr>
          <p:cNvPr id="248" name="Google Shape;248;p29"/>
          <p:cNvGrpSpPr/>
          <p:nvPr/>
        </p:nvGrpSpPr>
        <p:grpSpPr>
          <a:xfrm rot="10800000">
            <a:off x="2826523" y="3086610"/>
            <a:ext cx="92400" cy="411825"/>
            <a:chOff x="2070100" y="2563700"/>
            <a:chExt cx="92400" cy="411825"/>
          </a:xfrm>
        </p:grpSpPr>
        <p:cxnSp>
          <p:nvCxnSpPr>
            <p:cNvPr id="249" name="Google Shape;249;p29"/>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250" name="Google Shape;250;p29"/>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51" name="Google Shape;251;p29"/>
          <p:cNvPicPr preferRelativeResize="0"/>
          <p:nvPr/>
        </p:nvPicPr>
        <p:blipFill>
          <a:blip r:embed="rId3">
            <a:alphaModFix/>
          </a:blip>
          <a:stretch>
            <a:fillRect/>
          </a:stretch>
        </p:blipFill>
        <p:spPr>
          <a:xfrm>
            <a:off x="7815616" y="282175"/>
            <a:ext cx="1078571" cy="1159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0"/>
          <p:cNvSpPr txBox="1"/>
          <p:nvPr>
            <p:ph type="title"/>
          </p:nvPr>
        </p:nvSpPr>
        <p:spPr>
          <a:xfrm>
            <a:off x="564650" y="421050"/>
            <a:ext cx="7931400" cy="84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100">
                <a:solidFill>
                  <a:srgbClr val="FFB600"/>
                </a:solidFill>
              </a:rPr>
              <a:t>Recommendations </a:t>
            </a:r>
            <a:r>
              <a:rPr lang="en" sz="4100"/>
              <a:t>#1 &amp; #2 </a:t>
            </a:r>
            <a:endParaRPr sz="4100"/>
          </a:p>
        </p:txBody>
      </p:sp>
      <p:sp>
        <p:nvSpPr>
          <p:cNvPr id="257" name="Google Shape;257;p30"/>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58" name="Google Shape;258;p30"/>
          <p:cNvSpPr txBox="1"/>
          <p:nvPr>
            <p:ph idx="1" type="body"/>
          </p:nvPr>
        </p:nvSpPr>
        <p:spPr>
          <a:xfrm>
            <a:off x="412250" y="1331150"/>
            <a:ext cx="7979400" cy="37800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Clr>
                <a:schemeClr val="dk1"/>
              </a:buClr>
              <a:buSzPts val="2400"/>
              <a:buChar char="●"/>
            </a:pPr>
            <a:r>
              <a:rPr lang="en" sz="2400">
                <a:solidFill>
                  <a:schemeClr val="dk1"/>
                </a:solidFill>
              </a:rPr>
              <a:t>Engage in a </a:t>
            </a:r>
            <a:r>
              <a:rPr b="1" lang="en" sz="2400">
                <a:solidFill>
                  <a:schemeClr val="dk1"/>
                </a:solidFill>
                <a:latin typeface="Raleway"/>
                <a:ea typeface="Raleway"/>
                <a:cs typeface="Raleway"/>
                <a:sym typeface="Raleway"/>
              </a:rPr>
              <a:t>comprehensive assessment of campus climate</a:t>
            </a:r>
            <a:r>
              <a:rPr lang="en" sz="2400">
                <a:solidFill>
                  <a:schemeClr val="dk1"/>
                </a:solidFill>
              </a:rPr>
              <a:t> and develop </a:t>
            </a:r>
            <a:r>
              <a:rPr b="1" lang="en" sz="2400">
                <a:solidFill>
                  <a:schemeClr val="dk1"/>
                </a:solidFill>
                <a:latin typeface="Raleway"/>
                <a:ea typeface="Raleway"/>
                <a:cs typeface="Raleway"/>
                <a:sym typeface="Raleway"/>
              </a:rPr>
              <a:t>measurable goals for positive change. </a:t>
            </a:r>
            <a:endParaRPr b="1" sz="2400">
              <a:solidFill>
                <a:schemeClr val="dk1"/>
              </a:solidFill>
              <a:latin typeface="Raleway"/>
              <a:ea typeface="Raleway"/>
              <a:cs typeface="Raleway"/>
              <a:sym typeface="Raleway"/>
            </a:endParaRPr>
          </a:p>
          <a:p>
            <a:pPr indent="0" lvl="0" marL="0" rtl="0" algn="l">
              <a:spcBef>
                <a:spcPts val="600"/>
              </a:spcBef>
              <a:spcAft>
                <a:spcPts val="0"/>
              </a:spcAft>
              <a:buNone/>
            </a:pPr>
            <a:r>
              <a:t/>
            </a:r>
            <a:endParaRPr sz="2400">
              <a:solidFill>
                <a:schemeClr val="dk1"/>
              </a:solidFill>
            </a:endParaRPr>
          </a:p>
          <a:p>
            <a:pPr indent="-381000" lvl="0" marL="457200" rtl="0" algn="l">
              <a:spcBef>
                <a:spcPts val="600"/>
              </a:spcBef>
              <a:spcAft>
                <a:spcPts val="0"/>
              </a:spcAft>
              <a:buClr>
                <a:schemeClr val="dk1"/>
              </a:buClr>
              <a:buSzPts val="2400"/>
              <a:buChar char="●"/>
            </a:pPr>
            <a:r>
              <a:rPr lang="en" sz="2400">
                <a:solidFill>
                  <a:schemeClr val="dk1"/>
                </a:solidFill>
              </a:rPr>
              <a:t>Improve </a:t>
            </a:r>
            <a:r>
              <a:rPr b="1" lang="en" sz="2400">
                <a:solidFill>
                  <a:schemeClr val="dk1"/>
                </a:solidFill>
                <a:latin typeface="Raleway"/>
                <a:ea typeface="Raleway"/>
                <a:cs typeface="Raleway"/>
                <a:sym typeface="Raleway"/>
              </a:rPr>
              <a:t>shared governance</a:t>
            </a:r>
            <a:r>
              <a:rPr lang="en" sz="2400">
                <a:solidFill>
                  <a:schemeClr val="dk1"/>
                </a:solidFill>
              </a:rPr>
              <a:t> to ensure consultation is inclusive of </a:t>
            </a:r>
            <a:r>
              <a:rPr b="1" lang="en" sz="2400">
                <a:solidFill>
                  <a:schemeClr val="dk1"/>
                </a:solidFill>
                <a:latin typeface="Raleway"/>
                <a:ea typeface="Raleway"/>
                <a:cs typeface="Raleway"/>
                <a:sym typeface="Raleway"/>
              </a:rPr>
              <a:t>all stakeholders</a:t>
            </a:r>
            <a:r>
              <a:rPr lang="en" sz="2400">
                <a:solidFill>
                  <a:schemeClr val="dk1"/>
                </a:solidFill>
              </a:rPr>
              <a:t> including faculty, staff, administration, and students.</a:t>
            </a:r>
            <a:endParaRPr sz="2400">
              <a:solidFill>
                <a:schemeClr val="dk1"/>
              </a:solidFill>
            </a:endParaRPr>
          </a:p>
          <a:p>
            <a:pPr indent="0" lvl="0" marL="457200" rtl="0" algn="l">
              <a:spcBef>
                <a:spcPts val="600"/>
              </a:spcBef>
              <a:spcAft>
                <a:spcPts val="0"/>
              </a:spcAft>
              <a:buNone/>
            </a:pPr>
            <a:r>
              <a:t/>
            </a:r>
            <a:endParaRPr sz="2400">
              <a:solidFill>
                <a:schemeClr val="dk1"/>
              </a:solidFill>
            </a:endParaRPr>
          </a:p>
        </p:txBody>
      </p:sp>
      <p:pic>
        <p:nvPicPr>
          <p:cNvPr id="259" name="Google Shape;259;p30"/>
          <p:cNvPicPr preferRelativeResize="0"/>
          <p:nvPr/>
        </p:nvPicPr>
        <p:blipFill>
          <a:blip r:embed="rId3">
            <a:alphaModFix/>
          </a:blip>
          <a:stretch>
            <a:fillRect/>
          </a:stretch>
        </p:blipFill>
        <p:spPr>
          <a:xfrm>
            <a:off x="7815616" y="282175"/>
            <a:ext cx="1078571" cy="1159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1"/>
          <p:cNvSpPr txBox="1"/>
          <p:nvPr>
            <p:ph type="title"/>
          </p:nvPr>
        </p:nvSpPr>
        <p:spPr>
          <a:xfrm>
            <a:off x="564650" y="421050"/>
            <a:ext cx="7931400" cy="84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100">
                <a:solidFill>
                  <a:srgbClr val="FFB600"/>
                </a:solidFill>
              </a:rPr>
              <a:t>Recommendations </a:t>
            </a:r>
            <a:r>
              <a:rPr lang="en" sz="4100"/>
              <a:t>#3 &amp; #4</a:t>
            </a:r>
            <a:endParaRPr sz="4100"/>
          </a:p>
        </p:txBody>
      </p:sp>
      <p:sp>
        <p:nvSpPr>
          <p:cNvPr id="265" name="Google Shape;265;p31"/>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66" name="Google Shape;266;p31"/>
          <p:cNvSpPr txBox="1"/>
          <p:nvPr>
            <p:ph idx="1" type="body"/>
          </p:nvPr>
        </p:nvSpPr>
        <p:spPr>
          <a:xfrm>
            <a:off x="412250" y="1331150"/>
            <a:ext cx="7979400" cy="37800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Clr>
                <a:schemeClr val="dk1"/>
              </a:buClr>
              <a:buSzPts val="2400"/>
              <a:buChar char="●"/>
            </a:pPr>
            <a:r>
              <a:rPr lang="en" sz="2400">
                <a:solidFill>
                  <a:schemeClr val="dk1"/>
                </a:solidFill>
              </a:rPr>
              <a:t>Recruit and retain a </a:t>
            </a:r>
            <a:r>
              <a:rPr b="1" lang="en" sz="2400">
                <a:solidFill>
                  <a:schemeClr val="dk1"/>
                </a:solidFill>
                <a:latin typeface="Raleway"/>
                <a:ea typeface="Raleway"/>
                <a:cs typeface="Raleway"/>
                <a:sym typeface="Raleway"/>
              </a:rPr>
              <a:t>chief executive officer</a:t>
            </a:r>
            <a:r>
              <a:rPr lang="en" sz="2400">
                <a:solidFill>
                  <a:schemeClr val="dk1"/>
                </a:solidFill>
              </a:rPr>
              <a:t> to provide effective leadership and promote and ensure stability.</a:t>
            </a:r>
            <a:endParaRPr sz="2400">
              <a:solidFill>
                <a:schemeClr val="dk1"/>
              </a:solidFill>
            </a:endParaRPr>
          </a:p>
          <a:p>
            <a:pPr indent="0" lvl="0" marL="0" rtl="0" algn="l">
              <a:spcBef>
                <a:spcPts val="600"/>
              </a:spcBef>
              <a:spcAft>
                <a:spcPts val="0"/>
              </a:spcAft>
              <a:buNone/>
            </a:pPr>
            <a:r>
              <a:t/>
            </a:r>
            <a:endParaRPr sz="2400">
              <a:solidFill>
                <a:schemeClr val="dk1"/>
              </a:solidFill>
            </a:endParaRPr>
          </a:p>
          <a:p>
            <a:pPr indent="-381000" lvl="0" marL="457200" rtl="0" algn="l">
              <a:spcBef>
                <a:spcPts val="600"/>
              </a:spcBef>
              <a:spcAft>
                <a:spcPts val="0"/>
              </a:spcAft>
              <a:buClr>
                <a:schemeClr val="dk1"/>
              </a:buClr>
              <a:buSzPts val="2400"/>
              <a:buChar char="●"/>
            </a:pPr>
            <a:r>
              <a:rPr lang="en" sz="2400">
                <a:solidFill>
                  <a:schemeClr val="dk1"/>
                </a:solidFill>
              </a:rPr>
              <a:t>The CSU Board of Trustees must exercise </a:t>
            </a:r>
            <a:r>
              <a:rPr b="1" lang="en" sz="2400">
                <a:solidFill>
                  <a:schemeClr val="dk1"/>
                </a:solidFill>
                <a:latin typeface="Raleway"/>
                <a:ea typeface="Raleway"/>
                <a:cs typeface="Raleway"/>
                <a:sym typeface="Raleway"/>
              </a:rPr>
              <a:t>appropriate engagement</a:t>
            </a:r>
            <a:r>
              <a:rPr lang="en" sz="2400">
                <a:solidFill>
                  <a:schemeClr val="dk1"/>
                </a:solidFill>
              </a:rPr>
              <a:t> with San Jose State University over institutional integrity, policies, stability of leadership, and accreditation. </a:t>
            </a:r>
            <a:endParaRPr sz="2400">
              <a:solidFill>
                <a:schemeClr val="dk1"/>
              </a:solidFill>
            </a:endParaRPr>
          </a:p>
          <a:p>
            <a:pPr indent="0" lvl="0" marL="457200" rtl="0" algn="l">
              <a:spcBef>
                <a:spcPts val="600"/>
              </a:spcBef>
              <a:spcAft>
                <a:spcPts val="0"/>
              </a:spcAft>
              <a:buNone/>
            </a:pPr>
            <a:r>
              <a:t/>
            </a:r>
            <a:endParaRPr sz="2400">
              <a:solidFill>
                <a:schemeClr val="dk1"/>
              </a:solidFill>
            </a:endParaRPr>
          </a:p>
        </p:txBody>
      </p:sp>
      <p:pic>
        <p:nvPicPr>
          <p:cNvPr id="267" name="Google Shape;267;p31"/>
          <p:cNvPicPr preferRelativeResize="0"/>
          <p:nvPr/>
        </p:nvPicPr>
        <p:blipFill>
          <a:blip r:embed="rId3">
            <a:alphaModFix/>
          </a:blip>
          <a:stretch>
            <a:fillRect/>
          </a:stretch>
        </p:blipFill>
        <p:spPr>
          <a:xfrm>
            <a:off x="7815616" y="282175"/>
            <a:ext cx="1078571" cy="1159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2"/>
          <p:cNvSpPr txBox="1"/>
          <p:nvPr>
            <p:ph type="title"/>
          </p:nvPr>
        </p:nvSpPr>
        <p:spPr>
          <a:xfrm>
            <a:off x="564650" y="344850"/>
            <a:ext cx="7931400" cy="84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100">
                <a:solidFill>
                  <a:srgbClr val="FFB600"/>
                </a:solidFill>
              </a:rPr>
              <a:t>Recommendations </a:t>
            </a:r>
            <a:r>
              <a:rPr lang="en" sz="4100"/>
              <a:t>#5 &amp; #6 </a:t>
            </a:r>
            <a:endParaRPr sz="4100"/>
          </a:p>
        </p:txBody>
      </p:sp>
      <p:sp>
        <p:nvSpPr>
          <p:cNvPr id="273" name="Google Shape;273;p32"/>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74" name="Google Shape;274;p32"/>
          <p:cNvSpPr txBox="1"/>
          <p:nvPr>
            <p:ph idx="1" type="body"/>
          </p:nvPr>
        </p:nvSpPr>
        <p:spPr>
          <a:xfrm>
            <a:off x="412250" y="1254950"/>
            <a:ext cx="7979400" cy="37800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Clr>
                <a:schemeClr val="dk1"/>
              </a:buClr>
              <a:buSzPts val="2400"/>
              <a:buChar char="●"/>
            </a:pPr>
            <a:r>
              <a:rPr lang="en" sz="2400">
                <a:solidFill>
                  <a:schemeClr val="dk1"/>
                </a:solidFill>
              </a:rPr>
              <a:t>Integrate </a:t>
            </a:r>
            <a:r>
              <a:rPr b="1" lang="en" sz="2400">
                <a:solidFill>
                  <a:schemeClr val="dk1"/>
                </a:solidFill>
                <a:latin typeface="Raleway"/>
                <a:ea typeface="Raleway"/>
                <a:cs typeface="Raleway"/>
                <a:sym typeface="Raleway"/>
              </a:rPr>
              <a:t>DEI and </a:t>
            </a:r>
            <a:r>
              <a:rPr b="1" lang="en" sz="2400">
                <a:solidFill>
                  <a:schemeClr val="dk1"/>
                </a:solidFill>
                <a:latin typeface="Raleway"/>
                <a:ea typeface="Raleway"/>
                <a:cs typeface="Raleway"/>
                <a:sym typeface="Raleway"/>
              </a:rPr>
              <a:t>underrepresented</a:t>
            </a:r>
            <a:r>
              <a:rPr b="1" lang="en" sz="2400">
                <a:solidFill>
                  <a:schemeClr val="dk1"/>
                </a:solidFill>
                <a:latin typeface="Raleway"/>
                <a:ea typeface="Raleway"/>
                <a:cs typeface="Raleway"/>
                <a:sym typeface="Raleway"/>
              </a:rPr>
              <a:t> student success initiatives</a:t>
            </a:r>
            <a:r>
              <a:rPr lang="en" sz="2400">
                <a:solidFill>
                  <a:schemeClr val="dk1"/>
                </a:solidFill>
              </a:rPr>
              <a:t> across the campus to promote equitable student outcomes. </a:t>
            </a:r>
            <a:endParaRPr sz="2400">
              <a:solidFill>
                <a:schemeClr val="dk1"/>
              </a:solidFill>
            </a:endParaRPr>
          </a:p>
          <a:p>
            <a:pPr indent="0" lvl="0" marL="0" rtl="0" algn="l">
              <a:spcBef>
                <a:spcPts val="600"/>
              </a:spcBef>
              <a:spcAft>
                <a:spcPts val="0"/>
              </a:spcAft>
              <a:buNone/>
            </a:pPr>
            <a:r>
              <a:t/>
            </a:r>
            <a:endParaRPr sz="2400">
              <a:solidFill>
                <a:schemeClr val="dk1"/>
              </a:solidFill>
            </a:endParaRPr>
          </a:p>
          <a:p>
            <a:pPr indent="-381000" lvl="0" marL="457200" rtl="0" algn="l">
              <a:spcBef>
                <a:spcPts val="600"/>
              </a:spcBef>
              <a:spcAft>
                <a:spcPts val="0"/>
              </a:spcAft>
              <a:buClr>
                <a:schemeClr val="dk1"/>
              </a:buClr>
              <a:buSzPts val="2400"/>
              <a:buChar char="●"/>
            </a:pPr>
            <a:r>
              <a:rPr b="1" lang="en" sz="2400">
                <a:solidFill>
                  <a:schemeClr val="dk1"/>
                </a:solidFill>
                <a:latin typeface="Raleway"/>
                <a:ea typeface="Raleway"/>
                <a:cs typeface="Raleway"/>
                <a:sym typeface="Raleway"/>
              </a:rPr>
              <a:t>Narrow equity gaps in achievement</a:t>
            </a:r>
            <a:r>
              <a:rPr lang="en" sz="2400">
                <a:solidFill>
                  <a:schemeClr val="dk1"/>
                </a:solidFill>
              </a:rPr>
              <a:t> between URM/non-URM and Pell eligible/non-Pell eligible students.</a:t>
            </a:r>
            <a:endParaRPr sz="2400">
              <a:solidFill>
                <a:schemeClr val="dk1"/>
              </a:solidFill>
            </a:endParaRPr>
          </a:p>
          <a:p>
            <a:pPr indent="0" lvl="0" marL="457200" rtl="0" algn="l">
              <a:spcBef>
                <a:spcPts val="600"/>
              </a:spcBef>
              <a:spcAft>
                <a:spcPts val="0"/>
              </a:spcAft>
              <a:buNone/>
            </a:pPr>
            <a:r>
              <a:t/>
            </a:r>
            <a:endParaRPr sz="2400">
              <a:solidFill>
                <a:schemeClr val="dk1"/>
              </a:solidFill>
            </a:endParaRPr>
          </a:p>
        </p:txBody>
      </p:sp>
      <p:pic>
        <p:nvPicPr>
          <p:cNvPr id="275" name="Google Shape;275;p32"/>
          <p:cNvPicPr preferRelativeResize="0"/>
          <p:nvPr/>
        </p:nvPicPr>
        <p:blipFill>
          <a:blip r:embed="rId3">
            <a:alphaModFix/>
          </a:blip>
          <a:stretch>
            <a:fillRect/>
          </a:stretch>
        </p:blipFill>
        <p:spPr>
          <a:xfrm>
            <a:off x="7815616" y="282175"/>
            <a:ext cx="1078571" cy="1159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3"/>
          <p:cNvSpPr txBox="1"/>
          <p:nvPr>
            <p:ph type="title"/>
          </p:nvPr>
        </p:nvSpPr>
        <p:spPr>
          <a:xfrm>
            <a:off x="564650" y="421050"/>
            <a:ext cx="7931400" cy="84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100">
                <a:solidFill>
                  <a:srgbClr val="FFB600"/>
                </a:solidFill>
              </a:rPr>
              <a:t>Recommendation </a:t>
            </a:r>
            <a:r>
              <a:rPr lang="en" sz="4100"/>
              <a:t>#7 </a:t>
            </a:r>
            <a:endParaRPr sz="4100"/>
          </a:p>
        </p:txBody>
      </p:sp>
      <p:sp>
        <p:nvSpPr>
          <p:cNvPr id="281" name="Google Shape;281;p33"/>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82" name="Google Shape;282;p33"/>
          <p:cNvSpPr txBox="1"/>
          <p:nvPr>
            <p:ph idx="1" type="body"/>
          </p:nvPr>
        </p:nvSpPr>
        <p:spPr>
          <a:xfrm>
            <a:off x="412250" y="1254950"/>
            <a:ext cx="7979400" cy="37800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Clr>
                <a:schemeClr val="dk1"/>
              </a:buClr>
              <a:buSzPts val="2400"/>
              <a:buChar char="●"/>
            </a:pPr>
            <a:r>
              <a:rPr b="1" lang="en" sz="2400">
                <a:solidFill>
                  <a:schemeClr val="dk1"/>
                </a:solidFill>
                <a:latin typeface="Raleway"/>
                <a:ea typeface="Raleway"/>
                <a:cs typeface="Raleway"/>
                <a:sym typeface="Raleway"/>
              </a:rPr>
              <a:t>Integrate learning outcomes into a more strategic and inclusive planning process</a:t>
            </a:r>
            <a:r>
              <a:rPr lang="en" sz="2400">
                <a:solidFill>
                  <a:schemeClr val="dk1"/>
                </a:solidFill>
              </a:rPr>
              <a:t> with leadership at all levels, faculty, staff, administration, curriculum committees, and assessment coordinators.</a:t>
            </a:r>
            <a:endParaRPr sz="2400">
              <a:solidFill>
                <a:schemeClr val="dk1"/>
              </a:solidFill>
            </a:endParaRPr>
          </a:p>
          <a:p>
            <a:pPr indent="0" lvl="0" marL="0" rtl="0" algn="l">
              <a:spcBef>
                <a:spcPts val="600"/>
              </a:spcBef>
              <a:spcAft>
                <a:spcPts val="0"/>
              </a:spcAft>
              <a:buNone/>
            </a:pPr>
            <a:r>
              <a:t/>
            </a:r>
            <a:endParaRPr sz="2400">
              <a:solidFill>
                <a:schemeClr val="dk1"/>
              </a:solidFill>
            </a:endParaRPr>
          </a:p>
        </p:txBody>
      </p:sp>
      <p:pic>
        <p:nvPicPr>
          <p:cNvPr id="283" name="Google Shape;283;p33"/>
          <p:cNvPicPr preferRelativeResize="0"/>
          <p:nvPr/>
        </p:nvPicPr>
        <p:blipFill>
          <a:blip r:embed="rId3">
            <a:alphaModFix/>
          </a:blip>
          <a:stretch>
            <a:fillRect/>
          </a:stretch>
        </p:blipFill>
        <p:spPr>
          <a:xfrm>
            <a:off x="7815616" y="282175"/>
            <a:ext cx="1078571" cy="1159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4"/>
          <p:cNvSpPr txBox="1"/>
          <p:nvPr>
            <p:ph type="title"/>
          </p:nvPr>
        </p:nvSpPr>
        <p:spPr>
          <a:xfrm>
            <a:off x="564650" y="421050"/>
            <a:ext cx="7931400" cy="84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100">
                <a:solidFill>
                  <a:srgbClr val="FFB600"/>
                </a:solidFill>
              </a:rPr>
              <a:t>Recommendation </a:t>
            </a:r>
            <a:r>
              <a:rPr lang="en" sz="4100"/>
              <a:t>#8 </a:t>
            </a:r>
            <a:endParaRPr sz="4100"/>
          </a:p>
        </p:txBody>
      </p:sp>
      <p:sp>
        <p:nvSpPr>
          <p:cNvPr id="289" name="Google Shape;289;p34"/>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90" name="Google Shape;290;p34"/>
          <p:cNvSpPr txBox="1"/>
          <p:nvPr>
            <p:ph idx="1" type="body"/>
          </p:nvPr>
        </p:nvSpPr>
        <p:spPr>
          <a:xfrm>
            <a:off x="412250" y="1254950"/>
            <a:ext cx="7979400" cy="37800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Clr>
                <a:schemeClr val="dk1"/>
              </a:buClr>
              <a:buSzPts val="2400"/>
              <a:buChar char="●"/>
            </a:pPr>
            <a:r>
              <a:rPr lang="en" sz="2400">
                <a:solidFill>
                  <a:schemeClr val="dk1"/>
                </a:solidFill>
              </a:rPr>
              <a:t>Assess the </a:t>
            </a:r>
            <a:r>
              <a:rPr b="1" lang="en" sz="2400">
                <a:solidFill>
                  <a:schemeClr val="dk1"/>
                </a:solidFill>
                <a:latin typeface="Raleway"/>
                <a:ea typeface="Raleway"/>
                <a:cs typeface="Raleway"/>
                <a:sym typeface="Raleway"/>
              </a:rPr>
              <a:t>ability of institutional research </a:t>
            </a:r>
            <a:r>
              <a:rPr lang="en" sz="2400">
                <a:solidFill>
                  <a:schemeClr val="dk1"/>
                </a:solidFill>
              </a:rPr>
              <a:t>to effect </a:t>
            </a:r>
            <a:r>
              <a:rPr b="1" lang="en" sz="2400">
                <a:solidFill>
                  <a:schemeClr val="dk1"/>
                </a:solidFill>
                <a:latin typeface="Raleway"/>
                <a:ea typeface="Raleway"/>
                <a:cs typeface="Raleway"/>
                <a:sym typeface="Raleway"/>
              </a:rPr>
              <a:t>positive change</a:t>
            </a:r>
            <a:r>
              <a:rPr lang="en" sz="2400">
                <a:solidFill>
                  <a:schemeClr val="dk1"/>
                </a:solidFill>
              </a:rPr>
              <a:t> across the institution and focus institutional research efforts to </a:t>
            </a:r>
            <a:r>
              <a:rPr b="1" lang="en" sz="2400">
                <a:solidFill>
                  <a:schemeClr val="dk1"/>
                </a:solidFill>
                <a:latin typeface="Raleway"/>
                <a:ea typeface="Raleway"/>
                <a:cs typeface="Raleway"/>
                <a:sym typeface="Raleway"/>
              </a:rPr>
              <a:t>sustainably support student academic success</a:t>
            </a:r>
            <a:r>
              <a:rPr lang="en" sz="2400">
                <a:solidFill>
                  <a:schemeClr val="dk1"/>
                </a:solidFill>
              </a:rPr>
              <a:t> throughout the institution. </a:t>
            </a:r>
            <a:endParaRPr sz="2400">
              <a:solidFill>
                <a:schemeClr val="dk1"/>
              </a:solidFill>
            </a:endParaRPr>
          </a:p>
          <a:p>
            <a:pPr indent="0" lvl="0" marL="457200" rtl="0" algn="l">
              <a:spcBef>
                <a:spcPts val="600"/>
              </a:spcBef>
              <a:spcAft>
                <a:spcPts val="0"/>
              </a:spcAft>
              <a:buNone/>
            </a:pPr>
            <a:r>
              <a:t/>
            </a:r>
            <a:endParaRPr sz="2400">
              <a:solidFill>
                <a:schemeClr val="dk1"/>
              </a:solidFill>
            </a:endParaRPr>
          </a:p>
        </p:txBody>
      </p:sp>
      <p:pic>
        <p:nvPicPr>
          <p:cNvPr id="291" name="Google Shape;291;p34"/>
          <p:cNvPicPr preferRelativeResize="0"/>
          <p:nvPr/>
        </p:nvPicPr>
        <p:blipFill>
          <a:blip r:embed="rId3">
            <a:alphaModFix/>
          </a:blip>
          <a:stretch>
            <a:fillRect/>
          </a:stretch>
        </p:blipFill>
        <p:spPr>
          <a:xfrm>
            <a:off x="7815616" y="282175"/>
            <a:ext cx="1078571" cy="1159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600"/>
        </a:solidFill>
      </p:bgPr>
    </p:bg>
    <p:spTree>
      <p:nvGrpSpPr>
        <p:cNvPr id="104" name="Shape 104"/>
        <p:cNvGrpSpPr/>
        <p:nvPr/>
      </p:nvGrpSpPr>
      <p:grpSpPr>
        <a:xfrm>
          <a:off x="0" y="0"/>
          <a:ext cx="0" cy="0"/>
          <a:chOff x="0" y="0"/>
          <a:chExt cx="0" cy="0"/>
        </a:xfrm>
      </p:grpSpPr>
      <p:sp>
        <p:nvSpPr>
          <p:cNvPr id="105" name="Google Shape;105;p17"/>
          <p:cNvSpPr txBox="1"/>
          <p:nvPr>
            <p:ph type="ctrTitle"/>
          </p:nvPr>
        </p:nvSpPr>
        <p:spPr>
          <a:xfrm>
            <a:off x="363150" y="1719250"/>
            <a:ext cx="8450400" cy="270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100">
                <a:solidFill>
                  <a:schemeClr val="lt1"/>
                </a:solidFill>
              </a:rPr>
              <a:t>Towards WSCUC Special Visit 2025: Updates and Planned Series of Actions</a:t>
            </a:r>
            <a:endParaRPr sz="2900"/>
          </a:p>
          <a:p>
            <a:pPr indent="0" lvl="0" marL="0" rtl="0" algn="ctr">
              <a:spcBef>
                <a:spcPts val="0"/>
              </a:spcBef>
              <a:spcAft>
                <a:spcPts val="0"/>
              </a:spcAft>
              <a:buNone/>
            </a:pPr>
            <a:r>
              <a:t/>
            </a:r>
            <a:endParaRPr sz="1200"/>
          </a:p>
          <a:p>
            <a:pPr indent="0" lvl="0" marL="0" rtl="0" algn="ctr">
              <a:spcBef>
                <a:spcPts val="0"/>
              </a:spcBef>
              <a:spcAft>
                <a:spcPts val="0"/>
              </a:spcAft>
              <a:buNone/>
            </a:pPr>
            <a:r>
              <a:rPr lang="en" sz="2200"/>
              <a:t>September 30, 2024</a:t>
            </a:r>
            <a:endParaRPr sz="2200"/>
          </a:p>
          <a:p>
            <a:pPr indent="0" lvl="0" marL="0" rtl="0" algn="ctr">
              <a:spcBef>
                <a:spcPts val="0"/>
              </a:spcBef>
              <a:spcAft>
                <a:spcPts val="0"/>
              </a:spcAft>
              <a:buNone/>
            </a:pPr>
            <a:r>
              <a:t/>
            </a:r>
            <a:endParaRPr sz="2200"/>
          </a:p>
          <a:p>
            <a:pPr indent="0" lvl="0" marL="0" rtl="0" algn="ctr">
              <a:spcBef>
                <a:spcPts val="0"/>
              </a:spcBef>
              <a:spcAft>
                <a:spcPts val="0"/>
              </a:spcAft>
              <a:buNone/>
            </a:pPr>
            <a:r>
              <a:rPr lang="en" sz="2200"/>
              <a:t>An </a:t>
            </a:r>
            <a:r>
              <a:rPr lang="en" sz="2200" u="sng">
                <a:solidFill>
                  <a:schemeClr val="hlink"/>
                </a:solidFill>
                <a:hlinkClick r:id="rId3"/>
              </a:rPr>
              <a:t>Institutional Accreditation</a:t>
            </a:r>
            <a:r>
              <a:rPr lang="en" sz="2200"/>
              <a:t> Update </a:t>
            </a:r>
            <a:endParaRPr sz="2200"/>
          </a:p>
          <a:p>
            <a:pPr indent="0" lvl="0" marL="0" rtl="0" algn="ctr">
              <a:spcBef>
                <a:spcPts val="0"/>
              </a:spcBef>
              <a:spcAft>
                <a:spcPts val="0"/>
              </a:spcAft>
              <a:buNone/>
            </a:pPr>
            <a:r>
              <a:rPr lang="en" sz="2200"/>
              <a:t>presented to Members and Guests of the </a:t>
            </a:r>
            <a:r>
              <a:rPr lang="en" sz="2200"/>
              <a:t>Academic Senate</a:t>
            </a:r>
            <a:endParaRPr sz="2200"/>
          </a:p>
        </p:txBody>
      </p:sp>
      <p:pic>
        <p:nvPicPr>
          <p:cNvPr id="106" name="Google Shape;106;p17"/>
          <p:cNvPicPr preferRelativeResize="0"/>
          <p:nvPr/>
        </p:nvPicPr>
        <p:blipFill>
          <a:blip r:embed="rId4">
            <a:alphaModFix/>
          </a:blip>
          <a:stretch>
            <a:fillRect/>
          </a:stretch>
        </p:blipFill>
        <p:spPr>
          <a:xfrm>
            <a:off x="1630241" y="514375"/>
            <a:ext cx="5685110" cy="1159800"/>
          </a:xfrm>
          <a:prstGeom prst="rect">
            <a:avLst/>
          </a:prstGeom>
          <a:noFill/>
          <a:ln>
            <a:noFill/>
          </a:ln>
        </p:spPr>
      </p:pic>
      <p:sp>
        <p:nvSpPr>
          <p:cNvPr id="107" name="Google Shape;107;p17"/>
          <p:cNvSpPr txBox="1"/>
          <p:nvPr/>
        </p:nvSpPr>
        <p:spPr>
          <a:xfrm>
            <a:off x="-279025" y="4787300"/>
            <a:ext cx="3438900" cy="4311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en" sz="1600">
                <a:solidFill>
                  <a:srgbClr val="FFFFFF"/>
                </a:solidFill>
                <a:latin typeface="Raleway"/>
                <a:ea typeface="Raleway"/>
                <a:cs typeface="Raleway"/>
                <a:sym typeface="Raleway"/>
              </a:rPr>
              <a:t>Accreditation</a:t>
            </a:r>
            <a:r>
              <a:rPr b="1" lang="en" sz="1600">
                <a:solidFill>
                  <a:srgbClr val="FFFFFF"/>
                </a:solidFill>
                <a:latin typeface="Raleway"/>
                <a:ea typeface="Raleway"/>
                <a:cs typeface="Raleway"/>
                <a:sym typeface="Raleway"/>
              </a:rPr>
              <a:t> @ SJSU</a:t>
            </a:r>
            <a:r>
              <a:rPr lang="en" sz="1600">
                <a:solidFill>
                  <a:srgbClr val="FFFFFF"/>
                </a:solidFill>
                <a:latin typeface="Merriweather"/>
                <a:ea typeface="Merriweather"/>
                <a:cs typeface="Merriweather"/>
                <a:sym typeface="Merriweather"/>
              </a:rPr>
              <a:t> </a:t>
            </a:r>
            <a:endParaRPr>
              <a:solidFill>
                <a:srgbClr val="FFFFFF"/>
              </a:solidFill>
              <a:latin typeface="Merriweather"/>
              <a:ea typeface="Merriweather"/>
              <a:cs typeface="Merriweather"/>
              <a:sym typeface="Merriweather"/>
            </a:endParaRPr>
          </a:p>
        </p:txBody>
      </p:sp>
      <p:pic>
        <p:nvPicPr>
          <p:cNvPr id="108" name="Google Shape;108;p17"/>
          <p:cNvPicPr preferRelativeResize="0"/>
          <p:nvPr/>
        </p:nvPicPr>
        <p:blipFill>
          <a:blip r:embed="rId5">
            <a:alphaModFix/>
          </a:blip>
          <a:stretch>
            <a:fillRect/>
          </a:stretch>
        </p:blipFill>
        <p:spPr>
          <a:xfrm>
            <a:off x="7801241" y="298575"/>
            <a:ext cx="1078571" cy="1159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5"/>
          <p:cNvSpPr txBox="1"/>
          <p:nvPr>
            <p:ph type="title"/>
          </p:nvPr>
        </p:nvSpPr>
        <p:spPr>
          <a:xfrm>
            <a:off x="564650" y="344850"/>
            <a:ext cx="7931400" cy="84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100">
                <a:solidFill>
                  <a:srgbClr val="FFB600"/>
                </a:solidFill>
              </a:rPr>
              <a:t>Recommendation</a:t>
            </a:r>
            <a:r>
              <a:rPr lang="en" sz="4100">
                <a:solidFill>
                  <a:srgbClr val="FFB600"/>
                </a:solidFill>
              </a:rPr>
              <a:t> </a:t>
            </a:r>
            <a:r>
              <a:rPr lang="en" sz="4100"/>
              <a:t>#9 </a:t>
            </a:r>
            <a:endParaRPr sz="4100"/>
          </a:p>
        </p:txBody>
      </p:sp>
      <p:sp>
        <p:nvSpPr>
          <p:cNvPr id="297" name="Google Shape;297;p35"/>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98" name="Google Shape;298;p35"/>
          <p:cNvSpPr txBox="1"/>
          <p:nvPr>
            <p:ph idx="1" type="body"/>
          </p:nvPr>
        </p:nvSpPr>
        <p:spPr>
          <a:xfrm>
            <a:off x="412250" y="950150"/>
            <a:ext cx="7979400" cy="37800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Clr>
                <a:schemeClr val="dk1"/>
              </a:buClr>
              <a:buSzPts val="2400"/>
              <a:buChar char="●"/>
            </a:pPr>
            <a:r>
              <a:rPr lang="en" sz="2400">
                <a:solidFill>
                  <a:schemeClr val="dk1"/>
                </a:solidFill>
              </a:rPr>
              <a:t>San Jose State in partnership with CSU System leadership shall conduct a critical review of the Moss Landing Consortium to include:</a:t>
            </a:r>
            <a:endParaRPr sz="2400">
              <a:solidFill>
                <a:schemeClr val="dk1"/>
              </a:solidFill>
            </a:endParaRPr>
          </a:p>
          <a:p>
            <a:pPr indent="-381000" lvl="1" marL="914400" rtl="0" algn="l">
              <a:spcBef>
                <a:spcPts val="0"/>
              </a:spcBef>
              <a:spcAft>
                <a:spcPts val="0"/>
              </a:spcAft>
              <a:buClr>
                <a:schemeClr val="dk1"/>
              </a:buClr>
              <a:buSzPts val="2400"/>
              <a:buChar char="○"/>
            </a:pPr>
            <a:r>
              <a:rPr b="1" lang="en" sz="2400">
                <a:solidFill>
                  <a:schemeClr val="dk1"/>
                </a:solidFill>
                <a:latin typeface="Raleway"/>
                <a:ea typeface="Raleway"/>
                <a:cs typeface="Raleway"/>
                <a:sym typeface="Raleway"/>
              </a:rPr>
              <a:t>developing and implementing long-range strategic plans outlining the support strategy for the Consortium</a:t>
            </a:r>
            <a:r>
              <a:rPr lang="en" sz="2400">
                <a:solidFill>
                  <a:schemeClr val="dk1"/>
                </a:solidFill>
              </a:rPr>
              <a:t> and clarifying the role and expected outcomes of SJSU’s participation </a:t>
            </a:r>
            <a:endParaRPr sz="2400">
              <a:solidFill>
                <a:schemeClr val="dk1"/>
              </a:solidFill>
            </a:endParaRPr>
          </a:p>
          <a:p>
            <a:pPr indent="-381000" lvl="1" marL="914400" rtl="0" algn="l">
              <a:spcBef>
                <a:spcPts val="0"/>
              </a:spcBef>
              <a:spcAft>
                <a:spcPts val="0"/>
              </a:spcAft>
              <a:buClr>
                <a:schemeClr val="dk1"/>
              </a:buClr>
              <a:buSzPts val="2400"/>
              <a:buChar char="○"/>
            </a:pPr>
            <a:r>
              <a:rPr lang="en" sz="2400">
                <a:solidFill>
                  <a:schemeClr val="dk1"/>
                </a:solidFill>
              </a:rPr>
              <a:t>developing and </a:t>
            </a:r>
            <a:r>
              <a:rPr b="1" lang="en" sz="2400">
                <a:solidFill>
                  <a:schemeClr val="dk1"/>
                </a:solidFill>
                <a:latin typeface="Raleway"/>
                <a:ea typeface="Raleway"/>
                <a:cs typeface="Raleway"/>
                <a:sym typeface="Raleway"/>
              </a:rPr>
              <a:t>implementing improvements in the meaning, quality, and integrity of degrees and in student support services</a:t>
            </a:r>
            <a:endParaRPr b="1" sz="2400">
              <a:solidFill>
                <a:schemeClr val="dk1"/>
              </a:solidFill>
              <a:latin typeface="Raleway"/>
              <a:ea typeface="Raleway"/>
              <a:cs typeface="Raleway"/>
              <a:sym typeface="Raleway"/>
            </a:endParaRPr>
          </a:p>
          <a:p>
            <a:pPr indent="0" lvl="0" marL="457200" rtl="0" algn="l">
              <a:spcBef>
                <a:spcPts val="600"/>
              </a:spcBef>
              <a:spcAft>
                <a:spcPts val="0"/>
              </a:spcAft>
              <a:buNone/>
            </a:pPr>
            <a:r>
              <a:t/>
            </a:r>
            <a:endParaRPr sz="2400">
              <a:solidFill>
                <a:schemeClr val="dk1"/>
              </a:solidFill>
            </a:endParaRPr>
          </a:p>
        </p:txBody>
      </p:sp>
      <p:pic>
        <p:nvPicPr>
          <p:cNvPr id="299" name="Google Shape;299;p35"/>
          <p:cNvPicPr preferRelativeResize="0"/>
          <p:nvPr/>
        </p:nvPicPr>
        <p:blipFill>
          <a:blip r:embed="rId3">
            <a:alphaModFix/>
          </a:blip>
          <a:stretch>
            <a:fillRect/>
          </a:stretch>
        </p:blipFill>
        <p:spPr>
          <a:xfrm>
            <a:off x="7815616" y="282175"/>
            <a:ext cx="1078571" cy="1159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6"/>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05" name="Google Shape;305;p36"/>
          <p:cNvSpPr txBox="1"/>
          <p:nvPr>
            <p:ph idx="4294967295" type="ctrTitle"/>
          </p:nvPr>
        </p:nvSpPr>
        <p:spPr>
          <a:xfrm>
            <a:off x="685800" y="1700200"/>
            <a:ext cx="7468800" cy="115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500">
                <a:solidFill>
                  <a:schemeClr val="dk1"/>
                </a:solidFill>
              </a:rPr>
              <a:t>How can you contribute to the</a:t>
            </a:r>
            <a:r>
              <a:rPr lang="en" sz="4500">
                <a:solidFill>
                  <a:srgbClr val="FFB600"/>
                </a:solidFill>
              </a:rPr>
              <a:t> Special Visit?</a:t>
            </a:r>
            <a:endParaRPr sz="4300">
              <a:solidFill>
                <a:srgbClr val="FFB600"/>
              </a:solidFill>
            </a:endParaRPr>
          </a:p>
        </p:txBody>
      </p:sp>
      <p:pic>
        <p:nvPicPr>
          <p:cNvPr id="306" name="Google Shape;306;p36"/>
          <p:cNvPicPr preferRelativeResize="0"/>
          <p:nvPr/>
        </p:nvPicPr>
        <p:blipFill>
          <a:blip r:embed="rId3">
            <a:alphaModFix/>
          </a:blip>
          <a:stretch>
            <a:fillRect/>
          </a:stretch>
        </p:blipFill>
        <p:spPr>
          <a:xfrm>
            <a:off x="7811316" y="295000"/>
            <a:ext cx="1078571" cy="1159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7"/>
          <p:cNvSpPr txBox="1"/>
          <p:nvPr>
            <p:ph idx="4294967295"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a:solidFill>
                  <a:schemeClr val="lt1"/>
                </a:solidFill>
                <a:latin typeface="Raleway"/>
                <a:ea typeface="Raleway"/>
                <a:cs typeface="Raleway"/>
                <a:sym typeface="Raleway"/>
              </a:rPr>
              <a:t>‹#›</a:t>
            </a:fld>
            <a:endParaRPr b="1">
              <a:solidFill>
                <a:schemeClr val="lt1"/>
              </a:solidFill>
              <a:latin typeface="Raleway"/>
              <a:ea typeface="Raleway"/>
              <a:cs typeface="Raleway"/>
              <a:sym typeface="Raleway"/>
            </a:endParaRPr>
          </a:p>
        </p:txBody>
      </p:sp>
      <p:pic>
        <p:nvPicPr>
          <p:cNvPr id="312" name="Google Shape;312;p37"/>
          <p:cNvPicPr preferRelativeResize="0"/>
          <p:nvPr/>
        </p:nvPicPr>
        <p:blipFill>
          <a:blip r:embed="rId3">
            <a:alphaModFix/>
          </a:blip>
          <a:stretch>
            <a:fillRect/>
          </a:stretch>
        </p:blipFill>
        <p:spPr>
          <a:xfrm>
            <a:off x="7802541" y="304175"/>
            <a:ext cx="1078571" cy="1159800"/>
          </a:xfrm>
          <a:prstGeom prst="rect">
            <a:avLst/>
          </a:prstGeom>
          <a:noFill/>
          <a:ln>
            <a:noFill/>
          </a:ln>
        </p:spPr>
      </p:pic>
      <p:pic>
        <p:nvPicPr>
          <p:cNvPr id="313" name="Google Shape;313;p37"/>
          <p:cNvPicPr preferRelativeResize="0"/>
          <p:nvPr/>
        </p:nvPicPr>
        <p:blipFill>
          <a:blip r:embed="rId4">
            <a:alphaModFix/>
          </a:blip>
          <a:stretch>
            <a:fillRect/>
          </a:stretch>
        </p:blipFill>
        <p:spPr>
          <a:xfrm>
            <a:off x="1981200" y="152400"/>
            <a:ext cx="4838700" cy="4838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38"/>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19" name="Google Shape;319;p38"/>
          <p:cNvSpPr txBox="1"/>
          <p:nvPr>
            <p:ph idx="4294967295" type="ctrTitle"/>
          </p:nvPr>
        </p:nvSpPr>
        <p:spPr>
          <a:xfrm>
            <a:off x="685800" y="1700200"/>
            <a:ext cx="7468800" cy="115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500">
                <a:solidFill>
                  <a:srgbClr val="FFB600"/>
                </a:solidFill>
              </a:rPr>
              <a:t>Thank you for </a:t>
            </a:r>
            <a:r>
              <a:rPr lang="en" sz="4500">
                <a:solidFill>
                  <a:srgbClr val="FFB600"/>
                </a:solidFill>
              </a:rPr>
              <a:t>your</a:t>
            </a:r>
            <a:r>
              <a:rPr lang="en" sz="4500">
                <a:solidFill>
                  <a:srgbClr val="FFB600"/>
                </a:solidFill>
              </a:rPr>
              <a:t> time!</a:t>
            </a:r>
            <a:endParaRPr sz="4300">
              <a:solidFill>
                <a:srgbClr val="FFB600"/>
              </a:solidFill>
            </a:endParaRPr>
          </a:p>
        </p:txBody>
      </p:sp>
      <p:sp>
        <p:nvSpPr>
          <p:cNvPr id="320" name="Google Shape;320;p38"/>
          <p:cNvSpPr txBox="1"/>
          <p:nvPr>
            <p:ph idx="4294967295" type="subTitle"/>
          </p:nvPr>
        </p:nvSpPr>
        <p:spPr>
          <a:xfrm>
            <a:off x="685800" y="2642050"/>
            <a:ext cx="7181700" cy="2148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3600"/>
              <a:t>Any follow-up questions?</a:t>
            </a:r>
            <a:endParaRPr b="1" sz="3600"/>
          </a:p>
          <a:p>
            <a:pPr indent="0" lvl="0" marL="0" rtl="0" algn="l">
              <a:spcBef>
                <a:spcPts val="600"/>
              </a:spcBef>
              <a:spcAft>
                <a:spcPts val="0"/>
              </a:spcAft>
              <a:buClr>
                <a:schemeClr val="dk1"/>
              </a:buClr>
              <a:buSzPts val="1100"/>
              <a:buFont typeface="Arial"/>
              <a:buNone/>
            </a:pPr>
            <a:r>
              <a:rPr lang="en"/>
              <a:t>Please contact me at </a:t>
            </a:r>
            <a:r>
              <a:rPr lang="en" u="sng">
                <a:solidFill>
                  <a:schemeClr val="hlink"/>
                </a:solidFill>
                <a:hlinkClick r:id="rId3"/>
              </a:rPr>
              <a:t>priya.raman@sjsu.edu</a:t>
            </a:r>
            <a:r>
              <a:rPr lang="en"/>
              <a:t> if you have any follow up questions or topics that were not answered, or covered today.</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000"/>
              </a:spcBef>
              <a:spcAft>
                <a:spcPts val="0"/>
              </a:spcAft>
              <a:buClr>
                <a:schemeClr val="dk1"/>
              </a:buClr>
              <a:buSzPts val="1100"/>
              <a:buFont typeface="Arial"/>
              <a:buNone/>
            </a:pPr>
            <a:r>
              <a:t/>
            </a:r>
            <a:endParaRPr/>
          </a:p>
          <a:p>
            <a:pPr indent="0" lvl="0" marL="0" rtl="0" algn="l">
              <a:spcBef>
                <a:spcPts val="600"/>
              </a:spcBef>
              <a:spcAft>
                <a:spcPts val="0"/>
              </a:spcAft>
              <a:buClr>
                <a:schemeClr val="dk1"/>
              </a:buClr>
              <a:buSzPts val="1100"/>
              <a:buFont typeface="Arial"/>
              <a:buNone/>
            </a:pPr>
            <a:r>
              <a:t/>
            </a:r>
            <a:endParaRPr/>
          </a:p>
        </p:txBody>
      </p:sp>
      <p:pic>
        <p:nvPicPr>
          <p:cNvPr id="321" name="Google Shape;321;p38"/>
          <p:cNvPicPr preferRelativeResize="0"/>
          <p:nvPr/>
        </p:nvPicPr>
        <p:blipFill>
          <a:blip r:embed="rId4">
            <a:alphaModFix/>
          </a:blip>
          <a:stretch>
            <a:fillRect/>
          </a:stretch>
        </p:blipFill>
        <p:spPr>
          <a:xfrm>
            <a:off x="7811316" y="295000"/>
            <a:ext cx="1078571" cy="1159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39"/>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27" name="Google Shape;327;p39"/>
          <p:cNvSpPr txBox="1"/>
          <p:nvPr>
            <p:ph idx="4294967295" type="ctrTitle"/>
          </p:nvPr>
        </p:nvSpPr>
        <p:spPr>
          <a:xfrm>
            <a:off x="685800" y="1700200"/>
            <a:ext cx="7468800" cy="115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500">
                <a:solidFill>
                  <a:srgbClr val="FFB600"/>
                </a:solidFill>
              </a:rPr>
              <a:t>Additional Material</a:t>
            </a:r>
            <a:endParaRPr sz="4300">
              <a:solidFill>
                <a:srgbClr val="FFB600"/>
              </a:solidFill>
            </a:endParaRPr>
          </a:p>
        </p:txBody>
      </p:sp>
      <p:pic>
        <p:nvPicPr>
          <p:cNvPr id="328" name="Google Shape;328;p39"/>
          <p:cNvPicPr preferRelativeResize="0"/>
          <p:nvPr/>
        </p:nvPicPr>
        <p:blipFill>
          <a:blip r:embed="rId3">
            <a:alphaModFix/>
          </a:blip>
          <a:stretch>
            <a:fillRect/>
          </a:stretch>
        </p:blipFill>
        <p:spPr>
          <a:xfrm>
            <a:off x="7811316" y="295000"/>
            <a:ext cx="1078571" cy="11598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0"/>
          <p:cNvSpPr txBox="1"/>
          <p:nvPr>
            <p:ph idx="1" type="body"/>
          </p:nvPr>
        </p:nvSpPr>
        <p:spPr>
          <a:xfrm>
            <a:off x="348300" y="908575"/>
            <a:ext cx="8343000" cy="3284400"/>
          </a:xfrm>
          <a:prstGeom prst="rect">
            <a:avLst/>
          </a:prstGeom>
        </p:spPr>
        <p:txBody>
          <a:bodyPr anchorCtr="0" anchor="t" bIns="91425" lIns="91425" spcFirstLastPara="1" rIns="91425" wrap="square" tIns="91425">
            <a:noAutofit/>
          </a:bodyPr>
          <a:lstStyle/>
          <a:p>
            <a:pPr indent="-368300" lvl="0" marL="457200" rtl="0" algn="l">
              <a:lnSpc>
                <a:spcPct val="100000"/>
              </a:lnSpc>
              <a:spcBef>
                <a:spcPts val="100"/>
              </a:spcBef>
              <a:spcAft>
                <a:spcPts val="0"/>
              </a:spcAft>
              <a:buSzPts val="2200"/>
              <a:buChar char="●"/>
            </a:pPr>
            <a:r>
              <a:rPr lang="en" sz="2200" u="sng">
                <a:solidFill>
                  <a:schemeClr val="hlink"/>
                </a:solidFill>
                <a:hlinkClick r:id="rId3"/>
              </a:rPr>
              <a:t>SJSU Institutional Report 2021-2022 (September 7, 2021)</a:t>
            </a:r>
            <a:endParaRPr sz="2200"/>
          </a:p>
          <a:p>
            <a:pPr indent="-368300" lvl="0" marL="457200" rtl="0" algn="l">
              <a:lnSpc>
                <a:spcPct val="100000"/>
              </a:lnSpc>
              <a:spcBef>
                <a:spcPts val="0"/>
              </a:spcBef>
              <a:spcAft>
                <a:spcPts val="0"/>
              </a:spcAft>
              <a:buSzPts val="2200"/>
              <a:buChar char="●"/>
            </a:pPr>
            <a:r>
              <a:rPr lang="en" sz="2200" u="sng">
                <a:solidFill>
                  <a:schemeClr val="hlink"/>
                </a:solidFill>
                <a:hlinkClick r:id="rId4"/>
              </a:rPr>
              <a:t>WSCUC Accreditation Visit (AV) Team Report (April 5-8, 2022) </a:t>
            </a:r>
            <a:endParaRPr sz="2200">
              <a:solidFill>
                <a:schemeClr val="dk2"/>
              </a:solidFill>
            </a:endParaRPr>
          </a:p>
          <a:p>
            <a:pPr indent="-368300" lvl="0" marL="457200" rtl="0" algn="l">
              <a:lnSpc>
                <a:spcPct val="100000"/>
              </a:lnSpc>
              <a:spcBef>
                <a:spcPts val="0"/>
              </a:spcBef>
              <a:spcAft>
                <a:spcPts val="0"/>
              </a:spcAft>
              <a:buSzPts val="2200"/>
              <a:buChar char="●"/>
            </a:pPr>
            <a:r>
              <a:rPr lang="en" sz="2200" u="sng">
                <a:solidFill>
                  <a:schemeClr val="hlink"/>
                </a:solidFill>
                <a:hlinkClick r:id="rId5"/>
              </a:rPr>
              <a:t>SJSU Letter to WSCUC Commission (June 8, 2022)</a:t>
            </a:r>
            <a:endParaRPr sz="2200"/>
          </a:p>
          <a:p>
            <a:pPr indent="-368300" lvl="0" marL="457200" rtl="0" algn="l">
              <a:lnSpc>
                <a:spcPct val="100000"/>
              </a:lnSpc>
              <a:spcBef>
                <a:spcPts val="0"/>
              </a:spcBef>
              <a:spcAft>
                <a:spcPts val="0"/>
              </a:spcAft>
              <a:buSzPts val="2200"/>
              <a:buChar char="●"/>
            </a:pPr>
            <a:r>
              <a:rPr lang="en" sz="2200" u="sng">
                <a:solidFill>
                  <a:schemeClr val="hlink"/>
                </a:solidFill>
                <a:hlinkClick r:id="rId6"/>
              </a:rPr>
              <a:t>WSCUC Accreditation Visit (AV) Commision Action Letter (July 7, 2022)</a:t>
            </a:r>
            <a:endParaRPr sz="2200"/>
          </a:p>
          <a:p>
            <a:pPr indent="-368300" lvl="0" marL="457200" rtl="0" algn="l">
              <a:lnSpc>
                <a:spcPct val="100000"/>
              </a:lnSpc>
              <a:spcBef>
                <a:spcPts val="0"/>
              </a:spcBef>
              <a:spcAft>
                <a:spcPts val="0"/>
              </a:spcAft>
              <a:buSzPts val="2200"/>
              <a:buChar char="●"/>
            </a:pPr>
            <a:r>
              <a:rPr lang="en" sz="2200" u="sng">
                <a:solidFill>
                  <a:schemeClr val="hlink"/>
                </a:solidFill>
                <a:hlinkClick r:id="rId7"/>
              </a:rPr>
              <a:t>SJSU President’s Blog RE the Decision Letter from the WSCUC Accreditation Reaffirmation of Accreditation (June 13, 2022)</a:t>
            </a:r>
            <a:endParaRPr sz="2200"/>
          </a:p>
          <a:p>
            <a:pPr indent="-368300" lvl="0" marL="457200" rtl="0" algn="l">
              <a:lnSpc>
                <a:spcPct val="100000"/>
              </a:lnSpc>
              <a:spcBef>
                <a:spcPts val="0"/>
              </a:spcBef>
              <a:spcAft>
                <a:spcPts val="0"/>
              </a:spcAft>
              <a:buSzPts val="2200"/>
              <a:buChar char="●"/>
            </a:pPr>
            <a:r>
              <a:rPr lang="en" sz="2200" u="sng">
                <a:solidFill>
                  <a:srgbClr val="1155CC"/>
                </a:solidFill>
                <a:highlight>
                  <a:srgbClr val="FFFFFF"/>
                </a:highlight>
                <a:hlinkClick r:id="rId8">
                  <a:extLst>
                    <a:ext uri="{A12FA001-AC4F-418D-AE19-62706E023703}">
                      <ahyp:hlinkClr val="tx"/>
                    </a:ext>
                  </a:extLst>
                </a:hlinkClick>
              </a:rPr>
              <a:t>Assessment Excerpts from the 2021-2022 Reaffirmation of Accreditation Process</a:t>
            </a:r>
            <a:endParaRPr sz="2200" u="sng">
              <a:solidFill>
                <a:srgbClr val="1155CC"/>
              </a:solidFill>
              <a:highlight>
                <a:srgbClr val="FFFFFF"/>
              </a:highlight>
            </a:endParaRPr>
          </a:p>
          <a:p>
            <a:pPr indent="0" lvl="0" marL="0" rtl="0" algn="l">
              <a:lnSpc>
                <a:spcPct val="100000"/>
              </a:lnSpc>
              <a:spcBef>
                <a:spcPts val="1000"/>
              </a:spcBef>
              <a:spcAft>
                <a:spcPts val="0"/>
              </a:spcAft>
              <a:buClr>
                <a:schemeClr val="dk1"/>
              </a:buClr>
              <a:buSzPts val="1100"/>
              <a:buFont typeface="Arial"/>
              <a:buNone/>
            </a:pPr>
            <a:r>
              <a:t/>
            </a:r>
            <a:endParaRPr sz="2200"/>
          </a:p>
          <a:p>
            <a:pPr indent="0" lvl="0" marL="0" rtl="0" algn="l">
              <a:spcBef>
                <a:spcPts val="1000"/>
              </a:spcBef>
              <a:spcAft>
                <a:spcPts val="0"/>
              </a:spcAft>
              <a:buClr>
                <a:schemeClr val="dk1"/>
              </a:buClr>
              <a:buSzPts val="1100"/>
              <a:buFont typeface="Arial"/>
              <a:buNone/>
            </a:pPr>
            <a:r>
              <a:t/>
            </a:r>
            <a:endParaRPr sz="2200"/>
          </a:p>
          <a:p>
            <a:pPr indent="0" lvl="0" marL="0" rtl="0" algn="l">
              <a:spcBef>
                <a:spcPts val="600"/>
              </a:spcBef>
              <a:spcAft>
                <a:spcPts val="0"/>
              </a:spcAft>
              <a:buNone/>
            </a:pPr>
            <a:r>
              <a:t/>
            </a:r>
            <a:endParaRPr sz="2200"/>
          </a:p>
        </p:txBody>
      </p:sp>
      <p:sp>
        <p:nvSpPr>
          <p:cNvPr id="334" name="Google Shape;334;p40"/>
          <p:cNvSpPr txBox="1"/>
          <p:nvPr>
            <p:ph type="title"/>
          </p:nvPr>
        </p:nvSpPr>
        <p:spPr>
          <a:xfrm>
            <a:off x="565575" y="302425"/>
            <a:ext cx="7644900" cy="115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300">
                <a:solidFill>
                  <a:schemeClr val="dk1"/>
                </a:solidFill>
              </a:rPr>
              <a:t>Accreditation </a:t>
            </a:r>
            <a:r>
              <a:rPr lang="en" sz="4300">
                <a:solidFill>
                  <a:srgbClr val="FFB600"/>
                </a:solidFill>
              </a:rPr>
              <a:t>Resources </a:t>
            </a:r>
            <a:endParaRPr sz="4300">
              <a:solidFill>
                <a:srgbClr val="FFB600"/>
              </a:solidFill>
            </a:endParaRPr>
          </a:p>
          <a:p>
            <a:pPr indent="0" lvl="0" marL="0" rtl="0" algn="l">
              <a:spcBef>
                <a:spcPts val="0"/>
              </a:spcBef>
              <a:spcAft>
                <a:spcPts val="0"/>
              </a:spcAft>
              <a:buNone/>
            </a:pPr>
            <a:r>
              <a:t/>
            </a:r>
            <a:endParaRPr sz="1400">
              <a:solidFill>
                <a:schemeClr val="accent1"/>
              </a:solidFill>
            </a:endParaRPr>
          </a:p>
        </p:txBody>
      </p:sp>
      <p:sp>
        <p:nvSpPr>
          <p:cNvPr id="335" name="Google Shape;335;p40"/>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336" name="Google Shape;336;p40"/>
          <p:cNvPicPr preferRelativeResize="0"/>
          <p:nvPr/>
        </p:nvPicPr>
        <p:blipFill>
          <a:blip r:embed="rId9">
            <a:alphaModFix/>
          </a:blip>
          <a:stretch>
            <a:fillRect/>
          </a:stretch>
        </p:blipFill>
        <p:spPr>
          <a:xfrm>
            <a:off x="7815616" y="282175"/>
            <a:ext cx="1078571" cy="1159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41"/>
          <p:cNvSpPr txBox="1"/>
          <p:nvPr>
            <p:ph idx="1" type="body"/>
          </p:nvPr>
        </p:nvSpPr>
        <p:spPr>
          <a:xfrm>
            <a:off x="348300" y="1441975"/>
            <a:ext cx="8343000" cy="3284400"/>
          </a:xfrm>
          <a:prstGeom prst="rect">
            <a:avLst/>
          </a:prstGeom>
        </p:spPr>
        <p:txBody>
          <a:bodyPr anchorCtr="0" anchor="t" bIns="91425" lIns="91425" spcFirstLastPara="1" rIns="91425" wrap="square" tIns="91425">
            <a:noAutofit/>
          </a:bodyPr>
          <a:lstStyle/>
          <a:p>
            <a:pPr indent="-368300" lvl="0" marL="457200" rtl="0" algn="l">
              <a:lnSpc>
                <a:spcPct val="100000"/>
              </a:lnSpc>
              <a:spcBef>
                <a:spcPts val="100"/>
              </a:spcBef>
              <a:spcAft>
                <a:spcPts val="0"/>
              </a:spcAft>
              <a:buSzPts val="2200"/>
              <a:buChar char="●"/>
            </a:pPr>
            <a:r>
              <a:rPr lang="en" sz="2200" u="sng">
                <a:solidFill>
                  <a:schemeClr val="hlink"/>
                </a:solidFill>
                <a:hlinkClick r:id="rId3"/>
              </a:rPr>
              <a:t>Huddle Questions and Checklists</a:t>
            </a:r>
            <a:r>
              <a:rPr lang="en" sz="2200"/>
              <a:t> - can be modified to include diverse audiences, stakeholders, contexts, and actions.</a:t>
            </a:r>
            <a:endParaRPr sz="2200"/>
          </a:p>
          <a:p>
            <a:pPr indent="0" lvl="0" marL="0" rtl="0" algn="l">
              <a:spcBef>
                <a:spcPts val="1000"/>
              </a:spcBef>
              <a:spcAft>
                <a:spcPts val="0"/>
              </a:spcAft>
              <a:buNone/>
            </a:pPr>
            <a:r>
              <a:t/>
            </a:r>
            <a:endParaRPr sz="2300"/>
          </a:p>
        </p:txBody>
      </p:sp>
      <p:sp>
        <p:nvSpPr>
          <p:cNvPr id="342" name="Google Shape;342;p41"/>
          <p:cNvSpPr txBox="1"/>
          <p:nvPr>
            <p:ph type="title"/>
          </p:nvPr>
        </p:nvSpPr>
        <p:spPr>
          <a:xfrm>
            <a:off x="348300" y="314150"/>
            <a:ext cx="8062200" cy="115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solidFill>
                  <a:schemeClr val="dk1"/>
                </a:solidFill>
              </a:rPr>
              <a:t>Equity, Evidence,</a:t>
            </a:r>
            <a:r>
              <a:rPr lang="en" sz="4000">
                <a:solidFill>
                  <a:schemeClr val="dk1"/>
                </a:solidFill>
              </a:rPr>
              <a:t> </a:t>
            </a:r>
            <a:r>
              <a:rPr lang="en" sz="4000">
                <a:solidFill>
                  <a:srgbClr val="FFB600"/>
                </a:solidFill>
              </a:rPr>
              <a:t>Effectiveness</a:t>
            </a:r>
            <a:r>
              <a:rPr lang="en" sz="4000">
                <a:solidFill>
                  <a:srgbClr val="FFB600"/>
                </a:solidFill>
              </a:rPr>
              <a:t> </a:t>
            </a:r>
            <a:endParaRPr sz="4000">
              <a:solidFill>
                <a:srgbClr val="FFB600"/>
              </a:solidFill>
            </a:endParaRPr>
          </a:p>
          <a:p>
            <a:pPr indent="0" lvl="0" marL="0" rtl="0" algn="l">
              <a:spcBef>
                <a:spcPts val="0"/>
              </a:spcBef>
              <a:spcAft>
                <a:spcPts val="0"/>
              </a:spcAft>
              <a:buNone/>
            </a:pPr>
            <a:r>
              <a:t/>
            </a:r>
            <a:endParaRPr sz="1100">
              <a:solidFill>
                <a:schemeClr val="accent1"/>
              </a:solidFill>
            </a:endParaRPr>
          </a:p>
        </p:txBody>
      </p:sp>
      <p:sp>
        <p:nvSpPr>
          <p:cNvPr id="343" name="Google Shape;343;p41"/>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344" name="Google Shape;344;p41"/>
          <p:cNvPicPr preferRelativeResize="0"/>
          <p:nvPr/>
        </p:nvPicPr>
        <p:blipFill>
          <a:blip r:embed="rId4">
            <a:alphaModFix/>
          </a:blip>
          <a:stretch>
            <a:fillRect/>
          </a:stretch>
        </p:blipFill>
        <p:spPr>
          <a:xfrm>
            <a:off x="7815616" y="282175"/>
            <a:ext cx="1078571" cy="11598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2"/>
          <p:cNvSpPr txBox="1"/>
          <p:nvPr>
            <p:ph idx="1" type="body"/>
          </p:nvPr>
        </p:nvSpPr>
        <p:spPr>
          <a:xfrm>
            <a:off x="348300" y="1365775"/>
            <a:ext cx="8343000" cy="3284400"/>
          </a:xfrm>
          <a:prstGeom prst="rect">
            <a:avLst/>
          </a:prstGeom>
        </p:spPr>
        <p:txBody>
          <a:bodyPr anchorCtr="0" anchor="t" bIns="91425" lIns="91425" spcFirstLastPara="1" rIns="91425" wrap="square" tIns="91425">
            <a:noAutofit/>
          </a:bodyPr>
          <a:lstStyle/>
          <a:p>
            <a:pPr indent="-374650" lvl="0" marL="457200" rtl="0" algn="l">
              <a:lnSpc>
                <a:spcPct val="100000"/>
              </a:lnSpc>
              <a:spcBef>
                <a:spcPts val="100"/>
              </a:spcBef>
              <a:spcAft>
                <a:spcPts val="0"/>
              </a:spcAft>
              <a:buSzPts val="2300"/>
              <a:buChar char="●"/>
            </a:pPr>
            <a:r>
              <a:rPr lang="en" sz="2200"/>
              <a:t>For the Spring 2025 Special Visit, WSCUC will be using the </a:t>
            </a:r>
            <a:r>
              <a:rPr lang="en" sz="2200" u="sng">
                <a:solidFill>
                  <a:schemeClr val="hlink"/>
                </a:solidFill>
                <a:hlinkClick r:id="rId3"/>
              </a:rPr>
              <a:t>new 2023 Standards</a:t>
            </a:r>
            <a:r>
              <a:rPr lang="en" sz="2200"/>
              <a:t>; a </a:t>
            </a:r>
            <a:r>
              <a:rPr lang="en" sz="2200" u="sng">
                <a:solidFill>
                  <a:schemeClr val="hlink"/>
                </a:solidFill>
                <a:hlinkClick r:id="rId4"/>
              </a:rPr>
              <a:t>crosswalk</a:t>
            </a:r>
            <a:r>
              <a:rPr lang="en" sz="2200"/>
              <a:t> has been provided to us</a:t>
            </a:r>
            <a:endParaRPr sz="2200"/>
          </a:p>
          <a:p>
            <a:pPr indent="-368300" lvl="0" marL="457200" rtl="0" algn="l">
              <a:lnSpc>
                <a:spcPct val="100000"/>
              </a:lnSpc>
              <a:spcBef>
                <a:spcPts val="0"/>
              </a:spcBef>
              <a:spcAft>
                <a:spcPts val="0"/>
              </a:spcAft>
              <a:buSzPts val="2200"/>
              <a:buChar char="●"/>
            </a:pPr>
            <a:r>
              <a:rPr lang="en" sz="2200"/>
              <a:t>Updated </a:t>
            </a:r>
            <a:r>
              <a:rPr lang="en" sz="2200" u="sng">
                <a:solidFill>
                  <a:schemeClr val="hlink"/>
                </a:solidFill>
                <a:hlinkClick r:id="rId5"/>
              </a:rPr>
              <a:t>Team Report and Template</a:t>
            </a:r>
            <a:r>
              <a:rPr lang="en" sz="2200"/>
              <a:t>, and  the updated </a:t>
            </a:r>
            <a:r>
              <a:rPr lang="en" sz="2200" u="sng">
                <a:solidFill>
                  <a:schemeClr val="hlink"/>
                </a:solidFill>
                <a:hlinkClick r:id="rId6"/>
              </a:rPr>
              <a:t>Institutional Report Guide </a:t>
            </a:r>
            <a:endParaRPr sz="2200"/>
          </a:p>
          <a:p>
            <a:pPr indent="-368300" lvl="0" marL="457200" rtl="0" algn="l">
              <a:lnSpc>
                <a:spcPct val="100000"/>
              </a:lnSpc>
              <a:spcBef>
                <a:spcPts val="0"/>
              </a:spcBef>
              <a:spcAft>
                <a:spcPts val="0"/>
              </a:spcAft>
              <a:buSzPts val="2200"/>
              <a:buChar char="●"/>
            </a:pPr>
            <a:r>
              <a:rPr lang="en" sz="2200"/>
              <a:t>2013 to 2023 Standards </a:t>
            </a:r>
            <a:r>
              <a:rPr lang="en" sz="2200" u="sng">
                <a:solidFill>
                  <a:schemeClr val="hlink"/>
                </a:solidFill>
                <a:hlinkClick r:id="rId7"/>
              </a:rPr>
              <a:t>Crosswalk/Comparison</a:t>
            </a:r>
            <a:r>
              <a:rPr lang="en" sz="2200"/>
              <a:t> </a:t>
            </a:r>
            <a:endParaRPr sz="2200"/>
          </a:p>
          <a:p>
            <a:pPr indent="0" lvl="0" marL="0" rtl="0" algn="l">
              <a:lnSpc>
                <a:spcPct val="100000"/>
              </a:lnSpc>
              <a:spcBef>
                <a:spcPts val="1000"/>
              </a:spcBef>
              <a:spcAft>
                <a:spcPts val="0"/>
              </a:spcAft>
              <a:buNone/>
            </a:pPr>
            <a:r>
              <a:t/>
            </a:r>
            <a:endParaRPr sz="2300"/>
          </a:p>
        </p:txBody>
      </p:sp>
      <p:sp>
        <p:nvSpPr>
          <p:cNvPr id="350" name="Google Shape;350;p42"/>
          <p:cNvSpPr txBox="1"/>
          <p:nvPr>
            <p:ph type="title"/>
          </p:nvPr>
        </p:nvSpPr>
        <p:spPr>
          <a:xfrm>
            <a:off x="583175" y="314150"/>
            <a:ext cx="7644900" cy="115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600">
                <a:solidFill>
                  <a:schemeClr val="dk1"/>
                </a:solidFill>
              </a:rPr>
              <a:t>New</a:t>
            </a:r>
            <a:r>
              <a:rPr lang="en" sz="4600">
                <a:solidFill>
                  <a:schemeClr val="dk1"/>
                </a:solidFill>
              </a:rPr>
              <a:t> </a:t>
            </a:r>
            <a:r>
              <a:rPr lang="en" sz="4600">
                <a:solidFill>
                  <a:srgbClr val="FFB600"/>
                </a:solidFill>
              </a:rPr>
              <a:t>Standards</a:t>
            </a:r>
            <a:r>
              <a:rPr lang="en" sz="4600">
                <a:solidFill>
                  <a:srgbClr val="FFB600"/>
                </a:solidFill>
              </a:rPr>
              <a:t> </a:t>
            </a:r>
            <a:endParaRPr sz="4600">
              <a:solidFill>
                <a:srgbClr val="FFB600"/>
              </a:solidFill>
            </a:endParaRPr>
          </a:p>
          <a:p>
            <a:pPr indent="0" lvl="0" marL="0" rtl="0" algn="l">
              <a:spcBef>
                <a:spcPts val="0"/>
              </a:spcBef>
              <a:spcAft>
                <a:spcPts val="0"/>
              </a:spcAft>
              <a:buNone/>
            </a:pPr>
            <a:r>
              <a:t/>
            </a:r>
            <a:endParaRPr sz="1700">
              <a:solidFill>
                <a:schemeClr val="accent1"/>
              </a:solidFill>
            </a:endParaRPr>
          </a:p>
        </p:txBody>
      </p:sp>
      <p:sp>
        <p:nvSpPr>
          <p:cNvPr id="351" name="Google Shape;351;p42"/>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352" name="Google Shape;352;p42"/>
          <p:cNvPicPr preferRelativeResize="0"/>
          <p:nvPr/>
        </p:nvPicPr>
        <p:blipFill>
          <a:blip r:embed="rId8">
            <a:alphaModFix/>
          </a:blip>
          <a:stretch>
            <a:fillRect/>
          </a:stretch>
        </p:blipFill>
        <p:spPr>
          <a:xfrm>
            <a:off x="7815616" y="282175"/>
            <a:ext cx="1078571" cy="11598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600"/>
        </a:solidFill>
      </p:bgPr>
    </p:bg>
    <p:spTree>
      <p:nvGrpSpPr>
        <p:cNvPr id="356" name="Shape 356"/>
        <p:cNvGrpSpPr/>
        <p:nvPr/>
      </p:nvGrpSpPr>
      <p:grpSpPr>
        <a:xfrm>
          <a:off x="0" y="0"/>
          <a:ext cx="0" cy="0"/>
          <a:chOff x="0" y="0"/>
          <a:chExt cx="0" cy="0"/>
        </a:xfrm>
      </p:grpSpPr>
      <p:sp>
        <p:nvSpPr>
          <p:cNvPr id="357" name="Google Shape;357;p43"/>
          <p:cNvSpPr txBox="1"/>
          <p:nvPr>
            <p:ph type="ctrTitle"/>
          </p:nvPr>
        </p:nvSpPr>
        <p:spPr>
          <a:xfrm>
            <a:off x="363150" y="1338250"/>
            <a:ext cx="8450400" cy="270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rPr>
              <a:t>Special Visit Report Structure</a:t>
            </a:r>
            <a:endParaRPr sz="3600">
              <a:solidFill>
                <a:schemeClr val="lt1"/>
              </a:solidFill>
            </a:endParaRPr>
          </a:p>
          <a:p>
            <a:pPr indent="0" lvl="0" marL="0" rtl="0" algn="ctr">
              <a:spcBef>
                <a:spcPts val="0"/>
              </a:spcBef>
              <a:spcAft>
                <a:spcPts val="0"/>
              </a:spcAft>
              <a:buNone/>
            </a:pPr>
            <a:r>
              <a:t/>
            </a:r>
            <a:endParaRPr sz="3600">
              <a:solidFill>
                <a:schemeClr val="lt1"/>
              </a:solidFill>
            </a:endParaRPr>
          </a:p>
          <a:p>
            <a:pPr indent="0" lvl="0" marL="0" rtl="0" algn="ctr">
              <a:spcBef>
                <a:spcPts val="0"/>
              </a:spcBef>
              <a:spcAft>
                <a:spcPts val="0"/>
              </a:spcAft>
              <a:buNone/>
            </a:pPr>
            <a:r>
              <a:t/>
            </a:r>
            <a:endParaRPr sz="3600">
              <a:solidFill>
                <a:schemeClr val="lt1"/>
              </a:solidFill>
            </a:endParaRPr>
          </a:p>
        </p:txBody>
      </p:sp>
      <p:pic>
        <p:nvPicPr>
          <p:cNvPr id="358" name="Google Shape;358;p43"/>
          <p:cNvPicPr preferRelativeResize="0"/>
          <p:nvPr/>
        </p:nvPicPr>
        <p:blipFill>
          <a:blip r:embed="rId3">
            <a:alphaModFix/>
          </a:blip>
          <a:stretch>
            <a:fillRect/>
          </a:stretch>
        </p:blipFill>
        <p:spPr>
          <a:xfrm>
            <a:off x="7725041" y="374775"/>
            <a:ext cx="1078571" cy="1159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4"/>
          <p:cNvSpPr txBox="1"/>
          <p:nvPr>
            <p:ph idx="1" type="body"/>
          </p:nvPr>
        </p:nvSpPr>
        <p:spPr>
          <a:xfrm>
            <a:off x="294525" y="1365775"/>
            <a:ext cx="8472900" cy="3284400"/>
          </a:xfrm>
          <a:prstGeom prst="rect">
            <a:avLst/>
          </a:prstGeom>
        </p:spPr>
        <p:txBody>
          <a:bodyPr anchorCtr="0" anchor="t" bIns="91425" lIns="91425" spcFirstLastPara="1" rIns="91425" wrap="square" tIns="91425">
            <a:noAutofit/>
          </a:bodyPr>
          <a:lstStyle/>
          <a:p>
            <a:pPr indent="-349250" lvl="0" marL="457200" rtl="0" algn="l">
              <a:lnSpc>
                <a:spcPct val="150000"/>
              </a:lnSpc>
              <a:spcBef>
                <a:spcPts val="100"/>
              </a:spcBef>
              <a:spcAft>
                <a:spcPts val="0"/>
              </a:spcAft>
              <a:buSzPts val="1900"/>
              <a:buFont typeface="Raleway"/>
              <a:buAutoNum type="arabicPeriod"/>
            </a:pPr>
            <a:r>
              <a:rPr b="1" lang="en" sz="1600">
                <a:latin typeface="Raleway"/>
                <a:ea typeface="Raleway"/>
                <a:cs typeface="Raleway"/>
                <a:sym typeface="Raleway"/>
              </a:rPr>
              <a:t>A full description of the issue</a:t>
            </a:r>
            <a:endParaRPr b="1" sz="1600">
              <a:latin typeface="Raleway"/>
              <a:ea typeface="Raleway"/>
              <a:cs typeface="Raleway"/>
              <a:sym typeface="Raleway"/>
            </a:endParaRPr>
          </a:p>
          <a:p>
            <a:pPr indent="-349250" lvl="0" marL="457200" rtl="0" algn="l">
              <a:lnSpc>
                <a:spcPct val="150000"/>
              </a:lnSpc>
              <a:spcBef>
                <a:spcPts val="0"/>
              </a:spcBef>
              <a:spcAft>
                <a:spcPts val="0"/>
              </a:spcAft>
              <a:buSzPts val="1900"/>
              <a:buFont typeface="Raleway"/>
              <a:buAutoNum type="arabicPeriod"/>
            </a:pPr>
            <a:r>
              <a:rPr b="1" lang="en" sz="1600">
                <a:latin typeface="Raleway"/>
                <a:ea typeface="Raleway"/>
                <a:cs typeface="Raleway"/>
                <a:sym typeface="Raleway"/>
              </a:rPr>
              <a:t>The action(s) taken by the institution </a:t>
            </a:r>
            <a:endParaRPr b="1" sz="1600">
              <a:latin typeface="Raleway"/>
              <a:ea typeface="Raleway"/>
              <a:cs typeface="Raleway"/>
              <a:sym typeface="Raleway"/>
            </a:endParaRPr>
          </a:p>
          <a:p>
            <a:pPr indent="-349250" lvl="0" marL="457200" rtl="0" algn="l">
              <a:lnSpc>
                <a:spcPct val="150000"/>
              </a:lnSpc>
              <a:spcBef>
                <a:spcPts val="0"/>
              </a:spcBef>
              <a:spcAft>
                <a:spcPts val="0"/>
              </a:spcAft>
              <a:buSzPts val="1900"/>
              <a:buFont typeface="Raleway"/>
              <a:buAutoNum type="arabicPeriod"/>
            </a:pPr>
            <a:r>
              <a:rPr b="1" lang="en" sz="1600">
                <a:latin typeface="Raleway"/>
                <a:ea typeface="Raleway"/>
                <a:cs typeface="Raleway"/>
                <a:sym typeface="Raleway"/>
              </a:rPr>
              <a:t>A self-reflective analysis of the effectiveness of the action(s), and</a:t>
            </a:r>
            <a:endParaRPr b="1" sz="1600">
              <a:latin typeface="Raleway"/>
              <a:ea typeface="Raleway"/>
              <a:cs typeface="Raleway"/>
              <a:sym typeface="Raleway"/>
            </a:endParaRPr>
          </a:p>
          <a:p>
            <a:pPr indent="-349250" lvl="0" marL="457200" rtl="0" algn="l">
              <a:lnSpc>
                <a:spcPct val="150000"/>
              </a:lnSpc>
              <a:spcBef>
                <a:spcPts val="0"/>
              </a:spcBef>
              <a:spcAft>
                <a:spcPts val="0"/>
              </a:spcAft>
              <a:buSzPts val="1900"/>
              <a:buFont typeface="Raleway"/>
              <a:buAutoNum type="arabicPeriod"/>
            </a:pPr>
            <a:r>
              <a:rPr b="1" lang="en" sz="1600">
                <a:latin typeface="Raleway"/>
                <a:ea typeface="Raleway"/>
                <a:cs typeface="Raleway"/>
                <a:sym typeface="Raleway"/>
              </a:rPr>
              <a:t>The next step(s). It is important that this section of the report include not only a description of the responses undertaken by the institution, but equally important, an assessment of the impact of these changes. </a:t>
            </a:r>
            <a:endParaRPr b="1" sz="1600">
              <a:latin typeface="Raleway"/>
              <a:ea typeface="Raleway"/>
              <a:cs typeface="Raleway"/>
              <a:sym typeface="Raleway"/>
            </a:endParaRPr>
          </a:p>
          <a:p>
            <a:pPr indent="-323850" lvl="2" marL="1371600" rtl="0" algn="l">
              <a:lnSpc>
                <a:spcPct val="150000"/>
              </a:lnSpc>
              <a:spcBef>
                <a:spcPts val="0"/>
              </a:spcBef>
              <a:spcAft>
                <a:spcPts val="0"/>
              </a:spcAft>
              <a:buSzPts val="1500"/>
              <a:buFont typeface="Raleway"/>
              <a:buAutoNum type="romanLcPeriod"/>
            </a:pPr>
            <a:r>
              <a:rPr b="1" lang="en" sz="1200">
                <a:latin typeface="Raleway"/>
                <a:ea typeface="Raleway"/>
                <a:cs typeface="Raleway"/>
                <a:sym typeface="Raleway"/>
              </a:rPr>
              <a:t>Have they been successful in resolving the issue? What is the evidence supporting progress? What further concerns or issues remain? How will such issues be addressed, by whom, and under what timetable?</a:t>
            </a:r>
            <a:endParaRPr b="1" sz="1200">
              <a:latin typeface="Raleway"/>
              <a:ea typeface="Raleway"/>
              <a:cs typeface="Raleway"/>
              <a:sym typeface="Raleway"/>
            </a:endParaRPr>
          </a:p>
          <a:p>
            <a:pPr indent="0" lvl="0" marL="457200" rtl="0" algn="l">
              <a:lnSpc>
                <a:spcPct val="150000"/>
              </a:lnSpc>
              <a:spcBef>
                <a:spcPts val="1000"/>
              </a:spcBef>
              <a:spcAft>
                <a:spcPts val="0"/>
              </a:spcAft>
              <a:buNone/>
            </a:pPr>
            <a:r>
              <a:t/>
            </a:r>
            <a:endParaRPr b="1" sz="1600">
              <a:latin typeface="Raleway"/>
              <a:ea typeface="Raleway"/>
              <a:cs typeface="Raleway"/>
              <a:sym typeface="Raleway"/>
            </a:endParaRPr>
          </a:p>
          <a:p>
            <a:pPr indent="0" lvl="0" marL="457200" rtl="0" algn="l">
              <a:lnSpc>
                <a:spcPct val="150000"/>
              </a:lnSpc>
              <a:spcBef>
                <a:spcPts val="1000"/>
              </a:spcBef>
              <a:spcAft>
                <a:spcPts val="0"/>
              </a:spcAft>
              <a:buNone/>
            </a:pPr>
            <a:r>
              <a:t/>
            </a:r>
            <a:endParaRPr sz="1600"/>
          </a:p>
          <a:p>
            <a:pPr indent="0" lvl="0" marL="0" rtl="0" algn="l">
              <a:spcBef>
                <a:spcPts val="1000"/>
              </a:spcBef>
              <a:spcAft>
                <a:spcPts val="0"/>
              </a:spcAft>
              <a:buNone/>
            </a:pPr>
            <a:r>
              <a:t/>
            </a:r>
            <a:endParaRPr sz="1700"/>
          </a:p>
        </p:txBody>
      </p:sp>
      <p:sp>
        <p:nvSpPr>
          <p:cNvPr id="364" name="Google Shape;364;p44"/>
          <p:cNvSpPr txBox="1"/>
          <p:nvPr>
            <p:ph type="title"/>
          </p:nvPr>
        </p:nvSpPr>
        <p:spPr>
          <a:xfrm>
            <a:off x="453725" y="282175"/>
            <a:ext cx="8343000" cy="115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dk1"/>
                </a:solidFill>
              </a:rPr>
              <a:t>Response to issues identified by the commission and the last visiting team</a:t>
            </a:r>
            <a:endParaRPr sz="2800">
              <a:solidFill>
                <a:srgbClr val="FFB600"/>
              </a:solidFill>
            </a:endParaRPr>
          </a:p>
          <a:p>
            <a:pPr indent="0" lvl="0" marL="0" rtl="0" algn="l">
              <a:spcBef>
                <a:spcPts val="0"/>
              </a:spcBef>
              <a:spcAft>
                <a:spcPts val="0"/>
              </a:spcAft>
              <a:buNone/>
            </a:pPr>
            <a:r>
              <a:t/>
            </a:r>
            <a:endParaRPr sz="300">
              <a:solidFill>
                <a:schemeClr val="accent1"/>
              </a:solidFill>
            </a:endParaRPr>
          </a:p>
        </p:txBody>
      </p:sp>
      <p:sp>
        <p:nvSpPr>
          <p:cNvPr id="365" name="Google Shape;365;p44"/>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366" name="Google Shape;366;p44"/>
          <p:cNvPicPr preferRelativeResize="0"/>
          <p:nvPr/>
        </p:nvPicPr>
        <p:blipFill>
          <a:blip r:embed="rId3">
            <a:alphaModFix/>
          </a:blip>
          <a:stretch>
            <a:fillRect/>
          </a:stretch>
        </p:blipFill>
        <p:spPr>
          <a:xfrm>
            <a:off x="7815616" y="282175"/>
            <a:ext cx="1078571" cy="1159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8"/>
          <p:cNvSpPr txBox="1"/>
          <p:nvPr>
            <p:ph type="title"/>
          </p:nvPr>
        </p:nvSpPr>
        <p:spPr>
          <a:xfrm>
            <a:off x="541000" y="358375"/>
            <a:ext cx="68661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600"/>
              <a:t>Discussion</a:t>
            </a:r>
            <a:r>
              <a:rPr lang="en" sz="4600"/>
              <a:t> </a:t>
            </a:r>
            <a:r>
              <a:rPr lang="en" sz="4600">
                <a:solidFill>
                  <a:srgbClr val="FFB600"/>
                </a:solidFill>
              </a:rPr>
              <a:t>Agenda</a:t>
            </a:r>
            <a:endParaRPr sz="4600">
              <a:solidFill>
                <a:srgbClr val="FFB600"/>
              </a:solidFill>
            </a:endParaRPr>
          </a:p>
        </p:txBody>
      </p:sp>
      <p:sp>
        <p:nvSpPr>
          <p:cNvPr id="114" name="Google Shape;114;p18"/>
          <p:cNvSpPr txBox="1"/>
          <p:nvPr>
            <p:ph idx="1" type="body"/>
          </p:nvPr>
        </p:nvSpPr>
        <p:spPr>
          <a:xfrm>
            <a:off x="514500" y="1145000"/>
            <a:ext cx="8568300" cy="3500100"/>
          </a:xfrm>
          <a:prstGeom prst="rect">
            <a:avLst/>
          </a:prstGeom>
        </p:spPr>
        <p:txBody>
          <a:bodyPr anchorCtr="0" anchor="t" bIns="91425" lIns="91425" spcFirstLastPara="1" rIns="91425" wrap="square" tIns="91425">
            <a:noAutofit/>
          </a:bodyPr>
          <a:lstStyle/>
          <a:p>
            <a:pPr indent="-400050" lvl="0" marL="457200" rtl="0" algn="l">
              <a:spcBef>
                <a:spcPts val="600"/>
              </a:spcBef>
              <a:spcAft>
                <a:spcPts val="0"/>
              </a:spcAft>
              <a:buSzPts val="2700"/>
              <a:buFont typeface="Raleway"/>
              <a:buAutoNum type="romanUcPeriod"/>
            </a:pPr>
            <a:r>
              <a:rPr b="1" lang="en" sz="2700">
                <a:latin typeface="Raleway"/>
                <a:ea typeface="Raleway"/>
                <a:cs typeface="Raleway"/>
                <a:sym typeface="Raleway"/>
              </a:rPr>
              <a:t>Accreditation </a:t>
            </a:r>
            <a:endParaRPr b="1" sz="2700">
              <a:latin typeface="Raleway"/>
              <a:ea typeface="Raleway"/>
              <a:cs typeface="Raleway"/>
              <a:sym typeface="Raleway"/>
            </a:endParaRPr>
          </a:p>
          <a:p>
            <a:pPr indent="-400050" lvl="0" marL="457200" rtl="0" algn="l">
              <a:spcBef>
                <a:spcPts val="1000"/>
              </a:spcBef>
              <a:spcAft>
                <a:spcPts val="0"/>
              </a:spcAft>
              <a:buSzPts val="2700"/>
              <a:buFont typeface="Raleway"/>
              <a:buAutoNum type="romanUcPeriod"/>
            </a:pPr>
            <a:r>
              <a:rPr b="1" lang="en" sz="2700">
                <a:latin typeface="Raleway"/>
                <a:ea typeface="Raleway"/>
                <a:cs typeface="Raleway"/>
                <a:sym typeface="Raleway"/>
              </a:rPr>
              <a:t>ARC</a:t>
            </a:r>
            <a:endParaRPr b="1" sz="2700">
              <a:latin typeface="Raleway"/>
              <a:ea typeface="Raleway"/>
              <a:cs typeface="Raleway"/>
              <a:sym typeface="Raleway"/>
            </a:endParaRPr>
          </a:p>
          <a:p>
            <a:pPr indent="-400050" lvl="0" marL="457200" rtl="0" algn="l">
              <a:spcBef>
                <a:spcPts val="1000"/>
              </a:spcBef>
              <a:spcAft>
                <a:spcPts val="0"/>
              </a:spcAft>
              <a:buSzPts val="2700"/>
              <a:buFont typeface="Raleway"/>
              <a:buAutoNum type="romanUcPeriod"/>
            </a:pPr>
            <a:r>
              <a:rPr b="1" lang="en" sz="2700">
                <a:latin typeface="Raleway"/>
                <a:ea typeface="Raleway"/>
                <a:cs typeface="Raleway"/>
                <a:sym typeface="Raleway"/>
              </a:rPr>
              <a:t>WSCUC Timelines and Calendar  </a:t>
            </a:r>
            <a:endParaRPr b="1" sz="2700">
              <a:latin typeface="Raleway"/>
              <a:ea typeface="Raleway"/>
              <a:cs typeface="Raleway"/>
              <a:sym typeface="Raleway"/>
            </a:endParaRPr>
          </a:p>
          <a:p>
            <a:pPr indent="-400050" lvl="0" marL="457200" rtl="0" algn="l">
              <a:spcBef>
                <a:spcPts val="1000"/>
              </a:spcBef>
              <a:spcAft>
                <a:spcPts val="0"/>
              </a:spcAft>
              <a:buSzPts val="2700"/>
              <a:buFont typeface="Raleway"/>
              <a:buAutoNum type="romanUcPeriod"/>
            </a:pPr>
            <a:r>
              <a:rPr b="1" lang="en" sz="2700">
                <a:latin typeface="Raleway"/>
                <a:ea typeface="Raleway"/>
                <a:cs typeface="Raleway"/>
                <a:sym typeface="Raleway"/>
              </a:rPr>
              <a:t>Recommendations</a:t>
            </a:r>
            <a:endParaRPr b="1" sz="2700">
              <a:latin typeface="Raleway"/>
              <a:ea typeface="Raleway"/>
              <a:cs typeface="Raleway"/>
              <a:sym typeface="Raleway"/>
            </a:endParaRPr>
          </a:p>
          <a:p>
            <a:pPr indent="-400050" lvl="0" marL="457200" rtl="0" algn="l">
              <a:spcBef>
                <a:spcPts val="1000"/>
              </a:spcBef>
              <a:spcAft>
                <a:spcPts val="0"/>
              </a:spcAft>
              <a:buSzPts val="2700"/>
              <a:buFont typeface="Raleway"/>
              <a:buAutoNum type="romanUcPeriod"/>
            </a:pPr>
            <a:r>
              <a:rPr b="1" lang="en" sz="2700">
                <a:latin typeface="Raleway"/>
                <a:ea typeface="Raleway"/>
                <a:cs typeface="Raleway"/>
                <a:sym typeface="Raleway"/>
              </a:rPr>
              <a:t>Discussion, Q&amp;A</a:t>
            </a:r>
            <a:endParaRPr b="1" sz="2700">
              <a:latin typeface="Raleway"/>
              <a:ea typeface="Raleway"/>
              <a:cs typeface="Raleway"/>
              <a:sym typeface="Raleway"/>
            </a:endParaRPr>
          </a:p>
          <a:p>
            <a:pPr indent="-400050" lvl="0" marL="457200" rtl="0" algn="l">
              <a:spcBef>
                <a:spcPts val="1000"/>
              </a:spcBef>
              <a:spcAft>
                <a:spcPts val="0"/>
              </a:spcAft>
              <a:buSzPts val="2700"/>
              <a:buFont typeface="Raleway"/>
              <a:buAutoNum type="romanUcPeriod"/>
            </a:pPr>
            <a:r>
              <a:rPr b="1" lang="en" sz="2700">
                <a:latin typeface="Raleway"/>
                <a:ea typeface="Raleway"/>
                <a:cs typeface="Raleway"/>
                <a:sym typeface="Raleway"/>
              </a:rPr>
              <a:t>Close</a:t>
            </a:r>
            <a:endParaRPr b="1" sz="2700">
              <a:latin typeface="Raleway"/>
              <a:ea typeface="Raleway"/>
              <a:cs typeface="Raleway"/>
              <a:sym typeface="Raleway"/>
            </a:endParaRPr>
          </a:p>
          <a:p>
            <a:pPr indent="0" lvl="0" marL="0" rtl="0" algn="l">
              <a:spcBef>
                <a:spcPts val="1000"/>
              </a:spcBef>
              <a:spcAft>
                <a:spcPts val="1000"/>
              </a:spcAft>
              <a:buNone/>
            </a:pPr>
            <a:r>
              <a:rPr lang="en" sz="2700">
                <a:latin typeface="Raleway"/>
                <a:ea typeface="Raleway"/>
                <a:cs typeface="Raleway"/>
                <a:sym typeface="Raleway"/>
              </a:rPr>
              <a:t>			</a:t>
            </a:r>
            <a:endParaRPr sz="2700"/>
          </a:p>
        </p:txBody>
      </p:sp>
      <p:sp>
        <p:nvSpPr>
          <p:cNvPr id="115" name="Google Shape;115;p18"/>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16" name="Google Shape;116;p18"/>
          <p:cNvPicPr preferRelativeResize="0"/>
          <p:nvPr/>
        </p:nvPicPr>
        <p:blipFill>
          <a:blip r:embed="rId3">
            <a:alphaModFix/>
          </a:blip>
          <a:stretch>
            <a:fillRect/>
          </a:stretch>
        </p:blipFill>
        <p:spPr>
          <a:xfrm>
            <a:off x="7811316" y="295000"/>
            <a:ext cx="1078571" cy="11598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45"/>
          <p:cNvSpPr txBox="1"/>
          <p:nvPr>
            <p:ph idx="1" type="body"/>
          </p:nvPr>
        </p:nvSpPr>
        <p:spPr>
          <a:xfrm>
            <a:off x="320725" y="1137175"/>
            <a:ext cx="8359800" cy="32844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100"/>
              </a:spcBef>
              <a:spcAft>
                <a:spcPts val="0"/>
              </a:spcAft>
              <a:buSzPts val="1600"/>
              <a:buFont typeface="Raleway"/>
              <a:buAutoNum type="arabicPeriod"/>
            </a:pPr>
            <a:r>
              <a:rPr b="1" lang="en" sz="1600">
                <a:latin typeface="Raleway"/>
                <a:ea typeface="Raleway"/>
                <a:cs typeface="Raleway"/>
                <a:sym typeface="Raleway"/>
              </a:rPr>
              <a:t>Any other significant issues or changes that are likely to occur at the institution e.g., changes in</a:t>
            </a:r>
            <a:endParaRPr b="1" sz="1600">
              <a:latin typeface="Raleway"/>
              <a:ea typeface="Raleway"/>
              <a:cs typeface="Raleway"/>
              <a:sym typeface="Raleway"/>
            </a:endParaRPr>
          </a:p>
          <a:p>
            <a:pPr indent="-330200" lvl="1" marL="914400" rtl="0" algn="l">
              <a:lnSpc>
                <a:spcPct val="150000"/>
              </a:lnSpc>
              <a:spcBef>
                <a:spcPts val="0"/>
              </a:spcBef>
              <a:spcAft>
                <a:spcPts val="0"/>
              </a:spcAft>
              <a:buSzPts val="1600"/>
              <a:buFont typeface="Raleway"/>
              <a:buAutoNum type="alphaLcPeriod"/>
            </a:pPr>
            <a:r>
              <a:rPr b="1" lang="en" sz="1600">
                <a:latin typeface="Raleway"/>
                <a:ea typeface="Raleway"/>
                <a:cs typeface="Raleway"/>
                <a:sym typeface="Raleway"/>
              </a:rPr>
              <a:t>key personnel </a:t>
            </a:r>
            <a:endParaRPr b="1" sz="1600">
              <a:latin typeface="Raleway"/>
              <a:ea typeface="Raleway"/>
              <a:cs typeface="Raleway"/>
              <a:sym typeface="Raleway"/>
            </a:endParaRPr>
          </a:p>
          <a:p>
            <a:pPr indent="-330200" lvl="1" marL="914400" rtl="0" algn="l">
              <a:lnSpc>
                <a:spcPct val="150000"/>
              </a:lnSpc>
              <a:spcBef>
                <a:spcPts val="0"/>
              </a:spcBef>
              <a:spcAft>
                <a:spcPts val="0"/>
              </a:spcAft>
              <a:buSzPts val="1600"/>
              <a:buFont typeface="Raleway"/>
              <a:buAutoNum type="alphaLcPeriod"/>
            </a:pPr>
            <a:r>
              <a:rPr b="1" lang="en" sz="1600">
                <a:latin typeface="Raleway"/>
                <a:ea typeface="Raleway"/>
                <a:cs typeface="Raleway"/>
                <a:sym typeface="Raleway"/>
              </a:rPr>
              <a:t>major new programs </a:t>
            </a:r>
            <a:endParaRPr b="1" sz="1600">
              <a:latin typeface="Raleway"/>
              <a:ea typeface="Raleway"/>
              <a:cs typeface="Raleway"/>
              <a:sym typeface="Raleway"/>
            </a:endParaRPr>
          </a:p>
          <a:p>
            <a:pPr indent="-330200" lvl="1" marL="914400" rtl="0" algn="l">
              <a:lnSpc>
                <a:spcPct val="150000"/>
              </a:lnSpc>
              <a:spcBef>
                <a:spcPts val="0"/>
              </a:spcBef>
              <a:spcAft>
                <a:spcPts val="0"/>
              </a:spcAft>
              <a:buSzPts val="1600"/>
              <a:buFont typeface="Raleway"/>
              <a:buAutoNum type="alphaLcPeriod"/>
            </a:pPr>
            <a:r>
              <a:rPr b="1" lang="en" sz="1600">
                <a:latin typeface="Raleway"/>
                <a:ea typeface="Raleway"/>
                <a:cs typeface="Raleway"/>
                <a:sym typeface="Raleway"/>
              </a:rPr>
              <a:t>modifications in the governance structure </a:t>
            </a:r>
            <a:endParaRPr b="1" sz="1600">
              <a:latin typeface="Raleway"/>
              <a:ea typeface="Raleway"/>
              <a:cs typeface="Raleway"/>
              <a:sym typeface="Raleway"/>
            </a:endParaRPr>
          </a:p>
          <a:p>
            <a:pPr indent="-330200" lvl="1" marL="914400" rtl="0" algn="l">
              <a:lnSpc>
                <a:spcPct val="150000"/>
              </a:lnSpc>
              <a:spcBef>
                <a:spcPts val="0"/>
              </a:spcBef>
              <a:spcAft>
                <a:spcPts val="0"/>
              </a:spcAft>
              <a:buSzPts val="1600"/>
              <a:buFont typeface="Raleway"/>
              <a:buAutoNum type="alphaLcPeriod"/>
            </a:pPr>
            <a:r>
              <a:rPr b="1" lang="en" sz="1600">
                <a:latin typeface="Raleway"/>
                <a:ea typeface="Raleway"/>
                <a:cs typeface="Raleway"/>
                <a:sym typeface="Raleway"/>
              </a:rPr>
              <a:t>or significant financial results that are not described or identified in the preceding section. </a:t>
            </a:r>
            <a:endParaRPr b="1" sz="1600">
              <a:latin typeface="Raleway"/>
              <a:ea typeface="Raleway"/>
              <a:cs typeface="Raleway"/>
              <a:sym typeface="Raleway"/>
            </a:endParaRPr>
          </a:p>
          <a:p>
            <a:pPr indent="-330200" lvl="0" marL="457200" rtl="0" algn="l">
              <a:lnSpc>
                <a:spcPct val="150000"/>
              </a:lnSpc>
              <a:spcBef>
                <a:spcPts val="0"/>
              </a:spcBef>
              <a:spcAft>
                <a:spcPts val="0"/>
              </a:spcAft>
              <a:buSzPts val="1600"/>
              <a:buFont typeface="Raleway"/>
              <a:buAutoNum type="arabicPeriod"/>
            </a:pPr>
            <a:r>
              <a:rPr b="1" lang="en" sz="1600">
                <a:latin typeface="Raleway"/>
                <a:ea typeface="Raleway"/>
                <a:cs typeface="Raleway"/>
                <a:sym typeface="Raleway"/>
              </a:rPr>
              <a:t>This information will help the team gain a clearer picture of the current status of the institution and understand the context in which the responses discussed earlier have taken place</a:t>
            </a:r>
            <a:endParaRPr b="1" sz="1600">
              <a:latin typeface="Raleway"/>
              <a:ea typeface="Raleway"/>
              <a:cs typeface="Raleway"/>
              <a:sym typeface="Raleway"/>
            </a:endParaRPr>
          </a:p>
          <a:p>
            <a:pPr indent="0" lvl="0" marL="457200" rtl="0" algn="l">
              <a:lnSpc>
                <a:spcPct val="150000"/>
              </a:lnSpc>
              <a:spcBef>
                <a:spcPts val="1000"/>
              </a:spcBef>
              <a:spcAft>
                <a:spcPts val="0"/>
              </a:spcAft>
              <a:buNone/>
            </a:pPr>
            <a:r>
              <a:t/>
            </a:r>
            <a:endParaRPr b="1" sz="1600">
              <a:latin typeface="Raleway"/>
              <a:ea typeface="Raleway"/>
              <a:cs typeface="Raleway"/>
              <a:sym typeface="Raleway"/>
            </a:endParaRPr>
          </a:p>
          <a:p>
            <a:pPr indent="0" lvl="0" marL="457200" rtl="0" algn="l">
              <a:lnSpc>
                <a:spcPct val="150000"/>
              </a:lnSpc>
              <a:spcBef>
                <a:spcPts val="1000"/>
              </a:spcBef>
              <a:spcAft>
                <a:spcPts val="0"/>
              </a:spcAft>
              <a:buNone/>
            </a:pPr>
            <a:r>
              <a:t/>
            </a:r>
            <a:endParaRPr b="1" sz="1600">
              <a:latin typeface="Raleway"/>
              <a:ea typeface="Raleway"/>
              <a:cs typeface="Raleway"/>
              <a:sym typeface="Raleway"/>
            </a:endParaRPr>
          </a:p>
          <a:p>
            <a:pPr indent="0" lvl="0" marL="0" rtl="0" algn="l">
              <a:spcBef>
                <a:spcPts val="1000"/>
              </a:spcBef>
              <a:spcAft>
                <a:spcPts val="0"/>
              </a:spcAft>
              <a:buNone/>
            </a:pPr>
            <a:r>
              <a:t/>
            </a:r>
            <a:endParaRPr b="1" sz="1600">
              <a:latin typeface="Raleway"/>
              <a:ea typeface="Raleway"/>
              <a:cs typeface="Raleway"/>
              <a:sym typeface="Raleway"/>
            </a:endParaRPr>
          </a:p>
        </p:txBody>
      </p:sp>
      <p:sp>
        <p:nvSpPr>
          <p:cNvPr id="372" name="Google Shape;372;p45"/>
          <p:cNvSpPr txBox="1"/>
          <p:nvPr>
            <p:ph type="title"/>
          </p:nvPr>
        </p:nvSpPr>
        <p:spPr>
          <a:xfrm>
            <a:off x="453725" y="282175"/>
            <a:ext cx="8343000" cy="115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dk1"/>
                </a:solidFill>
              </a:rPr>
              <a:t>Identification of other changes or </a:t>
            </a:r>
            <a:endParaRPr sz="2800">
              <a:solidFill>
                <a:schemeClr val="dk1"/>
              </a:solidFill>
            </a:endParaRPr>
          </a:p>
          <a:p>
            <a:pPr indent="0" lvl="0" marL="0" rtl="0" algn="l">
              <a:spcBef>
                <a:spcPts val="0"/>
              </a:spcBef>
              <a:spcAft>
                <a:spcPts val="0"/>
              </a:spcAft>
              <a:buNone/>
            </a:pPr>
            <a:r>
              <a:rPr lang="en" sz="2800">
                <a:solidFill>
                  <a:schemeClr val="dk1"/>
                </a:solidFill>
              </a:rPr>
              <a:t>issues the institution is facing</a:t>
            </a:r>
            <a:endParaRPr sz="2800">
              <a:solidFill>
                <a:srgbClr val="FFB600"/>
              </a:solidFill>
            </a:endParaRPr>
          </a:p>
          <a:p>
            <a:pPr indent="0" lvl="0" marL="0" rtl="0" algn="l">
              <a:spcBef>
                <a:spcPts val="0"/>
              </a:spcBef>
              <a:spcAft>
                <a:spcPts val="0"/>
              </a:spcAft>
              <a:buNone/>
            </a:pPr>
            <a:r>
              <a:t/>
            </a:r>
            <a:endParaRPr sz="100">
              <a:solidFill>
                <a:schemeClr val="accent1"/>
              </a:solidFill>
            </a:endParaRPr>
          </a:p>
        </p:txBody>
      </p:sp>
      <p:sp>
        <p:nvSpPr>
          <p:cNvPr id="373" name="Google Shape;373;p45"/>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374" name="Google Shape;374;p45"/>
          <p:cNvPicPr preferRelativeResize="0"/>
          <p:nvPr/>
        </p:nvPicPr>
        <p:blipFill>
          <a:blip r:embed="rId3">
            <a:alphaModFix/>
          </a:blip>
          <a:stretch>
            <a:fillRect/>
          </a:stretch>
        </p:blipFill>
        <p:spPr>
          <a:xfrm>
            <a:off x="7815616" y="282175"/>
            <a:ext cx="1078571" cy="11598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600"/>
        </a:solidFill>
      </p:bgPr>
    </p:bg>
    <p:spTree>
      <p:nvGrpSpPr>
        <p:cNvPr id="378" name="Shape 378"/>
        <p:cNvGrpSpPr/>
        <p:nvPr/>
      </p:nvGrpSpPr>
      <p:grpSpPr>
        <a:xfrm>
          <a:off x="0" y="0"/>
          <a:ext cx="0" cy="0"/>
          <a:chOff x="0" y="0"/>
          <a:chExt cx="0" cy="0"/>
        </a:xfrm>
      </p:grpSpPr>
      <p:sp>
        <p:nvSpPr>
          <p:cNvPr id="379" name="Google Shape;379;p46"/>
          <p:cNvSpPr txBox="1"/>
          <p:nvPr>
            <p:ph type="ctrTitle"/>
          </p:nvPr>
        </p:nvSpPr>
        <p:spPr>
          <a:xfrm>
            <a:off x="363150" y="1338250"/>
            <a:ext cx="8450400" cy="270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rPr>
              <a:t>Review Team Report</a:t>
            </a:r>
            <a:r>
              <a:rPr lang="en" sz="3600">
                <a:solidFill>
                  <a:schemeClr val="lt1"/>
                </a:solidFill>
              </a:rPr>
              <a:t> Structure (part)</a:t>
            </a:r>
            <a:endParaRPr sz="3600">
              <a:solidFill>
                <a:schemeClr val="lt1"/>
              </a:solidFill>
            </a:endParaRPr>
          </a:p>
          <a:p>
            <a:pPr indent="0" lvl="0" marL="0" rtl="0" algn="ctr">
              <a:spcBef>
                <a:spcPts val="0"/>
              </a:spcBef>
              <a:spcAft>
                <a:spcPts val="0"/>
              </a:spcAft>
              <a:buNone/>
            </a:pPr>
            <a:r>
              <a:t/>
            </a:r>
            <a:endParaRPr sz="3600">
              <a:solidFill>
                <a:schemeClr val="lt1"/>
              </a:solidFill>
            </a:endParaRPr>
          </a:p>
          <a:p>
            <a:pPr indent="0" lvl="0" marL="0" rtl="0" algn="ctr">
              <a:spcBef>
                <a:spcPts val="0"/>
              </a:spcBef>
              <a:spcAft>
                <a:spcPts val="0"/>
              </a:spcAft>
              <a:buNone/>
            </a:pPr>
            <a:r>
              <a:t/>
            </a:r>
            <a:endParaRPr sz="3600">
              <a:solidFill>
                <a:schemeClr val="lt1"/>
              </a:solidFill>
            </a:endParaRPr>
          </a:p>
        </p:txBody>
      </p:sp>
      <p:pic>
        <p:nvPicPr>
          <p:cNvPr id="380" name="Google Shape;380;p46"/>
          <p:cNvPicPr preferRelativeResize="0"/>
          <p:nvPr/>
        </p:nvPicPr>
        <p:blipFill>
          <a:blip r:embed="rId3">
            <a:alphaModFix/>
          </a:blip>
          <a:stretch>
            <a:fillRect/>
          </a:stretch>
        </p:blipFill>
        <p:spPr>
          <a:xfrm>
            <a:off x="7725041" y="374775"/>
            <a:ext cx="1078571" cy="11598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47"/>
          <p:cNvSpPr txBox="1"/>
          <p:nvPr>
            <p:ph idx="1" type="body"/>
          </p:nvPr>
        </p:nvSpPr>
        <p:spPr>
          <a:xfrm>
            <a:off x="370725" y="1213375"/>
            <a:ext cx="8472900" cy="32844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100"/>
              </a:spcBef>
              <a:spcAft>
                <a:spcPts val="0"/>
              </a:spcAft>
              <a:buClr>
                <a:schemeClr val="dk1"/>
              </a:buClr>
              <a:buSzPts val="1600"/>
              <a:buFont typeface="Raleway"/>
              <a:buAutoNum type="arabicPeriod"/>
            </a:pPr>
            <a:r>
              <a:rPr b="1" lang="en" sz="1300">
                <a:solidFill>
                  <a:schemeClr val="dk1"/>
                </a:solidFill>
                <a:latin typeface="Raleway"/>
                <a:ea typeface="Raleway"/>
                <a:cs typeface="Raleway"/>
                <a:sym typeface="Raleway"/>
              </a:rPr>
              <a:t>Was the report well organized and clearly written and presented?</a:t>
            </a:r>
            <a:endParaRPr b="1" sz="1300">
              <a:solidFill>
                <a:schemeClr val="dk1"/>
              </a:solidFill>
              <a:latin typeface="Raleway"/>
              <a:ea typeface="Raleway"/>
              <a:cs typeface="Raleway"/>
              <a:sym typeface="Raleway"/>
            </a:endParaRPr>
          </a:p>
          <a:p>
            <a:pPr indent="-330200" lvl="0" marL="457200" rtl="0" algn="l">
              <a:lnSpc>
                <a:spcPct val="150000"/>
              </a:lnSpc>
              <a:spcBef>
                <a:spcPts val="0"/>
              </a:spcBef>
              <a:spcAft>
                <a:spcPts val="0"/>
              </a:spcAft>
              <a:buClr>
                <a:schemeClr val="dk1"/>
              </a:buClr>
              <a:buSzPts val="1600"/>
              <a:buFont typeface="Raleway"/>
              <a:buAutoNum type="arabicPeriod"/>
            </a:pPr>
            <a:r>
              <a:rPr b="1" lang="en" sz="1300">
                <a:solidFill>
                  <a:schemeClr val="dk1"/>
                </a:solidFill>
                <a:latin typeface="Raleway"/>
                <a:ea typeface="Raleway"/>
                <a:cs typeface="Raleway"/>
                <a:sym typeface="Raleway"/>
              </a:rPr>
              <a:t>Did the report accurately portray the condition of the institution?</a:t>
            </a:r>
            <a:endParaRPr b="1" sz="1300">
              <a:solidFill>
                <a:schemeClr val="dk1"/>
              </a:solidFill>
              <a:latin typeface="Raleway"/>
              <a:ea typeface="Raleway"/>
              <a:cs typeface="Raleway"/>
              <a:sym typeface="Raleway"/>
            </a:endParaRPr>
          </a:p>
          <a:p>
            <a:pPr indent="-330200" lvl="0" marL="457200" rtl="0" algn="l">
              <a:lnSpc>
                <a:spcPct val="150000"/>
              </a:lnSpc>
              <a:spcBef>
                <a:spcPts val="0"/>
              </a:spcBef>
              <a:spcAft>
                <a:spcPts val="0"/>
              </a:spcAft>
              <a:buClr>
                <a:schemeClr val="dk1"/>
              </a:buClr>
              <a:buSzPts val="1600"/>
              <a:buFont typeface="Raleway"/>
              <a:buAutoNum type="arabicPeriod"/>
            </a:pPr>
            <a:r>
              <a:rPr b="1" lang="en" sz="1300">
                <a:solidFill>
                  <a:schemeClr val="dk1"/>
                </a:solidFill>
                <a:latin typeface="Raleway"/>
                <a:ea typeface="Raleway"/>
                <a:cs typeface="Raleway"/>
                <a:sym typeface="Raleway"/>
              </a:rPr>
              <a:t>What was the extent of institutional involvement in the review and report preparation?</a:t>
            </a:r>
            <a:endParaRPr b="1" sz="1300">
              <a:solidFill>
                <a:schemeClr val="dk1"/>
              </a:solidFill>
              <a:latin typeface="Raleway"/>
              <a:ea typeface="Raleway"/>
              <a:cs typeface="Raleway"/>
              <a:sym typeface="Raleway"/>
            </a:endParaRPr>
          </a:p>
          <a:p>
            <a:pPr indent="-330200" lvl="0" marL="457200" rtl="0" algn="l">
              <a:lnSpc>
                <a:spcPct val="150000"/>
              </a:lnSpc>
              <a:spcBef>
                <a:spcPts val="0"/>
              </a:spcBef>
              <a:spcAft>
                <a:spcPts val="0"/>
              </a:spcAft>
              <a:buClr>
                <a:schemeClr val="dk1"/>
              </a:buClr>
              <a:buSzPts val="1600"/>
              <a:buFont typeface="Raleway"/>
              <a:buAutoNum type="arabicPeriod"/>
            </a:pPr>
            <a:r>
              <a:rPr b="1" lang="en" sz="1300">
                <a:solidFill>
                  <a:schemeClr val="dk1"/>
                </a:solidFill>
                <a:latin typeface="Raleway"/>
                <a:ea typeface="Raleway"/>
                <a:cs typeface="Raleway"/>
                <a:sym typeface="Raleway"/>
              </a:rPr>
              <a:t>If issues of teaching and learning were addressed, how were faculty included in the discussion and in the action steps taken?</a:t>
            </a:r>
            <a:endParaRPr b="1" sz="1300">
              <a:solidFill>
                <a:schemeClr val="dk1"/>
              </a:solidFill>
              <a:latin typeface="Raleway"/>
              <a:ea typeface="Raleway"/>
              <a:cs typeface="Raleway"/>
              <a:sym typeface="Raleway"/>
            </a:endParaRPr>
          </a:p>
          <a:p>
            <a:pPr indent="-330200" lvl="0" marL="457200" rtl="0" algn="l">
              <a:lnSpc>
                <a:spcPct val="150000"/>
              </a:lnSpc>
              <a:spcBef>
                <a:spcPts val="0"/>
              </a:spcBef>
              <a:spcAft>
                <a:spcPts val="0"/>
              </a:spcAft>
              <a:buClr>
                <a:schemeClr val="dk1"/>
              </a:buClr>
              <a:buSzPts val="1600"/>
              <a:buFont typeface="Raleway"/>
              <a:buAutoNum type="arabicPeriod"/>
            </a:pPr>
            <a:r>
              <a:rPr b="1" lang="en" sz="1300">
                <a:solidFill>
                  <a:schemeClr val="dk1"/>
                </a:solidFill>
                <a:latin typeface="Raleway"/>
                <a:ea typeface="Raleway"/>
                <a:cs typeface="Raleway"/>
                <a:sym typeface="Raleway"/>
              </a:rPr>
              <a:t>Did the institution address each of the identified issues as a rigorous inquiry with searching questions, appropriate methodology, and effective use of evidence?</a:t>
            </a:r>
            <a:endParaRPr b="1" sz="1300">
              <a:solidFill>
                <a:schemeClr val="dk1"/>
              </a:solidFill>
              <a:latin typeface="Raleway"/>
              <a:ea typeface="Raleway"/>
              <a:cs typeface="Raleway"/>
              <a:sym typeface="Raleway"/>
            </a:endParaRPr>
          </a:p>
          <a:p>
            <a:pPr indent="-330200" lvl="0" marL="457200" rtl="0" algn="l">
              <a:lnSpc>
                <a:spcPct val="150000"/>
              </a:lnSpc>
              <a:spcBef>
                <a:spcPts val="0"/>
              </a:spcBef>
              <a:spcAft>
                <a:spcPts val="0"/>
              </a:spcAft>
              <a:buClr>
                <a:schemeClr val="dk1"/>
              </a:buClr>
              <a:buSzPts val="1600"/>
              <a:buFont typeface="Raleway"/>
              <a:buAutoNum type="arabicPeriod"/>
            </a:pPr>
            <a:r>
              <a:rPr b="1" lang="en" sz="1300">
                <a:solidFill>
                  <a:schemeClr val="dk1"/>
                </a:solidFill>
                <a:latin typeface="Raleway"/>
                <a:ea typeface="Raleway"/>
                <a:cs typeface="Raleway"/>
                <a:sym typeface="Raleway"/>
              </a:rPr>
              <a:t>How effective was the institution’s analysis of the evidence?</a:t>
            </a:r>
            <a:endParaRPr b="1" sz="1300">
              <a:solidFill>
                <a:schemeClr val="dk1"/>
              </a:solidFill>
              <a:latin typeface="Raleway"/>
              <a:ea typeface="Raleway"/>
              <a:cs typeface="Raleway"/>
              <a:sym typeface="Raleway"/>
            </a:endParaRPr>
          </a:p>
          <a:p>
            <a:pPr indent="-330200" lvl="0" marL="457200" rtl="0" algn="l">
              <a:lnSpc>
                <a:spcPct val="150000"/>
              </a:lnSpc>
              <a:spcBef>
                <a:spcPts val="0"/>
              </a:spcBef>
              <a:spcAft>
                <a:spcPts val="0"/>
              </a:spcAft>
              <a:buClr>
                <a:schemeClr val="dk1"/>
              </a:buClr>
              <a:buSzPts val="1600"/>
              <a:buFont typeface="Raleway"/>
              <a:buAutoNum type="arabicPeriod"/>
            </a:pPr>
            <a:r>
              <a:rPr b="1" lang="en" sz="1300">
                <a:solidFill>
                  <a:schemeClr val="dk1"/>
                </a:solidFill>
                <a:latin typeface="Raleway"/>
                <a:ea typeface="Raleway"/>
                <a:cs typeface="Raleway"/>
                <a:sym typeface="Raleway"/>
              </a:rPr>
              <a:t>How well did the institution’s conclusions align with the evidence?</a:t>
            </a:r>
            <a:endParaRPr b="1" sz="1300">
              <a:solidFill>
                <a:schemeClr val="dk1"/>
              </a:solidFill>
              <a:latin typeface="Raleway"/>
              <a:ea typeface="Raleway"/>
              <a:cs typeface="Raleway"/>
              <a:sym typeface="Raleway"/>
            </a:endParaRPr>
          </a:p>
          <a:p>
            <a:pPr indent="-330200" lvl="0" marL="457200" rtl="0" algn="l">
              <a:lnSpc>
                <a:spcPct val="150000"/>
              </a:lnSpc>
              <a:spcBef>
                <a:spcPts val="0"/>
              </a:spcBef>
              <a:spcAft>
                <a:spcPts val="0"/>
              </a:spcAft>
              <a:buClr>
                <a:schemeClr val="dk1"/>
              </a:buClr>
              <a:buSzPts val="1600"/>
              <a:buFont typeface="Raleway"/>
              <a:buAutoNum type="arabicPeriod"/>
            </a:pPr>
            <a:r>
              <a:rPr b="1" lang="en" sz="1300">
                <a:solidFill>
                  <a:schemeClr val="dk1"/>
                </a:solidFill>
                <a:latin typeface="Raleway"/>
                <a:ea typeface="Raleway"/>
                <a:cs typeface="Raleway"/>
                <a:sym typeface="Raleway"/>
              </a:rPr>
              <a:t>How did the institution evaluate its own action steps and how effective did they prove to be?</a:t>
            </a:r>
            <a:endParaRPr b="1" sz="1300">
              <a:solidFill>
                <a:schemeClr val="dk1"/>
              </a:solidFill>
              <a:latin typeface="Raleway"/>
              <a:ea typeface="Raleway"/>
              <a:cs typeface="Raleway"/>
              <a:sym typeface="Raleway"/>
            </a:endParaRPr>
          </a:p>
          <a:p>
            <a:pPr indent="0" lvl="0" marL="457200" rtl="0" algn="l">
              <a:lnSpc>
                <a:spcPct val="150000"/>
              </a:lnSpc>
              <a:spcBef>
                <a:spcPts val="1000"/>
              </a:spcBef>
              <a:spcAft>
                <a:spcPts val="0"/>
              </a:spcAft>
              <a:buNone/>
            </a:pPr>
            <a:r>
              <a:t/>
            </a:r>
            <a:endParaRPr sz="1300">
              <a:solidFill>
                <a:schemeClr val="dk1"/>
              </a:solidFill>
            </a:endParaRPr>
          </a:p>
          <a:p>
            <a:pPr indent="0" lvl="0" marL="0" rtl="0" algn="l">
              <a:spcBef>
                <a:spcPts val="1000"/>
              </a:spcBef>
              <a:spcAft>
                <a:spcPts val="0"/>
              </a:spcAft>
              <a:buNone/>
            </a:pPr>
            <a:r>
              <a:t/>
            </a:r>
            <a:endParaRPr sz="1400">
              <a:solidFill>
                <a:schemeClr val="dk1"/>
              </a:solidFill>
            </a:endParaRPr>
          </a:p>
        </p:txBody>
      </p:sp>
      <p:sp>
        <p:nvSpPr>
          <p:cNvPr id="386" name="Google Shape;386;p47"/>
          <p:cNvSpPr txBox="1"/>
          <p:nvPr>
            <p:ph type="title"/>
          </p:nvPr>
        </p:nvSpPr>
        <p:spPr>
          <a:xfrm>
            <a:off x="501150" y="510775"/>
            <a:ext cx="8871600" cy="115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dk1"/>
                </a:solidFill>
              </a:rPr>
              <a:t>From the </a:t>
            </a:r>
            <a:r>
              <a:rPr lang="en" sz="2800">
                <a:solidFill>
                  <a:schemeClr val="dk1"/>
                </a:solidFill>
              </a:rPr>
              <a:t>Review Team Report Checklist:</a:t>
            </a:r>
            <a:endParaRPr sz="2800">
              <a:solidFill>
                <a:schemeClr val="dk1"/>
              </a:solidFill>
            </a:endParaRPr>
          </a:p>
          <a:p>
            <a:pPr indent="0" lvl="0" marL="0" rtl="0" algn="l">
              <a:spcBef>
                <a:spcPts val="0"/>
              </a:spcBef>
              <a:spcAft>
                <a:spcPts val="0"/>
              </a:spcAft>
              <a:buNone/>
            </a:pPr>
            <a:r>
              <a:t/>
            </a:r>
            <a:endParaRPr sz="2800">
              <a:solidFill>
                <a:schemeClr val="accent1"/>
              </a:solidFill>
            </a:endParaRPr>
          </a:p>
        </p:txBody>
      </p:sp>
      <p:sp>
        <p:nvSpPr>
          <p:cNvPr id="387" name="Google Shape;387;p47"/>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388" name="Google Shape;388;p47"/>
          <p:cNvPicPr preferRelativeResize="0"/>
          <p:nvPr/>
        </p:nvPicPr>
        <p:blipFill>
          <a:blip r:embed="rId3">
            <a:alphaModFix/>
          </a:blip>
          <a:stretch>
            <a:fillRect/>
          </a:stretch>
        </p:blipFill>
        <p:spPr>
          <a:xfrm>
            <a:off x="7815616" y="282175"/>
            <a:ext cx="1078571" cy="1159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9"/>
          <p:cNvSpPr txBox="1"/>
          <p:nvPr>
            <p:ph type="title"/>
          </p:nvPr>
        </p:nvSpPr>
        <p:spPr>
          <a:xfrm>
            <a:off x="483575" y="430825"/>
            <a:ext cx="8229600" cy="1318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WSCUC</a:t>
            </a:r>
            <a:r>
              <a:rPr lang="en"/>
              <a:t> &amp; </a:t>
            </a:r>
            <a:endParaRPr/>
          </a:p>
          <a:p>
            <a:pPr indent="0" lvl="0" marL="0" rtl="0" algn="ctr">
              <a:spcBef>
                <a:spcPts val="0"/>
              </a:spcBef>
              <a:spcAft>
                <a:spcPts val="0"/>
              </a:spcAft>
              <a:buNone/>
            </a:pPr>
            <a:r>
              <a:rPr lang="en">
                <a:solidFill>
                  <a:schemeClr val="accent2"/>
                </a:solidFill>
              </a:rPr>
              <a:t>Institutional </a:t>
            </a:r>
            <a:r>
              <a:rPr lang="en">
                <a:solidFill>
                  <a:schemeClr val="accent2"/>
                </a:solidFill>
              </a:rPr>
              <a:t>Accreditation</a:t>
            </a:r>
            <a:r>
              <a:rPr lang="en">
                <a:solidFill>
                  <a:schemeClr val="accent2"/>
                </a:solidFill>
              </a:rPr>
              <a:t>  </a:t>
            </a:r>
            <a:endParaRPr>
              <a:solidFill>
                <a:schemeClr val="accent2"/>
              </a:solidFill>
            </a:endParaRPr>
          </a:p>
        </p:txBody>
      </p:sp>
      <p:sp>
        <p:nvSpPr>
          <p:cNvPr id="122" name="Google Shape;122;p19"/>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23" name="Google Shape;123;p19"/>
          <p:cNvPicPr preferRelativeResize="0"/>
          <p:nvPr/>
        </p:nvPicPr>
        <p:blipFill rotWithShape="1">
          <a:blip r:embed="rId4">
            <a:alphaModFix/>
          </a:blip>
          <a:srcRect b="0" l="0" r="0" t="0"/>
          <a:stretch/>
        </p:blipFill>
        <p:spPr>
          <a:xfrm>
            <a:off x="2133673" y="3697383"/>
            <a:ext cx="4241436" cy="674981"/>
          </a:xfrm>
          <a:prstGeom prst="rect">
            <a:avLst/>
          </a:prstGeom>
          <a:noFill/>
          <a:ln>
            <a:noFill/>
          </a:ln>
        </p:spPr>
      </p:pic>
      <p:pic>
        <p:nvPicPr>
          <p:cNvPr id="124" name="Google Shape;124;p19"/>
          <p:cNvPicPr preferRelativeResize="0"/>
          <p:nvPr/>
        </p:nvPicPr>
        <p:blipFill>
          <a:blip r:embed="rId5">
            <a:alphaModFix/>
          </a:blip>
          <a:stretch>
            <a:fillRect/>
          </a:stretch>
        </p:blipFill>
        <p:spPr>
          <a:xfrm>
            <a:off x="7811316" y="295000"/>
            <a:ext cx="1078571" cy="1159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0"/>
          <p:cNvSpPr txBox="1"/>
          <p:nvPr>
            <p:ph type="title"/>
          </p:nvPr>
        </p:nvSpPr>
        <p:spPr>
          <a:xfrm>
            <a:off x="155325" y="272600"/>
            <a:ext cx="8985900" cy="9051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accent4"/>
              </a:buClr>
              <a:buSzPts val="2970"/>
              <a:buFont typeface="Calibri"/>
              <a:buNone/>
            </a:pPr>
            <a:r>
              <a:rPr b="1" lang="en" sz="4600">
                <a:solidFill>
                  <a:schemeClr val="dk1"/>
                </a:solidFill>
              </a:rPr>
              <a:t>Accreditation: </a:t>
            </a:r>
            <a:r>
              <a:rPr b="1" lang="en" sz="4600">
                <a:solidFill>
                  <a:srgbClr val="FFB600"/>
                </a:solidFill>
              </a:rPr>
              <a:t>A Typical Cycle </a:t>
            </a:r>
            <a:r>
              <a:rPr b="1" lang="en" sz="4600">
                <a:solidFill>
                  <a:schemeClr val="accent4"/>
                </a:solidFill>
              </a:rPr>
              <a:t> </a:t>
            </a:r>
            <a:endParaRPr b="1" sz="4600">
              <a:solidFill>
                <a:schemeClr val="accent4"/>
              </a:solidFill>
            </a:endParaRPr>
          </a:p>
          <a:p>
            <a:pPr indent="0" lvl="0" marL="0" rtl="0" algn="l">
              <a:lnSpc>
                <a:spcPct val="90000"/>
              </a:lnSpc>
              <a:spcBef>
                <a:spcPts val="0"/>
              </a:spcBef>
              <a:spcAft>
                <a:spcPts val="0"/>
              </a:spcAft>
              <a:buClr>
                <a:schemeClr val="accent4"/>
              </a:buClr>
              <a:buSzPts val="2970"/>
              <a:buFont typeface="Calibri"/>
              <a:buNone/>
            </a:pPr>
            <a:r>
              <a:t/>
            </a:r>
            <a:endParaRPr sz="4600"/>
          </a:p>
        </p:txBody>
      </p:sp>
      <p:sp>
        <p:nvSpPr>
          <p:cNvPr id="130" name="Google Shape;130;p20"/>
          <p:cNvSpPr txBox="1"/>
          <p:nvPr>
            <p:ph idx="1" type="body"/>
          </p:nvPr>
        </p:nvSpPr>
        <p:spPr>
          <a:xfrm>
            <a:off x="140675" y="812300"/>
            <a:ext cx="8423100" cy="3580800"/>
          </a:xfrm>
          <a:prstGeom prst="rect">
            <a:avLst/>
          </a:prstGeom>
          <a:noFill/>
          <a:ln>
            <a:noFill/>
          </a:ln>
        </p:spPr>
        <p:txBody>
          <a:bodyPr anchorCtr="0" anchor="t" bIns="34275" lIns="68575" spcFirstLastPara="1" rIns="68575" wrap="square" tIns="34275">
            <a:noAutofit/>
          </a:bodyPr>
          <a:lstStyle/>
          <a:p>
            <a:pPr indent="-188595" lvl="0" marL="177800" rtl="0" algn="l">
              <a:lnSpc>
                <a:spcPct val="100000"/>
              </a:lnSpc>
              <a:spcBef>
                <a:spcPts val="0"/>
              </a:spcBef>
              <a:spcAft>
                <a:spcPts val="0"/>
              </a:spcAft>
              <a:buClr>
                <a:schemeClr val="dk1"/>
              </a:buClr>
              <a:buSzPts val="2370"/>
              <a:buChar char="●"/>
            </a:pPr>
            <a:r>
              <a:rPr lang="en" sz="2160"/>
              <a:t>Periodic (every 6-10 years) evaluation, reflection, and goal-setting process</a:t>
            </a:r>
            <a:endParaRPr sz="2160"/>
          </a:p>
          <a:p>
            <a:pPr indent="-188595" lvl="0" marL="177800" rtl="0" algn="l">
              <a:lnSpc>
                <a:spcPct val="100000"/>
              </a:lnSpc>
              <a:spcBef>
                <a:spcPts val="0"/>
              </a:spcBef>
              <a:spcAft>
                <a:spcPts val="0"/>
              </a:spcAft>
              <a:buClr>
                <a:schemeClr val="dk1"/>
              </a:buClr>
              <a:buSzPts val="2370"/>
              <a:buChar char="●"/>
            </a:pPr>
            <a:r>
              <a:rPr lang="en" sz="2160"/>
              <a:t>Institutional Self-Study Report: Self-assessment of our performance on standards (criteria) submitted </a:t>
            </a:r>
            <a:endParaRPr sz="2160"/>
          </a:p>
          <a:p>
            <a:pPr indent="-188595" lvl="0" marL="177800" rtl="0" algn="l">
              <a:lnSpc>
                <a:spcPct val="100000"/>
              </a:lnSpc>
              <a:spcBef>
                <a:spcPts val="0"/>
              </a:spcBef>
              <a:spcAft>
                <a:spcPts val="0"/>
              </a:spcAft>
              <a:buClr>
                <a:schemeClr val="dk1"/>
              </a:buClr>
              <a:buSzPts val="2370"/>
              <a:buChar char="●"/>
            </a:pPr>
            <a:r>
              <a:rPr lang="en" sz="2160"/>
              <a:t>Onsite visit by an external peer review team. Review team provides a report with commendations and recommendations</a:t>
            </a:r>
            <a:endParaRPr sz="2160"/>
          </a:p>
          <a:p>
            <a:pPr indent="-188595" lvl="0" marL="177800" rtl="0" algn="l">
              <a:lnSpc>
                <a:spcPct val="100000"/>
              </a:lnSpc>
              <a:spcBef>
                <a:spcPts val="0"/>
              </a:spcBef>
              <a:spcAft>
                <a:spcPts val="0"/>
              </a:spcAft>
              <a:buClr>
                <a:schemeClr val="dk1"/>
              </a:buClr>
              <a:buSzPts val="2370"/>
              <a:buChar char="●"/>
            </a:pPr>
            <a:r>
              <a:rPr lang="en" sz="2160"/>
              <a:t>Commission letter stating WSCUC’s decision on duration of reaffirmation of accreditation, commendations and recommendation</a:t>
            </a:r>
            <a:endParaRPr sz="2160"/>
          </a:p>
          <a:p>
            <a:pPr indent="-188595" lvl="0" marL="177800" rtl="0" algn="l">
              <a:lnSpc>
                <a:spcPct val="100000"/>
              </a:lnSpc>
              <a:spcBef>
                <a:spcPts val="0"/>
              </a:spcBef>
              <a:spcAft>
                <a:spcPts val="0"/>
              </a:spcAft>
              <a:buClr>
                <a:schemeClr val="dk1"/>
              </a:buClr>
              <a:buSzPts val="2370"/>
              <a:buChar char="●"/>
            </a:pPr>
            <a:r>
              <a:rPr lang="en" sz="2160"/>
              <a:t>Interim Special Visit may be required if WSCUC wants to track progress in specific areas</a:t>
            </a:r>
            <a:endParaRPr sz="216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1"/>
          <p:cNvSpPr txBox="1"/>
          <p:nvPr>
            <p:ph type="title"/>
          </p:nvPr>
        </p:nvSpPr>
        <p:spPr>
          <a:xfrm>
            <a:off x="96725" y="44000"/>
            <a:ext cx="8889000" cy="9051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accent4"/>
              </a:buClr>
              <a:buSzPts val="2970"/>
              <a:buFont typeface="Calibri"/>
              <a:buNone/>
            </a:pPr>
            <a:r>
              <a:rPr lang="en" sz="4600">
                <a:solidFill>
                  <a:schemeClr val="dk1"/>
                </a:solidFill>
              </a:rPr>
              <a:t>How does this benefit</a:t>
            </a:r>
            <a:r>
              <a:rPr lang="en" sz="4600">
                <a:solidFill>
                  <a:schemeClr val="accent4"/>
                </a:solidFill>
              </a:rPr>
              <a:t> </a:t>
            </a:r>
            <a:r>
              <a:rPr lang="en" sz="4600">
                <a:solidFill>
                  <a:srgbClr val="FFB600"/>
                </a:solidFill>
              </a:rPr>
              <a:t>SJSU?</a:t>
            </a:r>
            <a:endParaRPr sz="4600">
              <a:solidFill>
                <a:srgbClr val="FFB600"/>
              </a:solidFill>
            </a:endParaRPr>
          </a:p>
        </p:txBody>
      </p:sp>
      <p:sp>
        <p:nvSpPr>
          <p:cNvPr id="136" name="Google Shape;136;p21"/>
          <p:cNvSpPr txBox="1"/>
          <p:nvPr>
            <p:ph idx="1" type="body"/>
          </p:nvPr>
        </p:nvSpPr>
        <p:spPr>
          <a:xfrm>
            <a:off x="297000" y="812300"/>
            <a:ext cx="8621400" cy="4038000"/>
          </a:xfrm>
          <a:prstGeom prst="rect">
            <a:avLst/>
          </a:prstGeom>
          <a:noFill/>
          <a:ln>
            <a:noFill/>
          </a:ln>
        </p:spPr>
        <p:txBody>
          <a:bodyPr anchorCtr="0" anchor="t" bIns="34275" lIns="68575" spcFirstLastPara="1" rIns="68575" wrap="square" tIns="34275">
            <a:noAutofit/>
          </a:bodyPr>
          <a:lstStyle/>
          <a:p>
            <a:pPr indent="-203200" lvl="0" marL="177800" rtl="0" algn="l">
              <a:lnSpc>
                <a:spcPct val="100000"/>
              </a:lnSpc>
              <a:spcBef>
                <a:spcPts val="0"/>
              </a:spcBef>
              <a:spcAft>
                <a:spcPts val="0"/>
              </a:spcAft>
              <a:buClr>
                <a:schemeClr val="dk1"/>
              </a:buClr>
              <a:buSzPts val="2200"/>
              <a:buChar char="●"/>
            </a:pPr>
            <a:r>
              <a:rPr lang="en" sz="2200"/>
              <a:t>Opportunity for university-wide assessment and reflection: How are we doing in our mission to </a:t>
            </a:r>
            <a:r>
              <a:rPr i="1" lang="en" sz="2200">
                <a:solidFill>
                  <a:srgbClr val="0000FF"/>
                </a:solidFill>
              </a:rPr>
              <a:t>enrich the lives of our students, to transmit knowledge to our students along with the necessary skills for applying it in the service of our society, and to expand the base of knowledge through research and scholarship</a:t>
            </a:r>
            <a:r>
              <a:rPr lang="en" sz="2200">
                <a:solidFill>
                  <a:srgbClr val="0000FF"/>
                </a:solidFill>
              </a:rPr>
              <a:t>?</a:t>
            </a:r>
            <a:endParaRPr sz="2200">
              <a:solidFill>
                <a:srgbClr val="0000FF"/>
              </a:solidFill>
            </a:endParaRPr>
          </a:p>
          <a:p>
            <a:pPr indent="-203200" lvl="0" marL="177800" rtl="0" algn="l">
              <a:lnSpc>
                <a:spcPct val="100000"/>
              </a:lnSpc>
              <a:spcBef>
                <a:spcPts val="800"/>
              </a:spcBef>
              <a:spcAft>
                <a:spcPts val="0"/>
              </a:spcAft>
              <a:buClr>
                <a:schemeClr val="dk1"/>
              </a:buClr>
              <a:buSzPts val="2200"/>
              <a:buChar char="●"/>
            </a:pPr>
            <a:r>
              <a:rPr lang="en" sz="2200"/>
              <a:t>Provides a structured peer review—external peer assessment </a:t>
            </a:r>
            <a:endParaRPr sz="2200"/>
          </a:p>
          <a:p>
            <a:pPr indent="-203200" lvl="0" marL="177800" rtl="0" algn="l">
              <a:lnSpc>
                <a:spcPct val="100000"/>
              </a:lnSpc>
              <a:spcBef>
                <a:spcPts val="800"/>
              </a:spcBef>
              <a:spcAft>
                <a:spcPts val="0"/>
              </a:spcAft>
              <a:buClr>
                <a:schemeClr val="dk1"/>
              </a:buClr>
              <a:buSzPts val="2200"/>
              <a:buChar char="●"/>
            </a:pPr>
            <a:r>
              <a:rPr lang="en" sz="2200"/>
              <a:t>Benchmarks our work against external standards and best practices</a:t>
            </a:r>
            <a:endParaRPr sz="2200"/>
          </a:p>
          <a:p>
            <a:pPr indent="-203200" lvl="0" marL="177800" rtl="0" algn="l">
              <a:lnSpc>
                <a:spcPct val="100000"/>
              </a:lnSpc>
              <a:spcBef>
                <a:spcPts val="800"/>
              </a:spcBef>
              <a:spcAft>
                <a:spcPts val="0"/>
              </a:spcAft>
              <a:buClr>
                <a:schemeClr val="dk1"/>
              </a:buClr>
              <a:buSzPts val="2200"/>
              <a:buChar char="●"/>
            </a:pPr>
            <a:r>
              <a:rPr lang="en" sz="2200"/>
              <a:t>Identifies and recognizes areas where we excel</a:t>
            </a:r>
            <a:endParaRPr sz="2200"/>
          </a:p>
          <a:p>
            <a:pPr indent="-203200" lvl="0" marL="177800" rtl="0" algn="l">
              <a:lnSpc>
                <a:spcPct val="100000"/>
              </a:lnSpc>
              <a:spcBef>
                <a:spcPts val="800"/>
              </a:spcBef>
              <a:spcAft>
                <a:spcPts val="0"/>
              </a:spcAft>
              <a:buClr>
                <a:schemeClr val="dk1"/>
              </a:buClr>
              <a:buSzPts val="2200"/>
              <a:buChar char="●"/>
            </a:pPr>
            <a:r>
              <a:rPr lang="en" sz="2200"/>
              <a:t>Identifies areas where we need to continue to develop and creates recommendations for future action</a:t>
            </a:r>
            <a:endParaRPr sz="2200"/>
          </a:p>
          <a:p>
            <a:pPr indent="-38100" lvl="0" marL="177800" rtl="0" algn="l">
              <a:lnSpc>
                <a:spcPct val="90000"/>
              </a:lnSpc>
              <a:spcBef>
                <a:spcPts val="800"/>
              </a:spcBef>
              <a:spcAft>
                <a:spcPts val="0"/>
              </a:spcAft>
              <a:buClr>
                <a:schemeClr val="dk1"/>
              </a:buClr>
              <a:buSzPts val="2100"/>
              <a:buNone/>
            </a:pPr>
            <a:r>
              <a:t/>
            </a:r>
            <a:endParaRPr sz="2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600"/>
        </a:solidFill>
      </p:bgPr>
    </p:bg>
    <p:spTree>
      <p:nvGrpSpPr>
        <p:cNvPr id="140" name="Shape 140"/>
        <p:cNvGrpSpPr/>
        <p:nvPr/>
      </p:nvGrpSpPr>
      <p:grpSpPr>
        <a:xfrm>
          <a:off x="0" y="0"/>
          <a:ext cx="0" cy="0"/>
          <a:chOff x="0" y="0"/>
          <a:chExt cx="0" cy="0"/>
        </a:xfrm>
      </p:grpSpPr>
      <p:pic>
        <p:nvPicPr>
          <p:cNvPr id="141" name="Google Shape;141;p22"/>
          <p:cNvPicPr preferRelativeResize="0"/>
          <p:nvPr/>
        </p:nvPicPr>
        <p:blipFill>
          <a:blip r:embed="rId3">
            <a:alphaModFix/>
          </a:blip>
          <a:stretch>
            <a:fillRect/>
          </a:stretch>
        </p:blipFill>
        <p:spPr>
          <a:xfrm>
            <a:off x="0" y="0"/>
            <a:ext cx="9144000" cy="5143500"/>
          </a:xfrm>
          <a:prstGeom prst="rect">
            <a:avLst/>
          </a:prstGeom>
          <a:noFill/>
          <a:ln>
            <a:noFill/>
          </a:ln>
        </p:spPr>
      </p:pic>
      <p:sp>
        <p:nvSpPr>
          <p:cNvPr id="142" name="Google Shape;142;p22"/>
          <p:cNvSpPr txBox="1"/>
          <p:nvPr>
            <p:ph type="ctrTitle"/>
          </p:nvPr>
        </p:nvSpPr>
        <p:spPr>
          <a:xfrm>
            <a:off x="729500" y="1414450"/>
            <a:ext cx="7782600" cy="2701500"/>
          </a:xfrm>
          <a:prstGeom prst="rect">
            <a:avLst/>
          </a:prstGeom>
          <a:effectLst>
            <a:outerShdw blurRad="114300" rotWithShape="0" algn="bl">
              <a:srgbClr val="000000">
                <a:alpha val="73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5100"/>
              <a:t>Accreditation Review Committee</a:t>
            </a:r>
            <a:endParaRPr sz="2700"/>
          </a:p>
          <a:p>
            <a:pPr indent="0" lvl="0" marL="0" rtl="0" algn="ctr">
              <a:spcBef>
                <a:spcPts val="0"/>
              </a:spcBef>
              <a:spcAft>
                <a:spcPts val="0"/>
              </a:spcAft>
              <a:buNone/>
            </a:pPr>
            <a:r>
              <a:t/>
            </a:r>
            <a:endParaRPr sz="1900"/>
          </a:p>
        </p:txBody>
      </p:sp>
      <p:pic>
        <p:nvPicPr>
          <p:cNvPr id="143" name="Google Shape;143;p22"/>
          <p:cNvPicPr preferRelativeResize="0"/>
          <p:nvPr/>
        </p:nvPicPr>
        <p:blipFill>
          <a:blip r:embed="rId4">
            <a:alphaModFix/>
          </a:blip>
          <a:stretch>
            <a:fillRect/>
          </a:stretch>
        </p:blipFill>
        <p:spPr>
          <a:xfrm>
            <a:off x="1607816" y="605525"/>
            <a:ext cx="5685110" cy="1159800"/>
          </a:xfrm>
          <a:prstGeom prst="rect">
            <a:avLst/>
          </a:prstGeom>
          <a:noFill/>
          <a:ln>
            <a:noFill/>
          </a:ln>
          <a:effectLst>
            <a:outerShdw blurRad="57150" rotWithShape="0" algn="bl" dir="5400000" dist="57150">
              <a:schemeClr val="dk1">
                <a:alpha val="70000"/>
              </a:schemeClr>
            </a:outerShdw>
          </a:effectLst>
        </p:spPr>
      </p:pic>
      <p:sp>
        <p:nvSpPr>
          <p:cNvPr id="144" name="Google Shape;144;p22"/>
          <p:cNvSpPr txBox="1"/>
          <p:nvPr/>
        </p:nvSpPr>
        <p:spPr>
          <a:xfrm>
            <a:off x="-126625" y="4634900"/>
            <a:ext cx="3438900" cy="431100"/>
          </a:xfrm>
          <a:prstGeom prst="rect">
            <a:avLst/>
          </a:prstGeom>
          <a:noFill/>
          <a:ln>
            <a:noFill/>
          </a:ln>
          <a:effectLst>
            <a:outerShdw blurRad="200025" rotWithShape="0" algn="bl" dir="5400000" dist="19050">
              <a:srgbClr val="000000">
                <a:alpha val="72000"/>
              </a:srgbClr>
            </a:outerShdw>
          </a:effectLst>
        </p:spPr>
        <p:txBody>
          <a:bodyPr anchorCtr="0" anchor="t" bIns="91425" lIns="91425" spcFirstLastPara="1" rIns="91425" wrap="square" tIns="91425">
            <a:spAutoFit/>
          </a:bodyPr>
          <a:lstStyle/>
          <a:p>
            <a:pPr indent="0" lvl="0" marL="457200" rtl="0" algn="l">
              <a:spcBef>
                <a:spcPts val="0"/>
              </a:spcBef>
              <a:spcAft>
                <a:spcPts val="0"/>
              </a:spcAft>
              <a:buNone/>
            </a:pPr>
            <a:r>
              <a:rPr b="1" lang="en" sz="1600">
                <a:solidFill>
                  <a:srgbClr val="FFFFFF"/>
                </a:solidFill>
                <a:latin typeface="Raleway"/>
                <a:ea typeface="Raleway"/>
                <a:cs typeface="Raleway"/>
                <a:sym typeface="Raleway"/>
              </a:rPr>
              <a:t>Accreditation @ SJSU</a:t>
            </a:r>
            <a:r>
              <a:rPr lang="en" sz="1600">
                <a:solidFill>
                  <a:srgbClr val="FFFFFF"/>
                </a:solidFill>
                <a:latin typeface="Merriweather"/>
                <a:ea typeface="Merriweather"/>
                <a:cs typeface="Merriweather"/>
                <a:sym typeface="Merriweather"/>
              </a:rPr>
              <a:t> </a:t>
            </a:r>
            <a:endParaRPr>
              <a:solidFill>
                <a:srgbClr val="FFFFFF"/>
              </a:solidFill>
              <a:latin typeface="Merriweather"/>
              <a:ea typeface="Merriweather"/>
              <a:cs typeface="Merriweather"/>
              <a:sym typeface="Merriweather"/>
            </a:endParaRPr>
          </a:p>
        </p:txBody>
      </p:sp>
      <p:pic>
        <p:nvPicPr>
          <p:cNvPr id="145" name="Google Shape;145;p22"/>
          <p:cNvPicPr preferRelativeResize="0"/>
          <p:nvPr/>
        </p:nvPicPr>
        <p:blipFill>
          <a:blip r:embed="rId5">
            <a:alphaModFix/>
          </a:blip>
          <a:stretch>
            <a:fillRect/>
          </a:stretch>
        </p:blipFill>
        <p:spPr>
          <a:xfrm>
            <a:off x="7801241" y="298575"/>
            <a:ext cx="1078571" cy="11598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3"/>
          <p:cNvSpPr txBox="1"/>
          <p:nvPr>
            <p:ph idx="4294967295"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a:latin typeface="Raleway"/>
                <a:ea typeface="Raleway"/>
                <a:cs typeface="Raleway"/>
                <a:sym typeface="Raleway"/>
              </a:rPr>
              <a:t>‹#›</a:t>
            </a:fld>
            <a:endParaRPr b="1">
              <a:latin typeface="Raleway"/>
              <a:ea typeface="Raleway"/>
              <a:cs typeface="Raleway"/>
              <a:sym typeface="Raleway"/>
            </a:endParaRPr>
          </a:p>
        </p:txBody>
      </p:sp>
      <p:pic>
        <p:nvPicPr>
          <p:cNvPr id="151" name="Google Shape;151;p23"/>
          <p:cNvPicPr preferRelativeResize="0"/>
          <p:nvPr/>
        </p:nvPicPr>
        <p:blipFill>
          <a:blip r:embed="rId3">
            <a:alphaModFix/>
          </a:blip>
          <a:stretch>
            <a:fillRect/>
          </a:stretch>
        </p:blipFill>
        <p:spPr>
          <a:xfrm>
            <a:off x="7801241" y="298575"/>
            <a:ext cx="1078571" cy="1159800"/>
          </a:xfrm>
          <a:prstGeom prst="rect">
            <a:avLst/>
          </a:prstGeom>
          <a:noFill/>
          <a:ln>
            <a:noFill/>
          </a:ln>
        </p:spPr>
      </p:pic>
      <p:sp>
        <p:nvSpPr>
          <p:cNvPr id="152" name="Google Shape;152;p23"/>
          <p:cNvSpPr txBox="1"/>
          <p:nvPr/>
        </p:nvSpPr>
        <p:spPr>
          <a:xfrm>
            <a:off x="1489850" y="4725550"/>
            <a:ext cx="6211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u="sng">
                <a:solidFill>
                  <a:schemeClr val="hlink"/>
                </a:solidFill>
                <a:latin typeface="Raleway"/>
                <a:ea typeface="Raleway"/>
                <a:cs typeface="Raleway"/>
                <a:sym typeface="Raleway"/>
                <a:hlinkClick r:id="rId4"/>
              </a:rPr>
              <a:t>Academic Innovation and Institutional Effectiveness - Meet the Team!</a:t>
            </a:r>
            <a:endParaRPr b="1">
              <a:solidFill>
                <a:schemeClr val="lt1"/>
              </a:solidFill>
              <a:latin typeface="Raleway"/>
              <a:ea typeface="Raleway"/>
              <a:cs typeface="Raleway"/>
              <a:sym typeface="Raleway"/>
            </a:endParaRPr>
          </a:p>
        </p:txBody>
      </p:sp>
      <p:pic>
        <p:nvPicPr>
          <p:cNvPr id="153" name="Google Shape;153;p23"/>
          <p:cNvPicPr preferRelativeResize="0"/>
          <p:nvPr/>
        </p:nvPicPr>
        <p:blipFill>
          <a:blip r:embed="rId5">
            <a:alphaModFix/>
          </a:blip>
          <a:stretch>
            <a:fillRect/>
          </a:stretch>
        </p:blipFill>
        <p:spPr>
          <a:xfrm>
            <a:off x="2209800" y="457200"/>
            <a:ext cx="5196724" cy="4263630"/>
          </a:xfrm>
          <a:prstGeom prst="rect">
            <a:avLst/>
          </a:prstGeom>
          <a:noFill/>
          <a:ln>
            <a:noFill/>
          </a:ln>
        </p:spPr>
      </p:pic>
      <p:sp>
        <p:nvSpPr>
          <p:cNvPr id="154" name="Google Shape;154;p23"/>
          <p:cNvSpPr/>
          <p:nvPr/>
        </p:nvSpPr>
        <p:spPr>
          <a:xfrm>
            <a:off x="5507400" y="1524225"/>
            <a:ext cx="1921200" cy="29451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4"/>
          <p:cNvSpPr txBox="1"/>
          <p:nvPr>
            <p:ph idx="4294967295"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a:latin typeface="Raleway"/>
                <a:ea typeface="Raleway"/>
                <a:cs typeface="Raleway"/>
                <a:sym typeface="Raleway"/>
              </a:rPr>
              <a:t>‹#›</a:t>
            </a:fld>
            <a:endParaRPr b="1">
              <a:latin typeface="Raleway"/>
              <a:ea typeface="Raleway"/>
              <a:cs typeface="Raleway"/>
              <a:sym typeface="Raleway"/>
            </a:endParaRPr>
          </a:p>
        </p:txBody>
      </p:sp>
      <p:pic>
        <p:nvPicPr>
          <p:cNvPr id="160" name="Google Shape;160;p24"/>
          <p:cNvPicPr preferRelativeResize="0"/>
          <p:nvPr/>
        </p:nvPicPr>
        <p:blipFill>
          <a:blip r:embed="rId3">
            <a:alphaModFix/>
          </a:blip>
          <a:stretch>
            <a:fillRect/>
          </a:stretch>
        </p:blipFill>
        <p:spPr>
          <a:xfrm>
            <a:off x="7801241" y="298575"/>
            <a:ext cx="1078571" cy="1159800"/>
          </a:xfrm>
          <a:prstGeom prst="rect">
            <a:avLst/>
          </a:prstGeom>
          <a:noFill/>
          <a:ln>
            <a:noFill/>
          </a:ln>
        </p:spPr>
      </p:pic>
      <p:sp>
        <p:nvSpPr>
          <p:cNvPr id="161" name="Google Shape;161;p24"/>
          <p:cNvSpPr txBox="1"/>
          <p:nvPr/>
        </p:nvSpPr>
        <p:spPr>
          <a:xfrm>
            <a:off x="1489850" y="4344550"/>
            <a:ext cx="6211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u="sng">
                <a:solidFill>
                  <a:schemeClr val="hlink"/>
                </a:solidFill>
                <a:latin typeface="Raleway"/>
                <a:ea typeface="Raleway"/>
                <a:cs typeface="Raleway"/>
                <a:sym typeface="Raleway"/>
                <a:hlinkClick r:id="rId4"/>
              </a:rPr>
              <a:t>Accreditation Review Committee - Roster</a:t>
            </a:r>
            <a:endParaRPr b="1">
              <a:solidFill>
                <a:schemeClr val="lt1"/>
              </a:solidFill>
              <a:latin typeface="Raleway"/>
              <a:ea typeface="Raleway"/>
              <a:cs typeface="Raleway"/>
              <a:sym typeface="Raleway"/>
            </a:endParaRPr>
          </a:p>
        </p:txBody>
      </p:sp>
      <p:pic>
        <p:nvPicPr>
          <p:cNvPr id="162" name="Google Shape;162;p24"/>
          <p:cNvPicPr preferRelativeResize="0"/>
          <p:nvPr/>
        </p:nvPicPr>
        <p:blipFill>
          <a:blip r:embed="rId5">
            <a:alphaModFix/>
          </a:blip>
          <a:stretch>
            <a:fillRect/>
          </a:stretch>
        </p:blipFill>
        <p:spPr>
          <a:xfrm>
            <a:off x="685800" y="826474"/>
            <a:ext cx="2536124" cy="3145525"/>
          </a:xfrm>
          <a:prstGeom prst="rect">
            <a:avLst/>
          </a:prstGeom>
          <a:noFill/>
          <a:ln cap="flat" cmpd="sng" w="9525">
            <a:solidFill>
              <a:schemeClr val="dk2"/>
            </a:solidFill>
            <a:prstDash val="solid"/>
            <a:round/>
            <a:headEnd len="sm" w="sm" type="none"/>
            <a:tailEnd len="sm" w="sm" type="none"/>
          </a:ln>
        </p:spPr>
      </p:pic>
      <p:pic>
        <p:nvPicPr>
          <p:cNvPr id="163" name="Google Shape;163;p24"/>
          <p:cNvPicPr preferRelativeResize="0"/>
          <p:nvPr/>
        </p:nvPicPr>
        <p:blipFill>
          <a:blip r:embed="rId6">
            <a:alphaModFix/>
          </a:blip>
          <a:stretch>
            <a:fillRect/>
          </a:stretch>
        </p:blipFill>
        <p:spPr>
          <a:xfrm>
            <a:off x="6005850" y="1536850"/>
            <a:ext cx="2455676" cy="2468849"/>
          </a:xfrm>
          <a:prstGeom prst="rect">
            <a:avLst/>
          </a:prstGeom>
          <a:noFill/>
          <a:ln cap="flat" cmpd="sng" w="9525">
            <a:solidFill>
              <a:schemeClr val="dk2"/>
            </a:solidFill>
            <a:prstDash val="solid"/>
            <a:round/>
            <a:headEnd len="sm" w="sm" type="none"/>
            <a:tailEnd len="sm" w="sm" type="none"/>
          </a:ln>
        </p:spPr>
      </p:pic>
      <p:pic>
        <p:nvPicPr>
          <p:cNvPr id="164" name="Google Shape;164;p24"/>
          <p:cNvPicPr preferRelativeResize="0"/>
          <p:nvPr/>
        </p:nvPicPr>
        <p:blipFill>
          <a:blip r:embed="rId7">
            <a:alphaModFix/>
          </a:blip>
          <a:stretch>
            <a:fillRect/>
          </a:stretch>
        </p:blipFill>
        <p:spPr>
          <a:xfrm>
            <a:off x="3334100" y="1137792"/>
            <a:ext cx="2536124" cy="2867908"/>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liv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