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00" r:id="rId3"/>
    <p:sldId id="306" r:id="rId4"/>
    <p:sldId id="317" r:id="rId5"/>
    <p:sldId id="315" r:id="rId6"/>
    <p:sldId id="273" r:id="rId7"/>
    <p:sldId id="294" r:id="rId8"/>
    <p:sldId id="278" r:id="rId9"/>
    <p:sldId id="307" r:id="rId10"/>
    <p:sldId id="308" r:id="rId11"/>
    <p:sldId id="322" r:id="rId12"/>
    <p:sldId id="323" r:id="rId13"/>
    <p:sldId id="321" r:id="rId14"/>
    <p:sldId id="324" r:id="rId15"/>
    <p:sldId id="319" r:id="rId16"/>
    <p:sldId id="318" r:id="rId17"/>
    <p:sldId id="305" r:id="rId18"/>
    <p:sldId id="283" r:id="rId19"/>
    <p:sldId id="282" r:id="rId20"/>
    <p:sldId id="281" r:id="rId21"/>
    <p:sldId id="280" r:id="rId22"/>
    <p:sldId id="320" r:id="rId23"/>
    <p:sldId id="279" r:id="rId24"/>
    <p:sldId id="284" r:id="rId25"/>
    <p:sldId id="289" r:id="rId26"/>
    <p:sldId id="291" r:id="rId27"/>
  </p:sldIdLst>
  <p:sldSz cx="9144000" cy="59436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823"/>
    <a:srgbClr val="0055A2"/>
    <a:srgbClr val="9B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9" autoAdjust="0"/>
    <p:restoredTop sz="68739" autoAdjust="0"/>
  </p:normalViewPr>
  <p:slideViewPr>
    <p:cSldViewPr snapToGrid="0" snapToObjects="1">
      <p:cViewPr>
        <p:scale>
          <a:sx n="59" d="100"/>
          <a:sy n="59" d="100"/>
        </p:scale>
        <p:origin x="-3114" y="-690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fsrv.admf.sjsu.edu\Budgshar\2016-17\Presentations%20&amp;%20Updates\Op%20Fund%20by%20Expenditure%20Typ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2773889267997612E-2"/>
          <c:w val="0.99845741303997648"/>
          <c:h val="0.9771203599550056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55A2"/>
              </a:solidFill>
            </c:spPr>
          </c:dPt>
          <c:dPt>
            <c:idx val="1"/>
            <c:bubble3D val="0"/>
            <c:spPr>
              <a:solidFill>
                <a:srgbClr val="8EB4E3"/>
              </a:solidFill>
            </c:spPr>
          </c:dPt>
          <c:dPt>
            <c:idx val="2"/>
            <c:bubble3D val="0"/>
            <c:spPr>
              <a:solidFill>
                <a:srgbClr val="FFEC9B"/>
              </a:solidFill>
            </c:spPr>
          </c:dPt>
          <c:dPt>
            <c:idx val="3"/>
            <c:bubble3D val="0"/>
            <c:spPr>
              <a:solidFill>
                <a:srgbClr val="939597"/>
              </a:solidFill>
            </c:spPr>
          </c:dPt>
          <c:dPt>
            <c:idx val="4"/>
            <c:bubble3D val="0"/>
            <c:explosion val="48"/>
            <c:spPr>
              <a:solidFill>
                <a:srgbClr val="E5A823"/>
              </a:solidFill>
            </c:spPr>
          </c:dPt>
          <c:dLbls>
            <c:dLbl>
              <c:idx val="0"/>
              <c:layout>
                <c:manualLayout>
                  <c:x val="-0.13844610578912286"/>
                  <c:y val="-0.2415200599925009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AbsaraSansOT-Regular" pitchFamily="50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731820693465948"/>
                  <c:y val="7.32987143730321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7041925680342589E-2"/>
                  <c:y val="-3.1793970959109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2986807570106368E-2"/>
                  <c:y val="-7.90000564997868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>
                    <a:latin typeface="AbsaraSansOT-Regular" pitchFamily="50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'Op fund by expenditure type'!$A$20:$A$24</c:f>
              <c:strCache>
                <c:ptCount val="5"/>
                <c:pt idx="0">
                  <c:v>Salaries</c:v>
                </c:pt>
                <c:pt idx="1">
                  <c:v>Benefits</c:v>
                </c:pt>
                <c:pt idx="2">
                  <c:v>Utilities</c:v>
                </c:pt>
                <c:pt idx="3">
                  <c:v>Financial Aid</c:v>
                </c:pt>
                <c:pt idx="4">
                  <c:v>Operating Expenses &amp; Equipment</c:v>
                </c:pt>
              </c:strCache>
            </c:strRef>
          </c:cat>
          <c:val>
            <c:numRef>
              <c:f>'Op fund by expenditure type'!$B$20:$B$24</c:f>
              <c:numCache>
                <c:formatCode>_(* #,##0_);_(* \(#,##0\);_(* "-"??_);_(@_)</c:formatCode>
                <c:ptCount val="5"/>
                <c:pt idx="0">
                  <c:v>173300763.03999999</c:v>
                </c:pt>
                <c:pt idx="1">
                  <c:v>83430502</c:v>
                </c:pt>
                <c:pt idx="2">
                  <c:v>11117324</c:v>
                </c:pt>
                <c:pt idx="3">
                  <c:v>41166001</c:v>
                </c:pt>
                <c:pt idx="4">
                  <c:v>21913531.960000001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Athletic</a:t>
            </a:r>
            <a:r>
              <a:rPr lang="en-US" baseline="0" dirty="0" smtClean="0"/>
              <a:t> Spending Per FTES</a:t>
            </a:r>
            <a:endParaRPr lang="en-US" dirty="0"/>
          </a:p>
        </c:rich>
      </c:tx>
      <c:layout/>
      <c:overlay val="0"/>
    </c:title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130454673914009E-2"/>
          <c:y val="0.19159816511321401"/>
          <c:w val="0.94922557665913465"/>
          <c:h val="0.694051713386457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'Total Expenses per FTE'!$A$3:$B$3</c:f>
              <c:strCache>
                <c:ptCount val="1"/>
                <c:pt idx="0">
                  <c:v>FY 2014/15 Total Expenses/FTE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5A823"/>
              </a:solidFill>
            </c:spPr>
          </c:dPt>
          <c:cat>
            <c:strRef>
              <c:f>'Total Expenses per FTE'!$C$2:$G$2</c:f>
              <c:strCache>
                <c:ptCount val="5"/>
                <c:pt idx="0">
                  <c:v>San Jose State</c:v>
                </c:pt>
                <c:pt idx="1">
                  <c:v>San Diego State</c:v>
                </c:pt>
                <c:pt idx="2">
                  <c:v>Fresno State</c:v>
                </c:pt>
                <c:pt idx="3">
                  <c:v>Colorado State</c:v>
                </c:pt>
                <c:pt idx="4">
                  <c:v>Nevada-Las Vegas</c:v>
                </c:pt>
              </c:strCache>
            </c:strRef>
          </c:cat>
          <c:val>
            <c:numRef>
              <c:f>'Total Expenses per FTE'!$C$3:$G$3</c:f>
              <c:numCache>
                <c:formatCode>0.00</c:formatCode>
                <c:ptCount val="5"/>
                <c:pt idx="0">
                  <c:v>1126.9986149584488</c:v>
                </c:pt>
                <c:pt idx="1">
                  <c:v>1794.2868761923887</c:v>
                </c:pt>
                <c:pt idx="2">
                  <c:v>2103.4688544515343</c:v>
                </c:pt>
                <c:pt idx="3">
                  <c:v>1008.8798126951093</c:v>
                </c:pt>
                <c:pt idx="4">
                  <c:v>1948.2845126604232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522816"/>
        <c:axId val="53524352"/>
        <c:axId val="0"/>
      </c:bar3DChart>
      <c:catAx>
        <c:axId val="535228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3524352"/>
        <c:crosses val="autoZero"/>
        <c:auto val="1"/>
        <c:lblAlgn val="ctr"/>
        <c:lblOffset val="100"/>
        <c:noMultiLvlLbl val="0"/>
      </c:catAx>
      <c:valAx>
        <c:axId val="53524352"/>
        <c:scaling>
          <c:orientation val="minMax"/>
        </c:scaling>
        <c:delete val="1"/>
        <c:axPos val="l"/>
        <c:majorGridlines/>
        <c:numFmt formatCode="0.00" sourceLinked="1"/>
        <c:majorTickMark val="none"/>
        <c:minorTickMark val="none"/>
        <c:tickLblPos val="nextTo"/>
        <c:crossAx val="53522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09AAE-40BE-4B47-A3AC-E951357CD67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09016A-5467-472F-865A-93292268AC12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pPr>
            <a:spcAft>
              <a:spcPct val="35000"/>
            </a:spcAft>
          </a:pP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Operating Fund</a:t>
          </a:r>
        </a:p>
        <a:p>
          <a:pPr>
            <a:spcAft>
              <a:spcPts val="600"/>
            </a:spcAft>
          </a:pP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$334M</a:t>
          </a:r>
        </a:p>
      </dgm:t>
    </dgm:pt>
    <dgm:pt modelId="{7B5C3D5E-80FA-4EFE-BD5D-AFD1EA43A62D}" type="parTrans" cxnId="{EBD1DD42-2921-4638-8FD8-D5F776B6B890}">
      <dgm:prSet/>
      <dgm:spPr/>
      <dgm:t>
        <a:bodyPr/>
        <a:lstStyle/>
        <a:p>
          <a:endParaRPr lang="en-US"/>
        </a:p>
      </dgm:t>
    </dgm:pt>
    <dgm:pt modelId="{1B047E5F-2578-4356-A6A3-F885FB9FD501}" type="sibTrans" cxnId="{EBD1DD42-2921-4638-8FD8-D5F776B6B890}">
      <dgm:prSet/>
      <dgm:spPr/>
      <dgm:t>
        <a:bodyPr/>
        <a:lstStyle/>
        <a:p>
          <a:endParaRPr lang="en-US"/>
        </a:p>
      </dgm:t>
    </dgm:pt>
    <dgm:pt modelId="{0BDC738A-960B-458E-A78F-A7F82A8C9C40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Athletics</a:t>
          </a: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$28M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FA4ED-4ED4-4443-89A3-6D166BD96BB2}" type="parTrans" cxnId="{18433EBE-2F94-4C55-9276-83FC7CDFB26B}">
      <dgm:prSet/>
      <dgm:spPr/>
      <dgm:t>
        <a:bodyPr/>
        <a:lstStyle/>
        <a:p>
          <a:endParaRPr lang="en-US"/>
        </a:p>
      </dgm:t>
    </dgm:pt>
    <dgm:pt modelId="{6302217C-38FB-403D-B9B5-ADF57E7808EC}" type="sibTrans" cxnId="{18433EBE-2F94-4C55-9276-83FC7CDFB26B}">
      <dgm:prSet/>
      <dgm:spPr/>
      <dgm:t>
        <a:bodyPr/>
        <a:lstStyle/>
        <a:p>
          <a:endParaRPr lang="en-US"/>
        </a:p>
      </dgm:t>
    </dgm:pt>
    <dgm:pt modelId="{A0F42C48-CE94-4F32-AA77-76A0C2804507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Housing</a:t>
          </a: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$45M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B529C-16D7-40F1-936C-F412DDEFB7DB}" type="parTrans" cxnId="{B5706A60-BF3D-4DE3-B805-04BFA044CE62}">
      <dgm:prSet/>
      <dgm:spPr/>
      <dgm:t>
        <a:bodyPr/>
        <a:lstStyle/>
        <a:p>
          <a:endParaRPr lang="en-US"/>
        </a:p>
      </dgm:t>
    </dgm:pt>
    <dgm:pt modelId="{F5C996CE-A584-4A8D-B212-491CC49B518C}" type="sibTrans" cxnId="{B5706A60-BF3D-4DE3-B805-04BFA044CE62}">
      <dgm:prSet/>
      <dgm:spPr/>
      <dgm:t>
        <a:bodyPr/>
        <a:lstStyle/>
        <a:p>
          <a:endParaRPr lang="en-US"/>
        </a:p>
      </dgm:t>
    </dgm:pt>
    <dgm:pt modelId="{3468C249-8300-4523-8215-F90067E4D460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Parking</a:t>
          </a: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$6M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26A41-E985-4F43-A266-C7BEF4814FBB}" type="parTrans" cxnId="{A325D92A-D0A0-4283-B1E3-E3E92B25D34D}">
      <dgm:prSet/>
      <dgm:spPr/>
      <dgm:t>
        <a:bodyPr/>
        <a:lstStyle/>
        <a:p>
          <a:endParaRPr lang="en-US"/>
        </a:p>
      </dgm:t>
    </dgm:pt>
    <dgm:pt modelId="{6B1FDE65-7C51-466C-B42C-5D489C110CDB}" type="sibTrans" cxnId="{A325D92A-D0A0-4283-B1E3-E3E92B25D34D}">
      <dgm:prSet/>
      <dgm:spPr/>
      <dgm:t>
        <a:bodyPr/>
        <a:lstStyle/>
        <a:p>
          <a:endParaRPr lang="en-US"/>
        </a:p>
      </dgm:t>
    </dgm:pt>
    <dgm:pt modelId="{23711125-E54F-458B-82EB-8EEF017F1E36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Extended Ed.</a:t>
          </a: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$34M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982A1-8BF9-430F-BB28-AB33F3BD9A87}" type="parTrans" cxnId="{7FD6E1BB-FB1F-4F41-AC22-A80E5D9B8A3F}">
      <dgm:prSet/>
      <dgm:spPr/>
      <dgm:t>
        <a:bodyPr/>
        <a:lstStyle/>
        <a:p>
          <a:endParaRPr lang="en-US"/>
        </a:p>
      </dgm:t>
    </dgm:pt>
    <dgm:pt modelId="{23E7B6B4-9FCD-402E-94D5-23B51F726247}" type="sibTrans" cxnId="{7FD6E1BB-FB1F-4F41-AC22-A80E5D9B8A3F}">
      <dgm:prSet/>
      <dgm:spPr/>
      <dgm:t>
        <a:bodyPr/>
        <a:lstStyle/>
        <a:p>
          <a:endParaRPr lang="en-US"/>
        </a:p>
      </dgm:t>
    </dgm:pt>
    <dgm:pt modelId="{8A3F677B-8C59-484F-9D9F-58643B5ABDD8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Associated Students</a:t>
          </a: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$8M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93EFDB-DAC2-4F4E-99F1-DE913C356167}" type="parTrans" cxnId="{B911E74B-9E07-4EC3-A707-92FC44E98BE0}">
      <dgm:prSet/>
      <dgm:spPr/>
      <dgm:t>
        <a:bodyPr/>
        <a:lstStyle/>
        <a:p>
          <a:endParaRPr lang="en-US"/>
        </a:p>
      </dgm:t>
    </dgm:pt>
    <dgm:pt modelId="{2E4E869B-E83B-4425-978D-01C97C89F1DF}" type="sibTrans" cxnId="{B911E74B-9E07-4EC3-A707-92FC44E98BE0}">
      <dgm:prSet/>
      <dgm:spPr/>
      <dgm:t>
        <a:bodyPr/>
        <a:lstStyle/>
        <a:p>
          <a:endParaRPr lang="en-US"/>
        </a:p>
      </dgm:t>
    </dgm:pt>
    <dgm:pt modelId="{7A5A183B-693E-4556-A20A-6E0B4B379E02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Spartan Shops</a:t>
          </a: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$25M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E5E9B5-966D-48EA-97DE-3FCDFB876808}" type="parTrans" cxnId="{C8B5FFB9-46A8-45C9-B3DE-9641433E7A5F}">
      <dgm:prSet/>
      <dgm:spPr/>
      <dgm:t>
        <a:bodyPr/>
        <a:lstStyle/>
        <a:p>
          <a:endParaRPr lang="en-US"/>
        </a:p>
      </dgm:t>
    </dgm:pt>
    <dgm:pt modelId="{BFED440E-C5D8-4548-BED2-247264AE20C2}" type="sibTrans" cxnId="{C8B5FFB9-46A8-45C9-B3DE-9641433E7A5F}">
      <dgm:prSet/>
      <dgm:spPr/>
      <dgm:t>
        <a:bodyPr/>
        <a:lstStyle/>
        <a:p>
          <a:endParaRPr lang="en-US"/>
        </a:p>
      </dgm:t>
    </dgm:pt>
    <dgm:pt modelId="{09C316FA-2E12-4536-A64A-BA4CE6684BD0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Research Foundation</a:t>
          </a: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$59M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A5970-0286-4C10-8EC8-2D6FBE280BA4}" type="parTrans" cxnId="{4927D58C-FF32-47A4-8604-ED205969B1CC}">
      <dgm:prSet/>
      <dgm:spPr/>
      <dgm:t>
        <a:bodyPr/>
        <a:lstStyle/>
        <a:p>
          <a:endParaRPr lang="en-US"/>
        </a:p>
      </dgm:t>
    </dgm:pt>
    <dgm:pt modelId="{0F6F7165-9F17-4089-A93A-2753E99065DD}" type="sibTrans" cxnId="{4927D58C-FF32-47A4-8604-ED205969B1CC}">
      <dgm:prSet/>
      <dgm:spPr/>
      <dgm:t>
        <a:bodyPr/>
        <a:lstStyle/>
        <a:p>
          <a:endParaRPr lang="en-US"/>
        </a:p>
      </dgm:t>
    </dgm:pt>
    <dgm:pt modelId="{5F94D9FE-FA0C-4EE0-96B2-31CCFFBEF69C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Tower Foundation</a:t>
          </a: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$32M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D38FA-3970-4A09-866B-2290F9619A5D}" type="parTrans" cxnId="{4DC3F2BA-E02B-4102-B582-CBD81E722CCF}">
      <dgm:prSet/>
      <dgm:spPr/>
      <dgm:t>
        <a:bodyPr/>
        <a:lstStyle/>
        <a:p>
          <a:endParaRPr lang="en-US"/>
        </a:p>
      </dgm:t>
    </dgm:pt>
    <dgm:pt modelId="{FF3F4A61-AF4D-404C-843B-527BDCB853C6}" type="sibTrans" cxnId="{4DC3F2BA-E02B-4102-B582-CBD81E722CCF}">
      <dgm:prSet/>
      <dgm:spPr/>
      <dgm:t>
        <a:bodyPr/>
        <a:lstStyle/>
        <a:p>
          <a:endParaRPr lang="en-US"/>
        </a:p>
      </dgm:t>
    </dgm:pt>
    <dgm:pt modelId="{F9ABF089-EA25-41D2-9101-3940E17FCA42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Student Union</a:t>
          </a: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$11M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CC50DB-0185-4695-B997-EF83066449E5}" type="parTrans" cxnId="{1854FAE6-F423-4022-9F24-1D3F45CCE48B}">
      <dgm:prSet/>
      <dgm:spPr/>
      <dgm:t>
        <a:bodyPr/>
        <a:lstStyle/>
        <a:p>
          <a:endParaRPr lang="en-US"/>
        </a:p>
      </dgm:t>
    </dgm:pt>
    <dgm:pt modelId="{793B499C-3EE8-4A4D-822D-1F94989BD80D}" type="sibTrans" cxnId="{1854FAE6-F423-4022-9F24-1D3F45CCE48B}">
      <dgm:prSet/>
      <dgm:spPr/>
      <dgm:t>
        <a:bodyPr/>
        <a:lstStyle/>
        <a:p>
          <a:endParaRPr lang="en-US"/>
        </a:p>
      </dgm:t>
    </dgm:pt>
    <dgm:pt modelId="{4B1BF13C-FF1A-4DDD-9807-E05B170A70D2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Student Health</a:t>
          </a: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$13M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94A4A2-C199-4DFC-9598-26006FF13B9A}" type="parTrans" cxnId="{A89E2123-3629-40F8-8009-0F2CC6710B45}">
      <dgm:prSet/>
      <dgm:spPr/>
      <dgm:t>
        <a:bodyPr/>
        <a:lstStyle/>
        <a:p>
          <a:endParaRPr lang="en-US"/>
        </a:p>
      </dgm:t>
    </dgm:pt>
    <dgm:pt modelId="{C2E73C41-88F4-4EED-9E58-2C7DDB38CD44}" type="sibTrans" cxnId="{A89E2123-3629-40F8-8009-0F2CC6710B45}">
      <dgm:prSet/>
      <dgm:spPr/>
      <dgm:t>
        <a:bodyPr/>
        <a:lstStyle/>
        <a:p>
          <a:endParaRPr lang="en-US"/>
        </a:p>
      </dgm:t>
    </dgm:pt>
    <dgm:pt modelId="{655CB9B9-C019-47D3-835F-93AC3C9DE57C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SSETF</a:t>
          </a:r>
        </a:p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$19M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6F4E1-4053-48D2-A605-E0D6B008950B}" type="parTrans" cxnId="{72357DBF-8C1C-4F0E-9CAC-24AEB02977A5}">
      <dgm:prSet/>
      <dgm:spPr/>
      <dgm:t>
        <a:bodyPr/>
        <a:lstStyle/>
        <a:p>
          <a:endParaRPr lang="en-US"/>
        </a:p>
      </dgm:t>
    </dgm:pt>
    <dgm:pt modelId="{9C69FD49-7CFD-4935-A061-79EAA300F825}" type="sibTrans" cxnId="{72357DBF-8C1C-4F0E-9CAC-24AEB02977A5}">
      <dgm:prSet/>
      <dgm:spPr/>
      <dgm:t>
        <a:bodyPr/>
        <a:lstStyle/>
        <a:p>
          <a:endParaRPr lang="en-US"/>
        </a:p>
      </dgm:t>
    </dgm:pt>
    <dgm:pt modelId="{8B69BF1B-AD77-4B0B-B002-C42CA3B0E41F}" type="pres">
      <dgm:prSet presAssocID="{09709AAE-40BE-4B47-A3AC-E951357CD67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8002B1-793C-43C1-B195-69DDAB6FBAA9}" type="pres">
      <dgm:prSet presAssocID="{09709AAE-40BE-4B47-A3AC-E951357CD672}" presName="radial" presStyleCnt="0">
        <dgm:presLayoutVars>
          <dgm:animLvl val="ctr"/>
        </dgm:presLayoutVars>
      </dgm:prSet>
      <dgm:spPr/>
    </dgm:pt>
    <dgm:pt modelId="{68109F68-07F8-4EC7-8915-AF3625130457}" type="pres">
      <dgm:prSet presAssocID="{8C09016A-5467-472F-865A-93292268AC12}" presName="centerShape" presStyleLbl="vennNode1" presStyleIdx="0" presStyleCnt="12" custScaleX="98736" custScaleY="89603" custLinFactNeighborX="311" custLinFactNeighborY="6158"/>
      <dgm:spPr/>
      <dgm:t>
        <a:bodyPr/>
        <a:lstStyle/>
        <a:p>
          <a:endParaRPr lang="en-US"/>
        </a:p>
      </dgm:t>
    </dgm:pt>
    <dgm:pt modelId="{E127E255-C6C1-4822-A18B-31639F33BD82}" type="pres">
      <dgm:prSet presAssocID="{0BDC738A-960B-458E-A78F-A7F82A8C9C40}" presName="node" presStyleLbl="vennNode1" presStyleIdx="1" presStyleCnt="12" custScaleX="67859" custScaleY="66991" custRadScaleRad="107225" custRadScaleInc="323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80B51-D5D6-4B79-B97D-10D60DE448E6}" type="pres">
      <dgm:prSet presAssocID="{A0F42C48-CE94-4F32-AA77-76A0C2804507}" presName="node" presStyleLbl="vennNode1" presStyleIdx="2" presStyleCnt="12" custScaleX="67859" custScaleY="66991" custRadScaleRad="92888" custRadScaleInc="24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CB05B-3028-40A4-BE5D-A8EB0EA0E885}" type="pres">
      <dgm:prSet presAssocID="{3468C249-8300-4523-8215-F90067E4D460}" presName="node" presStyleLbl="vennNode1" presStyleIdx="3" presStyleCnt="12" custScaleX="67859" custScaleY="66991" custRadScaleRad="97922" custRadScaleInc="33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721D3-1371-4E8E-B2FA-2D6A8F8DDAE0}" type="pres">
      <dgm:prSet presAssocID="{23711125-E54F-458B-82EB-8EEF017F1E36}" presName="node" presStyleLbl="vennNode1" presStyleIdx="4" presStyleCnt="12" custScaleX="67859" custScaleY="66991" custRadScaleRad="106215" custRadScaleInc="288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B0713-D5E2-48C4-B8C1-8B336A5B27FA}" type="pres">
      <dgm:prSet presAssocID="{7A5A183B-693E-4556-A20A-6E0B4B379E02}" presName="node" presStyleLbl="vennNode1" presStyleIdx="5" presStyleCnt="12" custScaleX="67859" custScaleY="66991" custRadScaleRad="115493" custRadScaleInc="3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C6280-B638-455F-9F45-B3C15382FAD0}" type="pres">
      <dgm:prSet presAssocID="{09C316FA-2E12-4536-A64A-BA4CE6684BD0}" presName="node" presStyleLbl="vennNode1" presStyleIdx="6" presStyleCnt="12" custScaleX="69136" custScaleY="69136" custRadScaleRad="81333" custRadScaleInc="-498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5E369-6342-426A-B47A-CDC32978A872}" type="pres">
      <dgm:prSet presAssocID="{5F94D9FE-FA0C-4EE0-96B2-31CCFFBEF69C}" presName="node" presStyleLbl="vennNode1" presStyleIdx="7" presStyleCnt="12" custScaleX="67532" custScaleY="67532" custRadScaleRad="102012" custRadScaleInc="2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D147E-2932-4A9C-B73E-0949ED8FA511}" type="pres">
      <dgm:prSet presAssocID="{8A3F677B-8C59-484F-9D9F-58643B5ABDD8}" presName="node" presStyleLbl="vennNode1" presStyleIdx="8" presStyleCnt="12" custScaleX="67859" custScaleY="66991" custRadScaleRad="111377" custRadScaleInc="-14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2AAFA-1A2E-4531-B0D1-3E5048DF7E1D}" type="pres">
      <dgm:prSet presAssocID="{F9ABF089-EA25-41D2-9101-3940E17FCA42}" presName="node" presStyleLbl="vennNode1" presStyleIdx="9" presStyleCnt="12" custScaleX="63994" custScaleY="63994" custRadScaleRad="101655" custRadScaleInc="-22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4B2EE-7321-496A-B65C-088D59E150A5}" type="pres">
      <dgm:prSet presAssocID="{4B1BF13C-FF1A-4DDD-9807-E05B170A70D2}" presName="node" presStyleLbl="vennNode1" presStyleIdx="10" presStyleCnt="12" custScaleX="69137" custScaleY="63304" custRadScaleRad="109988" custRadScaleInc="-403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CB99E-E028-4BC0-9E85-EA99F298C45B}" type="pres">
      <dgm:prSet presAssocID="{655CB9B9-C019-47D3-835F-93AC3C9DE57C}" presName="node" presStyleLbl="vennNode1" presStyleIdx="11" presStyleCnt="12" custScaleX="65937" custScaleY="64542" custRadScaleRad="92000" custRadScaleInc="-15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5135CC-43D8-4523-BDF1-B32E2F86B2B9}" type="presOf" srcId="{7A5A183B-693E-4556-A20A-6E0B4B379E02}" destId="{E0AB0713-D5E2-48C4-B8C1-8B336A5B27FA}" srcOrd="0" destOrd="0" presId="urn:microsoft.com/office/officeart/2005/8/layout/radial3"/>
    <dgm:cxn modelId="{C8B5FFB9-46A8-45C9-B3DE-9641433E7A5F}" srcId="{8C09016A-5467-472F-865A-93292268AC12}" destId="{7A5A183B-693E-4556-A20A-6E0B4B379E02}" srcOrd="4" destOrd="0" parTransId="{55E5E9B5-966D-48EA-97DE-3FCDFB876808}" sibTransId="{BFED440E-C5D8-4548-BED2-247264AE20C2}"/>
    <dgm:cxn modelId="{9101D955-80CF-4BAF-9E21-7C9E9B8F2BC5}" type="presOf" srcId="{3468C249-8300-4523-8215-F90067E4D460}" destId="{776CB05B-3028-40A4-BE5D-A8EB0EA0E885}" srcOrd="0" destOrd="0" presId="urn:microsoft.com/office/officeart/2005/8/layout/radial3"/>
    <dgm:cxn modelId="{A483D456-E390-4AFA-B952-F88FAFFEEAEE}" type="presOf" srcId="{09709AAE-40BE-4B47-A3AC-E951357CD672}" destId="{8B69BF1B-AD77-4B0B-B002-C42CA3B0E41F}" srcOrd="0" destOrd="0" presId="urn:microsoft.com/office/officeart/2005/8/layout/radial3"/>
    <dgm:cxn modelId="{B5706A60-BF3D-4DE3-B805-04BFA044CE62}" srcId="{8C09016A-5467-472F-865A-93292268AC12}" destId="{A0F42C48-CE94-4F32-AA77-76A0C2804507}" srcOrd="1" destOrd="0" parTransId="{5ACB529C-16D7-40F1-936C-F412DDEFB7DB}" sibTransId="{F5C996CE-A584-4A8D-B212-491CC49B518C}"/>
    <dgm:cxn modelId="{99AE67AE-55B0-4843-B685-E151C2D9CFEF}" type="presOf" srcId="{655CB9B9-C019-47D3-835F-93AC3C9DE57C}" destId="{763CB99E-E028-4BC0-9E85-EA99F298C45B}" srcOrd="0" destOrd="0" presId="urn:microsoft.com/office/officeart/2005/8/layout/radial3"/>
    <dgm:cxn modelId="{78BADA13-9A9C-4271-AF83-3BD3ECE1FAB1}" type="presOf" srcId="{4B1BF13C-FF1A-4DDD-9807-E05B170A70D2}" destId="{1554B2EE-7321-496A-B65C-088D59E150A5}" srcOrd="0" destOrd="0" presId="urn:microsoft.com/office/officeart/2005/8/layout/radial3"/>
    <dgm:cxn modelId="{4927D58C-FF32-47A4-8604-ED205969B1CC}" srcId="{8C09016A-5467-472F-865A-93292268AC12}" destId="{09C316FA-2E12-4536-A64A-BA4CE6684BD0}" srcOrd="5" destOrd="0" parTransId="{45BA5970-0286-4C10-8EC8-2D6FBE280BA4}" sibTransId="{0F6F7165-9F17-4089-A93A-2753E99065DD}"/>
    <dgm:cxn modelId="{4DC3F2BA-E02B-4102-B582-CBD81E722CCF}" srcId="{8C09016A-5467-472F-865A-93292268AC12}" destId="{5F94D9FE-FA0C-4EE0-96B2-31CCFFBEF69C}" srcOrd="6" destOrd="0" parTransId="{624D38FA-3970-4A09-866B-2290F9619A5D}" sibTransId="{FF3F4A61-AF4D-404C-843B-527BDCB853C6}"/>
    <dgm:cxn modelId="{E916151A-A55A-42EC-8857-63901750A223}" type="presOf" srcId="{0BDC738A-960B-458E-A78F-A7F82A8C9C40}" destId="{E127E255-C6C1-4822-A18B-31639F33BD82}" srcOrd="0" destOrd="0" presId="urn:microsoft.com/office/officeart/2005/8/layout/radial3"/>
    <dgm:cxn modelId="{0006FCF7-4C22-4899-9867-8401B9499E17}" type="presOf" srcId="{09C316FA-2E12-4536-A64A-BA4CE6684BD0}" destId="{565C6280-B638-455F-9F45-B3C15382FAD0}" srcOrd="0" destOrd="0" presId="urn:microsoft.com/office/officeart/2005/8/layout/radial3"/>
    <dgm:cxn modelId="{35B62F41-A328-4B2C-A879-AB5A9D772001}" type="presOf" srcId="{8A3F677B-8C59-484F-9D9F-58643B5ABDD8}" destId="{B00D147E-2932-4A9C-B73E-0949ED8FA511}" srcOrd="0" destOrd="0" presId="urn:microsoft.com/office/officeart/2005/8/layout/radial3"/>
    <dgm:cxn modelId="{F6D6CC3B-F598-4006-98E6-E6B186F7867F}" type="presOf" srcId="{23711125-E54F-458B-82EB-8EEF017F1E36}" destId="{5ED721D3-1371-4E8E-B2FA-2D6A8F8DDAE0}" srcOrd="0" destOrd="0" presId="urn:microsoft.com/office/officeart/2005/8/layout/radial3"/>
    <dgm:cxn modelId="{A89E2123-3629-40F8-8009-0F2CC6710B45}" srcId="{8C09016A-5467-472F-865A-93292268AC12}" destId="{4B1BF13C-FF1A-4DDD-9807-E05B170A70D2}" srcOrd="9" destOrd="0" parTransId="{DC94A4A2-C199-4DFC-9598-26006FF13B9A}" sibTransId="{C2E73C41-88F4-4EED-9E58-2C7DDB38CD44}"/>
    <dgm:cxn modelId="{0A840EE4-0A2F-4265-A976-769495BFCBC2}" type="presOf" srcId="{5F94D9FE-FA0C-4EE0-96B2-31CCFFBEF69C}" destId="{58B5E369-6342-426A-B47A-CDC32978A872}" srcOrd="0" destOrd="0" presId="urn:microsoft.com/office/officeart/2005/8/layout/radial3"/>
    <dgm:cxn modelId="{95C07C6E-B5F1-40B5-8A83-2E6E79D6AA87}" type="presOf" srcId="{A0F42C48-CE94-4F32-AA77-76A0C2804507}" destId="{81180B51-D5D6-4B79-B97D-10D60DE448E6}" srcOrd="0" destOrd="0" presId="urn:microsoft.com/office/officeart/2005/8/layout/radial3"/>
    <dgm:cxn modelId="{E6D9C66D-5E7E-4634-B00D-9930C0D84387}" type="presOf" srcId="{F9ABF089-EA25-41D2-9101-3940E17FCA42}" destId="{69F2AAFA-1A2E-4531-B0D1-3E5048DF7E1D}" srcOrd="0" destOrd="0" presId="urn:microsoft.com/office/officeart/2005/8/layout/radial3"/>
    <dgm:cxn modelId="{EBD1DD42-2921-4638-8FD8-D5F776B6B890}" srcId="{09709AAE-40BE-4B47-A3AC-E951357CD672}" destId="{8C09016A-5467-472F-865A-93292268AC12}" srcOrd="0" destOrd="0" parTransId="{7B5C3D5E-80FA-4EFE-BD5D-AFD1EA43A62D}" sibTransId="{1B047E5F-2578-4356-A6A3-F885FB9FD501}"/>
    <dgm:cxn modelId="{18433EBE-2F94-4C55-9276-83FC7CDFB26B}" srcId="{8C09016A-5467-472F-865A-93292268AC12}" destId="{0BDC738A-960B-458E-A78F-A7F82A8C9C40}" srcOrd="0" destOrd="0" parTransId="{7F9FA4ED-4ED4-4443-89A3-6D166BD96BB2}" sibTransId="{6302217C-38FB-403D-B9B5-ADF57E7808EC}"/>
    <dgm:cxn modelId="{7FD6E1BB-FB1F-4F41-AC22-A80E5D9B8A3F}" srcId="{8C09016A-5467-472F-865A-93292268AC12}" destId="{23711125-E54F-458B-82EB-8EEF017F1E36}" srcOrd="3" destOrd="0" parTransId="{C94982A1-8BF9-430F-BB28-AB33F3BD9A87}" sibTransId="{23E7B6B4-9FCD-402E-94D5-23B51F726247}"/>
    <dgm:cxn modelId="{A325D92A-D0A0-4283-B1E3-E3E92B25D34D}" srcId="{8C09016A-5467-472F-865A-93292268AC12}" destId="{3468C249-8300-4523-8215-F90067E4D460}" srcOrd="2" destOrd="0" parTransId="{C8526A41-E985-4F43-A266-C7BEF4814FBB}" sibTransId="{6B1FDE65-7C51-466C-B42C-5D489C110CDB}"/>
    <dgm:cxn modelId="{8D65A51A-E640-4A48-83A9-618419F944C5}" type="presOf" srcId="{8C09016A-5467-472F-865A-93292268AC12}" destId="{68109F68-07F8-4EC7-8915-AF3625130457}" srcOrd="0" destOrd="0" presId="urn:microsoft.com/office/officeart/2005/8/layout/radial3"/>
    <dgm:cxn modelId="{72357DBF-8C1C-4F0E-9CAC-24AEB02977A5}" srcId="{8C09016A-5467-472F-865A-93292268AC12}" destId="{655CB9B9-C019-47D3-835F-93AC3C9DE57C}" srcOrd="10" destOrd="0" parTransId="{7126F4E1-4053-48D2-A605-E0D6B008950B}" sibTransId="{9C69FD49-7CFD-4935-A061-79EAA300F825}"/>
    <dgm:cxn modelId="{1854FAE6-F423-4022-9F24-1D3F45CCE48B}" srcId="{8C09016A-5467-472F-865A-93292268AC12}" destId="{F9ABF089-EA25-41D2-9101-3940E17FCA42}" srcOrd="8" destOrd="0" parTransId="{60CC50DB-0185-4695-B997-EF83066449E5}" sibTransId="{793B499C-3EE8-4A4D-822D-1F94989BD80D}"/>
    <dgm:cxn modelId="{B911E74B-9E07-4EC3-A707-92FC44E98BE0}" srcId="{8C09016A-5467-472F-865A-93292268AC12}" destId="{8A3F677B-8C59-484F-9D9F-58643B5ABDD8}" srcOrd="7" destOrd="0" parTransId="{CF93EFDB-DAC2-4F4E-99F1-DE913C356167}" sibTransId="{2E4E869B-E83B-4425-978D-01C97C89F1DF}"/>
    <dgm:cxn modelId="{01F55470-3B91-443C-8532-9E23AE80C142}" type="presParOf" srcId="{8B69BF1B-AD77-4B0B-B002-C42CA3B0E41F}" destId="{0D8002B1-793C-43C1-B195-69DDAB6FBAA9}" srcOrd="0" destOrd="0" presId="urn:microsoft.com/office/officeart/2005/8/layout/radial3"/>
    <dgm:cxn modelId="{59B33F4A-6F10-451F-AAAB-4027BDF4463D}" type="presParOf" srcId="{0D8002B1-793C-43C1-B195-69DDAB6FBAA9}" destId="{68109F68-07F8-4EC7-8915-AF3625130457}" srcOrd="0" destOrd="0" presId="urn:microsoft.com/office/officeart/2005/8/layout/radial3"/>
    <dgm:cxn modelId="{C51278D2-4E04-4FD0-A54D-952D8CD84358}" type="presParOf" srcId="{0D8002B1-793C-43C1-B195-69DDAB6FBAA9}" destId="{E127E255-C6C1-4822-A18B-31639F33BD82}" srcOrd="1" destOrd="0" presId="urn:microsoft.com/office/officeart/2005/8/layout/radial3"/>
    <dgm:cxn modelId="{A47F077D-CF80-45AD-B713-2BFE1A8E474D}" type="presParOf" srcId="{0D8002B1-793C-43C1-B195-69DDAB6FBAA9}" destId="{81180B51-D5D6-4B79-B97D-10D60DE448E6}" srcOrd="2" destOrd="0" presId="urn:microsoft.com/office/officeart/2005/8/layout/radial3"/>
    <dgm:cxn modelId="{B882690D-BEDC-4198-8AC5-DC7F3EF9CD31}" type="presParOf" srcId="{0D8002B1-793C-43C1-B195-69DDAB6FBAA9}" destId="{776CB05B-3028-40A4-BE5D-A8EB0EA0E885}" srcOrd="3" destOrd="0" presId="urn:microsoft.com/office/officeart/2005/8/layout/radial3"/>
    <dgm:cxn modelId="{22527CEE-254F-40B2-815E-960BFE713B03}" type="presParOf" srcId="{0D8002B1-793C-43C1-B195-69DDAB6FBAA9}" destId="{5ED721D3-1371-4E8E-B2FA-2D6A8F8DDAE0}" srcOrd="4" destOrd="0" presId="urn:microsoft.com/office/officeart/2005/8/layout/radial3"/>
    <dgm:cxn modelId="{10590687-7BB7-4BA9-A2BD-F2D5C3EB985B}" type="presParOf" srcId="{0D8002B1-793C-43C1-B195-69DDAB6FBAA9}" destId="{E0AB0713-D5E2-48C4-B8C1-8B336A5B27FA}" srcOrd="5" destOrd="0" presId="urn:microsoft.com/office/officeart/2005/8/layout/radial3"/>
    <dgm:cxn modelId="{7103CA10-D81C-44CD-99B1-B15FCF87E071}" type="presParOf" srcId="{0D8002B1-793C-43C1-B195-69DDAB6FBAA9}" destId="{565C6280-B638-455F-9F45-B3C15382FAD0}" srcOrd="6" destOrd="0" presId="urn:microsoft.com/office/officeart/2005/8/layout/radial3"/>
    <dgm:cxn modelId="{2C14894F-679F-4825-BC0E-C0FA7BC3B95A}" type="presParOf" srcId="{0D8002B1-793C-43C1-B195-69DDAB6FBAA9}" destId="{58B5E369-6342-426A-B47A-CDC32978A872}" srcOrd="7" destOrd="0" presId="urn:microsoft.com/office/officeart/2005/8/layout/radial3"/>
    <dgm:cxn modelId="{A3C303B2-CD4D-44D0-991F-C607549E0C13}" type="presParOf" srcId="{0D8002B1-793C-43C1-B195-69DDAB6FBAA9}" destId="{B00D147E-2932-4A9C-B73E-0949ED8FA511}" srcOrd="8" destOrd="0" presId="urn:microsoft.com/office/officeart/2005/8/layout/radial3"/>
    <dgm:cxn modelId="{8651518A-94FA-4390-B421-12BF84CE139E}" type="presParOf" srcId="{0D8002B1-793C-43C1-B195-69DDAB6FBAA9}" destId="{69F2AAFA-1A2E-4531-B0D1-3E5048DF7E1D}" srcOrd="9" destOrd="0" presId="urn:microsoft.com/office/officeart/2005/8/layout/radial3"/>
    <dgm:cxn modelId="{DD8D768A-AC1D-4549-806E-BF1F45953867}" type="presParOf" srcId="{0D8002B1-793C-43C1-B195-69DDAB6FBAA9}" destId="{1554B2EE-7321-496A-B65C-088D59E150A5}" srcOrd="10" destOrd="0" presId="urn:microsoft.com/office/officeart/2005/8/layout/radial3"/>
    <dgm:cxn modelId="{A13F5902-9216-418E-8DA3-DB349208EB3E}" type="presParOf" srcId="{0D8002B1-793C-43C1-B195-69DDAB6FBAA9}" destId="{763CB99E-E028-4BC0-9E85-EA99F298C45B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09F68-07F8-4EC7-8915-AF3625130457}">
      <dsp:nvSpPr>
        <dsp:cNvPr id="0" name=""/>
        <dsp:cNvSpPr/>
      </dsp:nvSpPr>
      <dsp:spPr>
        <a:xfrm>
          <a:off x="3031958" y="1884562"/>
          <a:ext cx="3077509" cy="2792842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Operating Fund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$334M</a:t>
          </a:r>
        </a:p>
      </dsp:txBody>
      <dsp:txXfrm>
        <a:off x="3482649" y="2293564"/>
        <a:ext cx="2176127" cy="1974838"/>
      </dsp:txXfrm>
    </dsp:sp>
    <dsp:sp modelId="{E127E255-C6C1-4822-A18B-31639F33BD82}">
      <dsp:nvSpPr>
        <dsp:cNvPr id="0" name=""/>
        <dsp:cNvSpPr/>
      </dsp:nvSpPr>
      <dsp:spPr>
        <a:xfrm>
          <a:off x="6310736" y="3139256"/>
          <a:ext cx="1057551" cy="1044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Athletics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$28M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65611" y="3292150"/>
        <a:ext cx="747801" cy="738235"/>
      </dsp:txXfrm>
    </dsp:sp>
    <dsp:sp modelId="{81180B51-D5D6-4B79-B97D-10D60DE448E6}">
      <dsp:nvSpPr>
        <dsp:cNvPr id="0" name=""/>
        <dsp:cNvSpPr/>
      </dsp:nvSpPr>
      <dsp:spPr>
        <a:xfrm>
          <a:off x="5367154" y="925159"/>
          <a:ext cx="1057551" cy="1044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Housing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$45M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2029" y="1078053"/>
        <a:ext cx="747801" cy="738235"/>
      </dsp:txXfrm>
    </dsp:sp>
    <dsp:sp modelId="{776CB05B-3028-40A4-BE5D-A8EB0EA0E885}">
      <dsp:nvSpPr>
        <dsp:cNvPr id="0" name=""/>
        <dsp:cNvSpPr/>
      </dsp:nvSpPr>
      <dsp:spPr>
        <a:xfrm>
          <a:off x="6134871" y="1973762"/>
          <a:ext cx="1057551" cy="1044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Parking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$6M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89746" y="2126656"/>
        <a:ext cx="747801" cy="738235"/>
      </dsp:txXfrm>
    </dsp:sp>
    <dsp:sp modelId="{5ED721D3-1371-4E8E-B2FA-2D6A8F8DDAE0}">
      <dsp:nvSpPr>
        <dsp:cNvPr id="0" name=""/>
        <dsp:cNvSpPr/>
      </dsp:nvSpPr>
      <dsp:spPr>
        <a:xfrm>
          <a:off x="3514448" y="4781253"/>
          <a:ext cx="1057551" cy="1044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Extended Ed.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$34M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9323" y="4934147"/>
        <a:ext cx="747801" cy="738235"/>
      </dsp:txXfrm>
    </dsp:sp>
    <dsp:sp modelId="{E0AB0713-D5E2-48C4-B8C1-8B336A5B27FA}">
      <dsp:nvSpPr>
        <dsp:cNvPr id="0" name=""/>
        <dsp:cNvSpPr/>
      </dsp:nvSpPr>
      <dsp:spPr>
        <a:xfrm>
          <a:off x="5931157" y="4194462"/>
          <a:ext cx="1057551" cy="1044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Spartan Shops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$25M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6032" y="4347356"/>
        <a:ext cx="747801" cy="738235"/>
      </dsp:txXfrm>
    </dsp:sp>
    <dsp:sp modelId="{565C6280-B638-455F-9F45-B3C15382FAD0}">
      <dsp:nvSpPr>
        <dsp:cNvPr id="0" name=""/>
        <dsp:cNvSpPr/>
      </dsp:nvSpPr>
      <dsp:spPr>
        <a:xfrm>
          <a:off x="4033274" y="668780"/>
          <a:ext cx="1077452" cy="10774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Research Foundation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$59M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1063" y="826569"/>
        <a:ext cx="761874" cy="761874"/>
      </dsp:txXfrm>
    </dsp:sp>
    <dsp:sp modelId="{58B5E369-6342-426A-B47A-CDC32978A872}">
      <dsp:nvSpPr>
        <dsp:cNvPr id="0" name=""/>
        <dsp:cNvSpPr/>
      </dsp:nvSpPr>
      <dsp:spPr>
        <a:xfrm>
          <a:off x="1884217" y="1778977"/>
          <a:ext cx="1052454" cy="10524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Tower Foundation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$32M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8345" y="1933105"/>
        <a:ext cx="744198" cy="744198"/>
      </dsp:txXfrm>
    </dsp:sp>
    <dsp:sp modelId="{B00D147E-2932-4A9C-B73E-0949ED8FA511}">
      <dsp:nvSpPr>
        <dsp:cNvPr id="0" name=""/>
        <dsp:cNvSpPr/>
      </dsp:nvSpPr>
      <dsp:spPr>
        <a:xfrm>
          <a:off x="2301901" y="4247381"/>
          <a:ext cx="1057551" cy="1044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Associated Students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$8M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6776" y="4400275"/>
        <a:ext cx="747801" cy="738235"/>
      </dsp:txXfrm>
    </dsp:sp>
    <dsp:sp modelId="{69F2AAFA-1A2E-4531-B0D1-3E5048DF7E1D}">
      <dsp:nvSpPr>
        <dsp:cNvPr id="0" name=""/>
        <dsp:cNvSpPr/>
      </dsp:nvSpPr>
      <dsp:spPr>
        <a:xfrm>
          <a:off x="1891359" y="3118373"/>
          <a:ext cx="997316" cy="9973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Student Union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$11M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7413" y="3264427"/>
        <a:ext cx="705208" cy="705208"/>
      </dsp:txXfrm>
    </dsp:sp>
    <dsp:sp modelId="{1554B2EE-7321-496A-B65C-088D59E150A5}">
      <dsp:nvSpPr>
        <dsp:cNvPr id="0" name=""/>
        <dsp:cNvSpPr/>
      </dsp:nvSpPr>
      <dsp:spPr>
        <a:xfrm>
          <a:off x="4746986" y="4838714"/>
          <a:ext cx="1077468" cy="9865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Student Health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$13M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4778" y="4983193"/>
        <a:ext cx="761884" cy="697605"/>
      </dsp:txXfrm>
    </dsp:sp>
    <dsp:sp modelId="{763CB99E-E028-4BC0-9E85-EA99F298C45B}">
      <dsp:nvSpPr>
        <dsp:cNvPr id="0" name=""/>
        <dsp:cNvSpPr/>
      </dsp:nvSpPr>
      <dsp:spPr>
        <a:xfrm>
          <a:off x="2791326" y="898361"/>
          <a:ext cx="1027597" cy="1005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SSETF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$19M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1814" y="1045665"/>
        <a:ext cx="726621" cy="711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E2D14-6289-499B-A393-EC74F15CF64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8825" y="696913"/>
            <a:ext cx="536416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55F80-6079-4B9E-8F3C-C7760B363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1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26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Re-Color OE+E &amp; or extract sliver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88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 M and highlight all 3 funds for total operations.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38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38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8825" y="696913"/>
            <a:ext cx="536416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to back of front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5D660-EEFA-4BBE-BD3C-20C8CD1F8E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18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75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26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12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12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0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7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82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82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93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79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37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1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Four</a:t>
            </a:r>
            <a:r>
              <a:rPr lang="en-US" u="sng" baseline="0" dirty="0" smtClean="0"/>
              <a:t> Pillars of Student Success Includes:</a:t>
            </a:r>
          </a:p>
          <a:p>
            <a:pPr lvl="1"/>
            <a:r>
              <a:rPr lang="en-US" baseline="0" dirty="0" smtClean="0"/>
              <a:t>Student Success Advising &amp; Writing</a:t>
            </a:r>
          </a:p>
          <a:p>
            <a:pPr lvl="1"/>
            <a:r>
              <a:rPr lang="en-US" baseline="0" dirty="0" smtClean="0"/>
              <a:t>A-G Project Support</a:t>
            </a:r>
          </a:p>
          <a:p>
            <a:pPr lvl="1"/>
            <a:r>
              <a:rPr lang="en-US" baseline="0" dirty="0" smtClean="0"/>
              <a:t>Dream Center</a:t>
            </a:r>
          </a:p>
          <a:p>
            <a:pPr lvl="1"/>
            <a:r>
              <a:rPr lang="en-US" baseline="0" dirty="0" smtClean="0"/>
              <a:t>International Student Support</a:t>
            </a:r>
          </a:p>
          <a:p>
            <a:pPr lvl="1"/>
            <a:r>
              <a:rPr lang="en-US" baseline="0" dirty="0" smtClean="0"/>
              <a:t>Eastside Promise</a:t>
            </a:r>
          </a:p>
          <a:p>
            <a:pPr lvl="1"/>
            <a:r>
              <a:rPr lang="en-US" baseline="0" dirty="0" smtClean="0"/>
              <a:t>Peer Mentoring</a:t>
            </a:r>
          </a:p>
          <a:p>
            <a:pPr lvl="1"/>
            <a:r>
              <a:rPr lang="en-US" baseline="0" dirty="0" smtClean="0"/>
              <a:t>Student Resource Center Buildout</a:t>
            </a:r>
          </a:p>
          <a:p>
            <a:endParaRPr lang="en-US" baseline="0" dirty="0" smtClean="0"/>
          </a:p>
          <a:p>
            <a:r>
              <a:rPr lang="en-US" u="sng" baseline="0" dirty="0" smtClean="0"/>
              <a:t>Facilities &amp; DM Includes:</a:t>
            </a:r>
          </a:p>
          <a:p>
            <a:pPr lvl="1"/>
            <a:r>
              <a:rPr lang="en-US" baseline="0" dirty="0" smtClean="0"/>
              <a:t>South Campus Stadium Turf</a:t>
            </a:r>
          </a:p>
          <a:p>
            <a:pPr lvl="1"/>
            <a:r>
              <a:rPr lang="en-US" baseline="0" dirty="0" smtClean="0"/>
              <a:t>Engineering Building DM</a:t>
            </a:r>
          </a:p>
          <a:p>
            <a:pPr lvl="1"/>
            <a:r>
              <a:rPr lang="en-US" baseline="0" dirty="0" smtClean="0"/>
              <a:t>DMH HVAC</a:t>
            </a:r>
          </a:p>
          <a:p>
            <a:pPr lvl="1"/>
            <a:r>
              <a:rPr lang="en-US" baseline="0" dirty="0" smtClean="0"/>
              <a:t>Morris Dailey Ceiling &amp; Seating</a:t>
            </a:r>
          </a:p>
          <a:p>
            <a:pPr lvl="1"/>
            <a:r>
              <a:rPr lang="en-US" baseline="0" dirty="0" smtClean="0"/>
              <a:t>Business Tower Roof</a:t>
            </a:r>
          </a:p>
          <a:p>
            <a:pPr lvl="1"/>
            <a:r>
              <a:rPr lang="en-US" baseline="0" dirty="0" smtClean="0"/>
              <a:t>Campus-wide Elevator Maintenance &amp; Modernization</a:t>
            </a:r>
          </a:p>
          <a:p>
            <a:endParaRPr lang="en-US" baseline="0" dirty="0" smtClean="0"/>
          </a:p>
          <a:p>
            <a:r>
              <a:rPr lang="en-US" u="sng" baseline="0" dirty="0" smtClean="0"/>
              <a:t>Campus Security Includes:</a:t>
            </a:r>
          </a:p>
          <a:p>
            <a:pPr lvl="1"/>
            <a:r>
              <a:rPr lang="en-US" baseline="0" dirty="0" smtClean="0"/>
              <a:t>Campus Emergency Broadcast System</a:t>
            </a:r>
          </a:p>
          <a:p>
            <a:pPr lvl="1"/>
            <a:r>
              <a:rPr lang="en-US" baseline="0" dirty="0" smtClean="0"/>
              <a:t>External Video </a:t>
            </a:r>
            <a:r>
              <a:rPr lang="en-US" baseline="0" dirty="0" err="1" smtClean="0"/>
              <a:t>Surveilance</a:t>
            </a:r>
            <a:endParaRPr lang="en-US" baseline="0" dirty="0" smtClean="0"/>
          </a:p>
          <a:p>
            <a:pPr lvl="1"/>
            <a:r>
              <a:rPr lang="en-US" baseline="0" dirty="0" smtClean="0"/>
              <a:t>Police Retention</a:t>
            </a:r>
            <a:endParaRPr lang="en-US" baseline="0" dirty="0"/>
          </a:p>
          <a:p>
            <a:pPr lvl="1"/>
            <a:r>
              <a:rPr lang="en-US" baseline="0" dirty="0" smtClean="0"/>
              <a:t>Up to 6 New Officers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Re-order bubbles (auxiliaries</a:t>
            </a:r>
            <a:r>
              <a:rPr lang="en-US" baseline="0" dirty="0" smtClean="0"/>
              <a:t> grouped)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88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4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Budget variance</a:t>
            </a:r>
            <a:r>
              <a:rPr lang="en-US" baseline="0" dirty="0" smtClean="0"/>
              <a:t> primarily reflects three changes: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ITS move from A&amp;F to AAD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7% Faculty Compensation Increase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More allocations have gone out at this time from </a:t>
            </a:r>
            <a:r>
              <a:rPr lang="en-US" baseline="0" dirty="0" err="1" smtClean="0"/>
              <a:t>Uwide</a:t>
            </a:r>
            <a:r>
              <a:rPr lang="en-US" baseline="0" dirty="0" smtClean="0"/>
              <a:t> than last year.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 FY15/16</a:t>
            </a:r>
            <a:r>
              <a:rPr lang="en-US" baseline="0" dirty="0" smtClean="0"/>
              <a:t> </a:t>
            </a:r>
            <a:r>
              <a:rPr lang="en-US" dirty="0" smtClean="0"/>
              <a:t>%</a:t>
            </a:r>
            <a:r>
              <a:rPr lang="en-US" baseline="0" dirty="0" smtClean="0"/>
              <a:t> Amounts Below:</a:t>
            </a:r>
          </a:p>
          <a:p>
            <a:r>
              <a:rPr lang="en-US" baseline="0" dirty="0" smtClean="0"/>
              <a:t>President: 0.6</a:t>
            </a:r>
          </a:p>
          <a:p>
            <a:r>
              <a:rPr lang="en-US" baseline="0" dirty="0" smtClean="0"/>
              <a:t>Diversity: 0.4</a:t>
            </a:r>
          </a:p>
          <a:p>
            <a:r>
              <a:rPr lang="en-US" baseline="0" dirty="0" smtClean="0"/>
              <a:t>Athletics: 2.8</a:t>
            </a:r>
          </a:p>
          <a:p>
            <a:r>
              <a:rPr lang="en-US" baseline="0" dirty="0" smtClean="0"/>
              <a:t>DSA: 6%</a:t>
            </a:r>
          </a:p>
          <a:p>
            <a:r>
              <a:rPr lang="en-US" baseline="0" dirty="0" smtClean="0"/>
              <a:t>AAD: 64%</a:t>
            </a:r>
          </a:p>
          <a:p>
            <a:r>
              <a:rPr lang="en-US" baseline="0" dirty="0" smtClean="0"/>
              <a:t>A&amp;F</a:t>
            </a:r>
          </a:p>
          <a:p>
            <a:r>
              <a:rPr lang="en-US" baseline="0" dirty="0" err="1" smtClean="0"/>
              <a:t>Uwide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5F80-6079-4B9E-8F3C-C7760B363A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8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6369"/>
            <a:ext cx="777240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8040"/>
            <a:ext cx="640080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6618-D8FE-4EE6-9BCA-124214322FAA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6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5675-B40A-4BAF-B0D1-21C561A126C0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9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8020"/>
            <a:ext cx="2057400" cy="5071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8020"/>
            <a:ext cx="6019800" cy="5071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0FA-C084-4B55-BD08-86711401536B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3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4DCA-1D07-4ACD-9277-40BDA57B2192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0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9314"/>
            <a:ext cx="777240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9152"/>
            <a:ext cx="777240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E71B-ADE7-4D94-8505-96DEB1805EEE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0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9D24-3347-4EEE-82D4-A170C316840E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4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0431"/>
            <a:ext cx="4040188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4891"/>
            <a:ext cx="4040188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0431"/>
            <a:ext cx="4041775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4891"/>
            <a:ext cx="4041775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D5F-E004-43BE-9824-40754F2BA4C2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9B65-A494-4FC2-B4ED-A7E5FA27978E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4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8D60-2917-4AE0-B364-D3151F8ED9BC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6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36643"/>
            <a:ext cx="3008313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36644"/>
            <a:ext cx="5111750" cy="507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43754"/>
            <a:ext cx="3008313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B59-E0EE-40A3-9DD8-2837FD3C6CA8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2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60520"/>
            <a:ext cx="5486400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1072"/>
            <a:ext cx="5486400" cy="356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51693"/>
            <a:ext cx="5486400" cy="697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B970-A16D-422D-8E16-3A417B4FF0D7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1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802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6841"/>
            <a:ext cx="8229600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83E93-12F4-4453-9281-52838A172C64}" type="datetime1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08837"/>
            <a:ext cx="2895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E628-D8CE-DA44-BFF7-C4887CBB6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nces.ed.gov/ipeds/datacenter/login.aspx" TargetMode="External"/><Relationship Id="rId4" Type="http://schemas.openxmlformats.org/officeDocument/2006/relationships/hyperlink" Target="http://sports.usatoday.com/ncaa/financ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jsu.opengov.com/" TargetMode="External"/><Relationship Id="rId5" Type="http://schemas.openxmlformats.org/officeDocument/2006/relationships/hyperlink" Target="http://www.sjsu.edu/adminfinance/about/budget_central/" TargetMode="External"/><Relationship Id="rId4" Type="http://schemas.openxmlformats.org/officeDocument/2006/relationships/hyperlink" Target="http://www.sjsu.edu/finance/about_us/budget/budget_report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75" y="-14037"/>
            <a:ext cx="9237579" cy="59772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5673" y="3752603"/>
            <a:ext cx="554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Charlie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Faas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 Administration &amp; Finance/CFO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912" y="519181"/>
            <a:ext cx="6638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2016/17 </a:t>
            </a:r>
            <a:r>
              <a:rPr lang="en-US" sz="36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Budget </a:t>
            </a:r>
            <a:r>
              <a:rPr lang="en-US" sz="3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5508837"/>
            <a:ext cx="457199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bsaraSansHeadOT-Bold" pitchFamily="50" charset="0"/>
              </a:rPr>
              <a:t>10</a:t>
            </a:fld>
            <a:endParaRPr lang="en-US" sz="2400" b="1" dirty="0">
              <a:solidFill>
                <a:srgbClr val="0055A2"/>
              </a:solidFill>
              <a:latin typeface="AbsaraSansHeadOT-Bold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6961" y="-69888"/>
            <a:ext cx="5997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Breakdown of Op. Fund Expenses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FY16/17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319246"/>
              </p:ext>
            </p:extLst>
          </p:nvPr>
        </p:nvGraphicFramePr>
        <p:xfrm>
          <a:off x="-914401" y="973576"/>
          <a:ext cx="9601199" cy="6090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11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8776"/>
            <a:ext cx="9144000" cy="527482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6566" y="769324"/>
            <a:ext cx="8793678" cy="50559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CSU Funded Infrastructure - $1.6M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Utilities Infrastructure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Funded Deferred Maintenance - $2.1M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Campus-wide Elevator Modernization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Campus Deferred Maintenance - $2.1M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Bldg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Biz Tower Roof, South Campus, etc.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Major Capital Projects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 Recreation &amp; Aquatic Center -$130M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Interdisciplinary Science Building - $85M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DMH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348" y="5508837"/>
            <a:ext cx="528451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0295" y="148798"/>
            <a:ext cx="6078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Projects &amp; Deferred Maintenance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8776"/>
            <a:ext cx="9144000" cy="527482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03719"/>
            <a:ext cx="8153400" cy="512155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Revenue Sources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Funds, SSETF-IRA, Ticket sales, conference distribution, game guarantees, NCAA distribution and development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operating and travel costs for all sports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Grants in Aid for student-athletes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Highlights / accomplishments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 Golf practice facility on South Campus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on the University’s tradition of academic &amp; Athletic  excellence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Recruit and retain top athletes by providing financial incentives through scholarship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3313" y="-34944"/>
            <a:ext cx="49606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Athletics Operations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$28 million FY16/17 Budget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37095" y="5508837"/>
            <a:ext cx="649705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9895" y="103555"/>
            <a:ext cx="537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Athletics Budget Overview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5221" y="5508837"/>
            <a:ext cx="601579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423007"/>
              </p:ext>
            </p:extLst>
          </p:nvPr>
        </p:nvGraphicFramePr>
        <p:xfrm>
          <a:off x="95002" y="1318162"/>
          <a:ext cx="9048997" cy="2691005"/>
        </p:xfrm>
        <a:graphic>
          <a:graphicData uri="http://schemas.openxmlformats.org/drawingml/2006/table">
            <a:tbl>
              <a:tblPr firstRow="1" firstCol="1" lastRow="1" bandCol="1">
                <a:tableStyleId>{69CF1AB2-1976-4502-BF36-3FF5EA218861}</a:tableStyleId>
              </a:tblPr>
              <a:tblGrid>
                <a:gridCol w="1140240"/>
                <a:gridCol w="1255881"/>
                <a:gridCol w="1246688"/>
                <a:gridCol w="1223313"/>
                <a:gridCol w="1492568"/>
                <a:gridCol w="1492568"/>
                <a:gridCol w="1197739"/>
              </a:tblGrid>
              <a:tr h="48657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2014/15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2015/16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56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Budget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Actual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Variance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Budget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Actual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Variance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Operating  </a:t>
                      </a:r>
                      <a:r>
                        <a:rPr lang="en-US" sz="1800" u="none" strike="noStrike" dirty="0">
                          <a:effectLst/>
                        </a:rPr>
                        <a:t>Fund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    7,001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 7,375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(374)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 8,093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    8,091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$             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1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SSETF - IRA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7,673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7,673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8,325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8,322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 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1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Self Suppt.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7,607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7,607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8,903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8,903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1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22,281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22,655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(374)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25,321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25,316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    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5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7504709"/>
              </p:ext>
            </p:extLst>
          </p:nvPr>
        </p:nvGraphicFramePr>
        <p:xfrm>
          <a:off x="0" y="702463"/>
          <a:ext cx="9143998" cy="207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649"/>
                <a:gridCol w="1325933"/>
                <a:gridCol w="1248442"/>
                <a:gridCol w="1197830"/>
                <a:gridCol w="1248441"/>
                <a:gridCol w="1214703"/>
              </a:tblGrid>
              <a:tr h="24212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 Unicode MS"/>
                      </a:endParaRP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bsaraSansHeadOT-Regular"/>
                        </a:rPr>
                        <a:t>San Jose State</a:t>
                      </a: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bsaraSansHeadOT-Regular"/>
                        </a:rPr>
                        <a:t>San Diego State</a:t>
                      </a: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bsaraSansHeadOT-Regular"/>
                        </a:rPr>
                        <a:t>Fresno State</a:t>
                      </a: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bsaraSansHeadOT-Regular"/>
                        </a:rPr>
                        <a:t>Colorado State</a:t>
                      </a: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bsaraSansHeadOT-Regular"/>
                        </a:rPr>
                        <a:t>Nevada-Las Vegas</a:t>
                      </a:r>
                    </a:p>
                  </a:txBody>
                  <a:tcPr marL="7620" marR="7620" marT="6604" marB="0" anchor="b"/>
                </a:tc>
              </a:tr>
              <a:tr h="50249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bsaraSansOT-BoldItalic"/>
                        </a:rPr>
                        <a:t>FY 2014/15 Total Expenses/FTE</a:t>
                      </a: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Helvetica" panose="020B0604020202020204" pitchFamily="34" charset="0"/>
                        </a:rPr>
                        <a:t>$        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Helvetica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effectLst/>
                          <a:latin typeface="Helvetica" panose="020B0604020202020204" pitchFamily="34" charset="0"/>
                        </a:rPr>
                        <a:t>1,127 </a:t>
                      </a:r>
                      <a:endParaRPr lang="en-US" sz="1400" b="0" i="0" u="none" strike="noStrike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Helvetica" panose="020B0604020202020204" pitchFamily="34" charset="0"/>
                        </a:rPr>
                        <a:t>$         1,794</a:t>
                      </a:r>
                      <a:endParaRPr lang="en-US" sz="1400" b="0" i="0" u="none" strike="noStrike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Helvetica" panose="020B0604020202020204" pitchFamily="34" charset="0"/>
                        </a:rPr>
                        <a:t>$         2,103</a:t>
                      </a:r>
                      <a:endParaRPr lang="en-US" sz="1400" b="0" i="0" u="none" strike="noStrike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Helvetica" panose="020B0604020202020204" pitchFamily="34" charset="0"/>
                        </a:rPr>
                        <a:t>$         1,009</a:t>
                      </a:r>
                      <a:endParaRPr lang="en-US" sz="1400" b="0" i="0" u="none" strike="noStrike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Helvetica" panose="020B0604020202020204" pitchFamily="34" charset="0"/>
                        </a:rPr>
                        <a:t>$       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Helvetica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effectLst/>
                          <a:latin typeface="Helvetica" panose="020B0604020202020204" pitchFamily="34" charset="0"/>
                        </a:rPr>
                        <a:t> 1,948</a:t>
                      </a:r>
                      <a:endParaRPr lang="en-US" sz="1400" b="0" i="0" u="none" strike="noStrike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620" marR="7620" marT="6604" marB="0" anchor="b"/>
                </a:tc>
              </a:tr>
              <a:tr h="40299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bsaraSansOT-BoldItalic"/>
                        </a:rPr>
                        <a:t>FY 2014/15  Total Expenses</a:t>
                      </a: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Helvetica" panose="020B0604020202020204" pitchFamily="34" charset="0"/>
                        </a:rPr>
                        <a:t>         </a:t>
                      </a:r>
                      <a:r>
                        <a:rPr lang="en-US" sz="1400" b="0" i="0" u="none" strike="noStrike" dirty="0" smtClean="0">
                          <a:effectLst/>
                          <a:latin typeface="Helvetica" panose="020B0604020202020204" pitchFamily="34" charset="0"/>
                        </a:rPr>
                        <a:t>$28,479,255 </a:t>
                      </a:r>
                      <a:endParaRPr lang="en-US" sz="1400" b="0" i="0" u="none" strike="noStrike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Helvetica" panose="020B0604020202020204" pitchFamily="34" charset="0"/>
                        </a:rPr>
                        <a:t>           </a:t>
                      </a:r>
                      <a:r>
                        <a:rPr lang="en-US" sz="1400" b="0" i="0" u="none" strike="noStrike" dirty="0" smtClean="0">
                          <a:effectLst/>
                          <a:latin typeface="Helvetica" panose="020B0604020202020204" pitchFamily="34" charset="0"/>
                        </a:rPr>
                        <a:t>$53,607,909 </a:t>
                      </a:r>
                      <a:endParaRPr lang="en-US" sz="1400" b="0" i="0" u="none" strike="noStrike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Helvetica" panose="020B0604020202020204" pitchFamily="34" charset="0"/>
                        </a:rPr>
                        <a:t>        </a:t>
                      </a:r>
                      <a:r>
                        <a:rPr lang="en-US" sz="1400" b="0" i="0" u="none" strike="noStrike" dirty="0" smtClean="0">
                          <a:effectLst/>
                          <a:latin typeface="Helvetica" panose="020B0604020202020204" pitchFamily="34" charset="0"/>
                        </a:rPr>
                        <a:t>$41,535,096 </a:t>
                      </a:r>
                      <a:endParaRPr lang="en-US" sz="1400" b="0" i="0" u="none" strike="noStrike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Helvetica" panose="020B0604020202020204" pitchFamily="34" charset="0"/>
                        </a:rPr>
                        <a:t>        </a:t>
                      </a:r>
                      <a:r>
                        <a:rPr lang="en-US" sz="1400" b="0" i="0" u="none" strike="noStrike" dirty="0" smtClean="0">
                          <a:effectLst/>
                          <a:latin typeface="Helvetica" panose="020B0604020202020204" pitchFamily="34" charset="0"/>
                        </a:rPr>
                        <a:t>$38,781,340 </a:t>
                      </a:r>
                      <a:endParaRPr lang="en-US" sz="1400" b="0" i="0" u="none" strike="noStrike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Helvetica" panose="020B0604020202020204" pitchFamily="34" charset="0"/>
                        </a:rPr>
                        <a:t>       </a:t>
                      </a:r>
                      <a:r>
                        <a:rPr lang="en-US" sz="1400" b="0" i="0" u="none" strike="noStrike" dirty="0" smtClean="0">
                          <a:effectLst/>
                          <a:latin typeface="Helvetica" panose="020B0604020202020204" pitchFamily="34" charset="0"/>
                        </a:rPr>
                        <a:t>$44,935,234 </a:t>
                      </a:r>
                      <a:endParaRPr lang="en-US" sz="1400" b="0" i="0" u="none" strike="noStrike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7620" marR="7620" marT="6604" marB="0" anchor="b"/>
                </a:tc>
              </a:tr>
              <a:tr h="7015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bsaraSansOT-BoldItalic"/>
                        </a:rPr>
                        <a:t>FY 2014/15 full time equivalent (FTE) enrollment</a:t>
                      </a: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Helvetica" panose="020B0604020202020204" pitchFamily="34" charset="0"/>
                        </a:rPr>
                        <a:t>                25,270 </a:t>
                      </a: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Helvetica" panose="020B0604020202020204" pitchFamily="34" charset="0"/>
                        </a:rPr>
                        <a:t>                  29,877 </a:t>
                      </a: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Helvetica" panose="020B0604020202020204" pitchFamily="34" charset="0"/>
                        </a:rPr>
                        <a:t>                19,746 </a:t>
                      </a: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Helvetica" panose="020B0604020202020204" pitchFamily="34" charset="0"/>
                        </a:rPr>
                        <a:t>               38,440 </a:t>
                      </a:r>
                    </a:p>
                  </a:txBody>
                  <a:tcPr marL="7620" marR="7620" marT="66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Helvetica" panose="020B0604020202020204" pitchFamily="34" charset="0"/>
                        </a:rPr>
                        <a:t>               23,064 </a:t>
                      </a:r>
                    </a:p>
                  </a:txBody>
                  <a:tcPr marL="7620" marR="7620" marT="6604" marB="0" anchor="b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018672"/>
              </p:ext>
            </p:extLst>
          </p:nvPr>
        </p:nvGraphicFramePr>
        <p:xfrm>
          <a:off x="304799" y="3161302"/>
          <a:ext cx="8021054" cy="278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695942"/>
              </p:ext>
            </p:extLst>
          </p:nvPr>
        </p:nvGraphicFramePr>
        <p:xfrm>
          <a:off x="6610597" y="2810037"/>
          <a:ext cx="2533403" cy="752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3403"/>
              </a:tblGrid>
              <a:tr h="18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Footnote:</a:t>
                      </a:r>
                      <a:endParaRPr lang="en-US" sz="900" b="0" i="0" u="none" strike="noStrike" dirty="0">
                        <a:effectLst/>
                        <a:latin typeface="Arial Unicode MS"/>
                      </a:endParaRPr>
                    </a:p>
                  </a:txBody>
                  <a:tcPr marL="7620" marR="7620" marT="6604" marB="0" anchor="b"/>
                </a:tc>
              </a:tr>
              <a:tr h="18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The above data is from - </a:t>
                      </a:r>
                      <a:endParaRPr lang="en-US" sz="900" b="0" i="0" u="none" strike="noStrike" dirty="0">
                        <a:effectLst/>
                        <a:latin typeface="Arial Unicode MS"/>
                      </a:endParaRPr>
                    </a:p>
                  </a:txBody>
                  <a:tcPr marL="7620" marR="7620" marT="6604" marB="0" anchor="b"/>
                </a:tc>
              </a:tr>
              <a:tr h="18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sng" strike="noStrike" dirty="0">
                          <a:effectLst/>
                          <a:hlinkClick r:id="rId4"/>
                        </a:rPr>
                        <a:t> http://sports.usatoday.com/ncaa/finances/ </a:t>
                      </a:r>
                      <a:endParaRPr lang="en-US" sz="900" b="0" i="0" u="sng" strike="noStrike" dirty="0">
                        <a:solidFill>
                          <a:srgbClr val="0000FF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6604" marB="0" anchor="b"/>
                </a:tc>
              </a:tr>
              <a:tr h="188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 dirty="0">
                          <a:effectLst/>
                          <a:hlinkClick r:id="rId5"/>
                        </a:rPr>
                        <a:t> https://nces.ed.gov/ipeds/datacenter/login.aspx</a:t>
                      </a:r>
                      <a:endParaRPr lang="en-US" sz="900" b="0" i="0" u="sng" strike="noStrike" dirty="0">
                        <a:solidFill>
                          <a:srgbClr val="0000FF"/>
                        </a:solidFill>
                        <a:effectLst/>
                        <a:latin typeface="Arial Unicode MS"/>
                      </a:endParaRPr>
                    </a:p>
                  </a:txBody>
                  <a:tcPr marL="7620" marR="7620" marT="6604" marB="0"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6568" y="103555"/>
            <a:ext cx="511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SJSU Athletics Spending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516" y="5508837"/>
            <a:ext cx="621163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279400"/>
            <a:ext cx="9144000" cy="5675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5013" y="403761"/>
            <a:ext cx="814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information, visit: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9" y="1104405"/>
            <a:ext cx="8372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http://www.sjsu.edu/finance/about_us/budget/budget_reports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www.sjsu.edu/adminfinance/about/budget_central/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http://www.sjsu.opengov.com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75" y="-14037"/>
            <a:ext cx="9237579" cy="5977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1912" y="478122"/>
            <a:ext cx="6638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 &amp; SUPPORTING DOCUMENTATION</a:t>
            </a:r>
            <a:endParaRPr lang="en-US" sz="32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68776"/>
            <a:ext cx="9144000" cy="5274824"/>
          </a:xfrm>
          <a:prstGeom prst="rect">
            <a:avLst/>
          </a:prstGeo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571" y="965311"/>
            <a:ext cx="8503920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Sources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Health &amp; Health Facility Fees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support student health &amp; mental health services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Facility development/debt service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/ Accomplishments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Health &amp; Wellness Center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Counseling &amp; Preventative Health support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3271" y="-69888"/>
            <a:ext cx="4940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Health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$13.5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FY16/17 Budget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1263" y="5508837"/>
            <a:ext cx="585537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68776"/>
            <a:ext cx="9144001" cy="53260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571" y="965311"/>
            <a:ext cx="8503920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Sources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Rent and Fees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Lodging and Conference Fees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support housing operations &amp; programs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/ Accomplishments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4,000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Village II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Communities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w/Faculty-in-Residence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3271" y="-69888"/>
            <a:ext cx="4940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Housing Services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$45 million FY16/17 Budget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3137" y="5467106"/>
            <a:ext cx="633663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68776"/>
            <a:ext cx="9144001" cy="53260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39" y="884994"/>
            <a:ext cx="8503920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Sources: 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 and fees from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for-credit &amp; noncredit programs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ed. operations and program/curriculum development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Accomplishments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Programs: 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of Social Work, Masters in Speech Pathology, Advanced Certificate in Big Data Analytics, among others.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CIES space in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Union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Summer, 2017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with College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Science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out part of new Interdisciplinary Science Building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3313" y="-34944"/>
            <a:ext cx="49606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and Extended Ed     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million FY16/17 Budget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9180" y="5508837"/>
            <a:ext cx="617620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8776"/>
            <a:ext cx="9144000" cy="527482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202"/>
            <a:ext cx="8229600" cy="3922501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Collaborative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Transparent Process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Pillars of Student Success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Looking ahead: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Multi-Year Budgeting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3313" y="88166"/>
            <a:ext cx="496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Leadership Priorities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6478" y="5508837"/>
            <a:ext cx="350321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68776"/>
            <a:ext cx="9144001" cy="53260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" y="1317813"/>
            <a:ext cx="8503920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Source –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and contracts, fees, investment income, and other revenues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funding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ied to grants or specific programs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Accomplishments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Research Foundation also provides employment support to more than 1,800 individuals, including faculty, students, research affiliates, and staff.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3313" y="-58027"/>
            <a:ext cx="49606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Foundation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$59 million FY16/17 Budget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3974" y="5508837"/>
            <a:ext cx="629986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68776"/>
            <a:ext cx="9144001" cy="53260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39" y="704856"/>
            <a:ext cx="8503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Source –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Fees,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revenues, grants and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 changes must be approved by student referendum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fees support AS programs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Leadership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Care Center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Life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/ Accomplishments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A.S. has moved into the new Student Union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Technology Center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in Student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3313" y="-34944"/>
            <a:ext cx="49606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Students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 million FY16/17 Budget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37095" y="5508837"/>
            <a:ext cx="649705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68776"/>
            <a:ext cx="9144001" cy="53260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39" y="704856"/>
            <a:ext cx="850392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Revenue Source –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SSETF Fees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Expenditures reviewed by CFAC &amp; Approved by President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Instructionally Related Activities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Support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Success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Highlights / Accomplishments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Spartan Scholars Program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SASS Programs (Task Forces)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Technology Improvements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3313" y="-34944"/>
            <a:ext cx="49606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SSETF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$19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FY16/17 Budget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5221" y="5390147"/>
            <a:ext cx="601579" cy="43513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8776"/>
            <a:ext cx="9144000" cy="527482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192" y="668776"/>
            <a:ext cx="8799615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Source –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Gifts, pledges, investment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501(c)(3) auxiliary organization, Tower Foundation directly manages all financial aspects of funds donated to San Jose State University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Tower Foundation Board approves the annual endowment distribution rate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FY16/17)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/ Accomplishments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million endowment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(620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funds)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2015-16, $7+ million in new principal added to endowment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$45 million raised in 2015/16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3308" y="-85277"/>
            <a:ext cx="496068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Tower Foundation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$32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FY16/17 Budget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1053" y="5508837"/>
            <a:ext cx="665747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68776"/>
            <a:ext cx="9144001" cy="532608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" y="1317813"/>
            <a:ext cx="850392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Source –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Student Union Fee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Student Union Operations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Construction (SU Expansion &amp; New SRAC)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/ Accomplishments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Union Renovation &amp; Expansion Grand Opening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Breaking on Student Recreation &amp; Aquatic Center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Union Spaces booked for entire year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3313" y="-34944"/>
            <a:ext cx="49606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Union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$11 million FY16/17 Budget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5221" y="5508837"/>
            <a:ext cx="601579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8776"/>
            <a:ext cx="9144000" cy="527482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96" y="951808"/>
            <a:ext cx="8458200" cy="499179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Revenue sources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Parking permit sales and parking citation fines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Parking operations and enforcement costs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Maintenance and repair to existing facilities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transportation program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Highlights / Accomplishments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Parking permits available online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Park &amp; ride courtesy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shuttle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Plans to update bus fleet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3313" y="-34944"/>
            <a:ext cx="49606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Funds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 million FY16/17 Budget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37095" y="5520712"/>
            <a:ext cx="649705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8776"/>
            <a:ext cx="9144000" cy="527482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9352"/>
            <a:ext cx="8229600" cy="460562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Revenue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Food &amp; Retail Services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accomplishments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Barnes &amp; Noble Bookstore opening November 1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agreement with Spartan Athletics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Estate Services to SJSU faculty and staff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3313" y="-34944"/>
            <a:ext cx="49606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Spartan Shops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 million FY16/17 Budget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3137" y="5534973"/>
            <a:ext cx="633663" cy="290305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8776"/>
            <a:ext cx="9144000" cy="527482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202"/>
            <a:ext cx="8229600" cy="39225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Projecting permanent &amp; temporary funds</a:t>
            </a:r>
          </a:p>
          <a:p>
            <a:pPr marL="742950" lvl="2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Impacts of  One-Time v. Ongoing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Forecasting Assumptions: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Uncertainty over permanent state funding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Tuition Fees (Board of Trustees)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 growth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CSU/Campus Programs &amp; Priorities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3313" y="88166"/>
            <a:ext cx="496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Multi-Year Budgeting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6478" y="5508837"/>
            <a:ext cx="350321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3313" y="88166"/>
            <a:ext cx="496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Multi-Year Budgeting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6478" y="5508837"/>
            <a:ext cx="350321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bsaraSansHeadOT-Bold" pitchFamily="50" charset="0"/>
              </a:rPr>
              <a:t>4</a:t>
            </a:fld>
            <a:endParaRPr lang="en-US" sz="2400" b="1" dirty="0">
              <a:solidFill>
                <a:srgbClr val="0055A2"/>
              </a:solidFill>
              <a:latin typeface="AbsaraSansHeadOT-Bold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5554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2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8776"/>
            <a:ext cx="9144000" cy="5274824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202"/>
            <a:ext cx="8229600" cy="3922501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Four Pillars of Student Success - $3.4M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 &amp; Deferred Maintenance - $2.1 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Campus Security Improvements - $2.3M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1" y="88166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2016/17 Funding Highlights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6478" y="5508837"/>
            <a:ext cx="350321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13772815"/>
              </p:ext>
            </p:extLst>
          </p:nvPr>
        </p:nvGraphicFramePr>
        <p:xfrm>
          <a:off x="0" y="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83313" y="88166"/>
            <a:ext cx="496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Revenue Budgets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6478" y="5508837"/>
            <a:ext cx="350321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bsaraSansHeadOT-Bold" pitchFamily="50" charset="0"/>
              </a:rPr>
              <a:t>6</a:t>
            </a:fld>
            <a:endParaRPr lang="en-US" sz="2400" b="1" dirty="0">
              <a:solidFill>
                <a:srgbClr val="0055A2"/>
              </a:solidFill>
              <a:latin typeface="AbsaraSansHeadOT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5631" y="843149"/>
            <a:ext cx="4422569" cy="44661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Appropriated Sources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Enrollment $ per FTE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Compensation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Employer Benefits Costs</a:t>
            </a:r>
          </a:p>
          <a:p>
            <a:pPr marL="400050" lvl="1" indent="0">
              <a:buNone/>
            </a:pP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Retirement Adjustments</a:t>
            </a:r>
          </a:p>
          <a:p>
            <a:pPr marL="400050" lvl="1" indent="0">
              <a:buNone/>
            </a:pP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Health Rate Changes</a:t>
            </a:r>
          </a:p>
          <a:p>
            <a:pPr marL="400050" lvl="2" indent="0">
              <a:buNone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Deferred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CSU Capital/Deferred Maintenance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Lottery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Initiatives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843149"/>
            <a:ext cx="4388922" cy="4466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Collected Sources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Fees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Tuition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Mandatory Fees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Self-Support Program Fees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Fees-For-Service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Financial Aid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Reimbursements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Generating Activities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 Organizations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3313" y="88166"/>
            <a:ext cx="496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Not All Money is Green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3781" y="4907039"/>
            <a:ext cx="501138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Green: Operating Budget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Purple: Generally Restricted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Red: Restricted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6478" y="5508837"/>
            <a:ext cx="350321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68776"/>
            <a:ext cx="9144001" cy="5326084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39" y="854676"/>
            <a:ext cx="8503920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Revenue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General Fund Appropriation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Support for Instructional Mission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/ Accomplishments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Success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2554" y="0"/>
            <a:ext cx="5901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Operating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Fund - $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334 Million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FY 16/17 Budget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6478" y="5508837"/>
            <a:ext cx="350321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2400" b="1" dirty="0">
              <a:solidFill>
                <a:srgbClr val="00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6478" y="5508837"/>
            <a:ext cx="350321" cy="316442"/>
          </a:xfrm>
          <a:ln w="28575">
            <a:solidFill>
              <a:srgbClr val="E5A823"/>
            </a:solidFill>
          </a:ln>
        </p:spPr>
        <p:txBody>
          <a:bodyPr/>
          <a:lstStyle/>
          <a:p>
            <a:fld id="{34E7E628-D8CE-DA44-BFF7-C4887CBB62DB}" type="slidenum">
              <a:rPr lang="en-US" sz="2400" b="1" smtClean="0">
                <a:solidFill>
                  <a:srgbClr val="0055A2"/>
                </a:solidFill>
                <a:latin typeface="AbsaraSansHeadOT-Bold" pitchFamily="50" charset="0"/>
              </a:rPr>
              <a:t>9</a:t>
            </a:fld>
            <a:endParaRPr lang="en-US" sz="2400" b="1" dirty="0">
              <a:solidFill>
                <a:srgbClr val="0055A2"/>
              </a:solidFill>
              <a:latin typeface="AbsaraSansHeadOT-Bold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3271" y="-69888"/>
            <a:ext cx="4940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Fund Expenditures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FY16/17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668776"/>
            <a:ext cx="9364663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0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1254</Words>
  <Application>Microsoft Office PowerPoint</Application>
  <PresentationFormat>Custom</PresentationFormat>
  <Paragraphs>373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AbsaraSansOT-BoldItalic</vt:lpstr>
      <vt:lpstr>SJSU Spartan Regular</vt:lpstr>
      <vt:lpstr>Helvetica</vt:lpstr>
      <vt:lpstr>AbsaraSansHeadOT-Regular</vt:lpstr>
      <vt:lpstr>Arial Unicode MS</vt:lpstr>
      <vt:lpstr>AbsaraSansHeadOT-Bold</vt:lpstr>
      <vt:lpstr>AbsaraSansOT-Regular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 Kim</dc:creator>
  <cp:lastModifiedBy>"010735127"</cp:lastModifiedBy>
  <cp:revision>132</cp:revision>
  <cp:lastPrinted>2016-09-27T20:10:13Z</cp:lastPrinted>
  <dcterms:created xsi:type="dcterms:W3CDTF">2014-04-18T16:56:49Z</dcterms:created>
  <dcterms:modified xsi:type="dcterms:W3CDTF">2016-10-10T16:20:04Z</dcterms:modified>
</cp:coreProperties>
</file>