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96" r:id="rId1"/>
  </p:sldMasterIdLst>
  <p:notesMasterIdLst>
    <p:notesMasterId r:id="rId6"/>
  </p:notesMasterIdLst>
  <p:sldIdLst>
    <p:sldId id="258" r:id="rId2"/>
    <p:sldId id="275" r:id="rId3"/>
    <p:sldId id="271" r:id="rId4"/>
    <p:sldId id="274" r:id="rId5"/>
  </p:sldIdLst>
  <p:sldSz cx="9144000" cy="6858000" type="screen4x3"/>
  <p:notesSz cx="6881813" cy="9296400"/>
  <p:embeddedFontLst>
    <p:embeddedFont>
      <p:font typeface="Calibri" panose="020F0502020204030204" pitchFamily="34" charset="0"/>
      <p:regular r:id="rId7"/>
      <p:bold r:id="rId8"/>
      <p:italic r:id="rId9"/>
      <p:boldItalic r:id="rId10"/>
    </p:embeddedFont>
    <p:embeddedFont>
      <p:font typeface="Franklin Gothic Medium" panose="020B0603020102020204" pitchFamily="34" charset="0"/>
      <p:regular r:id="rId11"/>
      <p:italic r:id="rId12"/>
    </p:embeddedFont>
    <p:embeddedFont>
      <p:font typeface="Franklin Gothic Book" panose="020B0604020202020204" charset="0"/>
      <p:regular r:id="rId13"/>
      <p:italic r:id="rId14"/>
    </p:embeddedFont>
    <p:embeddedFont>
      <p:font typeface="Tunga" panose="020B0502040204020203" pitchFamily="34" charset="0"/>
      <p:regular r:id="rId15"/>
      <p:bold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111" autoAdjust="0"/>
  </p:normalViewPr>
  <p:slideViewPr>
    <p:cSldViewPr>
      <p:cViewPr>
        <p:scale>
          <a:sx n="110" d="100"/>
          <a:sy n="110" d="100"/>
        </p:scale>
        <p:origin x="-216" y="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0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font" Target="fonts/font9.fntdata"/><Relationship Id="rId10" Type="http://schemas.openxmlformats.org/officeDocument/2006/relationships/font" Target="fonts/font4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bradleyolin:Downloads:2G%20EXPENDITURES%20BY%20DIVISION%20-%20char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="1">
                <a:latin typeface="AbsaraSansOT-Regular" pitchFamily="50" charset="0"/>
              </a:defRPr>
            </a:pPr>
            <a:r>
              <a:rPr lang="en-US" sz="2000" b="1" dirty="0">
                <a:latin typeface="SJSU Spartan Regular" pitchFamily="50" charset="0"/>
              </a:rPr>
              <a:t>2015/16 Operating Fund Expenditure Budget</a:t>
            </a:r>
          </a:p>
          <a:p>
            <a:pPr>
              <a:defRPr sz="2000" b="1">
                <a:latin typeface="AbsaraSansOT-Regular" pitchFamily="50" charset="0"/>
              </a:defRPr>
            </a:pPr>
            <a:r>
              <a:rPr lang="en-US" sz="2000" b="1" dirty="0">
                <a:latin typeface="SJSU Spartan Regular" pitchFamily="50" charset="0"/>
              </a:rPr>
              <a:t>by University Division</a:t>
            </a:r>
          </a:p>
        </c:rich>
      </c:tx>
      <c:layout/>
      <c:overlay val="0"/>
    </c:title>
    <c:autoTitleDeleted val="0"/>
    <c:view3D>
      <c:rotX val="90"/>
      <c:rotY val="0"/>
      <c:depthPercent val="7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0185857852836098E-2"/>
          <c:y val="0.20746121318168562"/>
          <c:w val="0.84278617749181495"/>
          <c:h val="0.75512988797894998"/>
        </c:manualLayout>
      </c:layout>
      <c:pie3DChart>
        <c:varyColors val="1"/>
        <c:ser>
          <c:idx val="0"/>
          <c:order val="0"/>
          <c:explosion val="8"/>
          <c:dPt>
            <c:idx val="0"/>
            <c:bubble3D val="0"/>
            <c:spPr>
              <a:solidFill>
                <a:schemeClr val="bg1">
                  <a:lumMod val="65000"/>
                </a:schemeClr>
              </a:solidFill>
            </c:spPr>
          </c:dPt>
          <c:dPt>
            <c:idx val="1"/>
            <c:bubble3D val="0"/>
            <c:spPr>
              <a:solidFill>
                <a:srgbClr val="365E8E"/>
              </a:solidFill>
            </c:spPr>
          </c:dPt>
          <c:dPt>
            <c:idx val="2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3"/>
            <c:bubble3D val="0"/>
            <c:spPr>
              <a:solidFill>
                <a:srgbClr val="FFEC9B"/>
              </a:solidFill>
            </c:spPr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</c:spPr>
          </c:dPt>
          <c:dPt>
            <c:idx val="5"/>
            <c:bubble3D val="0"/>
            <c:spPr>
              <a:solidFill>
                <a:schemeClr val="bg1">
                  <a:lumMod val="95000"/>
                </a:schemeClr>
              </a:solidFill>
            </c:spPr>
          </c:dPt>
          <c:dPt>
            <c:idx val="6"/>
            <c:bubble3D val="0"/>
            <c:spPr>
              <a:solidFill>
                <a:srgbClr val="E5A823"/>
              </a:solidFill>
            </c:spPr>
          </c:dPt>
          <c:dPt>
            <c:idx val="7"/>
            <c:bubble3D val="0"/>
            <c:spPr>
              <a:solidFill>
                <a:srgbClr val="FFCC66"/>
              </a:solidFill>
            </c:spPr>
          </c:dPt>
          <c:dLbls>
            <c:dLbl>
              <c:idx val="0"/>
              <c:layout>
                <c:manualLayout>
                  <c:x val="0.38077338374615799"/>
                  <c:y val="0.12525729738328201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9.2246904128731599E-2"/>
                  <c:y val="-0.20820689761647501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4.0870029175824503E-2"/>
                  <c:y val="0.1899311521715419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0.110788581214649"/>
                  <c:y val="0.24799152946790701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0.164918168994272"/>
                  <c:y val="0.2035216336594289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-0.20362296167459601"/>
                  <c:y val="0.10048775153105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-0.182243962314836"/>
                  <c:y val="-3.037043664996420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7"/>
              <c:layout>
                <c:manualLayout>
                  <c:x val="0.20673761009728922"/>
                  <c:y val="-2.56116943715369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 b="1">
                    <a:latin typeface="AbsaraSansOT-Regular" pitchFamily="50" charset="0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19050" cap="flat" cmpd="sng" algn="ctr">
                  <a:solidFill>
                    <a:schemeClr val="accent1">
                      <a:shade val="95000"/>
                      <a:satMod val="105000"/>
                    </a:schemeClr>
                  </a:solidFill>
                  <a:prstDash val="solid"/>
                </a:ln>
                <a:effectLst/>
              </c:spPr>
            </c:leaderLines>
          </c:dLbls>
          <c:cat>
            <c:strRef>
              <c:f>'2015 data for chart'!$A$1:$H$1</c:f>
              <c:strCache>
                <c:ptCount val="8"/>
                <c:pt idx="0">
                  <c:v>Office of the President</c:v>
                </c:pt>
                <c:pt idx="1">
                  <c:v>Academic Affairs</c:v>
                </c:pt>
                <c:pt idx="2">
                  <c:v>Administration_x000d_ &amp;_x000d_ Finance</c:v>
                </c:pt>
                <c:pt idx="3">
                  <c:v>Student  Affairs</c:v>
                </c:pt>
                <c:pt idx="4">
                  <c:v>Intercollegiate _x000d_Athletics</c:v>
                </c:pt>
                <c:pt idx="5">
                  <c:v>University Advancement</c:v>
                </c:pt>
                <c:pt idx="6">
                  <c:v>Office of Diversity &amp; Inclusion</c:v>
                </c:pt>
                <c:pt idx="7">
                  <c:v>University-Wide</c:v>
                </c:pt>
              </c:strCache>
            </c:strRef>
          </c:cat>
          <c:val>
            <c:numRef>
              <c:f>'2015 data for chart'!$A$2:$H$2</c:f>
              <c:numCache>
                <c:formatCode>0.00%</c:formatCode>
                <c:ptCount val="8"/>
                <c:pt idx="0">
                  <c:v>5.2840334137207196E-3</c:v>
                </c:pt>
                <c:pt idx="1">
                  <c:v>0.642698040810743</c:v>
                </c:pt>
                <c:pt idx="2">
                  <c:v>0.136809993843482</c:v>
                </c:pt>
                <c:pt idx="3">
                  <c:v>6.4985090292037098E-2</c:v>
                </c:pt>
                <c:pt idx="4">
                  <c:v>2.8032612273971101E-2</c:v>
                </c:pt>
                <c:pt idx="5">
                  <c:v>2.3462463859949E-2</c:v>
                </c:pt>
                <c:pt idx="6">
                  <c:v>3.5993901860685799E-3</c:v>
                </c:pt>
                <c:pt idx="7">
                  <c:v>9.5128375320027395E-2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3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4E8B7388-1564-45E3-A837-4A4E43078B09}" type="datetimeFigureOut">
              <a:rPr lang="en-US" smtClean="0"/>
              <a:t>11/2/2015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3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F8B90E44-2564-46D8-A2FD-810F5F3E1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087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B90E44-2564-46D8-A2FD-810F5F3E1E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2470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B90E44-2564-46D8-A2FD-810F5F3E1E7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004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Consistent with all schools in the Mountain</a:t>
            </a:r>
            <a:r>
              <a:rPr lang="en-US" baseline="0" dirty="0" smtClean="0"/>
              <a:t> West Conference and the other NCAA Division 1 Bowl subdivision conferences, $1.6 million in </a:t>
            </a:r>
            <a:r>
              <a:rPr lang="en-US" baseline="0" dirty="0" err="1" smtClean="0"/>
              <a:t>ONE-Time</a:t>
            </a:r>
            <a:r>
              <a:rPr lang="en-US" baseline="0" dirty="0" smtClean="0"/>
              <a:t> funding is dedicated to funding scholarships for our student-athletes to reflect the “full cost of attendance”.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A-G project began last year – but we did not have base funds to provide.  Therefore, this coming year we are pleased to ensure the continuation of this extremely important initiative which will provide an on-line degree audit program for our students.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have also set aside $1 million in base funding to establish an Office of Diversity and Inclusive Excellence. This office will help us leverage all of the efforts already underway to make SJSU a more welcoming community for everyone.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B90E44-2564-46D8-A2FD-810F5F3E1E7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390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u="sng" dirty="0" smtClean="0"/>
              <a:t>2014-15 %:</a:t>
            </a:r>
          </a:p>
          <a:p>
            <a:r>
              <a:rPr lang="en-US" dirty="0" smtClean="0"/>
              <a:t>President</a:t>
            </a:r>
            <a:r>
              <a:rPr lang="en-US" baseline="0" dirty="0" smtClean="0"/>
              <a:t> – 0.5%</a:t>
            </a:r>
            <a:endParaRPr lang="en-US" dirty="0" smtClean="0"/>
          </a:p>
          <a:p>
            <a:r>
              <a:rPr lang="en-US" dirty="0" smtClean="0"/>
              <a:t>AAD – 56.6%</a:t>
            </a:r>
          </a:p>
          <a:p>
            <a:r>
              <a:rPr lang="en-US" dirty="0" smtClean="0"/>
              <a:t>DSA – 5.9%</a:t>
            </a:r>
          </a:p>
          <a:p>
            <a:r>
              <a:rPr lang="en-US" dirty="0" smtClean="0"/>
              <a:t>A&amp;F – 12.3%</a:t>
            </a:r>
          </a:p>
          <a:p>
            <a:r>
              <a:rPr lang="en-US" dirty="0" smtClean="0"/>
              <a:t>UA – 2.1%</a:t>
            </a:r>
          </a:p>
          <a:p>
            <a:r>
              <a:rPr lang="en-US" dirty="0" smtClean="0"/>
              <a:t>Athletics – 2.1%, $375,000</a:t>
            </a:r>
            <a:r>
              <a:rPr lang="en-US" baseline="0" dirty="0" smtClean="0"/>
              <a:t> deficit at year end of 14-15  (original budgeted estimate was $440K)</a:t>
            </a:r>
            <a:endParaRPr lang="en-US" dirty="0" smtClean="0"/>
          </a:p>
          <a:p>
            <a:r>
              <a:rPr lang="en-US" dirty="0" err="1" smtClean="0"/>
              <a:t>Uwide</a:t>
            </a:r>
            <a:r>
              <a:rPr lang="en-US" dirty="0" smtClean="0"/>
              <a:t> – 20.5%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B90E44-2564-46D8-A2FD-810F5F3E1E7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58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761"/>
          <a:stretch/>
        </p:blipFill>
        <p:spPr>
          <a:xfrm>
            <a:off x="1993337" y="2133600"/>
            <a:ext cx="7150663" cy="4708216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 rot="19111157">
            <a:off x="842018" y="2887451"/>
            <a:ext cx="4232809" cy="11542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BB265-06B8-4387-8EB3-3BFD04F52F20}" type="datetime1">
              <a:rPr lang="en-US" smtClean="0"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72FD-8F54-483E-BD04-B59C4D894C7C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1"/>
            <a:ext cx="4918609" cy="9205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55AE3-5373-4DC5-B67E-360B3F439F13}" type="datetime1">
              <a:rPr lang="en-US" smtClean="0"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72FD-8F54-483E-BD04-B59C4D894C7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5316246"/>
            <a:ext cx="6437615" cy="8229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EA14A-4D8D-429B-AFA2-FC10376F546C}" type="datetime1">
              <a:rPr lang="en-US" smtClean="0"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72FD-8F54-483E-BD04-B59C4D894C7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5316246"/>
            <a:ext cx="6437615" cy="8229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BB5BD-4EF6-4239-BB05-65453D8385EC}" type="datetime1">
              <a:rPr lang="en-US" smtClean="0"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72FD-8F54-483E-BD04-B59C4D894C7C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5316246"/>
            <a:ext cx="6437615" cy="8229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A9697-C93C-448C-9A12-663278252E46}" type="datetime1">
              <a:rPr lang="en-US" smtClean="0"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72FD-8F54-483E-BD04-B59C4D894C7C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1"/>
            <a:ext cx="4918609" cy="9205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72FE7-B261-4CED-B06F-70B7D3F73300}" type="datetime1">
              <a:rPr lang="en-US" smtClean="0"/>
              <a:t>11/2/2015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72FD-8F54-483E-BD04-B59C4D894C7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5316246"/>
            <a:ext cx="6437615" cy="8229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F0AA-94D3-4A7E-AA86-8530DCC2FC23}" type="datetime1">
              <a:rPr lang="en-US" smtClean="0"/>
              <a:t>11/2/2015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72FD-8F54-483E-BD04-B59C4D894C7C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5316246"/>
            <a:ext cx="6437615" cy="8229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C2DC3-92AC-4D2E-83AE-F263749334C0}" type="datetime1">
              <a:rPr lang="en-US" smtClean="0"/>
              <a:t>11/2/2015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72FD-8F54-483E-BD04-B59C4D894C7C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5316246"/>
            <a:ext cx="6437615" cy="8229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4D42A-C3C8-4BB1-9B1C-93297BD0168B}" type="datetime1">
              <a:rPr lang="en-US" smtClean="0"/>
              <a:t>11/2/2015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72FD-8F54-483E-BD04-B59C4D894C7C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5316246"/>
            <a:ext cx="6437615" cy="8229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2706-D1DD-4BE1-9BD7-7D4ECFCB51A2}" type="datetime1">
              <a:rPr lang="en-US" smtClean="0"/>
              <a:t>11/2/2015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FE72FD-8F54-483E-BD04-B59C4D894C7C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1"/>
            <a:ext cx="4918609" cy="9205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761"/>
          <a:stretch/>
        </p:blipFill>
        <p:spPr>
          <a:xfrm>
            <a:off x="1993337" y="2133600"/>
            <a:ext cx="7150663" cy="4708216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 rot="19111157">
            <a:off x="842018" y="2887451"/>
            <a:ext cx="4232809" cy="11542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F4263-4705-413D-8D5C-45B944A614D5}" type="datetime1">
              <a:rPr lang="en-US" smtClean="0"/>
              <a:t>11/2/2015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72FD-8F54-483E-BD04-B59C4D894C7C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1"/>
            <a:ext cx="4918609" cy="9205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BB92706-A047-4864-92AE-ADE247AEF66A}" type="datetime1">
              <a:rPr lang="en-US" smtClean="0"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88FE72FD-8F54-483E-BD04-B59C4D894C7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921472" y="2010012"/>
            <a:ext cx="5648623" cy="1204306"/>
          </a:xfrm>
        </p:spPr>
        <p:txBody>
          <a:bodyPr/>
          <a:lstStyle/>
          <a:p>
            <a:r>
              <a:rPr lang="en-US" dirty="0" smtClean="0">
                <a:latin typeface="SJSU Spartan Regular" pitchFamily="50" charset="0"/>
              </a:rPr>
              <a:t>2015/16 </a:t>
            </a:r>
            <a:br>
              <a:rPr lang="en-US" dirty="0" smtClean="0">
                <a:latin typeface="SJSU Spartan Regular" pitchFamily="50" charset="0"/>
              </a:rPr>
            </a:br>
            <a:r>
              <a:rPr lang="en-US" dirty="0" smtClean="0">
                <a:latin typeface="SJSU Spartan Regular" pitchFamily="50" charset="0"/>
              </a:rPr>
              <a:t>Budget Highlights</a:t>
            </a:r>
            <a:endParaRPr lang="en-US" dirty="0">
              <a:latin typeface="SJSU Spartan Regular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366847" y="2857460"/>
            <a:ext cx="6511131" cy="329259"/>
          </a:xfrm>
        </p:spPr>
        <p:txBody>
          <a:bodyPr>
            <a:noAutofit/>
          </a:bodyPr>
          <a:lstStyle/>
          <a:p>
            <a:r>
              <a:rPr lang="en-US" sz="2800" dirty="0" err="1" smtClean="0">
                <a:solidFill>
                  <a:schemeClr val="bg1"/>
                </a:solidFill>
                <a:latin typeface="AbsaraSansHeadOT-Regular" pitchFamily="50" charset="0"/>
              </a:rPr>
              <a:t>Josee</a:t>
            </a:r>
            <a:r>
              <a:rPr lang="en-US" sz="2800" dirty="0" smtClean="0">
                <a:solidFill>
                  <a:schemeClr val="bg1"/>
                </a:solidFill>
                <a:latin typeface="AbsaraSansHeadOT-Regular" pitchFamily="50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bsaraSansHeadOT-Regular" pitchFamily="50" charset="0"/>
              </a:rPr>
              <a:t>Larochelle</a:t>
            </a:r>
            <a:endParaRPr lang="en-US" sz="2800" dirty="0" smtClean="0">
              <a:solidFill>
                <a:schemeClr val="bg1"/>
              </a:solidFill>
              <a:latin typeface="AbsaraSansHeadOT-Regular" pitchFamily="50" charset="0"/>
            </a:endParaRPr>
          </a:p>
          <a:p>
            <a:r>
              <a:rPr lang="en-US" sz="2000" dirty="0" smtClean="0">
                <a:solidFill>
                  <a:schemeClr val="bg1"/>
                </a:solidFill>
                <a:latin typeface="AbsaraSansHeadOT-Regular" pitchFamily="50" charset="0"/>
              </a:rPr>
              <a:t>Interim VP, Admin &amp; Finance / CFO</a:t>
            </a:r>
          </a:p>
          <a:p>
            <a:r>
              <a:rPr lang="en-US" sz="2800" dirty="0" smtClean="0">
                <a:solidFill>
                  <a:schemeClr val="bg1"/>
                </a:solidFill>
                <a:latin typeface="AbsaraSansHeadOT-Regular" pitchFamily="50" charset="0"/>
              </a:rPr>
              <a:t>Bradley Olin</a:t>
            </a:r>
          </a:p>
          <a:p>
            <a:r>
              <a:rPr lang="en-US" sz="2000" dirty="0" smtClean="0">
                <a:solidFill>
                  <a:schemeClr val="bg1"/>
                </a:solidFill>
                <a:latin typeface="AbsaraSansHeadOT-Regular" pitchFamily="50" charset="0"/>
              </a:rPr>
              <a:t>Director of budget &amp; risk Mgmt.</a:t>
            </a:r>
            <a:endParaRPr lang="en-US" sz="2000" dirty="0">
              <a:solidFill>
                <a:schemeClr val="bg1"/>
              </a:solidFill>
              <a:latin typeface="AbsaraSansHeadOT-Regular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4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SJSU Spartan Regular" pitchFamily="50" charset="0"/>
              </a:rPr>
              <a:t>New and Noteworthy</a:t>
            </a:r>
            <a:endParaRPr lang="en-US" dirty="0">
              <a:latin typeface="SJSU Spartan Regular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/>
              <a:buChar char="•"/>
            </a:pPr>
            <a:r>
              <a:rPr lang="en-US" sz="2400" dirty="0" smtClean="0">
                <a:latin typeface="AbsaraSansHeadOT-Regular" pitchFamily="50" charset="0"/>
              </a:rPr>
              <a:t>State fully funded CSU support budget ($216 M)</a:t>
            </a:r>
          </a:p>
          <a:p>
            <a:pPr>
              <a:buFont typeface="Arial"/>
              <a:buChar char="•"/>
            </a:pPr>
            <a:r>
              <a:rPr lang="en-US" sz="2400" dirty="0" smtClean="0">
                <a:latin typeface="AbsaraSansHeadOT-Regular" pitchFamily="50" charset="0"/>
              </a:rPr>
              <a:t>What this means for SJSU:</a:t>
            </a:r>
          </a:p>
          <a:p>
            <a:pPr lvl="3">
              <a:buFont typeface="Arial"/>
              <a:buChar char="•"/>
            </a:pPr>
            <a:r>
              <a:rPr lang="en-US" sz="2400" dirty="0" smtClean="0">
                <a:latin typeface="AbsaraSansHeadOT-Regular" pitchFamily="50" charset="0"/>
              </a:rPr>
              <a:t>3%+ enrollment growth</a:t>
            </a:r>
          </a:p>
          <a:p>
            <a:pPr lvl="3">
              <a:buFont typeface="Arial"/>
              <a:buChar char="•"/>
            </a:pPr>
            <a:r>
              <a:rPr lang="en-US" sz="2400" dirty="0" smtClean="0">
                <a:latin typeface="AbsaraSansHeadOT-Regular" pitchFamily="50" charset="0"/>
              </a:rPr>
              <a:t>Compensation Increase</a:t>
            </a:r>
          </a:p>
          <a:p>
            <a:pPr>
              <a:buFont typeface="Arial"/>
              <a:buChar char="•"/>
            </a:pPr>
            <a:r>
              <a:rPr lang="en-US" sz="2400" dirty="0" smtClean="0">
                <a:latin typeface="AbsaraSansHeadOT-Regular" pitchFamily="50" charset="0"/>
              </a:rPr>
              <a:t>Solid Financial Footing for Self-Support Programs</a:t>
            </a:r>
            <a:r>
              <a:rPr lang="en-US" sz="2400" dirty="0">
                <a:latin typeface="AbsaraSansHeadOT-Regular" pitchFamily="50" charset="0"/>
              </a:rPr>
              <a:t> </a:t>
            </a:r>
            <a:r>
              <a:rPr lang="en-US" sz="2200" b="0" dirty="0">
                <a:latin typeface="AbsaraSansHeadOT-Regular" pitchFamily="50" charset="0"/>
              </a:rPr>
              <a:t>(Housing, CIES, Student Health &amp; Counseling)</a:t>
            </a:r>
          </a:p>
          <a:p>
            <a:pPr>
              <a:buFont typeface="Arial"/>
              <a:buChar char="•"/>
            </a:pPr>
            <a:r>
              <a:rPr lang="en-US" sz="2400" dirty="0" smtClean="0">
                <a:latin typeface="AbsaraSansHeadOT-Regular" pitchFamily="50" charset="0"/>
              </a:rPr>
              <a:t>University Reserve Program</a:t>
            </a:r>
          </a:p>
          <a:p>
            <a:pPr lvl="3">
              <a:buFont typeface="Arial"/>
              <a:buChar char="•"/>
            </a:pPr>
            <a:r>
              <a:rPr lang="en-US" sz="2400" dirty="0" smtClean="0">
                <a:latin typeface="AbsaraSansHeadOT-Regular" pitchFamily="50" charset="0"/>
              </a:rPr>
              <a:t>CSU Financing + Campus Reserve Financing</a:t>
            </a:r>
          </a:p>
          <a:p>
            <a:pPr lvl="3">
              <a:buFont typeface="Arial"/>
              <a:buChar char="•"/>
            </a:pPr>
            <a:r>
              <a:rPr lang="en-US" sz="2400" dirty="0" smtClean="0">
                <a:latin typeface="AbsaraSansHeadOT-Regular" pitchFamily="50" charset="0"/>
              </a:rPr>
              <a:t>Academic Building Construction/Renovation</a:t>
            </a:r>
          </a:p>
        </p:txBody>
      </p:sp>
    </p:spTree>
    <p:extLst>
      <p:ext uri="{BB962C8B-B14F-4D97-AF65-F5344CB8AC3E}">
        <p14:creationId xmlns:p14="http://schemas.microsoft.com/office/powerpoint/2010/main" val="3595584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3091"/>
            <a:ext cx="7520940" cy="54864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SJSU Spartan Regular" pitchFamily="50" charset="0"/>
              </a:rPr>
              <a:t>2015/16 FUNDED Campus Priorities </a:t>
            </a:r>
            <a:endParaRPr lang="en-US" dirty="0">
              <a:latin typeface="SJSU Spartan Regular" pitchFamily="50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7672573"/>
              </p:ext>
            </p:extLst>
          </p:nvPr>
        </p:nvGraphicFramePr>
        <p:xfrm>
          <a:off x="27709" y="533400"/>
          <a:ext cx="9144000" cy="5250180"/>
        </p:xfrm>
        <a:graphic>
          <a:graphicData uri="http://schemas.openxmlformats.org/drawingml/2006/table">
            <a:tbl>
              <a:tblPr firstRow="1" lastRow="1" bandRow="1">
                <a:tableStyleId>{C083E6E3-FA7D-4D7B-A595-EF9225AFEA82}</a:tableStyleId>
              </a:tblPr>
              <a:tblGrid>
                <a:gridCol w="6115499"/>
                <a:gridCol w="1492394"/>
                <a:gridCol w="1536107"/>
              </a:tblGrid>
              <a:tr h="4038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(in millions)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Base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One-time</a:t>
                      </a:r>
                      <a:endParaRPr lang="en-US" dirty="0"/>
                    </a:p>
                  </a:txBody>
                  <a:tcPr/>
                </a:tc>
              </a:tr>
              <a:tr h="40386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bsaraSansHeadOT-Regular" pitchFamily="50" charset="0"/>
                        </a:rPr>
                        <a:t>Office of</a:t>
                      </a:r>
                      <a:r>
                        <a:rPr lang="en-US" baseline="0" dirty="0" smtClean="0">
                          <a:latin typeface="AbsaraSansHeadOT-Regular" pitchFamily="50" charset="0"/>
                        </a:rPr>
                        <a:t> Diversity &amp; Inclusion</a:t>
                      </a:r>
                      <a:endParaRPr lang="en-US" dirty="0">
                        <a:latin typeface="AbsaraSansHeadOT-Regular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800" kern="1200" dirty="0" smtClean="0">
                          <a:latin typeface="AbsaraSansHeadOT-Regular" pitchFamily="50" charset="0"/>
                        </a:rPr>
                        <a:t>($ 1.0)</a:t>
                      </a:r>
                      <a:endParaRPr lang="en-US" sz="1800" kern="1200" dirty="0">
                        <a:solidFill>
                          <a:srgbClr val="FF0000"/>
                        </a:solidFill>
                        <a:latin typeface="AbsaraSansHeadOT-Regular" pitchFamily="50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latin typeface="AbsaraSansHeadOT-Regular" pitchFamily="50" charset="0"/>
                          <a:ea typeface="+mn-ea"/>
                          <a:cs typeface="+mn-cs"/>
                        </a:rPr>
                        <a:t>-</a:t>
                      </a:r>
                      <a:endParaRPr lang="en-US" sz="1800" kern="1200" dirty="0">
                        <a:solidFill>
                          <a:srgbClr val="000000"/>
                        </a:solidFill>
                        <a:latin typeface="AbsaraSansHeadOT-Regular" pitchFamily="50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0386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effectLst/>
                          <a:latin typeface="AbsaraSansHeadOT-Regular" pitchFamily="50" charset="0"/>
                        </a:rPr>
                        <a:t>Ed.D</a:t>
                      </a:r>
                      <a:r>
                        <a:rPr lang="en-US" dirty="0" smtClean="0">
                          <a:effectLst/>
                          <a:latin typeface="AbsaraSansHeadOT-Regular" pitchFamily="50" charset="0"/>
                        </a:rPr>
                        <a:t>. Program Growth</a:t>
                      </a:r>
                      <a:endParaRPr lang="en-US" dirty="0">
                        <a:effectLst/>
                        <a:latin typeface="AbsaraSansHeadOT-Regular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latin typeface="AbsaraSansHeadOT-Regular" pitchFamily="50" charset="0"/>
                          <a:ea typeface="+mn-ea"/>
                          <a:cs typeface="+mn-cs"/>
                        </a:rPr>
                        <a:t>(0.4)</a:t>
                      </a:r>
                      <a:endParaRPr lang="en-US" sz="1800" kern="1200" dirty="0">
                        <a:solidFill>
                          <a:srgbClr val="000000"/>
                        </a:solidFill>
                        <a:latin typeface="AbsaraSansHeadOT-Regular" pitchFamily="50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AbsaraSansHeadOT-Regular" pitchFamily="50" charset="0"/>
                          <a:ea typeface="+mn-ea"/>
                          <a:cs typeface="+mn-cs"/>
                        </a:rPr>
                        <a:t>-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AbsaraSansHeadOT-Regular" pitchFamily="50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03860">
                <a:tc>
                  <a:txBody>
                    <a:bodyPr/>
                    <a:lstStyle/>
                    <a:p>
                      <a:r>
                        <a:rPr lang="en-US" dirty="0" smtClean="0">
                          <a:effectLst/>
                          <a:latin typeface="AbsaraSansHeadOT-Regular" pitchFamily="50" charset="0"/>
                        </a:rPr>
                        <a:t>Total Cost of Attendance</a:t>
                      </a:r>
                      <a:r>
                        <a:rPr lang="en-US" baseline="0" dirty="0" smtClean="0">
                          <a:effectLst/>
                          <a:latin typeface="AbsaraSansHeadOT-Regular" pitchFamily="50" charset="0"/>
                        </a:rPr>
                        <a:t> - Athletics</a:t>
                      </a:r>
                      <a:endParaRPr lang="en-US" dirty="0">
                        <a:effectLst/>
                        <a:latin typeface="AbsaraSansHeadOT-Regular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latin typeface="AbsaraSansHeadOT-Regular" pitchFamily="50" charset="0"/>
                          <a:ea typeface="+mn-ea"/>
                          <a:cs typeface="+mn-cs"/>
                        </a:rPr>
                        <a:t>-</a:t>
                      </a:r>
                      <a:endParaRPr lang="en-US" sz="1800" kern="1200" dirty="0">
                        <a:solidFill>
                          <a:srgbClr val="000000"/>
                        </a:solidFill>
                        <a:latin typeface="AbsaraSansHeadOT-Regular" pitchFamily="50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latin typeface="AbsaraSansHeadOT-Regular" pitchFamily="50" charset="0"/>
                          <a:ea typeface="+mn-ea"/>
                          <a:cs typeface="+mn-cs"/>
                        </a:rPr>
                        <a:t>(1.6)</a:t>
                      </a:r>
                      <a:endParaRPr lang="en-US" sz="1800" kern="1200" dirty="0">
                        <a:solidFill>
                          <a:srgbClr val="000000"/>
                        </a:solidFill>
                        <a:latin typeface="AbsaraSansHeadOT-Regular" pitchFamily="50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0386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AbsaraSansHeadOT-Regular" pitchFamily="50" charset="0"/>
                          <a:ea typeface="+mn-ea"/>
                          <a:cs typeface="+mn-cs"/>
                        </a:rPr>
                        <a:t>University Reserve Program – Capital Outlay </a:t>
                      </a:r>
                      <a:endParaRPr lang="en-US" dirty="0">
                        <a:effectLst/>
                        <a:latin typeface="AbsaraSansHeadOT-Regular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800" kern="1200" dirty="0" smtClean="0">
                          <a:latin typeface="AbsaraSansHeadOT-Regular" pitchFamily="50" charset="0"/>
                        </a:rPr>
                        <a:t>(1.5)</a:t>
                      </a:r>
                      <a:endParaRPr lang="en-US" sz="1800" kern="1200" dirty="0">
                        <a:solidFill>
                          <a:srgbClr val="FF0000"/>
                        </a:solidFill>
                        <a:latin typeface="AbsaraSansHeadOT-Regular" pitchFamily="50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AbsaraSansHeadOT-Regular" pitchFamily="50" charset="0"/>
                          <a:ea typeface="+mn-ea"/>
                          <a:cs typeface="+mn-cs"/>
                        </a:rPr>
                        <a:t>(8.1)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AbsaraSansHeadOT-Regular" pitchFamily="50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0386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AbsaraSansHeadOT-Regular" pitchFamily="50" charset="0"/>
                          <a:ea typeface="+mn-ea"/>
                          <a:cs typeface="+mn-cs"/>
                        </a:rPr>
                        <a:t>University Reserve Program – Campus Reserve</a:t>
                      </a:r>
                      <a:endParaRPr lang="en-US" dirty="0">
                        <a:effectLst/>
                        <a:latin typeface="AbsaraSansHeadOT-Regular" pitchFamily="50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latin typeface="AbsaraSansHeadOT-Regular" pitchFamily="50" charset="0"/>
                          <a:ea typeface="+mn-ea"/>
                          <a:cs typeface="+mn-cs"/>
                        </a:rPr>
                        <a:t>-</a:t>
                      </a:r>
                      <a:endParaRPr lang="en-US" sz="1800" kern="1200" dirty="0">
                        <a:solidFill>
                          <a:srgbClr val="000000"/>
                        </a:solidFill>
                        <a:latin typeface="AbsaraSansHeadOT-Regular" pitchFamily="50" charset="0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latin typeface="AbsaraSansHeadOT-Regular" pitchFamily="50" charset="0"/>
                        </a:rPr>
                        <a:t>(2.0)</a:t>
                      </a:r>
                      <a:endParaRPr lang="en-US" sz="1800" kern="1200" dirty="0">
                        <a:solidFill>
                          <a:srgbClr val="000000"/>
                        </a:solidFill>
                        <a:latin typeface="AbsaraSansHeadOT-Regular" pitchFamily="50" charset="0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860">
                <a:tc>
                  <a:txBody>
                    <a:bodyPr/>
                    <a:lstStyle/>
                    <a:p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AbsaraSansHeadOT-Regular" pitchFamily="50" charset="0"/>
                          <a:ea typeface="+mn-ea"/>
                          <a:cs typeface="+mn-cs"/>
                        </a:rPr>
                        <a:t>University Reserve Program – Deferred Maintenance</a:t>
                      </a:r>
                      <a:endParaRPr lang="en-US" b="0" dirty="0">
                        <a:effectLst/>
                        <a:latin typeface="AbsaraSansHeadOT-Regular" pitchFamily="50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AbsaraSansHeadOT-Regular" pitchFamily="50" charset="0"/>
                          <a:ea typeface="+mn-ea"/>
                          <a:cs typeface="+mn-cs"/>
                        </a:rPr>
                        <a:t>-</a:t>
                      </a:r>
                      <a:endParaRPr lang="en-US" sz="1800" b="0" kern="1200" dirty="0">
                        <a:solidFill>
                          <a:srgbClr val="FF0000"/>
                        </a:solidFill>
                        <a:latin typeface="AbsaraSansHeadOT-Regular" pitchFamily="50" charset="0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800" b="0" kern="1200" dirty="0" smtClean="0">
                          <a:latin typeface="AbsaraSansHeadOT-Regular" pitchFamily="50" charset="0"/>
                        </a:rPr>
                        <a:t>(2.0)</a:t>
                      </a:r>
                      <a:endParaRPr lang="en-US" sz="1800" b="0" kern="1200" dirty="0">
                        <a:solidFill>
                          <a:srgbClr val="FF0000"/>
                        </a:solidFill>
                        <a:latin typeface="AbsaraSansHeadOT-Regular" pitchFamily="50" charset="0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0386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bsaraSansHeadOT-Regular" pitchFamily="50" charset="0"/>
                        </a:rPr>
                        <a:t>University</a:t>
                      </a:r>
                      <a:r>
                        <a:rPr lang="en-US" baseline="0" dirty="0" smtClean="0">
                          <a:latin typeface="AbsaraSansHeadOT-Regular" pitchFamily="50" charset="0"/>
                        </a:rPr>
                        <a:t> Reserve Program – Capital Feasibility Study</a:t>
                      </a:r>
                      <a:endParaRPr lang="en-US" dirty="0">
                        <a:latin typeface="AbsaraSansHeadOT-Regular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bsaraSansHeadOT-Regular" pitchFamily="50" charset="0"/>
                        </a:rPr>
                        <a:t>-</a:t>
                      </a:r>
                      <a:endParaRPr lang="en-US" dirty="0">
                        <a:latin typeface="AbsaraSansHeadOT-Regular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AbsaraSansHeadOT-Regular" pitchFamily="50" charset="0"/>
                        </a:rPr>
                        <a:t>(0.6)</a:t>
                      </a:r>
                      <a:endParaRPr lang="en-US" dirty="0">
                        <a:latin typeface="AbsaraSansHeadOT-Regular" pitchFamily="50" charset="0"/>
                      </a:endParaRPr>
                    </a:p>
                  </a:txBody>
                  <a:tcPr/>
                </a:tc>
              </a:tr>
              <a:tr h="40386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latin typeface="AbsaraSansHeadOT-Regular" pitchFamily="50" charset="0"/>
                        </a:rPr>
                        <a:t>Faculty/Staff Salary Program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AbsaraSansHeadOT-Regular" pitchFamily="50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AbsaraSansHeadOT-Regular" pitchFamily="50" charset="0"/>
                          <a:ea typeface="+mn-ea"/>
                          <a:cs typeface="+mn-cs"/>
                        </a:rPr>
                        <a:t> (0.9)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AbsaraSansHeadOT-Regular" pitchFamily="50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AbsaraSansHeadOT-Regular" pitchFamily="50" charset="0"/>
                          <a:ea typeface="+mn-ea"/>
                          <a:cs typeface="+mn-cs"/>
                        </a:rPr>
                        <a:t>-</a:t>
                      </a:r>
                      <a:endParaRPr lang="en-US" dirty="0">
                        <a:latin typeface="AbsaraSansHeadOT-Regular" pitchFamily="50" charset="0"/>
                      </a:endParaRPr>
                    </a:p>
                  </a:txBody>
                  <a:tcPr/>
                </a:tc>
              </a:tr>
              <a:tr h="40386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bsaraSansHeadOT-Regular" pitchFamily="50" charset="0"/>
                        </a:rPr>
                        <a:t>A-G (Degree Audit Project)</a:t>
                      </a:r>
                      <a:endParaRPr lang="en-US" dirty="0">
                        <a:latin typeface="AbsaraSansHeadOT-Regular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AbsaraSansHeadOT-Regular" pitchFamily="50" charset="0"/>
                        </a:rPr>
                        <a:t>(1.4)</a:t>
                      </a:r>
                      <a:endParaRPr lang="en-US" dirty="0">
                        <a:solidFill>
                          <a:srgbClr val="FF0000"/>
                        </a:solidFill>
                        <a:latin typeface="AbsaraSansHeadOT-Regular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AbsaraSansHeadOT-Regular" pitchFamily="50" charset="0"/>
                        </a:rPr>
                        <a:t>(0.7)</a:t>
                      </a:r>
                      <a:endParaRPr lang="en-US" dirty="0">
                        <a:solidFill>
                          <a:srgbClr val="FF0000"/>
                        </a:solidFill>
                        <a:latin typeface="AbsaraSansHeadOT-Regular" pitchFamily="50" charset="0"/>
                      </a:endParaRPr>
                    </a:p>
                  </a:txBody>
                  <a:tcPr/>
                </a:tc>
              </a:tr>
              <a:tr h="40386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bsaraSansHeadOT-Regular" pitchFamily="50" charset="0"/>
                        </a:rPr>
                        <a:t>Divisional Needs</a:t>
                      </a:r>
                      <a:endParaRPr lang="en-US" dirty="0">
                        <a:latin typeface="AbsaraSansHeadOT-Regular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  <a:latin typeface="AbsaraSansHeadOT-Regular" pitchFamily="50" charset="0"/>
                        </a:rPr>
                        <a:t>-</a:t>
                      </a:r>
                      <a:endParaRPr lang="en-US" dirty="0">
                        <a:solidFill>
                          <a:srgbClr val="000000"/>
                        </a:solidFill>
                        <a:latin typeface="AbsaraSansHeadOT-Regular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0000"/>
                          </a:solidFill>
                          <a:latin typeface="AbsaraSansHeadOT-Regular" pitchFamily="50" charset="0"/>
                        </a:rPr>
                        <a:t>(3.7)</a:t>
                      </a:r>
                      <a:endParaRPr lang="en-US" dirty="0">
                        <a:solidFill>
                          <a:srgbClr val="000000"/>
                        </a:solidFill>
                        <a:latin typeface="AbsaraSansHeadOT-Regular" pitchFamily="50" charset="0"/>
                      </a:endParaRPr>
                    </a:p>
                  </a:txBody>
                  <a:tcPr/>
                </a:tc>
              </a:tr>
              <a:tr h="40386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bsaraSansHeadOT-Regular" pitchFamily="50" charset="0"/>
                        </a:rPr>
                        <a:t>Hammer Theater Support</a:t>
                      </a:r>
                      <a:endParaRPr lang="en-US" dirty="0">
                        <a:latin typeface="AbsaraSansHeadOT-Regular" pitchFamily="50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  <a:latin typeface="AbsaraSansHeadOT-Regular" pitchFamily="50" charset="0"/>
                        </a:rPr>
                        <a:t>-</a:t>
                      </a:r>
                      <a:endParaRPr lang="en-US" dirty="0">
                        <a:solidFill>
                          <a:srgbClr val="000000"/>
                        </a:solidFill>
                        <a:latin typeface="AbsaraSansHeadOT-Regular" pitchFamily="50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0000"/>
                          </a:solidFill>
                          <a:latin typeface="AbsaraSansHeadOT-Regular" pitchFamily="50" charset="0"/>
                        </a:rPr>
                        <a:t>(2.0)</a:t>
                      </a:r>
                      <a:endParaRPr lang="en-US" dirty="0">
                        <a:solidFill>
                          <a:srgbClr val="000000"/>
                        </a:solidFill>
                        <a:latin typeface="AbsaraSansHeadOT-Regular" pitchFamily="50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86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AbsaraSansHeadOT-Regular" pitchFamily="50" charset="0"/>
                        </a:rPr>
                        <a:t>Total Campus</a:t>
                      </a:r>
                      <a:r>
                        <a:rPr lang="en-US" sz="2000" b="1" baseline="0" dirty="0" smtClean="0">
                          <a:latin typeface="AbsaraSansHeadOT-Regular" pitchFamily="50" charset="0"/>
                        </a:rPr>
                        <a:t> Priorities</a:t>
                      </a:r>
                      <a:endParaRPr lang="en-US" sz="2000" b="1" dirty="0">
                        <a:latin typeface="AbsaraSansHeadOT-Regular" pitchFamily="50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AbsaraSansHeadOT-Regular" pitchFamily="50" charset="0"/>
                        </a:rPr>
                        <a:t>($ 5.2)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bsaraSansHeadOT-Regular" pitchFamily="50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AbsaraSansHeadOT-Regular" pitchFamily="50" charset="0"/>
                        </a:rPr>
                        <a:t>($ 20.7)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bsaraSansHeadOT-Regular" pitchFamily="50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3642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2089506"/>
              </p:ext>
            </p:extLst>
          </p:nvPr>
        </p:nvGraphicFramePr>
        <p:xfrm>
          <a:off x="50670" y="24442"/>
          <a:ext cx="9127836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686219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hat’s Up">
  <a:themeElements>
    <a:clrScheme name="Custom 1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E5A823"/>
      </a:accent2>
      <a:accent3>
        <a:srgbClr val="0055A2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What’s Up</Template>
  <TotalTime>2074</TotalTime>
  <Words>407</Words>
  <Application>Microsoft Office PowerPoint</Application>
  <PresentationFormat>On-screen Show (4:3)</PresentationFormat>
  <Paragraphs>84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Arial</vt:lpstr>
      <vt:lpstr>Calibri</vt:lpstr>
      <vt:lpstr>AbsaraSansHeadOT-Regular</vt:lpstr>
      <vt:lpstr>AbsaraSansOT-Regular</vt:lpstr>
      <vt:lpstr>SJSU Spartan Regular</vt:lpstr>
      <vt:lpstr>Franklin Gothic Medium</vt:lpstr>
      <vt:lpstr>Franklin Gothic Book</vt:lpstr>
      <vt:lpstr>Wingdings</vt:lpstr>
      <vt:lpstr>Tunga</vt:lpstr>
      <vt:lpstr>What’s Up</vt:lpstr>
      <vt:lpstr>2015/16  Budget Highlights</vt:lpstr>
      <vt:lpstr>New and Noteworthy</vt:lpstr>
      <vt:lpstr>2015/16 FUNDED Campus Priorities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What’s Up? Finance</dc:title>
  <dc:creator>Jas Singh</dc:creator>
  <cp:lastModifiedBy>PA</cp:lastModifiedBy>
  <cp:revision>43</cp:revision>
  <cp:lastPrinted>2015-11-02T17:03:34Z</cp:lastPrinted>
  <dcterms:created xsi:type="dcterms:W3CDTF">2015-04-10T16:04:21Z</dcterms:created>
  <dcterms:modified xsi:type="dcterms:W3CDTF">2015-11-02T22:02:18Z</dcterms:modified>
</cp:coreProperties>
</file>