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78" r:id="rId2"/>
    <p:sldId id="519" r:id="rId3"/>
    <p:sldId id="399" r:id="rId4"/>
    <p:sldId id="398" r:id="rId5"/>
    <p:sldId id="490" r:id="rId6"/>
    <p:sldId id="491" r:id="rId7"/>
    <p:sldId id="467" r:id="rId8"/>
    <p:sldId id="531" r:id="rId9"/>
    <p:sldId id="532" r:id="rId10"/>
    <p:sldId id="533" r:id="rId11"/>
    <p:sldId id="475" r:id="rId12"/>
    <p:sldId id="469" r:id="rId13"/>
    <p:sldId id="477" r:id="rId14"/>
    <p:sldId id="480" r:id="rId15"/>
    <p:sldId id="482" r:id="rId16"/>
    <p:sldId id="483" r:id="rId17"/>
    <p:sldId id="485" r:id="rId18"/>
    <p:sldId id="445" r:id="rId19"/>
    <p:sldId id="487" r:id="rId20"/>
    <p:sldId id="525" r:id="rId21"/>
    <p:sldId id="530" r:id="rId22"/>
    <p:sldId id="464" r:id="rId23"/>
  </p:sldIdLst>
  <p:sldSz cx="9144000" cy="5943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 Viri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9" autoAdjust="0"/>
    <p:restoredTop sz="94364" autoAdjust="0"/>
  </p:normalViewPr>
  <p:slideViewPr>
    <p:cSldViewPr snapToGrid="0" snapToObjects="1">
      <p:cViewPr varScale="1">
        <p:scale>
          <a:sx n="72" d="100"/>
          <a:sy n="72" d="100"/>
        </p:scale>
        <p:origin x="1050" y="54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C9362C-0EA9-48BB-8118-39C25C7757B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907BB1-4658-40FC-BCAB-CDF358EB6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1D0239-CC01-4013-BD17-BA1263A71927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696913"/>
            <a:ext cx="5362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155C10-B0B9-4319-BA98-088C46259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7067-9AEB-4C9E-BAA3-B2AC21765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Gender: 4,666 students responded Female</a:t>
            </a:r>
            <a:r>
              <a:rPr lang="en-US" baseline="0" dirty="0" smtClean="0"/>
              <a:t> 2,527 (55%), Male 2,036 (44%) </a:t>
            </a:r>
          </a:p>
          <a:p>
            <a:r>
              <a:rPr lang="en-US" baseline="0" dirty="0" smtClean="0"/>
              <a:t>&gt;1%: Genderqueer 24, Other 17, Transman 8, Transwoman 6, Intersex 3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Age: 4,669 students responded Minimum &lt;20 (1143, 25%); Maximum &gt;50 (113, 2%); Average (</a:t>
            </a:r>
            <a:r>
              <a:rPr lang="en-US" baseline="0" dirty="0" err="1" smtClean="0"/>
              <a:t>Wghtd</a:t>
            </a:r>
            <a:r>
              <a:rPr lang="en-US" baseline="0" dirty="0" smtClean="0"/>
              <a:t>) 24 years of 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Ethnicity: 4,690 students responded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Disabled: 4,717 students responded Not disabled 4,438 (94%), Disabled 279 (6%)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55C10-B0B9-4319-BA98-088C462593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Race: Total Employees responded 1,063</a:t>
            </a:r>
          </a:p>
          <a:p>
            <a:endParaRPr lang="en-US" dirty="0" smtClean="0"/>
          </a:p>
          <a:p>
            <a:r>
              <a:rPr lang="en-US" dirty="0" smtClean="0"/>
              <a:t>Gender: Total</a:t>
            </a:r>
            <a:r>
              <a:rPr lang="en-US" baseline="0" dirty="0" smtClean="0"/>
              <a:t> responses (1,086); </a:t>
            </a:r>
            <a:r>
              <a:rPr lang="en-US" dirty="0" smtClean="0"/>
              <a:t>Male 381 (35%), Female</a:t>
            </a:r>
            <a:r>
              <a:rPr lang="en-US" baseline="0" dirty="0" smtClean="0"/>
              <a:t> 684 (63%</a:t>
            </a:r>
          </a:p>
          <a:p>
            <a:r>
              <a:rPr lang="en-US" baseline="0" dirty="0" smtClean="0"/>
              <a:t>&lt;1%: Other (11), Genderqueer (8), Transman (1), Intersex (1)</a:t>
            </a:r>
          </a:p>
          <a:p>
            <a:endParaRPr lang="en-US" baseline="0" dirty="0" smtClean="0"/>
          </a:p>
          <a:p>
            <a:r>
              <a:rPr lang="en-US" dirty="0" smtClean="0"/>
              <a:t>Disabled: Total Responses (1,096); Disabled (96,</a:t>
            </a:r>
            <a:r>
              <a:rPr lang="en-US" baseline="0" dirty="0" smtClean="0"/>
              <a:t> 9%), Not-disabled (1,000, 91%)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Age:  Total respondents 1,025; Minimum 23 or younger (36, 4%), Maximum 60 or older (205, 20%), </a:t>
            </a:r>
            <a:r>
              <a:rPr lang="en-US" baseline="0" dirty="0" err="1" smtClean="0"/>
              <a:t>Wgnted</a:t>
            </a:r>
            <a:r>
              <a:rPr lang="en-US" baseline="0" dirty="0" smtClean="0"/>
              <a:t> Average 47 years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Sexual Orientation: Total responses (556); Heterosexual (457, 82%), Gay (23, 4%), Bisexual (21, 4%), Lesbian (19, 3%), Queer (11, 2%), Pansexual (3, &lt;1%), Other (22, 4%)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55C10-B0B9-4319-BA98-088C462593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020"/>
            <a:ext cx="205740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020"/>
            <a:ext cx="601980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36643"/>
            <a:ext cx="3008313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644"/>
            <a:ext cx="5111750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43754"/>
            <a:ext cx="3008313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60520"/>
            <a:ext cx="548640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1072"/>
            <a:ext cx="548640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51693"/>
            <a:ext cx="548640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02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6841"/>
            <a:ext cx="822960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29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692" y="3041010"/>
            <a:ext cx="5931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Climate Survey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Senate – April 4, 2016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784" y="4549140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Institutional Effectiveness and Analytics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" y="1625483"/>
            <a:ext cx="1166872" cy="738664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70" y="837243"/>
            <a:ext cx="7020844" cy="45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567" y="837243"/>
            <a:ext cx="7740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1718" y="1083735"/>
            <a:ext cx="589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committed the act of discrimination or harassment?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8870" y="287638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reports of discrimination or harassment by type and source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1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46032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Many Students Experience Discrimination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7198" y="1484851"/>
            <a:ext cx="7918470" cy="348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Just over half of student respondents indicated one or more episodes of discrimination or harassment on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campus (unchanged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from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2010)</a:t>
            </a:r>
            <a:endParaRPr lang="en-US" sz="2100" dirty="0" smtClean="0">
              <a:latin typeface="Arial" charset="0"/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Race,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gender</a:t>
            </a:r>
            <a:r>
              <a:rPr lang="en-US" sz="2100" dirty="0">
                <a:latin typeface="Arial" charset="0"/>
                <a:ea typeface="ＭＳ Ｐゴシック"/>
                <a:cs typeface="ＭＳ Ｐゴシック"/>
              </a:rPr>
              <a:t>,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and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political </a:t>
            </a:r>
            <a:r>
              <a:rPr lang="en-US" sz="2100" dirty="0">
                <a:latin typeface="Arial" charset="0"/>
                <a:ea typeface="ＭＳ Ｐゴシック"/>
                <a:cs typeface="ＭＳ Ｐゴシック"/>
              </a:rPr>
              <a:t>v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iews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were </a:t>
            </a:r>
            <a:r>
              <a:rPr lang="en-US" sz="2100" dirty="0">
                <a:latin typeface="Arial" charset="0"/>
                <a:ea typeface="ＭＳ Ｐゴシック"/>
                <a:cs typeface="ＭＳ Ｐゴシック"/>
              </a:rPr>
              <a:t>the most commonly cited forms </a:t>
            </a:r>
            <a:endParaRPr lang="en-US" sz="2100" dirty="0" smtClean="0">
              <a:latin typeface="Arial" charset="0"/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African Americans experienced 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more race-based harassment than other groups and </a:t>
            </a:r>
            <a:r>
              <a:rPr lang="en-US" sz="2100" dirty="0" smtClean="0">
                <a:latin typeface="Arial"/>
                <a:cs typeface="Arial"/>
              </a:rPr>
              <a:t>women </a:t>
            </a:r>
            <a:r>
              <a:rPr lang="en-US" sz="2100" dirty="0">
                <a:latin typeface="Arial"/>
                <a:cs typeface="Arial"/>
              </a:rPr>
              <a:t>were much more likely to report gender </a:t>
            </a:r>
            <a:r>
              <a:rPr lang="en-US" sz="2100" dirty="0" smtClean="0">
                <a:latin typeface="Arial"/>
                <a:cs typeface="Arial"/>
              </a:rPr>
              <a:t>discrimination </a:t>
            </a:r>
            <a:endParaRPr lang="en-US" sz="2100" dirty="0">
              <a:latin typeface="Arial" charset="0"/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600"/>
              </a:spcAft>
              <a:buSzPct val="150000"/>
            </a:pP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Most often, other students are the source of discrimination</a:t>
            </a:r>
          </a:p>
          <a:p>
            <a:pPr marL="514350" indent="-514350">
              <a:spcAft>
                <a:spcPts val="600"/>
              </a:spcAft>
              <a:buSzPct val="150000"/>
            </a:pP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Students in 2015 were less likely to feel that SJSU staff were sensitive to issues of sexism, racism, and </a:t>
            </a:r>
            <a:r>
              <a:rPr lang="en-US" sz="2100" dirty="0" err="1" smtClean="0">
                <a:latin typeface="Arial" charset="0"/>
                <a:ea typeface="ＭＳ Ｐゴシック"/>
                <a:cs typeface="ＭＳ Ｐゴシック"/>
              </a:rPr>
              <a:t>homophobism</a:t>
            </a:r>
            <a:r>
              <a:rPr lang="en-US" sz="2100" dirty="0" smtClean="0">
                <a:latin typeface="Arial" charset="0"/>
                <a:ea typeface="ＭＳ Ｐゴシック"/>
                <a:cs typeface="ＭＳ Ｐゴシック"/>
              </a:rPr>
              <a:t> than in 2010</a:t>
            </a:r>
          </a:p>
          <a:p>
            <a:pPr marL="0" indent="0">
              <a:spcAft>
                <a:spcPts val="600"/>
              </a:spcAft>
              <a:buSzPct val="150000"/>
              <a:buNone/>
            </a:pPr>
            <a:endParaRPr lang="en-US" sz="1800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3214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47741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Faculty and Staff Report Many Instances, Too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3532" y="1436398"/>
            <a:ext cx="8029524" cy="401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Gender, age, and ethnic discrimination are the most commonly cited forms of discrimination or harassment among employees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In-group discrimination was the most prevalent for faculty, staff, and administrators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The most prevalent discrimination instances by type of discrimination and source include:</a:t>
            </a:r>
          </a:p>
          <a:p>
            <a:pPr marL="800100" lvl="2" indent="0">
              <a:spcAft>
                <a:spcPts val="1200"/>
              </a:spcAft>
              <a:buSzPct val="150000"/>
              <a:buNone/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Faculty: 		Gender (by other faculty and by administrators)</a:t>
            </a:r>
          </a:p>
          <a:p>
            <a:pPr marL="800100" lvl="2" indent="0">
              <a:spcAft>
                <a:spcPts val="1200"/>
              </a:spcAft>
              <a:buSzPct val="150000"/>
              <a:buNone/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Administrators: 	Gender &amp; Age* (both by fellow administrators)</a:t>
            </a:r>
          </a:p>
          <a:p>
            <a:pPr marL="800100" lvl="2" indent="0">
              <a:spcAft>
                <a:spcPts val="1200"/>
              </a:spcAft>
              <a:buSzPct val="150000"/>
              <a:buNone/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Staff: 			Race (by other staff) &amp; Age* (by administrators)</a:t>
            </a:r>
          </a:p>
          <a:p>
            <a:pPr marL="0" indent="0">
              <a:spcAft>
                <a:spcPts val="1200"/>
              </a:spcAft>
              <a:buSzPct val="150000"/>
              <a:buNone/>
            </a:pPr>
            <a:r>
              <a:rPr lang="en-US" sz="1600" i="1" dirty="0" smtClean="0">
                <a:latin typeface="Arial" charset="0"/>
                <a:ea typeface="ＭＳ Ｐゴシック"/>
                <a:cs typeface="ＭＳ Ｐゴシック"/>
              </a:rPr>
              <a:t>* </a:t>
            </a:r>
            <a:r>
              <a:rPr lang="en-US" sz="1400" b="1" i="1" dirty="0" smtClean="0">
                <a:latin typeface="Arial" charset="0"/>
                <a:ea typeface="ＭＳ Ｐゴシック"/>
                <a:cs typeface="ＭＳ Ｐゴシック"/>
              </a:rPr>
              <a:t>Age discrimination was prevalent in both younger and older employees</a:t>
            </a:r>
          </a:p>
        </p:txBody>
      </p:sp>
    </p:spTree>
    <p:extLst>
      <p:ext uri="{BB962C8B-B14F-4D97-AF65-F5344CB8AC3E}">
        <p14:creationId xmlns:p14="http://schemas.microsoft.com/office/powerpoint/2010/main" val="83730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470019" y="145279"/>
            <a:ext cx="8313037" cy="1208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Both Students and Employees Worry About Open Communication, Voicing Unpopular Opinions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7198" y="1504670"/>
            <a:ext cx="7834246" cy="3783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Part of the university community feels marginalized due to few venues for free, civil discussions and even overtly hostile encounters that discourage open exchange of ideas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This can include sensitive issues like past hate crimes, race, and the airing of other problems on campus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In general, as compared to students, employees are much more critical of the university not being successful </a:t>
            </a:r>
            <a:r>
              <a:rPr lang="en-US" sz="1800" dirty="0">
                <a:latin typeface="Arial" charset="0"/>
                <a:ea typeface="ＭＳ Ｐゴシック"/>
                <a:cs typeface="ＭＳ Ｐゴシック"/>
              </a:rPr>
              <a:t>at facilitating differences of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opinions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Since 2010, the perception has grown that there is racial tension on campus</a:t>
            </a:r>
            <a:endParaRPr lang="en-US" sz="1800" dirty="0">
              <a:latin typeface="Arial" charset="0"/>
              <a:ea typeface="ＭＳ Ｐゴシック"/>
              <a:cs typeface="ＭＳ Ｐゴシック"/>
            </a:endParaRPr>
          </a:p>
          <a:p>
            <a:pPr marL="0" indent="0">
              <a:spcAft>
                <a:spcPts val="1200"/>
              </a:spcAft>
              <a:buSzPct val="150000"/>
              <a:buNone/>
            </a:pPr>
            <a:endParaRPr lang="en-US" sz="1800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144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42614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Students</a:t>
            </a:r>
            <a:r>
              <a:rPr lang="en-US" sz="2800" b="1" dirty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 </a:t>
            </a:r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and Employees Seek Deeper Interaction, More Events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3532" y="1567341"/>
            <a:ext cx="7937500" cy="320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Students living both on and off campus expressed interest in having more activities—including many ideas about clubs—as well as better notifications about upcoming events, including via e-mail and Canvas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Faculty and staff described similar concerns about lack of community and a wish for more social events </a:t>
            </a:r>
            <a:endParaRPr lang="en-US" sz="1800" dirty="0">
              <a:latin typeface="Arial" charset="0"/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/>
                <a:cs typeface="Arial"/>
              </a:rPr>
              <a:t>African Americans were less </a:t>
            </a:r>
            <a:r>
              <a:rPr lang="en-US" sz="1800" dirty="0">
                <a:latin typeface="Arial"/>
                <a:cs typeface="Arial"/>
              </a:rPr>
              <a:t>likely to </a:t>
            </a:r>
            <a:r>
              <a:rPr lang="en-US" sz="1800" dirty="0" smtClean="0">
                <a:latin typeface="Arial"/>
                <a:cs typeface="Arial"/>
              </a:rPr>
              <a:t>believe </a:t>
            </a:r>
            <a:r>
              <a:rPr lang="en-US" sz="1800" dirty="0">
                <a:latin typeface="Arial"/>
                <a:cs typeface="Arial"/>
              </a:rPr>
              <a:t>that SJSU was building a sense of </a:t>
            </a:r>
            <a:r>
              <a:rPr lang="en-US" sz="1800" dirty="0" smtClean="0">
                <a:latin typeface="Arial"/>
                <a:cs typeface="Arial"/>
              </a:rPr>
              <a:t>community, but black employees reported higher job </a:t>
            </a:r>
            <a:r>
              <a:rPr lang="en-US" sz="1800" dirty="0">
                <a:latin typeface="Arial"/>
                <a:cs typeface="Arial"/>
              </a:rPr>
              <a:t>satisfaction </a:t>
            </a:r>
            <a:endParaRPr lang="en-US" sz="1800" dirty="0">
              <a:solidFill>
                <a:srgbClr val="215968"/>
              </a:solidFill>
              <a:latin typeface="Arial"/>
              <a:ea typeface="ＭＳ Ｐゴシック"/>
              <a:cs typeface="Arial"/>
            </a:endParaRPr>
          </a:p>
          <a:p>
            <a:pPr marL="514350" indent="-514350">
              <a:spcAft>
                <a:spcPts val="1200"/>
              </a:spcAft>
              <a:buSzPct val="150000"/>
            </a:pPr>
            <a:endParaRPr lang="en-US" sz="1800" dirty="0" smtClean="0">
              <a:solidFill>
                <a:srgbClr val="215968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724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48596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Students Increasingly Concerned About Safety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3532" y="1652074"/>
            <a:ext cx="7582628" cy="3546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More than 300 written comments referred to matters of physical safety on campus, with women and minorities more likely to have fears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The percentage expressing fear rose substantially from 2010 to 2015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Females and nontraditional gender students were more likely than men to express concerns about safety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Asian students were also significantly more likely than either whites or Latina/</a:t>
            </a:r>
            <a:r>
              <a:rPr lang="en-US" sz="1800" dirty="0" err="1" smtClean="0">
                <a:latin typeface="Arial" charset="0"/>
                <a:ea typeface="ＭＳ Ｐゴシック"/>
                <a:cs typeface="ＭＳ Ｐゴシック"/>
              </a:rPr>
              <a:t>os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 to express concerns about safety</a:t>
            </a:r>
          </a:p>
          <a:p>
            <a:pPr marL="0" indent="0">
              <a:spcAft>
                <a:spcPts val="1200"/>
              </a:spcAft>
              <a:buSzPct val="150000"/>
              <a:buNone/>
            </a:pPr>
            <a:endParaRPr lang="en-US" sz="1800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700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5" y="4122973"/>
            <a:ext cx="631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52480"/>
            <a:ext cx="64785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884" y="476325"/>
            <a:ext cx="84942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ratings 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for their safety on campus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1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503057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Faculty Morale Low, Staff Seek Recognition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2562" y="1583808"/>
            <a:ext cx="7768858" cy="384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Faculty had concerns about decision-making, sharing of information, and opportunities for research and professional development, while staff and administrators sought more mentoring and recognition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Both faculty and administrator overall job satisfaction declined from 2010 to 2015, and compensation was cited often by faculty and staff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African American employees reported having greater satisfaction with their level of autonomy and overall job satisfaction, and rated their professional relationship with coworkers higher.</a:t>
            </a:r>
          </a:p>
        </p:txBody>
      </p:sp>
    </p:spTree>
    <p:extLst>
      <p:ext uri="{BB962C8B-B14F-4D97-AF65-F5344CB8AC3E}">
        <p14:creationId xmlns:p14="http://schemas.microsoft.com/office/powerpoint/2010/main" val="37417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1247247"/>
            <a:ext cx="64785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5" y="4422078"/>
            <a:ext cx="631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6884" y="722414"/>
            <a:ext cx="84942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ratings 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faculty morale is good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1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41760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Dissatisfaction with Campus Leadership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2562" y="1510818"/>
            <a:ext cx="7768858" cy="373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2400" dirty="0" smtClean="0">
                <a:ea typeface="ＭＳ Ｐゴシック"/>
                <a:cs typeface="ＭＳ Ｐゴシック"/>
              </a:rPr>
              <a:t>Satisfaction with campus leadership dropped precipitously from 2010 to 2015 among faculty, staff, and administrators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400" dirty="0" smtClean="0">
                <a:cs typeface="Arial"/>
              </a:rPr>
              <a:t>The </a:t>
            </a:r>
            <a:r>
              <a:rPr lang="en-US" sz="2400" dirty="0">
                <a:cs typeface="Arial"/>
              </a:rPr>
              <a:t>largest decrease among administrators and the smallest among staff. </a:t>
            </a:r>
            <a:r>
              <a:rPr lang="en-US" sz="2400" dirty="0" smtClean="0">
                <a:cs typeface="Arial"/>
              </a:rPr>
              <a:t> 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400" dirty="0">
                <a:ea typeface="ＭＳ Ｐゴシック"/>
                <a:cs typeface="ＭＳ Ｐゴシック"/>
              </a:rPr>
              <a:t>Many respondents perceived a lack of transparency, disconnected decision-making, and a decline of shared </a:t>
            </a:r>
            <a:r>
              <a:rPr lang="en-US" sz="2400" dirty="0">
                <a:ea typeface="ＭＳ Ｐゴシック"/>
                <a:cs typeface="Arial"/>
              </a:rPr>
              <a:t>governance</a:t>
            </a:r>
          </a:p>
          <a:p>
            <a:pPr marL="514350" indent="-514350">
              <a:spcAft>
                <a:spcPts val="1200"/>
              </a:spcAft>
              <a:buSzPct val="150000"/>
            </a:pPr>
            <a:endParaRPr lang="en-US" sz="18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346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571500" y="2702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Survey Background</a:t>
            </a:r>
            <a:endParaRPr lang="en-US" sz="3600" b="1" dirty="0" smtClean="0">
              <a:solidFill>
                <a:srgbClr val="215968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114" y="1438446"/>
            <a:ext cx="79277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2015 questionnaires were developed by the President’s Commission on Diversity (PCD)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revisions over the 2010 version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Attempted to balance between having comparable data points over time and responding to current campus needs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86302"/>
            <a:ext cx="8229600" cy="602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Overview of </a:t>
            </a:r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Qualitative Responses</a:t>
            </a:r>
            <a:endParaRPr lang="en-US" sz="2800" b="1" dirty="0" smtClean="0">
              <a:solidFill>
                <a:srgbClr val="215968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45" y="656343"/>
            <a:ext cx="5159701" cy="52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53456" y="41760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Further Steps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2562" y="1510818"/>
            <a:ext cx="7768858" cy="373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2800" dirty="0" smtClean="0">
                <a:ea typeface="ＭＳ Ｐゴシック"/>
                <a:cs typeface="ＭＳ Ｐゴシック"/>
              </a:rPr>
              <a:t>Continued presentations and custom data releases to campus constituencies (e.g. </a:t>
            </a:r>
            <a:r>
              <a:rPr lang="en-US" sz="2800" dirty="0" smtClean="0">
                <a:ea typeface="ＭＳ Ｐゴシック"/>
                <a:cs typeface="ＭＳ Ｐゴシック"/>
              </a:rPr>
              <a:t>Student Affairs, Academic Affairs)</a:t>
            </a:r>
            <a:endParaRPr lang="en-US" sz="2800" dirty="0" smtClean="0"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2800" dirty="0" smtClean="0">
                <a:cs typeface="Arial"/>
              </a:rPr>
              <a:t>Partial release of summary data in online interactive format for open access to the campus community</a:t>
            </a:r>
            <a:endParaRPr lang="en-US" sz="2800" dirty="0">
              <a:ea typeface="ＭＳ Ｐゴシック"/>
              <a:cs typeface="Arial"/>
            </a:endParaRPr>
          </a:p>
          <a:p>
            <a:pPr marL="514350" indent="-514350">
              <a:spcAft>
                <a:spcPts val="1200"/>
              </a:spcAft>
              <a:buSzPct val="150000"/>
            </a:pPr>
            <a:endParaRPr lang="en-US" sz="18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6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79400"/>
            <a:ext cx="9144000" cy="5675472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57200" y="68252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299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15885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Campus Climate Survey Contents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596899" y="1601471"/>
            <a:ext cx="7924800" cy="3698240"/>
          </a:xfrm>
          <a:prstGeom prst="rect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5000"/>
              </a:lnSpc>
              <a:buFont typeface="Arial" pitchFamily="20" charset="0"/>
              <a:buNone/>
              <a:defRPr/>
            </a:pPr>
            <a:endParaRPr lang="en-US" b="1" dirty="0">
              <a:solidFill>
                <a:srgbClr val="215968"/>
              </a:solidFill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46185"/>
              </p:ext>
            </p:extLst>
          </p:nvPr>
        </p:nvGraphicFramePr>
        <p:xfrm>
          <a:off x="143933" y="1154430"/>
          <a:ext cx="8898467" cy="4466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62862"/>
                <a:gridCol w="1327087"/>
                <a:gridCol w="1173425"/>
                <a:gridCol w="1159454"/>
                <a:gridCol w="1075639"/>
              </a:tblGrid>
              <a:tr h="385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MPP</a:t>
                      </a:r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climate 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SJSU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500"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 work climate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r>
                        <a:rPr lang="en-US" baseline="0" dirty="0" smtClean="0"/>
                        <a:t> of diversity initiatives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Harassment/discrimination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066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Classroom/out-of</a:t>
                      </a:r>
                      <a:r>
                        <a:rPr lang="en-US" baseline="0" dirty="0" smtClean="0"/>
                        <a:t>-classroom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Perceptions of open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 in diversity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Diversity</a:t>
                      </a:r>
                      <a:r>
                        <a:rPr lang="en-US" baseline="0" dirty="0" smtClean="0"/>
                        <a:t>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Job satisfaction</a:t>
                      </a:r>
                      <a:r>
                        <a:rPr lang="en-US" baseline="0" dirty="0" smtClean="0"/>
                        <a:t> &amp; career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825281" y="1587079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34614" y="1587079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94550" y="1587079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74425" y="1587079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74425" y="196944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94550" y="196944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34614" y="196944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25281" y="2324143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34614" y="2324143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4550" y="2324143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74425" y="2324143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74425" y="2699075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94550" y="2699075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34614" y="2699075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5281" y="2699075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25281" y="3073545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5281" y="3461802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34614" y="3461802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94550" y="3461802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74425" y="3461802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94550" y="4562106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74425" y="4562106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34614" y="4562106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25281" y="3822947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25281" y="4197650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34614" y="4943816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94550" y="4943816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374425" y="4943816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74425" y="530476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94550" y="530476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34614" y="530476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25281" y="5304761"/>
            <a:ext cx="279400" cy="2592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47302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Campus Climate Methods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77440" y="1620874"/>
            <a:ext cx="5679675" cy="14360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 smtClean="0">
                <a:solidFill>
                  <a:srgbClr val="215968"/>
                </a:solidFill>
                <a:latin typeface="Arial" charset="0"/>
                <a:ea typeface="ＭＳ Ｐゴシック"/>
                <a:cs typeface="Arial" charset="0"/>
              </a:rPr>
              <a:t>All current students, faculty, staff, and administrators were invited via e-mail to complete the survey online in March and April 2015. Responses were anonymous, but those who provided their contact information were eligible to win a gift card for their participation. Results are unweighted.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rgbClr val="215968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43989"/>
              </p:ext>
            </p:extLst>
          </p:nvPr>
        </p:nvGraphicFramePr>
        <p:xfrm>
          <a:off x="709301" y="3294530"/>
          <a:ext cx="7742490" cy="2296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38101"/>
                <a:gridCol w="1298961"/>
                <a:gridCol w="1239140"/>
                <a:gridCol w="1204957"/>
                <a:gridCol w="14613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Estimated </a:t>
                      </a:r>
                      <a:r>
                        <a:rPr lang="en-US" baseline="0" dirty="0" smtClean="0"/>
                        <a:t>Population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Unique </a:t>
                      </a:r>
                    </a:p>
                    <a:p>
                      <a:pPr algn="r"/>
                      <a:r>
                        <a:rPr lang="en-US" dirty="0" smtClean="0"/>
                        <a:t>E-mail Addresses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Usable Responses</a:t>
                      </a:r>
                      <a:r>
                        <a:rPr lang="en-US" baseline="0" dirty="0" smtClean="0"/>
                        <a:t>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Estimated Participation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32,532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33,659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5,586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(incl. temporary)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Staff &amp; administrators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(incl. student asst.)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5,329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4" y="1642037"/>
            <a:ext cx="1807463" cy="13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08"/>
            <a:ext cx="8229600" cy="85026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/>
            </a:r>
            <a:b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</a:br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Respondent </a:t>
            </a:r>
            <a:r>
              <a:rPr lang="en-US" sz="3600" b="1" dirty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Profile: Students</a:t>
            </a:r>
            <a:br>
              <a:rPr lang="en-US" sz="3600" b="1" dirty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</a:br>
            <a:endParaRPr lang="en-US" sz="3600" b="1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44122"/>
            <a:ext cx="8068733" cy="449698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1596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863" y="1368984"/>
            <a:ext cx="78590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15968"/>
                </a:solidFill>
                <a:latin typeface="Arial"/>
                <a:cs typeface="Arial"/>
              </a:rPr>
              <a:t>Gender 	</a:t>
            </a:r>
          </a:p>
          <a:p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55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Female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, 44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% Male, 1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Genderqueer, Transman/Transwoman, Intersex, Other</a:t>
            </a:r>
            <a:endParaRPr lang="en-US" sz="2400" b="1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215968"/>
                </a:solidFill>
                <a:latin typeface="Arial"/>
                <a:cs typeface="Arial"/>
              </a:rPr>
              <a:t>Age</a:t>
            </a:r>
            <a:endParaRPr lang="en-US" sz="2000" b="1" dirty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Average age was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24.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About 25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were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younger than 20 years of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age</a:t>
            </a:r>
            <a:endParaRPr lang="en-US" sz="16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215968"/>
                </a:solidFill>
                <a:latin typeface="Arial"/>
                <a:cs typeface="Arial"/>
              </a:rPr>
              <a:t>Disability</a:t>
            </a:r>
            <a:endParaRPr lang="en-US" sz="2000" b="1" dirty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6%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indicated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having a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disability</a:t>
            </a:r>
            <a:endParaRPr lang="en-US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215968"/>
                </a:solidFill>
                <a:latin typeface="Arial"/>
                <a:cs typeface="Arial"/>
              </a:rPr>
              <a:t>Ethnicity </a:t>
            </a:r>
            <a:endParaRPr lang="en-US" sz="2000" b="1" dirty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Asians (41%) were the predominant ethnic group, followed by White (24%), Latino (19%), Two or more races (7%), African American (3%), Middle Eastern (2%), Pacific Islander (1%) and others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(4%). The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predominant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Asian nationalities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were Asian Indian (27%), Chinese (25%), Vietnamese (19%), and Filipina/o (12%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43708"/>
            <a:ext cx="8229600" cy="850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/>
            </a:r>
            <a:b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</a:br>
            <a: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Respondent Profile: Employees</a:t>
            </a:r>
            <a:br>
              <a:rPr lang="en-US" sz="36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</a:br>
            <a:endParaRPr lang="en-US" sz="3600" b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093975"/>
            <a:ext cx="8068733" cy="457767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1596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1315264"/>
            <a:ext cx="79166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15968"/>
                </a:solidFill>
                <a:latin typeface="Arial"/>
                <a:cs typeface="Arial"/>
              </a:rPr>
              <a:t>Gender</a:t>
            </a:r>
          </a:p>
          <a:p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63%  F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emale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, 35%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Male, 2%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were </a:t>
            </a:r>
            <a:r>
              <a:rPr lang="en-US" sz="1600" dirty="0" err="1" smtClean="0">
                <a:solidFill>
                  <a:srgbClr val="215968"/>
                </a:solidFill>
                <a:latin typeface="Arial"/>
                <a:cs typeface="Arial"/>
              </a:rPr>
              <a:t>Genderqueer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215968"/>
                </a:solidFill>
                <a:latin typeface="Arial"/>
                <a:cs typeface="Arial"/>
              </a:rPr>
              <a:t>Transman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,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Intersex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and Other</a:t>
            </a:r>
            <a:endParaRPr lang="en-US" sz="16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215968"/>
                </a:solidFill>
                <a:latin typeface="Arial"/>
                <a:cs typeface="Arial"/>
              </a:rPr>
              <a:t>Age</a:t>
            </a:r>
            <a:endParaRPr lang="en-US" sz="2000" b="1" dirty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Average age was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47.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  20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were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over the age of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60</a:t>
            </a:r>
            <a:endParaRPr lang="en-US" sz="16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215968"/>
                </a:solidFill>
                <a:latin typeface="Arial"/>
                <a:cs typeface="Arial"/>
              </a:rPr>
              <a:t>Disability</a:t>
            </a:r>
          </a:p>
          <a:p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9%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indicated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having a </a:t>
            </a: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disability</a:t>
            </a:r>
            <a:endParaRPr lang="en-US" sz="1600" dirty="0">
              <a:solidFill>
                <a:srgbClr val="215968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215968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215968"/>
                </a:solidFill>
                <a:latin typeface="Arial"/>
                <a:cs typeface="Arial"/>
              </a:rPr>
              <a:t>Ethnicity</a:t>
            </a:r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215968"/>
                </a:solidFill>
                <a:latin typeface="Arial"/>
                <a:cs typeface="Arial"/>
              </a:rPr>
              <a:t>Most were White </a:t>
            </a:r>
            <a:r>
              <a:rPr lang="en-US" sz="1600" dirty="0">
                <a:solidFill>
                  <a:srgbClr val="215968"/>
                </a:solidFill>
                <a:latin typeface="Arial"/>
                <a:cs typeface="Arial"/>
              </a:rPr>
              <a:t>(44%), followed  by Asians (18%) , and Hispanic/Latino (16%), Two or more races (7%), African American (5%), Pacific Islander (1%), and Other (5%)</a:t>
            </a:r>
            <a:r>
              <a:rPr lang="en-US" sz="1600" dirty="0">
                <a:solidFill>
                  <a:srgbClr val="215968"/>
                </a:solidFill>
              </a:rPr>
              <a:t/>
            </a:r>
            <a:br>
              <a:rPr lang="en-US" sz="1600" dirty="0">
                <a:solidFill>
                  <a:srgbClr val="215968"/>
                </a:solidFill>
              </a:rPr>
            </a:br>
            <a:endParaRPr lang="en-US" sz="1600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80474" y="108805"/>
            <a:ext cx="885524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General Climate: Many Stakeholders </a:t>
            </a:r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Upbeat, </a:t>
            </a:r>
            <a:endParaRPr lang="en-US" sz="2800" b="1" dirty="0" smtClean="0">
              <a:solidFill>
                <a:srgbClr val="215968"/>
              </a:solidFill>
              <a:latin typeface="Arial" charset="0"/>
              <a:ea typeface="ＭＳ Ｐゴシック"/>
              <a:cs typeface="ＭＳ Ｐゴシック"/>
            </a:endParaRPr>
          </a:p>
          <a:p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But </a:t>
            </a:r>
            <a:r>
              <a:rPr lang="en-US" sz="2800" b="1" dirty="0" smtClean="0">
                <a:solidFill>
                  <a:srgbClr val="215968"/>
                </a:solidFill>
                <a:latin typeface="Arial" charset="0"/>
                <a:ea typeface="ＭＳ Ｐゴシック"/>
                <a:cs typeface="ＭＳ Ｐゴシック"/>
              </a:rPr>
              <a:t>Room to Improve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381" y="1113568"/>
            <a:ext cx="8297967" cy="4598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A majority of respondents in each constituent group—students, faculty, staff, and administrators—view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the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overall campus climate favorably</a:t>
            </a:r>
          </a:p>
          <a:p>
            <a:pPr marL="514350" indent="-514350">
              <a:spcAft>
                <a:spcPts val="12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Most perceived the climate as ‘moderately’ or ‘very much’ respectful (</a:t>
            </a:r>
            <a:r>
              <a:rPr lang="en-US" sz="1800" dirty="0">
                <a:latin typeface="Arial" charset="0"/>
                <a:ea typeface="ＭＳ Ｐゴシック"/>
                <a:cs typeface="ＭＳ Ｐゴシック"/>
              </a:rPr>
              <a:t>71% of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students </a:t>
            </a:r>
            <a:r>
              <a:rPr lang="en-US" sz="1800" dirty="0">
                <a:latin typeface="Arial" charset="0"/>
                <a:ea typeface="ＭＳ Ｐゴシック"/>
                <a:cs typeface="ＭＳ Ｐゴシック"/>
              </a:rPr>
              <a:t>and 67% of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faculty, staf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f, and administrators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) </a:t>
            </a:r>
            <a:endParaRPr lang="en-US" sz="1800" dirty="0" smtClean="0">
              <a:latin typeface="Arial" charset="0"/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6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Only 45% of students and 33% of employees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rated the campus as ‘not at all’ racist.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The shares believing the campus was not at all sexist were slightly higher (52% of students and 33% of employees).</a:t>
            </a:r>
            <a:endParaRPr lang="en-US" sz="1800" dirty="0" smtClean="0">
              <a:latin typeface="Arial" charset="0"/>
              <a:ea typeface="ＭＳ Ｐゴシック"/>
              <a:cs typeface="ＭＳ Ｐゴシック"/>
            </a:endParaRPr>
          </a:p>
          <a:p>
            <a:pPr marL="514350" indent="-514350">
              <a:spcAft>
                <a:spcPts val="600"/>
              </a:spcAft>
              <a:buSzPct val="150000"/>
            </a:pP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African Americans were more likely to perceive the climate as more racist.</a:t>
            </a:r>
          </a:p>
          <a:p>
            <a:pPr marL="514350" indent="-514350">
              <a:spcAft>
                <a:spcPts val="600"/>
              </a:spcAft>
              <a:buSzPct val="150000"/>
            </a:pPr>
            <a:r>
              <a:rPr lang="en-US" sz="1800" dirty="0" smtClean="0">
                <a:latin typeface="Arial"/>
                <a:cs typeface="Arial"/>
              </a:rPr>
              <a:t>LGBT </a:t>
            </a:r>
            <a:r>
              <a:rPr lang="en-US" sz="1800" dirty="0">
                <a:latin typeface="Arial"/>
                <a:cs typeface="Arial"/>
              </a:rPr>
              <a:t>students were </a:t>
            </a:r>
            <a:r>
              <a:rPr lang="en-US" sz="1800" dirty="0" smtClean="0">
                <a:latin typeface="Arial"/>
                <a:cs typeface="Arial"/>
              </a:rPr>
              <a:t>more </a:t>
            </a:r>
            <a:r>
              <a:rPr lang="en-US" sz="1800" dirty="0">
                <a:latin typeface="Arial"/>
                <a:cs typeface="Arial"/>
              </a:rPr>
              <a:t>likely than their heterosexual peers to view the university climate as </a:t>
            </a:r>
            <a:r>
              <a:rPr lang="en-US" sz="1800" dirty="0" smtClean="0">
                <a:latin typeface="Arial"/>
                <a:cs typeface="Arial"/>
              </a:rPr>
              <a:t>homophobic</a:t>
            </a:r>
          </a:p>
          <a:p>
            <a:pPr marL="514350" indent="-514350">
              <a:spcAft>
                <a:spcPts val="600"/>
              </a:spcAft>
              <a:buSzPct val="150000"/>
            </a:pPr>
            <a:r>
              <a:rPr lang="en-US" sz="1800" dirty="0" smtClean="0">
                <a:latin typeface="Arial"/>
                <a:cs typeface="Arial"/>
              </a:rPr>
              <a:t>Among those who identified as disabled </a:t>
            </a:r>
            <a:r>
              <a:rPr lang="en-US" sz="1800" dirty="0" smtClean="0">
                <a:latin typeface="Arial" charset="0"/>
                <a:ea typeface="ＭＳ Ｐゴシック"/>
                <a:cs typeface="ＭＳ Ｐゴシック"/>
              </a:rPr>
              <a:t>23% of disabled students and almost a third of disabled employees rated the SJSU climate as ‘not at all’ or only ‘slightly’ inclusive of the disabled</a:t>
            </a:r>
          </a:p>
        </p:txBody>
      </p:sp>
    </p:spTree>
    <p:extLst>
      <p:ext uri="{BB962C8B-B14F-4D97-AF65-F5344CB8AC3E}">
        <p14:creationId xmlns:p14="http://schemas.microsoft.com/office/powerpoint/2010/main" val="299637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2" y="5370742"/>
            <a:ext cx="410408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91326"/>
            <a:ext cx="64770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01" y="343074"/>
            <a:ext cx="8686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ratings of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general campus climate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1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53" y="5395887"/>
            <a:ext cx="424243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11600"/>
            <a:ext cx="64770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6884" y="382834"/>
            <a:ext cx="849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mployee ratings of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general campus climate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0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10782</TotalTime>
  <Words>1295</Words>
  <Application>Microsoft Office PowerPoint</Application>
  <PresentationFormat>Custom</PresentationFormat>
  <Paragraphs>163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 Respondent Profile: Students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Jose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Kim</dc:creator>
  <cp:lastModifiedBy>Scott F Heil</cp:lastModifiedBy>
  <cp:revision>235</cp:revision>
  <cp:lastPrinted>2015-11-10T21:05:03Z</cp:lastPrinted>
  <dcterms:created xsi:type="dcterms:W3CDTF">2014-04-18T16:56:49Z</dcterms:created>
  <dcterms:modified xsi:type="dcterms:W3CDTF">2016-04-01T22:06:13Z</dcterms:modified>
</cp:coreProperties>
</file>