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7" r:id="rId2"/>
    <p:sldId id="260" r:id="rId3"/>
    <p:sldId id="287" r:id="rId4"/>
    <p:sldId id="284" r:id="rId5"/>
    <p:sldId id="264" r:id="rId6"/>
    <p:sldId id="285" r:id="rId7"/>
    <p:sldId id="266" r:id="rId8"/>
    <p:sldId id="267" r:id="rId9"/>
    <p:sldId id="268" r:id="rId10"/>
    <p:sldId id="286" r:id="rId11"/>
    <p:sldId id="270" r:id="rId12"/>
    <p:sldId id="280" r:id="rId13"/>
    <p:sldId id="283" r:id="rId14"/>
    <p:sldId id="276" r:id="rId15"/>
    <p:sldId id="277" r:id="rId16"/>
    <p:sldId id="279" r:id="rId17"/>
    <p:sldId id="274" r:id="rId18"/>
    <p:sldId id="275" r:id="rId19"/>
    <p:sldId id="281" r:id="rId20"/>
    <p:sldId id="282" r:id="rId21"/>
    <p:sldId id="278" r:id="rId22"/>
  </p:sldIdLst>
  <p:sldSz cx="12192000" cy="6858000"/>
  <p:notesSz cx="6985000" cy="9271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F1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3600" b="1" dirty="0"/>
              <a:t>T/TT Faculty </a:t>
            </a:r>
            <a:r>
              <a:rPr lang="en-US" sz="3600" b="1" dirty="0" smtClean="0"/>
              <a:t>Trends 1997-2015:  </a:t>
            </a:r>
            <a:r>
              <a:rPr lang="en-US" sz="3600" b="1" dirty="0"/>
              <a:t>Gender</a:t>
            </a:r>
          </a:p>
        </c:rich>
      </c:tx>
      <c:layout>
        <c:manualLayout>
          <c:xMode val="edge"/>
          <c:yMode val="edge"/>
          <c:x val="0.16674382716049382"/>
          <c:y val="7.139805713032737E-4"/>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Sheet1!$A$8</c:f>
              <c:strCache>
                <c:ptCount val="1"/>
                <c:pt idx="0">
                  <c:v>% male</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Sheet1!$B$7:$H$7</c:f>
              <c:numCache>
                <c:formatCode>General</c:formatCode>
                <c:ptCount val="7"/>
                <c:pt idx="0">
                  <c:v>1997</c:v>
                </c:pt>
                <c:pt idx="1">
                  <c:v>2000</c:v>
                </c:pt>
                <c:pt idx="2">
                  <c:v>2003</c:v>
                </c:pt>
                <c:pt idx="3">
                  <c:v>2006</c:v>
                </c:pt>
                <c:pt idx="4">
                  <c:v>2009</c:v>
                </c:pt>
                <c:pt idx="5">
                  <c:v>2012</c:v>
                </c:pt>
                <c:pt idx="6">
                  <c:v>2015</c:v>
                </c:pt>
              </c:numCache>
            </c:numRef>
          </c:cat>
          <c:val>
            <c:numRef>
              <c:f>Sheet1!$B$8:$H$8</c:f>
              <c:numCache>
                <c:formatCode>General</c:formatCode>
                <c:ptCount val="7"/>
                <c:pt idx="0">
                  <c:v>65.7</c:v>
                </c:pt>
                <c:pt idx="1">
                  <c:v>61.9</c:v>
                </c:pt>
                <c:pt idx="2">
                  <c:v>58.8</c:v>
                </c:pt>
                <c:pt idx="3">
                  <c:v>58.3</c:v>
                </c:pt>
                <c:pt idx="4">
                  <c:v>56.1</c:v>
                </c:pt>
                <c:pt idx="5">
                  <c:v>55</c:v>
                </c:pt>
                <c:pt idx="6">
                  <c:v>52.4</c:v>
                </c:pt>
              </c:numCache>
            </c:numRef>
          </c:val>
          <c:smooth val="0"/>
          <c:extLst>
            <c:ext xmlns:c16="http://schemas.microsoft.com/office/drawing/2014/chart" uri="{C3380CC4-5D6E-409C-BE32-E72D297353CC}">
              <c16:uniqueId val="{00000000-D4F9-4ED9-87E2-C9066503C924}"/>
            </c:ext>
          </c:extLst>
        </c:ser>
        <c:ser>
          <c:idx val="1"/>
          <c:order val="1"/>
          <c:tx>
            <c:strRef>
              <c:f>Sheet1!$A$9</c:f>
              <c:strCache>
                <c:ptCount val="1"/>
                <c:pt idx="0">
                  <c:v>% female</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Sheet1!$B$7:$H$7</c:f>
              <c:numCache>
                <c:formatCode>General</c:formatCode>
                <c:ptCount val="7"/>
                <c:pt idx="0">
                  <c:v>1997</c:v>
                </c:pt>
                <c:pt idx="1">
                  <c:v>2000</c:v>
                </c:pt>
                <c:pt idx="2">
                  <c:v>2003</c:v>
                </c:pt>
                <c:pt idx="3">
                  <c:v>2006</c:v>
                </c:pt>
                <c:pt idx="4">
                  <c:v>2009</c:v>
                </c:pt>
                <c:pt idx="5">
                  <c:v>2012</c:v>
                </c:pt>
                <c:pt idx="6">
                  <c:v>2015</c:v>
                </c:pt>
              </c:numCache>
            </c:numRef>
          </c:cat>
          <c:val>
            <c:numRef>
              <c:f>Sheet1!$B$9:$H$9</c:f>
              <c:numCache>
                <c:formatCode>General</c:formatCode>
                <c:ptCount val="7"/>
                <c:pt idx="0">
                  <c:v>34.299999999999997</c:v>
                </c:pt>
                <c:pt idx="1">
                  <c:v>38.1</c:v>
                </c:pt>
                <c:pt idx="2">
                  <c:v>41.2</c:v>
                </c:pt>
                <c:pt idx="3">
                  <c:v>41.7</c:v>
                </c:pt>
                <c:pt idx="4">
                  <c:v>43.9</c:v>
                </c:pt>
                <c:pt idx="5">
                  <c:v>45</c:v>
                </c:pt>
                <c:pt idx="6">
                  <c:v>47.6</c:v>
                </c:pt>
              </c:numCache>
            </c:numRef>
          </c:val>
          <c:smooth val="0"/>
          <c:extLst>
            <c:ext xmlns:c16="http://schemas.microsoft.com/office/drawing/2014/chart" uri="{C3380CC4-5D6E-409C-BE32-E72D297353CC}">
              <c16:uniqueId val="{00000001-D4F9-4ED9-87E2-C9066503C924}"/>
            </c:ext>
          </c:extLst>
        </c:ser>
        <c:dLbls>
          <c:showLegendKey val="0"/>
          <c:showVal val="0"/>
          <c:showCatName val="0"/>
          <c:showSerName val="0"/>
          <c:showPercent val="0"/>
          <c:showBubbleSize val="0"/>
        </c:dLbls>
        <c:marker val="1"/>
        <c:smooth val="0"/>
        <c:axId val="49722976"/>
        <c:axId val="49723536"/>
      </c:lineChart>
      <c:catAx>
        <c:axId val="497229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49723536"/>
        <c:crosses val="autoZero"/>
        <c:auto val="1"/>
        <c:lblAlgn val="ctr"/>
        <c:lblOffset val="100"/>
        <c:noMultiLvlLbl val="0"/>
      </c:catAx>
      <c:valAx>
        <c:axId val="497235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972297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3600" b="1" dirty="0"/>
              <a:t>T/TT Faculty </a:t>
            </a:r>
            <a:r>
              <a:rPr lang="en-US" sz="3600" b="1" dirty="0" smtClean="0"/>
              <a:t>Trends 1997-2015:  </a:t>
            </a:r>
            <a:r>
              <a:rPr lang="en-US" sz="3600" b="1" dirty="0"/>
              <a:t>Race/Ethnicity</a:t>
            </a:r>
          </a:p>
        </c:rich>
      </c:tx>
      <c:layout>
        <c:manualLayout>
          <c:xMode val="edge"/>
          <c:yMode val="edge"/>
          <c:x val="0.11669500397277352"/>
          <c:y val="8.5057477422932574E-3"/>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Sheet1!$A$2</c:f>
              <c:strCache>
                <c:ptCount val="1"/>
                <c:pt idx="0">
                  <c:v>% white</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Sheet1!$B$1:$H$1</c:f>
              <c:numCache>
                <c:formatCode>General</c:formatCode>
                <c:ptCount val="7"/>
                <c:pt idx="0">
                  <c:v>1997</c:v>
                </c:pt>
                <c:pt idx="1">
                  <c:v>2000</c:v>
                </c:pt>
                <c:pt idx="2">
                  <c:v>2003</c:v>
                </c:pt>
                <c:pt idx="3">
                  <c:v>2006</c:v>
                </c:pt>
                <c:pt idx="4">
                  <c:v>2009</c:v>
                </c:pt>
                <c:pt idx="5">
                  <c:v>2012</c:v>
                </c:pt>
                <c:pt idx="6">
                  <c:v>2015</c:v>
                </c:pt>
              </c:numCache>
            </c:numRef>
          </c:cat>
          <c:val>
            <c:numRef>
              <c:f>Sheet1!$B$2:$H$2</c:f>
              <c:numCache>
                <c:formatCode>General</c:formatCode>
                <c:ptCount val="7"/>
                <c:pt idx="0">
                  <c:v>72.900000000000006</c:v>
                </c:pt>
                <c:pt idx="1">
                  <c:v>69.900000000000006</c:v>
                </c:pt>
                <c:pt idx="2">
                  <c:v>70.2</c:v>
                </c:pt>
                <c:pt idx="3">
                  <c:v>66.3</c:v>
                </c:pt>
                <c:pt idx="4">
                  <c:v>65.599999999999994</c:v>
                </c:pt>
                <c:pt idx="5">
                  <c:v>62.7</c:v>
                </c:pt>
                <c:pt idx="6">
                  <c:v>59</c:v>
                </c:pt>
              </c:numCache>
            </c:numRef>
          </c:val>
          <c:smooth val="0"/>
          <c:extLst>
            <c:ext xmlns:c16="http://schemas.microsoft.com/office/drawing/2014/chart" uri="{C3380CC4-5D6E-409C-BE32-E72D297353CC}">
              <c16:uniqueId val="{00000000-451C-452C-9861-15CCF44EF3BC}"/>
            </c:ext>
          </c:extLst>
        </c:ser>
        <c:ser>
          <c:idx val="1"/>
          <c:order val="1"/>
          <c:tx>
            <c:strRef>
              <c:f>Sheet1!$A$3</c:f>
              <c:strCache>
                <c:ptCount val="1"/>
                <c:pt idx="0">
                  <c:v>% minority</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Sheet1!$B$1:$H$1</c:f>
              <c:numCache>
                <c:formatCode>General</c:formatCode>
                <c:ptCount val="7"/>
                <c:pt idx="0">
                  <c:v>1997</c:v>
                </c:pt>
                <c:pt idx="1">
                  <c:v>2000</c:v>
                </c:pt>
                <c:pt idx="2">
                  <c:v>2003</c:v>
                </c:pt>
                <c:pt idx="3">
                  <c:v>2006</c:v>
                </c:pt>
                <c:pt idx="4">
                  <c:v>2009</c:v>
                </c:pt>
                <c:pt idx="5">
                  <c:v>2012</c:v>
                </c:pt>
                <c:pt idx="6">
                  <c:v>2015</c:v>
                </c:pt>
              </c:numCache>
            </c:numRef>
          </c:cat>
          <c:val>
            <c:numRef>
              <c:f>Sheet1!$B$3:$H$3</c:f>
              <c:numCache>
                <c:formatCode>General</c:formatCode>
                <c:ptCount val="7"/>
                <c:pt idx="0">
                  <c:v>21</c:v>
                </c:pt>
                <c:pt idx="1">
                  <c:v>24.3</c:v>
                </c:pt>
                <c:pt idx="2">
                  <c:v>25.9</c:v>
                </c:pt>
                <c:pt idx="3">
                  <c:v>29.3</c:v>
                </c:pt>
                <c:pt idx="4">
                  <c:v>28.3</c:v>
                </c:pt>
                <c:pt idx="5">
                  <c:v>30.6</c:v>
                </c:pt>
                <c:pt idx="6">
                  <c:v>32.4</c:v>
                </c:pt>
              </c:numCache>
            </c:numRef>
          </c:val>
          <c:smooth val="0"/>
          <c:extLst>
            <c:ext xmlns:c16="http://schemas.microsoft.com/office/drawing/2014/chart" uri="{C3380CC4-5D6E-409C-BE32-E72D297353CC}">
              <c16:uniqueId val="{00000001-451C-452C-9861-15CCF44EF3BC}"/>
            </c:ext>
          </c:extLst>
        </c:ser>
        <c:ser>
          <c:idx val="2"/>
          <c:order val="2"/>
          <c:tx>
            <c:strRef>
              <c:f>Sheet1!$A$4</c:f>
              <c:strCache>
                <c:ptCount val="1"/>
                <c:pt idx="0">
                  <c:v>% unknown</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numRef>
              <c:f>Sheet1!$B$1:$H$1</c:f>
              <c:numCache>
                <c:formatCode>General</c:formatCode>
                <c:ptCount val="7"/>
                <c:pt idx="0">
                  <c:v>1997</c:v>
                </c:pt>
                <c:pt idx="1">
                  <c:v>2000</c:v>
                </c:pt>
                <c:pt idx="2">
                  <c:v>2003</c:v>
                </c:pt>
                <c:pt idx="3">
                  <c:v>2006</c:v>
                </c:pt>
                <c:pt idx="4">
                  <c:v>2009</c:v>
                </c:pt>
                <c:pt idx="5">
                  <c:v>2012</c:v>
                </c:pt>
                <c:pt idx="6">
                  <c:v>2015</c:v>
                </c:pt>
              </c:numCache>
            </c:numRef>
          </c:cat>
          <c:val>
            <c:numRef>
              <c:f>Sheet1!$B$4:$H$4</c:f>
              <c:numCache>
                <c:formatCode>General</c:formatCode>
                <c:ptCount val="7"/>
                <c:pt idx="0">
                  <c:v>6.1</c:v>
                </c:pt>
                <c:pt idx="1">
                  <c:v>5.8</c:v>
                </c:pt>
                <c:pt idx="2">
                  <c:v>3.9</c:v>
                </c:pt>
                <c:pt idx="3">
                  <c:v>4.4000000000000004</c:v>
                </c:pt>
                <c:pt idx="4">
                  <c:v>6.1</c:v>
                </c:pt>
                <c:pt idx="5">
                  <c:v>6.7</c:v>
                </c:pt>
                <c:pt idx="6">
                  <c:v>8.6</c:v>
                </c:pt>
              </c:numCache>
            </c:numRef>
          </c:val>
          <c:smooth val="0"/>
          <c:extLst>
            <c:ext xmlns:c16="http://schemas.microsoft.com/office/drawing/2014/chart" uri="{C3380CC4-5D6E-409C-BE32-E72D297353CC}">
              <c16:uniqueId val="{00000002-451C-452C-9861-15CCF44EF3BC}"/>
            </c:ext>
          </c:extLst>
        </c:ser>
        <c:dLbls>
          <c:showLegendKey val="0"/>
          <c:showVal val="0"/>
          <c:showCatName val="0"/>
          <c:showSerName val="0"/>
          <c:showPercent val="0"/>
          <c:showBubbleSize val="0"/>
        </c:dLbls>
        <c:marker val="1"/>
        <c:smooth val="0"/>
        <c:axId val="49721296"/>
        <c:axId val="105524032"/>
      </c:lineChart>
      <c:catAx>
        <c:axId val="49721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05524032"/>
        <c:crosses val="autoZero"/>
        <c:auto val="1"/>
        <c:lblAlgn val="ctr"/>
        <c:lblOffset val="100"/>
        <c:noMultiLvlLbl val="0"/>
      </c:catAx>
      <c:valAx>
        <c:axId val="1055240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972129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4" cy="465160"/>
          </a:xfrm>
          <a:prstGeom prst="rect">
            <a:avLst/>
          </a:prstGeom>
        </p:spPr>
        <p:txBody>
          <a:bodyPr vert="horz" lIns="92885" tIns="46442" rIns="92885" bIns="46442" rtlCol="0"/>
          <a:lstStyle>
            <a:lvl1pPr algn="l">
              <a:defRPr sz="1200"/>
            </a:lvl1pPr>
          </a:lstStyle>
          <a:p>
            <a:endParaRPr lang="en-US"/>
          </a:p>
        </p:txBody>
      </p:sp>
      <p:sp>
        <p:nvSpPr>
          <p:cNvPr id="3" name="Date Placeholder 2"/>
          <p:cNvSpPr>
            <a:spLocks noGrp="1"/>
          </p:cNvSpPr>
          <p:nvPr>
            <p:ph type="dt" idx="1"/>
          </p:nvPr>
        </p:nvSpPr>
        <p:spPr>
          <a:xfrm>
            <a:off x="3956550" y="0"/>
            <a:ext cx="3026834" cy="465160"/>
          </a:xfrm>
          <a:prstGeom prst="rect">
            <a:avLst/>
          </a:prstGeom>
        </p:spPr>
        <p:txBody>
          <a:bodyPr vert="horz" lIns="92885" tIns="46442" rIns="92885" bIns="46442" rtlCol="0"/>
          <a:lstStyle>
            <a:lvl1pPr algn="r">
              <a:defRPr sz="1200"/>
            </a:lvl1pPr>
          </a:lstStyle>
          <a:p>
            <a:fld id="{C457E864-89D7-44F2-9E2E-3E474124C650}" type="datetimeFigureOut">
              <a:rPr lang="en-US" smtClean="0"/>
              <a:t>4/25/2016</a:t>
            </a:fld>
            <a:endParaRPr lang="en-US"/>
          </a:p>
        </p:txBody>
      </p:sp>
      <p:sp>
        <p:nvSpPr>
          <p:cNvPr id="4" name="Slide Image Placeholder 3"/>
          <p:cNvSpPr>
            <a:spLocks noGrp="1" noRot="1" noChangeAspect="1"/>
          </p:cNvSpPr>
          <p:nvPr>
            <p:ph type="sldImg" idx="2"/>
          </p:nvPr>
        </p:nvSpPr>
        <p:spPr>
          <a:xfrm>
            <a:off x="711200" y="1158875"/>
            <a:ext cx="5562600" cy="3128963"/>
          </a:xfrm>
          <a:prstGeom prst="rect">
            <a:avLst/>
          </a:prstGeom>
          <a:noFill/>
          <a:ln w="12700">
            <a:solidFill>
              <a:prstClr val="black"/>
            </a:solidFill>
          </a:ln>
        </p:spPr>
        <p:txBody>
          <a:bodyPr vert="horz" lIns="92885" tIns="46442" rIns="92885" bIns="46442" rtlCol="0" anchor="ctr"/>
          <a:lstStyle/>
          <a:p>
            <a:endParaRPr lang="en-US"/>
          </a:p>
        </p:txBody>
      </p:sp>
      <p:sp>
        <p:nvSpPr>
          <p:cNvPr id="5" name="Notes Placeholder 4"/>
          <p:cNvSpPr>
            <a:spLocks noGrp="1"/>
          </p:cNvSpPr>
          <p:nvPr>
            <p:ph type="body" sz="quarter" idx="3"/>
          </p:nvPr>
        </p:nvSpPr>
        <p:spPr>
          <a:xfrm>
            <a:off x="698500" y="4461670"/>
            <a:ext cx="5588000" cy="3650456"/>
          </a:xfrm>
          <a:prstGeom prst="rect">
            <a:avLst/>
          </a:prstGeom>
        </p:spPr>
        <p:txBody>
          <a:bodyPr vert="horz" lIns="92885" tIns="46442" rIns="92885" bIns="4644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05842"/>
            <a:ext cx="3026834" cy="465159"/>
          </a:xfrm>
          <a:prstGeom prst="rect">
            <a:avLst/>
          </a:prstGeom>
        </p:spPr>
        <p:txBody>
          <a:bodyPr vert="horz" lIns="92885" tIns="46442" rIns="92885" bIns="46442"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05842"/>
            <a:ext cx="3026834" cy="465159"/>
          </a:xfrm>
          <a:prstGeom prst="rect">
            <a:avLst/>
          </a:prstGeom>
        </p:spPr>
        <p:txBody>
          <a:bodyPr vert="horz" lIns="92885" tIns="46442" rIns="92885" bIns="46442" rtlCol="0" anchor="b"/>
          <a:lstStyle>
            <a:lvl1pPr algn="r">
              <a:defRPr sz="1200"/>
            </a:lvl1pPr>
          </a:lstStyle>
          <a:p>
            <a:fld id="{5D4BF475-3B0B-4A3C-831F-4CEBC89DF3AA}" type="slidenum">
              <a:rPr lang="en-US" smtClean="0"/>
              <a:t>‹#›</a:t>
            </a:fld>
            <a:endParaRPr lang="en-US"/>
          </a:p>
        </p:txBody>
      </p:sp>
    </p:spTree>
    <p:extLst>
      <p:ext uri="{BB962C8B-B14F-4D97-AF65-F5344CB8AC3E}">
        <p14:creationId xmlns:p14="http://schemas.microsoft.com/office/powerpoint/2010/main" val="3103431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txBox="1">
            <a:spLocks noGrp="1"/>
          </p:cNvSpPr>
          <p:nvPr>
            <p:ph type="body" idx="1"/>
          </p:nvPr>
        </p:nvSpPr>
        <p:spPr>
          <a:xfrm>
            <a:off x="698502" y="4403726"/>
            <a:ext cx="5587999" cy="4171951"/>
          </a:xfrm>
          <a:prstGeom prst="rect">
            <a:avLst/>
          </a:prstGeom>
        </p:spPr>
        <p:txBody>
          <a:bodyPr lIns="92870" tIns="92870" rIns="92870" bIns="92870" anchor="ctr" anchorCtr="0">
            <a:noAutofit/>
          </a:bodyPr>
          <a:lstStyle/>
          <a:p>
            <a:endParaRPr/>
          </a:p>
        </p:txBody>
      </p:sp>
      <p:sp>
        <p:nvSpPr>
          <p:cNvPr id="115" name="Shape 115"/>
          <p:cNvSpPr>
            <a:spLocks noGrp="1" noRot="1" noChangeAspect="1"/>
          </p:cNvSpPr>
          <p:nvPr>
            <p:ph type="sldImg" idx="2"/>
          </p:nvPr>
        </p:nvSpPr>
        <p:spPr>
          <a:xfrm>
            <a:off x="403225" y="695325"/>
            <a:ext cx="6178550" cy="34766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93997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Shape 180"/>
          <p:cNvSpPr txBox="1">
            <a:spLocks noGrp="1"/>
          </p:cNvSpPr>
          <p:nvPr>
            <p:ph type="body" idx="1"/>
          </p:nvPr>
        </p:nvSpPr>
        <p:spPr>
          <a:xfrm>
            <a:off x="698502" y="4403726"/>
            <a:ext cx="5587999" cy="4171951"/>
          </a:xfrm>
          <a:prstGeom prst="rect">
            <a:avLst/>
          </a:prstGeom>
        </p:spPr>
        <p:txBody>
          <a:bodyPr lIns="92870" tIns="92870" rIns="92870" bIns="92870" anchor="ctr" anchorCtr="0">
            <a:noAutofit/>
          </a:bodyPr>
          <a:lstStyle/>
          <a:p>
            <a:endParaRPr/>
          </a:p>
        </p:txBody>
      </p:sp>
      <p:sp>
        <p:nvSpPr>
          <p:cNvPr id="181" name="Shape 181"/>
          <p:cNvSpPr>
            <a:spLocks noGrp="1" noRot="1" noChangeAspect="1"/>
          </p:cNvSpPr>
          <p:nvPr>
            <p:ph type="sldImg" idx="2"/>
          </p:nvPr>
        </p:nvSpPr>
        <p:spPr>
          <a:xfrm>
            <a:off x="403225" y="695325"/>
            <a:ext cx="6178550" cy="34766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66204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txBox="1">
            <a:spLocks noGrp="1"/>
          </p:cNvSpPr>
          <p:nvPr>
            <p:ph type="body" idx="1"/>
          </p:nvPr>
        </p:nvSpPr>
        <p:spPr>
          <a:xfrm>
            <a:off x="698502" y="4403726"/>
            <a:ext cx="5587999" cy="4171951"/>
          </a:xfrm>
          <a:prstGeom prst="rect">
            <a:avLst/>
          </a:prstGeom>
        </p:spPr>
        <p:txBody>
          <a:bodyPr lIns="92870" tIns="92870" rIns="92870" bIns="92870" anchor="ctr" anchorCtr="0">
            <a:noAutofit/>
          </a:bodyPr>
          <a:lstStyle/>
          <a:p>
            <a:endParaRPr/>
          </a:p>
        </p:txBody>
      </p:sp>
      <p:sp>
        <p:nvSpPr>
          <p:cNvPr id="127" name="Shape 127"/>
          <p:cNvSpPr>
            <a:spLocks noGrp="1" noRot="1" noChangeAspect="1"/>
          </p:cNvSpPr>
          <p:nvPr>
            <p:ph type="sldImg" idx="2"/>
          </p:nvPr>
        </p:nvSpPr>
        <p:spPr>
          <a:xfrm>
            <a:off x="403225" y="695325"/>
            <a:ext cx="6178550" cy="34766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59504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Shape 150"/>
          <p:cNvSpPr txBox="1">
            <a:spLocks noGrp="1"/>
          </p:cNvSpPr>
          <p:nvPr>
            <p:ph type="body" idx="1"/>
          </p:nvPr>
        </p:nvSpPr>
        <p:spPr>
          <a:xfrm>
            <a:off x="698502" y="4403726"/>
            <a:ext cx="5587999" cy="4171951"/>
          </a:xfrm>
          <a:prstGeom prst="rect">
            <a:avLst/>
          </a:prstGeom>
        </p:spPr>
        <p:txBody>
          <a:bodyPr lIns="92870" tIns="92870" rIns="92870" bIns="92870" anchor="ctr" anchorCtr="0">
            <a:noAutofit/>
          </a:bodyPr>
          <a:lstStyle/>
          <a:p>
            <a:endParaRPr/>
          </a:p>
        </p:txBody>
      </p:sp>
      <p:sp>
        <p:nvSpPr>
          <p:cNvPr id="151" name="Shape 151"/>
          <p:cNvSpPr>
            <a:spLocks noGrp="1" noRot="1" noChangeAspect="1"/>
          </p:cNvSpPr>
          <p:nvPr>
            <p:ph type="sldImg" idx="2"/>
          </p:nvPr>
        </p:nvSpPr>
        <p:spPr>
          <a:xfrm>
            <a:off x="403225" y="695325"/>
            <a:ext cx="6178550" cy="34766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32837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Shape 162"/>
          <p:cNvSpPr txBox="1">
            <a:spLocks noGrp="1"/>
          </p:cNvSpPr>
          <p:nvPr>
            <p:ph type="body" idx="1"/>
          </p:nvPr>
        </p:nvSpPr>
        <p:spPr>
          <a:xfrm>
            <a:off x="698502" y="4403726"/>
            <a:ext cx="5587999" cy="4171951"/>
          </a:xfrm>
          <a:prstGeom prst="rect">
            <a:avLst/>
          </a:prstGeom>
        </p:spPr>
        <p:txBody>
          <a:bodyPr lIns="92870" tIns="92870" rIns="92870" bIns="92870" anchor="ctr" anchorCtr="0">
            <a:noAutofit/>
          </a:bodyPr>
          <a:lstStyle/>
          <a:p>
            <a:endParaRPr/>
          </a:p>
        </p:txBody>
      </p:sp>
      <p:sp>
        <p:nvSpPr>
          <p:cNvPr id="163" name="Shape 163"/>
          <p:cNvSpPr>
            <a:spLocks noGrp="1" noRot="1" noChangeAspect="1"/>
          </p:cNvSpPr>
          <p:nvPr>
            <p:ph type="sldImg" idx="2"/>
          </p:nvPr>
        </p:nvSpPr>
        <p:spPr>
          <a:xfrm>
            <a:off x="403225" y="695325"/>
            <a:ext cx="6178550" cy="34766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44414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Shape 168"/>
          <p:cNvSpPr txBox="1">
            <a:spLocks noGrp="1"/>
          </p:cNvSpPr>
          <p:nvPr>
            <p:ph type="body" idx="1"/>
          </p:nvPr>
        </p:nvSpPr>
        <p:spPr>
          <a:xfrm>
            <a:off x="698502" y="4403726"/>
            <a:ext cx="5587999" cy="4171951"/>
          </a:xfrm>
          <a:prstGeom prst="rect">
            <a:avLst/>
          </a:prstGeom>
        </p:spPr>
        <p:txBody>
          <a:bodyPr lIns="92870" tIns="92870" rIns="92870" bIns="92870" anchor="ctr" anchorCtr="0">
            <a:noAutofit/>
          </a:bodyPr>
          <a:lstStyle/>
          <a:p>
            <a:endParaRPr/>
          </a:p>
        </p:txBody>
      </p:sp>
      <p:sp>
        <p:nvSpPr>
          <p:cNvPr id="169" name="Shape 169"/>
          <p:cNvSpPr>
            <a:spLocks noGrp="1" noRot="1" noChangeAspect="1"/>
          </p:cNvSpPr>
          <p:nvPr>
            <p:ph type="sldImg" idx="2"/>
          </p:nvPr>
        </p:nvSpPr>
        <p:spPr>
          <a:xfrm>
            <a:off x="403225" y="695325"/>
            <a:ext cx="6178550" cy="34766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422479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Shape 174"/>
          <p:cNvSpPr txBox="1">
            <a:spLocks noGrp="1"/>
          </p:cNvSpPr>
          <p:nvPr>
            <p:ph type="body" idx="1"/>
          </p:nvPr>
        </p:nvSpPr>
        <p:spPr>
          <a:xfrm>
            <a:off x="698502" y="4403726"/>
            <a:ext cx="5587999" cy="4171951"/>
          </a:xfrm>
          <a:prstGeom prst="rect">
            <a:avLst/>
          </a:prstGeom>
        </p:spPr>
        <p:txBody>
          <a:bodyPr lIns="92870" tIns="92870" rIns="92870" bIns="92870" anchor="ctr" anchorCtr="0">
            <a:noAutofit/>
          </a:bodyPr>
          <a:lstStyle/>
          <a:p>
            <a:endParaRPr/>
          </a:p>
        </p:txBody>
      </p:sp>
      <p:sp>
        <p:nvSpPr>
          <p:cNvPr id="175" name="Shape 175"/>
          <p:cNvSpPr>
            <a:spLocks noGrp="1" noRot="1" noChangeAspect="1"/>
          </p:cNvSpPr>
          <p:nvPr>
            <p:ph type="sldImg" idx="2"/>
          </p:nvPr>
        </p:nvSpPr>
        <p:spPr>
          <a:xfrm>
            <a:off x="403225" y="695325"/>
            <a:ext cx="6178550" cy="34766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11516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Shape 188"/>
          <p:cNvSpPr txBox="1">
            <a:spLocks noGrp="1"/>
          </p:cNvSpPr>
          <p:nvPr>
            <p:ph type="body" idx="1"/>
          </p:nvPr>
        </p:nvSpPr>
        <p:spPr>
          <a:xfrm>
            <a:off x="698502" y="4403726"/>
            <a:ext cx="5587999" cy="4171951"/>
          </a:xfrm>
          <a:prstGeom prst="rect">
            <a:avLst/>
          </a:prstGeom>
        </p:spPr>
        <p:txBody>
          <a:bodyPr lIns="92870" tIns="92870" rIns="92870" bIns="92870" anchor="ctr" anchorCtr="0">
            <a:noAutofit/>
          </a:bodyPr>
          <a:lstStyle/>
          <a:p>
            <a:endParaRPr/>
          </a:p>
        </p:txBody>
      </p:sp>
      <p:sp>
        <p:nvSpPr>
          <p:cNvPr id="189" name="Shape 189"/>
          <p:cNvSpPr>
            <a:spLocks noGrp="1" noRot="1" noChangeAspect="1"/>
          </p:cNvSpPr>
          <p:nvPr>
            <p:ph type="sldImg" idx="2"/>
          </p:nvPr>
        </p:nvSpPr>
        <p:spPr>
          <a:xfrm>
            <a:off x="403225" y="695325"/>
            <a:ext cx="6178550" cy="34766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55901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Shape 188"/>
          <p:cNvSpPr txBox="1">
            <a:spLocks noGrp="1"/>
          </p:cNvSpPr>
          <p:nvPr>
            <p:ph type="body" idx="1"/>
          </p:nvPr>
        </p:nvSpPr>
        <p:spPr>
          <a:xfrm>
            <a:off x="698502" y="4403726"/>
            <a:ext cx="5587999" cy="4171951"/>
          </a:xfrm>
          <a:prstGeom prst="rect">
            <a:avLst/>
          </a:prstGeom>
        </p:spPr>
        <p:txBody>
          <a:bodyPr lIns="92870" tIns="92870" rIns="92870" bIns="92870" anchor="ctr" anchorCtr="0">
            <a:noAutofit/>
          </a:bodyPr>
          <a:lstStyle/>
          <a:p>
            <a:endParaRPr/>
          </a:p>
        </p:txBody>
      </p:sp>
      <p:sp>
        <p:nvSpPr>
          <p:cNvPr id="189" name="Shape 189"/>
          <p:cNvSpPr>
            <a:spLocks noGrp="1" noRot="1" noChangeAspect="1"/>
          </p:cNvSpPr>
          <p:nvPr>
            <p:ph type="sldImg" idx="2"/>
          </p:nvPr>
        </p:nvSpPr>
        <p:spPr>
          <a:xfrm>
            <a:off x="403225" y="695325"/>
            <a:ext cx="6178550" cy="34766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70483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Shape 180"/>
          <p:cNvSpPr txBox="1">
            <a:spLocks noGrp="1"/>
          </p:cNvSpPr>
          <p:nvPr>
            <p:ph type="body" idx="1"/>
          </p:nvPr>
        </p:nvSpPr>
        <p:spPr>
          <a:xfrm>
            <a:off x="698502" y="4403726"/>
            <a:ext cx="5587999" cy="4171951"/>
          </a:xfrm>
          <a:prstGeom prst="rect">
            <a:avLst/>
          </a:prstGeom>
        </p:spPr>
        <p:txBody>
          <a:bodyPr lIns="92870" tIns="92870" rIns="92870" bIns="92870" anchor="ctr" anchorCtr="0">
            <a:noAutofit/>
          </a:bodyPr>
          <a:lstStyle/>
          <a:p>
            <a:endParaRPr/>
          </a:p>
        </p:txBody>
      </p:sp>
      <p:sp>
        <p:nvSpPr>
          <p:cNvPr id="181" name="Shape 181"/>
          <p:cNvSpPr>
            <a:spLocks noGrp="1" noRot="1" noChangeAspect="1"/>
          </p:cNvSpPr>
          <p:nvPr>
            <p:ph type="sldImg" idx="2"/>
          </p:nvPr>
        </p:nvSpPr>
        <p:spPr>
          <a:xfrm>
            <a:off x="403225" y="695325"/>
            <a:ext cx="6178550" cy="34766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36938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A0D4813-EF37-48C8-B566-3BCCFD605C61}"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13CD7-0F1F-40A6-BD94-BD3EFD792426}" type="slidenum">
              <a:rPr lang="en-US" smtClean="0"/>
              <a:t>‹#›</a:t>
            </a:fld>
            <a:endParaRPr lang="en-US"/>
          </a:p>
        </p:txBody>
      </p:sp>
    </p:spTree>
    <p:extLst>
      <p:ext uri="{BB962C8B-B14F-4D97-AF65-F5344CB8AC3E}">
        <p14:creationId xmlns:p14="http://schemas.microsoft.com/office/powerpoint/2010/main" val="534841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0D4813-EF37-48C8-B566-3BCCFD605C61}"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13CD7-0F1F-40A6-BD94-BD3EFD792426}" type="slidenum">
              <a:rPr lang="en-US" smtClean="0"/>
              <a:t>‹#›</a:t>
            </a:fld>
            <a:endParaRPr lang="en-US"/>
          </a:p>
        </p:txBody>
      </p:sp>
    </p:spTree>
    <p:extLst>
      <p:ext uri="{BB962C8B-B14F-4D97-AF65-F5344CB8AC3E}">
        <p14:creationId xmlns:p14="http://schemas.microsoft.com/office/powerpoint/2010/main" val="3748019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0D4813-EF37-48C8-B566-3BCCFD605C61}"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13CD7-0F1F-40A6-BD94-BD3EFD792426}"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46239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0D4813-EF37-48C8-B566-3BCCFD605C61}"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13CD7-0F1F-40A6-BD94-BD3EFD792426}" type="slidenum">
              <a:rPr lang="en-US" smtClean="0"/>
              <a:t>‹#›</a:t>
            </a:fld>
            <a:endParaRPr lang="en-US"/>
          </a:p>
        </p:txBody>
      </p:sp>
    </p:spTree>
    <p:extLst>
      <p:ext uri="{BB962C8B-B14F-4D97-AF65-F5344CB8AC3E}">
        <p14:creationId xmlns:p14="http://schemas.microsoft.com/office/powerpoint/2010/main" val="31385627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0D4813-EF37-48C8-B566-3BCCFD605C61}"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13CD7-0F1F-40A6-BD94-BD3EFD79242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036253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0D4813-EF37-48C8-B566-3BCCFD605C61}"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13CD7-0F1F-40A6-BD94-BD3EFD792426}" type="slidenum">
              <a:rPr lang="en-US" smtClean="0"/>
              <a:t>‹#›</a:t>
            </a:fld>
            <a:endParaRPr lang="en-US"/>
          </a:p>
        </p:txBody>
      </p:sp>
    </p:spTree>
    <p:extLst>
      <p:ext uri="{BB962C8B-B14F-4D97-AF65-F5344CB8AC3E}">
        <p14:creationId xmlns:p14="http://schemas.microsoft.com/office/powerpoint/2010/main" val="36322586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0D4813-EF37-48C8-B566-3BCCFD605C61}"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13CD7-0F1F-40A6-BD94-BD3EFD792426}" type="slidenum">
              <a:rPr lang="en-US" smtClean="0"/>
              <a:t>‹#›</a:t>
            </a:fld>
            <a:endParaRPr lang="en-US"/>
          </a:p>
        </p:txBody>
      </p:sp>
    </p:spTree>
    <p:extLst>
      <p:ext uri="{BB962C8B-B14F-4D97-AF65-F5344CB8AC3E}">
        <p14:creationId xmlns:p14="http://schemas.microsoft.com/office/powerpoint/2010/main" val="37270027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0D4813-EF37-48C8-B566-3BCCFD605C61}"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13CD7-0F1F-40A6-BD94-BD3EFD792426}" type="slidenum">
              <a:rPr lang="en-US" smtClean="0"/>
              <a:t>‹#›</a:t>
            </a:fld>
            <a:endParaRPr lang="en-US"/>
          </a:p>
        </p:txBody>
      </p:sp>
    </p:spTree>
    <p:extLst>
      <p:ext uri="{BB962C8B-B14F-4D97-AF65-F5344CB8AC3E}">
        <p14:creationId xmlns:p14="http://schemas.microsoft.com/office/powerpoint/2010/main" val="3869904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0D4813-EF37-48C8-B566-3BCCFD605C61}"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13CD7-0F1F-40A6-BD94-BD3EFD792426}" type="slidenum">
              <a:rPr lang="en-US" smtClean="0"/>
              <a:t>‹#›</a:t>
            </a:fld>
            <a:endParaRPr lang="en-US"/>
          </a:p>
        </p:txBody>
      </p:sp>
    </p:spTree>
    <p:extLst>
      <p:ext uri="{BB962C8B-B14F-4D97-AF65-F5344CB8AC3E}">
        <p14:creationId xmlns:p14="http://schemas.microsoft.com/office/powerpoint/2010/main" val="3009228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0D4813-EF37-48C8-B566-3BCCFD605C61}"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13CD7-0F1F-40A6-BD94-BD3EFD792426}" type="slidenum">
              <a:rPr lang="en-US" smtClean="0"/>
              <a:t>‹#›</a:t>
            </a:fld>
            <a:endParaRPr lang="en-US"/>
          </a:p>
        </p:txBody>
      </p:sp>
    </p:spTree>
    <p:extLst>
      <p:ext uri="{BB962C8B-B14F-4D97-AF65-F5344CB8AC3E}">
        <p14:creationId xmlns:p14="http://schemas.microsoft.com/office/powerpoint/2010/main" val="3314703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A0D4813-EF37-48C8-B566-3BCCFD605C61}" type="datetimeFigureOut">
              <a:rPr lang="en-US" smtClean="0"/>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A13CD7-0F1F-40A6-BD94-BD3EFD792426}" type="slidenum">
              <a:rPr lang="en-US" smtClean="0"/>
              <a:t>‹#›</a:t>
            </a:fld>
            <a:endParaRPr lang="en-US"/>
          </a:p>
        </p:txBody>
      </p:sp>
    </p:spTree>
    <p:extLst>
      <p:ext uri="{BB962C8B-B14F-4D97-AF65-F5344CB8AC3E}">
        <p14:creationId xmlns:p14="http://schemas.microsoft.com/office/powerpoint/2010/main" val="54860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A0D4813-EF37-48C8-B566-3BCCFD605C61}" type="datetimeFigureOut">
              <a:rPr lang="en-US" smtClean="0"/>
              <a:t>4/25/2016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A13CD7-0F1F-40A6-BD94-BD3EFD792426}" type="slidenum">
              <a:rPr lang="en-US" smtClean="0"/>
              <a:t>‹#›</a:t>
            </a:fld>
            <a:endParaRPr lang="en-US"/>
          </a:p>
        </p:txBody>
      </p:sp>
    </p:spTree>
    <p:extLst>
      <p:ext uri="{BB962C8B-B14F-4D97-AF65-F5344CB8AC3E}">
        <p14:creationId xmlns:p14="http://schemas.microsoft.com/office/powerpoint/2010/main" val="4070135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A0D4813-EF37-48C8-B566-3BCCFD605C61}" type="datetimeFigureOut">
              <a:rPr lang="en-US" smtClean="0"/>
              <a:t>4/25/2016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A13CD7-0F1F-40A6-BD94-BD3EFD792426}" type="slidenum">
              <a:rPr lang="en-US" smtClean="0"/>
              <a:t>‹#›</a:t>
            </a:fld>
            <a:endParaRPr lang="en-US"/>
          </a:p>
        </p:txBody>
      </p:sp>
    </p:spTree>
    <p:extLst>
      <p:ext uri="{BB962C8B-B14F-4D97-AF65-F5344CB8AC3E}">
        <p14:creationId xmlns:p14="http://schemas.microsoft.com/office/powerpoint/2010/main" val="3360866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0D4813-EF37-48C8-B566-3BCCFD605C61}" type="datetimeFigureOut">
              <a:rPr lang="en-US" smtClean="0"/>
              <a:t>4/25/2016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A13CD7-0F1F-40A6-BD94-BD3EFD792426}" type="slidenum">
              <a:rPr lang="en-US" smtClean="0"/>
              <a:t>‹#›</a:t>
            </a:fld>
            <a:endParaRPr lang="en-US"/>
          </a:p>
        </p:txBody>
      </p:sp>
    </p:spTree>
    <p:extLst>
      <p:ext uri="{BB962C8B-B14F-4D97-AF65-F5344CB8AC3E}">
        <p14:creationId xmlns:p14="http://schemas.microsoft.com/office/powerpoint/2010/main" val="3593182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0D4813-EF37-48C8-B566-3BCCFD605C61}" type="datetimeFigureOut">
              <a:rPr lang="en-US" smtClean="0"/>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A13CD7-0F1F-40A6-BD94-BD3EFD792426}" type="slidenum">
              <a:rPr lang="en-US" smtClean="0"/>
              <a:t>‹#›</a:t>
            </a:fld>
            <a:endParaRPr lang="en-US"/>
          </a:p>
        </p:txBody>
      </p:sp>
    </p:spTree>
    <p:extLst>
      <p:ext uri="{BB962C8B-B14F-4D97-AF65-F5344CB8AC3E}">
        <p14:creationId xmlns:p14="http://schemas.microsoft.com/office/powerpoint/2010/main" val="3014462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0D4813-EF37-48C8-B566-3BCCFD605C61}" type="datetimeFigureOut">
              <a:rPr lang="en-US" smtClean="0"/>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A13CD7-0F1F-40A6-BD94-BD3EFD792426}" type="slidenum">
              <a:rPr lang="en-US" smtClean="0"/>
              <a:t>‹#›</a:t>
            </a:fld>
            <a:endParaRPr lang="en-US"/>
          </a:p>
        </p:txBody>
      </p:sp>
    </p:spTree>
    <p:extLst>
      <p:ext uri="{BB962C8B-B14F-4D97-AF65-F5344CB8AC3E}">
        <p14:creationId xmlns:p14="http://schemas.microsoft.com/office/powerpoint/2010/main" val="4280229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A0D4813-EF37-48C8-B566-3BCCFD605C61}" type="datetimeFigureOut">
              <a:rPr lang="en-US" smtClean="0"/>
              <a:t>4/25/2016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3A13CD7-0F1F-40A6-BD94-BD3EFD792426}" type="slidenum">
              <a:rPr lang="en-US" smtClean="0"/>
              <a:t>‹#›</a:t>
            </a:fld>
            <a:endParaRPr lang="en-US"/>
          </a:p>
        </p:txBody>
      </p:sp>
    </p:spTree>
    <p:extLst>
      <p:ext uri="{BB962C8B-B14F-4D97-AF65-F5344CB8AC3E}">
        <p14:creationId xmlns:p14="http://schemas.microsoft.com/office/powerpoint/2010/main" val="3485815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sjsu.edu/diversity/research/"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Shape 111"/>
          <p:cNvSpPr txBox="1">
            <a:spLocks noGrp="1"/>
          </p:cNvSpPr>
          <p:nvPr>
            <p:ph type="ctrTitle"/>
          </p:nvPr>
        </p:nvSpPr>
        <p:spPr>
          <a:prstGeom prst="rect">
            <a:avLst/>
          </a:prstGeom>
          <a:noFill/>
          <a:ln>
            <a:noFill/>
          </a:ln>
        </p:spPr>
        <p:txBody>
          <a:bodyPr lIns="91425" tIns="45700" rIns="91425" bIns="45700" anchor="b" anchorCtr="0">
            <a:noAutofit/>
          </a:bodyPr>
          <a:lstStyle/>
          <a:p>
            <a:pPr marL="0" marR="0" lvl="0" indent="0" algn="l" rtl="0">
              <a:spcBef>
                <a:spcPts val="0"/>
              </a:spcBef>
              <a:buClr>
                <a:schemeClr val="dk1"/>
              </a:buClr>
              <a:buSzPct val="25000"/>
              <a:buFont typeface="Questrial"/>
              <a:buNone/>
            </a:pPr>
            <a:r>
              <a:rPr lang="en-US" sz="5400" b="1" i="0" u="none" strike="noStrike" cap="none" baseline="0" dirty="0">
                <a:solidFill>
                  <a:schemeClr val="dk1"/>
                </a:solidFill>
                <a:latin typeface="Questrial"/>
                <a:ea typeface="Questrial"/>
                <a:cs typeface="Questrial"/>
                <a:sym typeface="Questrial"/>
              </a:rPr>
              <a:t>Faculty Recruitment</a:t>
            </a:r>
          </a:p>
        </p:txBody>
      </p:sp>
      <p:sp>
        <p:nvSpPr>
          <p:cNvPr id="112" name="Shape 112"/>
          <p:cNvSpPr txBox="1">
            <a:spLocks noGrp="1"/>
          </p:cNvSpPr>
          <p:nvPr>
            <p:ph type="subTitle" idx="1"/>
          </p:nvPr>
        </p:nvSpPr>
        <p:spPr>
          <a:xfrm>
            <a:off x="875211" y="4050833"/>
            <a:ext cx="7994469" cy="10968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Clr>
                <a:schemeClr val="accent1"/>
              </a:buClr>
              <a:buSzPct val="25000"/>
              <a:buFont typeface="Questrial"/>
              <a:buNone/>
            </a:pPr>
            <a:r>
              <a:rPr lang="en-US" sz="2800" b="0" i="0" u="none" strike="noStrike" cap="none" baseline="0" dirty="0" smtClean="0">
                <a:latin typeface="Questrial"/>
                <a:ea typeface="Questrial"/>
                <a:cs typeface="Questrial"/>
                <a:sym typeface="Questrial"/>
              </a:rPr>
              <a:t>				Annual </a:t>
            </a:r>
            <a:r>
              <a:rPr lang="en-US" sz="2800" b="0" i="0" u="none" strike="noStrike" cap="none" baseline="0" dirty="0">
                <a:latin typeface="Questrial"/>
                <a:ea typeface="Questrial"/>
                <a:cs typeface="Questrial"/>
                <a:sym typeface="Questrial"/>
              </a:rPr>
              <a:t>Report to the Senate </a:t>
            </a:r>
          </a:p>
          <a:p>
            <a:pPr marL="0" marR="0" lvl="0" indent="0" algn="l" rtl="0">
              <a:spcBef>
                <a:spcPts val="1320"/>
              </a:spcBef>
              <a:spcAft>
                <a:spcPts val="600"/>
              </a:spcAft>
              <a:buClr>
                <a:schemeClr val="accent1"/>
              </a:buClr>
              <a:buSzPct val="25000"/>
              <a:buFont typeface="Questrial"/>
              <a:buNone/>
            </a:pPr>
            <a:r>
              <a:rPr lang="en-US" sz="2800" b="0" i="0" u="none" strike="noStrike" cap="none" baseline="0" dirty="0" smtClean="0">
                <a:latin typeface="Questrial"/>
                <a:ea typeface="Questrial"/>
                <a:cs typeface="Questrial"/>
                <a:sym typeface="Questrial"/>
              </a:rPr>
              <a:t>				from the Office </a:t>
            </a:r>
            <a:r>
              <a:rPr lang="en-US" sz="2800" b="0" i="0" u="none" strike="noStrike" cap="none" baseline="0" dirty="0">
                <a:latin typeface="Questrial"/>
                <a:ea typeface="Questrial"/>
                <a:cs typeface="Questrial"/>
                <a:sym typeface="Questrial"/>
              </a:rPr>
              <a:t>of Faculty </a:t>
            </a:r>
            <a:r>
              <a:rPr lang="en-US" sz="2800" b="0" i="0" u="none" strike="noStrike" cap="none" baseline="0" dirty="0" smtClean="0">
                <a:latin typeface="Questrial"/>
                <a:ea typeface="Questrial"/>
                <a:cs typeface="Questrial"/>
                <a:sym typeface="Questrial"/>
              </a:rPr>
              <a:t>Affairs</a:t>
            </a:r>
          </a:p>
          <a:p>
            <a:pPr marL="0" marR="0" lvl="0" indent="0" algn="l" rtl="0">
              <a:spcBef>
                <a:spcPts val="1320"/>
              </a:spcBef>
              <a:spcAft>
                <a:spcPts val="600"/>
              </a:spcAft>
              <a:buClr>
                <a:schemeClr val="accent1"/>
              </a:buClr>
              <a:buSzPct val="25000"/>
              <a:buFont typeface="Questrial"/>
              <a:buNone/>
            </a:pPr>
            <a:r>
              <a:rPr lang="en-US" sz="2800" dirty="0" smtClean="0">
                <a:latin typeface="Questrial"/>
                <a:ea typeface="Questrial"/>
                <a:cs typeface="Questrial"/>
                <a:sym typeface="Questrial"/>
              </a:rPr>
              <a:t>											April 2016</a:t>
            </a:r>
            <a:endParaRPr lang="en-US" sz="2800" b="0" i="0" u="none" strike="noStrike" cap="none" baseline="0" dirty="0">
              <a:latin typeface="Questrial"/>
              <a:ea typeface="Questrial"/>
              <a:cs typeface="Questrial"/>
              <a:sym typeface="Questrial"/>
            </a:endParaRP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solidFill>
              </a:rPr>
              <a:t>2014-15 Resignations by demographic categories</a:t>
            </a:r>
            <a:endParaRPr lang="en-US" b="1" dirty="0">
              <a:solidFill>
                <a:schemeClr val="accent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54475071"/>
              </p:ext>
            </p:extLst>
          </p:nvPr>
        </p:nvGraphicFramePr>
        <p:xfrm>
          <a:off x="1685109" y="2160588"/>
          <a:ext cx="5473338" cy="4114800"/>
        </p:xfrm>
        <a:graphic>
          <a:graphicData uri="http://schemas.openxmlformats.org/drawingml/2006/table">
            <a:tbl>
              <a:tblPr firstRow="1" bandRow="1">
                <a:tableStyleId>{5C22544A-7EE6-4342-B048-85BDC9FD1C3A}</a:tableStyleId>
              </a:tblPr>
              <a:tblGrid>
                <a:gridCol w="2971800">
                  <a:extLst>
                    <a:ext uri="{9D8B030D-6E8A-4147-A177-3AD203B41FA5}">
                      <a16:colId xmlns:a16="http://schemas.microsoft.com/office/drawing/2014/main" val="2126847648"/>
                    </a:ext>
                  </a:extLst>
                </a:gridCol>
                <a:gridCol w="2501538">
                  <a:extLst>
                    <a:ext uri="{9D8B030D-6E8A-4147-A177-3AD203B41FA5}">
                      <a16:colId xmlns:a16="http://schemas.microsoft.com/office/drawing/2014/main" val="1827916208"/>
                    </a:ext>
                  </a:extLst>
                </a:gridCol>
              </a:tblGrid>
              <a:tr h="370840">
                <a:tc>
                  <a:txBody>
                    <a:bodyPr/>
                    <a:lstStyle/>
                    <a:p>
                      <a:r>
                        <a:rPr lang="en-US" sz="2400" dirty="0" smtClean="0"/>
                        <a:t>Category</a:t>
                      </a:r>
                      <a:endParaRPr lang="en-US" sz="2400" dirty="0"/>
                    </a:p>
                  </a:txBody>
                  <a:tcPr/>
                </a:tc>
                <a:tc>
                  <a:txBody>
                    <a:bodyPr/>
                    <a:lstStyle/>
                    <a:p>
                      <a:pPr algn="ctr"/>
                      <a:r>
                        <a:rPr lang="en-US" sz="2400" dirty="0" smtClean="0"/>
                        <a:t>Number</a:t>
                      </a:r>
                      <a:endParaRPr lang="en-US" sz="2400" dirty="0"/>
                    </a:p>
                  </a:txBody>
                  <a:tcPr/>
                </a:tc>
                <a:extLst>
                  <a:ext uri="{0D108BD9-81ED-4DB2-BD59-A6C34878D82A}">
                    <a16:rowId xmlns:a16="http://schemas.microsoft.com/office/drawing/2014/main" val="3711662168"/>
                  </a:ext>
                </a:extLst>
              </a:tr>
              <a:tr h="370840">
                <a:tc>
                  <a:txBody>
                    <a:bodyPr/>
                    <a:lstStyle/>
                    <a:p>
                      <a:r>
                        <a:rPr lang="en-US" sz="2400" dirty="0" smtClean="0"/>
                        <a:t>Male</a:t>
                      </a:r>
                      <a:endParaRPr lang="en-US" sz="2400" dirty="0"/>
                    </a:p>
                  </a:txBody>
                  <a:tcPr/>
                </a:tc>
                <a:tc>
                  <a:txBody>
                    <a:bodyPr/>
                    <a:lstStyle/>
                    <a:p>
                      <a:pPr algn="ctr"/>
                      <a:r>
                        <a:rPr lang="en-US" sz="2400" dirty="0" smtClean="0"/>
                        <a:t>7</a:t>
                      </a:r>
                      <a:endParaRPr lang="en-US" sz="2400" dirty="0"/>
                    </a:p>
                  </a:txBody>
                  <a:tcPr/>
                </a:tc>
                <a:extLst>
                  <a:ext uri="{0D108BD9-81ED-4DB2-BD59-A6C34878D82A}">
                    <a16:rowId xmlns:a16="http://schemas.microsoft.com/office/drawing/2014/main" val="1415256729"/>
                  </a:ext>
                </a:extLst>
              </a:tr>
              <a:tr h="370840">
                <a:tc>
                  <a:txBody>
                    <a:bodyPr/>
                    <a:lstStyle/>
                    <a:p>
                      <a:r>
                        <a:rPr lang="en-US" sz="2400" dirty="0" smtClean="0"/>
                        <a:t>Female</a:t>
                      </a:r>
                      <a:endParaRPr lang="en-US" sz="2400" dirty="0"/>
                    </a:p>
                  </a:txBody>
                  <a:tcPr/>
                </a:tc>
                <a:tc>
                  <a:txBody>
                    <a:bodyPr/>
                    <a:lstStyle/>
                    <a:p>
                      <a:pPr algn="ctr"/>
                      <a:r>
                        <a:rPr lang="en-US" sz="2400" dirty="0" smtClean="0"/>
                        <a:t>8</a:t>
                      </a:r>
                      <a:endParaRPr lang="en-US" sz="2400" dirty="0"/>
                    </a:p>
                  </a:txBody>
                  <a:tcPr/>
                </a:tc>
                <a:extLst>
                  <a:ext uri="{0D108BD9-81ED-4DB2-BD59-A6C34878D82A}">
                    <a16:rowId xmlns:a16="http://schemas.microsoft.com/office/drawing/2014/main" val="589733621"/>
                  </a:ext>
                </a:extLst>
              </a:tr>
              <a:tr h="370840">
                <a:tc>
                  <a:txBody>
                    <a:bodyPr/>
                    <a:lstStyle/>
                    <a:p>
                      <a:endParaRPr lang="en-US" sz="2400" dirty="0"/>
                    </a:p>
                  </a:txBody>
                  <a:tcPr/>
                </a:tc>
                <a:tc>
                  <a:txBody>
                    <a:bodyPr/>
                    <a:lstStyle/>
                    <a:p>
                      <a:pPr algn="ctr"/>
                      <a:endParaRPr lang="en-US" sz="2400" dirty="0"/>
                    </a:p>
                  </a:txBody>
                  <a:tcPr/>
                </a:tc>
                <a:extLst>
                  <a:ext uri="{0D108BD9-81ED-4DB2-BD59-A6C34878D82A}">
                    <a16:rowId xmlns:a16="http://schemas.microsoft.com/office/drawing/2014/main" val="967658350"/>
                  </a:ext>
                </a:extLst>
              </a:tr>
              <a:tr h="370840">
                <a:tc>
                  <a:txBody>
                    <a:bodyPr/>
                    <a:lstStyle/>
                    <a:p>
                      <a:r>
                        <a:rPr lang="en-US" sz="2400" dirty="0" smtClean="0"/>
                        <a:t>African American</a:t>
                      </a:r>
                      <a:endParaRPr lang="en-US" sz="2400" dirty="0"/>
                    </a:p>
                  </a:txBody>
                  <a:tcPr/>
                </a:tc>
                <a:tc>
                  <a:txBody>
                    <a:bodyPr/>
                    <a:lstStyle/>
                    <a:p>
                      <a:pPr algn="ctr"/>
                      <a:r>
                        <a:rPr lang="en-US" sz="2400" dirty="0" smtClean="0"/>
                        <a:t>1</a:t>
                      </a:r>
                      <a:endParaRPr lang="en-US" sz="2400" dirty="0"/>
                    </a:p>
                  </a:txBody>
                  <a:tcPr/>
                </a:tc>
                <a:extLst>
                  <a:ext uri="{0D108BD9-81ED-4DB2-BD59-A6C34878D82A}">
                    <a16:rowId xmlns:a16="http://schemas.microsoft.com/office/drawing/2014/main" val="79897194"/>
                  </a:ext>
                </a:extLst>
              </a:tr>
              <a:tr h="370840">
                <a:tc>
                  <a:txBody>
                    <a:bodyPr/>
                    <a:lstStyle/>
                    <a:p>
                      <a:r>
                        <a:rPr lang="en-US" sz="2400" dirty="0" smtClean="0"/>
                        <a:t>Asian</a:t>
                      </a:r>
                      <a:endParaRPr lang="en-US" sz="2400" dirty="0"/>
                    </a:p>
                  </a:txBody>
                  <a:tcPr/>
                </a:tc>
                <a:tc>
                  <a:txBody>
                    <a:bodyPr/>
                    <a:lstStyle/>
                    <a:p>
                      <a:pPr algn="ctr"/>
                      <a:r>
                        <a:rPr lang="en-US" sz="2400" dirty="0" smtClean="0"/>
                        <a:t>4</a:t>
                      </a:r>
                      <a:endParaRPr lang="en-US" sz="2400" dirty="0"/>
                    </a:p>
                  </a:txBody>
                  <a:tcPr/>
                </a:tc>
                <a:extLst>
                  <a:ext uri="{0D108BD9-81ED-4DB2-BD59-A6C34878D82A}">
                    <a16:rowId xmlns:a16="http://schemas.microsoft.com/office/drawing/2014/main" val="4117557727"/>
                  </a:ext>
                </a:extLst>
              </a:tr>
              <a:tr h="370840">
                <a:tc>
                  <a:txBody>
                    <a:bodyPr/>
                    <a:lstStyle/>
                    <a:p>
                      <a:r>
                        <a:rPr lang="en-US" sz="2400" dirty="0" smtClean="0"/>
                        <a:t>Hispanic</a:t>
                      </a:r>
                      <a:endParaRPr lang="en-US" sz="2400" dirty="0"/>
                    </a:p>
                  </a:txBody>
                  <a:tcPr/>
                </a:tc>
                <a:tc>
                  <a:txBody>
                    <a:bodyPr/>
                    <a:lstStyle/>
                    <a:p>
                      <a:pPr algn="ctr"/>
                      <a:r>
                        <a:rPr lang="en-US" sz="2400" dirty="0" smtClean="0"/>
                        <a:t>0</a:t>
                      </a:r>
                      <a:endParaRPr lang="en-US" sz="2400" dirty="0"/>
                    </a:p>
                  </a:txBody>
                  <a:tcPr/>
                </a:tc>
                <a:extLst>
                  <a:ext uri="{0D108BD9-81ED-4DB2-BD59-A6C34878D82A}">
                    <a16:rowId xmlns:a16="http://schemas.microsoft.com/office/drawing/2014/main" val="3559159385"/>
                  </a:ext>
                </a:extLst>
              </a:tr>
              <a:tr h="370840">
                <a:tc>
                  <a:txBody>
                    <a:bodyPr/>
                    <a:lstStyle/>
                    <a:p>
                      <a:r>
                        <a:rPr lang="en-US" sz="2400" dirty="0" smtClean="0"/>
                        <a:t>White</a:t>
                      </a:r>
                      <a:endParaRPr lang="en-US" sz="2400" dirty="0"/>
                    </a:p>
                  </a:txBody>
                  <a:tcPr/>
                </a:tc>
                <a:tc>
                  <a:txBody>
                    <a:bodyPr/>
                    <a:lstStyle/>
                    <a:p>
                      <a:pPr algn="ctr"/>
                      <a:r>
                        <a:rPr lang="en-US" sz="2400" dirty="0" smtClean="0"/>
                        <a:t>8</a:t>
                      </a:r>
                      <a:endParaRPr lang="en-US" sz="2400" dirty="0"/>
                    </a:p>
                  </a:txBody>
                  <a:tcPr/>
                </a:tc>
                <a:extLst>
                  <a:ext uri="{0D108BD9-81ED-4DB2-BD59-A6C34878D82A}">
                    <a16:rowId xmlns:a16="http://schemas.microsoft.com/office/drawing/2014/main" val="971012820"/>
                  </a:ext>
                </a:extLst>
              </a:tr>
              <a:tr h="370840">
                <a:tc>
                  <a:txBody>
                    <a:bodyPr/>
                    <a:lstStyle/>
                    <a:p>
                      <a:r>
                        <a:rPr lang="en-US" sz="2400" dirty="0" smtClean="0"/>
                        <a:t>Not</a:t>
                      </a:r>
                      <a:r>
                        <a:rPr lang="en-US" sz="2400" baseline="0" dirty="0" smtClean="0"/>
                        <a:t> specified</a:t>
                      </a:r>
                      <a:endParaRPr lang="en-US" sz="2400" dirty="0"/>
                    </a:p>
                  </a:txBody>
                  <a:tcPr/>
                </a:tc>
                <a:tc>
                  <a:txBody>
                    <a:bodyPr/>
                    <a:lstStyle/>
                    <a:p>
                      <a:pPr algn="ctr"/>
                      <a:r>
                        <a:rPr lang="en-US" sz="2400" dirty="0" smtClean="0"/>
                        <a:t>2</a:t>
                      </a:r>
                      <a:endParaRPr lang="en-US" sz="2400" dirty="0"/>
                    </a:p>
                  </a:txBody>
                  <a:tcPr/>
                </a:tc>
                <a:extLst>
                  <a:ext uri="{0D108BD9-81ED-4DB2-BD59-A6C34878D82A}">
                    <a16:rowId xmlns:a16="http://schemas.microsoft.com/office/drawing/2014/main" val="79434080"/>
                  </a:ext>
                </a:extLst>
              </a:tr>
            </a:tbl>
          </a:graphicData>
        </a:graphic>
      </p:graphicFrame>
    </p:spTree>
    <p:extLst>
      <p:ext uri="{BB962C8B-B14F-4D97-AF65-F5344CB8AC3E}">
        <p14:creationId xmlns:p14="http://schemas.microsoft.com/office/powerpoint/2010/main" val="14981144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393031" y="954505"/>
            <a:ext cx="9408695" cy="1259306"/>
          </a:xfrm>
          <a:prstGeom prst="rect">
            <a:avLst/>
          </a:prstGeom>
          <a:noFill/>
          <a:ln>
            <a:noFill/>
          </a:ln>
        </p:spPr>
        <p:txBody>
          <a:bodyPr lIns="91425" tIns="45700" rIns="91425" bIns="45700" anchor="b" anchorCtr="0">
            <a:noAutofit/>
          </a:bodyPr>
          <a:lstStyle/>
          <a:p>
            <a:pPr marL="0" marR="0" lvl="0" indent="0" algn="l" rtl="0">
              <a:spcBef>
                <a:spcPts val="0"/>
              </a:spcBef>
              <a:buClr>
                <a:srgbClr val="FEFEFE"/>
              </a:buClr>
              <a:buSzPct val="25000"/>
              <a:buFont typeface="Questrial"/>
              <a:buNone/>
            </a:pPr>
            <a:r>
              <a:rPr lang="en-US" sz="3200" b="1" dirty="0" smtClean="0">
                <a:solidFill>
                  <a:schemeClr val="tx1"/>
                </a:solidFill>
                <a:latin typeface="Questrial"/>
                <a:ea typeface="Questrial"/>
                <a:cs typeface="Questrial"/>
                <a:sym typeface="Questrial"/>
              </a:rPr>
              <a:t/>
            </a:r>
            <a:br>
              <a:rPr lang="en-US" sz="3200" b="1" dirty="0" smtClean="0">
                <a:solidFill>
                  <a:schemeClr val="tx1"/>
                </a:solidFill>
                <a:latin typeface="Questrial"/>
                <a:ea typeface="Questrial"/>
                <a:cs typeface="Questrial"/>
                <a:sym typeface="Questrial"/>
              </a:rPr>
            </a:br>
            <a:r>
              <a:rPr lang="en-US" sz="3200" b="1" dirty="0">
                <a:solidFill>
                  <a:schemeClr val="tx1"/>
                </a:solidFill>
                <a:latin typeface="Questrial"/>
                <a:ea typeface="Questrial"/>
                <a:cs typeface="Questrial"/>
                <a:sym typeface="Questrial"/>
              </a:rPr>
              <a:t/>
            </a:r>
            <a:br>
              <a:rPr lang="en-US" sz="3200" b="1" dirty="0">
                <a:solidFill>
                  <a:schemeClr val="tx1"/>
                </a:solidFill>
                <a:latin typeface="Questrial"/>
                <a:ea typeface="Questrial"/>
                <a:cs typeface="Questrial"/>
                <a:sym typeface="Questrial"/>
              </a:rPr>
            </a:br>
            <a:r>
              <a:rPr lang="en-US" sz="3200" b="1" dirty="0" smtClean="0">
                <a:solidFill>
                  <a:schemeClr val="tx1"/>
                </a:solidFill>
                <a:latin typeface="Questrial"/>
                <a:ea typeface="Questrial"/>
                <a:cs typeface="Questrial"/>
                <a:sym typeface="Questrial"/>
              </a:rPr>
              <a:t/>
            </a:r>
            <a:br>
              <a:rPr lang="en-US" sz="3200" b="1" dirty="0" smtClean="0">
                <a:solidFill>
                  <a:schemeClr val="tx1"/>
                </a:solidFill>
                <a:latin typeface="Questrial"/>
                <a:ea typeface="Questrial"/>
                <a:cs typeface="Questrial"/>
                <a:sym typeface="Questrial"/>
              </a:rPr>
            </a:br>
            <a:r>
              <a:rPr lang="en-US" sz="3200" b="1" dirty="0">
                <a:solidFill>
                  <a:schemeClr val="tx1"/>
                </a:solidFill>
                <a:latin typeface="Questrial"/>
                <a:ea typeface="Questrial"/>
                <a:cs typeface="Questrial"/>
                <a:sym typeface="Questrial"/>
              </a:rPr>
              <a:t/>
            </a:r>
            <a:br>
              <a:rPr lang="en-US" sz="3200" b="1" dirty="0">
                <a:solidFill>
                  <a:schemeClr val="tx1"/>
                </a:solidFill>
                <a:latin typeface="Questrial"/>
                <a:ea typeface="Questrial"/>
                <a:cs typeface="Questrial"/>
                <a:sym typeface="Questrial"/>
              </a:rPr>
            </a:br>
            <a:r>
              <a:rPr lang="en-US" sz="3200" b="1" dirty="0" smtClean="0">
                <a:solidFill>
                  <a:schemeClr val="tx1"/>
                </a:solidFill>
                <a:latin typeface="Questrial"/>
                <a:ea typeface="Questrial"/>
                <a:cs typeface="Questrial"/>
                <a:sym typeface="Questrial"/>
              </a:rPr>
              <a:t>Focus on Recent</a:t>
            </a:r>
            <a:r>
              <a:rPr lang="en-US" sz="3200" b="1" i="0" u="none" strike="noStrike" cap="none" baseline="0" dirty="0" smtClean="0">
                <a:solidFill>
                  <a:schemeClr val="tx1"/>
                </a:solidFill>
                <a:latin typeface="Questrial"/>
                <a:ea typeface="Questrial"/>
                <a:cs typeface="Questrial"/>
                <a:sym typeface="Questrial"/>
              </a:rPr>
              <a:t> </a:t>
            </a:r>
            <a:r>
              <a:rPr lang="en-US" sz="3200" b="1" i="0" u="none" strike="noStrike" cap="none" baseline="0" dirty="0">
                <a:solidFill>
                  <a:schemeClr val="tx1"/>
                </a:solidFill>
                <a:latin typeface="Questrial"/>
                <a:ea typeface="Questrial"/>
                <a:cs typeface="Questrial"/>
                <a:sym typeface="Questrial"/>
              </a:rPr>
              <a:t>Hires </a:t>
            </a:r>
            <a:r>
              <a:rPr lang="en-US" sz="3200" b="1" i="0" u="none" strike="noStrike" cap="none" baseline="0" dirty="0" smtClean="0">
                <a:solidFill>
                  <a:schemeClr val="tx1"/>
                </a:solidFill>
                <a:latin typeface="Questrial"/>
                <a:ea typeface="Questrial"/>
                <a:cs typeface="Questrial"/>
                <a:sym typeface="Questrial"/>
              </a:rPr>
              <a:t>(Tenured/Tenure Track)</a:t>
            </a:r>
            <a:br>
              <a:rPr lang="en-US" sz="3200" b="1" i="0" u="none" strike="noStrike" cap="none" baseline="0" dirty="0" smtClean="0">
                <a:solidFill>
                  <a:schemeClr val="tx1"/>
                </a:solidFill>
                <a:latin typeface="Questrial"/>
                <a:ea typeface="Questrial"/>
                <a:cs typeface="Questrial"/>
                <a:sym typeface="Questrial"/>
              </a:rPr>
            </a:br>
            <a:r>
              <a:rPr lang="en-US" sz="1800" b="1" i="1" dirty="0" smtClean="0">
                <a:solidFill>
                  <a:srgbClr val="FF0000"/>
                </a:solidFill>
                <a:latin typeface="Questrial"/>
                <a:ea typeface="Questrial"/>
                <a:cs typeface="Questrial"/>
                <a:sym typeface="Questrial"/>
              </a:rPr>
              <a:t>FA data</a:t>
            </a:r>
            <a:r>
              <a:rPr lang="en-US" sz="3200" b="1" i="0" u="none" strike="noStrike" cap="none" baseline="0" dirty="0" smtClean="0">
                <a:solidFill>
                  <a:schemeClr val="tx1"/>
                </a:solidFill>
                <a:latin typeface="Questrial"/>
                <a:ea typeface="Questrial"/>
                <a:cs typeface="Questrial"/>
                <a:sym typeface="Questrial"/>
              </a:rPr>
              <a:t/>
            </a:r>
            <a:br>
              <a:rPr lang="en-US" sz="3200" b="1" i="0" u="none" strike="noStrike" cap="none" baseline="0" dirty="0" smtClean="0">
                <a:solidFill>
                  <a:schemeClr val="tx1"/>
                </a:solidFill>
                <a:latin typeface="Questrial"/>
                <a:ea typeface="Questrial"/>
                <a:cs typeface="Questrial"/>
                <a:sym typeface="Questrial"/>
              </a:rPr>
            </a:br>
            <a:r>
              <a:rPr lang="en-US" sz="4000" b="1" i="0" u="none" strike="noStrike" cap="none" baseline="0" dirty="0" smtClean="0">
                <a:solidFill>
                  <a:schemeClr val="tx1"/>
                </a:solidFill>
                <a:latin typeface="Questrial"/>
                <a:ea typeface="Questrial"/>
                <a:cs typeface="Questrial"/>
                <a:sym typeface="Questrial"/>
              </a:rPr>
              <a:t/>
            </a:r>
            <a:br>
              <a:rPr lang="en-US" sz="4000" b="1" i="0" u="none" strike="noStrike" cap="none" baseline="0" dirty="0" smtClean="0">
                <a:solidFill>
                  <a:schemeClr val="tx1"/>
                </a:solidFill>
                <a:latin typeface="Questrial"/>
                <a:ea typeface="Questrial"/>
                <a:cs typeface="Questrial"/>
                <a:sym typeface="Questrial"/>
              </a:rPr>
            </a:br>
            <a:endParaRPr lang="en-US" sz="4000" b="1" i="0" u="none" strike="noStrike" cap="none" baseline="0" dirty="0">
              <a:solidFill>
                <a:schemeClr val="tx1"/>
              </a:solidFill>
              <a:latin typeface="Questrial"/>
              <a:ea typeface="Questrial"/>
              <a:cs typeface="Questrial"/>
              <a:sym typeface="Questrial"/>
            </a:endParaRPr>
          </a:p>
        </p:txBody>
      </p:sp>
      <p:graphicFrame>
        <p:nvGraphicFramePr>
          <p:cNvPr id="184" name="Shape 184"/>
          <p:cNvGraphicFramePr/>
          <p:nvPr>
            <p:extLst>
              <p:ext uri="{D42A27DB-BD31-4B8C-83A1-F6EECF244321}">
                <p14:modId xmlns:p14="http://schemas.microsoft.com/office/powerpoint/2010/main" val="4116569076"/>
              </p:ext>
            </p:extLst>
          </p:nvPr>
        </p:nvGraphicFramePr>
        <p:xfrm>
          <a:off x="393031" y="1299015"/>
          <a:ext cx="4924928" cy="3961201"/>
        </p:xfrm>
        <a:graphic>
          <a:graphicData uri="http://schemas.openxmlformats.org/drawingml/2006/table">
            <a:tbl>
              <a:tblPr firstRow="1" bandRow="1">
                <a:noFill/>
              </a:tblPr>
              <a:tblGrid>
                <a:gridCol w="1900565">
                  <a:extLst>
                    <a:ext uri="{9D8B030D-6E8A-4147-A177-3AD203B41FA5}">
                      <a16:colId xmlns:a16="http://schemas.microsoft.com/office/drawing/2014/main" val="20000"/>
                    </a:ext>
                  </a:extLst>
                </a:gridCol>
                <a:gridCol w="1534476">
                  <a:extLst>
                    <a:ext uri="{9D8B030D-6E8A-4147-A177-3AD203B41FA5}">
                      <a16:colId xmlns:a16="http://schemas.microsoft.com/office/drawing/2014/main" val="20001"/>
                    </a:ext>
                  </a:extLst>
                </a:gridCol>
                <a:gridCol w="1489887">
                  <a:extLst>
                    <a:ext uri="{9D8B030D-6E8A-4147-A177-3AD203B41FA5}">
                      <a16:colId xmlns:a16="http://schemas.microsoft.com/office/drawing/2014/main" val="20002"/>
                    </a:ext>
                  </a:extLst>
                </a:gridCol>
              </a:tblGrid>
              <a:tr h="882711">
                <a:tc>
                  <a:txBody>
                    <a:bodyPr/>
                    <a:lstStyle/>
                    <a:p>
                      <a:endParaRPr sz="2800" dirty="0"/>
                    </a:p>
                  </a:txBody>
                  <a:tcPr marL="91450" marR="91450" marT="45725" marB="45725"/>
                </a:tc>
                <a:tc>
                  <a:txBody>
                    <a:bodyPr/>
                    <a:lstStyle/>
                    <a:p>
                      <a:pPr marL="0" lvl="0" algn="ctr" rtl="0">
                        <a:spcBef>
                          <a:spcPts val="0"/>
                        </a:spcBef>
                        <a:buSzPct val="25000"/>
                        <a:buNone/>
                      </a:pPr>
                      <a:r>
                        <a:rPr lang="en-US" sz="2800" b="1" dirty="0">
                          <a:solidFill>
                            <a:schemeClr val="tx1"/>
                          </a:solidFill>
                        </a:rPr>
                        <a:t>Male</a:t>
                      </a:r>
                    </a:p>
                  </a:txBody>
                  <a:tcPr marL="91450" marR="91450" marT="45725" marB="45725" anchor="ctr"/>
                </a:tc>
                <a:tc>
                  <a:txBody>
                    <a:bodyPr/>
                    <a:lstStyle/>
                    <a:p>
                      <a:pPr marL="0" lvl="0" algn="ctr" rtl="0">
                        <a:spcBef>
                          <a:spcPts val="0"/>
                        </a:spcBef>
                        <a:buSzPct val="25000"/>
                        <a:buNone/>
                      </a:pPr>
                      <a:r>
                        <a:rPr lang="en-US" sz="2800" b="1" dirty="0">
                          <a:solidFill>
                            <a:schemeClr val="tx1"/>
                          </a:solidFill>
                        </a:rPr>
                        <a:t>Female</a:t>
                      </a:r>
                    </a:p>
                  </a:txBody>
                  <a:tcPr marL="91450" marR="91450" marT="45725" marB="45725" anchor="ctr"/>
                </a:tc>
                <a:extLst>
                  <a:ext uri="{0D108BD9-81ED-4DB2-BD59-A6C34878D82A}">
                    <a16:rowId xmlns:a16="http://schemas.microsoft.com/office/drawing/2014/main" val="10000"/>
                  </a:ext>
                </a:extLst>
              </a:tr>
              <a:tr h="2500578">
                <a:tc>
                  <a:txBody>
                    <a:bodyPr/>
                    <a:lstStyle/>
                    <a:p>
                      <a:pPr lvl="0" algn="ctr" rtl="0">
                        <a:spcBef>
                          <a:spcPts val="0"/>
                        </a:spcBef>
                        <a:buSzPct val="25000"/>
                        <a:buNone/>
                      </a:pPr>
                      <a:endParaRPr lang="en-US" sz="2800" b="1" dirty="0" smtClean="0"/>
                    </a:p>
                    <a:p>
                      <a:pPr lvl="0" algn="ctr" rtl="0">
                        <a:spcBef>
                          <a:spcPts val="0"/>
                        </a:spcBef>
                        <a:buSzPct val="25000"/>
                        <a:buNone/>
                      </a:pPr>
                      <a:r>
                        <a:rPr lang="en-US" sz="2800" b="1" dirty="0" smtClean="0"/>
                        <a:t>New</a:t>
                      </a:r>
                      <a:r>
                        <a:rPr lang="en-US" sz="2800" b="1" baseline="0" dirty="0" smtClean="0"/>
                        <a:t> Hires</a:t>
                      </a:r>
                      <a:endParaRPr lang="en-US" sz="2800" b="1" dirty="0" smtClean="0"/>
                    </a:p>
                    <a:p>
                      <a:pPr lvl="0" algn="ctr" rtl="0">
                        <a:spcBef>
                          <a:spcPts val="0"/>
                        </a:spcBef>
                        <a:buSzPct val="25000"/>
                        <a:buNone/>
                      </a:pPr>
                      <a:r>
                        <a:rPr lang="en-US" sz="2800" b="1" dirty="0" smtClean="0"/>
                        <a:t>Fall 2015</a:t>
                      </a:r>
                    </a:p>
                    <a:p>
                      <a:pPr lvl="0" algn="ctr" rtl="0">
                        <a:spcBef>
                          <a:spcPts val="0"/>
                        </a:spcBef>
                        <a:buSzPct val="25000"/>
                        <a:buNone/>
                      </a:pPr>
                      <a:endParaRPr lang="en-US" sz="2800" b="1" dirty="0" smtClean="0"/>
                    </a:p>
                    <a:p>
                      <a:pPr lvl="0" algn="ctr" rtl="0">
                        <a:spcBef>
                          <a:spcPts val="0"/>
                        </a:spcBef>
                        <a:buSzPct val="25000"/>
                        <a:buNone/>
                      </a:pPr>
                      <a:r>
                        <a:rPr lang="en-US" sz="2800" b="1" dirty="0" smtClean="0"/>
                        <a:t> (n=58)</a:t>
                      </a:r>
                    </a:p>
                  </a:txBody>
                  <a:tcPr marL="91450" marR="91450" marT="45725" marB="45725"/>
                </a:tc>
                <a:tc>
                  <a:txBody>
                    <a:bodyPr/>
                    <a:lstStyle/>
                    <a:p>
                      <a:pPr lvl="0" algn="ctr" rtl="0">
                        <a:spcBef>
                          <a:spcPts val="0"/>
                        </a:spcBef>
                        <a:buSzPct val="25000"/>
                        <a:buNone/>
                      </a:pPr>
                      <a:endParaRPr lang="en-US" sz="2800" b="1" dirty="0" smtClean="0"/>
                    </a:p>
                    <a:p>
                      <a:pPr lvl="0" algn="ctr" rtl="0">
                        <a:spcBef>
                          <a:spcPts val="0"/>
                        </a:spcBef>
                        <a:buSzPct val="25000"/>
                        <a:buNone/>
                      </a:pPr>
                      <a:endParaRPr lang="en-US" sz="2800" b="1" dirty="0" smtClean="0"/>
                    </a:p>
                    <a:p>
                      <a:pPr lvl="0" algn="ctr" rtl="0">
                        <a:spcBef>
                          <a:spcPts val="0"/>
                        </a:spcBef>
                        <a:buSzPct val="25000"/>
                        <a:buNone/>
                      </a:pPr>
                      <a:r>
                        <a:rPr lang="en-US" sz="2800" b="1" dirty="0" smtClean="0"/>
                        <a:t>41.4%   </a:t>
                      </a:r>
                    </a:p>
                    <a:p>
                      <a:pPr lvl="0" algn="ctr" rtl="0">
                        <a:spcBef>
                          <a:spcPts val="0"/>
                        </a:spcBef>
                        <a:buSzPct val="25000"/>
                        <a:buNone/>
                      </a:pPr>
                      <a:endParaRPr lang="en-US" sz="2800" b="1" dirty="0" smtClean="0"/>
                    </a:p>
                    <a:p>
                      <a:pPr lvl="0" algn="ctr" rtl="0">
                        <a:spcBef>
                          <a:spcPts val="0"/>
                        </a:spcBef>
                        <a:buSzPct val="25000"/>
                        <a:buNone/>
                      </a:pPr>
                      <a:r>
                        <a:rPr lang="en-US" sz="2800" b="1" dirty="0" smtClean="0"/>
                        <a:t>(24)</a:t>
                      </a:r>
                    </a:p>
                    <a:p>
                      <a:pPr lvl="0" algn="ctr" rtl="0">
                        <a:spcBef>
                          <a:spcPts val="0"/>
                        </a:spcBef>
                        <a:buSzPct val="25000"/>
                        <a:buNone/>
                      </a:pPr>
                      <a:endParaRPr lang="en-US" sz="2800" b="1" dirty="0" smtClean="0"/>
                    </a:p>
                    <a:p>
                      <a:pPr lvl="0" algn="ctr" rtl="0">
                        <a:spcBef>
                          <a:spcPts val="0"/>
                        </a:spcBef>
                        <a:buSzPct val="25000"/>
                        <a:buNone/>
                      </a:pPr>
                      <a:endParaRPr lang="en-US" sz="2800" b="1" dirty="0" smtClean="0"/>
                    </a:p>
                  </a:txBody>
                  <a:tcPr marL="91450" marR="91450" marT="45725" marB="45725" anchor="ctr"/>
                </a:tc>
                <a:tc>
                  <a:txBody>
                    <a:bodyPr/>
                    <a:lstStyle/>
                    <a:p>
                      <a:pPr lvl="0" algn="ctr" rtl="0">
                        <a:spcBef>
                          <a:spcPts val="0"/>
                        </a:spcBef>
                        <a:buSzPct val="25000"/>
                        <a:buNone/>
                      </a:pPr>
                      <a:r>
                        <a:rPr lang="en-US" sz="2800" b="1" dirty="0" smtClean="0"/>
                        <a:t>58.6% </a:t>
                      </a:r>
                    </a:p>
                    <a:p>
                      <a:pPr lvl="0" algn="ctr" rtl="0">
                        <a:spcBef>
                          <a:spcPts val="0"/>
                        </a:spcBef>
                        <a:buSzPct val="25000"/>
                        <a:buNone/>
                      </a:pPr>
                      <a:endParaRPr lang="en-US" sz="2800" b="1" dirty="0" smtClean="0"/>
                    </a:p>
                    <a:p>
                      <a:pPr lvl="0" algn="ctr" rtl="0">
                        <a:spcBef>
                          <a:spcPts val="0"/>
                        </a:spcBef>
                        <a:buSzPct val="25000"/>
                        <a:buNone/>
                      </a:pPr>
                      <a:r>
                        <a:rPr lang="en-US" sz="2800" b="1" dirty="0" smtClean="0"/>
                        <a:t>(34)</a:t>
                      </a:r>
                      <a:endParaRPr lang="en-US" sz="2800" b="1" dirty="0"/>
                    </a:p>
                  </a:txBody>
                  <a:tcPr marL="91450" marR="91450" marT="45725" marB="45725" anchor="ctr"/>
                </a:tc>
                <a:extLst>
                  <a:ext uri="{0D108BD9-81ED-4DB2-BD59-A6C34878D82A}">
                    <a16:rowId xmlns:a16="http://schemas.microsoft.com/office/drawing/2014/main" val="10001"/>
                  </a:ext>
                </a:extLst>
              </a:tr>
            </a:tbl>
          </a:graphicData>
        </a:graphic>
      </p:graphicFrame>
      <p:graphicFrame>
        <p:nvGraphicFramePr>
          <p:cNvPr id="185" name="Shape 185"/>
          <p:cNvGraphicFramePr/>
          <p:nvPr>
            <p:extLst>
              <p:ext uri="{D42A27DB-BD31-4B8C-83A1-F6EECF244321}">
                <p14:modId xmlns:p14="http://schemas.microsoft.com/office/powerpoint/2010/main" val="3301111562"/>
              </p:ext>
            </p:extLst>
          </p:nvPr>
        </p:nvGraphicFramePr>
        <p:xfrm>
          <a:off x="5542547" y="1299015"/>
          <a:ext cx="4259180" cy="3898627"/>
        </p:xfrm>
        <a:graphic>
          <a:graphicData uri="http://schemas.openxmlformats.org/drawingml/2006/table">
            <a:tbl>
              <a:tblPr firstRow="1" bandRow="1">
                <a:noFill/>
              </a:tblPr>
              <a:tblGrid>
                <a:gridCol w="1313090">
                  <a:extLst>
                    <a:ext uri="{9D8B030D-6E8A-4147-A177-3AD203B41FA5}">
                      <a16:colId xmlns:a16="http://schemas.microsoft.com/office/drawing/2014/main" val="20000"/>
                    </a:ext>
                  </a:extLst>
                </a:gridCol>
                <a:gridCol w="1632293">
                  <a:extLst>
                    <a:ext uri="{9D8B030D-6E8A-4147-A177-3AD203B41FA5}">
                      <a16:colId xmlns:a16="http://schemas.microsoft.com/office/drawing/2014/main" val="20001"/>
                    </a:ext>
                  </a:extLst>
                </a:gridCol>
                <a:gridCol w="1313797">
                  <a:extLst>
                    <a:ext uri="{9D8B030D-6E8A-4147-A177-3AD203B41FA5}">
                      <a16:colId xmlns:a16="http://schemas.microsoft.com/office/drawing/2014/main" val="20002"/>
                    </a:ext>
                  </a:extLst>
                </a:gridCol>
              </a:tblGrid>
              <a:tr h="873231">
                <a:tc>
                  <a:txBody>
                    <a:bodyPr/>
                    <a:lstStyle/>
                    <a:p>
                      <a:pPr marL="0" lvl="0" algn="ctr" rtl="0">
                        <a:spcBef>
                          <a:spcPts val="0"/>
                        </a:spcBef>
                        <a:buSzPct val="25000"/>
                        <a:buNone/>
                      </a:pPr>
                      <a:r>
                        <a:rPr lang="en-US" sz="2800" b="1" dirty="0">
                          <a:solidFill>
                            <a:schemeClr val="tx1"/>
                          </a:solidFill>
                        </a:rPr>
                        <a:t>White</a:t>
                      </a:r>
                    </a:p>
                  </a:txBody>
                  <a:tcPr marL="91450" marR="91450" marT="45725" marB="45725" anchor="ctr"/>
                </a:tc>
                <a:tc>
                  <a:txBody>
                    <a:bodyPr/>
                    <a:lstStyle/>
                    <a:p>
                      <a:pPr marL="0" lvl="0" algn="ctr" rtl="0">
                        <a:spcBef>
                          <a:spcPts val="0"/>
                        </a:spcBef>
                        <a:buSzPct val="25000"/>
                        <a:buNone/>
                      </a:pPr>
                      <a:r>
                        <a:rPr lang="en-US" sz="2800" b="1" dirty="0">
                          <a:solidFill>
                            <a:schemeClr val="tx1"/>
                          </a:solidFill>
                        </a:rPr>
                        <a:t>Minority</a:t>
                      </a:r>
                    </a:p>
                  </a:txBody>
                  <a:tcPr marL="91450" marR="91450" marT="45725" marB="45725" anchor="ctr"/>
                </a:tc>
                <a:tc>
                  <a:txBody>
                    <a:bodyPr/>
                    <a:lstStyle/>
                    <a:p>
                      <a:pPr marL="0" lvl="0" algn="ctr" rtl="0">
                        <a:buSzPct val="25000"/>
                        <a:buNone/>
                      </a:pPr>
                      <a:r>
                        <a:rPr lang="en-US" sz="2400" b="1" dirty="0" smtClean="0">
                          <a:solidFill>
                            <a:schemeClr val="tx1"/>
                          </a:solidFill>
                        </a:rPr>
                        <a:t>UNK</a:t>
                      </a:r>
                      <a:endParaRPr lang="en-US" sz="2400" b="1" dirty="0">
                        <a:solidFill>
                          <a:schemeClr val="tx1"/>
                        </a:solidFill>
                      </a:endParaRPr>
                    </a:p>
                  </a:txBody>
                  <a:tcPr marL="91450" marR="91450" marT="45725" marB="45725" anchor="ctr"/>
                </a:tc>
                <a:extLst>
                  <a:ext uri="{0D108BD9-81ED-4DB2-BD59-A6C34878D82A}">
                    <a16:rowId xmlns:a16="http://schemas.microsoft.com/office/drawing/2014/main" val="10000"/>
                  </a:ext>
                </a:extLst>
              </a:tr>
              <a:tr h="3025396">
                <a:tc>
                  <a:txBody>
                    <a:bodyPr/>
                    <a:lstStyle/>
                    <a:p>
                      <a:pPr lvl="0" algn="ctr" rtl="0">
                        <a:spcBef>
                          <a:spcPts val="0"/>
                        </a:spcBef>
                        <a:buSzPct val="25000"/>
                        <a:buNone/>
                      </a:pPr>
                      <a:r>
                        <a:rPr lang="en-US" sz="2800" b="1" dirty="0" smtClean="0"/>
                        <a:t>62.1%</a:t>
                      </a:r>
                      <a:endParaRPr lang="en-US" sz="2800" b="1" dirty="0"/>
                    </a:p>
                    <a:p>
                      <a:endParaRPr lang="en-US" sz="2800" b="1" dirty="0" smtClean="0"/>
                    </a:p>
                    <a:p>
                      <a:r>
                        <a:rPr lang="en-US" sz="2800" b="1" dirty="0" smtClean="0"/>
                        <a:t>  (36)</a:t>
                      </a:r>
                      <a:endParaRPr lang="en-US" sz="2800" b="1" dirty="0"/>
                    </a:p>
                  </a:txBody>
                  <a:tcPr marL="91450" marR="91450" marT="45725" marB="45725" anchor="ctr"/>
                </a:tc>
                <a:tc>
                  <a:txBody>
                    <a:bodyPr/>
                    <a:lstStyle/>
                    <a:p>
                      <a:pPr lvl="0" algn="ctr" rtl="0">
                        <a:spcBef>
                          <a:spcPts val="0"/>
                        </a:spcBef>
                        <a:buSzPct val="25000"/>
                        <a:buNone/>
                      </a:pPr>
                      <a:endParaRPr lang="en-US" sz="2800" b="1" dirty="0" smtClean="0"/>
                    </a:p>
                    <a:p>
                      <a:pPr lvl="0" algn="ctr" rtl="0">
                        <a:spcBef>
                          <a:spcPts val="0"/>
                        </a:spcBef>
                        <a:buSzPct val="25000"/>
                        <a:buNone/>
                      </a:pPr>
                      <a:r>
                        <a:rPr lang="en-US" sz="2800" b="1" dirty="0" smtClean="0"/>
                        <a:t>22.4%  </a:t>
                      </a:r>
                    </a:p>
                    <a:p>
                      <a:pPr lvl="0" algn="ctr" rtl="0">
                        <a:spcBef>
                          <a:spcPts val="0"/>
                        </a:spcBef>
                        <a:buSzPct val="25000"/>
                        <a:buNone/>
                      </a:pPr>
                      <a:endParaRPr lang="en-US" sz="2800" b="1" dirty="0" smtClean="0"/>
                    </a:p>
                    <a:p>
                      <a:pPr lvl="0" algn="ctr" rtl="0">
                        <a:spcBef>
                          <a:spcPts val="0"/>
                        </a:spcBef>
                        <a:buSzPct val="25000"/>
                        <a:buNone/>
                      </a:pPr>
                      <a:r>
                        <a:rPr lang="en-US" sz="2800" b="1" dirty="0" smtClean="0"/>
                        <a:t>(13)</a:t>
                      </a:r>
                      <a:endParaRPr lang="en-US" sz="2800" b="1" dirty="0"/>
                    </a:p>
                    <a:p>
                      <a:endParaRPr lang="en-US" sz="2800" b="1" dirty="0"/>
                    </a:p>
                  </a:txBody>
                  <a:tcPr marL="91450" marR="91450" marT="45725" marB="45725" anchor="ctr"/>
                </a:tc>
                <a:tc>
                  <a:txBody>
                    <a:bodyPr/>
                    <a:lstStyle/>
                    <a:p>
                      <a:pPr lvl="0" algn="ctr" rtl="0">
                        <a:spcBef>
                          <a:spcPts val="0"/>
                        </a:spcBef>
                        <a:buSzPct val="25000"/>
                        <a:buNone/>
                      </a:pPr>
                      <a:endParaRPr lang="en-US" sz="2800" b="1" dirty="0" smtClean="0"/>
                    </a:p>
                    <a:p>
                      <a:pPr lvl="0" algn="ctr" rtl="0">
                        <a:spcBef>
                          <a:spcPts val="0"/>
                        </a:spcBef>
                        <a:buSzPct val="25000"/>
                        <a:buNone/>
                      </a:pPr>
                      <a:r>
                        <a:rPr lang="en-US" sz="2800" b="1" dirty="0" smtClean="0"/>
                        <a:t>15.5%   </a:t>
                      </a:r>
                    </a:p>
                    <a:p>
                      <a:pPr lvl="0" algn="ctr" rtl="0">
                        <a:spcBef>
                          <a:spcPts val="0"/>
                        </a:spcBef>
                        <a:buSzPct val="25000"/>
                        <a:buNone/>
                      </a:pPr>
                      <a:endParaRPr lang="en-US" sz="2800" b="1" dirty="0" smtClean="0"/>
                    </a:p>
                    <a:p>
                      <a:pPr lvl="0" algn="ctr" rtl="0">
                        <a:spcBef>
                          <a:spcPts val="0"/>
                        </a:spcBef>
                        <a:buSzPct val="25000"/>
                        <a:buNone/>
                      </a:pPr>
                      <a:r>
                        <a:rPr lang="en-US" sz="2800" b="1" dirty="0" smtClean="0"/>
                        <a:t>(9)</a:t>
                      </a:r>
                      <a:endParaRPr lang="en-US" sz="2800" b="1" dirty="0"/>
                    </a:p>
                    <a:p>
                      <a:endParaRPr lang="en-US" sz="2800" b="1" dirty="0"/>
                    </a:p>
                  </a:txBody>
                  <a:tcPr marL="91450" marR="91450" marT="45725" marB="45725" anchor="ctr"/>
                </a:tc>
                <a:extLst>
                  <a:ext uri="{0D108BD9-81ED-4DB2-BD59-A6C34878D82A}">
                    <a16:rowId xmlns:a16="http://schemas.microsoft.com/office/drawing/2014/main" val="10001"/>
                  </a:ext>
                </a:extLst>
              </a:tr>
            </a:tbl>
          </a:graphicData>
        </a:graphic>
      </p:graphicFrame>
    </p:spTree>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393031" y="954505"/>
            <a:ext cx="9408695" cy="1645004"/>
          </a:xfrm>
          <a:prstGeom prst="rect">
            <a:avLst/>
          </a:prstGeom>
          <a:noFill/>
          <a:ln>
            <a:noFill/>
          </a:ln>
        </p:spPr>
        <p:txBody>
          <a:bodyPr lIns="91425" tIns="45700" rIns="91425" bIns="45700" anchor="b" anchorCtr="0">
            <a:noAutofit/>
          </a:bodyPr>
          <a:lstStyle/>
          <a:p>
            <a:pPr marL="0" marR="0" lvl="0" indent="0" algn="l" rtl="0">
              <a:spcBef>
                <a:spcPts val="0"/>
              </a:spcBef>
              <a:buClr>
                <a:srgbClr val="FEFEFE"/>
              </a:buClr>
              <a:buSzPct val="25000"/>
              <a:buFont typeface="Questrial"/>
              <a:buNone/>
            </a:pPr>
            <a:r>
              <a:rPr lang="en-US" sz="3200" b="1" dirty="0" smtClean="0">
                <a:solidFill>
                  <a:schemeClr val="tx1"/>
                </a:solidFill>
                <a:latin typeface="Questrial"/>
                <a:ea typeface="Questrial"/>
                <a:cs typeface="Questrial"/>
                <a:sym typeface="Questrial"/>
              </a:rPr>
              <a:t/>
            </a:r>
            <a:br>
              <a:rPr lang="en-US" sz="3200" b="1" dirty="0" smtClean="0">
                <a:solidFill>
                  <a:schemeClr val="tx1"/>
                </a:solidFill>
                <a:latin typeface="Questrial"/>
                <a:ea typeface="Questrial"/>
                <a:cs typeface="Questrial"/>
                <a:sym typeface="Questrial"/>
              </a:rPr>
            </a:br>
            <a:r>
              <a:rPr lang="en-US" sz="3200" b="1" dirty="0">
                <a:solidFill>
                  <a:schemeClr val="tx1"/>
                </a:solidFill>
                <a:latin typeface="Questrial"/>
                <a:ea typeface="Questrial"/>
                <a:cs typeface="Questrial"/>
                <a:sym typeface="Questrial"/>
              </a:rPr>
              <a:t/>
            </a:r>
            <a:br>
              <a:rPr lang="en-US" sz="3200" b="1" dirty="0">
                <a:solidFill>
                  <a:schemeClr val="tx1"/>
                </a:solidFill>
                <a:latin typeface="Questrial"/>
                <a:ea typeface="Questrial"/>
                <a:cs typeface="Questrial"/>
                <a:sym typeface="Questrial"/>
              </a:rPr>
            </a:br>
            <a:r>
              <a:rPr lang="en-US" sz="3200" b="1" dirty="0" smtClean="0">
                <a:solidFill>
                  <a:schemeClr val="tx1"/>
                </a:solidFill>
                <a:latin typeface="Questrial"/>
                <a:ea typeface="Questrial"/>
                <a:cs typeface="Questrial"/>
                <a:sym typeface="Questrial"/>
              </a:rPr>
              <a:t/>
            </a:r>
            <a:br>
              <a:rPr lang="en-US" sz="3200" b="1" dirty="0" smtClean="0">
                <a:solidFill>
                  <a:schemeClr val="tx1"/>
                </a:solidFill>
                <a:latin typeface="Questrial"/>
                <a:ea typeface="Questrial"/>
                <a:cs typeface="Questrial"/>
                <a:sym typeface="Questrial"/>
              </a:rPr>
            </a:br>
            <a:r>
              <a:rPr lang="en-US" sz="3200" b="1" dirty="0">
                <a:solidFill>
                  <a:schemeClr val="tx1"/>
                </a:solidFill>
                <a:latin typeface="Questrial"/>
                <a:ea typeface="Questrial"/>
                <a:cs typeface="Questrial"/>
                <a:sym typeface="Questrial"/>
              </a:rPr>
              <a:t/>
            </a:r>
            <a:br>
              <a:rPr lang="en-US" sz="3200" b="1" dirty="0">
                <a:solidFill>
                  <a:schemeClr val="tx1"/>
                </a:solidFill>
                <a:latin typeface="Questrial"/>
                <a:ea typeface="Questrial"/>
                <a:cs typeface="Questrial"/>
                <a:sym typeface="Questrial"/>
              </a:rPr>
            </a:br>
            <a:r>
              <a:rPr lang="en-US" sz="3200" b="1" dirty="0" smtClean="0">
                <a:solidFill>
                  <a:schemeClr val="tx1"/>
                </a:solidFill>
                <a:latin typeface="Questrial"/>
                <a:ea typeface="Questrial"/>
                <a:cs typeface="Questrial"/>
                <a:sym typeface="Questrial"/>
              </a:rPr>
              <a:t/>
            </a:r>
            <a:br>
              <a:rPr lang="en-US" sz="3200" b="1" dirty="0" smtClean="0">
                <a:solidFill>
                  <a:schemeClr val="tx1"/>
                </a:solidFill>
                <a:latin typeface="Questrial"/>
                <a:ea typeface="Questrial"/>
                <a:cs typeface="Questrial"/>
                <a:sym typeface="Questrial"/>
              </a:rPr>
            </a:br>
            <a:r>
              <a:rPr lang="en-US" sz="3200" b="1" dirty="0" smtClean="0">
                <a:solidFill>
                  <a:schemeClr val="tx1"/>
                </a:solidFill>
                <a:latin typeface="Questrial"/>
                <a:ea typeface="Questrial"/>
                <a:cs typeface="Questrial"/>
                <a:sym typeface="Questrial"/>
              </a:rPr>
              <a:t>Focus on 3 Years Recent</a:t>
            </a:r>
            <a:r>
              <a:rPr lang="en-US" sz="3200" b="1" i="0" u="none" strike="noStrike" cap="none" baseline="0" dirty="0" smtClean="0">
                <a:solidFill>
                  <a:schemeClr val="tx1"/>
                </a:solidFill>
                <a:latin typeface="Questrial"/>
                <a:ea typeface="Questrial"/>
                <a:cs typeface="Questrial"/>
                <a:sym typeface="Questrial"/>
              </a:rPr>
              <a:t> </a:t>
            </a:r>
            <a:r>
              <a:rPr lang="en-US" sz="3200" b="1" i="0" u="none" strike="noStrike" cap="none" baseline="0" dirty="0">
                <a:solidFill>
                  <a:schemeClr val="tx1"/>
                </a:solidFill>
                <a:latin typeface="Questrial"/>
                <a:ea typeface="Questrial"/>
                <a:cs typeface="Questrial"/>
                <a:sym typeface="Questrial"/>
              </a:rPr>
              <a:t>Hires </a:t>
            </a:r>
            <a:r>
              <a:rPr lang="en-US" sz="3200" b="1" i="0" u="none" strike="noStrike" cap="none" baseline="0" dirty="0" smtClean="0">
                <a:solidFill>
                  <a:schemeClr val="tx1"/>
                </a:solidFill>
                <a:latin typeface="Questrial"/>
                <a:ea typeface="Questrial"/>
                <a:cs typeface="Questrial"/>
                <a:sym typeface="Questrial"/>
              </a:rPr>
              <a:t/>
            </a:r>
            <a:br>
              <a:rPr lang="en-US" sz="3200" b="1" i="0" u="none" strike="noStrike" cap="none" baseline="0" dirty="0" smtClean="0">
                <a:solidFill>
                  <a:schemeClr val="tx1"/>
                </a:solidFill>
                <a:latin typeface="Questrial"/>
                <a:ea typeface="Questrial"/>
                <a:cs typeface="Questrial"/>
                <a:sym typeface="Questrial"/>
              </a:rPr>
            </a:br>
            <a:r>
              <a:rPr lang="en-US" sz="3200" b="1" i="0" u="none" strike="noStrike" cap="none" baseline="0" dirty="0" smtClean="0">
                <a:solidFill>
                  <a:schemeClr val="tx1"/>
                </a:solidFill>
                <a:latin typeface="Questrial"/>
                <a:ea typeface="Questrial"/>
                <a:cs typeface="Questrial"/>
                <a:sym typeface="Questrial"/>
              </a:rPr>
              <a:t>(Tenured/Tenure Track)</a:t>
            </a:r>
            <a:r>
              <a:rPr lang="en-US" sz="1800" b="1" i="1" dirty="0" smtClean="0">
                <a:solidFill>
                  <a:srgbClr val="FF0000"/>
                </a:solidFill>
                <a:latin typeface="Questrial"/>
                <a:ea typeface="Questrial"/>
                <a:cs typeface="Questrial"/>
                <a:sym typeface="Questrial"/>
              </a:rPr>
              <a:t>FA data</a:t>
            </a:r>
            <a:r>
              <a:rPr lang="en-US" sz="3200" b="1" i="0" u="none" strike="noStrike" cap="none" baseline="0" dirty="0" smtClean="0">
                <a:solidFill>
                  <a:schemeClr val="tx1"/>
                </a:solidFill>
                <a:latin typeface="Questrial"/>
                <a:ea typeface="Questrial"/>
                <a:cs typeface="Questrial"/>
                <a:sym typeface="Questrial"/>
              </a:rPr>
              <a:t/>
            </a:r>
            <a:br>
              <a:rPr lang="en-US" sz="3200" b="1" i="0" u="none" strike="noStrike" cap="none" baseline="0" dirty="0" smtClean="0">
                <a:solidFill>
                  <a:schemeClr val="tx1"/>
                </a:solidFill>
                <a:latin typeface="Questrial"/>
                <a:ea typeface="Questrial"/>
                <a:cs typeface="Questrial"/>
                <a:sym typeface="Questrial"/>
              </a:rPr>
            </a:br>
            <a:r>
              <a:rPr lang="en-US" sz="4000" b="1" i="0" u="none" strike="noStrike" cap="none" baseline="0" dirty="0" smtClean="0">
                <a:solidFill>
                  <a:schemeClr val="tx1"/>
                </a:solidFill>
                <a:latin typeface="Questrial"/>
                <a:ea typeface="Questrial"/>
                <a:cs typeface="Questrial"/>
                <a:sym typeface="Questrial"/>
              </a:rPr>
              <a:t/>
            </a:r>
            <a:br>
              <a:rPr lang="en-US" sz="4000" b="1" i="0" u="none" strike="noStrike" cap="none" baseline="0" dirty="0" smtClean="0">
                <a:solidFill>
                  <a:schemeClr val="tx1"/>
                </a:solidFill>
                <a:latin typeface="Questrial"/>
                <a:ea typeface="Questrial"/>
                <a:cs typeface="Questrial"/>
                <a:sym typeface="Questrial"/>
              </a:rPr>
            </a:br>
            <a:endParaRPr lang="en-US" sz="4000" b="1" i="0" u="none" strike="noStrike" cap="none" baseline="0" dirty="0">
              <a:solidFill>
                <a:schemeClr val="tx1"/>
              </a:solidFill>
              <a:latin typeface="Questrial"/>
              <a:ea typeface="Questrial"/>
              <a:cs typeface="Questrial"/>
              <a:sym typeface="Questrial"/>
            </a:endParaRPr>
          </a:p>
        </p:txBody>
      </p:sp>
      <p:graphicFrame>
        <p:nvGraphicFramePr>
          <p:cNvPr id="184" name="Shape 184"/>
          <p:cNvGraphicFramePr/>
          <p:nvPr>
            <p:extLst>
              <p:ext uri="{D42A27DB-BD31-4B8C-83A1-F6EECF244321}">
                <p14:modId xmlns:p14="http://schemas.microsoft.com/office/powerpoint/2010/main" val="1710375890"/>
              </p:ext>
            </p:extLst>
          </p:nvPr>
        </p:nvGraphicFramePr>
        <p:xfrm>
          <a:off x="618331" y="1585844"/>
          <a:ext cx="5247897" cy="4301609"/>
        </p:xfrm>
        <a:graphic>
          <a:graphicData uri="http://schemas.openxmlformats.org/drawingml/2006/table">
            <a:tbl>
              <a:tblPr firstRow="1" bandRow="1">
                <a:noFill/>
              </a:tblPr>
              <a:tblGrid>
                <a:gridCol w="1928149">
                  <a:extLst>
                    <a:ext uri="{9D8B030D-6E8A-4147-A177-3AD203B41FA5}">
                      <a16:colId xmlns:a16="http://schemas.microsoft.com/office/drawing/2014/main" val="20000"/>
                    </a:ext>
                  </a:extLst>
                </a:gridCol>
                <a:gridCol w="1556747">
                  <a:extLst>
                    <a:ext uri="{9D8B030D-6E8A-4147-A177-3AD203B41FA5}">
                      <a16:colId xmlns:a16="http://schemas.microsoft.com/office/drawing/2014/main" val="20001"/>
                    </a:ext>
                  </a:extLst>
                </a:gridCol>
                <a:gridCol w="1763001">
                  <a:extLst>
                    <a:ext uri="{9D8B030D-6E8A-4147-A177-3AD203B41FA5}">
                      <a16:colId xmlns:a16="http://schemas.microsoft.com/office/drawing/2014/main" val="20002"/>
                    </a:ext>
                  </a:extLst>
                </a:gridCol>
              </a:tblGrid>
              <a:tr h="471157">
                <a:tc>
                  <a:txBody>
                    <a:bodyPr/>
                    <a:lstStyle/>
                    <a:p>
                      <a:endParaRPr sz="2800" dirty="0"/>
                    </a:p>
                  </a:txBody>
                  <a:tcPr marL="91450" marR="91450" marT="45725" marB="45725"/>
                </a:tc>
                <a:tc>
                  <a:txBody>
                    <a:bodyPr/>
                    <a:lstStyle/>
                    <a:p>
                      <a:pPr marL="0" lvl="0" algn="ctr" rtl="0">
                        <a:spcBef>
                          <a:spcPts val="0"/>
                        </a:spcBef>
                        <a:buSzPct val="25000"/>
                        <a:buNone/>
                      </a:pPr>
                      <a:r>
                        <a:rPr lang="en-US" sz="2800" b="1" dirty="0">
                          <a:solidFill>
                            <a:schemeClr val="tx1"/>
                          </a:solidFill>
                        </a:rPr>
                        <a:t>Male</a:t>
                      </a:r>
                    </a:p>
                  </a:txBody>
                  <a:tcPr marL="91450" marR="91450" marT="45725" marB="45725" anchor="ctr"/>
                </a:tc>
                <a:tc>
                  <a:txBody>
                    <a:bodyPr/>
                    <a:lstStyle/>
                    <a:p>
                      <a:pPr marL="0" lvl="0" algn="ctr" rtl="0">
                        <a:spcBef>
                          <a:spcPts val="0"/>
                        </a:spcBef>
                        <a:buSzPct val="25000"/>
                        <a:buNone/>
                      </a:pPr>
                      <a:r>
                        <a:rPr lang="en-US" sz="2800" b="1" dirty="0">
                          <a:solidFill>
                            <a:schemeClr val="tx1"/>
                          </a:solidFill>
                        </a:rPr>
                        <a:t>Female</a:t>
                      </a:r>
                    </a:p>
                  </a:txBody>
                  <a:tcPr marL="91450" marR="91450" marT="45725" marB="45725" anchor="ctr"/>
                </a:tc>
                <a:extLst>
                  <a:ext uri="{0D108BD9-81ED-4DB2-BD59-A6C34878D82A}">
                    <a16:rowId xmlns:a16="http://schemas.microsoft.com/office/drawing/2014/main" val="10000"/>
                  </a:ext>
                </a:extLst>
              </a:tr>
              <a:tr h="3783439">
                <a:tc>
                  <a:txBody>
                    <a:bodyPr/>
                    <a:lstStyle/>
                    <a:p>
                      <a:pPr lvl="0" algn="ctr" rtl="0">
                        <a:spcBef>
                          <a:spcPts val="0"/>
                        </a:spcBef>
                        <a:buSzPct val="25000"/>
                        <a:buNone/>
                      </a:pPr>
                      <a:endParaRPr lang="en-US" sz="2800" b="1" dirty="0" smtClean="0"/>
                    </a:p>
                    <a:p>
                      <a:pPr lvl="0" algn="ctr" rtl="0">
                        <a:spcBef>
                          <a:spcPts val="0"/>
                        </a:spcBef>
                        <a:buSzPct val="25000"/>
                        <a:buNone/>
                      </a:pPr>
                      <a:r>
                        <a:rPr lang="en-US" sz="2800" b="1" dirty="0" smtClean="0"/>
                        <a:t>New</a:t>
                      </a:r>
                      <a:r>
                        <a:rPr lang="en-US" sz="2800" b="1" baseline="0" dirty="0" smtClean="0"/>
                        <a:t> Hires</a:t>
                      </a:r>
                      <a:endParaRPr lang="en-US" sz="2800" b="1" dirty="0" smtClean="0"/>
                    </a:p>
                    <a:p>
                      <a:pPr lvl="0" algn="ctr" rtl="0">
                        <a:spcBef>
                          <a:spcPts val="0"/>
                        </a:spcBef>
                        <a:buSzPct val="25000"/>
                        <a:buNone/>
                      </a:pPr>
                      <a:r>
                        <a:rPr lang="en-US" sz="2800" b="1" dirty="0" smtClean="0"/>
                        <a:t>Fall 2013, Fall 2014,</a:t>
                      </a:r>
                      <a:r>
                        <a:rPr lang="en-US" sz="2800" b="1" baseline="0" dirty="0" smtClean="0"/>
                        <a:t> </a:t>
                      </a:r>
                      <a:r>
                        <a:rPr lang="en-US" sz="2800" b="1" dirty="0" smtClean="0"/>
                        <a:t>Fall 2015  </a:t>
                      </a:r>
                    </a:p>
                    <a:p>
                      <a:pPr lvl="0" algn="ctr" rtl="0">
                        <a:spcBef>
                          <a:spcPts val="0"/>
                        </a:spcBef>
                        <a:buSzPct val="25000"/>
                        <a:buNone/>
                      </a:pPr>
                      <a:endParaRPr lang="en-US" sz="2800" b="1" dirty="0" smtClean="0"/>
                    </a:p>
                    <a:p>
                      <a:pPr lvl="0" algn="ctr" rtl="0">
                        <a:spcBef>
                          <a:spcPts val="0"/>
                        </a:spcBef>
                        <a:buSzPct val="25000"/>
                        <a:buNone/>
                      </a:pPr>
                      <a:r>
                        <a:rPr lang="en-US" sz="2800" b="1" dirty="0" smtClean="0"/>
                        <a:t>(n=115)</a:t>
                      </a:r>
                    </a:p>
                  </a:txBody>
                  <a:tcPr marL="91450" marR="91450" marT="45725" marB="45725"/>
                </a:tc>
                <a:tc>
                  <a:txBody>
                    <a:bodyPr/>
                    <a:lstStyle/>
                    <a:p>
                      <a:pPr lvl="0" algn="ctr" rtl="0">
                        <a:spcBef>
                          <a:spcPts val="0"/>
                        </a:spcBef>
                        <a:buSzPct val="25000"/>
                        <a:buNone/>
                      </a:pPr>
                      <a:r>
                        <a:rPr lang="en-US" sz="2800" b="1" dirty="0" smtClean="0"/>
                        <a:t>47% </a:t>
                      </a:r>
                    </a:p>
                    <a:p>
                      <a:pPr lvl="0" algn="ctr" rtl="0">
                        <a:spcBef>
                          <a:spcPts val="0"/>
                        </a:spcBef>
                        <a:buSzPct val="25000"/>
                        <a:buNone/>
                      </a:pPr>
                      <a:endParaRPr lang="en-US" sz="2800" b="1" dirty="0" smtClean="0"/>
                    </a:p>
                    <a:p>
                      <a:pPr lvl="0" algn="ctr" rtl="0">
                        <a:spcBef>
                          <a:spcPts val="0"/>
                        </a:spcBef>
                        <a:buSzPct val="25000"/>
                        <a:buNone/>
                      </a:pPr>
                      <a:r>
                        <a:rPr lang="en-US" sz="2800" b="1" dirty="0" smtClean="0"/>
                        <a:t> </a:t>
                      </a:r>
                    </a:p>
                    <a:p>
                      <a:pPr lvl="0" algn="ctr" rtl="0">
                        <a:spcBef>
                          <a:spcPts val="0"/>
                        </a:spcBef>
                        <a:buSzPct val="25000"/>
                        <a:buNone/>
                      </a:pPr>
                      <a:endParaRPr lang="en-US" sz="2800" b="1" dirty="0" smtClean="0"/>
                    </a:p>
                    <a:p>
                      <a:pPr lvl="0" algn="ctr" rtl="0">
                        <a:spcBef>
                          <a:spcPts val="0"/>
                        </a:spcBef>
                        <a:buSzPct val="25000"/>
                        <a:buNone/>
                      </a:pPr>
                      <a:endParaRPr lang="en-US" sz="2800" b="1" dirty="0" smtClean="0"/>
                    </a:p>
                    <a:p>
                      <a:pPr lvl="0" algn="ctr" rtl="0">
                        <a:spcBef>
                          <a:spcPts val="0"/>
                        </a:spcBef>
                        <a:buSzPct val="25000"/>
                        <a:buNone/>
                      </a:pPr>
                      <a:r>
                        <a:rPr lang="en-US" sz="2800" b="1" dirty="0" smtClean="0"/>
                        <a:t>(54)</a:t>
                      </a:r>
                      <a:endParaRPr lang="en-US" sz="2800" b="1" dirty="0"/>
                    </a:p>
                  </a:txBody>
                  <a:tcPr marL="91450" marR="91450" marT="45725" marB="45725" anchor="ctr"/>
                </a:tc>
                <a:tc>
                  <a:txBody>
                    <a:bodyPr/>
                    <a:lstStyle/>
                    <a:p>
                      <a:pPr lvl="0" algn="ctr" rtl="0">
                        <a:spcBef>
                          <a:spcPts val="0"/>
                        </a:spcBef>
                        <a:buSzPct val="25000"/>
                        <a:buNone/>
                      </a:pPr>
                      <a:r>
                        <a:rPr lang="en-US" sz="2800" b="1" dirty="0" smtClean="0"/>
                        <a:t>53%</a:t>
                      </a:r>
                    </a:p>
                    <a:p>
                      <a:pPr lvl="0" algn="ctr" rtl="0">
                        <a:spcBef>
                          <a:spcPts val="0"/>
                        </a:spcBef>
                        <a:buSzPct val="25000"/>
                        <a:buNone/>
                      </a:pPr>
                      <a:endParaRPr lang="en-US" sz="2800" b="1" dirty="0" smtClean="0"/>
                    </a:p>
                    <a:p>
                      <a:pPr lvl="0" algn="ctr" rtl="0">
                        <a:spcBef>
                          <a:spcPts val="0"/>
                        </a:spcBef>
                        <a:buSzPct val="25000"/>
                        <a:buNone/>
                      </a:pPr>
                      <a:endParaRPr lang="en-US" sz="2800" b="1" dirty="0" smtClean="0"/>
                    </a:p>
                    <a:p>
                      <a:pPr lvl="0" algn="ctr" rtl="0">
                        <a:spcBef>
                          <a:spcPts val="0"/>
                        </a:spcBef>
                        <a:buSzPct val="25000"/>
                        <a:buNone/>
                      </a:pPr>
                      <a:endParaRPr lang="en-US" sz="2800" b="1" dirty="0" smtClean="0"/>
                    </a:p>
                    <a:p>
                      <a:pPr lvl="0" algn="ctr" rtl="0">
                        <a:spcBef>
                          <a:spcPts val="0"/>
                        </a:spcBef>
                        <a:buSzPct val="25000"/>
                        <a:buNone/>
                      </a:pPr>
                      <a:endParaRPr lang="en-US" sz="2800" b="1" dirty="0" smtClean="0"/>
                    </a:p>
                    <a:p>
                      <a:pPr lvl="0" algn="ctr" rtl="0">
                        <a:spcBef>
                          <a:spcPts val="0"/>
                        </a:spcBef>
                        <a:buSzPct val="25000"/>
                        <a:buNone/>
                      </a:pPr>
                      <a:r>
                        <a:rPr lang="en-US" sz="2800" b="1" dirty="0" smtClean="0"/>
                        <a:t>(61)</a:t>
                      </a:r>
                      <a:endParaRPr lang="en-US" sz="2800" b="1" dirty="0"/>
                    </a:p>
                  </a:txBody>
                  <a:tcPr marL="91450" marR="91450" marT="45725" marB="45725" anchor="ctr"/>
                </a:tc>
                <a:extLst>
                  <a:ext uri="{0D108BD9-81ED-4DB2-BD59-A6C34878D82A}">
                    <a16:rowId xmlns:a16="http://schemas.microsoft.com/office/drawing/2014/main" val="10001"/>
                  </a:ext>
                </a:extLst>
              </a:tr>
            </a:tbl>
          </a:graphicData>
        </a:graphic>
      </p:graphicFrame>
      <p:graphicFrame>
        <p:nvGraphicFramePr>
          <p:cNvPr id="185" name="Shape 185"/>
          <p:cNvGraphicFramePr/>
          <p:nvPr>
            <p:extLst>
              <p:ext uri="{D42A27DB-BD31-4B8C-83A1-F6EECF244321}">
                <p14:modId xmlns:p14="http://schemas.microsoft.com/office/powerpoint/2010/main" val="1566337747"/>
              </p:ext>
            </p:extLst>
          </p:nvPr>
        </p:nvGraphicFramePr>
        <p:xfrm>
          <a:off x="5978985" y="1562832"/>
          <a:ext cx="4290429" cy="4308579"/>
        </p:xfrm>
        <a:graphic>
          <a:graphicData uri="http://schemas.openxmlformats.org/drawingml/2006/table">
            <a:tbl>
              <a:tblPr firstRow="1" bandRow="1">
                <a:noFill/>
              </a:tblPr>
              <a:tblGrid>
                <a:gridCol w="1436779">
                  <a:extLst>
                    <a:ext uri="{9D8B030D-6E8A-4147-A177-3AD203B41FA5}">
                      <a16:colId xmlns:a16="http://schemas.microsoft.com/office/drawing/2014/main" val="20000"/>
                    </a:ext>
                  </a:extLst>
                </a:gridCol>
                <a:gridCol w="1643830">
                  <a:extLst>
                    <a:ext uri="{9D8B030D-6E8A-4147-A177-3AD203B41FA5}">
                      <a16:colId xmlns:a16="http://schemas.microsoft.com/office/drawing/2014/main" val="20001"/>
                    </a:ext>
                  </a:extLst>
                </a:gridCol>
                <a:gridCol w="1209820">
                  <a:extLst>
                    <a:ext uri="{9D8B030D-6E8A-4147-A177-3AD203B41FA5}">
                      <a16:colId xmlns:a16="http://schemas.microsoft.com/office/drawing/2014/main" val="20002"/>
                    </a:ext>
                  </a:extLst>
                </a:gridCol>
              </a:tblGrid>
              <a:tr h="495158">
                <a:tc>
                  <a:txBody>
                    <a:bodyPr/>
                    <a:lstStyle/>
                    <a:p>
                      <a:pPr marL="0" lvl="0" algn="ctr" rtl="0">
                        <a:spcBef>
                          <a:spcPts val="0"/>
                        </a:spcBef>
                        <a:buSzPct val="25000"/>
                        <a:buNone/>
                      </a:pPr>
                      <a:r>
                        <a:rPr lang="en-US" sz="2800" b="1" dirty="0">
                          <a:solidFill>
                            <a:schemeClr val="tx1"/>
                          </a:solidFill>
                        </a:rPr>
                        <a:t>White</a:t>
                      </a:r>
                    </a:p>
                  </a:txBody>
                  <a:tcPr marL="91450" marR="91450" marT="45725" marB="45725" anchor="ctr"/>
                </a:tc>
                <a:tc>
                  <a:txBody>
                    <a:bodyPr/>
                    <a:lstStyle/>
                    <a:p>
                      <a:pPr marL="0" lvl="0" algn="ctr" rtl="0">
                        <a:spcBef>
                          <a:spcPts val="0"/>
                        </a:spcBef>
                        <a:buSzPct val="25000"/>
                        <a:buNone/>
                      </a:pPr>
                      <a:r>
                        <a:rPr lang="en-US" sz="2800" b="1" dirty="0">
                          <a:solidFill>
                            <a:schemeClr val="tx1"/>
                          </a:solidFill>
                        </a:rPr>
                        <a:t>Minority</a:t>
                      </a:r>
                    </a:p>
                  </a:txBody>
                  <a:tcPr marL="91450" marR="91450" marT="45725" marB="45725" anchor="ctr"/>
                </a:tc>
                <a:tc>
                  <a:txBody>
                    <a:bodyPr/>
                    <a:lstStyle/>
                    <a:p>
                      <a:pPr marL="0" lvl="0" algn="ctr" rtl="0">
                        <a:buSzPct val="25000"/>
                        <a:buNone/>
                      </a:pPr>
                      <a:r>
                        <a:rPr lang="en-US" sz="2400" b="1" dirty="0" smtClean="0">
                          <a:solidFill>
                            <a:schemeClr val="tx1"/>
                          </a:solidFill>
                        </a:rPr>
                        <a:t>UNK</a:t>
                      </a:r>
                      <a:endParaRPr lang="en-US" sz="2400" b="1" dirty="0">
                        <a:solidFill>
                          <a:schemeClr val="tx1"/>
                        </a:solidFill>
                      </a:endParaRPr>
                    </a:p>
                  </a:txBody>
                  <a:tcPr marL="91450" marR="91450" marT="45725" marB="45725" anchor="ctr"/>
                </a:tc>
                <a:extLst>
                  <a:ext uri="{0D108BD9-81ED-4DB2-BD59-A6C34878D82A}">
                    <a16:rowId xmlns:a16="http://schemas.microsoft.com/office/drawing/2014/main" val="10000"/>
                  </a:ext>
                </a:extLst>
              </a:tr>
              <a:tr h="3790409">
                <a:tc>
                  <a:txBody>
                    <a:bodyPr/>
                    <a:lstStyle/>
                    <a:p>
                      <a:pPr lvl="0" algn="ctr" rtl="0">
                        <a:spcBef>
                          <a:spcPts val="0"/>
                        </a:spcBef>
                        <a:buSzPct val="25000"/>
                        <a:buNone/>
                      </a:pPr>
                      <a:endParaRPr lang="en-US" sz="2800" b="1" dirty="0" smtClean="0"/>
                    </a:p>
                    <a:p>
                      <a:pPr lvl="0" algn="ctr" rtl="0">
                        <a:spcBef>
                          <a:spcPts val="0"/>
                        </a:spcBef>
                        <a:buSzPct val="25000"/>
                        <a:buNone/>
                      </a:pPr>
                      <a:r>
                        <a:rPr lang="en-US" sz="2800" b="1" dirty="0" smtClean="0"/>
                        <a:t>52.2%</a:t>
                      </a:r>
                    </a:p>
                    <a:p>
                      <a:pPr lvl="0" algn="ctr" rtl="0">
                        <a:spcBef>
                          <a:spcPts val="0"/>
                        </a:spcBef>
                        <a:buSzPct val="25000"/>
                        <a:buNone/>
                      </a:pPr>
                      <a:endParaRPr lang="en-US" sz="2800" b="1" dirty="0" smtClean="0"/>
                    </a:p>
                    <a:p>
                      <a:pPr lvl="0" algn="ctr" rtl="0">
                        <a:spcBef>
                          <a:spcPts val="0"/>
                        </a:spcBef>
                        <a:buSzPct val="25000"/>
                        <a:buNone/>
                      </a:pPr>
                      <a:endParaRPr lang="en-US" sz="2800" b="1" dirty="0" smtClean="0"/>
                    </a:p>
                    <a:p>
                      <a:pPr lvl="0" algn="ctr" rtl="0">
                        <a:spcBef>
                          <a:spcPts val="0"/>
                        </a:spcBef>
                        <a:buSzPct val="25000"/>
                        <a:buNone/>
                      </a:pPr>
                      <a:endParaRPr lang="en-US" sz="2800" b="1" dirty="0" smtClean="0"/>
                    </a:p>
                    <a:p>
                      <a:pPr lvl="0" algn="ctr" rtl="0">
                        <a:spcBef>
                          <a:spcPts val="0"/>
                        </a:spcBef>
                        <a:buSzPct val="25000"/>
                        <a:buNone/>
                      </a:pPr>
                      <a:endParaRPr lang="en-US" sz="2800" b="1" dirty="0" smtClean="0"/>
                    </a:p>
                    <a:p>
                      <a:pPr lvl="0" algn="ctr" rtl="0">
                        <a:spcBef>
                          <a:spcPts val="0"/>
                        </a:spcBef>
                        <a:buSzPct val="25000"/>
                        <a:buNone/>
                      </a:pPr>
                      <a:r>
                        <a:rPr lang="en-US" sz="2800" b="1" dirty="0" smtClean="0"/>
                        <a:t>(60)</a:t>
                      </a:r>
                      <a:endParaRPr lang="en-US" sz="2800" b="1" dirty="0"/>
                    </a:p>
                    <a:p>
                      <a:endParaRPr lang="en-US" sz="2800" b="1" dirty="0"/>
                    </a:p>
                  </a:txBody>
                  <a:tcPr marL="91450" marR="91450" marT="45725" marB="45725" anchor="ctr"/>
                </a:tc>
                <a:tc>
                  <a:txBody>
                    <a:bodyPr/>
                    <a:lstStyle/>
                    <a:p>
                      <a:pPr lvl="0" algn="ctr" rtl="0">
                        <a:spcBef>
                          <a:spcPts val="0"/>
                        </a:spcBef>
                        <a:buSzPct val="25000"/>
                        <a:buNone/>
                      </a:pPr>
                      <a:endParaRPr lang="en-US" sz="2800" b="1" dirty="0" smtClean="0"/>
                    </a:p>
                    <a:p>
                      <a:pPr lvl="0" algn="ctr" rtl="0">
                        <a:spcBef>
                          <a:spcPts val="0"/>
                        </a:spcBef>
                        <a:buSzPct val="25000"/>
                        <a:buNone/>
                      </a:pPr>
                      <a:r>
                        <a:rPr lang="en-US" sz="2800" b="1" dirty="0" smtClean="0"/>
                        <a:t>30.4%</a:t>
                      </a:r>
                    </a:p>
                    <a:p>
                      <a:pPr lvl="0" algn="ctr" rtl="0">
                        <a:spcBef>
                          <a:spcPts val="0"/>
                        </a:spcBef>
                        <a:buSzPct val="25000"/>
                        <a:buNone/>
                      </a:pPr>
                      <a:endParaRPr lang="en-US" sz="2800" b="1" dirty="0" smtClean="0"/>
                    </a:p>
                    <a:p>
                      <a:pPr lvl="0" algn="ctr" rtl="0">
                        <a:spcBef>
                          <a:spcPts val="0"/>
                        </a:spcBef>
                        <a:buSzPct val="25000"/>
                        <a:buNone/>
                      </a:pPr>
                      <a:endParaRPr lang="en-US" sz="2800" b="1" dirty="0" smtClean="0"/>
                    </a:p>
                    <a:p>
                      <a:pPr lvl="0" algn="ctr" rtl="0">
                        <a:spcBef>
                          <a:spcPts val="0"/>
                        </a:spcBef>
                        <a:buSzPct val="25000"/>
                        <a:buNone/>
                      </a:pPr>
                      <a:endParaRPr lang="en-US" sz="2800" b="1" dirty="0" smtClean="0"/>
                    </a:p>
                    <a:p>
                      <a:pPr lvl="0" algn="ctr" rtl="0">
                        <a:spcBef>
                          <a:spcPts val="0"/>
                        </a:spcBef>
                        <a:buSzPct val="25000"/>
                        <a:buNone/>
                      </a:pPr>
                      <a:endParaRPr lang="en-US" sz="2800" b="1" dirty="0" smtClean="0"/>
                    </a:p>
                    <a:p>
                      <a:pPr lvl="0" algn="ctr" rtl="0">
                        <a:spcBef>
                          <a:spcPts val="0"/>
                        </a:spcBef>
                        <a:buSzPct val="25000"/>
                        <a:buNone/>
                      </a:pPr>
                      <a:r>
                        <a:rPr lang="en-US" sz="2800" b="1" dirty="0" smtClean="0"/>
                        <a:t>(35)</a:t>
                      </a:r>
                      <a:endParaRPr lang="en-US" sz="2800" b="1" dirty="0"/>
                    </a:p>
                    <a:p>
                      <a:endParaRPr lang="en-US" sz="2800" b="1" dirty="0"/>
                    </a:p>
                  </a:txBody>
                  <a:tcPr marL="91450" marR="91450" marT="45725" marB="45725" anchor="ctr"/>
                </a:tc>
                <a:tc>
                  <a:txBody>
                    <a:bodyPr/>
                    <a:lstStyle/>
                    <a:p>
                      <a:pPr lvl="0" algn="ctr" rtl="0">
                        <a:spcBef>
                          <a:spcPts val="0"/>
                        </a:spcBef>
                        <a:buSzPct val="25000"/>
                        <a:buNone/>
                      </a:pPr>
                      <a:endParaRPr lang="en-US" sz="2800" b="1" dirty="0" smtClean="0"/>
                    </a:p>
                    <a:p>
                      <a:pPr lvl="0" algn="ctr" rtl="0">
                        <a:spcBef>
                          <a:spcPts val="0"/>
                        </a:spcBef>
                        <a:buSzPct val="25000"/>
                        <a:buNone/>
                      </a:pPr>
                      <a:r>
                        <a:rPr lang="en-US" sz="2800" b="1" dirty="0" smtClean="0"/>
                        <a:t>17.4%</a:t>
                      </a:r>
                    </a:p>
                    <a:p>
                      <a:pPr lvl="0" algn="ctr" rtl="0">
                        <a:spcBef>
                          <a:spcPts val="0"/>
                        </a:spcBef>
                        <a:buSzPct val="25000"/>
                        <a:buNone/>
                      </a:pPr>
                      <a:endParaRPr lang="en-US" sz="2800" b="1" dirty="0" smtClean="0"/>
                    </a:p>
                    <a:p>
                      <a:pPr lvl="0" algn="ctr" rtl="0">
                        <a:spcBef>
                          <a:spcPts val="0"/>
                        </a:spcBef>
                        <a:buSzPct val="25000"/>
                        <a:buNone/>
                      </a:pPr>
                      <a:endParaRPr lang="en-US" sz="2800" b="1" dirty="0" smtClean="0"/>
                    </a:p>
                    <a:p>
                      <a:pPr lvl="0" algn="ctr" rtl="0">
                        <a:spcBef>
                          <a:spcPts val="0"/>
                        </a:spcBef>
                        <a:buSzPct val="25000"/>
                        <a:buNone/>
                      </a:pPr>
                      <a:endParaRPr lang="en-US" sz="2800" b="1" dirty="0" smtClean="0"/>
                    </a:p>
                    <a:p>
                      <a:pPr lvl="0" algn="ctr" rtl="0">
                        <a:spcBef>
                          <a:spcPts val="0"/>
                        </a:spcBef>
                        <a:buSzPct val="25000"/>
                        <a:buNone/>
                      </a:pPr>
                      <a:endParaRPr lang="en-US" sz="2800" b="1" dirty="0" smtClean="0"/>
                    </a:p>
                    <a:p>
                      <a:pPr lvl="0" algn="ctr" rtl="0">
                        <a:spcBef>
                          <a:spcPts val="0"/>
                        </a:spcBef>
                        <a:buSzPct val="25000"/>
                        <a:buNone/>
                      </a:pPr>
                      <a:r>
                        <a:rPr lang="en-US" sz="2800" b="1" dirty="0" smtClean="0"/>
                        <a:t>(20)</a:t>
                      </a:r>
                      <a:endParaRPr lang="en-US" sz="2800" b="1" dirty="0"/>
                    </a:p>
                    <a:p>
                      <a:endParaRPr lang="en-US" sz="2800" b="1" dirty="0"/>
                    </a:p>
                  </a:txBody>
                  <a:tcPr marL="91450" marR="91450" marT="45725" marB="45725"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292485390"/>
      </p:ext>
    </p:extLst>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4663" y="609600"/>
            <a:ext cx="8438605" cy="1320800"/>
          </a:xfrm>
        </p:spPr>
        <p:txBody>
          <a:bodyPr/>
          <a:lstStyle/>
          <a:p>
            <a:r>
              <a:rPr lang="en-US" dirty="0" smtClean="0">
                <a:solidFill>
                  <a:schemeClr val="tx1"/>
                </a:solidFill>
              </a:rPr>
              <a:t>Internationalizing the Faculty:</a:t>
            </a:r>
            <a:br>
              <a:rPr lang="en-US" dirty="0" smtClean="0">
                <a:solidFill>
                  <a:schemeClr val="tx1"/>
                </a:solidFill>
              </a:rPr>
            </a:br>
            <a:r>
              <a:rPr lang="en-US" dirty="0" smtClean="0">
                <a:solidFill>
                  <a:schemeClr val="tx1"/>
                </a:solidFill>
              </a:rPr>
              <a:t>14 out of the 58 new hires</a:t>
            </a:r>
            <a:endParaRPr lang="en-US" dirty="0">
              <a:solidFill>
                <a:schemeClr val="tx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75721068"/>
              </p:ext>
            </p:extLst>
          </p:nvPr>
        </p:nvGraphicFramePr>
        <p:xfrm>
          <a:off x="1541417" y="2056085"/>
          <a:ext cx="6100354" cy="4145280"/>
        </p:xfrm>
        <a:graphic>
          <a:graphicData uri="http://schemas.openxmlformats.org/drawingml/2006/table">
            <a:tbl>
              <a:tblPr firstRow="1" bandRow="1">
                <a:tableStyleId>{5C22544A-7EE6-4342-B048-85BDC9FD1C3A}</a:tableStyleId>
              </a:tblPr>
              <a:tblGrid>
                <a:gridCol w="3584310">
                  <a:extLst>
                    <a:ext uri="{9D8B030D-6E8A-4147-A177-3AD203B41FA5}">
                      <a16:colId xmlns:a16="http://schemas.microsoft.com/office/drawing/2014/main" val="3788139870"/>
                    </a:ext>
                  </a:extLst>
                </a:gridCol>
                <a:gridCol w="2516044">
                  <a:extLst>
                    <a:ext uri="{9D8B030D-6E8A-4147-A177-3AD203B41FA5}">
                      <a16:colId xmlns:a16="http://schemas.microsoft.com/office/drawing/2014/main" val="4134156684"/>
                    </a:ext>
                  </a:extLst>
                </a:gridCol>
              </a:tblGrid>
              <a:tr h="370840">
                <a:tc>
                  <a:txBody>
                    <a:bodyPr/>
                    <a:lstStyle/>
                    <a:p>
                      <a:r>
                        <a:rPr lang="en-US" sz="2800" dirty="0" smtClean="0"/>
                        <a:t>Country</a:t>
                      </a:r>
                      <a:r>
                        <a:rPr lang="en-US" sz="2800" baseline="0" dirty="0" smtClean="0"/>
                        <a:t> of birth</a:t>
                      </a:r>
                      <a:endParaRPr lang="en-US" sz="2800" dirty="0"/>
                    </a:p>
                  </a:txBody>
                  <a:tcPr/>
                </a:tc>
                <a:tc>
                  <a:txBody>
                    <a:bodyPr/>
                    <a:lstStyle/>
                    <a:p>
                      <a:pPr algn="ctr"/>
                      <a:r>
                        <a:rPr lang="en-US" sz="2800" dirty="0" smtClean="0"/>
                        <a:t>Number</a:t>
                      </a:r>
                      <a:endParaRPr lang="en-US" sz="2800" dirty="0"/>
                    </a:p>
                  </a:txBody>
                  <a:tcPr/>
                </a:tc>
                <a:extLst>
                  <a:ext uri="{0D108BD9-81ED-4DB2-BD59-A6C34878D82A}">
                    <a16:rowId xmlns:a16="http://schemas.microsoft.com/office/drawing/2014/main" val="4259807046"/>
                  </a:ext>
                </a:extLst>
              </a:tr>
              <a:tr h="370840">
                <a:tc>
                  <a:txBody>
                    <a:bodyPr/>
                    <a:lstStyle/>
                    <a:p>
                      <a:r>
                        <a:rPr lang="en-US" sz="2800" dirty="0" smtClean="0"/>
                        <a:t>Canada</a:t>
                      </a:r>
                      <a:endParaRPr lang="en-US" sz="2800" dirty="0"/>
                    </a:p>
                  </a:txBody>
                  <a:tcPr/>
                </a:tc>
                <a:tc>
                  <a:txBody>
                    <a:bodyPr/>
                    <a:lstStyle/>
                    <a:p>
                      <a:pPr algn="ctr"/>
                      <a:r>
                        <a:rPr lang="en-US" sz="2800" dirty="0" smtClean="0"/>
                        <a:t>3</a:t>
                      </a:r>
                      <a:endParaRPr lang="en-US" sz="2800" dirty="0"/>
                    </a:p>
                  </a:txBody>
                  <a:tcPr/>
                </a:tc>
                <a:extLst>
                  <a:ext uri="{0D108BD9-81ED-4DB2-BD59-A6C34878D82A}">
                    <a16:rowId xmlns:a16="http://schemas.microsoft.com/office/drawing/2014/main" val="3982449012"/>
                  </a:ext>
                </a:extLst>
              </a:tr>
              <a:tr h="370840">
                <a:tc>
                  <a:txBody>
                    <a:bodyPr/>
                    <a:lstStyle/>
                    <a:p>
                      <a:r>
                        <a:rPr lang="en-US" sz="2800" dirty="0" smtClean="0"/>
                        <a:t>China</a:t>
                      </a:r>
                      <a:endParaRPr lang="en-US" sz="2800" dirty="0"/>
                    </a:p>
                  </a:txBody>
                  <a:tcPr/>
                </a:tc>
                <a:tc>
                  <a:txBody>
                    <a:bodyPr/>
                    <a:lstStyle/>
                    <a:p>
                      <a:pPr algn="ctr"/>
                      <a:r>
                        <a:rPr lang="en-US" sz="2800" dirty="0" smtClean="0"/>
                        <a:t>4</a:t>
                      </a:r>
                      <a:endParaRPr lang="en-US" sz="2800" dirty="0"/>
                    </a:p>
                  </a:txBody>
                  <a:tcPr/>
                </a:tc>
                <a:extLst>
                  <a:ext uri="{0D108BD9-81ED-4DB2-BD59-A6C34878D82A}">
                    <a16:rowId xmlns:a16="http://schemas.microsoft.com/office/drawing/2014/main" val="2695839799"/>
                  </a:ext>
                </a:extLst>
              </a:tr>
              <a:tr h="370840">
                <a:tc>
                  <a:txBody>
                    <a:bodyPr/>
                    <a:lstStyle/>
                    <a:p>
                      <a:r>
                        <a:rPr lang="en-US" sz="2800" dirty="0" smtClean="0"/>
                        <a:t>Iran</a:t>
                      </a:r>
                      <a:endParaRPr lang="en-US" sz="2800" dirty="0"/>
                    </a:p>
                  </a:txBody>
                  <a:tcPr/>
                </a:tc>
                <a:tc>
                  <a:txBody>
                    <a:bodyPr/>
                    <a:lstStyle/>
                    <a:p>
                      <a:pPr algn="ctr"/>
                      <a:r>
                        <a:rPr lang="en-US" sz="2800" dirty="0" smtClean="0"/>
                        <a:t>1</a:t>
                      </a:r>
                      <a:endParaRPr lang="en-US" sz="2800" dirty="0"/>
                    </a:p>
                  </a:txBody>
                  <a:tcPr/>
                </a:tc>
                <a:extLst>
                  <a:ext uri="{0D108BD9-81ED-4DB2-BD59-A6C34878D82A}">
                    <a16:rowId xmlns:a16="http://schemas.microsoft.com/office/drawing/2014/main" val="1055268672"/>
                  </a:ext>
                </a:extLst>
              </a:tr>
              <a:tr h="370840">
                <a:tc>
                  <a:txBody>
                    <a:bodyPr/>
                    <a:lstStyle/>
                    <a:p>
                      <a:r>
                        <a:rPr lang="en-US" sz="2800" dirty="0" smtClean="0"/>
                        <a:t>Russia</a:t>
                      </a:r>
                      <a:endParaRPr lang="en-US" sz="2800" dirty="0"/>
                    </a:p>
                  </a:txBody>
                  <a:tcPr/>
                </a:tc>
                <a:tc>
                  <a:txBody>
                    <a:bodyPr/>
                    <a:lstStyle/>
                    <a:p>
                      <a:pPr algn="ctr"/>
                      <a:r>
                        <a:rPr lang="en-US" sz="2800" dirty="0" smtClean="0"/>
                        <a:t>2</a:t>
                      </a:r>
                      <a:endParaRPr lang="en-US" sz="2800" dirty="0"/>
                    </a:p>
                  </a:txBody>
                  <a:tcPr/>
                </a:tc>
                <a:extLst>
                  <a:ext uri="{0D108BD9-81ED-4DB2-BD59-A6C34878D82A}">
                    <a16:rowId xmlns:a16="http://schemas.microsoft.com/office/drawing/2014/main" val="3489130553"/>
                  </a:ext>
                </a:extLst>
              </a:tr>
              <a:tr h="370840">
                <a:tc>
                  <a:txBody>
                    <a:bodyPr/>
                    <a:lstStyle/>
                    <a:p>
                      <a:r>
                        <a:rPr lang="en-US" sz="2800" dirty="0" smtClean="0"/>
                        <a:t>Serbia</a:t>
                      </a:r>
                      <a:endParaRPr lang="en-US" sz="2800" dirty="0"/>
                    </a:p>
                  </a:txBody>
                  <a:tcPr/>
                </a:tc>
                <a:tc>
                  <a:txBody>
                    <a:bodyPr/>
                    <a:lstStyle/>
                    <a:p>
                      <a:pPr algn="ctr"/>
                      <a:r>
                        <a:rPr lang="en-US" sz="2800" dirty="0" smtClean="0"/>
                        <a:t>1</a:t>
                      </a:r>
                      <a:endParaRPr lang="en-US" sz="2800" dirty="0"/>
                    </a:p>
                  </a:txBody>
                  <a:tcPr/>
                </a:tc>
                <a:extLst>
                  <a:ext uri="{0D108BD9-81ED-4DB2-BD59-A6C34878D82A}">
                    <a16:rowId xmlns:a16="http://schemas.microsoft.com/office/drawing/2014/main" val="4134791735"/>
                  </a:ext>
                </a:extLst>
              </a:tr>
              <a:tr h="370840">
                <a:tc>
                  <a:txBody>
                    <a:bodyPr/>
                    <a:lstStyle/>
                    <a:p>
                      <a:r>
                        <a:rPr lang="en-US" sz="2800" dirty="0" smtClean="0"/>
                        <a:t>South Korea</a:t>
                      </a:r>
                      <a:endParaRPr lang="en-US" sz="2800" dirty="0"/>
                    </a:p>
                  </a:txBody>
                  <a:tcPr/>
                </a:tc>
                <a:tc>
                  <a:txBody>
                    <a:bodyPr/>
                    <a:lstStyle/>
                    <a:p>
                      <a:pPr algn="ctr"/>
                      <a:r>
                        <a:rPr lang="en-US" sz="2800" dirty="0" smtClean="0"/>
                        <a:t>2</a:t>
                      </a:r>
                      <a:endParaRPr lang="en-US" sz="2800" dirty="0"/>
                    </a:p>
                  </a:txBody>
                  <a:tcPr/>
                </a:tc>
                <a:extLst>
                  <a:ext uri="{0D108BD9-81ED-4DB2-BD59-A6C34878D82A}">
                    <a16:rowId xmlns:a16="http://schemas.microsoft.com/office/drawing/2014/main" val="1359038634"/>
                  </a:ext>
                </a:extLst>
              </a:tr>
              <a:tr h="370840">
                <a:tc>
                  <a:txBody>
                    <a:bodyPr/>
                    <a:lstStyle/>
                    <a:p>
                      <a:r>
                        <a:rPr lang="en-US" sz="2800" dirty="0" smtClean="0"/>
                        <a:t>Turkey</a:t>
                      </a:r>
                      <a:endParaRPr lang="en-US" sz="2800" dirty="0"/>
                    </a:p>
                  </a:txBody>
                  <a:tcPr/>
                </a:tc>
                <a:tc>
                  <a:txBody>
                    <a:bodyPr/>
                    <a:lstStyle/>
                    <a:p>
                      <a:pPr algn="ctr"/>
                      <a:r>
                        <a:rPr lang="en-US" sz="2800" dirty="0" smtClean="0"/>
                        <a:t>1</a:t>
                      </a:r>
                      <a:endParaRPr lang="en-US" sz="2800" dirty="0"/>
                    </a:p>
                  </a:txBody>
                  <a:tcPr/>
                </a:tc>
                <a:extLst>
                  <a:ext uri="{0D108BD9-81ED-4DB2-BD59-A6C34878D82A}">
                    <a16:rowId xmlns:a16="http://schemas.microsoft.com/office/drawing/2014/main" val="1865002890"/>
                  </a:ext>
                </a:extLst>
              </a:tr>
            </a:tbl>
          </a:graphicData>
        </a:graphic>
      </p:graphicFrame>
    </p:spTree>
    <p:extLst>
      <p:ext uri="{BB962C8B-B14F-4D97-AF65-F5344CB8AC3E}">
        <p14:creationId xmlns:p14="http://schemas.microsoft.com/office/powerpoint/2010/main" val="37377294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96779"/>
            <a:ext cx="8596668" cy="1633621"/>
          </a:xfrm>
        </p:spPr>
        <p:txBody>
          <a:bodyPr>
            <a:normAutofit/>
          </a:bodyPr>
          <a:lstStyle/>
          <a:p>
            <a:r>
              <a:rPr lang="en-US" sz="4400" u="sng" dirty="0" smtClean="0"/>
              <a:t>Difficulties with reporting data</a:t>
            </a:r>
            <a:endParaRPr lang="en-US" sz="4400" u="sng" dirty="0"/>
          </a:p>
        </p:txBody>
      </p:sp>
      <p:sp>
        <p:nvSpPr>
          <p:cNvPr id="5" name="Text Placeholder 4"/>
          <p:cNvSpPr>
            <a:spLocks noGrp="1"/>
          </p:cNvSpPr>
          <p:nvPr>
            <p:ph type="body" idx="1"/>
          </p:nvPr>
        </p:nvSpPr>
        <p:spPr/>
        <p:txBody>
          <a:bodyPr/>
          <a:lstStyle/>
          <a:p>
            <a:endParaRPr lang="en-US"/>
          </a:p>
        </p:txBody>
      </p:sp>
      <p:pic>
        <p:nvPicPr>
          <p:cNvPr id="4" name="Content Placeholder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33135" y="994612"/>
            <a:ext cx="6689559" cy="5719010"/>
          </a:xfrm>
        </p:spPr>
      </p:pic>
      <p:sp>
        <p:nvSpPr>
          <p:cNvPr id="6" name="Text Placeholder 5"/>
          <p:cNvSpPr>
            <a:spLocks noGrp="1"/>
          </p:cNvSpPr>
          <p:nvPr>
            <p:ph type="body" sz="quarter" idx="3"/>
          </p:nvPr>
        </p:nvSpPr>
        <p:spPr/>
        <p:txBody>
          <a:bodyPr/>
          <a:lstStyle/>
          <a:p>
            <a:endParaRPr lang="en-US" dirty="0"/>
          </a:p>
        </p:txBody>
      </p:sp>
      <p:sp>
        <p:nvSpPr>
          <p:cNvPr id="9" name="Content Placeholder 8"/>
          <p:cNvSpPr>
            <a:spLocks noGrp="1"/>
          </p:cNvSpPr>
          <p:nvPr>
            <p:ph sz="quarter" idx="4"/>
          </p:nvPr>
        </p:nvSpPr>
        <p:spPr/>
        <p:txBody>
          <a:bodyPr/>
          <a:lstStyle/>
          <a:p>
            <a:endParaRPr lang="en-US"/>
          </a:p>
        </p:txBody>
      </p:sp>
    </p:spTree>
    <p:extLst>
      <p:ext uri="{BB962C8B-B14F-4D97-AF65-F5344CB8AC3E}">
        <p14:creationId xmlns:p14="http://schemas.microsoft.com/office/powerpoint/2010/main" val="13782684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96779"/>
            <a:ext cx="8596668" cy="1633621"/>
          </a:xfrm>
        </p:spPr>
        <p:txBody>
          <a:bodyPr>
            <a:normAutofit/>
          </a:bodyPr>
          <a:lstStyle/>
          <a:p>
            <a:r>
              <a:rPr lang="en-US" sz="4400" u="sng" dirty="0" smtClean="0"/>
              <a:t>Difficulties with reporting data</a:t>
            </a:r>
            <a:endParaRPr lang="en-US" sz="4400" u="sng" dirty="0"/>
          </a:p>
        </p:txBody>
      </p:sp>
      <p:sp>
        <p:nvSpPr>
          <p:cNvPr id="5" name="Text Placeholder 4"/>
          <p:cNvSpPr>
            <a:spLocks noGrp="1"/>
          </p:cNvSpPr>
          <p:nvPr>
            <p:ph type="body" idx="1"/>
          </p:nvPr>
        </p:nvSpPr>
        <p:spPr/>
        <p:txBody>
          <a:bodyPr/>
          <a:lstStyle/>
          <a:p>
            <a:endParaRPr lang="en-US"/>
          </a:p>
        </p:txBody>
      </p:sp>
      <p:pic>
        <p:nvPicPr>
          <p:cNvPr id="4" name="Content Placeholder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33136" y="1082842"/>
            <a:ext cx="5783180" cy="5630779"/>
          </a:xfrm>
        </p:spPr>
      </p:pic>
      <p:sp>
        <p:nvSpPr>
          <p:cNvPr id="6" name="Text Placeholder 5"/>
          <p:cNvSpPr>
            <a:spLocks noGrp="1"/>
          </p:cNvSpPr>
          <p:nvPr>
            <p:ph type="body" sz="quarter" idx="3"/>
          </p:nvPr>
        </p:nvSpPr>
        <p:spPr/>
        <p:txBody>
          <a:bodyPr/>
          <a:lstStyle/>
          <a:p>
            <a:endParaRPr lang="en-US"/>
          </a:p>
        </p:txBody>
      </p:sp>
      <p:graphicFrame>
        <p:nvGraphicFramePr>
          <p:cNvPr id="8" name="Content Placeholder 7"/>
          <p:cNvGraphicFramePr>
            <a:graphicFrameLocks noGrp="1"/>
          </p:cNvGraphicFramePr>
          <p:nvPr>
            <p:ph sz="quarter" idx="4"/>
            <p:extLst>
              <p:ext uri="{D42A27DB-BD31-4B8C-83A1-F6EECF244321}">
                <p14:modId xmlns:p14="http://schemas.microsoft.com/office/powerpoint/2010/main" val="2543207619"/>
              </p:ext>
            </p:extLst>
          </p:nvPr>
        </p:nvGraphicFramePr>
        <p:xfrm>
          <a:off x="6039854" y="1403684"/>
          <a:ext cx="3561346" cy="4496838"/>
        </p:xfrm>
        <a:graphic>
          <a:graphicData uri="http://schemas.openxmlformats.org/drawingml/2006/table">
            <a:tbl>
              <a:tblPr firstRow="1" bandRow="1">
                <a:tableStyleId>{5C22544A-7EE6-4342-B048-85BDC9FD1C3A}</a:tableStyleId>
              </a:tblPr>
              <a:tblGrid>
                <a:gridCol w="3561346">
                  <a:extLst>
                    <a:ext uri="{9D8B030D-6E8A-4147-A177-3AD203B41FA5}">
                      <a16:colId xmlns:a16="http://schemas.microsoft.com/office/drawing/2014/main" val="20000"/>
                    </a:ext>
                  </a:extLst>
                </a:gridCol>
              </a:tblGrid>
              <a:tr h="749473">
                <a:tc>
                  <a:txBody>
                    <a:bodyPr/>
                    <a:lstStyle/>
                    <a:p>
                      <a:r>
                        <a:rPr lang="en-US" sz="2400" dirty="0" smtClean="0">
                          <a:solidFill>
                            <a:schemeClr val="tx1"/>
                          </a:solidFill>
                        </a:rPr>
                        <a:t>Not included:</a:t>
                      </a:r>
                      <a:r>
                        <a:rPr lang="en-US" sz="2400" baseline="0" dirty="0" smtClean="0">
                          <a:solidFill>
                            <a:schemeClr val="tx1"/>
                          </a:solidFill>
                        </a:rPr>
                        <a:t>  </a:t>
                      </a:r>
                      <a:endParaRPr lang="en-US" sz="2400" dirty="0">
                        <a:solidFill>
                          <a:schemeClr val="tx1"/>
                        </a:solidFill>
                      </a:endParaRPr>
                    </a:p>
                  </a:txBody>
                  <a:tcPr/>
                </a:tc>
                <a:extLst>
                  <a:ext uri="{0D108BD9-81ED-4DB2-BD59-A6C34878D82A}">
                    <a16:rowId xmlns:a16="http://schemas.microsoft.com/office/drawing/2014/main" val="10000"/>
                  </a:ext>
                </a:extLst>
              </a:tr>
              <a:tr h="749473">
                <a:tc>
                  <a:txBody>
                    <a:bodyPr/>
                    <a:lstStyle/>
                    <a:p>
                      <a:r>
                        <a:rPr lang="en-US" sz="2400" dirty="0" smtClean="0"/>
                        <a:t>Librarians</a:t>
                      </a:r>
                      <a:endParaRPr lang="en-US" sz="2400" dirty="0"/>
                    </a:p>
                  </a:txBody>
                  <a:tcPr/>
                </a:tc>
                <a:extLst>
                  <a:ext uri="{0D108BD9-81ED-4DB2-BD59-A6C34878D82A}">
                    <a16:rowId xmlns:a16="http://schemas.microsoft.com/office/drawing/2014/main" val="10001"/>
                  </a:ext>
                </a:extLst>
              </a:tr>
              <a:tr h="749473">
                <a:tc>
                  <a:txBody>
                    <a:bodyPr/>
                    <a:lstStyle/>
                    <a:p>
                      <a:r>
                        <a:rPr lang="en-US" sz="2400" dirty="0" smtClean="0"/>
                        <a:t>Counselors</a:t>
                      </a:r>
                      <a:endParaRPr lang="en-US" sz="2400" dirty="0"/>
                    </a:p>
                  </a:txBody>
                  <a:tcPr/>
                </a:tc>
                <a:extLst>
                  <a:ext uri="{0D108BD9-81ED-4DB2-BD59-A6C34878D82A}">
                    <a16:rowId xmlns:a16="http://schemas.microsoft.com/office/drawing/2014/main" val="10002"/>
                  </a:ext>
                </a:extLst>
              </a:tr>
              <a:tr h="749473">
                <a:tc>
                  <a:txBody>
                    <a:bodyPr/>
                    <a:lstStyle/>
                    <a:p>
                      <a:r>
                        <a:rPr lang="en-US" sz="2400" dirty="0" smtClean="0"/>
                        <a:t>Sabbaticals/DIPs</a:t>
                      </a:r>
                      <a:endParaRPr lang="en-US" sz="2400" dirty="0"/>
                    </a:p>
                  </a:txBody>
                  <a:tcPr/>
                </a:tc>
                <a:extLst>
                  <a:ext uri="{0D108BD9-81ED-4DB2-BD59-A6C34878D82A}">
                    <a16:rowId xmlns:a16="http://schemas.microsoft.com/office/drawing/2014/main" val="10003"/>
                  </a:ext>
                </a:extLst>
              </a:tr>
              <a:tr h="749473">
                <a:tc>
                  <a:txBody>
                    <a:bodyPr/>
                    <a:lstStyle/>
                    <a:p>
                      <a:r>
                        <a:rPr lang="en-US" sz="2400" dirty="0" smtClean="0"/>
                        <a:t>Leaves of absence</a:t>
                      </a:r>
                      <a:endParaRPr lang="en-US" sz="2400" dirty="0"/>
                    </a:p>
                  </a:txBody>
                  <a:tcPr/>
                </a:tc>
                <a:extLst>
                  <a:ext uri="{0D108BD9-81ED-4DB2-BD59-A6C34878D82A}">
                    <a16:rowId xmlns:a16="http://schemas.microsoft.com/office/drawing/2014/main" val="10004"/>
                  </a:ext>
                </a:extLst>
              </a:tr>
              <a:tr h="749473">
                <a:tc>
                  <a:txBody>
                    <a:bodyPr/>
                    <a:lstStyle/>
                    <a:p>
                      <a:r>
                        <a:rPr lang="en-US" sz="2400" dirty="0" smtClean="0"/>
                        <a:t>1.0 Chairs</a:t>
                      </a:r>
                      <a:endParaRPr lang="en-US" sz="2400"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0172813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96779"/>
            <a:ext cx="8596668" cy="1633621"/>
          </a:xfrm>
        </p:spPr>
        <p:txBody>
          <a:bodyPr>
            <a:normAutofit/>
          </a:bodyPr>
          <a:lstStyle/>
          <a:p>
            <a:r>
              <a:rPr lang="en-US" sz="4400" u="sng" dirty="0" smtClean="0"/>
              <a:t>Difficulties with reporting data</a:t>
            </a:r>
            <a:endParaRPr lang="en-US" sz="4400" u="sng" dirty="0"/>
          </a:p>
        </p:txBody>
      </p:sp>
      <p:sp>
        <p:nvSpPr>
          <p:cNvPr id="5" name="Text Placeholder 4"/>
          <p:cNvSpPr>
            <a:spLocks noGrp="1"/>
          </p:cNvSpPr>
          <p:nvPr>
            <p:ph type="body" idx="1"/>
          </p:nvPr>
        </p:nvSpPr>
        <p:spPr/>
        <p:txBody>
          <a:bodyPr/>
          <a:lstStyle/>
          <a:p>
            <a:endParaRPr lang="en-US"/>
          </a:p>
        </p:txBody>
      </p:sp>
      <p:pic>
        <p:nvPicPr>
          <p:cNvPr id="4" name="Content Placeholder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33136" y="1082842"/>
            <a:ext cx="5783180" cy="5630779"/>
          </a:xfrm>
        </p:spPr>
      </p:pic>
      <p:sp>
        <p:nvSpPr>
          <p:cNvPr id="6" name="Text Placeholder 5"/>
          <p:cNvSpPr>
            <a:spLocks noGrp="1"/>
          </p:cNvSpPr>
          <p:nvPr>
            <p:ph type="body" sz="quarter" idx="3"/>
          </p:nvPr>
        </p:nvSpPr>
        <p:spPr/>
        <p:txBody>
          <a:bodyPr/>
          <a:lstStyle/>
          <a:p>
            <a:endParaRPr lang="en-US"/>
          </a:p>
        </p:txBody>
      </p:sp>
      <p:graphicFrame>
        <p:nvGraphicFramePr>
          <p:cNvPr id="8" name="Content Placeholder 7"/>
          <p:cNvGraphicFramePr>
            <a:graphicFrameLocks noGrp="1"/>
          </p:cNvGraphicFramePr>
          <p:nvPr>
            <p:ph sz="quarter" idx="4"/>
            <p:extLst>
              <p:ext uri="{D42A27DB-BD31-4B8C-83A1-F6EECF244321}">
                <p14:modId xmlns:p14="http://schemas.microsoft.com/office/powerpoint/2010/main" val="2952007278"/>
              </p:ext>
            </p:extLst>
          </p:nvPr>
        </p:nvGraphicFramePr>
        <p:xfrm>
          <a:off x="5574632" y="1419726"/>
          <a:ext cx="4499810" cy="5141497"/>
        </p:xfrm>
        <a:graphic>
          <a:graphicData uri="http://schemas.openxmlformats.org/drawingml/2006/table">
            <a:tbl>
              <a:tblPr firstRow="1" bandRow="1">
                <a:tableStyleId>{5C22544A-7EE6-4342-B048-85BDC9FD1C3A}</a:tableStyleId>
              </a:tblPr>
              <a:tblGrid>
                <a:gridCol w="3336758">
                  <a:extLst>
                    <a:ext uri="{9D8B030D-6E8A-4147-A177-3AD203B41FA5}">
                      <a16:colId xmlns:a16="http://schemas.microsoft.com/office/drawing/2014/main" val="20000"/>
                    </a:ext>
                  </a:extLst>
                </a:gridCol>
                <a:gridCol w="1163052">
                  <a:extLst>
                    <a:ext uri="{9D8B030D-6E8A-4147-A177-3AD203B41FA5}">
                      <a16:colId xmlns:a16="http://schemas.microsoft.com/office/drawing/2014/main" val="20001"/>
                    </a:ext>
                  </a:extLst>
                </a:gridCol>
              </a:tblGrid>
              <a:tr h="842611">
                <a:tc>
                  <a:txBody>
                    <a:bodyPr/>
                    <a:lstStyle/>
                    <a:p>
                      <a:r>
                        <a:rPr lang="en-US" sz="2400" dirty="0" smtClean="0">
                          <a:solidFill>
                            <a:schemeClr val="tx1"/>
                          </a:solidFill>
                        </a:rPr>
                        <a:t>Not included:</a:t>
                      </a:r>
                      <a:r>
                        <a:rPr lang="en-US" sz="2400" baseline="0" dirty="0" smtClean="0">
                          <a:solidFill>
                            <a:schemeClr val="tx1"/>
                          </a:solidFill>
                        </a:rPr>
                        <a:t>  </a:t>
                      </a:r>
                      <a:endParaRPr lang="en-US" sz="2400" dirty="0">
                        <a:solidFill>
                          <a:schemeClr val="tx1"/>
                        </a:solidFill>
                      </a:endParaRPr>
                    </a:p>
                  </a:txBody>
                  <a:tcPr/>
                </a:tc>
                <a:tc>
                  <a:txBody>
                    <a:bodyPr/>
                    <a:lstStyle/>
                    <a:p>
                      <a:r>
                        <a:rPr lang="en-US" sz="2400" dirty="0" smtClean="0">
                          <a:solidFill>
                            <a:schemeClr val="tx1"/>
                          </a:solidFill>
                        </a:rPr>
                        <a:t>Fall 2014</a:t>
                      </a:r>
                      <a:endParaRPr lang="en-US" sz="2400" dirty="0">
                        <a:solidFill>
                          <a:schemeClr val="tx1"/>
                        </a:solidFill>
                      </a:endParaRPr>
                    </a:p>
                  </a:txBody>
                  <a:tcPr/>
                </a:tc>
                <a:extLst>
                  <a:ext uri="{0D108BD9-81ED-4DB2-BD59-A6C34878D82A}">
                    <a16:rowId xmlns:a16="http://schemas.microsoft.com/office/drawing/2014/main" val="10000"/>
                  </a:ext>
                </a:extLst>
              </a:tr>
              <a:tr h="693805">
                <a:tc>
                  <a:txBody>
                    <a:bodyPr/>
                    <a:lstStyle/>
                    <a:p>
                      <a:r>
                        <a:rPr lang="en-US" sz="2400" dirty="0" smtClean="0"/>
                        <a:t>Librarians</a:t>
                      </a:r>
                      <a:endParaRPr lang="en-US" sz="2400" dirty="0"/>
                    </a:p>
                  </a:txBody>
                  <a:tcPr/>
                </a:tc>
                <a:tc>
                  <a:txBody>
                    <a:bodyPr/>
                    <a:lstStyle/>
                    <a:p>
                      <a:pPr algn="ctr"/>
                      <a:r>
                        <a:rPr lang="en-US" sz="2400" dirty="0" smtClean="0"/>
                        <a:t>18</a:t>
                      </a:r>
                      <a:endParaRPr lang="en-US" sz="2400" dirty="0"/>
                    </a:p>
                  </a:txBody>
                  <a:tcPr/>
                </a:tc>
                <a:extLst>
                  <a:ext uri="{0D108BD9-81ED-4DB2-BD59-A6C34878D82A}">
                    <a16:rowId xmlns:a16="http://schemas.microsoft.com/office/drawing/2014/main" val="10001"/>
                  </a:ext>
                </a:extLst>
              </a:tr>
              <a:tr h="693805">
                <a:tc>
                  <a:txBody>
                    <a:bodyPr/>
                    <a:lstStyle/>
                    <a:p>
                      <a:r>
                        <a:rPr lang="en-US" sz="2400" dirty="0" smtClean="0"/>
                        <a:t>Counselors</a:t>
                      </a:r>
                      <a:endParaRPr lang="en-US" sz="2400" dirty="0"/>
                    </a:p>
                  </a:txBody>
                  <a:tcPr/>
                </a:tc>
                <a:tc>
                  <a:txBody>
                    <a:bodyPr/>
                    <a:lstStyle/>
                    <a:p>
                      <a:pPr algn="ctr"/>
                      <a:r>
                        <a:rPr lang="en-US" sz="2400" dirty="0" smtClean="0"/>
                        <a:t>12</a:t>
                      </a:r>
                      <a:endParaRPr lang="en-US" sz="2400" dirty="0"/>
                    </a:p>
                  </a:txBody>
                  <a:tcPr/>
                </a:tc>
                <a:extLst>
                  <a:ext uri="{0D108BD9-81ED-4DB2-BD59-A6C34878D82A}">
                    <a16:rowId xmlns:a16="http://schemas.microsoft.com/office/drawing/2014/main" val="10002"/>
                  </a:ext>
                </a:extLst>
              </a:tr>
              <a:tr h="761833">
                <a:tc>
                  <a:txBody>
                    <a:bodyPr/>
                    <a:lstStyle/>
                    <a:p>
                      <a:r>
                        <a:rPr lang="en-US" sz="2400" dirty="0" smtClean="0"/>
                        <a:t>Sabbaticals/DIPs</a:t>
                      </a:r>
                      <a:endParaRPr lang="en-US" sz="2400" dirty="0"/>
                    </a:p>
                  </a:txBody>
                  <a:tcPr/>
                </a:tc>
                <a:tc>
                  <a:txBody>
                    <a:bodyPr/>
                    <a:lstStyle/>
                    <a:p>
                      <a:pPr algn="ctr"/>
                      <a:r>
                        <a:rPr lang="en-US" sz="2400" dirty="0" smtClean="0"/>
                        <a:t>41</a:t>
                      </a:r>
                      <a:endParaRPr lang="en-US" sz="2400" dirty="0"/>
                    </a:p>
                  </a:txBody>
                  <a:tcPr/>
                </a:tc>
                <a:extLst>
                  <a:ext uri="{0D108BD9-81ED-4DB2-BD59-A6C34878D82A}">
                    <a16:rowId xmlns:a16="http://schemas.microsoft.com/office/drawing/2014/main" val="10003"/>
                  </a:ext>
                </a:extLst>
              </a:tr>
              <a:tr h="761833">
                <a:tc>
                  <a:txBody>
                    <a:bodyPr/>
                    <a:lstStyle/>
                    <a:p>
                      <a:r>
                        <a:rPr lang="en-US" sz="2400" dirty="0" smtClean="0"/>
                        <a:t>Leaves of absence</a:t>
                      </a:r>
                      <a:endParaRPr lang="en-US" sz="2400" dirty="0"/>
                    </a:p>
                  </a:txBody>
                  <a:tcPr/>
                </a:tc>
                <a:tc>
                  <a:txBody>
                    <a:bodyPr/>
                    <a:lstStyle/>
                    <a:p>
                      <a:pPr algn="ctr"/>
                      <a:r>
                        <a:rPr lang="en-US" sz="2400" dirty="0" smtClean="0"/>
                        <a:t>7</a:t>
                      </a:r>
                      <a:endParaRPr lang="en-US" sz="2400" dirty="0"/>
                    </a:p>
                  </a:txBody>
                  <a:tcPr/>
                </a:tc>
                <a:extLst>
                  <a:ext uri="{0D108BD9-81ED-4DB2-BD59-A6C34878D82A}">
                    <a16:rowId xmlns:a16="http://schemas.microsoft.com/office/drawing/2014/main" val="10004"/>
                  </a:ext>
                </a:extLst>
              </a:tr>
              <a:tr h="693805">
                <a:tc>
                  <a:txBody>
                    <a:bodyPr/>
                    <a:lstStyle/>
                    <a:p>
                      <a:r>
                        <a:rPr lang="en-US" sz="2400" dirty="0" smtClean="0"/>
                        <a:t>1.0 Chairs</a:t>
                      </a:r>
                      <a:endParaRPr lang="en-US" sz="2400" dirty="0"/>
                    </a:p>
                  </a:txBody>
                  <a:tcPr/>
                </a:tc>
                <a:tc>
                  <a:txBody>
                    <a:bodyPr/>
                    <a:lstStyle/>
                    <a:p>
                      <a:pPr algn="ctr"/>
                      <a:r>
                        <a:rPr lang="en-US" sz="2400" dirty="0" smtClean="0"/>
                        <a:t>7</a:t>
                      </a:r>
                      <a:endParaRPr lang="en-US" sz="2400" dirty="0"/>
                    </a:p>
                  </a:txBody>
                  <a:tcPr/>
                </a:tc>
                <a:extLst>
                  <a:ext uri="{0D108BD9-81ED-4DB2-BD59-A6C34878D82A}">
                    <a16:rowId xmlns:a16="http://schemas.microsoft.com/office/drawing/2014/main" val="10005"/>
                  </a:ext>
                </a:extLst>
              </a:tr>
              <a:tr h="693805">
                <a:tc>
                  <a:txBody>
                    <a:bodyPr/>
                    <a:lstStyle/>
                    <a:p>
                      <a:endParaRPr lang="en-US" sz="2400" dirty="0"/>
                    </a:p>
                  </a:txBody>
                  <a:tcPr/>
                </a:tc>
                <a:tc>
                  <a:txBody>
                    <a:bodyPr/>
                    <a:lstStyle/>
                    <a:p>
                      <a:pPr algn="ctr"/>
                      <a:r>
                        <a:rPr lang="en-US" sz="2400" i="1" dirty="0" smtClean="0"/>
                        <a:t>85</a:t>
                      </a:r>
                      <a:endParaRPr lang="en-US" sz="2400" i="1"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4874806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Shape 177"/>
          <p:cNvSpPr txBox="1">
            <a:spLocks noGrp="1"/>
          </p:cNvSpPr>
          <p:nvPr>
            <p:ph type="title"/>
          </p:nvPr>
        </p:nvSpPr>
        <p:spPr>
          <a:xfrm>
            <a:off x="938462" y="465221"/>
            <a:ext cx="10415337" cy="1138990"/>
          </a:xfrm>
          <a:prstGeom prst="rect">
            <a:avLst/>
          </a:prstGeom>
          <a:noFill/>
          <a:ln>
            <a:noFill/>
          </a:ln>
        </p:spPr>
        <p:txBody>
          <a:bodyPr lIns="91425" tIns="45700" rIns="91425" bIns="45700" anchor="b" anchorCtr="0">
            <a:noAutofit/>
          </a:bodyPr>
          <a:lstStyle/>
          <a:p>
            <a:pPr marL="0" marR="0" lvl="0" indent="0" algn="l" rtl="0">
              <a:spcBef>
                <a:spcPts val="0"/>
              </a:spcBef>
              <a:buClr>
                <a:schemeClr val="dk1"/>
              </a:buClr>
              <a:buSzPct val="25000"/>
              <a:buFont typeface="Questrial"/>
              <a:buNone/>
            </a:pPr>
            <a:r>
              <a:rPr lang="en-US" sz="3200" b="1" i="0" u="none" strike="noStrike" cap="none" baseline="0" dirty="0" smtClean="0">
                <a:solidFill>
                  <a:schemeClr val="dk1"/>
                </a:solidFill>
                <a:latin typeface="Questrial"/>
                <a:ea typeface="Questrial"/>
                <a:cs typeface="Questrial"/>
                <a:sym typeface="Questrial"/>
              </a:rPr>
              <a:t/>
            </a:r>
            <a:br>
              <a:rPr lang="en-US" sz="3200" b="1" i="0" u="none" strike="noStrike" cap="none" baseline="0" dirty="0" smtClean="0">
                <a:solidFill>
                  <a:schemeClr val="dk1"/>
                </a:solidFill>
                <a:latin typeface="Questrial"/>
                <a:ea typeface="Questrial"/>
                <a:cs typeface="Questrial"/>
                <a:sym typeface="Questrial"/>
              </a:rPr>
            </a:br>
            <a:r>
              <a:rPr lang="en-US" sz="3200" b="1" i="0" u="none" strike="noStrike" cap="none" baseline="0" dirty="0" smtClean="0">
                <a:solidFill>
                  <a:schemeClr val="dk1"/>
                </a:solidFill>
                <a:latin typeface="Questrial"/>
                <a:ea typeface="Questrial"/>
                <a:cs typeface="Questrial"/>
                <a:sym typeface="Questrial"/>
              </a:rPr>
              <a:t>Current </a:t>
            </a:r>
            <a:r>
              <a:rPr lang="en-US" sz="3200" b="1" i="0" u="none" strike="noStrike" cap="none" baseline="0" dirty="0">
                <a:solidFill>
                  <a:schemeClr val="dk1"/>
                </a:solidFill>
                <a:latin typeface="Questrial"/>
                <a:ea typeface="Questrial"/>
                <a:cs typeface="Questrial"/>
                <a:sym typeface="Questrial"/>
              </a:rPr>
              <a:t>statistics </a:t>
            </a:r>
            <a:r>
              <a:rPr lang="en-US" sz="3200" b="1" i="0" u="none" strike="noStrike" cap="none" baseline="0" dirty="0" smtClean="0">
                <a:solidFill>
                  <a:schemeClr val="dk1"/>
                </a:solidFill>
                <a:latin typeface="Questrial"/>
                <a:ea typeface="Questrial"/>
                <a:cs typeface="Questrial"/>
                <a:sym typeface="Questrial"/>
              </a:rPr>
              <a:t>using </a:t>
            </a:r>
            <a:r>
              <a:rPr lang="en-US" sz="3200" b="1" i="0" u="none" strike="noStrike" cap="none" baseline="0" dirty="0" smtClean="0">
                <a:solidFill>
                  <a:srgbClr val="FF0000"/>
                </a:solidFill>
                <a:latin typeface="Questrial"/>
                <a:ea typeface="Questrial"/>
                <a:cs typeface="Questrial"/>
                <a:sym typeface="Questrial"/>
              </a:rPr>
              <a:t>FA data</a:t>
            </a:r>
            <a:r>
              <a:rPr lang="en-US" sz="3200" b="1" i="0" u="none" strike="noStrike" cap="none" baseline="0" dirty="0" smtClean="0">
                <a:solidFill>
                  <a:schemeClr val="dk1"/>
                </a:solidFill>
                <a:latin typeface="Questrial"/>
                <a:ea typeface="Questrial"/>
                <a:cs typeface="Questrial"/>
                <a:sym typeface="Questrial"/>
              </a:rPr>
              <a:t/>
            </a:r>
            <a:br>
              <a:rPr lang="en-US" sz="3200" b="1" i="0" u="none" strike="noStrike" cap="none" baseline="0" dirty="0" smtClean="0">
                <a:solidFill>
                  <a:schemeClr val="dk1"/>
                </a:solidFill>
                <a:latin typeface="Questrial"/>
                <a:ea typeface="Questrial"/>
                <a:cs typeface="Questrial"/>
                <a:sym typeface="Questrial"/>
              </a:rPr>
            </a:br>
            <a:r>
              <a:rPr lang="en-US" sz="1800" b="1" i="0" u="none" strike="noStrike" cap="none" baseline="0" dirty="0" smtClean="0">
                <a:solidFill>
                  <a:schemeClr val="dk1"/>
                </a:solidFill>
                <a:latin typeface="Questrial"/>
                <a:ea typeface="Questrial"/>
                <a:cs typeface="Questrial"/>
                <a:sym typeface="Questrial"/>
              </a:rPr>
              <a:t>[</a:t>
            </a:r>
            <a:r>
              <a:rPr lang="en-US" sz="1800" b="1" dirty="0">
                <a:solidFill>
                  <a:schemeClr val="dk1"/>
                </a:solidFill>
                <a:latin typeface="Questrial"/>
                <a:ea typeface="Questrial"/>
                <a:cs typeface="Questrial"/>
                <a:sym typeface="Questrial"/>
              </a:rPr>
              <a:t>A</a:t>
            </a:r>
            <a:r>
              <a:rPr lang="en-US" sz="1800" b="1" dirty="0" smtClean="0">
                <a:solidFill>
                  <a:schemeClr val="dk1"/>
                </a:solidFill>
                <a:latin typeface="Questrial"/>
                <a:ea typeface="Questrial"/>
                <a:cs typeface="Questrial"/>
                <a:sym typeface="Questrial"/>
              </a:rPr>
              <a:t>ll tenure-line </a:t>
            </a:r>
            <a:r>
              <a:rPr lang="en-US" sz="1800" b="1" i="0" u="none" strike="noStrike" cap="none" baseline="0" dirty="0" smtClean="0">
                <a:solidFill>
                  <a:schemeClr val="dk1"/>
                </a:solidFill>
                <a:latin typeface="Questrial"/>
                <a:ea typeface="Questrial"/>
                <a:cs typeface="Questrial"/>
                <a:sym typeface="Questrial"/>
              </a:rPr>
              <a:t>faculty including</a:t>
            </a:r>
            <a:r>
              <a:rPr lang="en-US" sz="1800" b="1" i="0" u="none" strike="noStrike" cap="none" dirty="0" smtClean="0">
                <a:solidFill>
                  <a:schemeClr val="dk1"/>
                </a:solidFill>
                <a:latin typeface="Questrial"/>
                <a:ea typeface="Questrial"/>
                <a:cs typeface="Questrial"/>
                <a:sym typeface="Questrial"/>
              </a:rPr>
              <a:t> librarians &amp; counselors</a:t>
            </a:r>
            <a:r>
              <a:rPr lang="en-US" sz="1800" b="1" i="0" u="none" strike="noStrike" cap="none" baseline="0" dirty="0" smtClean="0">
                <a:solidFill>
                  <a:schemeClr val="dk1"/>
                </a:solidFill>
                <a:latin typeface="Questrial"/>
                <a:ea typeface="Questrial"/>
                <a:cs typeface="Questrial"/>
                <a:sym typeface="Questrial"/>
              </a:rPr>
              <a:t>, </a:t>
            </a:r>
            <a:r>
              <a:rPr lang="en-US" sz="1800" b="1" dirty="0">
                <a:solidFill>
                  <a:schemeClr val="dk1"/>
                </a:solidFill>
                <a:latin typeface="Questrial"/>
                <a:ea typeface="Questrial"/>
                <a:cs typeface="Questrial"/>
                <a:sym typeface="Questrial"/>
              </a:rPr>
              <a:t>F</a:t>
            </a:r>
            <a:r>
              <a:rPr lang="en-US" sz="1800" b="1" i="0" u="none" strike="noStrike" cap="none" baseline="0" dirty="0" smtClean="0">
                <a:solidFill>
                  <a:schemeClr val="dk1"/>
                </a:solidFill>
                <a:latin typeface="Questrial"/>
                <a:ea typeface="Questrial"/>
                <a:cs typeface="Questrial"/>
                <a:sym typeface="Questrial"/>
              </a:rPr>
              <a:t>all 2015]</a:t>
            </a:r>
            <a:r>
              <a:rPr lang="en-US" sz="3200" b="1" i="0" u="none" strike="noStrike" cap="none" baseline="0" dirty="0" smtClean="0">
                <a:solidFill>
                  <a:schemeClr val="dk1"/>
                </a:solidFill>
                <a:latin typeface="Questrial"/>
                <a:ea typeface="Questrial"/>
                <a:cs typeface="Questrial"/>
                <a:sym typeface="Questrial"/>
              </a:rPr>
              <a:t/>
            </a:r>
            <a:br>
              <a:rPr lang="en-US" sz="3200" b="1" i="0" u="none" strike="noStrike" cap="none" baseline="0" dirty="0" smtClean="0">
                <a:solidFill>
                  <a:schemeClr val="dk1"/>
                </a:solidFill>
                <a:latin typeface="Questrial"/>
                <a:ea typeface="Questrial"/>
                <a:cs typeface="Questrial"/>
                <a:sym typeface="Questrial"/>
              </a:rPr>
            </a:br>
            <a:endParaRPr lang="en-US" sz="3200" b="1" i="0" u="none" strike="noStrike" cap="none" baseline="0" dirty="0">
              <a:solidFill>
                <a:schemeClr val="dk1"/>
              </a:solidFill>
              <a:latin typeface="Questrial"/>
              <a:ea typeface="Questrial"/>
              <a:cs typeface="Questrial"/>
              <a:sym typeface="Questrial"/>
            </a:endParaRPr>
          </a:p>
        </p:txBody>
      </p:sp>
      <p:graphicFrame>
        <p:nvGraphicFramePr>
          <p:cNvPr id="178" name="Shape 178"/>
          <p:cNvGraphicFramePr/>
          <p:nvPr>
            <p:extLst>
              <p:ext uri="{D42A27DB-BD31-4B8C-83A1-F6EECF244321}">
                <p14:modId xmlns:p14="http://schemas.microsoft.com/office/powerpoint/2010/main" val="3620101534"/>
              </p:ext>
            </p:extLst>
          </p:nvPr>
        </p:nvGraphicFramePr>
        <p:xfrm>
          <a:off x="914401" y="1426287"/>
          <a:ext cx="7836566" cy="4359211"/>
        </p:xfrm>
        <a:graphic>
          <a:graphicData uri="http://schemas.openxmlformats.org/drawingml/2006/table">
            <a:tbl>
              <a:tblPr>
                <a:noFill/>
              </a:tblPr>
              <a:tblGrid>
                <a:gridCol w="1632172">
                  <a:extLst>
                    <a:ext uri="{9D8B030D-6E8A-4147-A177-3AD203B41FA5}">
                      <a16:colId xmlns:a16="http://schemas.microsoft.com/office/drawing/2014/main" val="20000"/>
                    </a:ext>
                  </a:extLst>
                </a:gridCol>
                <a:gridCol w="1528122">
                  <a:extLst>
                    <a:ext uri="{9D8B030D-6E8A-4147-A177-3AD203B41FA5}">
                      <a16:colId xmlns:a16="http://schemas.microsoft.com/office/drawing/2014/main" val="20001"/>
                    </a:ext>
                  </a:extLst>
                </a:gridCol>
                <a:gridCol w="1556084">
                  <a:extLst>
                    <a:ext uri="{9D8B030D-6E8A-4147-A177-3AD203B41FA5}">
                      <a16:colId xmlns:a16="http://schemas.microsoft.com/office/drawing/2014/main" val="20002"/>
                    </a:ext>
                  </a:extLst>
                </a:gridCol>
                <a:gridCol w="1336000">
                  <a:extLst>
                    <a:ext uri="{9D8B030D-6E8A-4147-A177-3AD203B41FA5}">
                      <a16:colId xmlns:a16="http://schemas.microsoft.com/office/drawing/2014/main" val="20003"/>
                    </a:ext>
                  </a:extLst>
                </a:gridCol>
                <a:gridCol w="1784188">
                  <a:extLst>
                    <a:ext uri="{9D8B030D-6E8A-4147-A177-3AD203B41FA5}">
                      <a16:colId xmlns:a16="http://schemas.microsoft.com/office/drawing/2014/main" val="20004"/>
                    </a:ext>
                  </a:extLst>
                </a:gridCol>
              </a:tblGrid>
              <a:tr h="907436">
                <a:tc>
                  <a:txBody>
                    <a:bodyPr/>
                    <a:lstStyle/>
                    <a:p>
                      <a:pPr lvl="0" algn="l" rtl="0">
                        <a:spcBef>
                          <a:spcPts val="0"/>
                        </a:spcBef>
                        <a:buSzPct val="25000"/>
                        <a:buNone/>
                      </a:pPr>
                      <a:r>
                        <a:rPr lang="en-US" sz="1800" u="none" strike="noStrike" dirty="0"/>
                        <a:t> </a:t>
                      </a:r>
                    </a:p>
                  </a:txBody>
                  <a:tcPr marL="9525" marR="9525" marT="9525"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lvl="0" algn="ctr" rtl="0">
                        <a:spcBef>
                          <a:spcPts val="0"/>
                        </a:spcBef>
                        <a:buSzPct val="25000"/>
                        <a:buNone/>
                      </a:pPr>
                      <a:r>
                        <a:rPr lang="en-US" sz="1800" b="1" u="none" strike="noStrike" dirty="0" smtClean="0"/>
                        <a:t>Tenured</a:t>
                      </a:r>
                      <a:endParaRPr lang="en-US" sz="1800" b="1" u="none" strike="noStrike" dirty="0"/>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lvl="0" algn="ctr" rtl="0">
                        <a:spcBef>
                          <a:spcPts val="0"/>
                        </a:spcBef>
                        <a:buSzPct val="25000"/>
                        <a:buNone/>
                      </a:pPr>
                      <a:r>
                        <a:rPr lang="en-US" sz="1800" b="1" u="none" strike="noStrike" dirty="0" smtClean="0"/>
                        <a:t>Probationary</a:t>
                      </a:r>
                      <a:endParaRPr lang="en-US" sz="1800" b="1" u="none" strike="noStrike" dirty="0"/>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rtl="0">
                        <a:spcBef>
                          <a:spcPts val="0"/>
                        </a:spcBef>
                        <a:buSzPct val="25000"/>
                        <a:buNone/>
                      </a:pPr>
                      <a:r>
                        <a:rPr lang="en-US" sz="1800" b="1" u="none" strike="noStrike" dirty="0"/>
                        <a:t>Total</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1CD"/>
                    </a:solidFill>
                  </a:tcPr>
                </a:tc>
                <a:tc>
                  <a:txBody>
                    <a:bodyPr/>
                    <a:lstStyle/>
                    <a:p>
                      <a:pPr lvl="0" algn="ctr" rtl="0">
                        <a:spcBef>
                          <a:spcPts val="0"/>
                        </a:spcBef>
                        <a:buSzPct val="25000"/>
                        <a:buNone/>
                      </a:pPr>
                      <a:endParaRPr lang="en-US" sz="1800" b="1" i="0" u="none" strike="noStrike" dirty="0" smtClean="0">
                        <a:solidFill>
                          <a:srgbClr val="000000"/>
                        </a:solidFill>
                        <a:latin typeface="Tahoma"/>
                        <a:ea typeface="Tahoma"/>
                        <a:cs typeface="Tahoma"/>
                        <a:sym typeface="Tahoma"/>
                      </a:endParaRPr>
                    </a:p>
                    <a:p>
                      <a:pPr lvl="0" algn="ctr" rtl="0">
                        <a:spcBef>
                          <a:spcPts val="0"/>
                        </a:spcBef>
                        <a:buSzPct val="25000"/>
                        <a:buNone/>
                      </a:pPr>
                      <a:r>
                        <a:rPr lang="en-US" sz="1800" b="1" i="0" u="none" strike="noStrike" dirty="0" smtClean="0">
                          <a:solidFill>
                            <a:srgbClr val="000000"/>
                          </a:solidFill>
                          <a:latin typeface="Tahoma"/>
                          <a:ea typeface="Tahoma"/>
                          <a:cs typeface="Tahoma"/>
                          <a:sym typeface="Tahoma"/>
                        </a:rPr>
                        <a:t>As </a:t>
                      </a:r>
                      <a:r>
                        <a:rPr lang="en-US" sz="1800" b="1" i="0" u="none" strike="noStrike" dirty="0">
                          <a:solidFill>
                            <a:srgbClr val="000000"/>
                          </a:solidFill>
                          <a:latin typeface="Tahoma"/>
                          <a:ea typeface="Tahoma"/>
                          <a:cs typeface="Tahoma"/>
                          <a:sym typeface="Tahoma"/>
                        </a:rPr>
                        <a:t>% of all TT</a:t>
                      </a:r>
                    </a:p>
                  </a:txBody>
                  <a:tcPr marL="9525" marR="9525" marT="9525"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01172">
                <a:tc>
                  <a:txBody>
                    <a:bodyPr/>
                    <a:lstStyle/>
                    <a:p>
                      <a:pPr lvl="0" algn="l" rtl="0">
                        <a:spcBef>
                          <a:spcPts val="0"/>
                        </a:spcBef>
                        <a:buSzPct val="25000"/>
                        <a:buNone/>
                      </a:pPr>
                      <a:r>
                        <a:rPr lang="en-US" sz="1800" b="1" u="none" strike="noStrike" dirty="0" err="1"/>
                        <a:t>AmInd</a:t>
                      </a:r>
                      <a:endParaRPr lang="en-US" sz="1800" b="1" u="none" strike="noStrike" dirty="0"/>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rtl="0">
                        <a:spcBef>
                          <a:spcPts val="0"/>
                        </a:spcBef>
                        <a:buSzPct val="25000"/>
                        <a:buNone/>
                      </a:pPr>
                      <a:r>
                        <a:rPr lang="en-US" sz="2000" b="1" u="none" strike="noStrike" dirty="0" smtClean="0"/>
                        <a:t>4</a:t>
                      </a:r>
                      <a:endParaRPr lang="en-US" sz="2000" b="1" u="none" strike="noStrike" dirty="0"/>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lvl="0" algn="ctr" rtl="0">
                        <a:spcBef>
                          <a:spcPts val="0"/>
                        </a:spcBef>
                        <a:buSzPct val="25000"/>
                        <a:buNone/>
                      </a:pPr>
                      <a:r>
                        <a:rPr lang="en-US" sz="2000" b="1" u="none" strike="noStrike"/>
                        <a:t>1</a:t>
                      </a:r>
                    </a:p>
                  </a:txBody>
                  <a:tcPr marL="9525" marR="9525" marT="9525" marB="0" anchor="ctr">
                    <a:lnT w="12700" cap="flat" cmpd="sng" algn="ctr">
                      <a:solidFill>
                        <a:schemeClr val="tx1"/>
                      </a:solidFill>
                      <a:prstDash val="solid"/>
                      <a:round/>
                      <a:headEnd type="none" w="med" len="med"/>
                      <a:tailEnd type="none" w="med" len="med"/>
                    </a:lnT>
                  </a:tcPr>
                </a:tc>
                <a:tc>
                  <a:txBody>
                    <a:bodyPr/>
                    <a:lstStyle/>
                    <a:p>
                      <a:pPr lvl="0" algn="ctr" rtl="0">
                        <a:spcBef>
                          <a:spcPts val="0"/>
                        </a:spcBef>
                        <a:buSzPct val="25000"/>
                        <a:buNone/>
                      </a:pPr>
                      <a:r>
                        <a:rPr lang="en-US" sz="2000" b="1" u="none" strike="noStrike" dirty="0"/>
                        <a:t>5</a:t>
                      </a: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F0F1CD"/>
                    </a:solidFill>
                  </a:tcPr>
                </a:tc>
                <a:tc>
                  <a:txBody>
                    <a:bodyPr/>
                    <a:lstStyle/>
                    <a:p>
                      <a:pPr lvl="0" algn="ctr" rtl="0">
                        <a:spcBef>
                          <a:spcPts val="0"/>
                        </a:spcBef>
                        <a:buSzPct val="25000"/>
                        <a:buNone/>
                      </a:pPr>
                      <a:r>
                        <a:rPr lang="en-US" sz="1800" b="1" i="0" u="none" strike="noStrike" dirty="0" smtClean="0">
                          <a:solidFill>
                            <a:srgbClr val="000000"/>
                          </a:solidFill>
                          <a:latin typeface="Tahoma"/>
                          <a:ea typeface="Tahoma"/>
                          <a:cs typeface="Tahoma"/>
                          <a:sym typeface="Tahoma"/>
                        </a:rPr>
                        <a:t>0.8</a:t>
                      </a:r>
                      <a:endParaRPr lang="en-US" sz="1800" b="1" i="0" u="none" strike="noStrike" dirty="0">
                        <a:solidFill>
                          <a:srgbClr val="000000"/>
                        </a:solidFill>
                        <a:latin typeface="Tahoma"/>
                        <a:ea typeface="Tahoma"/>
                        <a:cs typeface="Tahoma"/>
                        <a:sym typeface="Tahom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01172">
                <a:tc>
                  <a:txBody>
                    <a:bodyPr/>
                    <a:lstStyle/>
                    <a:p>
                      <a:pPr lvl="0" algn="l" rtl="0">
                        <a:spcBef>
                          <a:spcPts val="0"/>
                        </a:spcBef>
                        <a:buSzPct val="25000"/>
                        <a:buNone/>
                      </a:pPr>
                      <a:r>
                        <a:rPr lang="en-US" sz="1800" b="1" u="none" strike="noStrike"/>
                        <a:t>Asian</a:t>
                      </a:r>
                    </a:p>
                  </a:txBody>
                  <a:tcPr marL="9525" marR="9525" marT="9525" marB="0">
                    <a:lnT w="12700" cap="flat" cmpd="sng" algn="ctr">
                      <a:solidFill>
                        <a:schemeClr val="tx1"/>
                      </a:solidFill>
                      <a:prstDash val="solid"/>
                      <a:round/>
                      <a:headEnd type="none" w="med" len="med"/>
                      <a:tailEnd type="none" w="med" len="med"/>
                    </a:lnT>
                  </a:tcPr>
                </a:tc>
                <a:tc>
                  <a:txBody>
                    <a:bodyPr/>
                    <a:lstStyle/>
                    <a:p>
                      <a:pPr lvl="0" algn="ctr" rtl="0">
                        <a:spcBef>
                          <a:spcPts val="0"/>
                        </a:spcBef>
                        <a:buSzPct val="25000"/>
                        <a:buNone/>
                      </a:pPr>
                      <a:r>
                        <a:rPr lang="en-US" sz="2000" b="1" u="none" strike="noStrike" dirty="0" smtClean="0"/>
                        <a:t>118</a:t>
                      </a:r>
                      <a:endParaRPr lang="en-US" sz="2000" b="1" u="none" strike="noStrike" dirty="0"/>
                    </a:p>
                  </a:txBody>
                  <a:tcPr marL="9525" marR="9525" marT="9525" marB="0" anchor="ctr">
                    <a:solidFill>
                      <a:schemeClr val="accent2">
                        <a:lumMod val="20000"/>
                        <a:lumOff val="80000"/>
                      </a:schemeClr>
                    </a:solidFill>
                  </a:tcPr>
                </a:tc>
                <a:tc>
                  <a:txBody>
                    <a:bodyPr/>
                    <a:lstStyle/>
                    <a:p>
                      <a:pPr lvl="0" algn="ctr" rtl="0">
                        <a:spcBef>
                          <a:spcPts val="0"/>
                        </a:spcBef>
                        <a:buSzPct val="25000"/>
                        <a:buNone/>
                      </a:pPr>
                      <a:r>
                        <a:rPr lang="en-US" sz="2000" b="1" u="none" strike="noStrike" dirty="0" smtClean="0"/>
                        <a:t>36</a:t>
                      </a:r>
                      <a:endParaRPr lang="en-US" sz="2000" b="1" u="none" strike="noStrike" dirty="0"/>
                    </a:p>
                  </a:txBody>
                  <a:tcPr marL="9525" marR="9525" marT="9525" marB="0" anchor="ctr"/>
                </a:tc>
                <a:tc>
                  <a:txBody>
                    <a:bodyPr/>
                    <a:lstStyle/>
                    <a:p>
                      <a:pPr lvl="0" algn="ctr" rtl="0">
                        <a:spcBef>
                          <a:spcPts val="0"/>
                        </a:spcBef>
                        <a:buSzPct val="25000"/>
                        <a:buNone/>
                      </a:pPr>
                      <a:r>
                        <a:rPr lang="en-US" sz="2000" b="1" u="none" strike="noStrike" dirty="0" smtClean="0"/>
                        <a:t>154</a:t>
                      </a:r>
                      <a:endParaRPr lang="en-US" sz="2000" b="1" u="none" strike="noStrike" dirty="0"/>
                    </a:p>
                  </a:txBody>
                  <a:tcPr marL="9525" marR="9525" marT="9525" marB="0" anchor="ctr">
                    <a:solidFill>
                      <a:srgbClr val="F0F1CD"/>
                    </a:solidFill>
                  </a:tcPr>
                </a:tc>
                <a:tc>
                  <a:txBody>
                    <a:bodyPr/>
                    <a:lstStyle/>
                    <a:p>
                      <a:pPr lvl="0" algn="ctr" rtl="0">
                        <a:spcBef>
                          <a:spcPts val="0"/>
                        </a:spcBef>
                        <a:buSzPct val="25000"/>
                        <a:buNone/>
                      </a:pPr>
                      <a:r>
                        <a:rPr lang="en-US" sz="1800" b="1" i="0" u="none" strike="noStrike" dirty="0" smtClean="0">
                          <a:solidFill>
                            <a:srgbClr val="000000"/>
                          </a:solidFill>
                          <a:latin typeface="Tahoma"/>
                          <a:ea typeface="Tahoma"/>
                          <a:cs typeface="Tahoma"/>
                          <a:sym typeface="Tahoma"/>
                        </a:rPr>
                        <a:t>24.2</a:t>
                      </a:r>
                      <a:endParaRPr lang="en-US" sz="1800" b="1" i="0" u="none" strike="noStrike" dirty="0">
                        <a:solidFill>
                          <a:srgbClr val="000000"/>
                        </a:solidFill>
                        <a:latin typeface="Tahoma"/>
                        <a:ea typeface="Tahoma"/>
                        <a:cs typeface="Tahoma"/>
                        <a:sym typeface="Tahoma"/>
                      </a:endParaRPr>
                    </a:p>
                  </a:txBody>
                  <a:tcPr marL="9525" marR="9525" marT="9525"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r h="401172">
                <a:tc>
                  <a:txBody>
                    <a:bodyPr/>
                    <a:lstStyle/>
                    <a:p>
                      <a:pPr lvl="0" algn="l" rtl="0">
                        <a:spcBef>
                          <a:spcPts val="0"/>
                        </a:spcBef>
                        <a:buSzPct val="25000"/>
                        <a:buNone/>
                      </a:pPr>
                      <a:r>
                        <a:rPr lang="en-US" sz="1800" b="1" u="none" strike="noStrike"/>
                        <a:t>Black</a:t>
                      </a:r>
                    </a:p>
                  </a:txBody>
                  <a:tcPr marL="9525" marR="9525" marT="9525" marB="0"/>
                </a:tc>
                <a:tc>
                  <a:txBody>
                    <a:bodyPr/>
                    <a:lstStyle/>
                    <a:p>
                      <a:pPr lvl="0" algn="ctr" rtl="0">
                        <a:spcBef>
                          <a:spcPts val="0"/>
                        </a:spcBef>
                        <a:buSzPct val="25000"/>
                        <a:buNone/>
                      </a:pPr>
                      <a:r>
                        <a:rPr lang="en-US" sz="2000" b="1" u="none" strike="noStrike" dirty="0" smtClean="0"/>
                        <a:t>12</a:t>
                      </a:r>
                      <a:endParaRPr lang="en-US" sz="2000" b="1" u="none" strike="noStrike" dirty="0"/>
                    </a:p>
                  </a:txBody>
                  <a:tcPr marL="9525" marR="9525" marT="9525" marB="0" anchor="ctr">
                    <a:solidFill>
                      <a:schemeClr val="accent2">
                        <a:lumMod val="20000"/>
                        <a:lumOff val="80000"/>
                      </a:schemeClr>
                    </a:solidFill>
                  </a:tcPr>
                </a:tc>
                <a:tc>
                  <a:txBody>
                    <a:bodyPr/>
                    <a:lstStyle/>
                    <a:p>
                      <a:pPr lvl="0" algn="ctr" rtl="0">
                        <a:spcBef>
                          <a:spcPts val="0"/>
                        </a:spcBef>
                        <a:buSzPct val="25000"/>
                        <a:buNone/>
                      </a:pPr>
                      <a:r>
                        <a:rPr lang="en-US" sz="2000" b="1" u="none" strike="noStrike" dirty="0" smtClean="0"/>
                        <a:t>6</a:t>
                      </a:r>
                      <a:endParaRPr lang="en-US" sz="2000" b="1" u="none" strike="noStrike" dirty="0"/>
                    </a:p>
                  </a:txBody>
                  <a:tcPr marL="9525" marR="9525" marT="9525" marB="0" anchor="ctr"/>
                </a:tc>
                <a:tc>
                  <a:txBody>
                    <a:bodyPr/>
                    <a:lstStyle/>
                    <a:p>
                      <a:pPr lvl="0" algn="ctr" rtl="0">
                        <a:spcBef>
                          <a:spcPts val="0"/>
                        </a:spcBef>
                        <a:buSzPct val="25000"/>
                        <a:buNone/>
                      </a:pPr>
                      <a:r>
                        <a:rPr lang="en-US" sz="2000" b="1" u="none" strike="noStrike" dirty="0" smtClean="0"/>
                        <a:t>18</a:t>
                      </a:r>
                      <a:endParaRPr lang="en-US" sz="2000" b="1" u="none" strike="noStrike" dirty="0"/>
                    </a:p>
                  </a:txBody>
                  <a:tcPr marL="9525" marR="9525" marT="9525" marB="0" anchor="ctr">
                    <a:solidFill>
                      <a:srgbClr val="F0F1CD"/>
                    </a:solidFill>
                  </a:tcPr>
                </a:tc>
                <a:tc>
                  <a:txBody>
                    <a:bodyPr/>
                    <a:lstStyle/>
                    <a:p>
                      <a:pPr lvl="0" algn="ctr" rtl="0">
                        <a:spcBef>
                          <a:spcPts val="0"/>
                        </a:spcBef>
                        <a:buSzPct val="25000"/>
                        <a:buNone/>
                      </a:pPr>
                      <a:r>
                        <a:rPr lang="en-US" sz="1800" b="1" i="0" u="none" strike="noStrike" dirty="0" smtClean="0">
                          <a:solidFill>
                            <a:srgbClr val="000000"/>
                          </a:solidFill>
                          <a:latin typeface="Tahoma"/>
                          <a:ea typeface="Tahoma"/>
                          <a:cs typeface="Tahoma"/>
                          <a:sym typeface="Tahoma"/>
                        </a:rPr>
                        <a:t>2.8</a:t>
                      </a:r>
                      <a:endParaRPr lang="en-US" sz="1800" b="1" i="0" u="none" strike="noStrike" dirty="0">
                        <a:solidFill>
                          <a:srgbClr val="000000"/>
                        </a:solidFill>
                        <a:latin typeface="Tahoma"/>
                        <a:ea typeface="Tahoma"/>
                        <a:cs typeface="Tahoma"/>
                        <a:sym typeface="Tahoma"/>
                      </a:endParaRPr>
                    </a:p>
                  </a:txBody>
                  <a:tcPr marL="9525" marR="9525" marT="9525" marB="0" anchor="ctr"/>
                </a:tc>
                <a:extLst>
                  <a:ext uri="{0D108BD9-81ED-4DB2-BD59-A6C34878D82A}">
                    <a16:rowId xmlns:a16="http://schemas.microsoft.com/office/drawing/2014/main" val="10003"/>
                  </a:ext>
                </a:extLst>
              </a:tr>
              <a:tr h="401172">
                <a:tc>
                  <a:txBody>
                    <a:bodyPr/>
                    <a:lstStyle/>
                    <a:p>
                      <a:pPr lvl="0" algn="l" rtl="0">
                        <a:spcBef>
                          <a:spcPts val="0"/>
                        </a:spcBef>
                        <a:buSzPct val="25000"/>
                        <a:buNone/>
                      </a:pPr>
                      <a:r>
                        <a:rPr lang="en-US" sz="1800" b="1" u="none" strike="noStrike" dirty="0" err="1"/>
                        <a:t>Hisp</a:t>
                      </a:r>
                      <a:endParaRPr lang="en-US" sz="1800" b="1" u="none" strike="noStrike" dirty="0"/>
                    </a:p>
                  </a:txBody>
                  <a:tcPr marL="9525" marR="9525" marT="9525" marB="0"/>
                </a:tc>
                <a:tc>
                  <a:txBody>
                    <a:bodyPr/>
                    <a:lstStyle/>
                    <a:p>
                      <a:pPr lvl="0" algn="ctr" rtl="0">
                        <a:spcBef>
                          <a:spcPts val="0"/>
                        </a:spcBef>
                        <a:buSzPct val="25000"/>
                        <a:buNone/>
                      </a:pPr>
                      <a:r>
                        <a:rPr lang="en-US" sz="2000" b="1" u="none" strike="noStrike" dirty="0" smtClean="0"/>
                        <a:t>26</a:t>
                      </a:r>
                      <a:endParaRPr lang="en-US" sz="2000" b="1" u="none" strike="noStrike" dirty="0"/>
                    </a:p>
                  </a:txBody>
                  <a:tcPr marL="9525" marR="9525" marT="9525" marB="0" anchor="ctr">
                    <a:solidFill>
                      <a:schemeClr val="accent2">
                        <a:lumMod val="20000"/>
                        <a:lumOff val="80000"/>
                      </a:schemeClr>
                    </a:solidFill>
                  </a:tcPr>
                </a:tc>
                <a:tc>
                  <a:txBody>
                    <a:bodyPr/>
                    <a:lstStyle/>
                    <a:p>
                      <a:pPr lvl="0" algn="ctr" rtl="0">
                        <a:spcBef>
                          <a:spcPts val="0"/>
                        </a:spcBef>
                        <a:buSzPct val="25000"/>
                        <a:buNone/>
                      </a:pPr>
                      <a:r>
                        <a:rPr lang="en-US" sz="2000" b="1" u="none" strike="noStrike" dirty="0" smtClean="0"/>
                        <a:t>9</a:t>
                      </a:r>
                      <a:endParaRPr lang="en-US" sz="2000" b="1" u="none" strike="noStrike" dirty="0"/>
                    </a:p>
                  </a:txBody>
                  <a:tcPr marL="9525" marR="9525" marT="9525" marB="0" anchor="ctr"/>
                </a:tc>
                <a:tc>
                  <a:txBody>
                    <a:bodyPr/>
                    <a:lstStyle/>
                    <a:p>
                      <a:pPr lvl="0" algn="ctr" rtl="0">
                        <a:spcBef>
                          <a:spcPts val="0"/>
                        </a:spcBef>
                        <a:buSzPct val="25000"/>
                        <a:buNone/>
                      </a:pPr>
                      <a:r>
                        <a:rPr lang="en-US" sz="2000" b="1" u="none" strike="noStrike" dirty="0" smtClean="0"/>
                        <a:t>35</a:t>
                      </a:r>
                      <a:endParaRPr lang="en-US" sz="2000" b="1" u="none" strike="noStrike" dirty="0"/>
                    </a:p>
                  </a:txBody>
                  <a:tcPr marL="9525" marR="9525" marT="9525" marB="0" anchor="ctr">
                    <a:solidFill>
                      <a:srgbClr val="F0F1CD"/>
                    </a:solidFill>
                  </a:tcPr>
                </a:tc>
                <a:tc>
                  <a:txBody>
                    <a:bodyPr/>
                    <a:lstStyle/>
                    <a:p>
                      <a:pPr lvl="0" algn="ctr" rtl="0">
                        <a:spcBef>
                          <a:spcPts val="0"/>
                        </a:spcBef>
                        <a:buSzPct val="25000"/>
                        <a:buNone/>
                      </a:pPr>
                      <a:r>
                        <a:rPr lang="en-US" sz="1800" b="1" i="0" u="none" strike="noStrike" dirty="0" smtClean="0">
                          <a:solidFill>
                            <a:srgbClr val="000000"/>
                          </a:solidFill>
                          <a:latin typeface="Tahoma"/>
                          <a:ea typeface="Tahoma"/>
                          <a:cs typeface="Tahoma"/>
                          <a:sym typeface="Tahoma"/>
                        </a:rPr>
                        <a:t>5.5</a:t>
                      </a:r>
                      <a:endParaRPr lang="en-US" sz="1800" b="1" i="0" u="none" strike="noStrike" dirty="0">
                        <a:solidFill>
                          <a:srgbClr val="000000"/>
                        </a:solidFill>
                        <a:latin typeface="Tahoma"/>
                        <a:ea typeface="Tahoma"/>
                        <a:cs typeface="Tahoma"/>
                        <a:sym typeface="Tahoma"/>
                      </a:endParaRPr>
                    </a:p>
                  </a:txBody>
                  <a:tcPr marL="9525" marR="9525" marT="9525" marB="0" anchor="ctr"/>
                </a:tc>
                <a:extLst>
                  <a:ext uri="{0D108BD9-81ED-4DB2-BD59-A6C34878D82A}">
                    <a16:rowId xmlns:a16="http://schemas.microsoft.com/office/drawing/2014/main" val="10004"/>
                  </a:ext>
                </a:extLst>
              </a:tr>
              <a:tr h="516601">
                <a:tc>
                  <a:txBody>
                    <a:bodyPr/>
                    <a:lstStyle/>
                    <a:p>
                      <a:pPr lvl="0" algn="l" rtl="0">
                        <a:spcBef>
                          <a:spcPts val="0"/>
                        </a:spcBef>
                        <a:buSzPct val="25000"/>
                        <a:buNone/>
                      </a:pPr>
                      <a:r>
                        <a:rPr lang="en-US" sz="1800" b="1" u="none" strike="noStrike" dirty="0" smtClean="0"/>
                        <a:t>Other/</a:t>
                      </a:r>
                    </a:p>
                    <a:p>
                      <a:pPr lvl="0" algn="l" rtl="0">
                        <a:spcBef>
                          <a:spcPts val="0"/>
                        </a:spcBef>
                        <a:buSzPct val="25000"/>
                        <a:buNone/>
                      </a:pPr>
                      <a:r>
                        <a:rPr lang="en-US" sz="1800" b="1" u="none" strike="noStrike" dirty="0" smtClean="0"/>
                        <a:t>Unknown</a:t>
                      </a:r>
                      <a:endParaRPr lang="en-US" sz="1800" b="1" u="none" strike="noStrike" dirty="0"/>
                    </a:p>
                  </a:txBody>
                  <a:tcPr marL="9525" marR="9525" marT="9525" marB="0">
                    <a:lnB w="12700" cap="flat" cmpd="sng" algn="ctr">
                      <a:solidFill>
                        <a:schemeClr val="tx1"/>
                      </a:solidFill>
                      <a:prstDash val="solid"/>
                      <a:round/>
                      <a:headEnd type="none" w="med" len="med"/>
                      <a:tailEnd type="none" w="med" len="med"/>
                    </a:lnB>
                  </a:tcPr>
                </a:tc>
                <a:tc>
                  <a:txBody>
                    <a:bodyPr/>
                    <a:lstStyle/>
                    <a:p>
                      <a:pPr lvl="0" algn="ctr" rtl="0">
                        <a:spcBef>
                          <a:spcPts val="0"/>
                        </a:spcBef>
                        <a:buSzPct val="25000"/>
                        <a:buNone/>
                      </a:pPr>
                      <a:r>
                        <a:rPr lang="en-US" sz="2000" b="1" u="none" strike="noStrike" dirty="0" smtClean="0"/>
                        <a:t>37</a:t>
                      </a:r>
                      <a:r>
                        <a:rPr lang="en-US" sz="2000" b="1" u="none" strike="noStrike" dirty="0"/>
                        <a:t> </a:t>
                      </a:r>
                    </a:p>
                  </a:txBody>
                  <a:tcPr marL="9525" marR="9525" marT="9525" marB="0" anchor="ctr">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lvl="0" algn="ctr" rtl="0">
                        <a:spcBef>
                          <a:spcPts val="0"/>
                        </a:spcBef>
                        <a:buSzPct val="25000"/>
                        <a:buNone/>
                      </a:pPr>
                      <a:r>
                        <a:rPr lang="en-US" sz="2000" b="1" u="none" strike="noStrike" dirty="0"/>
                        <a:t> </a:t>
                      </a:r>
                      <a:r>
                        <a:rPr lang="en-US" sz="2000" b="1" u="none" strike="noStrike" dirty="0" smtClean="0"/>
                        <a:t>24</a:t>
                      </a:r>
                      <a:endParaRPr lang="en-US" sz="2000" b="1" u="none" strike="noStrike" dirty="0"/>
                    </a:p>
                  </a:txBody>
                  <a:tcPr marL="9525" marR="9525" marT="9525" marB="0" anchor="ctr">
                    <a:lnB w="12700" cap="flat" cmpd="sng" algn="ctr">
                      <a:solidFill>
                        <a:schemeClr val="tx1"/>
                      </a:solidFill>
                      <a:prstDash val="solid"/>
                      <a:round/>
                      <a:headEnd type="none" w="med" len="med"/>
                      <a:tailEnd type="none" w="med" len="med"/>
                    </a:lnB>
                  </a:tcPr>
                </a:tc>
                <a:tc>
                  <a:txBody>
                    <a:bodyPr/>
                    <a:lstStyle/>
                    <a:p>
                      <a:pPr lvl="0" algn="ctr" rtl="0">
                        <a:spcBef>
                          <a:spcPts val="0"/>
                        </a:spcBef>
                        <a:buSzPct val="25000"/>
                        <a:buNone/>
                      </a:pPr>
                      <a:r>
                        <a:rPr lang="en-US" sz="2000" b="1" u="none" strike="noStrike" dirty="0" smtClean="0"/>
                        <a:t>61</a:t>
                      </a:r>
                      <a:endParaRPr lang="en-US" sz="2000" b="1" u="none" strike="noStrike" dirty="0"/>
                    </a:p>
                  </a:txBody>
                  <a:tcPr marL="9525" marR="9525" marT="9525" marB="0" anchor="ctr">
                    <a:lnB w="12700" cap="flat" cmpd="sng" algn="ctr">
                      <a:solidFill>
                        <a:schemeClr val="tx1"/>
                      </a:solidFill>
                      <a:prstDash val="solid"/>
                      <a:round/>
                      <a:headEnd type="none" w="med" len="med"/>
                      <a:tailEnd type="none" w="med" len="med"/>
                    </a:lnB>
                    <a:solidFill>
                      <a:srgbClr val="F0F1CD"/>
                    </a:solidFill>
                  </a:tcPr>
                </a:tc>
                <a:tc>
                  <a:txBody>
                    <a:bodyPr/>
                    <a:lstStyle/>
                    <a:p>
                      <a:pPr lvl="0" algn="ctr" rtl="0">
                        <a:spcBef>
                          <a:spcPts val="0"/>
                        </a:spcBef>
                        <a:buSzPct val="25000"/>
                        <a:buNone/>
                      </a:pPr>
                      <a:r>
                        <a:rPr lang="en-US" sz="1800" b="1" i="0" u="none" strike="noStrike" dirty="0" smtClean="0">
                          <a:solidFill>
                            <a:srgbClr val="000000"/>
                          </a:solidFill>
                          <a:latin typeface="Tahoma"/>
                          <a:ea typeface="Tahoma"/>
                          <a:cs typeface="Tahoma"/>
                          <a:sym typeface="Tahoma"/>
                        </a:rPr>
                        <a:t>9.6</a:t>
                      </a:r>
                      <a:endParaRPr lang="en-US" sz="1800" b="1" i="0" u="none" strike="noStrike" dirty="0">
                        <a:solidFill>
                          <a:srgbClr val="000000"/>
                        </a:solidFill>
                        <a:latin typeface="Tahoma"/>
                        <a:ea typeface="Tahoma"/>
                        <a:cs typeface="Tahoma"/>
                        <a:sym typeface="Tahoma"/>
                      </a:endParaRPr>
                    </a:p>
                  </a:txBody>
                  <a:tcPr marL="9525" marR="9525" marT="9525"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492519">
                <a:tc>
                  <a:txBody>
                    <a:bodyPr/>
                    <a:lstStyle/>
                    <a:p>
                      <a:pPr lvl="0" algn="l" rtl="0">
                        <a:spcBef>
                          <a:spcPts val="0"/>
                        </a:spcBef>
                        <a:buSzPct val="25000"/>
                        <a:buNone/>
                      </a:pPr>
                      <a:r>
                        <a:rPr lang="en-US" sz="1800" b="1" u="none" strike="noStrike" dirty="0"/>
                        <a:t>White</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rtl="0">
                        <a:spcBef>
                          <a:spcPts val="0"/>
                        </a:spcBef>
                        <a:buSzPct val="25000"/>
                        <a:buNone/>
                      </a:pPr>
                      <a:r>
                        <a:rPr lang="en-US" sz="2000" b="1" u="none" strike="noStrike" dirty="0" smtClean="0"/>
                        <a:t>280</a:t>
                      </a:r>
                      <a:endParaRPr lang="en-US" sz="2000" b="1" u="none" strike="noStrike" dirty="0"/>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lvl="0" algn="ctr" rtl="0">
                        <a:spcBef>
                          <a:spcPts val="0"/>
                        </a:spcBef>
                        <a:buSzPct val="25000"/>
                        <a:buNone/>
                      </a:pPr>
                      <a:r>
                        <a:rPr lang="en-US" sz="2000" b="1" u="none" strike="noStrike" dirty="0" smtClean="0"/>
                        <a:t>83</a:t>
                      </a:r>
                      <a:endParaRPr lang="en-US" sz="2000" b="1" u="none" strike="noStrike" dirty="0"/>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rtl="0">
                        <a:spcBef>
                          <a:spcPts val="0"/>
                        </a:spcBef>
                        <a:buSzPct val="25000"/>
                        <a:buNone/>
                      </a:pPr>
                      <a:r>
                        <a:rPr lang="en-US" sz="2000" b="1" u="none" strike="noStrike" dirty="0" smtClean="0"/>
                        <a:t>363</a:t>
                      </a:r>
                      <a:endParaRPr lang="en-US" sz="2000" b="1" u="none" strike="noStrike" dirty="0"/>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1CD"/>
                    </a:solidFill>
                  </a:tcPr>
                </a:tc>
                <a:tc>
                  <a:txBody>
                    <a:bodyPr/>
                    <a:lstStyle/>
                    <a:p>
                      <a:pPr lvl="0" algn="ctr" rtl="0">
                        <a:spcBef>
                          <a:spcPts val="0"/>
                        </a:spcBef>
                        <a:buSzPct val="25000"/>
                        <a:buNone/>
                      </a:pPr>
                      <a:r>
                        <a:rPr lang="en-US" sz="1800" b="1" i="0" u="none" strike="noStrike" dirty="0" smtClean="0">
                          <a:solidFill>
                            <a:srgbClr val="000000"/>
                          </a:solidFill>
                          <a:latin typeface="Tahoma"/>
                          <a:ea typeface="Tahoma"/>
                          <a:cs typeface="Tahoma"/>
                          <a:sym typeface="Tahoma"/>
                        </a:rPr>
                        <a:t>57.1</a:t>
                      </a:r>
                      <a:endParaRPr lang="en-US" sz="1800" b="1" i="0" u="none" strike="noStrike" dirty="0">
                        <a:solidFill>
                          <a:srgbClr val="000000"/>
                        </a:solidFill>
                        <a:latin typeface="Tahoma"/>
                        <a:ea typeface="Tahoma"/>
                        <a:cs typeface="Tahoma"/>
                        <a:sym typeface="Tahoma"/>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796403">
                <a:tc>
                  <a:txBody>
                    <a:bodyPr/>
                    <a:lstStyle/>
                    <a:p>
                      <a:pPr lvl="0" algn="r" rtl="0">
                        <a:spcBef>
                          <a:spcPts val="0"/>
                        </a:spcBef>
                        <a:buSzPct val="25000"/>
                        <a:buNone/>
                      </a:pPr>
                      <a:r>
                        <a:rPr lang="en-US" sz="1800" b="1" u="none" strike="noStrike" dirty="0"/>
                        <a:t> </a:t>
                      </a:r>
                      <a:r>
                        <a:rPr lang="en-US" sz="1800" b="1" i="1" u="none" strike="noStrike" dirty="0"/>
                        <a:t>totals</a:t>
                      </a:r>
                    </a:p>
                  </a:txBody>
                  <a:tcPr marL="9525" marR="9525" marT="9525" marB="0">
                    <a:lnT w="12700" cap="flat" cmpd="sng" algn="ctr">
                      <a:solidFill>
                        <a:schemeClr val="tx1"/>
                      </a:solidFill>
                      <a:prstDash val="solid"/>
                      <a:round/>
                      <a:headEnd type="none" w="med" len="med"/>
                      <a:tailEnd type="none" w="med" len="med"/>
                    </a:lnT>
                  </a:tcPr>
                </a:tc>
                <a:tc>
                  <a:txBody>
                    <a:bodyPr/>
                    <a:lstStyle/>
                    <a:p>
                      <a:pPr lvl="0" algn="ctr" rtl="0">
                        <a:spcBef>
                          <a:spcPts val="0"/>
                        </a:spcBef>
                        <a:buSzPct val="25000"/>
                        <a:buNone/>
                      </a:pPr>
                      <a:r>
                        <a:rPr lang="en-US" sz="2000" b="1" u="none" strike="noStrike" dirty="0" smtClean="0"/>
                        <a:t>477</a:t>
                      </a:r>
                      <a:endParaRPr lang="en-US" sz="2000" b="1" u="none" strike="noStrike" dirty="0"/>
                    </a:p>
                  </a:txBody>
                  <a:tcPr marL="9525" marR="9525" marT="9525" marB="0">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lvl="0" algn="ctr" rtl="0">
                        <a:spcBef>
                          <a:spcPts val="0"/>
                        </a:spcBef>
                        <a:buSzPct val="25000"/>
                        <a:buNone/>
                      </a:pPr>
                      <a:r>
                        <a:rPr lang="en-US" sz="2000" b="1" u="none" strike="noStrike" dirty="0" smtClean="0"/>
                        <a:t>159</a:t>
                      </a:r>
                      <a:endParaRPr lang="en-US" sz="2000" b="1" u="none" strike="noStrike" dirty="0"/>
                    </a:p>
                  </a:txBody>
                  <a:tcPr marL="9525" marR="9525" marT="9525" marB="0">
                    <a:lnT w="12700" cap="flat" cmpd="sng" algn="ctr">
                      <a:solidFill>
                        <a:schemeClr val="tx1"/>
                      </a:solidFill>
                      <a:prstDash val="solid"/>
                      <a:round/>
                      <a:headEnd type="none" w="med" len="med"/>
                      <a:tailEnd type="none" w="med" len="med"/>
                    </a:lnT>
                  </a:tcPr>
                </a:tc>
                <a:tc>
                  <a:txBody>
                    <a:bodyPr/>
                    <a:lstStyle/>
                    <a:p>
                      <a:pPr lvl="0" algn="ctr" rtl="0">
                        <a:spcBef>
                          <a:spcPts val="0"/>
                        </a:spcBef>
                        <a:buSzPct val="25000"/>
                        <a:buNone/>
                      </a:pPr>
                      <a:r>
                        <a:rPr lang="en-US" sz="2000" b="1" u="none" strike="noStrike" dirty="0" smtClean="0"/>
                        <a:t>636</a:t>
                      </a:r>
                      <a:endParaRPr lang="en-US" sz="2000" b="1" u="none" strike="noStrike" dirty="0"/>
                    </a:p>
                  </a:txBody>
                  <a:tcPr marL="9525" marR="9525" marT="9525" marB="0">
                    <a:lnT w="12700" cap="flat" cmpd="sng" algn="ctr">
                      <a:solidFill>
                        <a:schemeClr val="tx1"/>
                      </a:solidFill>
                      <a:prstDash val="solid"/>
                      <a:round/>
                      <a:headEnd type="none" w="med" len="med"/>
                      <a:tailEnd type="none" w="med" len="med"/>
                    </a:lnT>
                    <a:solidFill>
                      <a:srgbClr val="F0F1CD"/>
                    </a:solidFill>
                  </a:tcPr>
                </a:tc>
                <a:tc>
                  <a:txBody>
                    <a:bodyPr/>
                    <a:lstStyle/>
                    <a:p>
                      <a:endParaRPr dirty="0"/>
                    </a:p>
                  </a:txBody>
                  <a:tcPr marL="9525" marR="9525" marT="9525"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767441867"/>
      </p:ext>
    </p:extLst>
  </p:cSld>
  <p:clrMapOvr>
    <a:masterClrMapping/>
  </p:clrMapOvr>
  <p:transition spd="slow">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Shape 177"/>
          <p:cNvSpPr txBox="1">
            <a:spLocks noGrp="1"/>
          </p:cNvSpPr>
          <p:nvPr>
            <p:ph type="title"/>
          </p:nvPr>
        </p:nvSpPr>
        <p:spPr>
          <a:xfrm>
            <a:off x="312822" y="352926"/>
            <a:ext cx="11040978" cy="1909827"/>
          </a:xfrm>
          <a:prstGeom prst="rect">
            <a:avLst/>
          </a:prstGeom>
          <a:noFill/>
          <a:ln>
            <a:noFill/>
          </a:ln>
        </p:spPr>
        <p:txBody>
          <a:bodyPr lIns="91425" tIns="45700" rIns="91425" bIns="45700" anchor="b" anchorCtr="0">
            <a:noAutofit/>
          </a:bodyPr>
          <a:lstStyle/>
          <a:p>
            <a:pPr marL="0" marR="0" lvl="0" indent="0" algn="l" rtl="0">
              <a:spcBef>
                <a:spcPts val="0"/>
              </a:spcBef>
              <a:buClr>
                <a:schemeClr val="dk1"/>
              </a:buClr>
              <a:buSzPct val="25000"/>
              <a:buFont typeface="Questrial"/>
              <a:buNone/>
            </a:pPr>
            <a:r>
              <a:rPr lang="en-US" sz="3200" b="1" i="0" u="none" strike="noStrike" cap="none" baseline="0" dirty="0" smtClean="0">
                <a:solidFill>
                  <a:schemeClr val="dk1"/>
                </a:solidFill>
                <a:latin typeface="Questrial"/>
                <a:ea typeface="Questrial"/>
                <a:cs typeface="Questrial"/>
                <a:sym typeface="Questrial"/>
              </a:rPr>
              <a:t/>
            </a:r>
            <a:br>
              <a:rPr lang="en-US" sz="3200" b="1" i="0" u="none" strike="noStrike" cap="none" baseline="0" dirty="0" smtClean="0">
                <a:solidFill>
                  <a:schemeClr val="dk1"/>
                </a:solidFill>
                <a:latin typeface="Questrial"/>
                <a:ea typeface="Questrial"/>
                <a:cs typeface="Questrial"/>
                <a:sym typeface="Questrial"/>
              </a:rPr>
            </a:br>
            <a:r>
              <a:rPr lang="en-US" sz="3200" b="1" i="0" u="none" strike="noStrike" cap="none" baseline="0" dirty="0" smtClean="0">
                <a:solidFill>
                  <a:schemeClr val="dk1"/>
                </a:solidFill>
                <a:latin typeface="Questrial"/>
                <a:ea typeface="Questrial"/>
                <a:cs typeface="Questrial"/>
                <a:sym typeface="Questrial"/>
              </a:rPr>
              <a:t>	</a:t>
            </a:r>
            <a:r>
              <a:rPr lang="en-US" sz="4000" b="1" dirty="0" smtClean="0">
                <a:solidFill>
                  <a:schemeClr val="dk1"/>
                </a:solidFill>
                <a:latin typeface="Questrial"/>
                <a:ea typeface="Questrial"/>
                <a:cs typeface="Questrial"/>
                <a:sym typeface="Questrial"/>
              </a:rPr>
              <a:t>Overall </a:t>
            </a:r>
            <a:r>
              <a:rPr lang="en-US" sz="4000" b="1" dirty="0" smtClean="0">
                <a:solidFill>
                  <a:schemeClr val="dk1"/>
                </a:solidFill>
                <a:latin typeface="Questrial"/>
                <a:ea typeface="Questrial"/>
                <a:cs typeface="Questrial"/>
                <a:sym typeface="Questrial"/>
              </a:rPr>
              <a:t>Faculty by </a:t>
            </a:r>
            <a:r>
              <a:rPr lang="en-US" sz="4000" b="1" dirty="0" smtClean="0">
                <a:solidFill>
                  <a:schemeClr val="dk1"/>
                </a:solidFill>
                <a:latin typeface="Questrial"/>
                <a:ea typeface="Questrial"/>
                <a:cs typeface="Questrial"/>
                <a:sym typeface="Questrial"/>
              </a:rPr>
              <a:t>Gender, </a:t>
            </a:r>
            <a:r>
              <a:rPr lang="en-US" sz="4000" b="1" dirty="0" smtClean="0">
                <a:solidFill>
                  <a:schemeClr val="dk1"/>
                </a:solidFill>
                <a:latin typeface="Questrial"/>
                <a:ea typeface="Questrial"/>
                <a:cs typeface="Questrial"/>
                <a:sym typeface="Questrial"/>
              </a:rPr>
              <a:t>Fall </a:t>
            </a:r>
            <a:r>
              <a:rPr lang="en-US" sz="4000" b="1" dirty="0" smtClean="0">
                <a:solidFill>
                  <a:schemeClr val="dk1"/>
                </a:solidFill>
                <a:latin typeface="Questrial"/>
                <a:ea typeface="Questrial"/>
                <a:cs typeface="Questrial"/>
                <a:sym typeface="Questrial"/>
              </a:rPr>
              <a:t>2015</a:t>
            </a:r>
            <a:r>
              <a:rPr lang="en-US" sz="3200" b="1" dirty="0" smtClean="0">
                <a:solidFill>
                  <a:schemeClr val="dk1"/>
                </a:solidFill>
                <a:latin typeface="Questrial"/>
                <a:ea typeface="Questrial"/>
                <a:cs typeface="Questrial"/>
                <a:sym typeface="Questrial"/>
              </a:rPr>
              <a:t/>
            </a:r>
            <a:br>
              <a:rPr lang="en-US" sz="3200" b="1" dirty="0" smtClean="0">
                <a:solidFill>
                  <a:schemeClr val="dk1"/>
                </a:solidFill>
                <a:latin typeface="Questrial"/>
                <a:ea typeface="Questrial"/>
                <a:cs typeface="Questrial"/>
                <a:sym typeface="Questrial"/>
              </a:rPr>
            </a:br>
            <a:r>
              <a:rPr lang="en-US" sz="3200" b="1" dirty="0" smtClean="0">
                <a:solidFill>
                  <a:schemeClr val="dk1"/>
                </a:solidFill>
                <a:latin typeface="Questrial"/>
                <a:ea typeface="Questrial"/>
                <a:cs typeface="Questrial"/>
                <a:sym typeface="Questrial"/>
              </a:rPr>
              <a:t>				</a:t>
            </a:r>
            <a:r>
              <a:rPr lang="en-US" sz="1400" b="1" dirty="0" smtClean="0">
                <a:solidFill>
                  <a:schemeClr val="dk1"/>
                </a:solidFill>
                <a:latin typeface="Questrial"/>
                <a:ea typeface="Questrial"/>
                <a:cs typeface="Questrial"/>
                <a:sym typeface="Questrial"/>
              </a:rPr>
              <a:t>IEA data, tenure/tenure-track</a:t>
            </a:r>
            <a:r>
              <a:rPr lang="en-US" sz="3200" b="1" dirty="0" smtClean="0">
                <a:solidFill>
                  <a:schemeClr val="dk1"/>
                </a:solidFill>
                <a:latin typeface="Questrial"/>
                <a:ea typeface="Questrial"/>
                <a:cs typeface="Questrial"/>
                <a:sym typeface="Questrial"/>
              </a:rPr>
              <a:t/>
            </a:r>
            <a:br>
              <a:rPr lang="en-US" sz="3200" b="1" dirty="0" smtClean="0">
                <a:solidFill>
                  <a:schemeClr val="dk1"/>
                </a:solidFill>
                <a:latin typeface="Questrial"/>
                <a:ea typeface="Questrial"/>
                <a:cs typeface="Questrial"/>
                <a:sym typeface="Questrial"/>
              </a:rPr>
            </a:br>
            <a:endParaRPr lang="en-US" sz="3200" b="1" i="0" u="none" strike="noStrike" cap="none" baseline="0" dirty="0">
              <a:solidFill>
                <a:schemeClr val="dk1"/>
              </a:solidFill>
              <a:latin typeface="Questrial"/>
              <a:ea typeface="Questrial"/>
              <a:cs typeface="Questrial"/>
              <a:sym typeface="Questrial"/>
            </a:endParaRPr>
          </a:p>
        </p:txBody>
      </p:sp>
      <p:graphicFrame>
        <p:nvGraphicFramePr>
          <p:cNvPr id="3" name="Table 2"/>
          <p:cNvGraphicFramePr>
            <a:graphicFrameLocks noGrp="1"/>
          </p:cNvGraphicFramePr>
          <p:nvPr>
            <p:extLst>
              <p:ext uri="{D42A27DB-BD31-4B8C-83A1-F6EECF244321}">
                <p14:modId xmlns:p14="http://schemas.microsoft.com/office/powerpoint/2010/main" val="1501252087"/>
              </p:ext>
            </p:extLst>
          </p:nvPr>
        </p:nvGraphicFramePr>
        <p:xfrm>
          <a:off x="2340244" y="2774194"/>
          <a:ext cx="4990453" cy="2479730"/>
        </p:xfrm>
        <a:graphic>
          <a:graphicData uri="http://schemas.openxmlformats.org/drawingml/2006/table">
            <a:tbl>
              <a:tblPr>
                <a:tableStyleId>{5C22544A-7EE6-4342-B048-85BDC9FD1C3A}</a:tableStyleId>
              </a:tblPr>
              <a:tblGrid>
                <a:gridCol w="1787122">
                  <a:extLst>
                    <a:ext uri="{9D8B030D-6E8A-4147-A177-3AD203B41FA5}">
                      <a16:colId xmlns:a16="http://schemas.microsoft.com/office/drawing/2014/main" val="911897605"/>
                    </a:ext>
                  </a:extLst>
                </a:gridCol>
                <a:gridCol w="1584806">
                  <a:extLst>
                    <a:ext uri="{9D8B030D-6E8A-4147-A177-3AD203B41FA5}">
                      <a16:colId xmlns:a16="http://schemas.microsoft.com/office/drawing/2014/main" val="2040415927"/>
                    </a:ext>
                  </a:extLst>
                </a:gridCol>
                <a:gridCol w="1618525">
                  <a:extLst>
                    <a:ext uri="{9D8B030D-6E8A-4147-A177-3AD203B41FA5}">
                      <a16:colId xmlns:a16="http://schemas.microsoft.com/office/drawing/2014/main" val="1712168682"/>
                    </a:ext>
                  </a:extLst>
                </a:gridCol>
              </a:tblGrid>
              <a:tr h="1239865">
                <a:tc>
                  <a:txBody>
                    <a:bodyPr/>
                    <a:lstStyle/>
                    <a:p>
                      <a:pPr algn="l" fontAlgn="b"/>
                      <a:r>
                        <a:rPr lang="en-US" sz="3200" u="none" strike="noStrike" dirty="0">
                          <a:effectLst/>
                        </a:rPr>
                        <a:t>female</a:t>
                      </a:r>
                      <a:endParaRPr lang="en-US" sz="3200" b="0" i="0" u="none" strike="noStrike" dirty="0">
                        <a:solidFill>
                          <a:srgbClr val="000000"/>
                        </a:solidFill>
                        <a:effectLst/>
                        <a:latin typeface="Tahoma" panose="020B0604030504040204" pitchFamily="34" charset="0"/>
                      </a:endParaRPr>
                    </a:p>
                  </a:txBody>
                  <a:tcPr marL="9525" marR="9525" marT="9525" marB="0" anchor="b"/>
                </a:tc>
                <a:tc>
                  <a:txBody>
                    <a:bodyPr/>
                    <a:lstStyle/>
                    <a:p>
                      <a:pPr algn="ctr" fontAlgn="b"/>
                      <a:r>
                        <a:rPr lang="en-US" sz="3200" u="none" strike="noStrike" dirty="0" smtClean="0">
                          <a:effectLst/>
                        </a:rPr>
                        <a:t>304</a:t>
                      </a:r>
                      <a:endParaRPr lang="en-US" sz="3200" b="0" i="0" u="none" strike="noStrike" dirty="0">
                        <a:solidFill>
                          <a:srgbClr val="000000"/>
                        </a:solidFill>
                        <a:effectLst/>
                        <a:latin typeface="Tahoma" panose="020B0604030504040204" pitchFamily="34" charset="0"/>
                      </a:endParaRPr>
                    </a:p>
                  </a:txBody>
                  <a:tcPr marL="9525" marR="9525" marT="9525" marB="0" anchor="b"/>
                </a:tc>
                <a:tc>
                  <a:txBody>
                    <a:bodyPr/>
                    <a:lstStyle/>
                    <a:p>
                      <a:pPr algn="ctr" fontAlgn="b"/>
                      <a:r>
                        <a:rPr lang="en-US" sz="3200" u="none" strike="noStrike" dirty="0" smtClean="0">
                          <a:effectLst/>
                        </a:rPr>
                        <a:t>47.6%</a:t>
                      </a:r>
                      <a:endParaRPr lang="en-US" sz="3200" b="0" i="0" u="none" strike="noStrike" dirty="0">
                        <a:solidFill>
                          <a:srgbClr val="000000"/>
                        </a:solidFill>
                        <a:effectLst/>
                        <a:latin typeface="Tahoma" panose="020B0604030504040204" pitchFamily="34" charset="0"/>
                      </a:endParaRPr>
                    </a:p>
                  </a:txBody>
                  <a:tcPr marL="9525" marR="9525" marT="9525" marB="0" anchor="b"/>
                </a:tc>
                <a:extLst>
                  <a:ext uri="{0D108BD9-81ED-4DB2-BD59-A6C34878D82A}">
                    <a16:rowId xmlns:a16="http://schemas.microsoft.com/office/drawing/2014/main" val="2057269005"/>
                  </a:ext>
                </a:extLst>
              </a:tr>
              <a:tr h="1239865">
                <a:tc>
                  <a:txBody>
                    <a:bodyPr/>
                    <a:lstStyle/>
                    <a:p>
                      <a:pPr algn="l" fontAlgn="b"/>
                      <a:r>
                        <a:rPr lang="en-US" sz="3200" u="none" strike="noStrike">
                          <a:effectLst/>
                        </a:rPr>
                        <a:t>male</a:t>
                      </a:r>
                      <a:endParaRPr lang="en-US" sz="3200" b="0" i="0" u="none" strike="noStrike">
                        <a:solidFill>
                          <a:srgbClr val="000000"/>
                        </a:solidFill>
                        <a:effectLst/>
                        <a:latin typeface="Tahoma" panose="020B0604030504040204" pitchFamily="34" charset="0"/>
                      </a:endParaRPr>
                    </a:p>
                  </a:txBody>
                  <a:tcPr marL="9525" marR="9525" marT="9525" marB="0" anchor="b"/>
                </a:tc>
                <a:tc>
                  <a:txBody>
                    <a:bodyPr/>
                    <a:lstStyle/>
                    <a:p>
                      <a:pPr algn="ctr" fontAlgn="b"/>
                      <a:r>
                        <a:rPr lang="en-US" sz="3200" u="none" strike="noStrike" dirty="0" smtClean="0">
                          <a:effectLst/>
                        </a:rPr>
                        <a:t>335</a:t>
                      </a:r>
                      <a:endParaRPr lang="en-US" sz="3200" b="0" i="0" u="none" strike="noStrike" dirty="0">
                        <a:solidFill>
                          <a:srgbClr val="000000"/>
                        </a:solidFill>
                        <a:effectLst/>
                        <a:latin typeface="Tahoma" panose="020B0604030504040204" pitchFamily="34" charset="0"/>
                      </a:endParaRPr>
                    </a:p>
                  </a:txBody>
                  <a:tcPr marL="9525" marR="9525" marT="9525" marB="0" anchor="b"/>
                </a:tc>
                <a:tc>
                  <a:txBody>
                    <a:bodyPr/>
                    <a:lstStyle/>
                    <a:p>
                      <a:pPr algn="ctr" fontAlgn="b"/>
                      <a:r>
                        <a:rPr lang="en-US" sz="3200" u="none" strike="noStrike" dirty="0" smtClean="0">
                          <a:effectLst/>
                        </a:rPr>
                        <a:t>52.4%</a:t>
                      </a:r>
                      <a:endParaRPr lang="en-US" sz="3200" b="0" i="0" u="none" strike="noStrike" dirty="0">
                        <a:solidFill>
                          <a:srgbClr val="000000"/>
                        </a:solidFill>
                        <a:effectLst/>
                        <a:latin typeface="Tahoma" panose="020B0604030504040204" pitchFamily="34" charset="0"/>
                      </a:endParaRPr>
                    </a:p>
                  </a:txBody>
                  <a:tcPr marL="9525" marR="9525" marT="9525" marB="0" anchor="b"/>
                </a:tc>
                <a:extLst>
                  <a:ext uri="{0D108BD9-81ED-4DB2-BD59-A6C34878D82A}">
                    <a16:rowId xmlns:a16="http://schemas.microsoft.com/office/drawing/2014/main" val="172573591"/>
                  </a:ext>
                </a:extLst>
              </a:tr>
            </a:tbl>
          </a:graphicData>
        </a:graphic>
      </p:graphicFrame>
    </p:spTree>
    <p:extLst>
      <p:ext uri="{BB962C8B-B14F-4D97-AF65-F5344CB8AC3E}">
        <p14:creationId xmlns:p14="http://schemas.microsoft.com/office/powerpoint/2010/main" val="3426609132"/>
      </p:ext>
    </p:extLst>
  </p:cSld>
  <p:clrMapOvr>
    <a:masterClrMapping/>
  </p:clrMapOvr>
  <p:transition spd="slow">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2535019698"/>
              </p:ext>
            </p:extLst>
          </p:nvPr>
        </p:nvGraphicFramePr>
        <p:xfrm>
          <a:off x="509451" y="640080"/>
          <a:ext cx="8229600" cy="5554773"/>
        </p:xfrm>
        <a:graphic>
          <a:graphicData uri="http://schemas.openxmlformats.org/drawingml/2006/chart">
            <c:chart xmlns:c="http://schemas.openxmlformats.org/drawingml/2006/chart" xmlns:r="http://schemas.openxmlformats.org/officeDocument/2006/relationships" r:id="rId2"/>
          </a:graphicData>
        </a:graphic>
      </p:graphicFrame>
      <p:sp>
        <p:nvSpPr>
          <p:cNvPr id="4" name="Footer Placeholder 1"/>
          <p:cNvSpPr txBox="1">
            <a:spLocks/>
          </p:cNvSpPr>
          <p:nvPr/>
        </p:nvSpPr>
        <p:spPr>
          <a:xfrm>
            <a:off x="2926080" y="6356350"/>
            <a:ext cx="3693577"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prstClr val="black">
                    <a:tint val="75000"/>
                  </a:prstClr>
                </a:solidFill>
                <a:latin typeface="Calibri" panose="020F0502020204030204"/>
              </a:rPr>
              <a:t>Prepared by OFA using data from IEA</a:t>
            </a:r>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3555106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Shape 123"/>
          <p:cNvSpPr txBox="1">
            <a:spLocks noGrp="1"/>
          </p:cNvSpPr>
          <p:nvPr>
            <p:ph type="title"/>
          </p:nvPr>
        </p:nvSpPr>
        <p:spPr>
          <a:xfrm>
            <a:off x="677334" y="609600"/>
            <a:ext cx="8596668" cy="922421"/>
          </a:xfrm>
          <a:prstGeom prst="rect">
            <a:avLst/>
          </a:prstGeom>
          <a:noFill/>
          <a:ln>
            <a:noFill/>
          </a:ln>
        </p:spPr>
        <p:txBody>
          <a:bodyPr lIns="91425" tIns="45700" rIns="91425" bIns="45700" anchor="b" anchorCtr="0">
            <a:noAutofit/>
          </a:bodyPr>
          <a:lstStyle/>
          <a:p>
            <a:pPr marL="0" marR="0" lvl="0" indent="0" algn="l" rtl="0">
              <a:spcBef>
                <a:spcPts val="0"/>
              </a:spcBef>
              <a:buClr>
                <a:srgbClr val="FEFEFE"/>
              </a:buClr>
              <a:buSzPct val="25000"/>
              <a:buFont typeface="Questrial"/>
              <a:buNone/>
            </a:pPr>
            <a:r>
              <a:rPr lang="en-US" sz="4000" b="1" i="0" u="none" strike="noStrike" cap="none" baseline="0" dirty="0">
                <a:solidFill>
                  <a:schemeClr val="tx1"/>
                </a:solidFill>
                <a:latin typeface="Questrial"/>
                <a:ea typeface="Questrial"/>
                <a:cs typeface="Questrial"/>
                <a:sym typeface="Questrial"/>
              </a:rPr>
              <a:t>Challenges we face</a:t>
            </a:r>
          </a:p>
        </p:txBody>
      </p:sp>
      <p:sp>
        <p:nvSpPr>
          <p:cNvPr id="124" name="Shape 124"/>
          <p:cNvSpPr txBox="1">
            <a:spLocks noGrp="1"/>
          </p:cNvSpPr>
          <p:nvPr>
            <p:ph idx="1"/>
          </p:nvPr>
        </p:nvSpPr>
        <p:spPr>
          <a:xfrm>
            <a:off x="677334" y="1692443"/>
            <a:ext cx="8596668" cy="4348920"/>
          </a:xfrm>
          <a:prstGeom prst="rect">
            <a:avLst/>
          </a:prstGeom>
          <a:noFill/>
          <a:ln>
            <a:noFill/>
          </a:ln>
        </p:spPr>
        <p:txBody>
          <a:bodyPr lIns="91425" tIns="45700" rIns="91425" bIns="45700" anchor="ctr" anchorCtr="0">
            <a:noAutofit/>
          </a:bodyPr>
          <a:lstStyle/>
          <a:p>
            <a:pPr marL="342900" marR="0" lvl="0" indent="-342900" algn="l" rtl="0">
              <a:spcBef>
                <a:spcPts val="0"/>
              </a:spcBef>
              <a:spcAft>
                <a:spcPts val="0"/>
              </a:spcAft>
              <a:buClr>
                <a:schemeClr val="accent1"/>
              </a:buClr>
              <a:buSzPct val="100000"/>
              <a:buFont typeface="Questrial"/>
              <a:buChar char="○"/>
            </a:pPr>
            <a:r>
              <a:rPr lang="en-US" sz="2800" b="0" i="0" u="none" strike="noStrike" cap="none" baseline="0" dirty="0">
                <a:solidFill>
                  <a:schemeClr val="tx1"/>
                </a:solidFill>
                <a:latin typeface="Questrial"/>
                <a:ea typeface="Questrial"/>
                <a:cs typeface="Questrial"/>
                <a:sym typeface="Questrial"/>
              </a:rPr>
              <a:t>Number 1 reason offers are declined:  cost of housing in the Bay Area</a:t>
            </a:r>
          </a:p>
          <a:p>
            <a:pPr marL="342900" marR="0" lvl="0" indent="-342900" algn="l" rtl="0">
              <a:spcBef>
                <a:spcPts val="1160"/>
              </a:spcBef>
              <a:spcAft>
                <a:spcPts val="0"/>
              </a:spcAft>
              <a:buClr>
                <a:schemeClr val="accent1"/>
              </a:buClr>
              <a:buSzPct val="100000"/>
              <a:buFont typeface="Questrial"/>
              <a:buChar char="○"/>
            </a:pPr>
            <a:r>
              <a:rPr lang="en-US" sz="2800" b="0" i="0" u="none" strike="noStrike" cap="none" baseline="0" dirty="0">
                <a:solidFill>
                  <a:schemeClr val="tx1"/>
                </a:solidFill>
                <a:latin typeface="Questrial"/>
                <a:ea typeface="Questrial"/>
                <a:cs typeface="Questrial"/>
                <a:sym typeface="Questrial"/>
              </a:rPr>
              <a:t>Our salaries are competitive, but not in the context of cost of living</a:t>
            </a:r>
          </a:p>
          <a:p>
            <a:pPr marL="342900" marR="0" lvl="0" indent="-342900" algn="l" rtl="0">
              <a:spcBef>
                <a:spcPts val="1160"/>
              </a:spcBef>
              <a:spcAft>
                <a:spcPts val="0"/>
              </a:spcAft>
              <a:buClr>
                <a:schemeClr val="accent1"/>
              </a:buClr>
              <a:buSzPct val="100000"/>
              <a:buFont typeface="Questrial"/>
              <a:buChar char="○"/>
            </a:pPr>
            <a:r>
              <a:rPr lang="en-US" sz="2800" b="0" i="0" u="none" strike="noStrike" cap="none" baseline="0" dirty="0">
                <a:solidFill>
                  <a:schemeClr val="tx1"/>
                </a:solidFill>
                <a:latin typeface="Questrial"/>
                <a:ea typeface="Questrial"/>
                <a:cs typeface="Questrial"/>
                <a:sym typeface="Questrial"/>
              </a:rPr>
              <a:t>Facilities</a:t>
            </a:r>
          </a:p>
          <a:p>
            <a:pPr marL="342900" marR="0" lvl="0" indent="-342900" algn="l" rtl="0">
              <a:spcBef>
                <a:spcPts val="1160"/>
              </a:spcBef>
              <a:spcAft>
                <a:spcPts val="600"/>
              </a:spcAft>
              <a:buClr>
                <a:schemeClr val="accent1"/>
              </a:buClr>
              <a:buSzPct val="100000"/>
              <a:buFont typeface="Questrial"/>
              <a:buChar char="○"/>
            </a:pPr>
            <a:r>
              <a:rPr lang="en-US" sz="2800" b="0" i="0" u="none" strike="noStrike" cap="none" baseline="0" dirty="0">
                <a:solidFill>
                  <a:schemeClr val="tx1"/>
                </a:solidFill>
                <a:latin typeface="Questrial"/>
                <a:ea typeface="Questrial"/>
                <a:cs typeface="Questrial"/>
                <a:sym typeface="Questrial"/>
              </a:rPr>
              <a:t>Prop 209 restrictions</a:t>
            </a:r>
          </a:p>
        </p:txBody>
      </p:sp>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207142724"/>
              </p:ext>
            </p:extLst>
          </p:nvPr>
        </p:nvGraphicFramePr>
        <p:xfrm>
          <a:off x="862149" y="387179"/>
          <a:ext cx="8647611" cy="5972432"/>
        </p:xfrm>
        <a:graphic>
          <a:graphicData uri="http://schemas.openxmlformats.org/drawingml/2006/chart">
            <c:chart xmlns:c="http://schemas.openxmlformats.org/drawingml/2006/chart" xmlns:r="http://schemas.openxmlformats.org/officeDocument/2006/relationships" r:id="rId2"/>
          </a:graphicData>
        </a:graphic>
      </p:graphicFrame>
      <p:sp>
        <p:nvSpPr>
          <p:cNvPr id="4" name="Footer Placeholder 1"/>
          <p:cNvSpPr txBox="1">
            <a:spLocks/>
          </p:cNvSpPr>
          <p:nvPr/>
        </p:nvSpPr>
        <p:spPr>
          <a:xfrm>
            <a:off x="3722914" y="6356350"/>
            <a:ext cx="2896743"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prstClr val="black">
                    <a:tint val="75000"/>
                  </a:prstClr>
                </a:solidFill>
                <a:latin typeface="Calibri" panose="020F0502020204030204"/>
              </a:rPr>
              <a:t>Prepared by OFA using data from IEA</a:t>
            </a:r>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88376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a:xfrm>
            <a:off x="1507067" y="4540117"/>
            <a:ext cx="7766936" cy="1096899"/>
          </a:xfrm>
        </p:spPr>
        <p:txBody>
          <a:bodyPr>
            <a:normAutofit/>
          </a:bodyPr>
          <a:lstStyle/>
          <a:p>
            <a:r>
              <a:rPr lang="en-US" sz="4800" dirty="0" smtClean="0"/>
              <a:t>Questions?</a:t>
            </a:r>
            <a:endParaRPr lang="en-US" sz="4800" dirty="0"/>
          </a:p>
        </p:txBody>
      </p:sp>
    </p:spTree>
    <p:extLst>
      <p:ext uri="{BB962C8B-B14F-4D97-AF65-F5344CB8AC3E}">
        <p14:creationId xmlns:p14="http://schemas.microsoft.com/office/powerpoint/2010/main" val="23766815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solidFill>
              </a:rPr>
              <a:t>Proposition </a:t>
            </a:r>
            <a:r>
              <a:rPr lang="en-US" b="1" dirty="0" smtClean="0">
                <a:solidFill>
                  <a:schemeClr val="accent2"/>
                </a:solidFill>
              </a:rPr>
              <a:t>209</a:t>
            </a:r>
            <a:endParaRPr lang="en-US" b="1" dirty="0">
              <a:solidFill>
                <a:schemeClr val="accent2"/>
              </a:solidFill>
            </a:endParaRPr>
          </a:p>
        </p:txBody>
      </p:sp>
      <p:sp>
        <p:nvSpPr>
          <p:cNvPr id="3" name="Content Placeholder 2"/>
          <p:cNvSpPr>
            <a:spLocks noGrp="1"/>
          </p:cNvSpPr>
          <p:nvPr>
            <p:ph idx="1"/>
          </p:nvPr>
        </p:nvSpPr>
        <p:spPr/>
        <p:txBody>
          <a:bodyPr/>
          <a:lstStyle/>
          <a:p>
            <a:r>
              <a:rPr lang="en-US" sz="3200" dirty="0" smtClean="0"/>
              <a:t>“The </a:t>
            </a:r>
            <a:r>
              <a:rPr lang="en-US" sz="3200" dirty="0"/>
              <a:t>state shall not discriminate against, or grant preferential treatment to, any individual or group on the basis of race, sex, color, ethnicity, or national origin in the operation of public employment, public education, or public contracting</a:t>
            </a:r>
            <a:r>
              <a:rPr lang="en-US" sz="3200" dirty="0" smtClean="0"/>
              <a:t>.”</a:t>
            </a:r>
          </a:p>
          <a:p>
            <a:endParaRPr lang="en-US" dirty="0"/>
          </a:p>
          <a:p>
            <a:pPr marL="0" indent="0">
              <a:buNone/>
            </a:pPr>
            <a:endParaRPr lang="en-US" dirty="0"/>
          </a:p>
        </p:txBody>
      </p:sp>
    </p:spTree>
    <p:extLst>
      <p:ext uri="{BB962C8B-B14F-4D97-AF65-F5344CB8AC3E}">
        <p14:creationId xmlns:p14="http://schemas.microsoft.com/office/powerpoint/2010/main" val="22555951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solidFill>
              </a:rPr>
              <a:t>Diversity Master Plan</a:t>
            </a:r>
            <a:endParaRPr lang="en-US" b="1" dirty="0">
              <a:solidFill>
                <a:schemeClr val="accent2"/>
              </a:solidFill>
            </a:endParaRPr>
          </a:p>
        </p:txBody>
      </p:sp>
      <p:sp>
        <p:nvSpPr>
          <p:cNvPr id="3" name="Content Placeholder 2"/>
          <p:cNvSpPr>
            <a:spLocks noGrp="1"/>
          </p:cNvSpPr>
          <p:nvPr>
            <p:ph idx="1"/>
          </p:nvPr>
        </p:nvSpPr>
        <p:spPr>
          <a:xfrm>
            <a:off x="677334" y="1930401"/>
            <a:ext cx="8596668" cy="4110962"/>
          </a:xfrm>
        </p:spPr>
        <p:txBody>
          <a:bodyPr>
            <a:normAutofit/>
          </a:bodyPr>
          <a:lstStyle/>
          <a:p>
            <a:pPr marL="0" indent="0">
              <a:buNone/>
            </a:pPr>
            <a:r>
              <a:rPr lang="en-US" sz="2800" dirty="0">
                <a:hlinkClick r:id="rId2"/>
              </a:rPr>
              <a:t>http://www.sjsu.edu/diversity/research</a:t>
            </a:r>
            <a:r>
              <a:rPr lang="en-US" sz="2800" dirty="0" smtClean="0">
                <a:hlinkClick r:id="rId2"/>
              </a:rPr>
              <a:t>/</a:t>
            </a:r>
            <a:endParaRPr lang="en-US" sz="2800" dirty="0" smtClean="0"/>
          </a:p>
          <a:p>
            <a:pPr marL="0" indent="0">
              <a:buNone/>
            </a:pPr>
            <a:endParaRPr lang="en-US" sz="2800" dirty="0"/>
          </a:p>
          <a:p>
            <a:r>
              <a:rPr lang="en-US" sz="2800" dirty="0" smtClean="0"/>
              <a:t>Broaden applicant pools by advertising and outreach</a:t>
            </a:r>
          </a:p>
          <a:p>
            <a:r>
              <a:rPr lang="en-US" sz="2800" dirty="0" smtClean="0"/>
              <a:t>Faculty in Residence for Diversifying the Faculty</a:t>
            </a:r>
          </a:p>
          <a:p>
            <a:r>
              <a:rPr lang="en-US" sz="2800" dirty="0" smtClean="0"/>
              <a:t>Travel funds for recruitment activity</a:t>
            </a:r>
          </a:p>
          <a:p>
            <a:r>
              <a:rPr lang="en-US" sz="2800" dirty="0" smtClean="0"/>
              <a:t>Training for search committees</a:t>
            </a:r>
          </a:p>
          <a:p>
            <a:endParaRPr lang="en-US" sz="2800" dirty="0"/>
          </a:p>
          <a:p>
            <a:endParaRPr lang="en-US" sz="2800" dirty="0" smtClean="0"/>
          </a:p>
        </p:txBody>
      </p:sp>
    </p:spTree>
    <p:extLst>
      <p:ext uri="{BB962C8B-B14F-4D97-AF65-F5344CB8AC3E}">
        <p14:creationId xmlns:p14="http://schemas.microsoft.com/office/powerpoint/2010/main" val="25186281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Shape 147"/>
          <p:cNvSpPr txBox="1">
            <a:spLocks noGrp="1"/>
          </p:cNvSpPr>
          <p:nvPr>
            <p:ph type="title"/>
          </p:nvPr>
        </p:nvSpPr>
        <p:spPr>
          <a:xfrm>
            <a:off x="677334" y="786062"/>
            <a:ext cx="8596668" cy="1387643"/>
          </a:xfrm>
          <a:prstGeom prst="rect">
            <a:avLst/>
          </a:prstGeom>
          <a:noFill/>
          <a:ln>
            <a:noFill/>
          </a:ln>
        </p:spPr>
        <p:txBody>
          <a:bodyPr lIns="91425" tIns="45700" rIns="91425" bIns="45700" anchor="b" anchorCtr="0">
            <a:noAutofit/>
          </a:bodyPr>
          <a:lstStyle/>
          <a:p>
            <a:pPr marL="0" marR="0" lvl="0" indent="0" algn="l" rtl="0">
              <a:spcBef>
                <a:spcPts val="0"/>
              </a:spcBef>
              <a:buClr>
                <a:schemeClr val="dk1"/>
              </a:buClr>
              <a:buSzPct val="25000"/>
              <a:buFont typeface="Questrial"/>
              <a:buNone/>
            </a:pPr>
            <a:r>
              <a:rPr lang="en-US" sz="4000" b="1" i="0" u="none" strike="noStrike" cap="none" baseline="0" dirty="0" smtClean="0">
                <a:solidFill>
                  <a:schemeClr val="dk1"/>
                </a:solidFill>
                <a:latin typeface="Questrial"/>
                <a:ea typeface="Questrial"/>
                <a:cs typeface="Questrial"/>
                <a:sym typeface="Questrial"/>
              </a:rPr>
              <a:t/>
            </a:r>
            <a:br>
              <a:rPr lang="en-US" sz="4000" b="1" i="0" u="none" strike="noStrike" cap="none" baseline="0" dirty="0" smtClean="0">
                <a:solidFill>
                  <a:schemeClr val="dk1"/>
                </a:solidFill>
                <a:latin typeface="Questrial"/>
                <a:ea typeface="Questrial"/>
                <a:cs typeface="Questrial"/>
                <a:sym typeface="Questrial"/>
              </a:rPr>
            </a:br>
            <a:r>
              <a:rPr lang="en-US" sz="4000" b="1" dirty="0">
                <a:solidFill>
                  <a:schemeClr val="dk1"/>
                </a:solidFill>
                <a:latin typeface="Questrial"/>
                <a:ea typeface="Questrial"/>
                <a:cs typeface="Questrial"/>
                <a:sym typeface="Questrial"/>
              </a:rPr>
              <a:t/>
            </a:r>
            <a:br>
              <a:rPr lang="en-US" sz="4000" b="1" dirty="0">
                <a:solidFill>
                  <a:schemeClr val="dk1"/>
                </a:solidFill>
                <a:latin typeface="Questrial"/>
                <a:ea typeface="Questrial"/>
                <a:cs typeface="Questrial"/>
                <a:sym typeface="Questrial"/>
              </a:rPr>
            </a:br>
            <a:r>
              <a:rPr lang="en-US" sz="4000" b="1" i="0" u="none" strike="noStrike" cap="none" baseline="0" dirty="0" smtClean="0">
                <a:solidFill>
                  <a:schemeClr val="accent2"/>
                </a:solidFill>
                <a:latin typeface="Questrial"/>
                <a:ea typeface="Questrial"/>
                <a:cs typeface="Questrial"/>
                <a:sym typeface="Questrial"/>
              </a:rPr>
              <a:t>Where </a:t>
            </a:r>
            <a:r>
              <a:rPr lang="en-US" sz="4000" b="1" i="0" u="none" strike="noStrike" cap="none" baseline="0" dirty="0">
                <a:solidFill>
                  <a:schemeClr val="accent2"/>
                </a:solidFill>
                <a:latin typeface="Questrial"/>
                <a:ea typeface="Questrial"/>
                <a:cs typeface="Questrial"/>
                <a:sym typeface="Questrial"/>
              </a:rPr>
              <a:t>we advertised this </a:t>
            </a:r>
            <a:r>
              <a:rPr lang="en-US" sz="4000" b="1" i="0" u="none" strike="noStrike" cap="none" baseline="0" dirty="0" smtClean="0">
                <a:solidFill>
                  <a:schemeClr val="accent2"/>
                </a:solidFill>
                <a:latin typeface="Questrial"/>
                <a:ea typeface="Questrial"/>
                <a:cs typeface="Questrial"/>
                <a:sym typeface="Questrial"/>
              </a:rPr>
              <a:t>year</a:t>
            </a:r>
            <a:r>
              <a:rPr lang="en-US" sz="4000" b="1" i="0" u="none" strike="noStrike" cap="none" baseline="0" dirty="0" smtClean="0">
                <a:solidFill>
                  <a:schemeClr val="dk1"/>
                </a:solidFill>
                <a:latin typeface="Questrial"/>
                <a:ea typeface="Questrial"/>
                <a:cs typeface="Questrial"/>
                <a:sym typeface="Questrial"/>
              </a:rPr>
              <a:t/>
            </a:r>
            <a:br>
              <a:rPr lang="en-US" sz="4000" b="1" i="0" u="none" strike="noStrike" cap="none" baseline="0" dirty="0" smtClean="0">
                <a:solidFill>
                  <a:schemeClr val="dk1"/>
                </a:solidFill>
                <a:latin typeface="Questrial"/>
                <a:ea typeface="Questrial"/>
                <a:cs typeface="Questrial"/>
                <a:sym typeface="Questrial"/>
              </a:rPr>
            </a:br>
            <a:r>
              <a:rPr lang="en-US" sz="4000" b="1" i="0" u="none" strike="noStrike" cap="none" baseline="0" dirty="0" smtClean="0">
                <a:solidFill>
                  <a:schemeClr val="dk1"/>
                </a:solidFill>
                <a:latin typeface="Questrial"/>
                <a:ea typeface="Questrial"/>
                <a:cs typeface="Questrial"/>
                <a:sym typeface="Questrial"/>
              </a:rPr>
              <a:t/>
            </a:r>
            <a:br>
              <a:rPr lang="en-US" sz="4000" b="1" i="0" u="none" strike="noStrike" cap="none" baseline="0" dirty="0" smtClean="0">
                <a:solidFill>
                  <a:schemeClr val="dk1"/>
                </a:solidFill>
                <a:latin typeface="Questrial"/>
                <a:ea typeface="Questrial"/>
                <a:cs typeface="Questrial"/>
                <a:sym typeface="Questrial"/>
              </a:rPr>
            </a:br>
            <a:endParaRPr lang="en-US" sz="4000" b="1" i="0" u="none" strike="noStrike" cap="none" baseline="0" dirty="0">
              <a:solidFill>
                <a:schemeClr val="dk1"/>
              </a:solidFill>
              <a:latin typeface="Questrial"/>
              <a:ea typeface="Questrial"/>
              <a:cs typeface="Questrial"/>
              <a:sym typeface="Questrial"/>
            </a:endParaRPr>
          </a:p>
        </p:txBody>
      </p:sp>
      <p:sp>
        <p:nvSpPr>
          <p:cNvPr id="148" name="Shape 148"/>
          <p:cNvSpPr txBox="1">
            <a:spLocks noGrp="1"/>
          </p:cNvSpPr>
          <p:nvPr>
            <p:ph idx="1"/>
          </p:nvPr>
        </p:nvSpPr>
        <p:spPr>
          <a:xfrm>
            <a:off x="818712" y="2173705"/>
            <a:ext cx="10554574" cy="4483768"/>
          </a:xfrm>
          <a:prstGeom prst="rect">
            <a:avLst/>
          </a:prstGeom>
          <a:noFill/>
          <a:ln>
            <a:noFill/>
          </a:ln>
        </p:spPr>
        <p:txBody>
          <a:bodyPr lIns="91425" tIns="45700" rIns="91425" bIns="45700" anchor="ctr" anchorCtr="0">
            <a:noAutofit/>
          </a:bodyPr>
          <a:lstStyle/>
          <a:p>
            <a:pPr marL="342900" marR="0" lvl="0" indent="-342900" algn="l" rtl="0">
              <a:lnSpc>
                <a:spcPct val="80000"/>
              </a:lnSpc>
              <a:spcBef>
                <a:spcPts val="0"/>
              </a:spcBef>
              <a:spcAft>
                <a:spcPts val="0"/>
              </a:spcAft>
              <a:buClr>
                <a:schemeClr val="accent1"/>
              </a:buClr>
              <a:buSzPct val="97619"/>
              <a:buFont typeface="Questrial"/>
              <a:buChar char="○"/>
            </a:pPr>
            <a:r>
              <a:rPr lang="en-US" sz="2400" b="1" i="0" u="none" strike="noStrike" cap="none" baseline="0" dirty="0">
                <a:solidFill>
                  <a:schemeClr val="tx1"/>
                </a:solidFill>
                <a:latin typeface="Questrial"/>
                <a:ea typeface="Questrial"/>
                <a:cs typeface="Questrial"/>
                <a:sym typeface="Questrial"/>
              </a:rPr>
              <a:t>Blacks in Higher Education</a:t>
            </a:r>
          </a:p>
          <a:p>
            <a:pPr marL="342900" marR="0" lvl="0" indent="-342900" algn="l" rtl="0">
              <a:lnSpc>
                <a:spcPct val="80000"/>
              </a:lnSpc>
              <a:spcBef>
                <a:spcPts val="1010"/>
              </a:spcBef>
              <a:spcAft>
                <a:spcPts val="0"/>
              </a:spcAft>
              <a:buClr>
                <a:schemeClr val="accent1"/>
              </a:buClr>
              <a:buSzPct val="97619"/>
              <a:buFont typeface="Questrial"/>
              <a:buChar char="○"/>
            </a:pPr>
            <a:r>
              <a:rPr lang="en-US" sz="2400" b="1" i="0" u="none" strike="noStrike" cap="none" baseline="0" dirty="0" err="1">
                <a:solidFill>
                  <a:schemeClr val="tx1"/>
                </a:solidFill>
                <a:latin typeface="Questrial"/>
                <a:ea typeface="Questrial"/>
                <a:cs typeface="Questrial"/>
                <a:sym typeface="Questrial"/>
              </a:rPr>
              <a:t>CalJobs</a:t>
            </a:r>
            <a:r>
              <a:rPr lang="en-US" sz="2400" b="1" i="0" u="none" strike="noStrike" cap="none" baseline="0" dirty="0">
                <a:solidFill>
                  <a:schemeClr val="tx1"/>
                </a:solidFill>
                <a:latin typeface="Questrial"/>
                <a:ea typeface="Questrial"/>
                <a:cs typeface="Questrial"/>
                <a:sym typeface="Questrial"/>
              </a:rPr>
              <a:t>/Employment Development </a:t>
            </a:r>
            <a:r>
              <a:rPr lang="en-US" sz="2400" b="1" i="0" u="none" strike="noStrike" cap="none" baseline="0" dirty="0" err="1">
                <a:solidFill>
                  <a:schemeClr val="tx1"/>
                </a:solidFill>
                <a:latin typeface="Questrial"/>
                <a:ea typeface="Questrial"/>
                <a:cs typeface="Questrial"/>
                <a:sym typeface="Questrial"/>
              </a:rPr>
              <a:t>Dept</a:t>
            </a:r>
            <a:endParaRPr lang="en-US" sz="2400" b="1" i="0" u="none" strike="noStrike" cap="none" baseline="0" dirty="0">
              <a:solidFill>
                <a:schemeClr val="tx1"/>
              </a:solidFill>
              <a:latin typeface="Questrial"/>
              <a:ea typeface="Questrial"/>
              <a:cs typeface="Questrial"/>
              <a:sym typeface="Questrial"/>
            </a:endParaRPr>
          </a:p>
          <a:p>
            <a:pPr marL="342900" marR="0" lvl="0" indent="-342900" algn="l" rtl="0">
              <a:lnSpc>
                <a:spcPct val="80000"/>
              </a:lnSpc>
              <a:spcBef>
                <a:spcPts val="1010"/>
              </a:spcBef>
              <a:spcAft>
                <a:spcPts val="0"/>
              </a:spcAft>
              <a:buClr>
                <a:schemeClr val="accent1"/>
              </a:buClr>
              <a:buSzPct val="97619"/>
              <a:buFont typeface="Questrial"/>
              <a:buChar char="○"/>
            </a:pPr>
            <a:r>
              <a:rPr lang="en-US" sz="2400" b="1" i="0" u="none" strike="noStrike" cap="none" baseline="0" dirty="0">
                <a:solidFill>
                  <a:schemeClr val="tx1"/>
                </a:solidFill>
                <a:latin typeface="Questrial"/>
                <a:ea typeface="Questrial"/>
                <a:cs typeface="Questrial"/>
                <a:sym typeface="Questrial"/>
              </a:rPr>
              <a:t>Chronicle of Higher Education</a:t>
            </a:r>
          </a:p>
          <a:p>
            <a:pPr marL="342900" marR="0" lvl="0" indent="-342900" algn="l" rtl="0">
              <a:lnSpc>
                <a:spcPct val="80000"/>
              </a:lnSpc>
              <a:spcBef>
                <a:spcPts val="1010"/>
              </a:spcBef>
              <a:spcAft>
                <a:spcPts val="0"/>
              </a:spcAft>
              <a:buClr>
                <a:schemeClr val="accent1"/>
              </a:buClr>
              <a:buSzPct val="97619"/>
              <a:buFont typeface="Questrial"/>
              <a:buChar char="○"/>
            </a:pPr>
            <a:r>
              <a:rPr lang="en-US" sz="2400" b="1" i="0" u="none" strike="noStrike" cap="none" baseline="0" dirty="0">
                <a:solidFill>
                  <a:schemeClr val="tx1"/>
                </a:solidFill>
                <a:latin typeface="Questrial"/>
                <a:ea typeface="Questrial"/>
                <a:cs typeface="Questrial"/>
                <a:sym typeface="Questrial"/>
              </a:rPr>
              <a:t>Diverse Education</a:t>
            </a:r>
          </a:p>
          <a:p>
            <a:pPr marL="342900" marR="0" lvl="0" indent="-342900" algn="l" rtl="0">
              <a:lnSpc>
                <a:spcPct val="80000"/>
              </a:lnSpc>
              <a:spcBef>
                <a:spcPts val="1010"/>
              </a:spcBef>
              <a:spcAft>
                <a:spcPts val="0"/>
              </a:spcAft>
              <a:buClr>
                <a:schemeClr val="accent1"/>
              </a:buClr>
              <a:buSzPct val="97619"/>
              <a:buFont typeface="Questrial"/>
              <a:buChar char="○"/>
            </a:pPr>
            <a:r>
              <a:rPr lang="en-US" sz="2400" b="1" i="0" u="none" strike="noStrike" cap="none" baseline="0" dirty="0">
                <a:solidFill>
                  <a:schemeClr val="tx1"/>
                </a:solidFill>
                <a:latin typeface="Questrial"/>
                <a:ea typeface="Questrial"/>
                <a:cs typeface="Questrial"/>
                <a:sym typeface="Questrial"/>
              </a:rPr>
              <a:t>Higher Ed Jobs</a:t>
            </a:r>
          </a:p>
          <a:p>
            <a:pPr marL="342900" marR="0" lvl="0" indent="-342900" algn="l" rtl="0">
              <a:lnSpc>
                <a:spcPct val="80000"/>
              </a:lnSpc>
              <a:spcBef>
                <a:spcPts val="1010"/>
              </a:spcBef>
              <a:spcAft>
                <a:spcPts val="0"/>
              </a:spcAft>
              <a:buClr>
                <a:schemeClr val="accent1"/>
              </a:buClr>
              <a:buSzPct val="97619"/>
              <a:buFont typeface="Questrial"/>
              <a:buChar char="○"/>
            </a:pPr>
            <a:r>
              <a:rPr lang="en-US" sz="2400" b="1" i="0" u="none" strike="noStrike" cap="none" baseline="0" dirty="0">
                <a:solidFill>
                  <a:schemeClr val="tx1"/>
                </a:solidFill>
                <a:latin typeface="Questrial"/>
                <a:ea typeface="Questrial"/>
                <a:cs typeface="Questrial"/>
                <a:sym typeface="Questrial"/>
              </a:rPr>
              <a:t>Hispanics in Higher Education</a:t>
            </a:r>
          </a:p>
          <a:p>
            <a:pPr marL="342900" marR="0" lvl="0" indent="-342900" algn="l" rtl="0">
              <a:lnSpc>
                <a:spcPct val="80000"/>
              </a:lnSpc>
              <a:spcBef>
                <a:spcPts val="1010"/>
              </a:spcBef>
              <a:spcAft>
                <a:spcPts val="0"/>
              </a:spcAft>
              <a:buClr>
                <a:schemeClr val="accent1"/>
              </a:buClr>
              <a:buSzPct val="97619"/>
              <a:buFont typeface="Questrial"/>
              <a:buChar char="○"/>
            </a:pPr>
            <a:r>
              <a:rPr lang="en-US" sz="2400" b="1" i="0" u="none" strike="noStrike" cap="none" baseline="0" dirty="0">
                <a:solidFill>
                  <a:schemeClr val="tx1"/>
                </a:solidFill>
                <a:latin typeface="Questrial"/>
                <a:ea typeface="Questrial"/>
                <a:cs typeface="Questrial"/>
                <a:sym typeface="Questrial"/>
              </a:rPr>
              <a:t>Insight into </a:t>
            </a:r>
            <a:r>
              <a:rPr lang="en-US" sz="2400" b="1" i="0" u="none" strike="noStrike" cap="none" baseline="0" dirty="0" smtClean="0">
                <a:solidFill>
                  <a:schemeClr val="tx1"/>
                </a:solidFill>
                <a:latin typeface="Questrial"/>
                <a:ea typeface="Questrial"/>
                <a:cs typeface="Questrial"/>
                <a:sym typeface="Questrial"/>
              </a:rPr>
              <a:t>Diversity</a:t>
            </a:r>
          </a:p>
          <a:p>
            <a:pPr marL="342900" marR="0" lvl="0" indent="-342900" algn="l" rtl="0">
              <a:lnSpc>
                <a:spcPct val="80000"/>
              </a:lnSpc>
              <a:spcBef>
                <a:spcPts val="1010"/>
              </a:spcBef>
              <a:spcAft>
                <a:spcPts val="0"/>
              </a:spcAft>
              <a:buClr>
                <a:schemeClr val="accent1"/>
              </a:buClr>
              <a:buSzPct val="97619"/>
              <a:buFont typeface="Questrial"/>
              <a:buChar char="○"/>
            </a:pPr>
            <a:r>
              <a:rPr lang="en-US" sz="2400" b="1" dirty="0" smtClean="0">
                <a:solidFill>
                  <a:schemeClr val="tx1"/>
                </a:solidFill>
                <a:latin typeface="Questrial"/>
                <a:ea typeface="Questrial"/>
                <a:cs typeface="Questrial"/>
                <a:sym typeface="Questrial"/>
              </a:rPr>
              <a:t>LGBT in Higher Education</a:t>
            </a:r>
            <a:endParaRPr lang="en-US" sz="2400" b="1" i="0" u="none" strike="noStrike" cap="none" baseline="0" dirty="0">
              <a:solidFill>
                <a:schemeClr val="tx1"/>
              </a:solidFill>
              <a:latin typeface="Questrial"/>
              <a:ea typeface="Questrial"/>
              <a:cs typeface="Questrial"/>
              <a:sym typeface="Questrial"/>
            </a:endParaRPr>
          </a:p>
          <a:p>
            <a:pPr marL="342900" marR="0" lvl="0" indent="-342900" algn="l" rtl="0">
              <a:lnSpc>
                <a:spcPct val="80000"/>
              </a:lnSpc>
              <a:spcBef>
                <a:spcPts val="1010"/>
              </a:spcBef>
              <a:spcAft>
                <a:spcPts val="0"/>
              </a:spcAft>
              <a:buClr>
                <a:schemeClr val="accent1"/>
              </a:buClr>
              <a:buSzPct val="97619"/>
              <a:buFont typeface="Questrial"/>
              <a:buChar char="○"/>
            </a:pPr>
            <a:r>
              <a:rPr lang="en-US" sz="2400" b="1" i="0" u="none" strike="noStrike" cap="none" baseline="0" dirty="0">
                <a:solidFill>
                  <a:schemeClr val="tx1"/>
                </a:solidFill>
                <a:latin typeface="Questrial"/>
                <a:ea typeface="Questrial"/>
                <a:cs typeface="Questrial"/>
                <a:sym typeface="Questrial"/>
              </a:rPr>
              <a:t>Northern California Higher Education Recruitment Consortium (HERC)</a:t>
            </a:r>
          </a:p>
          <a:p>
            <a:pPr marL="342900" marR="0" lvl="0" indent="-342900" algn="l" rtl="0">
              <a:lnSpc>
                <a:spcPct val="80000"/>
              </a:lnSpc>
              <a:spcBef>
                <a:spcPts val="1010"/>
              </a:spcBef>
              <a:spcAft>
                <a:spcPts val="0"/>
              </a:spcAft>
              <a:buClr>
                <a:schemeClr val="accent1"/>
              </a:buClr>
              <a:buSzPct val="97619"/>
              <a:buFont typeface="Questrial"/>
              <a:buChar char="○"/>
            </a:pPr>
            <a:r>
              <a:rPr lang="en-US" sz="2400" b="1" i="0" u="none" strike="noStrike" cap="none" baseline="0" dirty="0">
                <a:solidFill>
                  <a:schemeClr val="tx1"/>
                </a:solidFill>
                <a:latin typeface="Questrial"/>
                <a:ea typeface="Questrial"/>
                <a:cs typeface="Questrial"/>
                <a:sym typeface="Questrial"/>
              </a:rPr>
              <a:t>SJSU Faculty Affairs </a:t>
            </a:r>
            <a:r>
              <a:rPr lang="en-US" sz="2400" b="1" i="0" u="none" strike="noStrike" cap="none" baseline="0" dirty="0" smtClean="0">
                <a:solidFill>
                  <a:schemeClr val="tx1"/>
                </a:solidFill>
                <a:latin typeface="Questrial"/>
                <a:ea typeface="Questrial"/>
                <a:cs typeface="Questrial"/>
                <a:sym typeface="Questrial"/>
              </a:rPr>
              <a:t>website</a:t>
            </a:r>
          </a:p>
          <a:p>
            <a:pPr marL="342900" marR="0" lvl="0" indent="-342900" algn="l" rtl="0">
              <a:lnSpc>
                <a:spcPct val="80000"/>
              </a:lnSpc>
              <a:spcBef>
                <a:spcPts val="1010"/>
              </a:spcBef>
              <a:spcAft>
                <a:spcPts val="0"/>
              </a:spcAft>
              <a:buClr>
                <a:schemeClr val="accent1"/>
              </a:buClr>
              <a:buSzPct val="97619"/>
              <a:buFont typeface="Questrial"/>
              <a:buChar char="○"/>
            </a:pPr>
            <a:r>
              <a:rPr lang="en-US" sz="2400" b="1" dirty="0" smtClean="0">
                <a:solidFill>
                  <a:schemeClr val="tx1"/>
                </a:solidFill>
                <a:latin typeface="Questrial"/>
                <a:ea typeface="Questrial"/>
                <a:cs typeface="Questrial"/>
                <a:sym typeface="Questrial"/>
              </a:rPr>
              <a:t>Veterans in Higher Education</a:t>
            </a:r>
            <a:endParaRPr lang="en-US" sz="2400" b="1" i="0" u="none" strike="noStrike" cap="none" baseline="0" dirty="0">
              <a:solidFill>
                <a:schemeClr val="tx1"/>
              </a:solidFill>
              <a:latin typeface="Questrial"/>
              <a:ea typeface="Questrial"/>
              <a:cs typeface="Questrial"/>
              <a:sym typeface="Questrial"/>
            </a:endParaRPr>
          </a:p>
          <a:p>
            <a:pPr marL="342900" marR="0" lvl="0" indent="-342900" algn="l" rtl="0">
              <a:lnSpc>
                <a:spcPct val="80000"/>
              </a:lnSpc>
              <a:spcBef>
                <a:spcPts val="1010"/>
              </a:spcBef>
              <a:spcAft>
                <a:spcPts val="0"/>
              </a:spcAft>
              <a:buClr>
                <a:schemeClr val="accent1"/>
              </a:buClr>
              <a:buSzPct val="97619"/>
              <a:buFont typeface="Questrial"/>
              <a:buChar char="○"/>
            </a:pPr>
            <a:r>
              <a:rPr lang="en-US" sz="2400" b="1" i="0" u="none" strike="noStrike" cap="none" baseline="0" dirty="0">
                <a:solidFill>
                  <a:schemeClr val="tx1"/>
                </a:solidFill>
                <a:latin typeface="Questrial"/>
                <a:ea typeface="Questrial"/>
                <a:cs typeface="Questrial"/>
                <a:sym typeface="Questrial"/>
              </a:rPr>
              <a:t>Women in Higher Education</a:t>
            </a:r>
          </a:p>
          <a:p>
            <a:endParaRPr lang="en-US" sz="2400" b="0" i="0" u="none" strike="noStrike" cap="none" baseline="0" dirty="0">
              <a:solidFill>
                <a:schemeClr val="tx1"/>
              </a:solidFill>
              <a:latin typeface="Questrial"/>
              <a:ea typeface="Questrial"/>
              <a:cs typeface="Questrial"/>
              <a:sym typeface="Questrial"/>
            </a:endParaRPr>
          </a:p>
          <a:p>
            <a:endParaRPr lang="en-US" sz="2050" b="0" i="0" u="none" strike="noStrike" cap="none" baseline="0" dirty="0">
              <a:solidFill>
                <a:schemeClr val="lt1"/>
              </a:solidFill>
              <a:latin typeface="Questrial"/>
              <a:ea typeface="Questrial"/>
              <a:cs typeface="Questrial"/>
              <a:sym typeface="Questrial"/>
            </a:endParaRPr>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solidFill>
              </a:rPr>
              <a:t>Faculty in Residence</a:t>
            </a:r>
            <a:endParaRPr lang="en-US" b="1" dirty="0">
              <a:solidFill>
                <a:schemeClr val="accent2"/>
              </a:solidFill>
            </a:endParaRPr>
          </a:p>
        </p:txBody>
      </p:sp>
      <p:sp>
        <p:nvSpPr>
          <p:cNvPr id="3" name="Content Placeholder 2"/>
          <p:cNvSpPr>
            <a:spLocks noGrp="1"/>
          </p:cNvSpPr>
          <p:nvPr>
            <p:ph idx="1"/>
          </p:nvPr>
        </p:nvSpPr>
        <p:spPr>
          <a:xfrm>
            <a:off x="677334" y="1802675"/>
            <a:ext cx="8596668" cy="4238688"/>
          </a:xfrm>
        </p:spPr>
        <p:txBody>
          <a:bodyPr>
            <a:normAutofit/>
          </a:bodyPr>
          <a:lstStyle/>
          <a:p>
            <a:r>
              <a:rPr lang="en-US" sz="2800" dirty="0" smtClean="0"/>
              <a:t>2014-2016:  Carlos Garcia (Sociology)</a:t>
            </a:r>
          </a:p>
          <a:p>
            <a:r>
              <a:rPr lang="en-US" sz="2800" dirty="0" smtClean="0"/>
              <a:t>2016-2017:  Magdalena Barrera                        						(Mexican American Studies)</a:t>
            </a:r>
          </a:p>
          <a:p>
            <a:pPr marL="0" indent="0">
              <a:buNone/>
            </a:pPr>
            <a:r>
              <a:rPr lang="en-US" sz="2800" dirty="0"/>
              <a:t>	</a:t>
            </a:r>
            <a:r>
              <a:rPr lang="en-US" sz="2800" dirty="0" smtClean="0"/>
              <a:t>		         Rebeca </a:t>
            </a:r>
            <a:r>
              <a:rPr lang="en-US" sz="2800" dirty="0" err="1" smtClean="0"/>
              <a:t>Burciaga</a:t>
            </a:r>
            <a:r>
              <a:rPr lang="en-US" sz="2800" dirty="0" smtClean="0"/>
              <a:t> 							    					(Educational Leadership)</a:t>
            </a:r>
            <a:endParaRPr lang="en-US" sz="2800" dirty="0"/>
          </a:p>
        </p:txBody>
      </p:sp>
    </p:spTree>
    <p:extLst>
      <p:ext uri="{BB962C8B-B14F-4D97-AF65-F5344CB8AC3E}">
        <p14:creationId xmlns:p14="http://schemas.microsoft.com/office/powerpoint/2010/main" val="16580129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xfrm>
            <a:off x="677334" y="328863"/>
            <a:ext cx="8596668" cy="1163053"/>
          </a:xfrm>
          <a:prstGeom prst="rect">
            <a:avLst/>
          </a:prstGeom>
          <a:noFill/>
          <a:ln>
            <a:noFill/>
          </a:ln>
        </p:spPr>
        <p:txBody>
          <a:bodyPr lIns="91425" tIns="45700" rIns="91425" bIns="45700" anchor="b" anchorCtr="0">
            <a:noAutofit/>
          </a:bodyPr>
          <a:lstStyle/>
          <a:p>
            <a:pPr marL="0" marR="0" lvl="0" indent="0" algn="l" rtl="0">
              <a:spcBef>
                <a:spcPts val="0"/>
              </a:spcBef>
              <a:buClr>
                <a:srgbClr val="FEFEFE"/>
              </a:buClr>
              <a:buSzPct val="25000"/>
              <a:buFont typeface="Questrial"/>
              <a:buNone/>
            </a:pPr>
            <a:r>
              <a:rPr lang="en-US" sz="3200" b="1" i="0" u="none" strike="noStrike" cap="none" baseline="0" dirty="0">
                <a:solidFill>
                  <a:schemeClr val="accent2"/>
                </a:solidFill>
                <a:latin typeface="Questrial"/>
                <a:ea typeface="Questrial"/>
                <a:cs typeface="Questrial"/>
                <a:sym typeface="Questrial"/>
              </a:rPr>
              <a:t>Most recent </a:t>
            </a:r>
            <a:r>
              <a:rPr lang="en-US" sz="3200" b="1" i="0" u="none" strike="noStrike" cap="none" baseline="0" dirty="0" smtClean="0">
                <a:solidFill>
                  <a:schemeClr val="accent2"/>
                </a:solidFill>
                <a:latin typeface="Questrial"/>
                <a:ea typeface="Questrial"/>
                <a:cs typeface="Questrial"/>
                <a:sym typeface="Questrial"/>
              </a:rPr>
              <a:t>recruitment cycles</a:t>
            </a:r>
            <a:r>
              <a:rPr lang="en-US" sz="3200" b="1" i="0" u="none" strike="noStrike" cap="none" baseline="0" dirty="0" smtClean="0">
                <a:solidFill>
                  <a:schemeClr val="tx1"/>
                </a:solidFill>
                <a:latin typeface="Questrial"/>
                <a:ea typeface="Questrial"/>
                <a:cs typeface="Questrial"/>
                <a:sym typeface="Questrial"/>
              </a:rPr>
              <a:t/>
            </a:r>
            <a:br>
              <a:rPr lang="en-US" sz="3200" b="1" i="0" u="none" strike="noStrike" cap="none" baseline="0" dirty="0" smtClean="0">
                <a:solidFill>
                  <a:schemeClr val="tx1"/>
                </a:solidFill>
                <a:latin typeface="Questrial"/>
                <a:ea typeface="Questrial"/>
                <a:cs typeface="Questrial"/>
                <a:sym typeface="Questrial"/>
              </a:rPr>
            </a:br>
            <a:r>
              <a:rPr lang="en-US" sz="1600" b="1" dirty="0" smtClean="0">
                <a:solidFill>
                  <a:schemeClr val="tx1"/>
                </a:solidFill>
                <a:latin typeface="Questrial"/>
                <a:ea typeface="Questrial"/>
                <a:cs typeface="Questrial"/>
                <a:sym typeface="Questrial"/>
              </a:rPr>
              <a:t>includes librarians</a:t>
            </a:r>
            <a:r>
              <a:rPr lang="en-US" sz="4000" b="1" i="0" u="none" strike="noStrike" cap="none" baseline="0" dirty="0" smtClean="0">
                <a:solidFill>
                  <a:schemeClr val="tx1"/>
                </a:solidFill>
                <a:latin typeface="Questrial"/>
                <a:ea typeface="Questrial"/>
                <a:cs typeface="Questrial"/>
                <a:sym typeface="Questrial"/>
              </a:rPr>
              <a:t/>
            </a:r>
            <a:br>
              <a:rPr lang="en-US" sz="4000" b="1" i="0" u="none" strike="noStrike" cap="none" baseline="0" dirty="0" smtClean="0">
                <a:solidFill>
                  <a:schemeClr val="tx1"/>
                </a:solidFill>
                <a:latin typeface="Questrial"/>
                <a:ea typeface="Questrial"/>
                <a:cs typeface="Questrial"/>
                <a:sym typeface="Questrial"/>
              </a:rPr>
            </a:br>
            <a:endParaRPr lang="en-US" sz="4000" b="1" i="0" u="none" strike="noStrike" cap="none" baseline="0" dirty="0">
              <a:solidFill>
                <a:schemeClr val="tx1"/>
              </a:solidFill>
              <a:latin typeface="Questrial"/>
              <a:ea typeface="Questrial"/>
              <a:cs typeface="Questrial"/>
              <a:sym typeface="Questrial"/>
            </a:endParaRPr>
          </a:p>
        </p:txBody>
      </p:sp>
      <p:graphicFrame>
        <p:nvGraphicFramePr>
          <p:cNvPr id="160" name="Shape 160"/>
          <p:cNvGraphicFramePr/>
          <p:nvPr>
            <p:extLst>
              <p:ext uri="{D42A27DB-BD31-4B8C-83A1-F6EECF244321}">
                <p14:modId xmlns:p14="http://schemas.microsoft.com/office/powerpoint/2010/main" val="1153962212"/>
              </p:ext>
            </p:extLst>
          </p:nvPr>
        </p:nvGraphicFramePr>
        <p:xfrm>
          <a:off x="802104" y="1050758"/>
          <a:ext cx="8839201" cy="5662193"/>
        </p:xfrm>
        <a:graphic>
          <a:graphicData uri="http://schemas.openxmlformats.org/drawingml/2006/table">
            <a:tbl>
              <a:tblPr firstRow="1" bandRow="1">
                <a:noFill/>
              </a:tblPr>
              <a:tblGrid>
                <a:gridCol w="1981949">
                  <a:extLst>
                    <a:ext uri="{9D8B030D-6E8A-4147-A177-3AD203B41FA5}">
                      <a16:colId xmlns:a16="http://schemas.microsoft.com/office/drawing/2014/main" val="20000"/>
                    </a:ext>
                  </a:extLst>
                </a:gridCol>
                <a:gridCol w="1526244">
                  <a:extLst>
                    <a:ext uri="{9D8B030D-6E8A-4147-A177-3AD203B41FA5}">
                      <a16:colId xmlns:a16="http://schemas.microsoft.com/office/drawing/2014/main" val="20001"/>
                    </a:ext>
                  </a:extLst>
                </a:gridCol>
                <a:gridCol w="2018115">
                  <a:extLst>
                    <a:ext uri="{9D8B030D-6E8A-4147-A177-3AD203B41FA5}">
                      <a16:colId xmlns:a16="http://schemas.microsoft.com/office/drawing/2014/main" val="20002"/>
                    </a:ext>
                  </a:extLst>
                </a:gridCol>
                <a:gridCol w="1764947">
                  <a:extLst>
                    <a:ext uri="{9D8B030D-6E8A-4147-A177-3AD203B41FA5}">
                      <a16:colId xmlns:a16="http://schemas.microsoft.com/office/drawing/2014/main" val="20003"/>
                    </a:ext>
                  </a:extLst>
                </a:gridCol>
                <a:gridCol w="1547946">
                  <a:extLst>
                    <a:ext uri="{9D8B030D-6E8A-4147-A177-3AD203B41FA5}">
                      <a16:colId xmlns:a16="http://schemas.microsoft.com/office/drawing/2014/main" val="20004"/>
                    </a:ext>
                  </a:extLst>
                </a:gridCol>
              </a:tblGrid>
              <a:tr h="1050758">
                <a:tc>
                  <a:txBody>
                    <a:bodyPr/>
                    <a:lstStyle/>
                    <a:p>
                      <a:endParaRPr sz="2400" b="1" dirty="0"/>
                    </a:p>
                  </a:txBody>
                  <a:tcPr marL="91450" marR="91450" marT="45725" marB="45725"/>
                </a:tc>
                <a:tc>
                  <a:txBody>
                    <a:bodyPr/>
                    <a:lstStyle/>
                    <a:p>
                      <a:pPr marL="0" lvl="0" algn="ctr" rtl="0">
                        <a:spcBef>
                          <a:spcPts val="0"/>
                        </a:spcBef>
                        <a:buSzPct val="25000"/>
                        <a:buNone/>
                      </a:pPr>
                      <a:r>
                        <a:rPr lang="en-US" sz="2400" b="1" dirty="0" smtClean="0">
                          <a:solidFill>
                            <a:schemeClr val="tx1"/>
                          </a:solidFill>
                        </a:rPr>
                        <a:t>#</a:t>
                      </a:r>
                      <a:r>
                        <a:rPr lang="en-US" sz="2400" b="1" baseline="0" dirty="0" smtClean="0">
                          <a:solidFill>
                            <a:schemeClr val="tx1"/>
                          </a:solidFill>
                        </a:rPr>
                        <a:t> of searches</a:t>
                      </a:r>
                      <a:endParaRPr lang="en-US" sz="2400" b="1" dirty="0">
                        <a:solidFill>
                          <a:schemeClr val="tx1"/>
                        </a:solidFill>
                      </a:endParaRPr>
                    </a:p>
                  </a:txBody>
                  <a:tcPr marL="91450" marR="91450" marT="45725" marB="45725"/>
                </a:tc>
                <a:tc>
                  <a:txBody>
                    <a:bodyPr/>
                    <a:lstStyle/>
                    <a:p>
                      <a:pPr marL="0" lvl="0" algn="ctr" rtl="0">
                        <a:spcBef>
                          <a:spcPts val="0"/>
                        </a:spcBef>
                        <a:buSzPct val="25000"/>
                        <a:buNone/>
                      </a:pPr>
                      <a:r>
                        <a:rPr lang="en-US" sz="2400" b="1" dirty="0" smtClean="0">
                          <a:solidFill>
                            <a:schemeClr val="tx1"/>
                          </a:solidFill>
                        </a:rPr>
                        <a:t># </a:t>
                      </a:r>
                      <a:r>
                        <a:rPr lang="en-US" sz="2400" b="1" dirty="0">
                          <a:solidFill>
                            <a:schemeClr val="tx1"/>
                          </a:solidFill>
                        </a:rPr>
                        <a:t>of </a:t>
                      </a:r>
                      <a:endParaRPr lang="en-US" sz="2400" b="1" dirty="0" smtClean="0">
                        <a:solidFill>
                          <a:schemeClr val="tx1"/>
                        </a:solidFill>
                      </a:endParaRPr>
                    </a:p>
                    <a:p>
                      <a:pPr marL="0" lvl="0" algn="ctr" rtl="0">
                        <a:spcBef>
                          <a:spcPts val="0"/>
                        </a:spcBef>
                        <a:buSzPct val="25000"/>
                        <a:buNone/>
                      </a:pPr>
                      <a:r>
                        <a:rPr lang="en-US" sz="2400" b="1" dirty="0" smtClean="0">
                          <a:solidFill>
                            <a:schemeClr val="tx1"/>
                          </a:solidFill>
                        </a:rPr>
                        <a:t>TT hires</a:t>
                      </a:r>
                      <a:endParaRPr lang="en-US" sz="2400" b="1" dirty="0">
                        <a:solidFill>
                          <a:schemeClr val="tx1"/>
                        </a:solidFill>
                      </a:endParaRPr>
                    </a:p>
                  </a:txBody>
                  <a:tcPr marL="91450" marR="91450" marT="45725" marB="45725"/>
                </a:tc>
                <a:tc>
                  <a:txBody>
                    <a:bodyPr/>
                    <a:lstStyle/>
                    <a:p>
                      <a:pPr marL="0" lvl="0" algn="ctr" rtl="0">
                        <a:spcBef>
                          <a:spcPts val="0"/>
                        </a:spcBef>
                        <a:buSzPct val="25000"/>
                        <a:buNone/>
                      </a:pPr>
                      <a:r>
                        <a:rPr lang="en-US" sz="2400" b="1" baseline="0" dirty="0" smtClean="0">
                          <a:solidFill>
                            <a:schemeClr val="tx1"/>
                          </a:solidFill>
                        </a:rPr>
                        <a:t># </a:t>
                      </a:r>
                      <a:r>
                        <a:rPr lang="en-US" sz="2400" b="1" dirty="0" smtClean="0">
                          <a:solidFill>
                            <a:schemeClr val="tx1"/>
                          </a:solidFill>
                        </a:rPr>
                        <a:t>of </a:t>
                      </a:r>
                      <a:r>
                        <a:rPr lang="en-US" sz="2400" b="1" dirty="0">
                          <a:solidFill>
                            <a:schemeClr val="tx1"/>
                          </a:solidFill>
                        </a:rPr>
                        <a:t>T</a:t>
                      </a:r>
                      <a:r>
                        <a:rPr lang="en-US" sz="2400" b="1" dirty="0" smtClean="0">
                          <a:solidFill>
                            <a:schemeClr val="tx1"/>
                          </a:solidFill>
                        </a:rPr>
                        <a:t>enured </a:t>
                      </a:r>
                      <a:r>
                        <a:rPr lang="en-US" sz="2400" b="1" dirty="0">
                          <a:solidFill>
                            <a:schemeClr val="tx1"/>
                          </a:solidFill>
                        </a:rPr>
                        <a:t>hires</a:t>
                      </a:r>
                    </a:p>
                  </a:txBody>
                  <a:tcPr marL="91450" marR="91450" marT="45725" marB="45725"/>
                </a:tc>
                <a:tc>
                  <a:txBody>
                    <a:bodyPr/>
                    <a:lstStyle/>
                    <a:p>
                      <a:pPr marL="0" lvl="0" algn="ctr" rtl="0">
                        <a:spcBef>
                          <a:spcPts val="0"/>
                        </a:spcBef>
                        <a:buSzPct val="25000"/>
                        <a:buNone/>
                      </a:pPr>
                      <a:r>
                        <a:rPr lang="en-US" sz="2400" b="1" dirty="0">
                          <a:solidFill>
                            <a:schemeClr val="tx1"/>
                          </a:solidFill>
                        </a:rPr>
                        <a:t>Total</a:t>
                      </a:r>
                      <a:r>
                        <a:rPr lang="en-US" sz="2400" b="1" baseline="0" dirty="0">
                          <a:solidFill>
                            <a:schemeClr val="tx1"/>
                          </a:solidFill>
                        </a:rPr>
                        <a:t> </a:t>
                      </a:r>
                      <a:endParaRPr lang="en-US" sz="2400" b="1" baseline="0" dirty="0" smtClean="0">
                        <a:solidFill>
                          <a:schemeClr val="tx1"/>
                        </a:solidFill>
                      </a:endParaRPr>
                    </a:p>
                    <a:p>
                      <a:pPr marL="0" lvl="0" algn="ctr" rtl="0">
                        <a:spcBef>
                          <a:spcPts val="0"/>
                        </a:spcBef>
                        <a:buSzPct val="25000"/>
                        <a:buNone/>
                      </a:pPr>
                      <a:r>
                        <a:rPr lang="en-US" sz="2400" b="1" baseline="0" dirty="0" smtClean="0">
                          <a:solidFill>
                            <a:schemeClr val="tx1"/>
                          </a:solidFill>
                        </a:rPr>
                        <a:t>hires</a:t>
                      </a:r>
                      <a:endParaRPr lang="en-US" sz="2400" b="1" baseline="0" dirty="0">
                        <a:solidFill>
                          <a:schemeClr val="tx1"/>
                        </a:solidFill>
                      </a:endParaRPr>
                    </a:p>
                  </a:txBody>
                  <a:tcPr marL="91450" marR="91450" marT="45725" marB="45725"/>
                </a:tc>
                <a:extLst>
                  <a:ext uri="{0D108BD9-81ED-4DB2-BD59-A6C34878D82A}">
                    <a16:rowId xmlns:a16="http://schemas.microsoft.com/office/drawing/2014/main" val="10000"/>
                  </a:ext>
                </a:extLst>
              </a:tr>
              <a:tr h="1151113">
                <a:tc>
                  <a:txBody>
                    <a:bodyPr/>
                    <a:lstStyle/>
                    <a:p>
                      <a:pPr marL="0" marR="0" lvl="0" indent="0" algn="l" rtl="0">
                        <a:lnSpc>
                          <a:spcPct val="100000"/>
                        </a:lnSpc>
                        <a:spcBef>
                          <a:spcPts val="0"/>
                        </a:spcBef>
                        <a:spcAft>
                          <a:spcPts val="0"/>
                        </a:spcAft>
                        <a:buClr>
                          <a:schemeClr val="lt1"/>
                        </a:buClr>
                        <a:buSzPct val="25000"/>
                        <a:buFont typeface="Questrial"/>
                        <a:buNone/>
                      </a:pPr>
                      <a:r>
                        <a:rPr lang="en-US" sz="2400" b="1" dirty="0"/>
                        <a:t>2012-2013</a:t>
                      </a:r>
                    </a:p>
                    <a:p>
                      <a:pPr marL="0" marR="0" lvl="0" indent="0" algn="l" rtl="0">
                        <a:lnSpc>
                          <a:spcPct val="100000"/>
                        </a:lnSpc>
                        <a:spcBef>
                          <a:spcPts val="0"/>
                        </a:spcBef>
                        <a:spcAft>
                          <a:spcPts val="0"/>
                        </a:spcAft>
                        <a:buClr>
                          <a:schemeClr val="lt1"/>
                        </a:buClr>
                        <a:buSzPct val="25000"/>
                        <a:buFont typeface="Questrial"/>
                        <a:buNone/>
                      </a:pPr>
                      <a:r>
                        <a:rPr lang="en-US" sz="2000" b="1" i="1" dirty="0"/>
                        <a:t>(start fall 2013</a:t>
                      </a:r>
                      <a:r>
                        <a:rPr lang="en-US" sz="2000" b="1" i="1" dirty="0" smtClean="0"/>
                        <a:t>)</a:t>
                      </a:r>
                      <a:endParaRPr lang="en-US" sz="2000" b="1" i="1" dirty="0"/>
                    </a:p>
                  </a:txBody>
                  <a:tcPr marL="91450" marR="91450" marT="45725" marB="45725"/>
                </a:tc>
                <a:tc>
                  <a:txBody>
                    <a:bodyPr/>
                    <a:lstStyle/>
                    <a:p>
                      <a:pPr marL="0" lvl="0" algn="ctr" rtl="0">
                        <a:spcBef>
                          <a:spcPts val="0"/>
                        </a:spcBef>
                        <a:buSzPct val="25000"/>
                        <a:buNone/>
                      </a:pPr>
                      <a:r>
                        <a:rPr lang="en-US" sz="2400" b="1" dirty="0"/>
                        <a:t>26</a:t>
                      </a:r>
                    </a:p>
                  </a:txBody>
                  <a:tcPr marL="91450" marR="91450" marT="45725" marB="45725" anchor="ctr"/>
                </a:tc>
                <a:tc>
                  <a:txBody>
                    <a:bodyPr/>
                    <a:lstStyle/>
                    <a:p>
                      <a:pPr marL="0" lvl="0" algn="ctr" rtl="0">
                        <a:spcBef>
                          <a:spcPts val="0"/>
                        </a:spcBef>
                        <a:buSzPct val="25000"/>
                        <a:buNone/>
                      </a:pPr>
                      <a:r>
                        <a:rPr lang="en-US" sz="2400" b="1" dirty="0" smtClean="0"/>
                        <a:t>28</a:t>
                      </a:r>
                      <a:endParaRPr lang="en-US" sz="2400" b="1" dirty="0"/>
                    </a:p>
                  </a:txBody>
                  <a:tcPr marL="91450" marR="91450" marT="45725" marB="45725" anchor="ctr"/>
                </a:tc>
                <a:tc>
                  <a:txBody>
                    <a:bodyPr/>
                    <a:lstStyle/>
                    <a:p>
                      <a:pPr marL="0" lvl="0" algn="ctr" rtl="0">
                        <a:spcBef>
                          <a:spcPts val="0"/>
                        </a:spcBef>
                        <a:buSzPct val="25000"/>
                        <a:buNone/>
                      </a:pPr>
                      <a:r>
                        <a:rPr lang="en-US" sz="2400" b="1" dirty="0"/>
                        <a:t>2</a:t>
                      </a:r>
                    </a:p>
                  </a:txBody>
                  <a:tcPr marL="91450" marR="91450" marT="45725" marB="45725" anchor="ctr"/>
                </a:tc>
                <a:tc>
                  <a:txBody>
                    <a:bodyPr/>
                    <a:lstStyle/>
                    <a:p>
                      <a:pPr marL="0" lvl="0" algn="ctr" rtl="0">
                        <a:spcBef>
                          <a:spcPts val="0"/>
                        </a:spcBef>
                        <a:buSzPct val="25000"/>
                        <a:buNone/>
                      </a:pPr>
                      <a:r>
                        <a:rPr lang="en-US" sz="2400" b="1" dirty="0" smtClean="0"/>
                        <a:t>30</a:t>
                      </a:r>
                      <a:endParaRPr lang="en-US" sz="2400" b="1" dirty="0"/>
                    </a:p>
                  </a:txBody>
                  <a:tcPr marL="91450" marR="91450" marT="45725" marB="45725" anchor="ctr"/>
                </a:tc>
                <a:extLst>
                  <a:ext uri="{0D108BD9-81ED-4DB2-BD59-A6C34878D82A}">
                    <a16:rowId xmlns:a16="http://schemas.microsoft.com/office/drawing/2014/main" val="10001"/>
                  </a:ext>
                </a:extLst>
              </a:tr>
              <a:tr h="1045041">
                <a:tc>
                  <a:txBody>
                    <a:bodyPr/>
                    <a:lstStyle/>
                    <a:p>
                      <a:pPr marL="0" lvl="0" algn="l" rtl="0">
                        <a:spcBef>
                          <a:spcPts val="0"/>
                        </a:spcBef>
                        <a:buSzPct val="25000"/>
                        <a:buNone/>
                      </a:pPr>
                      <a:r>
                        <a:rPr lang="en-US" sz="2400" b="1" dirty="0"/>
                        <a:t>2013-2014</a:t>
                      </a:r>
                    </a:p>
                    <a:p>
                      <a:pPr marL="0" lvl="0" algn="l" rtl="0">
                        <a:buSzPct val="25000"/>
                        <a:buNone/>
                      </a:pPr>
                      <a:r>
                        <a:rPr lang="en-US" sz="2000" b="1" i="1" dirty="0"/>
                        <a:t>(start fall 2014</a:t>
                      </a:r>
                      <a:r>
                        <a:rPr lang="en-US" sz="2000" b="1" i="1" dirty="0" smtClean="0"/>
                        <a:t>)</a:t>
                      </a:r>
                      <a:endParaRPr lang="en-US" sz="2000" b="1" i="1" dirty="0"/>
                    </a:p>
                  </a:txBody>
                  <a:tcPr marL="91450" marR="91450" marT="45725" marB="45725"/>
                </a:tc>
                <a:tc>
                  <a:txBody>
                    <a:bodyPr/>
                    <a:lstStyle/>
                    <a:p>
                      <a:pPr marL="0" lvl="0" algn="ctr" rtl="0">
                        <a:spcBef>
                          <a:spcPts val="0"/>
                        </a:spcBef>
                        <a:buSzPct val="25000"/>
                        <a:buNone/>
                      </a:pPr>
                      <a:r>
                        <a:rPr lang="en-US" sz="2400" b="1" dirty="0" smtClean="0"/>
                        <a:t>39</a:t>
                      </a:r>
                      <a:endParaRPr lang="en-US" sz="2400" b="1" dirty="0"/>
                    </a:p>
                  </a:txBody>
                  <a:tcPr marL="91450" marR="91450" marT="45725" marB="45725" anchor="ctr"/>
                </a:tc>
                <a:tc>
                  <a:txBody>
                    <a:bodyPr/>
                    <a:lstStyle/>
                    <a:p>
                      <a:pPr marL="0" marR="0" lvl="0" indent="0" algn="ctr" rtl="0">
                        <a:lnSpc>
                          <a:spcPct val="100000"/>
                        </a:lnSpc>
                        <a:spcBef>
                          <a:spcPts val="0"/>
                        </a:spcBef>
                        <a:spcAft>
                          <a:spcPts val="0"/>
                        </a:spcAft>
                        <a:buClr>
                          <a:schemeClr val="lt1"/>
                        </a:buClr>
                        <a:buSzPct val="25000"/>
                        <a:buFont typeface="Questrial"/>
                        <a:buNone/>
                      </a:pPr>
                      <a:endParaRPr lang="en-US" sz="2400" b="1" dirty="0" smtClean="0"/>
                    </a:p>
                    <a:p>
                      <a:pPr marL="0" marR="0" lvl="0" indent="0" algn="ctr" rtl="0">
                        <a:lnSpc>
                          <a:spcPct val="100000"/>
                        </a:lnSpc>
                        <a:spcBef>
                          <a:spcPts val="0"/>
                        </a:spcBef>
                        <a:spcAft>
                          <a:spcPts val="0"/>
                        </a:spcAft>
                        <a:buClr>
                          <a:schemeClr val="lt1"/>
                        </a:buClr>
                        <a:buSzPct val="25000"/>
                        <a:buFont typeface="Questrial"/>
                        <a:buNone/>
                      </a:pPr>
                      <a:r>
                        <a:rPr lang="en-US" sz="2400" b="1" dirty="0" smtClean="0"/>
                        <a:t>26</a:t>
                      </a:r>
                      <a:endParaRPr lang="en-US" sz="2400" b="1" dirty="0"/>
                    </a:p>
                    <a:p>
                      <a:pPr algn="ctr"/>
                      <a:endParaRPr lang="en-US" sz="2400" b="1" dirty="0"/>
                    </a:p>
                  </a:txBody>
                  <a:tcPr marL="91450" marR="91450" marT="45725" marB="45725" anchor="ctr"/>
                </a:tc>
                <a:tc>
                  <a:txBody>
                    <a:bodyPr/>
                    <a:lstStyle/>
                    <a:p>
                      <a:pPr marL="0" marR="0" lvl="0" indent="0" algn="ctr" rtl="0">
                        <a:lnSpc>
                          <a:spcPct val="100000"/>
                        </a:lnSpc>
                        <a:spcBef>
                          <a:spcPts val="0"/>
                        </a:spcBef>
                        <a:spcAft>
                          <a:spcPts val="0"/>
                        </a:spcAft>
                        <a:buClr>
                          <a:schemeClr val="lt1"/>
                        </a:buClr>
                        <a:buSzPct val="25000"/>
                        <a:buFont typeface="Questrial"/>
                        <a:buNone/>
                      </a:pPr>
                      <a:endParaRPr lang="en-US" sz="2400" b="1" dirty="0" smtClean="0"/>
                    </a:p>
                    <a:p>
                      <a:pPr marL="0" marR="0" lvl="0" indent="0" algn="ctr" rtl="0">
                        <a:lnSpc>
                          <a:spcPct val="100000"/>
                        </a:lnSpc>
                        <a:spcBef>
                          <a:spcPts val="0"/>
                        </a:spcBef>
                        <a:spcAft>
                          <a:spcPts val="0"/>
                        </a:spcAft>
                        <a:buClr>
                          <a:schemeClr val="lt1"/>
                        </a:buClr>
                        <a:buSzPct val="25000"/>
                        <a:buFont typeface="Questrial"/>
                        <a:buNone/>
                      </a:pPr>
                      <a:r>
                        <a:rPr lang="en-US" sz="2400" b="1" dirty="0" smtClean="0"/>
                        <a:t>5</a:t>
                      </a:r>
                      <a:endParaRPr lang="en-US" sz="2400" b="1" dirty="0"/>
                    </a:p>
                    <a:p>
                      <a:pPr algn="ctr"/>
                      <a:endParaRPr lang="en-US" sz="2400" b="1" dirty="0"/>
                    </a:p>
                  </a:txBody>
                  <a:tcPr marL="91450" marR="91450" marT="45725" marB="45725" anchor="ctr"/>
                </a:tc>
                <a:tc>
                  <a:txBody>
                    <a:bodyPr/>
                    <a:lstStyle/>
                    <a:p>
                      <a:pPr marL="0" lvl="0" algn="ctr" rtl="0">
                        <a:spcBef>
                          <a:spcPts val="0"/>
                        </a:spcBef>
                        <a:buSzPct val="25000"/>
                        <a:buNone/>
                      </a:pPr>
                      <a:r>
                        <a:rPr lang="en-US" sz="2400" b="1" baseline="0" dirty="0" smtClean="0"/>
                        <a:t>31</a:t>
                      </a:r>
                      <a:endParaRPr lang="en-US" sz="2400" b="1" baseline="0" dirty="0"/>
                    </a:p>
                  </a:txBody>
                  <a:tcPr marL="91450" marR="91450" marT="45725" marB="45725" anchor="ctr"/>
                </a:tc>
                <a:extLst>
                  <a:ext uri="{0D108BD9-81ED-4DB2-BD59-A6C34878D82A}">
                    <a16:rowId xmlns:a16="http://schemas.microsoft.com/office/drawing/2014/main" val="10002"/>
                  </a:ext>
                </a:extLst>
              </a:tr>
              <a:tr h="871593">
                <a:tc>
                  <a:txBody>
                    <a:bodyPr/>
                    <a:lstStyle/>
                    <a:p>
                      <a:pPr marL="0" lvl="0" algn="l" rtl="0">
                        <a:spcBef>
                          <a:spcPts val="0"/>
                        </a:spcBef>
                        <a:buSzPct val="25000"/>
                        <a:buNone/>
                      </a:pPr>
                      <a:r>
                        <a:rPr lang="en-US" sz="2400" b="1" dirty="0" smtClean="0"/>
                        <a:t>2014-2015 </a:t>
                      </a:r>
                      <a:r>
                        <a:rPr lang="en-US" sz="2000" b="1" i="1" baseline="0" dirty="0" smtClean="0"/>
                        <a:t>(start fall 2015)</a:t>
                      </a:r>
                      <a:endParaRPr lang="en-US" sz="2000" b="1" i="1" dirty="0"/>
                    </a:p>
                  </a:txBody>
                  <a:tcPr marL="91450" marR="91450" marT="45725" marB="45725"/>
                </a:tc>
                <a:tc>
                  <a:txBody>
                    <a:bodyPr/>
                    <a:lstStyle/>
                    <a:p>
                      <a:pPr marL="0" lvl="0" algn="ctr" rtl="0">
                        <a:spcBef>
                          <a:spcPts val="0"/>
                        </a:spcBef>
                        <a:buSzPct val="25000"/>
                        <a:buNone/>
                      </a:pPr>
                      <a:r>
                        <a:rPr lang="en-US" sz="2400" b="1" dirty="0" smtClean="0"/>
                        <a:t>66</a:t>
                      </a:r>
                      <a:endParaRPr lang="en-US" sz="2400" b="1" dirty="0"/>
                    </a:p>
                  </a:txBody>
                  <a:tcPr marL="91450" marR="91450" marT="45725" marB="45725" anchor="ctr"/>
                </a:tc>
                <a:tc>
                  <a:txBody>
                    <a:bodyPr/>
                    <a:lstStyle/>
                    <a:p>
                      <a:pPr algn="ctr"/>
                      <a:r>
                        <a:rPr lang="en-US" sz="2400" b="1" dirty="0" smtClean="0"/>
                        <a:t>58</a:t>
                      </a:r>
                      <a:endParaRPr sz="2400" b="1" dirty="0"/>
                    </a:p>
                  </a:txBody>
                  <a:tcPr marL="91450" marR="91450" marT="45725" marB="45725" anchor="ctr"/>
                </a:tc>
                <a:tc>
                  <a:txBody>
                    <a:bodyPr/>
                    <a:lstStyle/>
                    <a:p>
                      <a:pPr algn="ctr"/>
                      <a:r>
                        <a:rPr lang="en-US" sz="2400" b="1" dirty="0" smtClean="0"/>
                        <a:t>0 </a:t>
                      </a:r>
                      <a:endParaRPr sz="2400" b="1" dirty="0"/>
                    </a:p>
                  </a:txBody>
                  <a:tcPr marL="91450" marR="91450" marT="45725" marB="45725" anchor="ctr"/>
                </a:tc>
                <a:tc>
                  <a:txBody>
                    <a:bodyPr/>
                    <a:lstStyle/>
                    <a:p>
                      <a:pPr algn="ctr"/>
                      <a:r>
                        <a:rPr lang="en-US" sz="2400" b="1" dirty="0" smtClean="0"/>
                        <a:t>58</a:t>
                      </a:r>
                      <a:endParaRPr sz="2400" b="1" dirty="0"/>
                    </a:p>
                  </a:txBody>
                  <a:tcPr marL="91450" marR="91450" marT="45725" marB="45725" anchor="ctr"/>
                </a:tc>
                <a:extLst>
                  <a:ext uri="{0D108BD9-81ED-4DB2-BD59-A6C34878D82A}">
                    <a16:rowId xmlns:a16="http://schemas.microsoft.com/office/drawing/2014/main" val="10003"/>
                  </a:ext>
                </a:extLst>
              </a:tr>
              <a:tr h="626858">
                <a:tc>
                  <a:txBody>
                    <a:bodyPr/>
                    <a:lstStyle/>
                    <a:p>
                      <a:pPr marL="0" lvl="0" algn="l" rtl="0">
                        <a:spcBef>
                          <a:spcPts val="0"/>
                        </a:spcBef>
                        <a:buSzPct val="25000"/>
                        <a:buNone/>
                      </a:pPr>
                      <a:r>
                        <a:rPr lang="en-US" sz="2400" b="1" i="1" dirty="0" smtClean="0"/>
                        <a:t>2015-2016 </a:t>
                      </a:r>
                      <a:r>
                        <a:rPr lang="en-US" sz="2000" b="1" i="1" dirty="0" smtClean="0"/>
                        <a:t>(start fall 2016)</a:t>
                      </a:r>
                      <a:endParaRPr lang="en-US" sz="2000" b="1" i="1" dirty="0"/>
                    </a:p>
                  </a:txBody>
                  <a:tcPr marL="91450" marR="91450" marT="45725" marB="45725"/>
                </a:tc>
                <a:tc>
                  <a:txBody>
                    <a:bodyPr/>
                    <a:lstStyle/>
                    <a:p>
                      <a:pPr marL="0" lvl="0" algn="ctr" rtl="0">
                        <a:spcBef>
                          <a:spcPts val="0"/>
                        </a:spcBef>
                        <a:buSzPct val="25000"/>
                        <a:buNone/>
                      </a:pPr>
                      <a:r>
                        <a:rPr lang="en-US" sz="2400" b="1" dirty="0" smtClean="0"/>
                        <a:t>72</a:t>
                      </a:r>
                      <a:endParaRPr lang="en-US" sz="2400" b="1" dirty="0"/>
                    </a:p>
                  </a:txBody>
                  <a:tcPr marL="91450" marR="91450" marT="45725" marB="45725" anchor="ctr"/>
                </a:tc>
                <a:tc>
                  <a:txBody>
                    <a:bodyPr/>
                    <a:lstStyle/>
                    <a:p>
                      <a:pPr algn="ctr"/>
                      <a:r>
                        <a:rPr lang="en-US" sz="2400" b="1" dirty="0" smtClean="0"/>
                        <a:t>46 to date</a:t>
                      </a:r>
                      <a:endParaRPr sz="2400" b="1" dirty="0"/>
                    </a:p>
                  </a:txBody>
                  <a:tcPr marL="91450" marR="91450" marT="45725" marB="45725" anchor="ctr"/>
                </a:tc>
                <a:tc>
                  <a:txBody>
                    <a:bodyPr/>
                    <a:lstStyle/>
                    <a:p>
                      <a:pPr algn="ctr"/>
                      <a:r>
                        <a:rPr lang="en-US" sz="2400" b="1" dirty="0" smtClean="0"/>
                        <a:t>0 to</a:t>
                      </a:r>
                      <a:r>
                        <a:rPr lang="en-US" sz="2400" b="1" baseline="0" dirty="0" smtClean="0"/>
                        <a:t> date</a:t>
                      </a:r>
                      <a:endParaRPr sz="2400" b="1" dirty="0"/>
                    </a:p>
                  </a:txBody>
                  <a:tcPr marL="91450" marR="91450" marT="45725" marB="45725" anchor="ctr"/>
                </a:tc>
                <a:tc>
                  <a:txBody>
                    <a:bodyPr/>
                    <a:lstStyle/>
                    <a:p>
                      <a:pPr algn="ctr"/>
                      <a:r>
                        <a:rPr lang="en-US" sz="2400" b="1" dirty="0" err="1" smtClean="0"/>
                        <a:t>tbd</a:t>
                      </a:r>
                      <a:endParaRPr sz="2400" b="1" dirty="0"/>
                    </a:p>
                  </a:txBody>
                  <a:tcPr marL="91450" marR="91450" marT="45725" marB="45725" anchor="ctr"/>
                </a:tc>
                <a:extLst>
                  <a:ext uri="{0D108BD9-81ED-4DB2-BD59-A6C34878D82A}">
                    <a16:rowId xmlns:a16="http://schemas.microsoft.com/office/drawing/2014/main" val="10004"/>
                  </a:ext>
                </a:extLst>
              </a:tr>
            </a:tbl>
          </a:graphicData>
        </a:graphic>
      </p:graphicFrame>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xfrm>
            <a:off x="677334" y="609600"/>
            <a:ext cx="8596668" cy="1628274"/>
          </a:xfrm>
          <a:prstGeom prst="rect">
            <a:avLst/>
          </a:prstGeom>
          <a:noFill/>
          <a:ln>
            <a:noFill/>
          </a:ln>
        </p:spPr>
        <p:txBody>
          <a:bodyPr lIns="91425" tIns="45700" rIns="91425" bIns="45700" anchor="b" anchorCtr="0">
            <a:noAutofit/>
          </a:bodyPr>
          <a:lstStyle/>
          <a:p>
            <a:pPr marL="0" marR="0" lvl="0" indent="0" algn="l" rtl="0">
              <a:spcBef>
                <a:spcPts val="0"/>
              </a:spcBef>
              <a:buClr>
                <a:srgbClr val="FEFEFE"/>
              </a:buClr>
              <a:buSzPct val="25000"/>
              <a:buFont typeface="Questrial"/>
              <a:buNone/>
            </a:pPr>
            <a:r>
              <a:rPr lang="en-US" sz="4000" b="1" i="0" u="none" strike="noStrike" cap="none" baseline="0" dirty="0">
                <a:solidFill>
                  <a:schemeClr val="accent2"/>
                </a:solidFill>
                <a:latin typeface="Questrial"/>
                <a:ea typeface="Questrial"/>
                <a:cs typeface="Questrial"/>
                <a:sym typeface="Questrial"/>
              </a:rPr>
              <a:t>Offset by losses (resignations</a:t>
            </a:r>
            <a:r>
              <a:rPr lang="en-US" sz="4000" b="1" i="0" u="none" strike="noStrike" cap="none" baseline="0" dirty="0" smtClean="0">
                <a:solidFill>
                  <a:schemeClr val="accent2"/>
                </a:solidFill>
                <a:latin typeface="Questrial"/>
                <a:ea typeface="Questrial"/>
                <a:cs typeface="Questrial"/>
                <a:sym typeface="Questrial"/>
              </a:rPr>
              <a:t>)</a:t>
            </a:r>
            <a:r>
              <a:rPr lang="en-US" sz="4000" b="1" i="0" u="none" strike="noStrike" cap="none" baseline="0" dirty="0" smtClean="0">
                <a:solidFill>
                  <a:schemeClr val="tx1"/>
                </a:solidFill>
                <a:latin typeface="Questrial"/>
                <a:ea typeface="Questrial"/>
                <a:cs typeface="Questrial"/>
                <a:sym typeface="Questrial"/>
              </a:rPr>
              <a:t/>
            </a:r>
            <a:br>
              <a:rPr lang="en-US" sz="4000" b="1" i="0" u="none" strike="noStrike" cap="none" baseline="0" dirty="0" smtClean="0">
                <a:solidFill>
                  <a:schemeClr val="tx1"/>
                </a:solidFill>
                <a:latin typeface="Questrial"/>
                <a:ea typeface="Questrial"/>
                <a:cs typeface="Questrial"/>
                <a:sym typeface="Questrial"/>
              </a:rPr>
            </a:br>
            <a:r>
              <a:rPr lang="en-US" sz="4000" b="1" i="0" u="none" strike="noStrike" cap="none" baseline="0" dirty="0" smtClean="0">
                <a:solidFill>
                  <a:schemeClr val="tx1"/>
                </a:solidFill>
                <a:latin typeface="Questrial"/>
                <a:ea typeface="Questrial"/>
                <a:cs typeface="Questrial"/>
                <a:sym typeface="Questrial"/>
              </a:rPr>
              <a:t/>
            </a:r>
            <a:br>
              <a:rPr lang="en-US" sz="4000" b="1" i="0" u="none" strike="noStrike" cap="none" baseline="0" dirty="0" smtClean="0">
                <a:solidFill>
                  <a:schemeClr val="tx1"/>
                </a:solidFill>
                <a:latin typeface="Questrial"/>
                <a:ea typeface="Questrial"/>
                <a:cs typeface="Questrial"/>
                <a:sym typeface="Questrial"/>
              </a:rPr>
            </a:br>
            <a:endParaRPr lang="en-US" sz="4000" b="1" i="0" u="none" strike="noStrike" cap="none" baseline="0" dirty="0">
              <a:solidFill>
                <a:schemeClr val="tx1"/>
              </a:solidFill>
              <a:latin typeface="Questrial"/>
              <a:ea typeface="Questrial"/>
              <a:cs typeface="Questrial"/>
              <a:sym typeface="Questrial"/>
            </a:endParaRPr>
          </a:p>
        </p:txBody>
      </p:sp>
      <p:graphicFrame>
        <p:nvGraphicFramePr>
          <p:cNvPr id="166" name="Shape 166"/>
          <p:cNvGraphicFramePr/>
          <p:nvPr>
            <p:extLst>
              <p:ext uri="{D42A27DB-BD31-4B8C-83A1-F6EECF244321}">
                <p14:modId xmlns:p14="http://schemas.microsoft.com/office/powerpoint/2010/main" val="1244996902"/>
              </p:ext>
            </p:extLst>
          </p:nvPr>
        </p:nvGraphicFramePr>
        <p:xfrm>
          <a:off x="409072" y="1259305"/>
          <a:ext cx="8864930" cy="4199968"/>
        </p:xfrm>
        <a:graphic>
          <a:graphicData uri="http://schemas.openxmlformats.org/drawingml/2006/table">
            <a:tbl>
              <a:tblPr firstRow="1" bandRow="1">
                <a:noFill/>
              </a:tblPr>
              <a:tblGrid>
                <a:gridCol w="1772986">
                  <a:extLst>
                    <a:ext uri="{9D8B030D-6E8A-4147-A177-3AD203B41FA5}">
                      <a16:colId xmlns:a16="http://schemas.microsoft.com/office/drawing/2014/main" val="20000"/>
                    </a:ext>
                  </a:extLst>
                </a:gridCol>
                <a:gridCol w="1772986">
                  <a:extLst>
                    <a:ext uri="{9D8B030D-6E8A-4147-A177-3AD203B41FA5}">
                      <a16:colId xmlns:a16="http://schemas.microsoft.com/office/drawing/2014/main" val="20001"/>
                    </a:ext>
                  </a:extLst>
                </a:gridCol>
                <a:gridCol w="1772986">
                  <a:extLst>
                    <a:ext uri="{9D8B030D-6E8A-4147-A177-3AD203B41FA5}">
                      <a16:colId xmlns:a16="http://schemas.microsoft.com/office/drawing/2014/main" val="20002"/>
                    </a:ext>
                  </a:extLst>
                </a:gridCol>
                <a:gridCol w="1772986">
                  <a:extLst>
                    <a:ext uri="{9D8B030D-6E8A-4147-A177-3AD203B41FA5}">
                      <a16:colId xmlns:a16="http://schemas.microsoft.com/office/drawing/2014/main" val="20003"/>
                    </a:ext>
                  </a:extLst>
                </a:gridCol>
                <a:gridCol w="1772986">
                  <a:extLst>
                    <a:ext uri="{9D8B030D-6E8A-4147-A177-3AD203B41FA5}">
                      <a16:colId xmlns:a16="http://schemas.microsoft.com/office/drawing/2014/main" val="20004"/>
                    </a:ext>
                  </a:extLst>
                </a:gridCol>
              </a:tblGrid>
              <a:tr h="864940">
                <a:tc>
                  <a:txBody>
                    <a:bodyPr/>
                    <a:lstStyle/>
                    <a:p>
                      <a:pPr marL="0" lvl="0" algn="l" rtl="0">
                        <a:spcBef>
                          <a:spcPts val="0"/>
                        </a:spcBef>
                        <a:buSzPct val="25000"/>
                        <a:buNone/>
                      </a:pPr>
                      <a:endParaRPr lang="en-US" sz="2400" b="1" baseline="0" dirty="0">
                        <a:solidFill>
                          <a:schemeClr val="tx1"/>
                        </a:solidFill>
                      </a:endParaRPr>
                    </a:p>
                  </a:txBody>
                  <a:tcPr marL="91450" marR="91450" marT="45725" marB="45725"/>
                </a:tc>
                <a:tc>
                  <a:txBody>
                    <a:bodyPr/>
                    <a:lstStyle/>
                    <a:p>
                      <a:pPr lvl="0" algn="ctr" rtl="0">
                        <a:spcBef>
                          <a:spcPts val="0"/>
                        </a:spcBef>
                        <a:buSzPct val="25000"/>
                        <a:buNone/>
                      </a:pPr>
                      <a:r>
                        <a:rPr lang="en-US" sz="2400" b="1" dirty="0">
                          <a:solidFill>
                            <a:schemeClr val="tx1"/>
                          </a:solidFill>
                        </a:rPr>
                        <a:t>Assistants</a:t>
                      </a:r>
                    </a:p>
                  </a:txBody>
                  <a:tcPr marL="91450" marR="91450" marT="45725" marB="45725"/>
                </a:tc>
                <a:tc>
                  <a:txBody>
                    <a:bodyPr/>
                    <a:lstStyle/>
                    <a:p>
                      <a:pPr lvl="0" algn="ctr" rtl="0">
                        <a:spcBef>
                          <a:spcPts val="0"/>
                        </a:spcBef>
                        <a:buSzPct val="25000"/>
                        <a:buNone/>
                      </a:pPr>
                      <a:r>
                        <a:rPr lang="en-US" sz="2400" b="1" dirty="0">
                          <a:solidFill>
                            <a:schemeClr val="tx1"/>
                          </a:solidFill>
                        </a:rPr>
                        <a:t>Associates</a:t>
                      </a:r>
                    </a:p>
                  </a:txBody>
                  <a:tcPr marL="91450" marR="91450" marT="45725" marB="45725"/>
                </a:tc>
                <a:tc>
                  <a:txBody>
                    <a:bodyPr/>
                    <a:lstStyle/>
                    <a:p>
                      <a:pPr lvl="0" algn="ctr" rtl="0">
                        <a:spcBef>
                          <a:spcPts val="0"/>
                        </a:spcBef>
                        <a:buSzPct val="25000"/>
                        <a:buNone/>
                      </a:pPr>
                      <a:r>
                        <a:rPr lang="en-US" sz="2400" b="1" dirty="0" err="1">
                          <a:solidFill>
                            <a:schemeClr val="tx1"/>
                          </a:solidFill>
                        </a:rPr>
                        <a:t>Fulls</a:t>
                      </a:r>
                      <a:endParaRPr lang="en-US" sz="2400" b="1" dirty="0">
                        <a:solidFill>
                          <a:schemeClr val="tx1"/>
                        </a:solidFill>
                      </a:endParaRPr>
                    </a:p>
                  </a:txBody>
                  <a:tcPr marL="91450" marR="91450" marT="45725" marB="45725"/>
                </a:tc>
                <a:tc>
                  <a:txBody>
                    <a:bodyPr/>
                    <a:lstStyle/>
                    <a:p>
                      <a:pPr lvl="0" algn="ctr" rtl="0">
                        <a:spcBef>
                          <a:spcPts val="0"/>
                        </a:spcBef>
                        <a:buSzPct val="25000"/>
                        <a:buNone/>
                      </a:pPr>
                      <a:r>
                        <a:rPr lang="en-US" sz="2400" b="1" dirty="0">
                          <a:solidFill>
                            <a:schemeClr val="tx1"/>
                          </a:solidFill>
                        </a:rPr>
                        <a:t>T</a:t>
                      </a:r>
                      <a:r>
                        <a:rPr lang="en-US" sz="2400" b="1" dirty="0" smtClean="0">
                          <a:solidFill>
                            <a:schemeClr val="tx1"/>
                          </a:solidFill>
                        </a:rPr>
                        <a:t>otal</a:t>
                      </a:r>
                      <a:endParaRPr lang="en-US" sz="2400" b="1" dirty="0">
                        <a:solidFill>
                          <a:schemeClr val="tx1"/>
                        </a:solidFill>
                      </a:endParaRPr>
                    </a:p>
                  </a:txBody>
                  <a:tcPr marL="91450" marR="91450" marT="45725" marB="45725"/>
                </a:tc>
                <a:extLst>
                  <a:ext uri="{0D108BD9-81ED-4DB2-BD59-A6C34878D82A}">
                    <a16:rowId xmlns:a16="http://schemas.microsoft.com/office/drawing/2014/main" val="10000"/>
                  </a:ext>
                </a:extLst>
              </a:tr>
              <a:tr h="1249354">
                <a:tc>
                  <a:txBody>
                    <a:bodyPr/>
                    <a:lstStyle/>
                    <a:p>
                      <a:pPr marL="0" lvl="0" algn="l" rtl="0">
                        <a:spcBef>
                          <a:spcPts val="0"/>
                        </a:spcBef>
                        <a:buSzPct val="25000"/>
                        <a:buNone/>
                      </a:pPr>
                      <a:endParaRPr lang="en-US" sz="2400" b="1" dirty="0" smtClean="0"/>
                    </a:p>
                    <a:p>
                      <a:pPr marL="0" lvl="0" algn="l" rtl="0">
                        <a:spcBef>
                          <a:spcPts val="0"/>
                        </a:spcBef>
                        <a:buSzPct val="25000"/>
                        <a:buNone/>
                      </a:pPr>
                      <a:r>
                        <a:rPr lang="en-US" sz="2400" b="1" dirty="0" smtClean="0"/>
                        <a:t>2012-2013</a:t>
                      </a:r>
                      <a:endParaRPr lang="en-US" sz="2400" b="1" dirty="0"/>
                    </a:p>
                    <a:p>
                      <a:pPr marL="0" lvl="0" algn="l" rtl="0">
                        <a:spcBef>
                          <a:spcPts val="0"/>
                        </a:spcBef>
                        <a:buSzPct val="25000"/>
                        <a:buNone/>
                      </a:pPr>
                      <a:endParaRPr lang="en-US" sz="2400" b="1" dirty="0"/>
                    </a:p>
                  </a:txBody>
                  <a:tcPr marL="91450" marR="91450" marT="45725" marB="45725" anchor="ctr"/>
                </a:tc>
                <a:tc>
                  <a:txBody>
                    <a:bodyPr/>
                    <a:lstStyle/>
                    <a:p>
                      <a:pPr lvl="0" algn="ctr" rtl="0">
                        <a:spcBef>
                          <a:spcPts val="0"/>
                        </a:spcBef>
                        <a:buSzPct val="25000"/>
                        <a:buNone/>
                      </a:pPr>
                      <a:r>
                        <a:rPr lang="en-US" sz="2800" b="1"/>
                        <a:t>7</a:t>
                      </a:r>
                    </a:p>
                  </a:txBody>
                  <a:tcPr marL="91450" marR="91450" marT="45725" marB="45725" anchor="ctr"/>
                </a:tc>
                <a:tc>
                  <a:txBody>
                    <a:bodyPr/>
                    <a:lstStyle/>
                    <a:p>
                      <a:pPr lvl="0" algn="ctr" rtl="0">
                        <a:spcBef>
                          <a:spcPts val="0"/>
                        </a:spcBef>
                        <a:buSzPct val="25000"/>
                        <a:buNone/>
                      </a:pPr>
                      <a:r>
                        <a:rPr lang="en-US" sz="2800" b="1"/>
                        <a:t>1</a:t>
                      </a:r>
                    </a:p>
                  </a:txBody>
                  <a:tcPr marL="91450" marR="91450" marT="45725" marB="45725" anchor="ctr"/>
                </a:tc>
                <a:tc>
                  <a:txBody>
                    <a:bodyPr/>
                    <a:lstStyle/>
                    <a:p>
                      <a:pPr lvl="0" algn="ctr" rtl="0">
                        <a:spcBef>
                          <a:spcPts val="0"/>
                        </a:spcBef>
                        <a:buSzPct val="25000"/>
                        <a:buNone/>
                      </a:pPr>
                      <a:r>
                        <a:rPr lang="en-US" sz="2800" b="1" dirty="0"/>
                        <a:t>2</a:t>
                      </a:r>
                    </a:p>
                  </a:txBody>
                  <a:tcPr marL="91450" marR="91450" marT="45725" marB="45725" anchor="ctr"/>
                </a:tc>
                <a:tc>
                  <a:txBody>
                    <a:bodyPr/>
                    <a:lstStyle/>
                    <a:p>
                      <a:pPr lvl="0" algn="ctr" rtl="0">
                        <a:spcBef>
                          <a:spcPts val="0"/>
                        </a:spcBef>
                        <a:buSzPct val="25000"/>
                        <a:buNone/>
                      </a:pPr>
                      <a:r>
                        <a:rPr lang="en-US" sz="2800" b="1" dirty="0"/>
                        <a:t>10</a:t>
                      </a:r>
                    </a:p>
                  </a:txBody>
                  <a:tcPr marL="91450" marR="91450" marT="45725" marB="45725" anchor="ctr"/>
                </a:tc>
                <a:extLst>
                  <a:ext uri="{0D108BD9-81ED-4DB2-BD59-A6C34878D82A}">
                    <a16:rowId xmlns:a16="http://schemas.microsoft.com/office/drawing/2014/main" val="10001"/>
                  </a:ext>
                </a:extLst>
              </a:tr>
              <a:tr h="896944">
                <a:tc>
                  <a:txBody>
                    <a:bodyPr/>
                    <a:lstStyle/>
                    <a:p>
                      <a:pPr marL="0" lvl="0" algn="l" rtl="0">
                        <a:spcBef>
                          <a:spcPts val="0"/>
                        </a:spcBef>
                        <a:buSzPct val="25000"/>
                        <a:buNone/>
                      </a:pPr>
                      <a:r>
                        <a:rPr lang="en-US" sz="2400" b="1" dirty="0" smtClean="0"/>
                        <a:t>2013-2014</a:t>
                      </a:r>
                      <a:endParaRPr lang="en-US" sz="2400" b="1" dirty="0"/>
                    </a:p>
                  </a:txBody>
                  <a:tcPr marL="91450" marR="91450" marT="45725" marB="45725" anchor="ctr"/>
                </a:tc>
                <a:tc>
                  <a:txBody>
                    <a:bodyPr/>
                    <a:lstStyle/>
                    <a:p>
                      <a:pPr lvl="0" algn="ctr" rtl="0">
                        <a:spcBef>
                          <a:spcPts val="0"/>
                        </a:spcBef>
                        <a:buSzPct val="25000"/>
                        <a:buNone/>
                      </a:pPr>
                      <a:r>
                        <a:rPr lang="en-US" sz="2800" b="1" dirty="0"/>
                        <a:t>3</a:t>
                      </a:r>
                    </a:p>
                  </a:txBody>
                  <a:tcPr marL="91450" marR="91450" marT="45725" marB="45725" anchor="ctr"/>
                </a:tc>
                <a:tc>
                  <a:txBody>
                    <a:bodyPr/>
                    <a:lstStyle/>
                    <a:p>
                      <a:pPr lvl="0" algn="ctr" rtl="0">
                        <a:spcBef>
                          <a:spcPts val="0"/>
                        </a:spcBef>
                        <a:buSzPct val="25000"/>
                        <a:buNone/>
                      </a:pPr>
                      <a:r>
                        <a:rPr lang="en-US" sz="2800" b="1" dirty="0" smtClean="0"/>
                        <a:t>4</a:t>
                      </a:r>
                      <a:endParaRPr lang="en-US" sz="2800" b="1" dirty="0"/>
                    </a:p>
                  </a:txBody>
                  <a:tcPr marL="91450" marR="91450" marT="45725" marB="45725" anchor="ctr"/>
                </a:tc>
                <a:tc>
                  <a:txBody>
                    <a:bodyPr/>
                    <a:lstStyle/>
                    <a:p>
                      <a:pPr lvl="0" algn="ctr" rtl="0">
                        <a:spcBef>
                          <a:spcPts val="0"/>
                        </a:spcBef>
                        <a:buSzPct val="25000"/>
                        <a:buNone/>
                      </a:pPr>
                      <a:r>
                        <a:rPr lang="en-US" sz="2800" b="1" dirty="0"/>
                        <a:t>3</a:t>
                      </a:r>
                    </a:p>
                  </a:txBody>
                  <a:tcPr marL="91450" marR="91450" marT="45725" marB="45725" anchor="ctr"/>
                </a:tc>
                <a:tc>
                  <a:txBody>
                    <a:bodyPr/>
                    <a:lstStyle/>
                    <a:p>
                      <a:pPr lvl="0" algn="ctr" rtl="0">
                        <a:spcBef>
                          <a:spcPts val="0"/>
                        </a:spcBef>
                        <a:buSzPct val="25000"/>
                        <a:buNone/>
                      </a:pPr>
                      <a:r>
                        <a:rPr lang="en-US" sz="2800" b="1" dirty="0" smtClean="0"/>
                        <a:t>10</a:t>
                      </a:r>
                      <a:endParaRPr lang="en-US" sz="2800" b="1" dirty="0"/>
                    </a:p>
                  </a:txBody>
                  <a:tcPr marL="91450" marR="91450" marT="45725" marB="45725" anchor="ctr"/>
                </a:tc>
                <a:extLst>
                  <a:ext uri="{0D108BD9-81ED-4DB2-BD59-A6C34878D82A}">
                    <a16:rowId xmlns:a16="http://schemas.microsoft.com/office/drawing/2014/main" val="10002"/>
                  </a:ext>
                </a:extLst>
              </a:tr>
              <a:tr h="896944">
                <a:tc>
                  <a:txBody>
                    <a:bodyPr/>
                    <a:lstStyle/>
                    <a:p>
                      <a:pPr marL="0" lvl="0" algn="l" rtl="0">
                        <a:spcBef>
                          <a:spcPts val="0"/>
                        </a:spcBef>
                        <a:buSzPct val="25000"/>
                        <a:buNone/>
                      </a:pPr>
                      <a:endParaRPr lang="en-US" sz="2400" b="1" dirty="0" smtClean="0"/>
                    </a:p>
                    <a:p>
                      <a:pPr marL="0" lvl="0" algn="l" rtl="0">
                        <a:spcBef>
                          <a:spcPts val="0"/>
                        </a:spcBef>
                        <a:buSzPct val="25000"/>
                        <a:buNone/>
                      </a:pPr>
                      <a:r>
                        <a:rPr lang="en-US" sz="2400" b="1" dirty="0" smtClean="0"/>
                        <a:t>2014-2015 </a:t>
                      </a:r>
                    </a:p>
                    <a:p>
                      <a:pPr marL="0" lvl="0" algn="l" rtl="0">
                        <a:spcBef>
                          <a:spcPts val="0"/>
                        </a:spcBef>
                        <a:buSzPct val="25000"/>
                        <a:buNone/>
                      </a:pPr>
                      <a:endParaRPr lang="en-US" sz="2400" b="1" dirty="0"/>
                    </a:p>
                  </a:txBody>
                  <a:tcPr marL="91450" marR="91450" marT="45725" marB="45725" anchor="ctr"/>
                </a:tc>
                <a:tc>
                  <a:txBody>
                    <a:bodyPr/>
                    <a:lstStyle/>
                    <a:p>
                      <a:pPr lvl="0" algn="ctr" rtl="0">
                        <a:spcBef>
                          <a:spcPts val="0"/>
                        </a:spcBef>
                        <a:buSzPct val="25000"/>
                        <a:buNone/>
                      </a:pPr>
                      <a:r>
                        <a:rPr lang="en-US" sz="2800" b="1" dirty="0" smtClean="0"/>
                        <a:t>9</a:t>
                      </a:r>
                      <a:endParaRPr lang="en-US" sz="2800" b="1" dirty="0"/>
                    </a:p>
                  </a:txBody>
                  <a:tcPr marL="91450" marR="91450" marT="45725" marB="45725" anchor="ctr"/>
                </a:tc>
                <a:tc>
                  <a:txBody>
                    <a:bodyPr/>
                    <a:lstStyle/>
                    <a:p>
                      <a:pPr lvl="0" algn="ctr" rtl="0">
                        <a:spcBef>
                          <a:spcPts val="0"/>
                        </a:spcBef>
                        <a:buSzPct val="25000"/>
                        <a:buNone/>
                      </a:pPr>
                      <a:r>
                        <a:rPr lang="en-US" sz="2800" b="1" dirty="0" smtClean="0"/>
                        <a:t>3</a:t>
                      </a:r>
                      <a:endParaRPr lang="en-US" sz="2800" b="1" dirty="0"/>
                    </a:p>
                  </a:txBody>
                  <a:tcPr marL="91450" marR="91450" marT="45725" marB="45725" anchor="ctr"/>
                </a:tc>
                <a:tc>
                  <a:txBody>
                    <a:bodyPr/>
                    <a:lstStyle/>
                    <a:p>
                      <a:pPr lvl="0" algn="ctr" rtl="0">
                        <a:spcBef>
                          <a:spcPts val="0"/>
                        </a:spcBef>
                        <a:buSzPct val="25000"/>
                        <a:buNone/>
                      </a:pPr>
                      <a:r>
                        <a:rPr lang="en-US" sz="2800" b="1" dirty="0" smtClean="0"/>
                        <a:t>3</a:t>
                      </a:r>
                      <a:endParaRPr lang="en-US" sz="2800" b="1" dirty="0"/>
                    </a:p>
                  </a:txBody>
                  <a:tcPr marL="91450" marR="91450" marT="45725" marB="45725" anchor="ctr"/>
                </a:tc>
                <a:tc>
                  <a:txBody>
                    <a:bodyPr/>
                    <a:lstStyle/>
                    <a:p>
                      <a:pPr lvl="0" algn="ctr" rtl="0">
                        <a:spcBef>
                          <a:spcPts val="0"/>
                        </a:spcBef>
                        <a:buSzPct val="25000"/>
                        <a:buNone/>
                      </a:pPr>
                      <a:r>
                        <a:rPr lang="en-US" sz="2800" b="1" dirty="0" smtClean="0"/>
                        <a:t>15</a:t>
                      </a:r>
                      <a:endParaRPr lang="en-US" sz="2800" b="1" dirty="0"/>
                    </a:p>
                  </a:txBody>
                  <a:tcPr marL="91450" marR="91450" marT="45725" marB="45725" anchor="ctr"/>
                </a:tc>
                <a:extLst>
                  <a:ext uri="{0D108BD9-81ED-4DB2-BD59-A6C34878D82A}">
                    <a16:rowId xmlns:a16="http://schemas.microsoft.com/office/drawing/2014/main" val="10003"/>
                  </a:ext>
                </a:extLst>
              </a:tr>
            </a:tbl>
          </a:graphicData>
        </a:graphic>
      </p:graphicFrame>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Shape 171"/>
          <p:cNvSpPr txBox="1">
            <a:spLocks noGrp="1"/>
          </p:cNvSpPr>
          <p:nvPr>
            <p:ph type="title"/>
          </p:nvPr>
        </p:nvSpPr>
        <p:spPr>
          <a:xfrm>
            <a:off x="951654" y="596537"/>
            <a:ext cx="8596668" cy="1499937"/>
          </a:xfrm>
          <a:prstGeom prst="rect">
            <a:avLst/>
          </a:prstGeom>
          <a:noFill/>
          <a:ln>
            <a:noFill/>
          </a:ln>
        </p:spPr>
        <p:txBody>
          <a:bodyPr lIns="91425" tIns="45700" rIns="91425" bIns="45700" anchor="b" anchorCtr="0">
            <a:noAutofit/>
          </a:bodyPr>
          <a:lstStyle/>
          <a:p>
            <a:pPr marL="0" marR="0" lvl="0" indent="0" algn="l" rtl="0">
              <a:spcBef>
                <a:spcPts val="0"/>
              </a:spcBef>
              <a:buClr>
                <a:srgbClr val="FEFEFE"/>
              </a:buClr>
              <a:buSzPct val="25000"/>
              <a:buFont typeface="Questrial"/>
              <a:buNone/>
            </a:pPr>
            <a:r>
              <a:rPr lang="en-US" sz="4000" b="1" i="0" u="none" strike="noStrike" cap="none" baseline="0" dirty="0">
                <a:solidFill>
                  <a:schemeClr val="accent2"/>
                </a:solidFill>
                <a:latin typeface="Questrial"/>
                <a:ea typeface="Questrial"/>
                <a:cs typeface="Questrial"/>
                <a:sym typeface="Questrial"/>
              </a:rPr>
              <a:t>Resignations against </a:t>
            </a:r>
            <a:r>
              <a:rPr lang="en-US" sz="4000" b="1" i="0" u="none" strike="noStrike" cap="none" baseline="0" dirty="0" smtClean="0">
                <a:solidFill>
                  <a:schemeClr val="accent2"/>
                </a:solidFill>
                <a:latin typeface="Questrial"/>
                <a:ea typeface="Questrial"/>
                <a:cs typeface="Questrial"/>
                <a:sym typeface="Questrial"/>
              </a:rPr>
              <a:t>hires</a:t>
            </a:r>
            <a:r>
              <a:rPr lang="en-US" sz="4000" b="1" i="0" u="none" strike="noStrike" cap="none" baseline="0" dirty="0" smtClean="0">
                <a:solidFill>
                  <a:schemeClr val="tx1"/>
                </a:solidFill>
                <a:latin typeface="Questrial"/>
                <a:ea typeface="Questrial"/>
                <a:cs typeface="Questrial"/>
                <a:sym typeface="Questrial"/>
              </a:rPr>
              <a:t/>
            </a:r>
            <a:br>
              <a:rPr lang="en-US" sz="4000" b="1" i="0" u="none" strike="noStrike" cap="none" baseline="0" dirty="0" smtClean="0">
                <a:solidFill>
                  <a:schemeClr val="tx1"/>
                </a:solidFill>
                <a:latin typeface="Questrial"/>
                <a:ea typeface="Questrial"/>
                <a:cs typeface="Questrial"/>
                <a:sym typeface="Questrial"/>
              </a:rPr>
            </a:br>
            <a:r>
              <a:rPr lang="en-US" sz="4000" b="1" i="0" u="none" strike="noStrike" cap="none" baseline="0" dirty="0" smtClean="0">
                <a:solidFill>
                  <a:schemeClr val="tx1"/>
                </a:solidFill>
                <a:latin typeface="Questrial"/>
                <a:ea typeface="Questrial"/>
                <a:cs typeface="Questrial"/>
                <a:sym typeface="Questrial"/>
              </a:rPr>
              <a:t/>
            </a:r>
            <a:br>
              <a:rPr lang="en-US" sz="4000" b="1" i="0" u="none" strike="noStrike" cap="none" baseline="0" dirty="0" smtClean="0">
                <a:solidFill>
                  <a:schemeClr val="tx1"/>
                </a:solidFill>
                <a:latin typeface="Questrial"/>
                <a:ea typeface="Questrial"/>
                <a:cs typeface="Questrial"/>
                <a:sym typeface="Questrial"/>
              </a:rPr>
            </a:br>
            <a:endParaRPr lang="en-US" sz="4000" b="1" i="0" u="none" strike="noStrike" cap="none" baseline="0" dirty="0">
              <a:solidFill>
                <a:schemeClr val="tx1"/>
              </a:solidFill>
              <a:latin typeface="Questrial"/>
              <a:ea typeface="Questrial"/>
              <a:cs typeface="Questrial"/>
              <a:sym typeface="Questrial"/>
            </a:endParaRPr>
          </a:p>
        </p:txBody>
      </p:sp>
      <p:graphicFrame>
        <p:nvGraphicFramePr>
          <p:cNvPr id="172" name="Shape 172"/>
          <p:cNvGraphicFramePr/>
          <p:nvPr>
            <p:extLst>
              <p:ext uri="{D42A27DB-BD31-4B8C-83A1-F6EECF244321}">
                <p14:modId xmlns:p14="http://schemas.microsoft.com/office/powerpoint/2010/main" val="2089638194"/>
              </p:ext>
            </p:extLst>
          </p:nvPr>
        </p:nvGraphicFramePr>
        <p:xfrm>
          <a:off x="529389" y="1491918"/>
          <a:ext cx="8013032" cy="4229391"/>
        </p:xfrm>
        <a:graphic>
          <a:graphicData uri="http://schemas.openxmlformats.org/drawingml/2006/table">
            <a:tbl>
              <a:tblPr firstRow="1" bandRow="1">
                <a:noFill/>
              </a:tblPr>
              <a:tblGrid>
                <a:gridCol w="2382122">
                  <a:extLst>
                    <a:ext uri="{9D8B030D-6E8A-4147-A177-3AD203B41FA5}">
                      <a16:colId xmlns:a16="http://schemas.microsoft.com/office/drawing/2014/main" val="20000"/>
                    </a:ext>
                  </a:extLst>
                </a:gridCol>
                <a:gridCol w="2647078">
                  <a:extLst>
                    <a:ext uri="{9D8B030D-6E8A-4147-A177-3AD203B41FA5}">
                      <a16:colId xmlns:a16="http://schemas.microsoft.com/office/drawing/2014/main" val="20001"/>
                    </a:ext>
                  </a:extLst>
                </a:gridCol>
                <a:gridCol w="2983832">
                  <a:extLst>
                    <a:ext uri="{9D8B030D-6E8A-4147-A177-3AD203B41FA5}">
                      <a16:colId xmlns:a16="http://schemas.microsoft.com/office/drawing/2014/main" val="20002"/>
                    </a:ext>
                  </a:extLst>
                </a:gridCol>
              </a:tblGrid>
              <a:tr h="1028961">
                <a:tc>
                  <a:txBody>
                    <a:bodyPr/>
                    <a:lstStyle/>
                    <a:p>
                      <a:endParaRPr dirty="0"/>
                    </a:p>
                  </a:txBody>
                  <a:tcPr marL="91450" marR="91450" marT="45725" marB="45725"/>
                </a:tc>
                <a:tc>
                  <a:txBody>
                    <a:bodyPr/>
                    <a:lstStyle/>
                    <a:p>
                      <a:pPr marL="0" lvl="0" algn="ctr" rtl="0">
                        <a:spcBef>
                          <a:spcPts val="0"/>
                        </a:spcBef>
                        <a:buSzPct val="25000"/>
                        <a:buNone/>
                      </a:pPr>
                      <a:r>
                        <a:rPr lang="en-US" sz="3200" b="1" dirty="0" smtClean="0">
                          <a:solidFill>
                            <a:schemeClr val="tx1"/>
                          </a:solidFill>
                        </a:rPr>
                        <a:t>Total</a:t>
                      </a:r>
                      <a:r>
                        <a:rPr lang="en-US" sz="3200" b="1" baseline="0" dirty="0" smtClean="0">
                          <a:solidFill>
                            <a:schemeClr val="tx1"/>
                          </a:solidFill>
                        </a:rPr>
                        <a:t> </a:t>
                      </a:r>
                      <a:r>
                        <a:rPr lang="en-US" sz="3200" b="1" baseline="0" dirty="0">
                          <a:solidFill>
                            <a:schemeClr val="tx1"/>
                          </a:solidFill>
                        </a:rPr>
                        <a:t>gains</a:t>
                      </a:r>
                    </a:p>
                  </a:txBody>
                  <a:tcPr marL="91450" marR="91450" marT="45725" marB="45725"/>
                </a:tc>
                <a:tc>
                  <a:txBody>
                    <a:bodyPr/>
                    <a:lstStyle/>
                    <a:p>
                      <a:pPr marL="0" lvl="0" algn="ctr" rtl="0">
                        <a:spcBef>
                          <a:spcPts val="0"/>
                        </a:spcBef>
                        <a:buSzPct val="25000"/>
                        <a:buNone/>
                      </a:pPr>
                      <a:r>
                        <a:rPr lang="en-US" sz="3200" b="1" dirty="0">
                          <a:solidFill>
                            <a:schemeClr val="tx1"/>
                          </a:solidFill>
                        </a:rPr>
                        <a:t>Total</a:t>
                      </a:r>
                      <a:r>
                        <a:rPr lang="en-US" sz="3200" b="1" baseline="0" dirty="0">
                          <a:solidFill>
                            <a:schemeClr val="tx1"/>
                          </a:solidFill>
                        </a:rPr>
                        <a:t> </a:t>
                      </a:r>
                      <a:r>
                        <a:rPr lang="en-US" sz="3200" b="1" baseline="0" dirty="0" smtClean="0">
                          <a:solidFill>
                            <a:schemeClr val="tx1"/>
                          </a:solidFill>
                        </a:rPr>
                        <a:t>losses</a:t>
                      </a:r>
                    </a:p>
                  </a:txBody>
                  <a:tcPr marL="91450" marR="91450" marT="45725" marB="45725"/>
                </a:tc>
                <a:extLst>
                  <a:ext uri="{0D108BD9-81ED-4DB2-BD59-A6C34878D82A}">
                    <a16:rowId xmlns:a16="http://schemas.microsoft.com/office/drawing/2014/main" val="10000"/>
                  </a:ext>
                </a:extLst>
              </a:tr>
              <a:tr h="1036154">
                <a:tc>
                  <a:txBody>
                    <a:bodyPr/>
                    <a:lstStyle/>
                    <a:p>
                      <a:pPr marL="0" marR="0" lvl="0" indent="0" algn="l" rtl="0">
                        <a:lnSpc>
                          <a:spcPct val="100000"/>
                        </a:lnSpc>
                        <a:spcBef>
                          <a:spcPts val="0"/>
                        </a:spcBef>
                        <a:spcAft>
                          <a:spcPts val="0"/>
                        </a:spcAft>
                        <a:buClr>
                          <a:schemeClr val="lt1"/>
                        </a:buClr>
                        <a:buSzPct val="25000"/>
                        <a:buFont typeface="Questrial"/>
                        <a:buNone/>
                      </a:pPr>
                      <a:r>
                        <a:rPr lang="en-US" sz="2400" b="1" dirty="0"/>
                        <a:t>2012-2013</a:t>
                      </a:r>
                    </a:p>
                    <a:p>
                      <a:pPr marL="0" marR="0" lvl="0" indent="0" algn="l" rtl="0">
                        <a:lnSpc>
                          <a:spcPct val="100000"/>
                        </a:lnSpc>
                        <a:spcBef>
                          <a:spcPts val="0"/>
                        </a:spcBef>
                        <a:spcAft>
                          <a:spcPts val="0"/>
                        </a:spcAft>
                        <a:buClr>
                          <a:schemeClr val="lt1"/>
                        </a:buClr>
                        <a:buSzPct val="25000"/>
                        <a:buFont typeface="Questrial"/>
                        <a:buNone/>
                      </a:pPr>
                      <a:r>
                        <a:rPr lang="en-US" sz="2000" b="1" i="1" dirty="0"/>
                        <a:t>(start fall 2013)</a:t>
                      </a:r>
                    </a:p>
                    <a:p>
                      <a:endParaRPr lang="en-US" sz="2000" b="1" i="1" dirty="0"/>
                    </a:p>
                  </a:txBody>
                  <a:tcPr marL="91450" marR="91450" marT="45725" marB="45725"/>
                </a:tc>
                <a:tc>
                  <a:txBody>
                    <a:bodyPr/>
                    <a:lstStyle/>
                    <a:p>
                      <a:pPr lvl="0" algn="ctr" rtl="0">
                        <a:spcBef>
                          <a:spcPts val="0"/>
                        </a:spcBef>
                        <a:buSzPct val="25000"/>
                        <a:buNone/>
                      </a:pPr>
                      <a:r>
                        <a:rPr lang="en-US" sz="3200" b="1" dirty="0" smtClean="0"/>
                        <a:t>30</a:t>
                      </a:r>
                      <a:endParaRPr lang="en-US" sz="3200" b="1" dirty="0"/>
                    </a:p>
                  </a:txBody>
                  <a:tcPr marL="91450" marR="91450" marT="45725" marB="45725" anchor="ctr"/>
                </a:tc>
                <a:tc>
                  <a:txBody>
                    <a:bodyPr/>
                    <a:lstStyle/>
                    <a:p>
                      <a:pPr lvl="0" algn="ctr" rtl="0">
                        <a:spcBef>
                          <a:spcPts val="0"/>
                        </a:spcBef>
                        <a:buSzPct val="25000"/>
                        <a:buNone/>
                      </a:pPr>
                      <a:r>
                        <a:rPr lang="en-US" sz="3200" b="1" dirty="0"/>
                        <a:t>10</a:t>
                      </a:r>
                    </a:p>
                  </a:txBody>
                  <a:tcPr marL="91450" marR="91450" marT="45725" marB="45725" anchor="ctr"/>
                </a:tc>
                <a:extLst>
                  <a:ext uri="{0D108BD9-81ED-4DB2-BD59-A6C34878D82A}">
                    <a16:rowId xmlns:a16="http://schemas.microsoft.com/office/drawing/2014/main" val="10001"/>
                  </a:ext>
                </a:extLst>
              </a:tr>
              <a:tr h="1036154">
                <a:tc>
                  <a:txBody>
                    <a:bodyPr/>
                    <a:lstStyle/>
                    <a:p>
                      <a:pPr marL="0" lvl="0" algn="l" rtl="0">
                        <a:spcBef>
                          <a:spcPts val="0"/>
                        </a:spcBef>
                        <a:buSzPct val="25000"/>
                        <a:buNone/>
                      </a:pPr>
                      <a:r>
                        <a:rPr lang="en-US" sz="2400" b="1" dirty="0"/>
                        <a:t>2013-2014</a:t>
                      </a:r>
                    </a:p>
                    <a:p>
                      <a:pPr marL="0" lvl="0" algn="l" rtl="0">
                        <a:buSzPct val="25000"/>
                        <a:buNone/>
                      </a:pPr>
                      <a:r>
                        <a:rPr lang="en-US" sz="2000" b="1" i="1" dirty="0"/>
                        <a:t>(start fall 2014)</a:t>
                      </a:r>
                    </a:p>
                    <a:p>
                      <a:endParaRPr lang="en-US" sz="2000" b="1" i="1" dirty="0"/>
                    </a:p>
                  </a:txBody>
                  <a:tcPr marL="91450" marR="91450" marT="45725" marB="45725"/>
                </a:tc>
                <a:tc>
                  <a:txBody>
                    <a:bodyPr/>
                    <a:lstStyle/>
                    <a:p>
                      <a:pPr lvl="0" algn="ctr" rtl="0">
                        <a:spcBef>
                          <a:spcPts val="0"/>
                        </a:spcBef>
                        <a:buSzPct val="25000"/>
                        <a:buNone/>
                      </a:pPr>
                      <a:r>
                        <a:rPr lang="en-US" sz="3200" b="1" baseline="0" dirty="0" smtClean="0"/>
                        <a:t>31</a:t>
                      </a:r>
                      <a:endParaRPr lang="en-US" sz="3200" b="1" baseline="0" dirty="0"/>
                    </a:p>
                  </a:txBody>
                  <a:tcPr marL="91450" marR="91450" marT="45725" marB="45725" anchor="ctr"/>
                </a:tc>
                <a:tc>
                  <a:txBody>
                    <a:bodyPr/>
                    <a:lstStyle/>
                    <a:p>
                      <a:pPr lvl="0" algn="ctr" rtl="0">
                        <a:spcBef>
                          <a:spcPts val="0"/>
                        </a:spcBef>
                        <a:buSzPct val="25000"/>
                        <a:buNone/>
                      </a:pPr>
                      <a:r>
                        <a:rPr lang="en-US" sz="3200" b="1" dirty="0" smtClean="0"/>
                        <a:t>10</a:t>
                      </a:r>
                      <a:endParaRPr lang="en-US" sz="3200" b="1" dirty="0"/>
                    </a:p>
                  </a:txBody>
                  <a:tcPr marL="91450" marR="91450" marT="45725" marB="45725" anchor="ctr"/>
                </a:tc>
                <a:extLst>
                  <a:ext uri="{0D108BD9-81ED-4DB2-BD59-A6C34878D82A}">
                    <a16:rowId xmlns:a16="http://schemas.microsoft.com/office/drawing/2014/main" val="10002"/>
                  </a:ext>
                </a:extLst>
              </a:tr>
              <a:tr h="1036154">
                <a:tc>
                  <a:txBody>
                    <a:bodyPr/>
                    <a:lstStyle/>
                    <a:p>
                      <a:r>
                        <a:rPr lang="en-US" sz="2400" b="1" i="0" dirty="0" smtClean="0"/>
                        <a:t>2014-2015</a:t>
                      </a:r>
                    </a:p>
                    <a:p>
                      <a:r>
                        <a:rPr lang="en-US" sz="2000" b="1" i="1" dirty="0" smtClean="0"/>
                        <a:t>(start fall 2015)</a:t>
                      </a:r>
                    </a:p>
                    <a:p>
                      <a:endParaRPr lang="en-US" sz="2000" b="1" i="1" dirty="0"/>
                    </a:p>
                  </a:txBody>
                  <a:tcPr marL="91450" marR="91450" marT="45725" marB="45725"/>
                </a:tc>
                <a:tc>
                  <a:txBody>
                    <a:bodyPr/>
                    <a:lstStyle/>
                    <a:p>
                      <a:pPr lvl="0" algn="ctr" rtl="0">
                        <a:spcBef>
                          <a:spcPts val="0"/>
                        </a:spcBef>
                        <a:buSzPct val="25000"/>
                        <a:buNone/>
                      </a:pPr>
                      <a:r>
                        <a:rPr lang="en-US" sz="3200" b="1" baseline="0" dirty="0" smtClean="0"/>
                        <a:t>58</a:t>
                      </a:r>
                      <a:endParaRPr lang="en-US" sz="3200" b="1" baseline="0" dirty="0"/>
                    </a:p>
                  </a:txBody>
                  <a:tcPr marL="91450" marR="91450" marT="45725" marB="45725" anchor="ctr"/>
                </a:tc>
                <a:tc>
                  <a:txBody>
                    <a:bodyPr/>
                    <a:lstStyle/>
                    <a:p>
                      <a:pPr lvl="0" algn="ctr" rtl="0">
                        <a:spcBef>
                          <a:spcPts val="0"/>
                        </a:spcBef>
                        <a:buSzPct val="25000"/>
                        <a:buNone/>
                      </a:pPr>
                      <a:r>
                        <a:rPr lang="en-US" sz="3200" b="1" dirty="0" smtClean="0"/>
                        <a:t>15</a:t>
                      </a:r>
                      <a:endParaRPr lang="en-US" sz="3200" b="1" dirty="0"/>
                    </a:p>
                  </a:txBody>
                  <a:tcPr marL="91450" marR="91450" marT="45725" marB="45725" anchor="ctr"/>
                </a:tc>
                <a:extLst>
                  <a:ext uri="{0D108BD9-81ED-4DB2-BD59-A6C34878D82A}">
                    <a16:rowId xmlns:a16="http://schemas.microsoft.com/office/drawing/2014/main" val="10003"/>
                  </a:ext>
                </a:extLst>
              </a:tr>
            </a:tbl>
          </a:graphicData>
        </a:graphic>
      </p:graphicFrame>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Facet</Template>
  <TotalTime>1862</TotalTime>
  <Words>544</Words>
  <Application>Microsoft Office PowerPoint</Application>
  <PresentationFormat>Widescreen</PresentationFormat>
  <Paragraphs>287</Paragraphs>
  <Slides>21</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Questrial</vt:lpstr>
      <vt:lpstr>Tahoma</vt:lpstr>
      <vt:lpstr>Trebuchet MS</vt:lpstr>
      <vt:lpstr>Wingdings 3</vt:lpstr>
      <vt:lpstr>Facet</vt:lpstr>
      <vt:lpstr>Faculty Recruitment</vt:lpstr>
      <vt:lpstr>Challenges we face</vt:lpstr>
      <vt:lpstr>Proposition 209</vt:lpstr>
      <vt:lpstr>Diversity Master Plan</vt:lpstr>
      <vt:lpstr>  Where we advertised this year  </vt:lpstr>
      <vt:lpstr>Faculty in Residence</vt:lpstr>
      <vt:lpstr>Most recent recruitment cycles includes librarians </vt:lpstr>
      <vt:lpstr>Offset by losses (resignations)  </vt:lpstr>
      <vt:lpstr>Resignations against hires  </vt:lpstr>
      <vt:lpstr>2014-15 Resignations by demographic categories</vt:lpstr>
      <vt:lpstr>    Focus on Recent Hires (Tenured/Tenure Track) FA data  </vt:lpstr>
      <vt:lpstr>     Focus on 3 Years Recent Hires  (Tenured/Tenure Track)FA data  </vt:lpstr>
      <vt:lpstr>Internationalizing the Faculty: 14 out of the 58 new hires</vt:lpstr>
      <vt:lpstr>Difficulties with reporting data</vt:lpstr>
      <vt:lpstr>Difficulties with reporting data</vt:lpstr>
      <vt:lpstr>Difficulties with reporting data</vt:lpstr>
      <vt:lpstr> Current statistics using FA data [All tenure-line faculty including librarians &amp; counselors, Fall 2015] </vt:lpstr>
      <vt:lpstr>  Overall Faculty by Gender, Fall 2015     IEA data, tenure/tenure-track </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Faculty Recruitment</dc:title>
  <dc:creator>Elna Green</dc:creator>
  <cp:lastModifiedBy>Elna Green</cp:lastModifiedBy>
  <cp:revision>103</cp:revision>
  <cp:lastPrinted>2016-03-29T23:19:23Z</cp:lastPrinted>
  <dcterms:created xsi:type="dcterms:W3CDTF">2015-02-27T21:55:45Z</dcterms:created>
  <dcterms:modified xsi:type="dcterms:W3CDTF">2016-04-25T20:14:18Z</dcterms:modified>
</cp:coreProperties>
</file>