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gpnWL8au+ldwSkBkzMt1rkXMbR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d2afc44642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gd2afc44642_0_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People that are okay can leave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People that need registration help can meet with advisor in breakout room for one-on-one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People interested in general registration can info can stick around</a:t>
            </a:r>
            <a:endParaRPr/>
          </a:p>
        </p:txBody>
      </p:sp>
      <p:sp>
        <p:nvSpPr>
          <p:cNvPr id="293" name="Google Shape;293;p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Come early and often!</a:t>
            </a:r>
            <a:endParaRPr/>
          </a:p>
        </p:txBody>
      </p:sp>
      <p:sp>
        <p:nvSpPr>
          <p:cNvPr id="257" name="Google Shape;25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subTitle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4800600" y="6425640"/>
            <a:ext cx="1232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" name="Google Shape;21;p1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" name="Google Shape;22;p1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" name="Google Shape;23;p19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9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" name="Google Shape;25;p19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ntent">
  <p:cSld name="4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7" name="Google Shape;107;p2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8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>
              <a:solidFill>
                <a:srgbClr val="C95E6D"/>
              </a:solidFill>
            </a:endParaRPr>
          </a:p>
        </p:txBody>
      </p:sp>
      <p:sp>
        <p:nvSpPr>
          <p:cNvPr id="112" name="Google Shape;112;p28"/>
          <p:cNvSpPr txBox="1"/>
          <p:nvPr>
            <p:ph idx="1" type="body"/>
          </p:nvPr>
        </p:nvSpPr>
        <p:spPr>
          <a:xfrm>
            <a:off x="502920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113" name="Google Shape;113;p28"/>
          <p:cNvSpPr txBox="1"/>
          <p:nvPr>
            <p:ph idx="2" type="body"/>
          </p:nvPr>
        </p:nvSpPr>
        <p:spPr>
          <a:xfrm>
            <a:off x="502920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114" name="Google Shape;114;p28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115" name="Google Shape;115;p28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8" name="Google Shape;118;p2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9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9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5" name="Google Shape;125;p30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0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0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1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0" name="Google Shape;130;p31"/>
          <p:cNvSpPr txBox="1"/>
          <p:nvPr>
            <p:ph type="title"/>
          </p:nvPr>
        </p:nvSpPr>
        <p:spPr>
          <a:xfrm>
            <a:off x="380555" y="2571750"/>
            <a:ext cx="325526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1"/>
          <p:cNvSpPr txBox="1"/>
          <p:nvPr>
            <p:ph idx="1" type="body"/>
          </p:nvPr>
        </p:nvSpPr>
        <p:spPr>
          <a:xfrm>
            <a:off x="4168775" y="273050"/>
            <a:ext cx="4597399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238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6pPr>
            <a:lvl7pPr indent="-3238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7pPr>
            <a:lvl8pPr indent="-3238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8pPr>
            <a:lvl9pPr indent="-3238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/>
        </p:txBody>
      </p:sp>
      <p:sp>
        <p:nvSpPr>
          <p:cNvPr id="132" name="Google Shape;132;p31"/>
          <p:cNvSpPr txBox="1"/>
          <p:nvPr>
            <p:ph idx="2" type="body"/>
          </p:nvPr>
        </p:nvSpPr>
        <p:spPr>
          <a:xfrm>
            <a:off x="381093" y="3733800"/>
            <a:ext cx="3255264" cy="2392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33" name="Google Shape;133;p31"/>
          <p:cNvSpPr txBox="1"/>
          <p:nvPr>
            <p:ph idx="10" type="dt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1"/>
          <p:cNvSpPr txBox="1"/>
          <p:nvPr>
            <p:ph idx="11" type="ftr"/>
          </p:nvPr>
        </p:nvSpPr>
        <p:spPr>
          <a:xfrm>
            <a:off x="3859305" y="6423585"/>
            <a:ext cx="3316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1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8" name="Google Shape;138;p32"/>
          <p:cNvSpPr txBox="1"/>
          <p:nvPr>
            <p:ph type="title"/>
          </p:nvPr>
        </p:nvSpPr>
        <p:spPr>
          <a:xfrm>
            <a:off x="4169404" y="3124200"/>
            <a:ext cx="3898272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2"/>
          <p:cNvSpPr/>
          <p:nvPr>
            <p:ph idx="2" type="pic"/>
          </p:nvPr>
        </p:nvSpPr>
        <p:spPr>
          <a:xfrm>
            <a:off x="277906" y="228600"/>
            <a:ext cx="3460658" cy="6345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D05D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D05D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0" name="Google Shape;140;p32"/>
          <p:cNvSpPr txBox="1"/>
          <p:nvPr>
            <p:ph idx="1" type="body"/>
          </p:nvPr>
        </p:nvSpPr>
        <p:spPr>
          <a:xfrm>
            <a:off x="4169404" y="3995737"/>
            <a:ext cx="3898272" cy="2147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41" name="Google Shape;141;p32"/>
          <p:cNvSpPr txBox="1"/>
          <p:nvPr>
            <p:ph idx="10" type="dt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2"/>
          <p:cNvSpPr txBox="1"/>
          <p:nvPr>
            <p:ph idx="11" type="ftr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2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32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bove Caption">
  <p:cSld name="Picture above Caption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/>
          <p:nvPr>
            <p:ph type="title"/>
          </p:nvPr>
        </p:nvSpPr>
        <p:spPr>
          <a:xfrm>
            <a:off x="506505" y="4424082"/>
            <a:ext cx="6191157" cy="833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3"/>
          <p:cNvSpPr/>
          <p:nvPr>
            <p:ph idx="2" type="pic"/>
          </p:nvPr>
        </p:nvSpPr>
        <p:spPr>
          <a:xfrm>
            <a:off x="277905" y="228600"/>
            <a:ext cx="6378389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D05D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D05D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8" name="Google Shape;148;p33"/>
          <p:cNvSpPr txBox="1"/>
          <p:nvPr>
            <p:ph idx="1" type="body"/>
          </p:nvPr>
        </p:nvSpPr>
        <p:spPr>
          <a:xfrm>
            <a:off x="506505" y="5257799"/>
            <a:ext cx="6191157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49" name="Google Shape;149;p33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3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3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>
              <a:solidFill>
                <a:srgbClr val="C95E6D"/>
              </a:solidFill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4" name="Google Shape;154;p33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Pictures with Caption">
  <p:cSld name="2 Pictures with Caption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7" name="Google Shape;157;p34"/>
          <p:cNvSpPr txBox="1"/>
          <p:nvPr>
            <p:ph type="title"/>
          </p:nvPr>
        </p:nvSpPr>
        <p:spPr>
          <a:xfrm>
            <a:off x="380554" y="2571750"/>
            <a:ext cx="6181611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4"/>
          <p:cNvSpPr txBox="1"/>
          <p:nvPr>
            <p:ph idx="1" type="body"/>
          </p:nvPr>
        </p:nvSpPr>
        <p:spPr>
          <a:xfrm>
            <a:off x="381094" y="3733800"/>
            <a:ext cx="6179566" cy="2392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59" name="Google Shape;159;p34"/>
          <p:cNvSpPr txBox="1"/>
          <p:nvPr>
            <p:ph idx="10" type="dt"/>
          </p:nvPr>
        </p:nvSpPr>
        <p:spPr>
          <a:xfrm>
            <a:off x="5212262" y="6235607"/>
            <a:ext cx="13483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4"/>
          <p:cNvSpPr txBox="1"/>
          <p:nvPr>
            <p:ph idx="11" type="ftr"/>
          </p:nvPr>
        </p:nvSpPr>
        <p:spPr>
          <a:xfrm>
            <a:off x="381095" y="6235607"/>
            <a:ext cx="46481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4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>
              <a:solidFill>
                <a:srgbClr val="C95E6D"/>
              </a:solidFill>
            </a:endParaRPr>
          </a:p>
        </p:txBody>
      </p:sp>
      <p:sp>
        <p:nvSpPr>
          <p:cNvPr id="162" name="Google Shape;162;p3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4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4" name="Google Shape;164;p34"/>
          <p:cNvSpPr/>
          <p:nvPr>
            <p:ph idx="2" type="pic"/>
          </p:nvPr>
        </p:nvSpPr>
        <p:spPr>
          <a:xfrm>
            <a:off x="6802438" y="237494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65" name="Google Shape;165;p34"/>
          <p:cNvSpPr/>
          <p:nvPr>
            <p:ph idx="3" type="pic"/>
          </p:nvPr>
        </p:nvSpPr>
        <p:spPr>
          <a:xfrm>
            <a:off x="6802438" y="4535424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s with Caption">
  <p:cSld name="3 Pictures with Caption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8" name="Google Shape;168;p35"/>
          <p:cNvSpPr txBox="1"/>
          <p:nvPr>
            <p:ph type="title"/>
          </p:nvPr>
        </p:nvSpPr>
        <p:spPr>
          <a:xfrm>
            <a:off x="380554" y="2571750"/>
            <a:ext cx="401663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5"/>
          <p:cNvSpPr txBox="1"/>
          <p:nvPr>
            <p:ph idx="1" type="body"/>
          </p:nvPr>
        </p:nvSpPr>
        <p:spPr>
          <a:xfrm>
            <a:off x="381094" y="3733800"/>
            <a:ext cx="4015304" cy="2392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70" name="Google Shape;170;p35"/>
          <p:cNvSpPr txBox="1"/>
          <p:nvPr>
            <p:ph idx="10" type="dt"/>
          </p:nvPr>
        </p:nvSpPr>
        <p:spPr>
          <a:xfrm>
            <a:off x="3048000" y="6235607"/>
            <a:ext cx="13483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5"/>
          <p:cNvSpPr txBox="1"/>
          <p:nvPr>
            <p:ph idx="11" type="ftr"/>
          </p:nvPr>
        </p:nvSpPr>
        <p:spPr>
          <a:xfrm>
            <a:off x="381095" y="6235607"/>
            <a:ext cx="25907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5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>
              <a:solidFill>
                <a:srgbClr val="C95E6D"/>
              </a:solidFill>
            </a:endParaRPr>
          </a:p>
        </p:txBody>
      </p:sp>
      <p:sp>
        <p:nvSpPr>
          <p:cNvPr id="173" name="Google Shape;173;p35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5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5" name="Google Shape;175;p35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6" name="Google Shape;176;p35"/>
          <p:cNvSpPr/>
          <p:nvPr>
            <p:ph idx="2" type="pic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77" name="Google Shape;177;p35"/>
          <p:cNvSpPr/>
          <p:nvPr>
            <p:ph idx="3" type="pic"/>
          </p:nvPr>
        </p:nvSpPr>
        <p:spPr>
          <a:xfrm>
            <a:off x="4624388" y="2381663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78" name="Google Shape;178;p35"/>
          <p:cNvSpPr/>
          <p:nvPr>
            <p:ph idx="4" type="pic"/>
          </p:nvPr>
        </p:nvSpPr>
        <p:spPr>
          <a:xfrm>
            <a:off x="6803136" y="2381662"/>
            <a:ext cx="2057400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s with Caption, Alt.">
  <p:cSld name="3 Pictures with Caption, Alt.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1" name="Google Shape;181;p36"/>
          <p:cNvSpPr txBox="1"/>
          <p:nvPr>
            <p:ph type="title"/>
          </p:nvPr>
        </p:nvSpPr>
        <p:spPr>
          <a:xfrm>
            <a:off x="4953000" y="3124200"/>
            <a:ext cx="3108960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6"/>
          <p:cNvSpPr/>
          <p:nvPr>
            <p:ph idx="2" type="pic"/>
          </p:nvPr>
        </p:nvSpPr>
        <p:spPr>
          <a:xfrm>
            <a:off x="277905" y="2365248"/>
            <a:ext cx="4240119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D05D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D05D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83" name="Google Shape;183;p36"/>
          <p:cNvSpPr txBox="1"/>
          <p:nvPr>
            <p:ph idx="1" type="body"/>
          </p:nvPr>
        </p:nvSpPr>
        <p:spPr>
          <a:xfrm>
            <a:off x="4953000" y="3995737"/>
            <a:ext cx="3108960" cy="2147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84" name="Google Shape;184;p36"/>
          <p:cNvSpPr txBox="1"/>
          <p:nvPr>
            <p:ph idx="10" type="dt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6"/>
          <p:cNvSpPr txBox="1"/>
          <p:nvPr>
            <p:ph idx="11" type="ftr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6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>
              <a:solidFill>
                <a:srgbClr val="C95E6D"/>
              </a:solidFill>
            </a:endParaRPr>
          </a:p>
        </p:txBody>
      </p:sp>
      <p:sp>
        <p:nvSpPr>
          <p:cNvPr id="187" name="Google Shape;187;p36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6"/>
          <p:cNvSpPr/>
          <p:nvPr>
            <p:ph idx="3" type="pic"/>
          </p:nvPr>
        </p:nvSpPr>
        <p:spPr>
          <a:xfrm>
            <a:off x="277905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89" name="Google Shape;189;p36"/>
          <p:cNvSpPr/>
          <p:nvPr>
            <p:ph idx="4" type="pic"/>
          </p:nvPr>
        </p:nvSpPr>
        <p:spPr>
          <a:xfrm>
            <a:off x="2460625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2" name="Google Shape;192;p3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7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7"/>
          <p:cNvSpPr txBox="1"/>
          <p:nvPr>
            <p:ph idx="1" type="body"/>
          </p:nvPr>
        </p:nvSpPr>
        <p:spPr>
          <a:xfrm rot="5400000">
            <a:off x="2204149" y="275525"/>
            <a:ext cx="4144963" cy="7556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195" name="Google Shape;195;p37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7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7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" name="Google Shape;28;p20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20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0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0" name="Google Shape;200;p38"/>
          <p:cNvSpPr txBox="1"/>
          <p:nvPr>
            <p:ph type="title"/>
          </p:nvPr>
        </p:nvSpPr>
        <p:spPr>
          <a:xfrm rot="5400000">
            <a:off x="5750720" y="3199794"/>
            <a:ext cx="5171422" cy="681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8"/>
          <p:cNvSpPr txBox="1"/>
          <p:nvPr>
            <p:ph idx="1" type="body"/>
          </p:nvPr>
        </p:nvSpPr>
        <p:spPr>
          <a:xfrm rot="5400000">
            <a:off x="1293765" y="122191"/>
            <a:ext cx="5184869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202" name="Google Shape;202;p38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8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8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38"/>
          <p:cNvSpPr txBox="1"/>
          <p:nvPr/>
        </p:nvSpPr>
        <p:spPr>
          <a:xfrm rot="-5400000">
            <a:off x="8593111" y="561668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, Alt.">
  <p:cSld name="Title and Content, Alt.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" name="Google Shape;37;p21"/>
          <p:cNvSpPr txBox="1"/>
          <p:nvPr>
            <p:ph type="title"/>
          </p:nvPr>
        </p:nvSpPr>
        <p:spPr>
          <a:xfrm>
            <a:off x="498474" y="134471"/>
            <a:ext cx="7556313" cy="9950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>
              <a:solidFill>
                <a:srgbClr val="C95E6D"/>
              </a:solidFill>
            </a:endParaRPr>
          </a:p>
        </p:txBody>
      </p:sp>
      <p:sp>
        <p:nvSpPr>
          <p:cNvPr id="42" name="Google Shape;42;p2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498518" y="1129553"/>
            <a:ext cx="7558960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 b="0" i="0" sz="2400" u="none" cap="none" strike="noStrike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2 Pictures">
  <p:cSld name="Title Slide with 2 Picture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" type="subTitle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22"/>
          <p:cNvSpPr txBox="1"/>
          <p:nvPr>
            <p:ph idx="10" type="dt"/>
          </p:nvPr>
        </p:nvSpPr>
        <p:spPr>
          <a:xfrm>
            <a:off x="4800600" y="6425640"/>
            <a:ext cx="1232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1" type="ftr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0" name="Google Shape;50;p22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1" name="Google Shape;51;p22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2" name="Google Shape;52;p22"/>
          <p:cNvSpPr/>
          <p:nvPr>
            <p:ph idx="2" type="pic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3" name="Google Shape;53;p22"/>
          <p:cNvSpPr/>
          <p:nvPr>
            <p:ph idx="3" type="pic"/>
          </p:nvPr>
        </p:nvSpPr>
        <p:spPr>
          <a:xfrm>
            <a:off x="6802438" y="237744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4" name="Google Shape;54;p22"/>
          <p:cNvSpPr txBox="1"/>
          <p:nvPr>
            <p:ph idx="4" type="body"/>
          </p:nvPr>
        </p:nvSpPr>
        <p:spPr>
          <a:xfrm>
            <a:off x="857250" y="1779494"/>
            <a:ext cx="3086100" cy="2040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50"/>
              <a:buNone/>
              <a:defRPr sz="4600">
                <a:solidFill>
                  <a:schemeClr val="lt1"/>
                </a:solidFill>
              </a:defRPr>
            </a:lvl1pPr>
            <a:lvl2pPr indent="-2857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■"/>
              <a:defRPr sz="1200"/>
            </a:lvl2pPr>
            <a:lvl3pPr indent="-2762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Char char="■"/>
              <a:defRPr sz="1000"/>
            </a:lvl3pPr>
            <a:lvl4pPr indent="-271462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Char char="■"/>
              <a:defRPr sz="900"/>
            </a:lvl4pPr>
            <a:lvl5pPr indent="-271462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Char char="■"/>
              <a:defRPr sz="9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55" name="Google Shape;55;p22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8" name="Google Shape;58;p23"/>
          <p:cNvSpPr txBox="1"/>
          <p:nvPr>
            <p:ph type="title"/>
          </p:nvPr>
        </p:nvSpPr>
        <p:spPr>
          <a:xfrm>
            <a:off x="2286000" y="3124200"/>
            <a:ext cx="56388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" type="body"/>
          </p:nvPr>
        </p:nvSpPr>
        <p:spPr>
          <a:xfrm>
            <a:off x="2286000" y="4495800"/>
            <a:ext cx="56388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" name="Google Shape;60;p23"/>
          <p:cNvSpPr txBox="1"/>
          <p:nvPr>
            <p:ph idx="10" type="dt"/>
          </p:nvPr>
        </p:nvSpPr>
        <p:spPr>
          <a:xfrm>
            <a:off x="658906" y="6248774"/>
            <a:ext cx="14746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 txBox="1"/>
          <p:nvPr>
            <p:ph idx="11" type="ftr"/>
          </p:nvPr>
        </p:nvSpPr>
        <p:spPr>
          <a:xfrm>
            <a:off x="2286000" y="6248774"/>
            <a:ext cx="563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12" type="sldNum"/>
          </p:nvPr>
        </p:nvSpPr>
        <p:spPr>
          <a:xfrm>
            <a:off x="8305800" y="624877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C95E6D"/>
              </a:solidFill>
            </a:endParaRPr>
          </a:p>
        </p:txBody>
      </p:sp>
      <p:sp>
        <p:nvSpPr>
          <p:cNvPr id="63" name="Google Shape;63;p23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7" name="Google Shape;67;p24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8" name="Google Shape;68;p24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4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71" name="Google Shape;71;p24"/>
          <p:cNvSpPr txBox="1"/>
          <p:nvPr>
            <p:ph idx="2" type="body"/>
          </p:nvPr>
        </p:nvSpPr>
        <p:spPr>
          <a:xfrm>
            <a:off x="439987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72" name="Google Shape;72;p24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7" name="Google Shape;77;p25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5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" type="body"/>
          </p:nvPr>
        </p:nvSpPr>
        <p:spPr>
          <a:xfrm>
            <a:off x="497541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048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7pPr>
            <a:lvl8pPr indent="-3048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8pPr>
            <a:lvl9pPr indent="-3048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80" name="Google Shape;80;p25"/>
          <p:cNvSpPr txBox="1"/>
          <p:nvPr>
            <p:ph idx="2" type="body"/>
          </p:nvPr>
        </p:nvSpPr>
        <p:spPr>
          <a:xfrm>
            <a:off x="4399878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048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7pPr>
            <a:lvl8pPr indent="-3048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8pPr>
            <a:lvl9pPr indent="-3048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25"/>
          <p:cNvSpPr txBox="1"/>
          <p:nvPr>
            <p:ph idx="3" type="body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9pPr>
          </a:lstStyle>
          <a:p/>
        </p:txBody>
      </p:sp>
      <p:sp>
        <p:nvSpPr>
          <p:cNvPr id="85" name="Google Shape;85;p25"/>
          <p:cNvSpPr txBox="1"/>
          <p:nvPr>
            <p:ph idx="4" type="body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rgbClr val="F0A5B0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, Top and Bottom">
  <p:cSld name="2 Content, Top and Bottom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6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" type="body"/>
          </p:nvPr>
        </p:nvSpPr>
        <p:spPr>
          <a:xfrm>
            <a:off x="498517" y="1985963"/>
            <a:ext cx="7569157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90" name="Google Shape;90;p26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6"/>
          <p:cNvSpPr txBox="1"/>
          <p:nvPr>
            <p:ph idx="2" type="body"/>
          </p:nvPr>
        </p:nvSpPr>
        <p:spPr>
          <a:xfrm>
            <a:off x="498517" y="4164965"/>
            <a:ext cx="7569157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93" name="Google Shape;93;p2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4" name="Google Shape;94;p26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>
              <a:solidFill>
                <a:srgbClr val="C95E6D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tent">
  <p:cSld name="3 Conte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7" name="Google Shape;97;p2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7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7"/>
          <p:cNvSpPr txBox="1"/>
          <p:nvPr>
            <p:ph idx="1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100" name="Google Shape;100;p27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7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>
              <a:solidFill>
                <a:srgbClr val="C95E6D"/>
              </a:solidFill>
            </a:endParaRPr>
          </a:p>
        </p:txBody>
      </p:sp>
      <p:sp>
        <p:nvSpPr>
          <p:cNvPr id="103" name="Google Shape;103;p27"/>
          <p:cNvSpPr txBox="1"/>
          <p:nvPr>
            <p:ph idx="2" type="body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104" name="Google Shape;104;p27"/>
          <p:cNvSpPr txBox="1"/>
          <p:nvPr>
            <p:ph idx="3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b="0" i="0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325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>
              <a:solidFill>
                <a:srgbClr val="C95E6D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4.jpg"/><Relationship Id="rId7" Type="http://schemas.openxmlformats.org/officeDocument/2006/relationships/image" Target="../media/image10.png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sjsu.edu/siss/" TargetMode="External"/><Relationship Id="rId4" Type="http://schemas.openxmlformats.org/officeDocument/2006/relationships/hyperlink" Target="mailto:sociology@sjsu.edu" TargetMode="External"/><Relationship Id="rId5" Type="http://schemas.openxmlformats.org/officeDocument/2006/relationships/hyperlink" Target="mailto:eval@sjsu.edu" TargetMode="External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4.jpg"/><Relationship Id="rId7" Type="http://schemas.openxmlformats.org/officeDocument/2006/relationships/image" Target="../media/image10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Socsci-access@sjsu.edu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"/>
          <p:cNvSpPr txBox="1"/>
          <p:nvPr>
            <p:ph idx="1" type="subTitle"/>
          </p:nvPr>
        </p:nvSpPr>
        <p:spPr>
          <a:xfrm>
            <a:off x="286270" y="799449"/>
            <a:ext cx="4629211" cy="3489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800">
                <a:solidFill>
                  <a:schemeClr val="lt1"/>
                </a:solidFill>
              </a:rPr>
              <a:t>Department of Sociology and Interdisciplinary Social Sciences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solidFill>
                  <a:schemeClr val="lt1"/>
                </a:solidFill>
              </a:rPr>
              <a:t>        </a:t>
            </a:r>
            <a:r>
              <a:rPr lang="en-US" sz="1800">
                <a:solidFill>
                  <a:srgbClr val="C64847"/>
                </a:solidFill>
              </a:rPr>
              <a:t> Dudley Moorhead Hall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solidFill>
                  <a:srgbClr val="C64847"/>
                </a:solidFill>
              </a:rPr>
              <a:t>         DMH 241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50"/>
              <a:buNone/>
            </a:pPr>
            <a:r>
              <a:rPr lang="en-US" sz="26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✆</a:t>
            </a:r>
            <a:r>
              <a:rPr lang="en-US" sz="18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sz="1800">
                <a:solidFill>
                  <a:srgbClr val="C64847"/>
                </a:solidFill>
              </a:rPr>
              <a:t>(408) 924-5320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50"/>
              <a:buNone/>
            </a:pPr>
            <a:r>
              <a:rPr lang="en-US" sz="22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🖂</a:t>
            </a:r>
            <a:r>
              <a:rPr lang="en-US" sz="18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sz="1800">
                <a:solidFill>
                  <a:srgbClr val="C64847"/>
                </a:solidFill>
              </a:rPr>
              <a:t>sociology@sjsu.edu</a:t>
            </a:r>
            <a:endParaRPr sz="1800">
              <a:solidFill>
                <a:srgbClr val="C64847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50"/>
              <a:buNone/>
            </a:pPr>
            <a:r>
              <a:rPr lang="en-US" sz="2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🖳</a:t>
            </a:r>
            <a:r>
              <a:rPr lang="en-US" sz="22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sz="1800">
                <a:solidFill>
                  <a:schemeClr val="accent6"/>
                </a:solidFill>
              </a:rPr>
              <a:t>sjsu.edu/siss</a:t>
            </a:r>
            <a:endParaRPr sz="1800">
              <a:solidFill>
                <a:schemeClr val="accent6"/>
              </a:solidFill>
            </a:endParaRPr>
          </a:p>
        </p:txBody>
      </p:sp>
      <p:sp>
        <p:nvSpPr>
          <p:cNvPr id="211" name="Google Shape;211;p1"/>
          <p:cNvSpPr/>
          <p:nvPr/>
        </p:nvSpPr>
        <p:spPr>
          <a:xfrm>
            <a:off x="4605867" y="228597"/>
            <a:ext cx="4275666" cy="42041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12" name="Google Shape;2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9985" y="2619190"/>
            <a:ext cx="930498" cy="1397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"/>
          <p:cNvPicPr preferRelativeResize="0"/>
          <p:nvPr/>
        </p:nvPicPr>
        <p:blipFill rotWithShape="1">
          <a:blip r:embed="rId4">
            <a:alphaModFix/>
          </a:blip>
          <a:srcRect b="24177" l="49" r="1995" t="9444"/>
          <a:stretch/>
        </p:blipFill>
        <p:spPr>
          <a:xfrm>
            <a:off x="4521199" y="641789"/>
            <a:ext cx="4334934" cy="1986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"/>
          <p:cNvPicPr preferRelativeResize="0"/>
          <p:nvPr/>
        </p:nvPicPr>
        <p:blipFill rotWithShape="1">
          <a:blip r:embed="rId5">
            <a:alphaModFix/>
          </a:blip>
          <a:srcRect b="8659" l="20992" r="9377" t="8659"/>
          <a:stretch/>
        </p:blipFill>
        <p:spPr>
          <a:xfrm>
            <a:off x="6206065" y="2636096"/>
            <a:ext cx="1735675" cy="1367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80820-204-0006.jpg" id="215" name="Google Shape;215;p1"/>
          <p:cNvPicPr preferRelativeResize="0"/>
          <p:nvPr/>
        </p:nvPicPr>
        <p:blipFill rotWithShape="1">
          <a:blip r:embed="rId6">
            <a:alphaModFix/>
          </a:blip>
          <a:srcRect b="12550" l="0" r="0" t="36131"/>
          <a:stretch/>
        </p:blipFill>
        <p:spPr>
          <a:xfrm>
            <a:off x="1845733" y="3991404"/>
            <a:ext cx="7018866" cy="2403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"/>
          <p:cNvPicPr preferRelativeResize="0"/>
          <p:nvPr/>
        </p:nvPicPr>
        <p:blipFill rotWithShape="1">
          <a:blip r:embed="rId7">
            <a:alphaModFix/>
          </a:blip>
          <a:srcRect b="5422" l="29492" r="147" t="0"/>
          <a:stretch/>
        </p:blipFill>
        <p:spPr>
          <a:xfrm>
            <a:off x="3475133" y="2209798"/>
            <a:ext cx="1813319" cy="179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41740" y="2619190"/>
            <a:ext cx="923778" cy="138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"/>
          <p:cNvPicPr preferRelativeResize="0"/>
          <p:nvPr/>
        </p:nvPicPr>
        <p:blipFill rotWithShape="1">
          <a:blip r:embed="rId9">
            <a:alphaModFix/>
          </a:blip>
          <a:srcRect b="4778" l="9934" r="19867" t="28843"/>
          <a:stretch/>
        </p:blipFill>
        <p:spPr>
          <a:xfrm>
            <a:off x="152413" y="5135534"/>
            <a:ext cx="2015066" cy="126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79801" y="4351342"/>
            <a:ext cx="1065932" cy="79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20138" y="2377872"/>
            <a:ext cx="414865" cy="414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d2afc44642_0_2"/>
          <p:cNvSpPr txBox="1"/>
          <p:nvPr>
            <p:ph type="title"/>
          </p:nvPr>
        </p:nvSpPr>
        <p:spPr>
          <a:xfrm>
            <a:off x="498474" y="2554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Mode of Instruction: Fall 2021</a:t>
            </a:r>
            <a:endParaRPr/>
          </a:p>
        </p:txBody>
      </p:sp>
      <p:sp>
        <p:nvSpPr>
          <p:cNvPr id="280" name="Google Shape;280;gd2afc44642_0_2"/>
          <p:cNvSpPr txBox="1"/>
          <p:nvPr>
            <p:ph idx="1" type="body"/>
          </p:nvPr>
        </p:nvSpPr>
        <p:spPr>
          <a:xfrm>
            <a:off x="620300" y="825225"/>
            <a:ext cx="7434600" cy="59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b="1" i="1" lang="en-US"/>
              <a:t>ONLINE</a:t>
            </a:r>
            <a:endParaRPr b="1"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b="1" i="1" lang="en-US"/>
              <a:t>Synchronous</a:t>
            </a:r>
            <a:endParaRPr b="1" i="1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b="1" lang="en-US" sz="1500"/>
              <a:t>Meets online at a set day and time </a:t>
            </a:r>
            <a:endParaRPr b="1" sz="15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b="1" lang="en-US" sz="1500"/>
              <a:t>Notice a day and time are indicated but room is “On Line”</a:t>
            </a:r>
            <a:r>
              <a:rPr b="1" lang="en-US" sz="1500"/>
              <a:t> </a:t>
            </a:r>
            <a:endParaRPr b="1" sz="1500"/>
          </a:p>
          <a:p>
            <a:pPr indent="0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b="1" i="1" lang="en-US"/>
              <a:t>Asynchronous </a:t>
            </a:r>
            <a:endParaRPr b="1" i="1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b="1" lang="en-US" sz="1500"/>
              <a:t>Completely online</a:t>
            </a:r>
            <a:endParaRPr b="1" sz="15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b="1" lang="en-US" sz="1500"/>
              <a:t>Notice no set meeting day or time</a:t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b="1"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b="1"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b="1" i="1" lang="en-US"/>
              <a:t>Bichronous</a:t>
            </a:r>
            <a:endParaRPr b="1"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b="1" lang="en-US"/>
              <a:t>	</a:t>
            </a:r>
            <a:r>
              <a:rPr b="1" lang="en-US" sz="1500"/>
              <a:t>Meets online on some days at a </a:t>
            </a:r>
            <a:r>
              <a:rPr b="1" lang="en-US" sz="1500"/>
              <a:t>specific</a:t>
            </a:r>
            <a:r>
              <a:rPr b="1" lang="en-US" sz="1500"/>
              <a:t> time</a:t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b="1" lang="en-US" sz="1500"/>
              <a:t>	Note a set day and time for meeting but also “TBA”</a:t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b="1" lang="en-US" sz="1500"/>
              <a:t>	“TBA” </a:t>
            </a:r>
            <a:r>
              <a:rPr b="1" lang="en-US" sz="1500"/>
              <a:t>indicates online component</a:t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sz="125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i="1" sz="1200"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sz="1125"/>
          </a:p>
        </p:txBody>
      </p:sp>
      <p:pic>
        <p:nvPicPr>
          <p:cNvPr id="281" name="Google Shape;281;gd2afc44642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00" y="5842350"/>
            <a:ext cx="6588675" cy="9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d2afc44642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300" y="3886425"/>
            <a:ext cx="6501555" cy="8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d2afc44642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400" y="2096050"/>
            <a:ext cx="6730475" cy="78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0"/>
          <p:cNvSpPr txBox="1"/>
          <p:nvPr>
            <p:ph type="title"/>
          </p:nvPr>
        </p:nvSpPr>
        <p:spPr>
          <a:xfrm>
            <a:off x="498474" y="484094"/>
            <a:ext cx="7556313" cy="956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How to:</a:t>
            </a:r>
            <a:endParaRPr/>
          </a:p>
        </p:txBody>
      </p:sp>
      <p:sp>
        <p:nvSpPr>
          <p:cNvPr id="289" name="Google Shape;289;p10"/>
          <p:cNvSpPr txBox="1"/>
          <p:nvPr>
            <p:ph idx="1" type="body"/>
          </p:nvPr>
        </p:nvSpPr>
        <p:spPr>
          <a:xfrm>
            <a:off x="498474" y="1551710"/>
            <a:ext cx="7556313" cy="4574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Find the classes for your concentration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Search for classes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Change concentrations</a:t>
            </a:r>
            <a:endParaRPr/>
          </a:p>
          <a:p>
            <a:pPr indent="-219075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Managing waiting lists</a:t>
            </a:r>
            <a:endParaRPr/>
          </a:p>
          <a:p>
            <a:pPr indent="-219075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Sign up for WST-DSP</a:t>
            </a:r>
            <a:endParaRPr/>
          </a:p>
          <a:p>
            <a:pPr indent="-219075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Applying for graduation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296" name="Google Shape;296;p11"/>
          <p:cNvSpPr txBox="1"/>
          <p:nvPr>
            <p:ph idx="1" type="body"/>
          </p:nvPr>
        </p:nvSpPr>
        <p:spPr>
          <a:xfrm>
            <a:off x="498474" y="1981200"/>
            <a:ext cx="7556400" cy="4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Case Study #1</a:t>
            </a:r>
            <a:endParaRPr/>
          </a:p>
        </p:txBody>
      </p:sp>
      <p:sp>
        <p:nvSpPr>
          <p:cNvPr id="302" name="Google Shape;302;p12"/>
          <p:cNvSpPr txBox="1"/>
          <p:nvPr>
            <p:ph idx="1" type="body"/>
          </p:nvPr>
        </p:nvSpPr>
        <p:spPr>
          <a:xfrm>
            <a:off x="498474" y="1225516"/>
            <a:ext cx="7556313" cy="490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Background Information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Took Introduction to Sociology, Social Problems, and Statistics at Community College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Placed into 100W in the WST Directed Self-Placement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In the  WGSS Concentration 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Minor in Biology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Wants to take 15 units  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What Should/Could the Student Take?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 100W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 101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 116 or Major Elective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Area R,S, or V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Minor Elective (Consult Minor Department)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3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Case Study #2</a:t>
            </a:r>
            <a:endParaRPr/>
          </a:p>
        </p:txBody>
      </p:sp>
      <p:sp>
        <p:nvSpPr>
          <p:cNvPr id="308" name="Google Shape;308;p13"/>
          <p:cNvSpPr txBox="1"/>
          <p:nvPr>
            <p:ph idx="1" type="body"/>
          </p:nvPr>
        </p:nvSpPr>
        <p:spPr>
          <a:xfrm>
            <a:off x="498474" y="1225516"/>
            <a:ext cx="7556313" cy="490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Background Information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Took Introduction to Sociology and Statistics at Community College but did not Take Social Problems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Placed into 100W in the WST Directed Self-Placement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In the Social Interaction Concentration 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No Minor 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Wants to take 12 units  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What Should/Could the Student Take?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 080 (Social Problems)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 100W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 101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 116 or Major Elective or Area R,S, or V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4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Case Study #3</a:t>
            </a:r>
            <a:endParaRPr/>
          </a:p>
        </p:txBody>
      </p:sp>
      <p:sp>
        <p:nvSpPr>
          <p:cNvPr id="314" name="Google Shape;314;p14"/>
          <p:cNvSpPr txBox="1"/>
          <p:nvPr>
            <p:ph idx="1" type="body"/>
          </p:nvPr>
        </p:nvSpPr>
        <p:spPr>
          <a:xfrm>
            <a:off x="498474" y="1225516"/>
            <a:ext cx="7556313" cy="490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Background Information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Took Introduction to Sociology, Social Problems, and Statistics at Community College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Did not self place into SOCI 100W OR SOCI 100W classes are full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In the General Concentration 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No Minor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Wants to take 15 units  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What Should/Could the Student Take?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If self placed into 100A, register for ENGL 100A or LLD 100A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 116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Major Elective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Major Elective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Major Elective or University Elective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  <a:p>
            <a:pPr indent="-142875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Rockwell"/>
              <a:buNone/>
            </a:pPr>
            <a:r>
              <a:rPr lang="en-US">
                <a:solidFill>
                  <a:srgbClr val="FF0000"/>
                </a:solidFill>
              </a:rPr>
              <a:t>Case Study #4</a:t>
            </a:r>
            <a:endParaRPr/>
          </a:p>
        </p:txBody>
      </p:sp>
      <p:sp>
        <p:nvSpPr>
          <p:cNvPr id="320" name="Google Shape;320;p15"/>
          <p:cNvSpPr txBox="1"/>
          <p:nvPr>
            <p:ph idx="1" type="body"/>
          </p:nvPr>
        </p:nvSpPr>
        <p:spPr>
          <a:xfrm>
            <a:off x="498474" y="1225516"/>
            <a:ext cx="7556313" cy="490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Background Information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>
                <a:solidFill>
                  <a:srgbClr val="FF0000"/>
                </a:solidFill>
              </a:rPr>
              <a:t>No classes in Major available  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What Should/Could the Student Take/Do?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Get on wait lists for Core classes and Major electives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WST Directed Self-Placement – Area R,S,V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Minor classes?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How many University elective units do you need?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Register for University electives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Monitor enrollments </a:t>
            </a:r>
            <a:endParaRPr/>
          </a:p>
          <a:p>
            <a:pPr indent="-142875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Tips for Being Successful at SJSU</a:t>
            </a:r>
            <a:endParaRPr/>
          </a:p>
        </p:txBody>
      </p:sp>
      <p:sp>
        <p:nvSpPr>
          <p:cNvPr id="326" name="Google Shape;326;p16"/>
          <p:cNvSpPr txBox="1"/>
          <p:nvPr>
            <p:ph idx="1" type="body"/>
          </p:nvPr>
        </p:nvSpPr>
        <p:spPr>
          <a:xfrm>
            <a:off x="498474" y="1320798"/>
            <a:ext cx="7556313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Become familiar with the </a:t>
            </a:r>
            <a:r>
              <a:rPr lang="en-US" sz="1375" u="sng">
                <a:solidFill>
                  <a:schemeClr val="hlink"/>
                </a:solidFill>
                <a:hlinkClick r:id="rId3"/>
              </a:rPr>
              <a:t>department website</a:t>
            </a:r>
            <a:r>
              <a:rPr lang="en-US" sz="1375" u="sng"/>
              <a:t>.</a:t>
            </a:r>
            <a:endParaRPr sz="1375"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The SISS Department office can be reached at </a:t>
            </a:r>
            <a:r>
              <a:rPr lang="en-US" sz="1375" u="sng">
                <a:solidFill>
                  <a:schemeClr val="hlink"/>
                </a:solidFill>
                <a:hlinkClick r:id="rId4"/>
              </a:rPr>
              <a:t>sociology@sjsu.edu</a:t>
            </a:r>
            <a:r>
              <a:rPr lang="en-US" sz="1375"/>
              <a:t>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Use your sjsu.edu email.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Include your SJSU ID number in your emails.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Become familiar with your MyProgress report.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Don’t know how to address your teacher? Use “Professor.”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Complete the Writing Skills Test (WST) Directed Self Placement as soon as possible.</a:t>
            </a:r>
            <a:endParaRPr sz="1375"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Complete SOCI 100W and SOCI 101 before the start of your third semester at SJSU.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Complete either SOCI 104 or 105 (ideally both) before the start of your fourth semester at SJSU.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When you create your schedule, take into account that in addition to being at a new university, you will be transitioning from lower division to primarily upper division classes.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The University encourages students to take 15 units per semester to complete their degrees in two years.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If you are disqualified in Sociology, you will have one opportunity for reinstatement. After a second disqualification, you will have to find another major.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It is possible to receive a “D-” in a course in the major and graduate, but your major GPA and your overall SJSU GPA must be 2.0 for graduation.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If your transfer units have not posted by the first day of class email: </a:t>
            </a:r>
            <a:r>
              <a:rPr lang="en-US" sz="1375" u="sng">
                <a:solidFill>
                  <a:schemeClr val="hlink"/>
                </a:solidFill>
                <a:hlinkClick r:id="rId5"/>
              </a:rPr>
              <a:t>eval@sjsu.edu</a:t>
            </a:r>
            <a:r>
              <a:rPr lang="en-US" sz="1375"/>
              <a:t>.</a:t>
            </a:r>
            <a:r>
              <a:rPr lang="en-US" sz="1375" u="sng"/>
              <a:t> </a:t>
            </a:r>
            <a:r>
              <a:rPr lang="en-US" sz="1375"/>
              <a:t>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If you have a question ask a Designated Undergraduate Sociology Advisor.</a:t>
            </a:r>
            <a:endParaRPr sz="1375"/>
          </a:p>
          <a:p>
            <a:pPr indent="-176211" lvl="0" marL="22860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825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"/>
          <p:cNvSpPr txBox="1"/>
          <p:nvPr>
            <p:ph idx="1" type="subTitle"/>
          </p:nvPr>
        </p:nvSpPr>
        <p:spPr>
          <a:xfrm>
            <a:off x="286270" y="799449"/>
            <a:ext cx="4629211" cy="3489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800">
                <a:solidFill>
                  <a:schemeClr val="lt1"/>
                </a:solidFill>
              </a:rPr>
              <a:t>Department of Sociology and Interdisciplinary Social Sciences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solidFill>
                  <a:schemeClr val="lt1"/>
                </a:solidFill>
              </a:rPr>
              <a:t>         </a:t>
            </a:r>
            <a:r>
              <a:rPr lang="en-US" sz="1800">
                <a:solidFill>
                  <a:srgbClr val="A5A5A5"/>
                </a:solidFill>
              </a:rPr>
              <a:t>Dudley Moorhead Hall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solidFill>
                  <a:srgbClr val="A5A5A5"/>
                </a:solidFill>
              </a:rPr>
              <a:t>         DMH 241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50"/>
              <a:buNone/>
            </a:pPr>
            <a:r>
              <a:rPr lang="en-US" sz="26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✆</a:t>
            </a:r>
            <a:r>
              <a:rPr lang="en-US" sz="18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sz="1800">
                <a:solidFill>
                  <a:srgbClr val="A6A6A6"/>
                </a:solidFill>
              </a:rPr>
              <a:t>(408) 924-5320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50"/>
              <a:buNone/>
            </a:pPr>
            <a:r>
              <a:rPr lang="en-US" sz="22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🖂</a:t>
            </a:r>
            <a:r>
              <a:rPr lang="en-US" sz="18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sz="1800">
                <a:solidFill>
                  <a:srgbClr val="A6A6A6"/>
                </a:solidFill>
              </a:rPr>
              <a:t>sociology@sjsu.edu</a:t>
            </a:r>
            <a:endParaRPr sz="1800">
              <a:solidFill>
                <a:srgbClr val="A6A6A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50"/>
              <a:buNone/>
            </a:pPr>
            <a:r>
              <a:rPr lang="en-US" sz="2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🖳</a:t>
            </a:r>
            <a:r>
              <a:rPr lang="en-US" sz="22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sz="1800">
                <a:solidFill>
                  <a:srgbClr val="A6A6A6"/>
                </a:solidFill>
              </a:rPr>
              <a:t>sjsu.edu/siss</a:t>
            </a:r>
            <a:endParaRPr sz="1800">
              <a:solidFill>
                <a:srgbClr val="A6A6A6"/>
              </a:solidFill>
            </a:endParaRPr>
          </a:p>
        </p:txBody>
      </p:sp>
      <p:sp>
        <p:nvSpPr>
          <p:cNvPr id="332" name="Google Shape;332;p17"/>
          <p:cNvSpPr/>
          <p:nvPr/>
        </p:nvSpPr>
        <p:spPr>
          <a:xfrm>
            <a:off x="4605867" y="228597"/>
            <a:ext cx="4275666" cy="42041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33" name="Google Shape;33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9985" y="2619190"/>
            <a:ext cx="930498" cy="1397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7"/>
          <p:cNvPicPr preferRelativeResize="0"/>
          <p:nvPr/>
        </p:nvPicPr>
        <p:blipFill rotWithShape="1">
          <a:blip r:embed="rId4">
            <a:alphaModFix/>
          </a:blip>
          <a:srcRect b="24177" l="49" r="1995" t="9444"/>
          <a:stretch/>
        </p:blipFill>
        <p:spPr>
          <a:xfrm>
            <a:off x="4521199" y="641789"/>
            <a:ext cx="4334934" cy="1986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7"/>
          <p:cNvPicPr preferRelativeResize="0"/>
          <p:nvPr/>
        </p:nvPicPr>
        <p:blipFill rotWithShape="1">
          <a:blip r:embed="rId5">
            <a:alphaModFix/>
          </a:blip>
          <a:srcRect b="8659" l="20992" r="9377" t="8659"/>
          <a:stretch/>
        </p:blipFill>
        <p:spPr>
          <a:xfrm>
            <a:off x="6206065" y="2636096"/>
            <a:ext cx="1735675" cy="1367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80820-204-0006.jpg" id="336" name="Google Shape;336;p17"/>
          <p:cNvPicPr preferRelativeResize="0"/>
          <p:nvPr/>
        </p:nvPicPr>
        <p:blipFill rotWithShape="1">
          <a:blip r:embed="rId6">
            <a:alphaModFix/>
          </a:blip>
          <a:srcRect b="12550" l="0" r="0" t="36131"/>
          <a:stretch/>
        </p:blipFill>
        <p:spPr>
          <a:xfrm>
            <a:off x="1845733" y="3991404"/>
            <a:ext cx="7018866" cy="2403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7"/>
          <p:cNvPicPr preferRelativeResize="0"/>
          <p:nvPr/>
        </p:nvPicPr>
        <p:blipFill rotWithShape="1">
          <a:blip r:embed="rId7">
            <a:alphaModFix/>
          </a:blip>
          <a:srcRect b="5422" l="29492" r="147" t="0"/>
          <a:stretch/>
        </p:blipFill>
        <p:spPr>
          <a:xfrm>
            <a:off x="3475133" y="2209798"/>
            <a:ext cx="1813319" cy="179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41740" y="2619190"/>
            <a:ext cx="923778" cy="138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7"/>
          <p:cNvPicPr preferRelativeResize="0"/>
          <p:nvPr/>
        </p:nvPicPr>
        <p:blipFill rotWithShape="1">
          <a:blip r:embed="rId9">
            <a:alphaModFix/>
          </a:blip>
          <a:srcRect b="4778" l="9934" r="19867" t="28843"/>
          <a:stretch/>
        </p:blipFill>
        <p:spPr>
          <a:xfrm>
            <a:off x="152413" y="5135534"/>
            <a:ext cx="2015066" cy="126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79801" y="4351342"/>
            <a:ext cx="1065932" cy="79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20138" y="2377872"/>
            <a:ext cx="414865" cy="414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General Overview of the Major</a:t>
            </a:r>
            <a:endParaRPr/>
          </a:p>
        </p:txBody>
      </p:sp>
      <p:sp>
        <p:nvSpPr>
          <p:cNvPr id="226" name="Google Shape;226;p2"/>
          <p:cNvSpPr txBox="1"/>
          <p:nvPr>
            <p:ph idx="1" type="body"/>
          </p:nvPr>
        </p:nvSpPr>
        <p:spPr>
          <a:xfrm>
            <a:off x="498474" y="1357640"/>
            <a:ext cx="8029721" cy="5156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50"/>
              <a:buNone/>
            </a:pPr>
            <a:r>
              <a:rPr lang="en-US" sz="2200"/>
              <a:t>Sociology Concentrations: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BA, Sociology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BA, Sociology, concentration in Community Change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BA, Sociology, concentration in Social Interaction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BA, Sociology, concentration in Women, Gender and Sexuality Studies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BA, Sociology, concentration in Race and Ethnic Studies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rPr lang="en-US"/>
              <a:t>The following Minor Programs are offered by the department: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Asian American Studies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Sociology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Sociology of Education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Women, Gender, and Sexuality Studies</a:t>
            </a:r>
            <a:endParaRPr/>
          </a:p>
          <a:p>
            <a:pPr indent="-133350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500"/>
              <a:t>Sociology Graduation Requirements</a:t>
            </a:r>
            <a:endParaRPr sz="3500"/>
          </a:p>
        </p:txBody>
      </p:sp>
      <p:sp>
        <p:nvSpPr>
          <p:cNvPr id="233" name="Google Shape;233;p3"/>
          <p:cNvSpPr txBox="1"/>
          <p:nvPr>
            <p:ph idx="1" type="body"/>
          </p:nvPr>
        </p:nvSpPr>
        <p:spPr>
          <a:xfrm>
            <a:off x="498475" y="1531450"/>
            <a:ext cx="7556400" cy="47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4325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To graduate with a degree in Sociology, you will need to:</a:t>
            </a:r>
            <a:endParaRPr/>
          </a:p>
          <a:p>
            <a:pPr indent="-31432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b="1" lang="en-US"/>
              <a:t>Earn 120 Units</a:t>
            </a:r>
            <a:endParaRPr b="1"/>
          </a:p>
          <a:p>
            <a:pPr indent="-314325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Up to 70 units may be transferred from a community college</a:t>
            </a:r>
            <a:endParaRPr/>
          </a:p>
          <a:p>
            <a:pPr indent="-314325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40 units must be from upper division classes (numbered 100 or higher)</a:t>
            </a:r>
            <a:endParaRPr/>
          </a:p>
          <a:p>
            <a:pPr indent="-31432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b="1" lang="en-US"/>
              <a:t>Complete all University requirements</a:t>
            </a:r>
            <a:endParaRPr b="1"/>
          </a:p>
          <a:p>
            <a:pPr indent="-314325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GE core classes</a:t>
            </a:r>
            <a:endParaRPr/>
          </a:p>
          <a:p>
            <a:pPr indent="-314325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SJSU Studies (Areas R, S, V, and Z) classes</a:t>
            </a:r>
            <a:endParaRPr/>
          </a:p>
          <a:p>
            <a:pPr indent="-314325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American Institutions classes</a:t>
            </a:r>
            <a:endParaRPr/>
          </a:p>
          <a:p>
            <a:pPr indent="-314325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PE classes</a:t>
            </a:r>
            <a:endParaRPr/>
          </a:p>
          <a:p>
            <a:pPr indent="-31432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b="1" lang="en-US"/>
              <a:t>Complete all Sociology Major requirements (42 units)</a:t>
            </a:r>
            <a:endParaRPr b="1"/>
          </a:p>
          <a:p>
            <a:pPr indent="-314325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Core Sociology classes (27 units)</a:t>
            </a:r>
            <a:endParaRPr/>
          </a:p>
          <a:p>
            <a:pPr indent="-314325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Major elective classes (15 units)</a:t>
            </a:r>
            <a:endParaRPr/>
          </a:p>
          <a:p>
            <a:pPr indent="-31432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b="1" lang="en-US"/>
              <a:t>Complete all Minor requirements </a:t>
            </a:r>
            <a:r>
              <a:rPr lang="en-US"/>
              <a:t>(if applicable)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"/>
          <p:cNvSpPr txBox="1"/>
          <p:nvPr>
            <p:ph type="title"/>
          </p:nvPr>
        </p:nvSpPr>
        <p:spPr>
          <a:xfrm>
            <a:off x="498475" y="484100"/>
            <a:ext cx="7556400" cy="11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Sociology Core Sequence</a:t>
            </a:r>
            <a:endParaRPr sz="3500"/>
          </a:p>
        </p:txBody>
      </p:sp>
      <p:sp>
        <p:nvSpPr>
          <p:cNvPr id="240" name="Google Shape;240;p4"/>
          <p:cNvSpPr txBox="1"/>
          <p:nvPr>
            <p:ph idx="1" type="body"/>
          </p:nvPr>
        </p:nvSpPr>
        <p:spPr>
          <a:xfrm>
            <a:off x="498475" y="1229975"/>
            <a:ext cx="7556400" cy="51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sz="13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b="1" lang="en-US" sz="1800"/>
              <a:t>Core Sociology classes: (27 Units)</a:t>
            </a:r>
            <a:endParaRPr b="1" sz="18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b="1" lang="en-US" sz="1500"/>
              <a:t>SOCI 1:</a:t>
            </a:r>
            <a:r>
              <a:rPr lang="en-US" sz="1500"/>
              <a:t> Intro (GE: D1)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b="1" lang="en-US" sz="1500"/>
              <a:t>SOCI 80:</a:t>
            </a:r>
            <a:r>
              <a:rPr lang="en-US" sz="1500"/>
              <a:t> Social Problems (GE: D3)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b="1" lang="en-US" sz="1500"/>
              <a:t>SOCI 15:</a:t>
            </a:r>
            <a:r>
              <a:rPr lang="en-US" sz="1500"/>
              <a:t> (GE: B4) or equivalent statistics class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b="1" lang="en-US" sz="1500"/>
              <a:t>SOCI 116: </a:t>
            </a:r>
            <a:r>
              <a:rPr lang="en-US" sz="1500"/>
              <a:t>Global Society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b="1" lang="en-US" sz="1500"/>
              <a:t>SOCI 100W</a:t>
            </a:r>
            <a:r>
              <a:rPr lang="en-US" sz="1500"/>
              <a:t>: Writing Workshop (GE:Z)</a:t>
            </a:r>
            <a:endParaRPr sz="1500"/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Requires completion of the WST or WST Directed self-placement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b="1" lang="en-US" sz="1500"/>
              <a:t>SOCI 101</a:t>
            </a:r>
            <a:r>
              <a:rPr lang="en-US" sz="1500"/>
              <a:t>: Social Theory</a:t>
            </a:r>
            <a:endParaRPr sz="1500"/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Pre- or co-requisite: SOCI 100W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b="1" lang="en-US" sz="1500"/>
              <a:t>SOCI 104</a:t>
            </a:r>
            <a:r>
              <a:rPr lang="en-US" sz="1500"/>
              <a:t>: Quantitative Research Methods</a:t>
            </a:r>
            <a:endParaRPr sz="1500"/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Prerequisites: SOCI 15 or equivalent; SOCI 101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b="1" lang="en-US" sz="1500"/>
              <a:t>SOCI 105</a:t>
            </a:r>
            <a:r>
              <a:rPr lang="en-US" sz="1500"/>
              <a:t>: Qualitative Research Methods</a:t>
            </a:r>
            <a:endParaRPr sz="1500"/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Prerequisite: SOCI 101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b="1" lang="en-US" sz="1500"/>
              <a:t>SOCI 181B</a:t>
            </a:r>
            <a:r>
              <a:rPr lang="en-US" sz="1500"/>
              <a:t>: Senior Capstone, </a:t>
            </a:r>
            <a:r>
              <a:rPr b="1" lang="en-US" sz="1500" u="sng"/>
              <a:t>or</a:t>
            </a:r>
            <a:r>
              <a:rPr b="1" lang="en-US" sz="1500"/>
              <a:t> SOCI 104B</a:t>
            </a:r>
            <a:r>
              <a:rPr lang="en-US" sz="1500"/>
              <a:t>: Advanced Quantitative Methods </a:t>
            </a:r>
            <a:r>
              <a:rPr b="1" lang="en-US" sz="1500" u="sng"/>
              <a:t>or</a:t>
            </a:r>
            <a:r>
              <a:rPr lang="en-US" sz="1500"/>
              <a:t> </a:t>
            </a:r>
            <a:r>
              <a:rPr b="1" lang="en-US" sz="1500"/>
              <a:t>SOCI 105B</a:t>
            </a:r>
            <a:r>
              <a:rPr lang="en-US" sz="1500"/>
              <a:t>: Advanced Qualitative Methods</a:t>
            </a:r>
            <a:endParaRPr sz="1500"/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Prerequisite: Completion of at least one methods class (SOCI 104 or SOCI 105)</a:t>
            </a:r>
            <a:endParaRPr sz="1500"/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Note: You only need to take one of these classes</a:t>
            </a:r>
            <a:endParaRPr sz="1500"/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sz="15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Sociology Major Electives</a:t>
            </a:r>
            <a:endParaRPr/>
          </a:p>
        </p:txBody>
      </p:sp>
      <p:sp>
        <p:nvSpPr>
          <p:cNvPr id="247" name="Google Shape;247;p5"/>
          <p:cNvSpPr txBox="1"/>
          <p:nvPr>
            <p:ph idx="1" type="body"/>
          </p:nvPr>
        </p:nvSpPr>
        <p:spPr>
          <a:xfrm>
            <a:off x="498475" y="1174050"/>
            <a:ext cx="7556400" cy="49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4325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All Sociology students must complete 15 units (5 classes) of major electives</a:t>
            </a:r>
            <a:endParaRPr/>
          </a:p>
          <a:p>
            <a:pPr indent="-3143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The choice of elective classes varies by concentration</a:t>
            </a:r>
            <a:endParaRPr/>
          </a:p>
          <a:p>
            <a:pPr indent="-31432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b="1" lang="en-US"/>
              <a:t>General Sociology:</a:t>
            </a:r>
            <a:r>
              <a:rPr lang="en-US"/>
              <a:t> Most flexible choices in classes, broad categories.</a:t>
            </a:r>
            <a:endParaRPr/>
          </a:p>
          <a:p>
            <a:pPr indent="-31432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b="1" lang="en-US"/>
              <a:t>Concentration in Social Interaction: </a:t>
            </a:r>
            <a:r>
              <a:rPr lang="en-US"/>
              <a:t>Focus on micro-sociology (social interaction, socialization, personality and behavior)</a:t>
            </a:r>
            <a:endParaRPr/>
          </a:p>
          <a:p>
            <a:pPr indent="-31432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b="1" lang="en-US"/>
              <a:t>Concentration in Community Change: </a:t>
            </a:r>
            <a:r>
              <a:rPr lang="en-US"/>
              <a:t>Focus on macro-sociology (communities, organizations, public and community service, changing society)</a:t>
            </a:r>
            <a:endParaRPr/>
          </a:p>
          <a:p>
            <a:pPr indent="-31432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b="1" lang="en-US"/>
              <a:t>Concentration in Race and Ethnic Studies: </a:t>
            </a:r>
            <a:r>
              <a:rPr lang="en-US"/>
              <a:t>Interdisciplinary course sequence covering Asian American Studies, African American Studies, Chicana/Chicano Studies, and Native American Studies.</a:t>
            </a:r>
            <a:endParaRPr/>
          </a:p>
          <a:p>
            <a:pPr indent="-31432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b="1" lang="en-US"/>
              <a:t>Concentration in Women, Gender, and Sexuality Studies: </a:t>
            </a:r>
            <a:r>
              <a:rPr lang="en-US"/>
              <a:t>Focuses on how gender and gender identity, race, class, sexuality, and nation shape lives.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Academic Advising</a:t>
            </a:r>
            <a:endParaRPr/>
          </a:p>
        </p:txBody>
      </p:sp>
      <p:sp>
        <p:nvSpPr>
          <p:cNvPr id="253" name="Google Shape;253;p6"/>
          <p:cNvSpPr txBox="1"/>
          <p:nvPr>
            <p:ph idx="1" type="body"/>
          </p:nvPr>
        </p:nvSpPr>
        <p:spPr>
          <a:xfrm>
            <a:off x="498474" y="1413911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88"/>
              <a:buChar char="■"/>
            </a:pPr>
            <a:r>
              <a:rPr lang="en-US" sz="1850"/>
              <a:t>Major Advising: See the SISS Advising Faculty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1388"/>
              <a:buChar char="■"/>
            </a:pPr>
            <a:r>
              <a:rPr lang="en-US" sz="1850"/>
              <a:t>Minor Advising: See the Intended Department Advisor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1388"/>
              <a:buChar char="■"/>
            </a:pPr>
            <a:r>
              <a:rPr lang="en-US" sz="1850"/>
              <a:t>GE Advising: See the Academic Counseling Center for Excellence in the Social Sciences (ACCESS Center) located in Clark Hall 240</a:t>
            </a:r>
            <a:endParaRPr/>
          </a:p>
          <a:p>
            <a:pPr indent="-228600" lvl="1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49"/>
              <a:buChar char="■"/>
            </a:pPr>
            <a:r>
              <a:rPr lang="en-US" sz="1665"/>
              <a:t>General Education advising</a:t>
            </a:r>
            <a:endParaRPr/>
          </a:p>
          <a:p>
            <a:pPr indent="-228600" lvl="1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49"/>
              <a:buChar char="■"/>
            </a:pPr>
            <a:r>
              <a:rPr lang="en-US" sz="1665"/>
              <a:t>Help with decisions about changing majors</a:t>
            </a:r>
            <a:endParaRPr/>
          </a:p>
          <a:p>
            <a:pPr indent="-228600" lvl="1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49"/>
              <a:buChar char="■"/>
            </a:pPr>
            <a:r>
              <a:rPr lang="en-US" sz="1665"/>
              <a:t>Academic policy related questions</a:t>
            </a:r>
            <a:endParaRPr/>
          </a:p>
          <a:p>
            <a:pPr indent="-228600" lvl="1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49"/>
              <a:buChar char="■"/>
            </a:pPr>
            <a:r>
              <a:rPr lang="en-US" sz="1665"/>
              <a:t>Peer advising</a:t>
            </a:r>
            <a:endParaRPr/>
          </a:p>
          <a:p>
            <a:pPr indent="-228600" lvl="1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49"/>
              <a:buChar char="■"/>
            </a:pPr>
            <a:r>
              <a:rPr lang="en-US" sz="1665"/>
              <a:t>Academic advice and tips about how to navigate your way around SJSU</a:t>
            </a:r>
            <a:endParaRPr/>
          </a:p>
          <a:p>
            <a:pPr indent="-228600" lvl="1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49"/>
              <a:buChar char="■"/>
            </a:pPr>
            <a:r>
              <a:rPr lang="en-US" sz="1665"/>
              <a:t>Probation and Disqualification</a:t>
            </a:r>
            <a:endParaRPr/>
          </a:p>
          <a:p>
            <a:pPr indent="-228600" lvl="1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49"/>
              <a:buChar char="■"/>
            </a:pPr>
            <a:r>
              <a:rPr lang="en-US" sz="1665" u="sng">
                <a:solidFill>
                  <a:schemeClr val="hlink"/>
                </a:solidFill>
                <a:hlinkClick r:id="rId3"/>
              </a:rPr>
              <a:t>Socsci-access@sjsu.edu</a:t>
            </a:r>
            <a:r>
              <a:rPr lang="en-US" sz="1665"/>
              <a:t> (408) 924-5363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SISS Advising Faculty</a:t>
            </a:r>
            <a:endParaRPr/>
          </a:p>
        </p:txBody>
      </p:sp>
      <p:sp>
        <p:nvSpPr>
          <p:cNvPr id="260" name="Google Shape;260;p7"/>
          <p:cNvSpPr txBox="1"/>
          <p:nvPr>
            <p:ph idx="1" type="body"/>
          </p:nvPr>
        </p:nvSpPr>
        <p:spPr>
          <a:xfrm>
            <a:off x="498474" y="1478025"/>
            <a:ext cx="7556400" cy="4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 sz="1800"/>
              <a:t>Designated Undergraduate Sociology Advisors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Elizabeth Sweet 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Faustina DuCros 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Natalie Boero (on leave Fall 2021)</a:t>
            </a:r>
            <a:endParaRPr sz="1600"/>
          </a:p>
          <a:p>
            <a:pPr indent="-1524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/>
          </a:p>
          <a:p>
            <a:pPr indent="-228600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Other Sociology Advisors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William Armaline 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Peter Chua 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Carlos E. Garcia 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Scott Myers-Lipton 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Preston Rudy 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Megan Thiele</a:t>
            </a:r>
            <a:endParaRPr/>
          </a:p>
          <a:p>
            <a:pPr indent="0" lvl="1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/>
          </a:p>
          <a:p>
            <a:pPr indent="0" lvl="1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/>
          </a:p>
          <a:p>
            <a:pPr indent="0" lvl="1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/>
          </a:p>
          <a:p>
            <a:pPr indent="0" lvl="1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/>
          </a:p>
          <a:p>
            <a:pPr indent="0" lvl="1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/>
          </a:p>
          <a:p>
            <a:pPr indent="-1524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/>
          </a:p>
          <a:p>
            <a:pPr indent="-1524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/>
          </a:p>
          <a:p>
            <a:pPr indent="-1524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/>
          </a:p>
          <a:p>
            <a:pPr indent="-1524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/>
          </a:p>
          <a:p>
            <a:pPr indent="-1524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/>
          </a:p>
          <a:p>
            <a:pPr indent="-1524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/>
          </a:p>
          <a:p>
            <a:pPr indent="-228600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Asian American Studies Minor Advisors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Hien Do 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Yvonne Kwan 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Joanne Rondilla</a:t>
            </a:r>
            <a:endParaRPr sz="1600"/>
          </a:p>
          <a:p>
            <a:pPr indent="-228600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Sociology of Education Minor Advisors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Peter Chua 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Megan Thiele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Women, Gender, and Sexuality Studies Advisors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Tanya Bakhru 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Jack Caraves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What Classes Do I Register For?</a:t>
            </a:r>
            <a:endParaRPr/>
          </a:p>
        </p:txBody>
      </p:sp>
      <p:sp>
        <p:nvSpPr>
          <p:cNvPr id="266" name="Google Shape;266;p8"/>
          <p:cNvSpPr txBox="1"/>
          <p:nvPr>
            <p:ph idx="1" type="body"/>
          </p:nvPr>
        </p:nvSpPr>
        <p:spPr>
          <a:xfrm>
            <a:off x="498474" y="1295400"/>
            <a:ext cx="7556313" cy="4830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Four Questions: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What classes did you take at the community college?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Have you taken the Writing Skills Test (WST) Directed Self Placement and placed into SOCI 100W?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What is your concentration?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What classes are available?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Try to take the core courses as soon as possible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If you can’t take core classes take major electives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Classes for minor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University electives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9"/>
          <p:cNvSpPr txBox="1"/>
          <p:nvPr>
            <p:ph type="title"/>
          </p:nvPr>
        </p:nvSpPr>
        <p:spPr>
          <a:xfrm>
            <a:off x="498474" y="2554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Mode of Instruction: Fall 2021</a:t>
            </a:r>
            <a:endParaRPr/>
          </a:p>
        </p:txBody>
      </p:sp>
      <p:sp>
        <p:nvSpPr>
          <p:cNvPr id="272" name="Google Shape;272;p9"/>
          <p:cNvSpPr txBox="1"/>
          <p:nvPr>
            <p:ph idx="1" type="body"/>
          </p:nvPr>
        </p:nvSpPr>
        <p:spPr>
          <a:xfrm>
            <a:off x="498475" y="1219200"/>
            <a:ext cx="7556400" cy="60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b="1" i="1" lang="en-US"/>
              <a:t>In Person</a:t>
            </a:r>
            <a:endParaRPr b="1"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b="1" lang="en-US" sz="1400"/>
              <a:t>Meets on at a set day and time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b="1" lang="en-US" sz="1400"/>
              <a:t>Note a specific day, time, location are indicated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b="1" lang="en-US" sz="1400"/>
              <a:t>No online </a:t>
            </a:r>
            <a:r>
              <a:rPr b="1" lang="en-US" sz="1400"/>
              <a:t>component</a:t>
            </a:r>
            <a:r>
              <a:rPr b="1" lang="en-US" sz="1400"/>
              <a:t> </a:t>
            </a:r>
            <a:endParaRPr b="1" sz="1400"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b="1" i="1"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b="1" i="1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b="1"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b="1" i="1" lang="en-US"/>
              <a:t>Hybrid</a:t>
            </a:r>
            <a:endParaRPr b="1"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b="1" lang="en-US" sz="1500"/>
              <a:t>Meets on campus on certain days at a set time with an online instruction as well</a:t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b="1" lang="en-US" sz="1500"/>
              <a:t>Note a day and time are indicated but also “TBA” which indicates online </a:t>
            </a:r>
            <a:r>
              <a:rPr b="1" lang="en-US" sz="1500"/>
              <a:t>component</a:t>
            </a:r>
            <a:endParaRPr b="1" sz="1500"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b="1" i="1"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sz="1250"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i="1" sz="1200"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sz="1125"/>
          </a:p>
        </p:txBody>
      </p:sp>
      <p:pic>
        <p:nvPicPr>
          <p:cNvPr id="273" name="Google Shape;27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338" y="2371725"/>
            <a:ext cx="770572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500" y="4964850"/>
            <a:ext cx="7705726" cy="1157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dvantag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CSS-R90NQH4D</dc:creator>
</cp:coreProperties>
</file>