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74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tSI1dlhepv3VZwgtVVAXyjWtO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9"/>
  </p:normalViewPr>
  <p:slideViewPr>
    <p:cSldViewPr snapToGrid="0"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3038e7b42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3038e7b420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13038e7b420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d2afc44642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gd2afc4464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People that are okay can leave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People that need registration help can meet with advisor in breakout room for one-on-one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People interested in general registration can info can stick around</a:t>
            </a:r>
            <a:endParaRPr/>
          </a:p>
        </p:txBody>
      </p:sp>
      <p:sp>
        <p:nvSpPr>
          <p:cNvPr id="285" name="Google Shape;28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Come early and often!</a:t>
            </a:r>
            <a:endParaRPr/>
          </a:p>
        </p:txBody>
      </p:sp>
      <p:sp>
        <p:nvSpPr>
          <p:cNvPr id="249" name="Google Shape;24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4800600" y="6425640"/>
            <a:ext cx="1232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" name="Google Shape;21;p1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" name="Google Shape;22;p1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" name="Google Shape;23;p19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9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" name="Google Shape;25;p19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ntent">
  <p:cSld name="4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7" name="Google Shape;107;p2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8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600">
              <a:solidFill>
                <a:srgbClr val="C95E6D"/>
              </a:solidFill>
            </a:endParaRPr>
          </a:p>
        </p:txBody>
      </p:sp>
      <p:sp>
        <p:nvSpPr>
          <p:cNvPr id="112" name="Google Shape;112;p28"/>
          <p:cNvSpPr txBox="1">
            <a:spLocks noGrp="1"/>
          </p:cNvSpPr>
          <p:nvPr>
            <p:ph type="body" idx="1"/>
          </p:nvPr>
        </p:nvSpPr>
        <p:spPr>
          <a:xfrm>
            <a:off x="502920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marL="914400" lvl="1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marL="1371600" lvl="2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marL="1828800" lvl="3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marL="2286000" lvl="4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marL="2743200" lvl="5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marL="3200400" lvl="6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marL="3657600" lvl="7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marL="4114800" lvl="8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2"/>
          </p:nvPr>
        </p:nvSpPr>
        <p:spPr>
          <a:xfrm>
            <a:off x="502920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marL="914400" lvl="1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marL="1371600" lvl="2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marL="1828800" lvl="3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marL="2286000" lvl="4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marL="2743200" lvl="5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marL="3200400" lvl="6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marL="3657600" lvl="7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marL="4114800" lvl="8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body" idx="3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marL="914400" lvl="1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marL="1371600" lvl="2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marL="1828800" lvl="3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marL="2286000" lvl="4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marL="2743200" lvl="5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marL="3200400" lvl="6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marL="3657600" lvl="7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marL="4114800" lvl="8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body" idx="4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marL="914400" lvl="1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marL="1371600" lvl="2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marL="1828800" lvl="3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marL="2286000" lvl="4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marL="2743200" lvl="5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marL="3200400" lvl="6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marL="3657600" lvl="7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marL="4114800" lvl="8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8" name="Google Shape;118;p2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5" name="Google Shape;125;p30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1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0" name="Google Shape;130;p31"/>
          <p:cNvSpPr txBox="1"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sz="26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body" idx="1"/>
          </p:nvPr>
        </p:nvSpPr>
        <p:spPr>
          <a:xfrm>
            <a:off x="4168775" y="273050"/>
            <a:ext cx="459739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marL="914400" lvl="1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marL="1371600" lvl="2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marL="1828800" lvl="3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marL="2286000" lvl="4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marL="2743200" lvl="5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3200400" lvl="6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7pPr>
            <a:lvl8pPr marL="3657600" lvl="7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8pPr>
            <a:lvl9pPr marL="4114800" lvl="8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132" name="Google Shape;132;p31"/>
          <p:cNvSpPr txBox="1">
            <a:spLocks noGrp="1"/>
          </p:cNvSpPr>
          <p:nvPr>
            <p:ph type="body" idx="2"/>
          </p:nvPr>
        </p:nvSpPr>
        <p:spPr>
          <a:xfrm>
            <a:off x="381093" y="3733800"/>
            <a:ext cx="3255264" cy="2392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dt" idx="10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1"/>
          <p:cNvSpPr txBox="1">
            <a:spLocks noGrp="1"/>
          </p:cNvSpPr>
          <p:nvPr>
            <p:ph type="ftr" idx="11"/>
          </p:nvPr>
        </p:nvSpPr>
        <p:spPr>
          <a:xfrm>
            <a:off x="3859305" y="6423585"/>
            <a:ext cx="3316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8" name="Google Shape;138;p32"/>
          <p:cNvSpPr txBox="1"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sz="26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2"/>
          <p:cNvSpPr>
            <a:spLocks noGrp="1"/>
          </p:cNvSpPr>
          <p:nvPr>
            <p:ph type="pic" idx="2"/>
          </p:nvPr>
        </p:nvSpPr>
        <p:spPr>
          <a:xfrm>
            <a:off x="277906" y="228600"/>
            <a:ext cx="3460658" cy="6345238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169404" y="3995737"/>
            <a:ext cx="3898272" cy="2147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dt" idx="10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ftr" idx="11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32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bove Caption">
  <p:cSld name="Picture above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sz="26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77905" y="228600"/>
            <a:ext cx="6378389" cy="4187952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506505" y="5257799"/>
            <a:ext cx="6191157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600">
              <a:solidFill>
                <a:srgbClr val="C95E6D"/>
              </a:solidFill>
            </a:endParaRPr>
          </a:p>
        </p:txBody>
      </p:sp>
      <p:sp>
        <p:nvSpPr>
          <p:cNvPr id="152" name="Google Shape;152;p33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4" name="Google Shape;154;p33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ictures with Caption">
  <p:cSld name="2 Pictures with Ca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7" name="Google Shape;157;p34"/>
          <p:cNvSpPr txBox="1"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sz="26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4"/>
          <p:cNvSpPr txBox="1">
            <a:spLocks noGrp="1"/>
          </p:cNvSpPr>
          <p:nvPr>
            <p:ph type="body" idx="1"/>
          </p:nvPr>
        </p:nvSpPr>
        <p:spPr>
          <a:xfrm>
            <a:off x="381094" y="3733800"/>
            <a:ext cx="6179566" cy="2392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>
            <a:endParaRPr/>
          </a:p>
        </p:txBody>
      </p:sp>
      <p:sp>
        <p:nvSpPr>
          <p:cNvPr id="159" name="Google Shape;159;p34"/>
          <p:cNvSpPr txBox="1">
            <a:spLocks noGrp="1"/>
          </p:cNvSpPr>
          <p:nvPr>
            <p:ph type="dt" idx="10"/>
          </p:nvPr>
        </p:nvSpPr>
        <p:spPr>
          <a:xfrm>
            <a:off x="5212262" y="6235607"/>
            <a:ext cx="13483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4"/>
          <p:cNvSpPr txBox="1">
            <a:spLocks noGrp="1"/>
          </p:cNvSpPr>
          <p:nvPr>
            <p:ph type="ftr" idx="11"/>
          </p:nvPr>
        </p:nvSpPr>
        <p:spPr>
          <a:xfrm>
            <a:off x="381095" y="6235607"/>
            <a:ext cx="46481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4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600">
              <a:solidFill>
                <a:srgbClr val="C95E6D"/>
              </a:solidFill>
            </a:endParaRPr>
          </a:p>
        </p:txBody>
      </p:sp>
      <p:sp>
        <p:nvSpPr>
          <p:cNvPr id="162" name="Google Shape;162;p3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4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4" name="Google Shape;164;p34"/>
          <p:cNvSpPr>
            <a:spLocks noGrp="1"/>
          </p:cNvSpPr>
          <p:nvPr>
            <p:ph type="pic" idx="2"/>
          </p:nvPr>
        </p:nvSpPr>
        <p:spPr>
          <a:xfrm>
            <a:off x="6802438" y="2374940"/>
            <a:ext cx="2057400" cy="2039112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34"/>
          <p:cNvSpPr>
            <a:spLocks noGrp="1"/>
          </p:cNvSpPr>
          <p:nvPr>
            <p:ph type="pic" idx="3"/>
          </p:nvPr>
        </p:nvSpPr>
        <p:spPr>
          <a:xfrm>
            <a:off x="6802438" y="4535424"/>
            <a:ext cx="2057400" cy="20391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s with Caption">
  <p:cSld name="3 Pictures with Ca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8" name="Google Shape;168;p35"/>
          <p:cNvSpPr txBox="1"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sz="26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body" idx="1"/>
          </p:nvPr>
        </p:nvSpPr>
        <p:spPr>
          <a:xfrm>
            <a:off x="381094" y="3733800"/>
            <a:ext cx="4015304" cy="2392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>
            <a:endParaRPr/>
          </a:p>
        </p:txBody>
      </p:sp>
      <p:sp>
        <p:nvSpPr>
          <p:cNvPr id="170" name="Google Shape;170;p35"/>
          <p:cNvSpPr txBox="1">
            <a:spLocks noGrp="1"/>
          </p:cNvSpPr>
          <p:nvPr>
            <p:ph type="dt" idx="10"/>
          </p:nvPr>
        </p:nvSpPr>
        <p:spPr>
          <a:xfrm>
            <a:off x="3048000" y="6235607"/>
            <a:ext cx="13483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5"/>
          <p:cNvSpPr txBox="1">
            <a:spLocks noGrp="1"/>
          </p:cNvSpPr>
          <p:nvPr>
            <p:ph type="ftr" idx="11"/>
          </p:nvPr>
        </p:nvSpPr>
        <p:spPr>
          <a:xfrm>
            <a:off x="381095" y="6235607"/>
            <a:ext cx="25907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5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600">
              <a:solidFill>
                <a:srgbClr val="C95E6D"/>
              </a:solidFill>
            </a:endParaRPr>
          </a:p>
        </p:txBody>
      </p:sp>
      <p:sp>
        <p:nvSpPr>
          <p:cNvPr id="173" name="Google Shape;173;p35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5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5" name="Google Shape;175;p35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6" name="Google Shape;176;p35"/>
          <p:cNvSpPr>
            <a:spLocks noGrp="1"/>
          </p:cNvSpPr>
          <p:nvPr>
            <p:ph type="pic" idx="2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35"/>
          <p:cNvSpPr>
            <a:spLocks noGrp="1"/>
          </p:cNvSpPr>
          <p:nvPr>
            <p:ph type="pic" idx="3"/>
          </p:nvPr>
        </p:nvSpPr>
        <p:spPr>
          <a:xfrm>
            <a:off x="4624388" y="2381663"/>
            <a:ext cx="2057400" cy="2039112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35"/>
          <p:cNvSpPr>
            <a:spLocks noGrp="1"/>
          </p:cNvSpPr>
          <p:nvPr>
            <p:ph type="pic" idx="4"/>
          </p:nvPr>
        </p:nvSpPr>
        <p:spPr>
          <a:xfrm>
            <a:off x="6803136" y="2381662"/>
            <a:ext cx="2057400" cy="418795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s with Caption, Alt.">
  <p:cSld name="3 Pictures with Caption, Alt.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1" name="Google Shape;181;p36"/>
          <p:cNvSpPr txBox="1"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sz="26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6"/>
          <p:cNvSpPr>
            <a:spLocks noGrp="1"/>
          </p:cNvSpPr>
          <p:nvPr>
            <p:ph type="pic" idx="2"/>
          </p:nvPr>
        </p:nvSpPr>
        <p:spPr>
          <a:xfrm>
            <a:off x="277905" y="2365248"/>
            <a:ext cx="4240119" cy="4187952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36"/>
          <p:cNvSpPr txBox="1">
            <a:spLocks noGrp="1"/>
          </p:cNvSpPr>
          <p:nvPr>
            <p:ph type="body" idx="1"/>
          </p:nvPr>
        </p:nvSpPr>
        <p:spPr>
          <a:xfrm>
            <a:off x="4953000" y="3995737"/>
            <a:ext cx="3108960" cy="2147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>
            <a:endParaRPr/>
          </a:p>
        </p:txBody>
      </p:sp>
      <p:sp>
        <p:nvSpPr>
          <p:cNvPr id="184" name="Google Shape;184;p36"/>
          <p:cNvSpPr txBox="1">
            <a:spLocks noGrp="1"/>
          </p:cNvSpPr>
          <p:nvPr>
            <p:ph type="dt" idx="10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6"/>
          <p:cNvSpPr txBox="1">
            <a:spLocks noGrp="1"/>
          </p:cNvSpPr>
          <p:nvPr>
            <p:ph type="ftr" idx="11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6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600">
              <a:solidFill>
                <a:srgbClr val="C95E6D"/>
              </a:solidFill>
            </a:endParaRPr>
          </a:p>
        </p:txBody>
      </p:sp>
      <p:sp>
        <p:nvSpPr>
          <p:cNvPr id="187" name="Google Shape;187;p36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6"/>
          <p:cNvSpPr>
            <a:spLocks noGrp="1"/>
          </p:cNvSpPr>
          <p:nvPr>
            <p:ph type="pic" idx="3"/>
          </p:nvPr>
        </p:nvSpPr>
        <p:spPr>
          <a:xfrm>
            <a:off x="277905" y="228600"/>
            <a:ext cx="2057400" cy="2039112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36"/>
          <p:cNvSpPr>
            <a:spLocks noGrp="1"/>
          </p:cNvSpPr>
          <p:nvPr>
            <p:ph type="pic" idx="4"/>
          </p:nvPr>
        </p:nvSpPr>
        <p:spPr>
          <a:xfrm>
            <a:off x="2460625" y="228600"/>
            <a:ext cx="2057400" cy="20391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2" name="Google Shape;192;p3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7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7"/>
          <p:cNvSpPr txBox="1">
            <a:spLocks noGrp="1"/>
          </p:cNvSpPr>
          <p:nvPr>
            <p:ph type="body" idx="1"/>
          </p:nvPr>
        </p:nvSpPr>
        <p:spPr>
          <a:xfrm rot="5400000">
            <a:off x="2204149" y="275525"/>
            <a:ext cx="4144963" cy="755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marL="2743200" lvl="5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marL="3200400" lvl="6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marL="3657600" lvl="7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marL="4114800" lvl="8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195" name="Google Shape;195;p37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7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marL="2743200" lvl="5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marL="3200400" lvl="6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marL="3657600" lvl="7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marL="4114800" lvl="8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20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0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0" name="Google Shape;200;p38"/>
          <p:cNvSpPr txBox="1">
            <a:spLocks noGrp="1"/>
          </p:cNvSpPr>
          <p:nvPr>
            <p:ph type="title"/>
          </p:nvPr>
        </p:nvSpPr>
        <p:spPr>
          <a:xfrm rot="5400000">
            <a:off x="5750720" y="3199794"/>
            <a:ext cx="5171422" cy="68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8"/>
          <p:cNvSpPr txBox="1">
            <a:spLocks noGrp="1"/>
          </p:cNvSpPr>
          <p:nvPr>
            <p:ph type="body" idx="1"/>
          </p:nvPr>
        </p:nvSpPr>
        <p:spPr>
          <a:xfrm rot="5400000">
            <a:off x="1293765" y="122191"/>
            <a:ext cx="518486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marL="2743200" lvl="5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marL="3200400" lvl="6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marL="3657600" lvl="7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marL="4114800" lvl="8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202" name="Google Shape;202;p38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8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8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38"/>
          <p:cNvSpPr txBox="1"/>
          <p:nvPr/>
        </p:nvSpPr>
        <p:spPr>
          <a:xfrm rot="-5400000">
            <a:off x="8593111" y="561668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, Alt.">
  <p:cSld name="Title and Content, Alt.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marL="2743200" lvl="5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marL="3200400" lvl="6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marL="3657600" lvl="7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marL="4114800" lvl="8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600">
              <a:solidFill>
                <a:srgbClr val="C95E6D"/>
              </a:solidFill>
            </a:endParaRPr>
          </a:p>
        </p:txBody>
      </p:sp>
      <p:sp>
        <p:nvSpPr>
          <p:cNvPr id="42" name="Google Shape;42;p2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498518" y="1129553"/>
            <a:ext cx="7558960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 sz="2400" b="0" i="0" u="none" strike="noStrike" cap="none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2 Pictures">
  <p:cSld name="Title Slide with 2 Picture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dt" idx="10"/>
          </p:nvPr>
        </p:nvSpPr>
        <p:spPr>
          <a:xfrm>
            <a:off x="4800600" y="6425640"/>
            <a:ext cx="1232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ftr" idx="11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0" name="Google Shape;50;p22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1" name="Google Shape;51;p22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2" name="Google Shape;52;p22"/>
          <p:cNvSpPr>
            <a:spLocks noGrp="1"/>
          </p:cNvSpPr>
          <p:nvPr>
            <p:ph type="pic" idx="2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2"/>
          <p:cNvSpPr>
            <a:spLocks noGrp="1"/>
          </p:cNvSpPr>
          <p:nvPr>
            <p:ph type="pic" idx="3"/>
          </p:nvPr>
        </p:nvSpPr>
        <p:spPr>
          <a:xfrm>
            <a:off x="6802438" y="2377440"/>
            <a:ext cx="2057400" cy="2039112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22"/>
          <p:cNvSpPr txBox="1">
            <a:spLocks noGrp="1"/>
          </p:cNvSpPr>
          <p:nvPr>
            <p:ph type="body" idx="4"/>
          </p:nvPr>
        </p:nvSpPr>
        <p:spPr>
          <a:xfrm>
            <a:off x="857250" y="1779494"/>
            <a:ext cx="3086100" cy="204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50"/>
              <a:buNone/>
              <a:defRPr sz="4600">
                <a:solidFill>
                  <a:schemeClr val="lt1"/>
                </a:solidFill>
              </a:defRPr>
            </a:lvl1pPr>
            <a:lvl2pPr marL="914400" lvl="1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■"/>
              <a:defRPr sz="1200"/>
            </a:lvl2pPr>
            <a:lvl3pPr marL="1371600" lvl="2" indent="-2762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Char char="■"/>
              <a:defRPr sz="1000"/>
            </a:lvl3pPr>
            <a:lvl4pPr marL="1828800" lvl="3" indent="-27146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Char char="■"/>
              <a:defRPr sz="900"/>
            </a:lvl4pPr>
            <a:lvl5pPr marL="2286000" lvl="4" indent="-27146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Char char="■"/>
              <a:defRPr sz="900"/>
            </a:lvl5pPr>
            <a:lvl6pPr marL="2743200" lvl="5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marL="3200400" lvl="6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marL="3657600" lvl="7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marL="4114800" lvl="8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8" name="Google Shape;58;p23"/>
          <p:cNvSpPr txBox="1"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658906" y="6248774"/>
            <a:ext cx="14746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2286000" y="6248774"/>
            <a:ext cx="563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8305800" y="624877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C95E6D"/>
              </a:solidFill>
            </a:endParaRPr>
          </a:p>
        </p:txBody>
      </p:sp>
      <p:sp>
        <p:nvSpPr>
          <p:cNvPr id="63" name="Google Shape;63;p23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7" name="Google Shape;67;p24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8" name="Google Shape;68;p24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marL="914400" lvl="1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marL="1371600" lvl="2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marL="1828800" lvl="3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marL="2286000" lvl="4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marL="2743200" lvl="5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marL="3200400" lvl="6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marL="3657600" lvl="7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marL="4114800" lvl="8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body" idx="2"/>
          </p:nvPr>
        </p:nvSpPr>
        <p:spPr>
          <a:xfrm>
            <a:off x="439987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marL="914400" lvl="1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marL="1371600" lvl="2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marL="1828800" lvl="3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marL="2286000" lvl="4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marL="2743200" lvl="5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marL="3200400" lvl="6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marL="3657600" lvl="7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marL="4114800" lvl="8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7" name="Google Shape;77;p25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5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1"/>
          </p:nvPr>
        </p:nvSpPr>
        <p:spPr>
          <a:xfrm>
            <a:off x="497541" y="2447365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marL="914400" lvl="1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marL="1371600" lvl="2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marL="1828800" lvl="3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marL="2286000" lvl="4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marL="2743200" lvl="5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7pPr>
            <a:lvl8pPr marL="3657600" lvl="7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8pPr>
            <a:lvl9pPr marL="4114800" lvl="8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2"/>
          </p:nvPr>
        </p:nvSpPr>
        <p:spPr>
          <a:xfrm>
            <a:off x="4399878" y="2447365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marL="914400" lvl="1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marL="1371600" lvl="2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marL="1828800" lvl="3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marL="2286000" lvl="4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marL="2743200" lvl="5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7pPr>
            <a:lvl8pPr marL="3657600" lvl="7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8pPr>
            <a:lvl9pPr marL="4114800" lvl="8" indent="-30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body" idx="3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body" idx="4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rgbClr val="F0A5B0"/>
          </a:solidFill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, Top and Bottom">
  <p:cSld name="2 Content, Top and Bottom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6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body" idx="1"/>
          </p:nvPr>
        </p:nvSpPr>
        <p:spPr>
          <a:xfrm>
            <a:off x="498517" y="1985963"/>
            <a:ext cx="7569157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marL="914400" lvl="1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marL="1371600" lvl="2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marL="1828800" lvl="3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marL="2286000" lvl="4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marL="2743200" lvl="5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marL="3200400" lvl="6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marL="3657600" lvl="7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marL="4114800" lvl="8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body" idx="2"/>
          </p:nvPr>
        </p:nvSpPr>
        <p:spPr>
          <a:xfrm>
            <a:off x="498517" y="4164965"/>
            <a:ext cx="7569157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marL="914400" lvl="1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marL="1371600" lvl="2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marL="1828800" lvl="3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marL="2286000" lvl="4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marL="2743200" lvl="5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marL="3200400" lvl="6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marL="3657600" lvl="7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marL="4114800" lvl="8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>
            <a:endParaRPr/>
          </a:p>
        </p:txBody>
      </p:sp>
      <p:sp>
        <p:nvSpPr>
          <p:cNvPr id="93" name="Google Shape;93;p2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4" name="Google Shape;94;p26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600">
              <a:solidFill>
                <a:srgbClr val="C95E6D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ntent">
  <p:cSld name="3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7" name="Google Shape;97;p2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7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body" idx="1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marL="914400" lvl="1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marL="1371600" lvl="2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marL="1828800" lvl="3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marL="2286000" lvl="4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marL="2743200" lvl="5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marL="3200400" lvl="6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marL="3657600" lvl="7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marL="4114800" lvl="8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600">
              <a:solidFill>
                <a:srgbClr val="C95E6D"/>
              </a:solidFill>
            </a:endParaRPr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2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marL="914400" lvl="1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marL="1371600" lvl="2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marL="1828800" lvl="3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marL="2286000" lvl="4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marL="2743200" lvl="5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marL="3200400" lvl="6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marL="3657600" lvl="7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marL="4114800" lvl="8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body" idx="3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marL="914400" lvl="1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marL="1371600" lvl="2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marL="1828800" lvl="3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marL="2286000" lvl="4" indent="-3143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marL="2743200" lvl="5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marL="3200400" lvl="6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marL="3657600" lvl="7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marL="4114800" lvl="8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600">
              <a:solidFill>
                <a:srgbClr val="C95E6D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jsu.edu/sis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val@sjsu.edu" TargetMode="External"/><Relationship Id="rId4" Type="http://schemas.openxmlformats.org/officeDocument/2006/relationships/hyperlink" Target="mailto:sociology@sjsu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ocsci-access@sjsu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arlos.e.garcia@sjsu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3038e7b420_1_6"/>
          <p:cNvSpPr txBox="1">
            <a:spLocks noGrp="1"/>
          </p:cNvSpPr>
          <p:nvPr>
            <p:ph type="title"/>
          </p:nvPr>
        </p:nvSpPr>
        <p:spPr>
          <a:xfrm>
            <a:off x="2286000" y="3124200"/>
            <a:ext cx="5638800" cy="1362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/>
              <a:t>Department of Sociology and Interdisciplinary Social Sciences</a:t>
            </a:r>
            <a:endParaRPr/>
          </a:p>
        </p:txBody>
      </p:sp>
      <p:sp>
        <p:nvSpPr>
          <p:cNvPr id="212" name="Google Shape;212;g13038e7b420_1_6"/>
          <p:cNvSpPr txBox="1"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>
              <a:solidFill>
                <a:srgbClr val="888888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>
              <a:solidFill>
                <a:srgbClr val="888888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1800">
                <a:solidFill>
                  <a:schemeClr val="accent6"/>
                </a:solidFill>
              </a:rPr>
              <a:t>Dudley Moorhead Hall</a:t>
            </a:r>
            <a:endParaRPr>
              <a:solidFill>
                <a:srgbClr val="888888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rPr lang="en-US" sz="1800">
                <a:solidFill>
                  <a:schemeClr val="accent6"/>
                </a:solidFill>
              </a:rPr>
              <a:t>DMH 240B</a:t>
            </a:r>
            <a:endParaRPr>
              <a:solidFill>
                <a:srgbClr val="888888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rPr lang="en-US" sz="1800">
                <a:solidFill>
                  <a:schemeClr val="accent6"/>
                </a:solidFill>
              </a:rPr>
              <a:t>(408) 924-5320</a:t>
            </a:r>
            <a:endParaRPr>
              <a:solidFill>
                <a:srgbClr val="888888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None/>
            </a:pPr>
            <a:r>
              <a:rPr lang="en-US" sz="1800">
                <a:solidFill>
                  <a:schemeClr val="accent6"/>
                </a:solidFill>
              </a:rPr>
              <a:t>sociology@sjsu.edu</a:t>
            </a:r>
            <a:endParaRPr sz="1800">
              <a:solidFill>
                <a:schemeClr val="accent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None/>
            </a:pPr>
            <a:r>
              <a:rPr lang="en-US" sz="1800">
                <a:solidFill>
                  <a:schemeClr val="accent6"/>
                </a:solidFill>
              </a:rPr>
              <a:t>sjsu.edu/siss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166F1-3C0A-7D0B-74F4-34C7411DC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47CDF-1545-0148-1137-4D3D073FD5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4EC7D57-BB1D-1822-A972-13A2B52BA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9" y="445770"/>
            <a:ext cx="8216582" cy="596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828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"/>
          <p:cNvSpPr txBox="1">
            <a:spLocks noGrp="1"/>
          </p:cNvSpPr>
          <p:nvPr>
            <p:ph type="title"/>
          </p:nvPr>
        </p:nvSpPr>
        <p:spPr>
          <a:xfrm>
            <a:off x="498474" y="2554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Mode of Instruction:</a:t>
            </a:r>
            <a:endParaRPr/>
          </a:p>
        </p:txBody>
      </p:sp>
      <p:sp>
        <p:nvSpPr>
          <p:cNvPr id="264" name="Google Shape;264;p9"/>
          <p:cNvSpPr txBox="1">
            <a:spLocks noGrp="1"/>
          </p:cNvSpPr>
          <p:nvPr>
            <p:ph type="body" idx="1"/>
          </p:nvPr>
        </p:nvSpPr>
        <p:spPr>
          <a:xfrm>
            <a:off x="498475" y="1219200"/>
            <a:ext cx="7556400" cy="6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 b="1" i="1"/>
              <a:t>In Person</a:t>
            </a:r>
            <a:endParaRPr b="1"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 sz="1400" b="1"/>
              <a:t>Meets on at a set day and time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 sz="1400" b="1"/>
              <a:t>Note a specific day, time, location are indicated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 sz="1400" b="1"/>
              <a:t>No online component </a:t>
            </a:r>
            <a:endParaRPr sz="1400" b="1"/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50"/>
              <a:buNone/>
            </a:pPr>
            <a:endParaRPr b="1" i="1"/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50"/>
              <a:buNone/>
            </a:pPr>
            <a:endParaRPr b="1" i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50"/>
              <a:buNone/>
            </a:pPr>
            <a:endParaRPr b="1"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 b="1" i="1"/>
              <a:t>Hybrid</a:t>
            </a:r>
            <a:endParaRPr b="1"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 sz="1500" b="1"/>
              <a:t>Meets on campus on certain days at a set time with an online instruction as well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 sz="1500" b="1"/>
              <a:t>Note a day and time are indicated but also “TBA” which indicates online component</a:t>
            </a:r>
            <a:endParaRPr sz="1500" b="1"/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50"/>
              <a:buNone/>
            </a:pPr>
            <a:endParaRPr b="1" i="1"/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50"/>
              <a:buNone/>
            </a:pPr>
            <a:endParaRPr sz="1800" b="1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50"/>
              <a:buNone/>
            </a:pPr>
            <a:endParaRPr sz="1250"/>
          </a:p>
          <a:p>
            <a:pPr marL="4572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50"/>
              <a:buNone/>
            </a:pPr>
            <a:endParaRPr/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50"/>
              <a:buNone/>
            </a:pPr>
            <a:endParaRPr sz="1200" i="1"/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50"/>
              <a:buNone/>
            </a:pPr>
            <a:endParaRPr sz="1125"/>
          </a:p>
        </p:txBody>
      </p:sp>
      <p:pic>
        <p:nvPicPr>
          <p:cNvPr id="265" name="Google Shape;2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338" y="2371725"/>
            <a:ext cx="770572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500" y="4964850"/>
            <a:ext cx="7705726" cy="1157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d2afc44642_0_2"/>
          <p:cNvSpPr txBox="1">
            <a:spLocks noGrp="1"/>
          </p:cNvSpPr>
          <p:nvPr>
            <p:ph type="title"/>
          </p:nvPr>
        </p:nvSpPr>
        <p:spPr>
          <a:xfrm>
            <a:off x="498474" y="2554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Mode of Instruction: </a:t>
            </a:r>
            <a:endParaRPr/>
          </a:p>
        </p:txBody>
      </p:sp>
      <p:sp>
        <p:nvSpPr>
          <p:cNvPr id="272" name="Google Shape;272;gd2afc44642_0_2"/>
          <p:cNvSpPr txBox="1">
            <a:spLocks noGrp="1"/>
          </p:cNvSpPr>
          <p:nvPr>
            <p:ph type="body" idx="1"/>
          </p:nvPr>
        </p:nvSpPr>
        <p:spPr>
          <a:xfrm>
            <a:off x="620300" y="825225"/>
            <a:ext cx="7434600" cy="59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b="1" i="1"/>
              <a:t>ONLINE</a:t>
            </a:r>
            <a:endParaRPr b="1"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 b="1" i="1"/>
              <a:t>Synchronous</a:t>
            </a:r>
            <a:endParaRPr b="1" i="1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 sz="1500" b="1"/>
              <a:t>Meets online at a set day and time </a:t>
            </a:r>
            <a:endParaRPr sz="1500" b="1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 sz="1500" b="1"/>
              <a:t>Notice a day and time are indicated but room is “On Line” </a:t>
            </a:r>
            <a:endParaRPr sz="1500" b="1"/>
          </a:p>
          <a:p>
            <a:pPr marL="22860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 b="1" i="1"/>
              <a:t>Asynchronous </a:t>
            </a:r>
            <a:endParaRPr b="1" i="1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 sz="1500" b="1"/>
              <a:t>Completely online</a:t>
            </a:r>
            <a:endParaRPr sz="1500" b="1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 sz="1500" b="1"/>
              <a:t>Notice no set meeting day or time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endParaRPr b="1"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endParaRPr b="1"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 b="1" i="1"/>
              <a:t>Bichronous</a:t>
            </a:r>
            <a:endParaRPr b="1"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 b="1"/>
              <a:t>	</a:t>
            </a:r>
            <a:r>
              <a:rPr lang="en-US" sz="1500" b="1"/>
              <a:t>Meets online on some days at a specific time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 sz="1500" b="1"/>
              <a:t>	Note a set day and time for meeting but also “TBA”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 sz="1500" b="1"/>
              <a:t>	“TBA” indicates online component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endParaRPr sz="1250"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</a:pPr>
            <a:endParaRPr/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endParaRPr sz="1200" i="1"/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endParaRPr sz="1125"/>
          </a:p>
        </p:txBody>
      </p:sp>
      <p:pic>
        <p:nvPicPr>
          <p:cNvPr id="273" name="Google Shape;273;gd2afc44642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300" y="5842350"/>
            <a:ext cx="6588675" cy="9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d2afc44642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300" y="3886425"/>
            <a:ext cx="6501555" cy="8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d2afc44642_0_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9400" y="2096050"/>
            <a:ext cx="6730475" cy="78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956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How to:</a:t>
            </a:r>
            <a:endParaRPr/>
          </a:p>
        </p:txBody>
      </p:sp>
      <p:sp>
        <p:nvSpPr>
          <p:cNvPr id="281" name="Google Shape;281;p10"/>
          <p:cNvSpPr txBox="1">
            <a:spLocks noGrp="1"/>
          </p:cNvSpPr>
          <p:nvPr>
            <p:ph type="body" idx="1"/>
          </p:nvPr>
        </p:nvSpPr>
        <p:spPr>
          <a:xfrm>
            <a:off x="498474" y="1551710"/>
            <a:ext cx="7556313" cy="457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Find the classes for your concentration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Search for classes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Change concentrations</a:t>
            </a:r>
            <a:endParaRPr/>
          </a:p>
          <a:p>
            <a:pPr marL="228600" lvl="0" indent="-21907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Managing waiting lists</a:t>
            </a:r>
            <a:endParaRPr/>
          </a:p>
          <a:p>
            <a:pPr marL="228600" lvl="0" indent="-21907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Sign up for WST-DSP</a:t>
            </a:r>
            <a:endParaRPr/>
          </a:p>
          <a:p>
            <a:pPr marL="228600" lvl="0" indent="-21907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Applying for graduation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288" name="Google Shape;288;p11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400" cy="4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Case Study #1</a:t>
            </a:r>
            <a:endParaRPr/>
          </a:p>
        </p:txBody>
      </p:sp>
      <p:sp>
        <p:nvSpPr>
          <p:cNvPr id="294" name="Google Shape;294;p12"/>
          <p:cNvSpPr txBox="1">
            <a:spLocks noGrp="1"/>
          </p:cNvSpPr>
          <p:nvPr>
            <p:ph type="body" idx="1"/>
          </p:nvPr>
        </p:nvSpPr>
        <p:spPr>
          <a:xfrm>
            <a:off x="498474" y="1225516"/>
            <a:ext cx="7556313" cy="490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Background Information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Took Introduction to Sociology, Social Problems, and Statistics at Community College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Placed into 100W in the WST Directed Self-Placement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In the  WGSS Concentration 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Minor in Biology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Wants to take 15 units  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What Should/Could the Student Take?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SOCI 100W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SOCI 101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SOCI 116 or Major Elective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Area R,S, or V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Minor Elective (Consult Minor Department)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Case Study #2</a:t>
            </a:r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body" idx="1"/>
          </p:nvPr>
        </p:nvSpPr>
        <p:spPr>
          <a:xfrm>
            <a:off x="498474" y="1225516"/>
            <a:ext cx="7556313" cy="490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Background Information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Took Introduction to Sociology and Statistics at Community College but did not Take Social Problems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Placed into 100W in the WST Directed Self-Placement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In the Social Interaction Concentration 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No Minor 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Wants to take 12 units  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What Should/Could the Student Take?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SOCI 080 (Social Problems)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SOCI 100W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SOCI 101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SOCI 116 or Major Elective or Area R,S, or V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4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Case Study #3</a:t>
            </a:r>
            <a:endParaRPr/>
          </a:p>
        </p:txBody>
      </p:sp>
      <p:sp>
        <p:nvSpPr>
          <p:cNvPr id="306" name="Google Shape;306;p14"/>
          <p:cNvSpPr txBox="1">
            <a:spLocks noGrp="1"/>
          </p:cNvSpPr>
          <p:nvPr>
            <p:ph type="body" idx="1"/>
          </p:nvPr>
        </p:nvSpPr>
        <p:spPr>
          <a:xfrm>
            <a:off x="498474" y="1225516"/>
            <a:ext cx="7556313" cy="490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Background Information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Took Introduction to Sociology, Social Problems, and Statistics at Community College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Did not self place into SOCI 100W OR SOCI 100W classes are full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In the General Concentration 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No Minor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Wants to take 15 units  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What Should/Could the Student Take?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If self placed into 100A, register for ENGL 100A or LLD 100A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SOCI 116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Major Elective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Major Elective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Major Elective or University Elective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</a:pPr>
            <a:endParaRPr/>
          </a:p>
          <a:p>
            <a:pPr marL="457200" lvl="1" indent="-1428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5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Rockwell"/>
              <a:buNone/>
            </a:pPr>
            <a:r>
              <a:rPr lang="en-US">
                <a:solidFill>
                  <a:srgbClr val="FF0000"/>
                </a:solidFill>
              </a:rPr>
              <a:t>Case Study #4</a:t>
            </a:r>
            <a:endParaRPr/>
          </a:p>
        </p:txBody>
      </p:sp>
      <p:sp>
        <p:nvSpPr>
          <p:cNvPr id="312" name="Google Shape;312;p15"/>
          <p:cNvSpPr txBox="1">
            <a:spLocks noGrp="1"/>
          </p:cNvSpPr>
          <p:nvPr>
            <p:ph type="body" idx="1"/>
          </p:nvPr>
        </p:nvSpPr>
        <p:spPr>
          <a:xfrm>
            <a:off x="498474" y="1225516"/>
            <a:ext cx="7556313" cy="490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Background Information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>
                <a:solidFill>
                  <a:srgbClr val="FF0000"/>
                </a:solidFill>
              </a:rPr>
              <a:t>No classes in Major available  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What Should/Could the Student Take/Do?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Get on wait lists for Core classes and Major electives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WST Directed Self-Placement – Area R,S,V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Minor classes?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How many University elective units do you need?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Register for University electives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Monitor enrollments </a:t>
            </a:r>
            <a:endParaRPr/>
          </a:p>
          <a:p>
            <a:pPr marL="457200" lvl="1" indent="-1428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6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Tips for Being Successful at SJSU</a:t>
            </a:r>
            <a:endParaRPr/>
          </a:p>
        </p:txBody>
      </p:sp>
      <p:sp>
        <p:nvSpPr>
          <p:cNvPr id="318" name="Google Shape;318;p16"/>
          <p:cNvSpPr txBox="1">
            <a:spLocks noGrp="1"/>
          </p:cNvSpPr>
          <p:nvPr>
            <p:ph type="body" idx="1"/>
          </p:nvPr>
        </p:nvSpPr>
        <p:spPr>
          <a:xfrm>
            <a:off x="498474" y="1320798"/>
            <a:ext cx="7556313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Become familiar with the </a:t>
            </a:r>
            <a:r>
              <a:rPr lang="en-US" sz="1375" u="sng">
                <a:solidFill>
                  <a:schemeClr val="hlink"/>
                </a:solidFill>
                <a:hlinkClick r:id="rId3"/>
              </a:rPr>
              <a:t>department website</a:t>
            </a:r>
            <a:r>
              <a:rPr lang="en-US" sz="1375" u="sng"/>
              <a:t>.</a:t>
            </a:r>
            <a:endParaRPr sz="1375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The SISS Department office can be reached at </a:t>
            </a:r>
            <a:r>
              <a:rPr lang="en-US" sz="1375" u="sng">
                <a:solidFill>
                  <a:schemeClr val="hlink"/>
                </a:solidFill>
                <a:hlinkClick r:id="rId4"/>
              </a:rPr>
              <a:t>sociology@sjsu.edu</a:t>
            </a:r>
            <a:r>
              <a:rPr lang="en-US" sz="1375"/>
              <a:t>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Use your sjsu.edu email.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Include your SJSU ID number in your emails.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Become familiar with your MyProgress report.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Don’t know how to address your teacher? Use “Professor.”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Complete the Writing Skills Test (WST) Directed Self Placement as soon as possible.</a:t>
            </a:r>
            <a:endParaRPr sz="1375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Complete SOCI 100W and SOCI 101 before the start of your third semester at SJSU.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Complete either SOCI 104 or 105 (ideally both) before the start of your fourth semester at SJSU.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When you create your schedule, take into account that in addition to being at a new university, you will be transitioning from lower division to primarily upper division classes.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The University encourages students to take 15 units per semester to complete their degrees in two years.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If you are disqualified in Sociology, you will have one opportunity for reinstatement. After a second disqualification, you will have to find another major.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It is possible to receive a “D-” in a course in the major and graduate, but your major GPA and your overall SJSU GPA must be 2.0 for graduation.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If your transfer units have not posted by the first day of class email: </a:t>
            </a:r>
            <a:r>
              <a:rPr lang="en-US" sz="1375" u="sng">
                <a:solidFill>
                  <a:schemeClr val="hlink"/>
                </a:solidFill>
                <a:hlinkClick r:id="rId5"/>
              </a:rPr>
              <a:t>eval@sjsu.edu</a:t>
            </a:r>
            <a:r>
              <a:rPr lang="en-US" sz="1375"/>
              <a:t>.</a:t>
            </a:r>
            <a:r>
              <a:rPr lang="en-US" sz="1375" u="sng"/>
              <a:t> </a:t>
            </a:r>
            <a:r>
              <a:rPr lang="en-US" sz="1375"/>
              <a:t>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If you have a question ask a Designated Undergraduate Sociology Advisor.</a:t>
            </a:r>
            <a:endParaRPr sz="1375"/>
          </a:p>
          <a:p>
            <a:pPr marL="228600" lvl="0" indent="-176211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825"/>
              <a:buNone/>
            </a:pP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General Overview of the Major</a:t>
            </a:r>
            <a:endParaRPr/>
          </a:p>
        </p:txBody>
      </p:sp>
      <p:sp>
        <p:nvSpPr>
          <p:cNvPr id="218" name="Google Shape;218;p2"/>
          <p:cNvSpPr txBox="1">
            <a:spLocks noGrp="1"/>
          </p:cNvSpPr>
          <p:nvPr>
            <p:ph type="body" idx="1"/>
          </p:nvPr>
        </p:nvSpPr>
        <p:spPr>
          <a:xfrm>
            <a:off x="498474" y="1357640"/>
            <a:ext cx="8029721" cy="5156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50"/>
              <a:buNone/>
            </a:pPr>
            <a:r>
              <a:rPr lang="en-US" sz="2200"/>
              <a:t>Sociology Concentrations: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BA, Sociology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BA, Sociology, concentration in Community Change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BA, Sociology, concentration in Social Interaction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BA, Sociology, concentration in Women, Gender and Sexuality Studies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BA, Sociology, concentration in Race and Ethnic Studies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rPr lang="en-US"/>
              <a:t>The following Minor Programs are offered by the department: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Asian American Studies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Sociology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Sociology of Education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Women, Gender, and Sexuality Studies</a:t>
            </a:r>
            <a:endParaRPr/>
          </a:p>
          <a:p>
            <a:pPr marL="228600" lvl="0" indent="-133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"/>
          <p:cNvSpPr txBox="1">
            <a:spLocks noGrp="1"/>
          </p:cNvSpPr>
          <p:nvPr>
            <p:ph type="subTitle" idx="1"/>
          </p:nvPr>
        </p:nvSpPr>
        <p:spPr>
          <a:xfrm>
            <a:off x="286270" y="799449"/>
            <a:ext cx="4629211" cy="348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800">
                <a:solidFill>
                  <a:schemeClr val="lt1"/>
                </a:solidFill>
              </a:rPr>
              <a:t>Department of Sociology and Interdisciplinary Social Sciences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</a:pP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solidFill>
                  <a:schemeClr val="lt1"/>
                </a:solidFill>
              </a:rPr>
              <a:t>         </a:t>
            </a:r>
            <a:r>
              <a:rPr lang="en-US" sz="1800">
                <a:solidFill>
                  <a:srgbClr val="A5A5A5"/>
                </a:solidFill>
              </a:rPr>
              <a:t>Dudley Moorhead Hall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solidFill>
                  <a:srgbClr val="A5A5A5"/>
                </a:solidFill>
              </a:rPr>
              <a:t>         DMH 241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50"/>
              <a:buNone/>
            </a:pPr>
            <a:r>
              <a:rPr lang="en-US" sz="26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✆</a:t>
            </a:r>
            <a:r>
              <a:rPr lang="en-US" sz="18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en-US" sz="1800">
                <a:solidFill>
                  <a:srgbClr val="A6A6A6"/>
                </a:solidFill>
              </a:rPr>
              <a:t>(408) 924-5320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50"/>
              <a:buNone/>
            </a:pPr>
            <a:r>
              <a:rPr lang="en-US" sz="22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🖂</a:t>
            </a:r>
            <a:r>
              <a:rPr lang="en-US" sz="18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en-US" sz="1800">
                <a:solidFill>
                  <a:srgbClr val="A6A6A6"/>
                </a:solidFill>
              </a:rPr>
              <a:t>sociology@sjsu.edu</a:t>
            </a:r>
            <a:endParaRPr sz="1800">
              <a:solidFill>
                <a:srgbClr val="A6A6A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50"/>
              <a:buNone/>
            </a:pPr>
            <a:r>
              <a:rPr lang="en-US" sz="26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🖳</a:t>
            </a:r>
            <a:r>
              <a:rPr lang="en-US" sz="22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en-US" sz="1800">
                <a:solidFill>
                  <a:srgbClr val="A6A6A6"/>
                </a:solidFill>
              </a:rPr>
              <a:t>sjsu.edu/siss</a:t>
            </a:r>
            <a:endParaRPr sz="1800">
              <a:solidFill>
                <a:srgbClr val="A6A6A6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4605867" y="228597"/>
            <a:ext cx="4275666" cy="42041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25" name="Google Shape;32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9985" y="2619190"/>
            <a:ext cx="930498" cy="1397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7"/>
          <p:cNvPicPr preferRelativeResize="0"/>
          <p:nvPr/>
        </p:nvPicPr>
        <p:blipFill rotWithShape="1">
          <a:blip r:embed="rId4">
            <a:alphaModFix/>
          </a:blip>
          <a:srcRect l="49" t="9444" r="1995" b="24177"/>
          <a:stretch/>
        </p:blipFill>
        <p:spPr>
          <a:xfrm>
            <a:off x="4521199" y="641789"/>
            <a:ext cx="4334934" cy="1986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7"/>
          <p:cNvPicPr preferRelativeResize="0"/>
          <p:nvPr/>
        </p:nvPicPr>
        <p:blipFill rotWithShape="1">
          <a:blip r:embed="rId5">
            <a:alphaModFix/>
          </a:blip>
          <a:srcRect l="20992" t="8659" r="9377" b="8659"/>
          <a:stretch/>
        </p:blipFill>
        <p:spPr>
          <a:xfrm>
            <a:off x="6206065" y="2636096"/>
            <a:ext cx="1735675" cy="136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7" descr="20180820-204-0006.jpg"/>
          <p:cNvPicPr preferRelativeResize="0"/>
          <p:nvPr/>
        </p:nvPicPr>
        <p:blipFill rotWithShape="1">
          <a:blip r:embed="rId6">
            <a:alphaModFix/>
          </a:blip>
          <a:srcRect t="36131" b="12548"/>
          <a:stretch/>
        </p:blipFill>
        <p:spPr>
          <a:xfrm>
            <a:off x="1845733" y="3991404"/>
            <a:ext cx="7018866" cy="2403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7"/>
          <p:cNvPicPr preferRelativeResize="0"/>
          <p:nvPr/>
        </p:nvPicPr>
        <p:blipFill rotWithShape="1">
          <a:blip r:embed="rId7">
            <a:alphaModFix/>
          </a:blip>
          <a:srcRect l="29492" r="147" b="5422"/>
          <a:stretch/>
        </p:blipFill>
        <p:spPr>
          <a:xfrm>
            <a:off x="3475133" y="2209798"/>
            <a:ext cx="1813319" cy="179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41740" y="2619190"/>
            <a:ext cx="923778" cy="1384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7"/>
          <p:cNvPicPr preferRelativeResize="0"/>
          <p:nvPr/>
        </p:nvPicPr>
        <p:blipFill rotWithShape="1">
          <a:blip r:embed="rId9">
            <a:alphaModFix/>
          </a:blip>
          <a:srcRect l="9934" t="28843" r="19867" b="4778"/>
          <a:stretch/>
        </p:blipFill>
        <p:spPr>
          <a:xfrm>
            <a:off x="152413" y="5135534"/>
            <a:ext cx="2015066" cy="1261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9801" y="4351342"/>
            <a:ext cx="1065932" cy="79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20138" y="2377872"/>
            <a:ext cx="414865" cy="414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500"/>
              <a:t>Sociology Graduation Requirements</a:t>
            </a:r>
            <a:endParaRPr sz="3500"/>
          </a:p>
        </p:txBody>
      </p:sp>
      <p:sp>
        <p:nvSpPr>
          <p:cNvPr id="225" name="Google Shape;225;p3"/>
          <p:cNvSpPr txBox="1">
            <a:spLocks noGrp="1"/>
          </p:cNvSpPr>
          <p:nvPr>
            <p:ph type="body" idx="1"/>
          </p:nvPr>
        </p:nvSpPr>
        <p:spPr>
          <a:xfrm>
            <a:off x="498475" y="1531450"/>
            <a:ext cx="7556400" cy="47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43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To graduate with a degree in Sociology, you will need to:</a:t>
            </a:r>
            <a:endParaRPr/>
          </a:p>
          <a:p>
            <a:pPr marL="914400" lvl="1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 b="1"/>
              <a:t>Earn 120 Units</a:t>
            </a:r>
            <a:endParaRPr b="1"/>
          </a:p>
          <a:p>
            <a:pPr marL="1371600" lvl="2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Up to 70 units may be transferred from a community college</a:t>
            </a:r>
            <a:endParaRPr/>
          </a:p>
          <a:p>
            <a:pPr marL="1371600" lvl="2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40 units must be from upper division classes (numbered 100 or higher)</a:t>
            </a:r>
            <a:endParaRPr/>
          </a:p>
          <a:p>
            <a:pPr marL="914400" lvl="1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 b="1"/>
              <a:t>Complete all University requirements</a:t>
            </a:r>
            <a:endParaRPr b="1"/>
          </a:p>
          <a:p>
            <a:pPr marL="1371600" lvl="2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GE core classes</a:t>
            </a:r>
            <a:endParaRPr/>
          </a:p>
          <a:p>
            <a:pPr marL="1371600" lvl="2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SJSU Studies (Areas R, S, V, and Z) classes</a:t>
            </a:r>
            <a:endParaRPr/>
          </a:p>
          <a:p>
            <a:pPr marL="1371600" lvl="2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American Institutions classes</a:t>
            </a:r>
            <a:endParaRPr/>
          </a:p>
          <a:p>
            <a:pPr marL="1371600" lvl="2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PE classes</a:t>
            </a:r>
            <a:endParaRPr/>
          </a:p>
          <a:p>
            <a:pPr marL="914400" lvl="1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 b="1"/>
              <a:t>Complete all Sociology Major requirements (42 units)</a:t>
            </a:r>
            <a:endParaRPr b="1"/>
          </a:p>
          <a:p>
            <a:pPr marL="1371600" lvl="2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Core Sociology classes (27 units)</a:t>
            </a:r>
            <a:endParaRPr/>
          </a:p>
          <a:p>
            <a:pPr marL="1371600" lvl="2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Major elective classes (15 units)</a:t>
            </a:r>
            <a:endParaRPr/>
          </a:p>
          <a:p>
            <a:pPr marL="914400" lvl="1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 b="1"/>
              <a:t>Complete all Minor requirements </a:t>
            </a:r>
            <a:r>
              <a:rPr lang="en-US"/>
              <a:t>(if applicable)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"/>
          <p:cNvSpPr txBox="1">
            <a:spLocks noGrp="1"/>
          </p:cNvSpPr>
          <p:nvPr>
            <p:ph type="title"/>
          </p:nvPr>
        </p:nvSpPr>
        <p:spPr>
          <a:xfrm>
            <a:off x="498475" y="484100"/>
            <a:ext cx="7556400" cy="11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Sociology Core Sequence</a:t>
            </a:r>
            <a:endParaRPr sz="3500"/>
          </a:p>
        </p:txBody>
      </p:sp>
      <p:sp>
        <p:nvSpPr>
          <p:cNvPr id="232" name="Google Shape;232;p4"/>
          <p:cNvSpPr txBox="1">
            <a:spLocks noGrp="1"/>
          </p:cNvSpPr>
          <p:nvPr>
            <p:ph type="body" idx="1"/>
          </p:nvPr>
        </p:nvSpPr>
        <p:spPr>
          <a:xfrm>
            <a:off x="498475" y="1229975"/>
            <a:ext cx="7556400" cy="51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endParaRPr sz="13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b="1"/>
              <a:t>Core Sociology classes: (27 Units)</a:t>
            </a:r>
            <a:endParaRPr sz="1800" b="1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b="1"/>
              <a:t>SOCI 1:</a:t>
            </a:r>
            <a:r>
              <a:rPr lang="en-US" sz="1500"/>
              <a:t> Intro (GE: D1)</a:t>
            </a:r>
            <a:endParaRPr sz="15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b="1"/>
              <a:t>SOCI 80:</a:t>
            </a:r>
            <a:r>
              <a:rPr lang="en-US" sz="1500"/>
              <a:t> Social Problems (GE: D3)</a:t>
            </a:r>
            <a:endParaRPr sz="15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b="1"/>
              <a:t>SOCI 15:</a:t>
            </a:r>
            <a:r>
              <a:rPr lang="en-US" sz="1500"/>
              <a:t> (GE: B4) or equivalent statistics class</a:t>
            </a:r>
            <a:endParaRPr sz="15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b="1"/>
              <a:t>SOCI 116: </a:t>
            </a:r>
            <a:r>
              <a:rPr lang="en-US" sz="1500"/>
              <a:t>Global Society</a:t>
            </a:r>
            <a:endParaRPr sz="15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b="1"/>
              <a:t>SOCI 100W</a:t>
            </a:r>
            <a:r>
              <a:rPr lang="en-US" sz="1500"/>
              <a:t>: Writing Workshop (GE:Z)</a:t>
            </a:r>
            <a:endParaRPr sz="1500"/>
          </a:p>
          <a:p>
            <a:pPr marL="137160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Requires completion of the </a:t>
            </a:r>
            <a:r>
              <a:rPr lang="en-US" sz="1500">
                <a:solidFill>
                  <a:srgbClr val="3C4043"/>
                </a:solidFill>
                <a:highlight>
                  <a:srgbClr val="FFFFFF"/>
                </a:highlight>
              </a:rPr>
              <a:t>Upper-Division Writing Directed Self Placement (formerly know as </a:t>
            </a:r>
            <a:r>
              <a:rPr lang="en-US" sz="1500"/>
              <a:t>WST or WST Directed self-placement)</a:t>
            </a:r>
            <a:endParaRPr sz="15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b="1"/>
              <a:t>SOCI 101</a:t>
            </a:r>
            <a:r>
              <a:rPr lang="en-US" sz="1500"/>
              <a:t>: Social Theory</a:t>
            </a:r>
            <a:endParaRPr sz="1500"/>
          </a:p>
          <a:p>
            <a:pPr marL="137160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Pre- or co-requisite: SOCI 100W</a:t>
            </a:r>
            <a:endParaRPr sz="15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b="1"/>
              <a:t>SOCI 104</a:t>
            </a:r>
            <a:r>
              <a:rPr lang="en-US" sz="1500"/>
              <a:t>: Quantitative Research Methods</a:t>
            </a:r>
            <a:endParaRPr sz="1500"/>
          </a:p>
          <a:p>
            <a:pPr marL="137160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Prerequisites: SOCI 15 or equivalent; SOCI 101</a:t>
            </a:r>
            <a:endParaRPr sz="15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b="1"/>
              <a:t>SOCI 105</a:t>
            </a:r>
            <a:r>
              <a:rPr lang="en-US" sz="1500"/>
              <a:t>: Qualitative Research Methods</a:t>
            </a:r>
            <a:endParaRPr sz="1500"/>
          </a:p>
          <a:p>
            <a:pPr marL="137160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Prerequisite: SOCI 101</a:t>
            </a:r>
            <a:endParaRPr sz="15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b="1"/>
              <a:t>SOCI 181B</a:t>
            </a:r>
            <a:r>
              <a:rPr lang="en-US" sz="1500"/>
              <a:t>: Senior Capstone, </a:t>
            </a:r>
            <a:r>
              <a:rPr lang="en-US" sz="1500" b="1" u="sng"/>
              <a:t>or</a:t>
            </a:r>
            <a:r>
              <a:rPr lang="en-US" sz="1500" b="1"/>
              <a:t> SOCI 104B</a:t>
            </a:r>
            <a:r>
              <a:rPr lang="en-US" sz="1500"/>
              <a:t>: Advanced Quantitative Methods </a:t>
            </a:r>
            <a:r>
              <a:rPr lang="en-US" sz="1500" b="1" u="sng"/>
              <a:t>or</a:t>
            </a:r>
            <a:r>
              <a:rPr lang="en-US" sz="1500"/>
              <a:t> </a:t>
            </a:r>
            <a:r>
              <a:rPr lang="en-US" sz="1500" b="1"/>
              <a:t>SOCI 105B</a:t>
            </a:r>
            <a:r>
              <a:rPr lang="en-US" sz="1500"/>
              <a:t>: Advanced Qualitative Methods</a:t>
            </a:r>
            <a:endParaRPr sz="1500"/>
          </a:p>
          <a:p>
            <a:pPr marL="137160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Prerequisite: Completion of at least one methods class (SOCI 104 or SOCI 105)</a:t>
            </a:r>
            <a:endParaRPr sz="1500"/>
          </a:p>
          <a:p>
            <a:pPr marL="137160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Note: You only need to take one of these classes</a:t>
            </a:r>
            <a:endParaRPr sz="1500"/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endParaRPr sz="1500"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Sociology Major Electives</a:t>
            </a:r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body" idx="1"/>
          </p:nvPr>
        </p:nvSpPr>
        <p:spPr>
          <a:xfrm>
            <a:off x="498475" y="1174050"/>
            <a:ext cx="7556400" cy="49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43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All Sociology students must complete 15 units (5 classes) of major electives</a:t>
            </a:r>
            <a:endParaRPr/>
          </a:p>
          <a:p>
            <a:pPr marL="457200" lvl="0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The choice of elective classes varies by concentration</a:t>
            </a:r>
            <a:endParaRPr/>
          </a:p>
          <a:p>
            <a:pPr marL="914400" lvl="1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 b="1"/>
              <a:t>General Sociology:</a:t>
            </a:r>
            <a:r>
              <a:rPr lang="en-US"/>
              <a:t> Most flexible choices in classes, broad categories.</a:t>
            </a:r>
            <a:endParaRPr/>
          </a:p>
          <a:p>
            <a:pPr marL="914400" lvl="1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 b="1"/>
              <a:t>Concentration in Social Interaction: </a:t>
            </a:r>
            <a:r>
              <a:rPr lang="en-US"/>
              <a:t>Focus on micro-sociology (social interaction, socialization, personality and behavior)</a:t>
            </a:r>
            <a:endParaRPr/>
          </a:p>
          <a:p>
            <a:pPr marL="914400" lvl="1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 b="1"/>
              <a:t>Concentration in Community Change: </a:t>
            </a:r>
            <a:r>
              <a:rPr lang="en-US"/>
              <a:t>Focus on macro-sociology (communities, organizations, public and community service, changing society)</a:t>
            </a:r>
            <a:endParaRPr/>
          </a:p>
          <a:p>
            <a:pPr marL="914400" lvl="1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 b="1"/>
              <a:t>Concentration in Race and Ethnic Studies: </a:t>
            </a:r>
            <a:r>
              <a:rPr lang="en-US"/>
              <a:t>Interdisciplinary course sequence covering Asian American Studies, African American Studies, Chicana/Chicano Studies, and Native American Studies.</a:t>
            </a:r>
            <a:endParaRPr/>
          </a:p>
          <a:p>
            <a:pPr marL="914400" lvl="1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 b="1"/>
              <a:t>Concentration in Women, Gender, and Sexuality Studies: </a:t>
            </a:r>
            <a:r>
              <a:rPr lang="en-US"/>
              <a:t>Focuses on how gender and gender identity, race, class, sexuality, and nation shape lives.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Academic Advising</a:t>
            </a:r>
            <a:endParaRPr/>
          </a:p>
        </p:txBody>
      </p:sp>
      <p:sp>
        <p:nvSpPr>
          <p:cNvPr id="245" name="Google Shape;245;p6"/>
          <p:cNvSpPr txBox="1">
            <a:spLocks noGrp="1"/>
          </p:cNvSpPr>
          <p:nvPr>
            <p:ph type="body" idx="1"/>
          </p:nvPr>
        </p:nvSpPr>
        <p:spPr>
          <a:xfrm>
            <a:off x="498474" y="1413911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88"/>
              <a:buChar char="■"/>
            </a:pPr>
            <a:r>
              <a:rPr lang="en-US" sz="1850" dirty="0"/>
              <a:t>Major Advising: See the SISS Advising Faculty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1388"/>
              <a:buChar char="■"/>
            </a:pPr>
            <a:r>
              <a:rPr lang="en-US" sz="1850" dirty="0"/>
              <a:t>Minor Advising: See the Intended Department Advisor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1388"/>
              <a:buChar char="■"/>
            </a:pPr>
            <a:r>
              <a:rPr lang="en-US" sz="1850" dirty="0"/>
              <a:t>GE Advising: See the Academic Counseling Center for Excellence in the Social Sciences (ACCESS Center) located in Clark Hall 240</a:t>
            </a:r>
            <a:endParaRPr dirty="0"/>
          </a:p>
          <a:p>
            <a:pPr marL="457200" lvl="1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49"/>
              <a:buChar char="■"/>
            </a:pPr>
            <a:r>
              <a:rPr lang="en-US" sz="1665" dirty="0"/>
              <a:t>General Education advising</a:t>
            </a:r>
            <a:endParaRPr dirty="0"/>
          </a:p>
          <a:p>
            <a:pPr marL="457200" lvl="1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49"/>
              <a:buChar char="■"/>
            </a:pPr>
            <a:r>
              <a:rPr lang="en-US" sz="1665" dirty="0"/>
              <a:t>Help with decisions about changing majors</a:t>
            </a:r>
            <a:endParaRPr dirty="0"/>
          </a:p>
          <a:p>
            <a:pPr marL="457200" lvl="1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49"/>
              <a:buChar char="■"/>
            </a:pPr>
            <a:r>
              <a:rPr lang="en-US" sz="1665" dirty="0"/>
              <a:t>Academic policy related questions</a:t>
            </a:r>
            <a:endParaRPr dirty="0"/>
          </a:p>
          <a:p>
            <a:pPr marL="457200" lvl="1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49"/>
              <a:buChar char="■"/>
            </a:pPr>
            <a:r>
              <a:rPr lang="en-US" sz="1665" dirty="0"/>
              <a:t>Peer advising</a:t>
            </a:r>
            <a:endParaRPr dirty="0"/>
          </a:p>
          <a:p>
            <a:pPr marL="457200" lvl="1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49"/>
              <a:buChar char="■"/>
            </a:pPr>
            <a:r>
              <a:rPr lang="en-US" sz="1665" dirty="0"/>
              <a:t>Academic advice and tips about how to navigate your way around SJSU</a:t>
            </a:r>
            <a:endParaRPr dirty="0"/>
          </a:p>
          <a:p>
            <a:pPr marL="457200" lvl="1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49"/>
              <a:buChar char="■"/>
            </a:pPr>
            <a:r>
              <a:rPr lang="en-US" sz="1665" dirty="0"/>
              <a:t>Probation and Disqualification</a:t>
            </a:r>
            <a:endParaRPr dirty="0"/>
          </a:p>
          <a:p>
            <a:pPr marL="457200" lvl="1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49"/>
              <a:buChar char="■"/>
            </a:pPr>
            <a:r>
              <a:rPr lang="en-US" sz="1665" u="sng" dirty="0">
                <a:solidFill>
                  <a:schemeClr val="hlink"/>
                </a:solidFill>
                <a:hlinkClick r:id="rId3"/>
              </a:rPr>
              <a:t>Socsci-success@sjsu.edu</a:t>
            </a:r>
            <a:r>
              <a:rPr lang="en-US" sz="1665" dirty="0"/>
              <a:t> (408) 924-5363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SISS Advising Faculty</a:t>
            </a:r>
            <a:endParaRPr/>
          </a:p>
        </p:txBody>
      </p:sp>
      <p:sp>
        <p:nvSpPr>
          <p:cNvPr id="252" name="Google Shape;252;p7"/>
          <p:cNvSpPr txBox="1">
            <a:spLocks noGrp="1"/>
          </p:cNvSpPr>
          <p:nvPr>
            <p:ph type="body" idx="1"/>
          </p:nvPr>
        </p:nvSpPr>
        <p:spPr>
          <a:xfrm>
            <a:off x="498474" y="1478024"/>
            <a:ext cx="7556400" cy="515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 sz="1800" dirty="0"/>
              <a:t>Designated Undergraduate Sociology Advisors</a:t>
            </a:r>
            <a:endParaRPr dirty="0"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 dirty="0"/>
              <a:t>Dr. Elizabeth Sweet (Summer 2022; Fall 2022)</a:t>
            </a:r>
            <a:endParaRPr dirty="0"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 dirty="0"/>
              <a:t>Dr. Faustina </a:t>
            </a:r>
            <a:r>
              <a:rPr lang="en-US" sz="1600" dirty="0" err="1"/>
              <a:t>DuCros</a:t>
            </a:r>
            <a:r>
              <a:rPr lang="en-US" sz="1600" dirty="0"/>
              <a:t> (Fall 2022)</a:t>
            </a:r>
            <a:endParaRPr sz="1600" dirty="0"/>
          </a:p>
          <a:p>
            <a:pPr marL="22860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■"/>
            </a:pPr>
            <a:r>
              <a:rPr lang="en-US" sz="1600" dirty="0"/>
              <a:t>Other Sociology Advisors</a:t>
            </a:r>
          </a:p>
          <a:p>
            <a:pPr marL="457200" lvl="1" indent="-228600">
              <a:buSzPts val="1200"/>
            </a:pPr>
            <a:r>
              <a:rPr lang="en-US" sz="1600" dirty="0"/>
              <a:t>Dr. William </a:t>
            </a:r>
            <a:r>
              <a:rPr lang="en-US" sz="1600" dirty="0" err="1"/>
              <a:t>Armaline</a:t>
            </a:r>
            <a:r>
              <a:rPr lang="en-US" sz="1600" dirty="0"/>
              <a:t> </a:t>
            </a:r>
          </a:p>
          <a:p>
            <a:pPr marL="457200" lvl="1" indent="-254000">
              <a:buSzPts val="1600"/>
            </a:pPr>
            <a:r>
              <a:rPr lang="en-US" sz="1600" dirty="0"/>
              <a:t>Dr. Amy August</a:t>
            </a:r>
          </a:p>
          <a:p>
            <a:pPr marL="457200" lvl="1" indent="-254000">
              <a:buSzPts val="1600"/>
            </a:pPr>
            <a:r>
              <a:rPr lang="en-US" sz="1600" dirty="0"/>
              <a:t>Dr. Natalie </a:t>
            </a:r>
            <a:r>
              <a:rPr lang="en-US" sz="1600" dirty="0" err="1"/>
              <a:t>Boero</a:t>
            </a:r>
            <a:endParaRPr lang="en-US" sz="1600" dirty="0"/>
          </a:p>
          <a:p>
            <a:pPr marL="457200" lvl="1" indent="-228600">
              <a:buSzPts val="1200"/>
            </a:pPr>
            <a:r>
              <a:rPr lang="en-US" sz="1600" dirty="0"/>
              <a:t>Dr. Soma de Bourbon</a:t>
            </a:r>
          </a:p>
          <a:p>
            <a:pPr marL="457200" lvl="1" indent="-228600">
              <a:buSzPts val="1200"/>
            </a:pPr>
            <a:r>
              <a:rPr lang="en-US" sz="1600" dirty="0"/>
              <a:t>Dr. Scott Myers-Lipton </a:t>
            </a:r>
            <a:endParaRPr lang="en-US" dirty="0"/>
          </a:p>
          <a:p>
            <a:pPr marL="457200" lvl="1" indent="-228600">
              <a:buSzPts val="1200"/>
            </a:pPr>
            <a:r>
              <a:rPr lang="en-US" sz="1600" dirty="0"/>
              <a:t>Dr. Megan Thiele</a:t>
            </a:r>
          </a:p>
          <a:p>
            <a:pPr marL="457200" lvl="1" indent="-254000">
              <a:buSzPts val="1600"/>
            </a:pPr>
            <a:r>
              <a:rPr lang="en-US" sz="1600" dirty="0"/>
              <a:t>Dr. Yolanda Wiggins</a:t>
            </a:r>
          </a:p>
          <a:p>
            <a:pPr marL="228600" lvl="0" indent="-228600">
              <a:buSzPts val="1200"/>
            </a:pPr>
            <a:r>
              <a:rPr lang="en-US" sz="1600" dirty="0"/>
              <a:t>Dr. Carlos E. Garcia</a:t>
            </a:r>
          </a:p>
          <a:p>
            <a:pPr marL="457200" lvl="1" indent="-228600">
              <a:buSzPts val="1200"/>
            </a:pPr>
            <a:r>
              <a:rPr lang="en-US" sz="1600" dirty="0"/>
              <a:t>Email (</a:t>
            </a:r>
            <a:r>
              <a:rPr lang="en-US" sz="1600" dirty="0">
                <a:hlinkClick r:id="rId3"/>
              </a:rPr>
              <a:t>carlos.e.garcia@sjsu.edu</a:t>
            </a:r>
            <a:r>
              <a:rPr lang="en-US" sz="1600" dirty="0"/>
              <a:t>), include several days and times when you are free and student ID number</a:t>
            </a:r>
          </a:p>
          <a:p>
            <a:pPr marL="22860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sz="1600" dirty="0"/>
          </a:p>
          <a:p>
            <a:pPr marL="22860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sz="1600" dirty="0"/>
          </a:p>
          <a:p>
            <a:pPr marL="22860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sz="1600" dirty="0"/>
          </a:p>
          <a:p>
            <a:pPr marL="22860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sz="1600" dirty="0"/>
          </a:p>
          <a:p>
            <a:pPr marL="457200" lvl="1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sz="1600" dirty="0"/>
          </a:p>
          <a:p>
            <a:pPr marL="457200" lvl="1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sz="1600" dirty="0"/>
          </a:p>
          <a:p>
            <a:pPr marL="457200" lvl="1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sz="1600" dirty="0"/>
          </a:p>
          <a:p>
            <a:pPr marL="457200" lvl="1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sz="1600" dirty="0"/>
          </a:p>
          <a:p>
            <a:pPr marL="457200" lvl="1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sz="1600" dirty="0"/>
          </a:p>
          <a:p>
            <a:pPr marL="457200" lvl="1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sz="1600" dirty="0"/>
          </a:p>
          <a:p>
            <a:pPr marL="22860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■"/>
            </a:pPr>
            <a:r>
              <a:rPr lang="en-US" sz="1600" dirty="0"/>
              <a:t>Asian American Studies Minor Advisors</a:t>
            </a:r>
            <a:endParaRPr dirty="0"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 dirty="0"/>
              <a:t>Dr. Hien Do </a:t>
            </a:r>
            <a:endParaRPr dirty="0"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 dirty="0"/>
              <a:t>Dr. Yvonne Kwan </a:t>
            </a:r>
            <a:endParaRPr dirty="0"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 dirty="0"/>
              <a:t>Dr. Joanne </a:t>
            </a:r>
            <a:r>
              <a:rPr lang="en-US" sz="1600" dirty="0" err="1"/>
              <a:t>Rondilla</a:t>
            </a:r>
            <a:endParaRPr sz="1600" dirty="0"/>
          </a:p>
          <a:p>
            <a:pPr marL="22860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■"/>
            </a:pPr>
            <a:r>
              <a:rPr lang="en-US" sz="1600" dirty="0"/>
              <a:t>Sociology of Education Minor Advisors</a:t>
            </a:r>
            <a:endParaRPr dirty="0"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 dirty="0"/>
              <a:t>Dr. Peter Chua </a:t>
            </a:r>
            <a:endParaRPr dirty="0"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 dirty="0"/>
              <a:t>Dr. Megan Thiele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■"/>
            </a:pPr>
            <a:r>
              <a:rPr lang="en-US" sz="1600" dirty="0"/>
              <a:t>Women, Gender, and Sexuality Studies Advisors</a:t>
            </a:r>
            <a:endParaRPr dirty="0"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 dirty="0"/>
              <a:t>Dr. Tanya </a:t>
            </a:r>
            <a:r>
              <a:rPr lang="en-US" sz="1600" dirty="0" err="1"/>
              <a:t>Bakhru</a:t>
            </a:r>
            <a:r>
              <a:rPr lang="en-US" sz="1600" dirty="0"/>
              <a:t> </a:t>
            </a:r>
            <a:endParaRPr dirty="0"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 dirty="0"/>
              <a:t>Dr. Jack </a:t>
            </a:r>
            <a:r>
              <a:rPr lang="en-US" sz="1600" dirty="0" err="1"/>
              <a:t>Caraves</a:t>
            </a:r>
            <a:endParaRPr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What Classes Do I Register For?</a:t>
            </a:r>
            <a:endParaRPr/>
          </a:p>
        </p:txBody>
      </p:sp>
      <p:sp>
        <p:nvSpPr>
          <p:cNvPr id="258" name="Google Shape;258;p8"/>
          <p:cNvSpPr txBox="1">
            <a:spLocks noGrp="1"/>
          </p:cNvSpPr>
          <p:nvPr>
            <p:ph type="body" idx="1"/>
          </p:nvPr>
        </p:nvSpPr>
        <p:spPr>
          <a:xfrm>
            <a:off x="498474" y="1295400"/>
            <a:ext cx="7556313" cy="483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Four Questions: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What classes did you take at the community college?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Have you completed the </a:t>
            </a:r>
            <a:r>
              <a:rPr lang="en-US" sz="1850">
                <a:solidFill>
                  <a:srgbClr val="3C4043"/>
                </a:solidFill>
                <a:highlight>
                  <a:srgbClr val="FFFFFF"/>
                </a:highlight>
              </a:rPr>
              <a:t>Upper-Division Writing Directed Self Placement (formerly known as </a:t>
            </a:r>
            <a:r>
              <a:rPr lang="en-US"/>
              <a:t>Writing Skills Test (WST) Directed Self Placement and placed into SOCI 100W)?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What is your concentration?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What classes are available?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Try to take the core courses as soon as possible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If you can’t take core classes take major electives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Classes for minor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University electives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065F3-FDDD-B33C-3AD7-13A45ADF7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CE3C5-78FB-1109-3508-3653BD224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E711BD-502B-49B7-4E61-1FC95C261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6713"/>
            <a:ext cx="9144000" cy="35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709625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9377</TotalTime>
  <Words>1460</Words>
  <Application>Microsoft Office PowerPoint</Application>
  <PresentationFormat>On-screen Show (4:3)</PresentationFormat>
  <Paragraphs>239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Noto Sans Symbols</vt:lpstr>
      <vt:lpstr>Rockwell</vt:lpstr>
      <vt:lpstr>Advantage</vt:lpstr>
      <vt:lpstr>Department of Sociology and Interdisciplinary Social Sciences</vt:lpstr>
      <vt:lpstr>General Overview of the Major</vt:lpstr>
      <vt:lpstr>Sociology Graduation Requirements</vt:lpstr>
      <vt:lpstr>Sociology Core Sequence</vt:lpstr>
      <vt:lpstr>Sociology Major Electives</vt:lpstr>
      <vt:lpstr>Academic Advising</vt:lpstr>
      <vt:lpstr>SISS Advising Faculty</vt:lpstr>
      <vt:lpstr>What Classes Do I Register For?</vt:lpstr>
      <vt:lpstr>PowerPoint Presentation</vt:lpstr>
      <vt:lpstr>PowerPoint Presentation</vt:lpstr>
      <vt:lpstr>Mode of Instruction:</vt:lpstr>
      <vt:lpstr>Mode of Instruction: </vt:lpstr>
      <vt:lpstr>How to:</vt:lpstr>
      <vt:lpstr>Questions?</vt:lpstr>
      <vt:lpstr>Case Study #1</vt:lpstr>
      <vt:lpstr>Case Study #2</vt:lpstr>
      <vt:lpstr>Case Study #3</vt:lpstr>
      <vt:lpstr>Case Study #4</vt:lpstr>
      <vt:lpstr>Tips for Being Successful at SJSU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Sociology and Interdisciplinary Social Sciences</dc:title>
  <dc:creator>CSS-R90NQH4D</dc:creator>
  <cp:lastModifiedBy>Cristal Meza</cp:lastModifiedBy>
  <cp:revision>5</cp:revision>
  <dcterms:modified xsi:type="dcterms:W3CDTF">2022-06-20T16:03:42Z</dcterms:modified>
</cp:coreProperties>
</file>