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Elizabeth Sweet"/>
  <p:cmAuthor clrIdx="1" id="1" initials="" lastIdx="1" name="Carlos Garci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20-06-05T16:04:14.343">
    <p:pos x="6000" y="0"/>
    <p:text>Option 2: Replace slide #3 with slides 5-7</p:text>
  </p:cm>
  <p:cm authorId="1" idx="1" dt="2020-06-05T16:04:14.343">
    <p:pos x="6000" y="0"/>
    <p:text>Hmmm,  now I am not sure. On the one hand one slide is more concise but I think I like the detail of these slides better.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84b14834f_1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84b14834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that are okay can leave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that need registration help can meet with advisor in </a:t>
            </a:r>
            <a:r>
              <a:rPr lang="en-US"/>
              <a:t>breakout</a:t>
            </a:r>
            <a:r>
              <a:rPr lang="en-US"/>
              <a:t> room for one-on-one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People interested in general registration can info can stick around</a:t>
            </a:r>
            <a:endParaRPr/>
          </a:p>
        </p:txBody>
      </p:sp>
      <p:sp>
        <p:nvSpPr>
          <p:cNvPr id="284" name="Google Shape;284;g884b14834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6560f4828_0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6560f4828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86560f4828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6560f4828_0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6560f4828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86560f4828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6560f4828_0_6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6560f4828_0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86560f4828_0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Come early and often!</a:t>
            </a:r>
            <a:endParaRPr/>
          </a:p>
        </p:txBody>
      </p:sp>
      <p:sp>
        <p:nvSpPr>
          <p:cNvPr id="257" name="Google Shape;25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898fdaab5d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898fdaab5d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 Content">
  <p:cSld name="4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08" name="Google Shape;108;p1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12" name="Google Shape;112;p11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3" name="Google Shape;113;p11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4" name="Google Shape;114;p1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5" name="Google Shape;115;p1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1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14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132" name="Google Shape;132;p14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33" name="Google Shape;133;p14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1" name="Google Shape;141;p15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above Caption">
  <p:cSld name="Picture above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Pictures with Caption">
  <p:cSld name="2 Pictures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Google Shape;157;p17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59" name="Google Shape;159;p17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17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5" name="Google Shape;165;p17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 with Caption">
  <p:cSld name="3 Pictures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18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70" name="Google Shape;170;p18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18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7" name="Google Shape;177;p18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8" name="Google Shape;178;p18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Pictures with Caption, Alt.">
  <p:cSld name="3 Pictures with Caption, Alt.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9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rgbClr val="FFD05D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84" name="Google Shape;184;p19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/>
          </a:p>
        </p:txBody>
      </p:sp>
      <p:sp>
        <p:nvSpPr>
          <p:cNvPr id="188" name="Google Shape;188;p19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9" name="Google Shape;189;p19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193" name="Google Shape;193;p2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21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02" name="Google Shape;202;p2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1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, Alt.">
  <p:cSld name="Title and Content, Alt.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Google Shape;37;p4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42" name="Google Shape;42;p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43" name="Google Shape;43;p4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with 2 Pictures">
  <p:cSld name="Title Slide with 2 Picture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2" name="Google Shape;52;p5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3" name="Google Shape;53;p5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8" name="Google Shape;58;p6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C95E6D"/>
              </a:solidFill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69" name="Google Shape;69;p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71" name="Google Shape;71;p7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72" name="Google Shape;72;p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7" name="Google Shape;77;p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78" name="Google Shape;78;p8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80" name="Google Shape;80;p8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81" name="Google Shape;81;p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8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85" name="Google Shape;85;p8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F0A5B0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Content, Top and Bottom">
  <p:cSld name="2 Content, Top and Bottom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88" name="Google Shape;88;p9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9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90" name="Google Shape;90;p9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9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9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93" name="Google Shape;93;p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4" name="Google Shape;94;p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 Content">
  <p:cSld name="3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D05D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/>
          </a:p>
        </p:txBody>
      </p:sp>
      <p:sp>
        <p:nvSpPr>
          <p:cNvPr id="98" name="Google Shape;98;p1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  <p:sp>
        <p:nvSpPr>
          <p:cNvPr id="103" name="Google Shape;103;p10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4" name="Google Shape;104;p10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rgbClr val="FFD05D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600">
              <a:solidFill>
                <a:srgbClr val="C95E6D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0.jp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sjsu.edu/siss/" TargetMode="External"/><Relationship Id="rId4" Type="http://schemas.openxmlformats.org/officeDocument/2006/relationships/hyperlink" Target="mailto:sociology@sjsu.edu" TargetMode="External"/><Relationship Id="rId5" Type="http://schemas.openxmlformats.org/officeDocument/2006/relationships/hyperlink" Target="mailto:eval@sjsu.edu" TargetMode="Externa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0.jp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Socsci-access@sjsu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>
            <p:ph idx="1" type="subTitle"/>
          </p:nvPr>
        </p:nvSpPr>
        <p:spPr>
          <a:xfrm>
            <a:off x="286270" y="799449"/>
            <a:ext cx="4629211" cy="348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solidFill>
                  <a:schemeClr val="lt1"/>
                </a:solidFill>
              </a:rPr>
              <a:t>Department of Sociology and Interdisciplinary Social Sciences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chemeClr val="lt1"/>
                </a:solidFill>
              </a:rPr>
              <a:t>        </a:t>
            </a:r>
            <a:r>
              <a:rPr lang="en-US" sz="1800">
                <a:solidFill>
                  <a:srgbClr val="C64847"/>
                </a:solidFill>
              </a:rPr>
              <a:t> Dudley Moorhead Hall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rgbClr val="C64847"/>
                </a:solidFill>
              </a:rPr>
              <a:t>         DMH 241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✆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C64847"/>
                </a:solidFill>
              </a:rPr>
              <a:t>(408) 924-5320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50"/>
              <a:buNone/>
            </a:pPr>
            <a:r>
              <a:rPr lang="en-US" sz="22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C64847"/>
                </a:solidFill>
              </a:rPr>
              <a:t>sociology@sjsu.edu</a:t>
            </a:r>
            <a:endParaRPr sz="1800">
              <a:solidFill>
                <a:srgbClr val="C64847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🖳</a:t>
            </a:r>
            <a:r>
              <a:rPr lang="en-US" sz="22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chemeClr val="accent6"/>
                </a:solidFill>
              </a:rPr>
              <a:t>sjsu.edu/siss</a:t>
            </a:r>
            <a:endParaRPr sz="1800">
              <a:solidFill>
                <a:schemeClr val="accent6"/>
              </a:solidFill>
            </a:endParaRPr>
          </a:p>
        </p:txBody>
      </p:sp>
      <p:sp>
        <p:nvSpPr>
          <p:cNvPr id="211" name="Google Shape;211;p22"/>
          <p:cNvSpPr/>
          <p:nvPr/>
        </p:nvSpPr>
        <p:spPr>
          <a:xfrm>
            <a:off x="4605867" y="228597"/>
            <a:ext cx="4275666" cy="4204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212" name="Google Shape;2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985" y="2619190"/>
            <a:ext cx="930498" cy="13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 rotWithShape="1">
          <a:blip r:embed="rId4">
            <a:alphaModFix/>
          </a:blip>
          <a:srcRect b="24177" l="49" r="1995" t="9444"/>
          <a:stretch/>
        </p:blipFill>
        <p:spPr>
          <a:xfrm>
            <a:off x="4521199" y="641789"/>
            <a:ext cx="4334934" cy="19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/>
          <p:cNvPicPr preferRelativeResize="0"/>
          <p:nvPr/>
        </p:nvPicPr>
        <p:blipFill rotWithShape="1">
          <a:blip r:embed="rId5">
            <a:alphaModFix/>
          </a:blip>
          <a:srcRect b="8659" l="20992" r="9377" t="8659"/>
          <a:stretch/>
        </p:blipFill>
        <p:spPr>
          <a:xfrm>
            <a:off x="6206065" y="2636096"/>
            <a:ext cx="1735675" cy="136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80820-204-0006.jpg" id="215" name="Google Shape;215;p22"/>
          <p:cNvPicPr preferRelativeResize="0"/>
          <p:nvPr/>
        </p:nvPicPr>
        <p:blipFill rotWithShape="1">
          <a:blip r:embed="rId6">
            <a:alphaModFix/>
          </a:blip>
          <a:srcRect b="12552" l="0" r="0" t="36131"/>
          <a:stretch/>
        </p:blipFill>
        <p:spPr>
          <a:xfrm>
            <a:off x="1845733" y="3991404"/>
            <a:ext cx="7018866" cy="240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/>
          <p:cNvPicPr preferRelativeResize="0"/>
          <p:nvPr/>
        </p:nvPicPr>
        <p:blipFill rotWithShape="1">
          <a:blip r:embed="rId7">
            <a:alphaModFix/>
          </a:blip>
          <a:srcRect b="5422" l="29492" r="147" t="0"/>
          <a:stretch/>
        </p:blipFill>
        <p:spPr>
          <a:xfrm>
            <a:off x="3475133" y="2209798"/>
            <a:ext cx="1813319" cy="179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41740" y="2619190"/>
            <a:ext cx="923778" cy="138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2"/>
          <p:cNvPicPr preferRelativeResize="0"/>
          <p:nvPr/>
        </p:nvPicPr>
        <p:blipFill rotWithShape="1">
          <a:blip r:embed="rId9">
            <a:alphaModFix/>
          </a:blip>
          <a:srcRect b="4778" l="9934" r="19867" t="28843"/>
          <a:stretch/>
        </p:blipFill>
        <p:spPr>
          <a:xfrm>
            <a:off x="152413" y="5135534"/>
            <a:ext cx="2015066" cy="126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801" y="4351342"/>
            <a:ext cx="1065932" cy="79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0138" y="2377872"/>
            <a:ext cx="414865" cy="41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 txBox="1"/>
          <p:nvPr>
            <p:ph type="title"/>
          </p:nvPr>
        </p:nvSpPr>
        <p:spPr>
          <a:xfrm>
            <a:off x="498474" y="484094"/>
            <a:ext cx="7556313" cy="956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How to:</a:t>
            </a:r>
            <a:endParaRPr/>
          </a:p>
        </p:txBody>
      </p:sp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498474" y="1551710"/>
            <a:ext cx="7556313" cy="457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Find the classes for your concentration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Search for classes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Change concentrations</a:t>
            </a:r>
            <a:endParaRPr/>
          </a:p>
          <a:p>
            <a:pPr indent="-219075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Managing waiting lists</a:t>
            </a:r>
            <a:endParaRPr/>
          </a:p>
          <a:p>
            <a:pPr indent="-219075" lvl="0" marL="2286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Applying for graduation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87" name="Google Shape;287;p32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#1</a:t>
            </a:r>
            <a:endParaRPr/>
          </a:p>
        </p:txBody>
      </p:sp>
      <p:sp>
        <p:nvSpPr>
          <p:cNvPr id="293" name="Google Shape;293;p33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Sociology, Social Problems, and Statistics at Community College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Placed into 100W in the WST Directed Self-Placement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 WGSS Concentration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in Biology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15 units   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100W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101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 or Major Elective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Area R,S, or V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Elective (Consult Minor Department)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#2</a:t>
            </a:r>
            <a:endParaRPr/>
          </a:p>
        </p:txBody>
      </p:sp>
      <p:sp>
        <p:nvSpPr>
          <p:cNvPr id="299" name="Google Shape;299;p34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 and Statistics at Community College but did not Take Social Problems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Placed into 100W in the WST Directed Self-Placement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Social Interaction Concentration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No Minor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12 units   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080 (Social Problems)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100W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101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 or Major Elective or Area R,S, or V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Case Study #3</a:t>
            </a:r>
            <a:endParaRPr/>
          </a:p>
        </p:txBody>
      </p:sp>
      <p:sp>
        <p:nvSpPr>
          <p:cNvPr id="305" name="Google Shape;305;p35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Took Introduction to Sociology, Social Problems, and Statistics at Community College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Did not self place into SOCI 100W OR SOCI 100W classes are full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In the General Concentration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No Minor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Wants to take 15 </a:t>
            </a:r>
            <a:r>
              <a:rPr lang="en-US"/>
              <a:t>units</a:t>
            </a:r>
            <a:r>
              <a:rPr lang="en-US"/>
              <a:t>   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If self placed into 100A, register for </a:t>
            </a:r>
            <a:r>
              <a:rPr lang="en-US"/>
              <a:t>ENGL 100A or LLD 100A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 116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 or University Elective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42875" lvl="1" marL="457200" rtl="0" algn="l"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Rockwell"/>
              <a:buNone/>
            </a:pPr>
            <a:r>
              <a:rPr lang="en-US">
                <a:solidFill>
                  <a:srgbClr val="FF0000"/>
                </a:solidFill>
              </a:rPr>
              <a:t>Case Study #4</a:t>
            </a:r>
            <a:endParaRPr/>
          </a:p>
        </p:txBody>
      </p:sp>
      <p:sp>
        <p:nvSpPr>
          <p:cNvPr id="311" name="Google Shape;311;p36"/>
          <p:cNvSpPr txBox="1"/>
          <p:nvPr>
            <p:ph idx="1" type="body"/>
          </p:nvPr>
        </p:nvSpPr>
        <p:spPr>
          <a:xfrm>
            <a:off x="498474" y="1225516"/>
            <a:ext cx="7556313" cy="4900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Background Information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>
                <a:solidFill>
                  <a:srgbClr val="FF0000"/>
                </a:solidFill>
              </a:rPr>
              <a:t>No classes in Major available   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What Should/Could the Student Take/Do?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Get on wait lists for Core classes and Major electives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WST Directed Self-Placement</a:t>
            </a:r>
            <a:r>
              <a:rPr lang="en-US"/>
              <a:t> – Area R,S,V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Minor classes?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How many University elective units do you need?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Register for University electives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Monitor enrollments </a:t>
            </a:r>
            <a:endParaRPr/>
          </a:p>
          <a:p>
            <a:pPr indent="-142875" lvl="1" marL="457200" rtl="0" algn="l"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Tips for Being Successful at SJSU</a:t>
            </a:r>
            <a:endParaRPr/>
          </a:p>
        </p:txBody>
      </p:sp>
      <p:sp>
        <p:nvSpPr>
          <p:cNvPr id="317" name="Google Shape;317;p37"/>
          <p:cNvSpPr txBox="1"/>
          <p:nvPr>
            <p:ph idx="1" type="body"/>
          </p:nvPr>
        </p:nvSpPr>
        <p:spPr>
          <a:xfrm>
            <a:off x="498474" y="1320798"/>
            <a:ext cx="7556313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Become familiar with the </a:t>
            </a:r>
            <a:r>
              <a:rPr lang="en-US" sz="1375" u="sng">
                <a:solidFill>
                  <a:schemeClr val="hlink"/>
                </a:solidFill>
                <a:hlinkClick r:id="rId3"/>
              </a:rPr>
              <a:t>department website</a:t>
            </a:r>
            <a:r>
              <a:rPr lang="en-US" sz="1375" u="sng"/>
              <a:t>.</a:t>
            </a:r>
            <a:endParaRPr sz="1375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The SISS Department office can be reached at </a:t>
            </a:r>
            <a:r>
              <a:rPr lang="en-US" sz="1375" u="sng">
                <a:solidFill>
                  <a:schemeClr val="hlink"/>
                </a:solidFill>
                <a:hlinkClick r:id="rId4"/>
              </a:rPr>
              <a:t>sociology@sjsu.edu</a:t>
            </a:r>
            <a:r>
              <a:rPr lang="en-US" sz="1375"/>
              <a:t>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Use your sjsu.edu email.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Include your SJSU ID number in your emails.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Become familiar with your MyProgress report.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Don’t know how to address your teacher? Use “Professor.”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the Writing Skills Test (WST) Directed Self Placement as soon as possible.</a:t>
            </a:r>
            <a:endParaRPr sz="1375"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SOCI 100W and SOCI 101 before the start of your third semester at SJSU.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Complete either SOCI 104 or 105 (ideally both) before the start of your fourth semester at SJSU.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When you create your schedule, take into account that in addition to being at a new university, you will be transitioning from lower division to primarily upper division classes.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The University encourages students to take 15 units per semester to complete their degrees in two years.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 are disqualified in Sociology, you will have one opportunity for reinstatement. After a second disqualification, you will have to find another major.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It is possible to receive a “D-” in a course in the major and graduate, but your major GPA and your overall SJSU GPA must be 2.0 for graduation.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your transfer units have not posted by the first day of class email: </a:t>
            </a:r>
            <a:r>
              <a:rPr lang="en-US" sz="1375" u="sng">
                <a:solidFill>
                  <a:schemeClr val="hlink"/>
                </a:solidFill>
                <a:hlinkClick r:id="rId5"/>
              </a:rPr>
              <a:t>eval@sjsu.edu</a:t>
            </a:r>
            <a:r>
              <a:rPr lang="en-US" sz="1375"/>
              <a:t>.</a:t>
            </a:r>
            <a:r>
              <a:rPr lang="en-US" sz="1375" u="sng"/>
              <a:t> </a:t>
            </a:r>
            <a:r>
              <a:rPr lang="en-US" sz="1375"/>
              <a:t>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"/>
              <a:buChar char="■"/>
            </a:pPr>
            <a:r>
              <a:rPr lang="en-US" sz="1375"/>
              <a:t>If you have a question ask a Designated Undergraduate Sociology Advisor.</a:t>
            </a:r>
            <a:endParaRPr sz="1375"/>
          </a:p>
          <a:p>
            <a:pPr indent="-176212" lvl="0" marL="2286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825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/>
          <p:nvPr>
            <p:ph idx="1" type="subTitle"/>
          </p:nvPr>
        </p:nvSpPr>
        <p:spPr>
          <a:xfrm>
            <a:off x="286270" y="799449"/>
            <a:ext cx="4629211" cy="3489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>
                <a:solidFill>
                  <a:schemeClr val="lt1"/>
                </a:solidFill>
              </a:rPr>
              <a:t>Department of Sociology and Interdisciplinary Social Sciences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chemeClr val="lt1"/>
                </a:solidFill>
              </a:rPr>
              <a:t>         </a:t>
            </a:r>
            <a:r>
              <a:rPr lang="en-US" sz="1800">
                <a:solidFill>
                  <a:srgbClr val="A5A5A5"/>
                </a:solidFill>
              </a:rPr>
              <a:t>Dudley Moorhead Hall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350"/>
              <a:buNone/>
            </a:pPr>
            <a:r>
              <a:rPr lang="en-US" sz="1800">
                <a:solidFill>
                  <a:srgbClr val="A5A5A5"/>
                </a:solidFill>
              </a:rPr>
              <a:t>         DMH 241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✆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(408) 924-5320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50"/>
              <a:buNone/>
            </a:pPr>
            <a:r>
              <a:rPr lang="en-US" sz="22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🖂</a:t>
            </a:r>
            <a:r>
              <a:rPr lang="en-US" sz="18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sociology@sjsu.edu</a:t>
            </a:r>
            <a:endParaRPr sz="1800">
              <a:solidFill>
                <a:srgbClr val="A6A6A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950"/>
              <a:buNone/>
            </a:pPr>
            <a:r>
              <a:rPr lang="en-US" sz="2600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🖳</a:t>
            </a:r>
            <a:r>
              <a:rPr lang="en-US" sz="2200">
                <a:solidFill>
                  <a:schemeClr val="lt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</a:t>
            </a:r>
            <a:r>
              <a:rPr lang="en-US" sz="1800">
                <a:solidFill>
                  <a:srgbClr val="A6A6A6"/>
                </a:solidFill>
              </a:rPr>
              <a:t>sjsu.edu/siss</a:t>
            </a:r>
            <a:endParaRPr sz="1800">
              <a:solidFill>
                <a:srgbClr val="A6A6A6"/>
              </a:solidFill>
            </a:endParaRPr>
          </a:p>
        </p:txBody>
      </p:sp>
      <p:sp>
        <p:nvSpPr>
          <p:cNvPr id="323" name="Google Shape;323;p38"/>
          <p:cNvSpPr/>
          <p:nvPr/>
        </p:nvSpPr>
        <p:spPr>
          <a:xfrm>
            <a:off x="4605867" y="228597"/>
            <a:ext cx="4275666" cy="42041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324" name="Google Shape;32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9985" y="2619190"/>
            <a:ext cx="930498" cy="1397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 rotWithShape="1">
          <a:blip r:embed="rId4">
            <a:alphaModFix/>
          </a:blip>
          <a:srcRect b="24177" l="49" r="1995" t="9444"/>
          <a:stretch/>
        </p:blipFill>
        <p:spPr>
          <a:xfrm>
            <a:off x="4521199" y="641789"/>
            <a:ext cx="4334934" cy="1986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 rotWithShape="1">
          <a:blip r:embed="rId5">
            <a:alphaModFix/>
          </a:blip>
          <a:srcRect b="8659" l="20992" r="9377" t="8659"/>
          <a:stretch/>
        </p:blipFill>
        <p:spPr>
          <a:xfrm>
            <a:off x="6206065" y="2636096"/>
            <a:ext cx="1735675" cy="1367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80820-204-0006.jpg" id="327" name="Google Shape;327;p38"/>
          <p:cNvPicPr preferRelativeResize="0"/>
          <p:nvPr/>
        </p:nvPicPr>
        <p:blipFill rotWithShape="1">
          <a:blip r:embed="rId6">
            <a:alphaModFix/>
          </a:blip>
          <a:srcRect b="12552" l="0" r="0" t="36131"/>
          <a:stretch/>
        </p:blipFill>
        <p:spPr>
          <a:xfrm>
            <a:off x="1845733" y="3991404"/>
            <a:ext cx="7018866" cy="2403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 rotWithShape="1">
          <a:blip r:embed="rId7">
            <a:alphaModFix/>
          </a:blip>
          <a:srcRect b="5422" l="29492" r="147" t="0"/>
          <a:stretch/>
        </p:blipFill>
        <p:spPr>
          <a:xfrm>
            <a:off x="3475133" y="2209798"/>
            <a:ext cx="1813319" cy="179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41740" y="2619190"/>
            <a:ext cx="923778" cy="1384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8"/>
          <p:cNvPicPr preferRelativeResize="0"/>
          <p:nvPr/>
        </p:nvPicPr>
        <p:blipFill rotWithShape="1">
          <a:blip r:embed="rId9">
            <a:alphaModFix/>
          </a:blip>
          <a:srcRect b="4778" l="9934" r="19867" t="28843"/>
          <a:stretch/>
        </p:blipFill>
        <p:spPr>
          <a:xfrm>
            <a:off x="152413" y="5135534"/>
            <a:ext cx="2015066" cy="126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9801" y="4351342"/>
            <a:ext cx="1065932" cy="79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20138" y="2377872"/>
            <a:ext cx="414865" cy="41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General Overview of the Major</a:t>
            </a:r>
            <a:endParaRPr/>
          </a:p>
        </p:txBody>
      </p:sp>
      <p:sp>
        <p:nvSpPr>
          <p:cNvPr id="226" name="Google Shape;226;p23"/>
          <p:cNvSpPr txBox="1"/>
          <p:nvPr>
            <p:ph idx="1" type="body"/>
          </p:nvPr>
        </p:nvSpPr>
        <p:spPr>
          <a:xfrm>
            <a:off x="498474" y="1357640"/>
            <a:ext cx="8029721" cy="5156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650"/>
              <a:buNone/>
            </a:pPr>
            <a:r>
              <a:rPr lang="en-US" sz="2200"/>
              <a:t>Sociology Concentrations: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Community Change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Social Interaction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Women, Gender and Sexuality Studies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BA, Sociology, concentration in Race and Ethnic Studies 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rPr lang="en-US"/>
              <a:t>The following Minor Programs are offered by the department: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Asian American Studies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Sociology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Sociology of Education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Women, Gender, and Sexuality Studies</a:t>
            </a:r>
            <a:endParaRPr/>
          </a:p>
          <a:p>
            <a:pPr indent="-133350" lvl="0" marL="228600" rtl="0" algn="l"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Sociology Graduation Requirements</a:t>
            </a:r>
            <a:endParaRPr sz="3500"/>
          </a:p>
        </p:txBody>
      </p:sp>
      <p:sp>
        <p:nvSpPr>
          <p:cNvPr id="233" name="Google Shape;233;p24"/>
          <p:cNvSpPr txBox="1"/>
          <p:nvPr>
            <p:ph idx="1" type="body"/>
          </p:nvPr>
        </p:nvSpPr>
        <p:spPr>
          <a:xfrm>
            <a:off x="498475" y="1379050"/>
            <a:ext cx="7556400" cy="4747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To graduate with a degree in Sociology, you will need to: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Earn 120 Units</a:t>
            </a:r>
            <a:endParaRPr b="1"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Up to 70 units may be transferred from a community college</a:t>
            </a:r>
            <a:endParaRPr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40 units must be from upper division classes (</a:t>
            </a:r>
            <a:r>
              <a:rPr lang="en-US"/>
              <a:t>numbered</a:t>
            </a:r>
            <a:r>
              <a:rPr lang="en-US"/>
              <a:t> 100 or higher)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Complete all University requirements</a:t>
            </a:r>
            <a:endParaRPr b="1"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GE core classes</a:t>
            </a:r>
            <a:endParaRPr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SJSU Studies (Areas R, S, V, and Z) classes</a:t>
            </a:r>
            <a:endParaRPr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American Institutions classes</a:t>
            </a:r>
            <a:endParaRPr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PE classes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Complete all Sociology Major </a:t>
            </a:r>
            <a:r>
              <a:rPr b="1" lang="en-US"/>
              <a:t>requirements (42 units)</a:t>
            </a:r>
            <a:endParaRPr b="1"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Core Sociology classes (27 units)</a:t>
            </a:r>
            <a:endParaRPr/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Major elective classes (15 units)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Complete all Minor </a:t>
            </a:r>
            <a:r>
              <a:rPr b="1" lang="en-US"/>
              <a:t>requirements</a:t>
            </a:r>
            <a:r>
              <a:rPr b="1" lang="en-US"/>
              <a:t> </a:t>
            </a:r>
            <a:r>
              <a:rPr lang="en-US"/>
              <a:t>(if applicable)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498475" y="484100"/>
            <a:ext cx="7556400" cy="119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Sociology Core Sequence</a:t>
            </a:r>
            <a:endParaRPr sz="3500"/>
          </a:p>
        </p:txBody>
      </p:sp>
      <p:sp>
        <p:nvSpPr>
          <p:cNvPr id="240" name="Google Shape;240;p25"/>
          <p:cNvSpPr txBox="1"/>
          <p:nvPr>
            <p:ph idx="1" type="body"/>
          </p:nvPr>
        </p:nvSpPr>
        <p:spPr>
          <a:xfrm>
            <a:off x="498475" y="1229975"/>
            <a:ext cx="7556400" cy="5162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b="1" lang="en-US" sz="1800"/>
              <a:t>Core Sociology classes: (27 Units)</a:t>
            </a:r>
            <a:endParaRPr b="1" sz="18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1:</a:t>
            </a:r>
            <a:r>
              <a:rPr lang="en-US" sz="1500"/>
              <a:t> Intro (GE: D1)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80:</a:t>
            </a:r>
            <a:r>
              <a:rPr lang="en-US" sz="1500"/>
              <a:t> Social Problems (GE: D3)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15</a:t>
            </a:r>
            <a:r>
              <a:rPr b="1" lang="en-US" sz="1500"/>
              <a:t>:</a:t>
            </a:r>
            <a:r>
              <a:rPr lang="en-US" sz="1500"/>
              <a:t> (GE: B4) or equivalent statistics class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116: </a:t>
            </a:r>
            <a:r>
              <a:rPr lang="en-US" sz="1500"/>
              <a:t>Global Society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100W</a:t>
            </a:r>
            <a:r>
              <a:rPr lang="en-US" sz="1500"/>
              <a:t>: Writing Workshop (GE:Z)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Requires completion of the WST or WST Directed self-placement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101</a:t>
            </a:r>
            <a:r>
              <a:rPr lang="en-US" sz="1500"/>
              <a:t>: Social Theory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Pre- or co-requisite: SOCI 100W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104</a:t>
            </a:r>
            <a:r>
              <a:rPr lang="en-US" sz="1500"/>
              <a:t>: Quantitative Research Methods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Prerequisites: SOCI 15 or </a:t>
            </a:r>
            <a:r>
              <a:rPr lang="en-US" sz="1500"/>
              <a:t>equivalent;</a:t>
            </a:r>
            <a:r>
              <a:rPr lang="en-US" sz="1500"/>
              <a:t> SOCI 101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105</a:t>
            </a:r>
            <a:r>
              <a:rPr lang="en-US" sz="1500"/>
              <a:t>: Qualitative Research Methods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Prerequisite: SOCI 101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b="1" lang="en-US" sz="1500"/>
              <a:t>SOCI 181B</a:t>
            </a:r>
            <a:r>
              <a:rPr lang="en-US" sz="1500"/>
              <a:t>: Senior Capstone, </a:t>
            </a:r>
            <a:r>
              <a:rPr b="1" lang="en-US" sz="1500" u="sng"/>
              <a:t>or</a:t>
            </a:r>
            <a:r>
              <a:rPr b="1" lang="en-US" sz="1500"/>
              <a:t> </a:t>
            </a:r>
            <a:r>
              <a:rPr b="1" lang="en-US" sz="1500"/>
              <a:t>SOCI 104B</a:t>
            </a:r>
            <a:r>
              <a:rPr lang="en-US" sz="1500"/>
              <a:t>: Advanced Quantitative Methods </a:t>
            </a:r>
            <a:r>
              <a:rPr b="1" lang="en-US" sz="1500" u="sng"/>
              <a:t>or</a:t>
            </a:r>
            <a:r>
              <a:rPr lang="en-US" sz="1500"/>
              <a:t> </a:t>
            </a:r>
            <a:r>
              <a:rPr b="1" lang="en-US" sz="1500"/>
              <a:t>SOCI 105B</a:t>
            </a:r>
            <a:r>
              <a:rPr lang="en-US" sz="1500"/>
              <a:t>: Advanced Qualitative Methods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Prerequisite: Completion of at least one methods class (SOCI 104 or SOCI 105)</a:t>
            </a:r>
            <a:endParaRPr sz="1500"/>
          </a:p>
          <a:p>
            <a:pPr indent="-3238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 sz="1500"/>
              <a:t>Note: You only need to take one of these classes</a:t>
            </a:r>
            <a:endParaRPr sz="1500"/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Sociology Major Electives</a:t>
            </a:r>
            <a:endParaRPr/>
          </a:p>
        </p:txBody>
      </p:sp>
      <p:sp>
        <p:nvSpPr>
          <p:cNvPr id="247" name="Google Shape;247;p26"/>
          <p:cNvSpPr txBox="1"/>
          <p:nvPr>
            <p:ph idx="1" type="body"/>
          </p:nvPr>
        </p:nvSpPr>
        <p:spPr>
          <a:xfrm>
            <a:off x="498475" y="1174050"/>
            <a:ext cx="7556400" cy="4952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325" lvl="0" marL="457200" rtl="0" algn="l">
              <a:spcBef>
                <a:spcPts val="20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All Sociology students must complete 15 units (5 classes) of major electives</a:t>
            </a:r>
            <a:endParaRPr/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The choice of elective classes varies by concentration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General Sociology:</a:t>
            </a:r>
            <a:r>
              <a:rPr lang="en-US"/>
              <a:t> Most flexible choices in classes, broad categories.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Social Interaction: </a:t>
            </a:r>
            <a:r>
              <a:rPr lang="en-US"/>
              <a:t>Focus on micro-sociology (social interaction, socialization, personality and behavior)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Community Change: </a:t>
            </a:r>
            <a:r>
              <a:rPr lang="en-US"/>
              <a:t>Focus on macro-sociology (communities, organizations, public and community service, changing society)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Race and Ethnic Studies: </a:t>
            </a:r>
            <a:r>
              <a:rPr lang="en-US"/>
              <a:t>Interdisciplinary course sequence covering Asian American Studies, African American Studies, Chicana/Chicano Studies, and Native American Studies.</a:t>
            </a:r>
            <a:endParaRPr/>
          </a:p>
          <a:p>
            <a:pPr indent="-314325" lvl="1" marL="9144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b="1" lang="en-US"/>
              <a:t>Concentration in Women, Gender, and Sexuality Studies: </a:t>
            </a:r>
            <a:r>
              <a:rPr lang="en-US"/>
              <a:t>Focuses on how gender and gender identity, race, class, sexuality, and nation shape lives.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Academic Advising</a:t>
            </a:r>
            <a:endParaRPr/>
          </a:p>
        </p:txBody>
      </p:sp>
      <p:sp>
        <p:nvSpPr>
          <p:cNvPr id="253" name="Google Shape;253;p27"/>
          <p:cNvSpPr txBox="1"/>
          <p:nvPr>
            <p:ph idx="1" type="body"/>
          </p:nvPr>
        </p:nvSpPr>
        <p:spPr>
          <a:xfrm>
            <a:off x="498474" y="1413911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88"/>
              <a:buChar char="■"/>
            </a:pPr>
            <a:r>
              <a:rPr lang="en-US" sz="1850"/>
              <a:t>Major Advising: See the SISS Advising Faculty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88"/>
              <a:buChar char="■"/>
            </a:pPr>
            <a:r>
              <a:rPr lang="en-US" sz="1850"/>
              <a:t>Minor Advising: See the Intended Department Advisor</a:t>
            </a:r>
            <a:endParaRPr/>
          </a:p>
          <a:p>
            <a:pPr indent="-228600" lvl="0" marL="22860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88"/>
              <a:buChar char="■"/>
            </a:pPr>
            <a:r>
              <a:rPr lang="en-US" sz="1850"/>
              <a:t>GE Advising: See the Academic Counseling Center for Excellence in the Social Sciences (ACCESS Center) located in Clark Hall 240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General Education advising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Help with decisions about changing majors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Academic policy related questions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Peer advising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Academic advice and tips about how to navigate your way around SJSU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/>
              <a:t>Probation and Disqualification</a:t>
            </a:r>
            <a:endParaRPr/>
          </a:p>
          <a:p>
            <a:pPr indent="-228600" lvl="1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249"/>
              <a:buChar char="■"/>
            </a:pPr>
            <a:r>
              <a:rPr lang="en-US" sz="1665" u="sng">
                <a:solidFill>
                  <a:schemeClr val="hlink"/>
                </a:solidFill>
                <a:hlinkClick r:id="rId3"/>
              </a:rPr>
              <a:t>Socsci-access@sjsu.edu</a:t>
            </a:r>
            <a:r>
              <a:rPr lang="en-US" sz="1665"/>
              <a:t> (408) 924-5363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SISS Advising Faculty</a:t>
            </a:r>
            <a:endParaRPr/>
          </a:p>
        </p:txBody>
      </p:sp>
      <p:sp>
        <p:nvSpPr>
          <p:cNvPr id="260" name="Google Shape;260;p28"/>
          <p:cNvSpPr txBox="1"/>
          <p:nvPr>
            <p:ph idx="1" type="body"/>
          </p:nvPr>
        </p:nvSpPr>
        <p:spPr>
          <a:xfrm>
            <a:off x="498474" y="1478025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350"/>
              <a:buChar char="■"/>
            </a:pPr>
            <a:r>
              <a:rPr lang="en-US" sz="1800"/>
              <a:t>Designated Undergraduate Sociology Advisors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Elizabeth Sweet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Natalie Boero (Fall 2020 only)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Faustina DuCros (On leave Fall 2020)</a:t>
            </a:r>
            <a:endParaRPr/>
          </a:p>
          <a:p>
            <a:pPr indent="-152400" lvl="1" marL="4572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Other Sociology Advisors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William Armaline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Peter Chua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Carlos E. Garcia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Scott Myers-Lipton (On leave AY 20/21)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Preston Rudy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Megan Thiele</a:t>
            </a:r>
            <a:endParaRPr/>
          </a:p>
          <a:p>
            <a:pPr indent="0" lvl="1" marL="2286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0" lvl="1" marL="2286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152400" lvl="1" marL="457200" rtl="0" algn="l"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600"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Asian American Studies Minor Advisors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Hien Do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Yvonne Kwan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Joanne Rondilla</a:t>
            </a:r>
            <a:endParaRPr sz="1600"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Sociology of Education Minor Advisors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Peter Chua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Megan Thiele 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Women, Gender, and Sexuality Studies Advisors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Tanya Bakhru 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200"/>
              <a:buChar char="■"/>
            </a:pPr>
            <a:r>
              <a:rPr lang="en-US" sz="1600"/>
              <a:t>Dr. Jack Caraves</a:t>
            </a: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What Classes Do I Register For?</a:t>
            </a:r>
            <a:endParaRPr/>
          </a:p>
        </p:txBody>
      </p:sp>
      <p:sp>
        <p:nvSpPr>
          <p:cNvPr id="266" name="Google Shape;266;p29"/>
          <p:cNvSpPr txBox="1"/>
          <p:nvPr>
            <p:ph idx="1" type="body"/>
          </p:nvPr>
        </p:nvSpPr>
        <p:spPr>
          <a:xfrm>
            <a:off x="498474" y="1295400"/>
            <a:ext cx="7556313" cy="4830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Four Questions: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classes did you take at the community college?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Have you taken the Writing Skills Test (WST) Directed Self Placement and placed into SOCI 100W?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is your concentration?</a:t>
            </a:r>
            <a:endParaRPr/>
          </a:p>
          <a:p>
            <a:pPr indent="-228600" lvl="1" marL="457200" rtl="0" algn="l">
              <a:spcBef>
                <a:spcPts val="600"/>
              </a:spcBef>
              <a:spcAft>
                <a:spcPts val="0"/>
              </a:spcAft>
              <a:buSzPts val="1350"/>
              <a:buChar char="■"/>
            </a:pPr>
            <a:r>
              <a:rPr lang="en-US"/>
              <a:t>What classes are available?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Try to take the core courses as soon as possible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If you can’t take core classes take major electives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Classes for minor</a:t>
            </a:r>
            <a:endParaRPr/>
          </a:p>
          <a:p>
            <a:pPr indent="-228600" lvl="0" marL="228600" rtl="0" algn="l">
              <a:spcBef>
                <a:spcPts val="2000"/>
              </a:spcBef>
              <a:spcAft>
                <a:spcPts val="0"/>
              </a:spcAft>
              <a:buSzPts val="1500"/>
              <a:buChar char="■"/>
            </a:pPr>
            <a:r>
              <a:rPr lang="en-US"/>
              <a:t>University electives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type="title"/>
          </p:nvPr>
        </p:nvSpPr>
        <p:spPr>
          <a:xfrm>
            <a:off x="498474" y="2554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Mode of </a:t>
            </a:r>
            <a:r>
              <a:rPr lang="en-US"/>
              <a:t>Instruction</a:t>
            </a:r>
            <a:r>
              <a:rPr lang="en-US"/>
              <a:t>: Fall 2020</a:t>
            </a:r>
            <a:endParaRPr/>
          </a:p>
        </p:txBody>
      </p:sp>
      <p:sp>
        <p:nvSpPr>
          <p:cNvPr id="272" name="Google Shape;272;p30"/>
          <p:cNvSpPr txBox="1"/>
          <p:nvPr>
            <p:ph idx="1" type="body"/>
          </p:nvPr>
        </p:nvSpPr>
        <p:spPr>
          <a:xfrm>
            <a:off x="498475" y="762000"/>
            <a:ext cx="7556400" cy="60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i="1" lang="en-US"/>
              <a:t>Synchronous</a:t>
            </a:r>
            <a:r>
              <a:rPr b="1" lang="en-US"/>
              <a:t> </a:t>
            </a:r>
            <a:endParaRPr b="1"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/>
              <a:t>Asynchronous</a:t>
            </a:r>
            <a:r>
              <a:rPr b="1" lang="en-US" sz="1800"/>
              <a:t> </a:t>
            </a:r>
            <a:endParaRPr b="1" sz="1850"/>
          </a:p>
          <a:p>
            <a:pPr indent="0" lvl="0" marL="0" rtl="0" algn="l">
              <a:lnSpc>
                <a:spcPct val="8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250"/>
          </a:p>
          <a:p>
            <a:pPr indent="0" lvl="0" marL="45720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i="1" sz="1200"/>
          </a:p>
          <a:p>
            <a:pPr indent="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sz="1125"/>
          </a:p>
        </p:txBody>
      </p:sp>
      <p:pic>
        <p:nvPicPr>
          <p:cNvPr id="273" name="Google Shape;27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0" y="1657725"/>
            <a:ext cx="8711925" cy="107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25" y="3875950"/>
            <a:ext cx="8781670" cy="11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tage">
  <a:themeElements>
    <a:clrScheme name="Module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