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7.jpg" ContentType="image/pn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2" r:id="rId4"/>
  </p:sldMasterIdLst>
  <p:notesMasterIdLst>
    <p:notesMasterId r:id="rId19"/>
  </p:notesMasterIdLst>
  <p:handoutMasterIdLst>
    <p:handoutMasterId r:id="rId20"/>
  </p:handoutMasterIdLst>
  <p:sldIdLst>
    <p:sldId id="256" r:id="rId5"/>
    <p:sldId id="532" r:id="rId6"/>
    <p:sldId id="643" r:id="rId7"/>
    <p:sldId id="646" r:id="rId8"/>
    <p:sldId id="645" r:id="rId9"/>
    <p:sldId id="644" r:id="rId10"/>
    <p:sldId id="627" r:id="rId11"/>
    <p:sldId id="594" r:id="rId12"/>
    <p:sldId id="638" r:id="rId13"/>
    <p:sldId id="631" r:id="rId14"/>
    <p:sldId id="647" r:id="rId15"/>
    <p:sldId id="641" r:id="rId16"/>
    <p:sldId id="642" r:id="rId17"/>
    <p:sldId id="567" r:id="rId18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BFBFB"/>
    <a:srgbClr val="BEBEBE"/>
    <a:srgbClr val="7D7D7D"/>
    <a:srgbClr val="FF0066"/>
    <a:srgbClr val="000000"/>
    <a:srgbClr val="080808"/>
    <a:srgbClr val="FF0000"/>
    <a:srgbClr val="6D9442"/>
    <a:srgbClr val="408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77" autoAdjust="0"/>
    <p:restoredTop sz="93030" autoAdjust="0"/>
  </p:normalViewPr>
  <p:slideViewPr>
    <p:cSldViewPr snapToGrid="0" showGuides="1">
      <p:cViewPr>
        <p:scale>
          <a:sx n="120" d="100"/>
          <a:sy n="120" d="100"/>
        </p:scale>
        <p:origin x="-320" y="-464"/>
      </p:cViewPr>
      <p:guideLst>
        <p:guide orient="horz" pos="757"/>
        <p:guide orient="horz" pos="2612"/>
        <p:guide orient="horz" pos="2931"/>
        <p:guide orient="horz" pos="907"/>
        <p:guide orient="horz" pos="2582"/>
        <p:guide pos="2715"/>
        <p:guide pos="5323"/>
        <p:guide pos="216"/>
        <p:guide pos="2822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-3258" y="-114"/>
      </p:cViewPr>
      <p:guideLst>
        <p:guide orient="horz" pos="2592"/>
        <p:guide orient="horz" pos="5775"/>
        <p:guide orient="horz" pos="5777"/>
        <p:guide pos="4080"/>
        <p:guide pos="323"/>
        <p:guide pos="4084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7D4ED2-9A8B-4CC4-9EDA-F1EDE05B77C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A78BC4-D703-4647-A180-98D4E91D49C8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en-US" dirty="0" smtClean="0">
              <a:solidFill>
                <a:srgbClr val="C00000"/>
              </a:solidFill>
            </a:rPr>
            <a:t>Current Quarter</a:t>
          </a:r>
          <a:endParaRPr lang="en-US" dirty="0">
            <a:solidFill>
              <a:srgbClr val="C00000"/>
            </a:solidFill>
          </a:endParaRPr>
        </a:p>
      </dgm:t>
    </dgm:pt>
    <dgm:pt modelId="{D08D1A38-D6F2-4B11-9D06-42955F466C18}" type="parTrans" cxnId="{EA6C28A4-506D-4B3B-9951-F55DEB513B1A}">
      <dgm:prSet/>
      <dgm:spPr/>
      <dgm:t>
        <a:bodyPr/>
        <a:lstStyle/>
        <a:p>
          <a:endParaRPr lang="en-US"/>
        </a:p>
      </dgm:t>
    </dgm:pt>
    <dgm:pt modelId="{742BA34F-8821-4389-9EE0-AA1B79969B5F}" type="sibTrans" cxnId="{EA6C28A4-506D-4B3B-9951-F55DEB513B1A}">
      <dgm:prSet/>
      <dgm:spPr/>
      <dgm:t>
        <a:bodyPr/>
        <a:lstStyle/>
        <a:p>
          <a:endParaRPr lang="en-US"/>
        </a:p>
      </dgm:t>
    </dgm:pt>
    <dgm:pt modelId="{2059C54D-04FC-43BD-A207-D49B37DF314E}">
      <dgm:prSet phldrT="[Text]"/>
      <dgm:spPr/>
      <dgm:t>
        <a:bodyPr/>
        <a:lstStyle/>
        <a:p>
          <a:r>
            <a:rPr lang="en-US" dirty="0" smtClean="0"/>
            <a:t>Use historical data and graph</a:t>
          </a:r>
          <a:endParaRPr lang="en-US" dirty="0"/>
        </a:p>
      </dgm:t>
    </dgm:pt>
    <dgm:pt modelId="{3A577733-28A4-4604-B8A0-D371F545E4B5}" type="parTrans" cxnId="{CCBCEF2C-6BFB-488D-B649-0413C9FBF460}">
      <dgm:prSet/>
      <dgm:spPr/>
      <dgm:t>
        <a:bodyPr/>
        <a:lstStyle/>
        <a:p>
          <a:endParaRPr lang="en-US"/>
        </a:p>
      </dgm:t>
    </dgm:pt>
    <dgm:pt modelId="{BF976887-34EA-41F5-8DB8-DC88E07B0EAB}" type="sibTrans" cxnId="{CCBCEF2C-6BFB-488D-B649-0413C9FBF460}">
      <dgm:prSet/>
      <dgm:spPr/>
      <dgm:t>
        <a:bodyPr/>
        <a:lstStyle/>
        <a:p>
          <a:endParaRPr lang="en-US"/>
        </a:p>
      </dgm:t>
    </dgm:pt>
    <dgm:pt modelId="{5A388E80-1683-44DF-9020-163AD0AC673B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en-US" dirty="0" smtClean="0">
              <a:solidFill>
                <a:srgbClr val="C00000"/>
              </a:solidFill>
            </a:rPr>
            <a:t>Current Quarter</a:t>
          </a:r>
          <a:endParaRPr lang="en-US" dirty="0">
            <a:solidFill>
              <a:srgbClr val="C00000"/>
            </a:solidFill>
          </a:endParaRPr>
        </a:p>
      </dgm:t>
    </dgm:pt>
    <dgm:pt modelId="{9E0B6FFF-E6F7-44BB-8658-8D9EB84157FF}" type="parTrans" cxnId="{632A6E8A-5942-4F89-B4B6-1A15128BCB0F}">
      <dgm:prSet/>
      <dgm:spPr/>
      <dgm:t>
        <a:bodyPr/>
        <a:lstStyle/>
        <a:p>
          <a:endParaRPr lang="en-US"/>
        </a:p>
      </dgm:t>
    </dgm:pt>
    <dgm:pt modelId="{BB66C015-EC7A-42DA-8493-DC066047E1CE}" type="sibTrans" cxnId="{632A6E8A-5942-4F89-B4B6-1A15128BCB0F}">
      <dgm:prSet/>
      <dgm:spPr/>
      <dgm:t>
        <a:bodyPr/>
        <a:lstStyle/>
        <a:p>
          <a:endParaRPr lang="en-US"/>
        </a:p>
      </dgm:t>
    </dgm:pt>
    <dgm:pt modelId="{9ED9BA83-56F2-4FF0-986A-E671559B61E8}">
      <dgm:prSet phldrT="[Text]"/>
      <dgm:spPr/>
      <dgm:t>
        <a:bodyPr/>
        <a:lstStyle/>
        <a:p>
          <a:r>
            <a:rPr lang="en-US" dirty="0" smtClean="0"/>
            <a:t>1) Determine if it is new product or end of life product</a:t>
          </a:r>
          <a:endParaRPr lang="en-US" dirty="0"/>
        </a:p>
      </dgm:t>
    </dgm:pt>
    <dgm:pt modelId="{9C44B7EF-B536-43B7-896F-1E2CC3AF28D9}" type="parTrans" cxnId="{5B8296B1-DE85-41B0-A6A4-961D19421CBD}">
      <dgm:prSet/>
      <dgm:spPr/>
      <dgm:t>
        <a:bodyPr/>
        <a:lstStyle/>
        <a:p>
          <a:endParaRPr lang="en-US"/>
        </a:p>
      </dgm:t>
    </dgm:pt>
    <dgm:pt modelId="{A5AC7A07-A4F7-4CBF-9309-AB1C1D19C1F6}" type="sibTrans" cxnId="{5B8296B1-DE85-41B0-A6A4-961D19421CBD}">
      <dgm:prSet/>
      <dgm:spPr/>
      <dgm:t>
        <a:bodyPr/>
        <a:lstStyle/>
        <a:p>
          <a:endParaRPr lang="en-US"/>
        </a:p>
      </dgm:t>
    </dgm:pt>
    <dgm:pt modelId="{F3043444-7545-47AE-9D8C-936A0FBA88B0}">
      <dgm:prSet phldrT="[Text]"/>
      <dgm:spPr/>
      <dgm:t>
        <a:bodyPr/>
        <a:lstStyle/>
        <a:p>
          <a:r>
            <a:rPr lang="en-US" dirty="0" smtClean="0"/>
            <a:t>2) Analyze trends and seasonal effects</a:t>
          </a:r>
          <a:endParaRPr lang="en-US" dirty="0"/>
        </a:p>
      </dgm:t>
    </dgm:pt>
    <dgm:pt modelId="{A5BFF362-EEDF-495B-9254-AF9864477CEB}" type="parTrans" cxnId="{6605CED4-6D6B-43E8-91FC-144019BCBFAF}">
      <dgm:prSet/>
      <dgm:spPr/>
      <dgm:t>
        <a:bodyPr/>
        <a:lstStyle/>
        <a:p>
          <a:endParaRPr lang="en-US"/>
        </a:p>
      </dgm:t>
    </dgm:pt>
    <dgm:pt modelId="{C9524B1F-B101-4B0F-BF6E-7E012F058A49}" type="sibTrans" cxnId="{6605CED4-6D6B-43E8-91FC-144019BCBFAF}">
      <dgm:prSet/>
      <dgm:spPr/>
      <dgm:t>
        <a:bodyPr/>
        <a:lstStyle/>
        <a:p>
          <a:endParaRPr lang="en-US"/>
        </a:p>
      </dgm:t>
    </dgm:pt>
    <dgm:pt modelId="{ADEFD1CB-FAD9-4543-BC0F-EDDE16C0E92E}">
      <dgm:prSet phldrT="[Text]"/>
      <dgm:spPr/>
      <dgm:t>
        <a:bodyPr/>
        <a:lstStyle/>
        <a:p>
          <a:r>
            <a:rPr lang="en-US" dirty="0" smtClean="0"/>
            <a:t>Choose the best statistical model</a:t>
          </a:r>
          <a:endParaRPr lang="en-US" dirty="0"/>
        </a:p>
      </dgm:t>
    </dgm:pt>
    <dgm:pt modelId="{EB88E4C6-A9C4-4272-BE3D-5B70FA1FAEFA}" type="parTrans" cxnId="{776AB4BD-57BE-4704-B3B8-5A91EDD364E4}">
      <dgm:prSet/>
      <dgm:spPr/>
      <dgm:t>
        <a:bodyPr/>
        <a:lstStyle/>
        <a:p>
          <a:endParaRPr lang="en-US"/>
        </a:p>
      </dgm:t>
    </dgm:pt>
    <dgm:pt modelId="{A38704F9-B7F8-4684-A6F4-3706BB03822F}" type="sibTrans" cxnId="{776AB4BD-57BE-4704-B3B8-5A91EDD364E4}">
      <dgm:prSet/>
      <dgm:spPr/>
      <dgm:t>
        <a:bodyPr/>
        <a:lstStyle/>
        <a:p>
          <a:endParaRPr lang="en-US"/>
        </a:p>
      </dgm:t>
    </dgm:pt>
    <dgm:pt modelId="{811BCBD5-ECFA-44A9-9D6F-F38DA65A409F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en-US" dirty="0" smtClean="0">
              <a:solidFill>
                <a:srgbClr val="C00000"/>
              </a:solidFill>
            </a:rPr>
            <a:t>Next Quarter</a:t>
          </a:r>
          <a:endParaRPr lang="en-US" dirty="0">
            <a:solidFill>
              <a:srgbClr val="C00000"/>
            </a:solidFill>
          </a:endParaRPr>
        </a:p>
      </dgm:t>
    </dgm:pt>
    <dgm:pt modelId="{0A73D1C5-0BEF-43E1-AF80-3BEE791364CC}" type="parTrans" cxnId="{56F8EBFE-6DA0-40C1-89AE-F7EA3497D180}">
      <dgm:prSet/>
      <dgm:spPr/>
      <dgm:t>
        <a:bodyPr/>
        <a:lstStyle/>
        <a:p>
          <a:endParaRPr lang="en-US"/>
        </a:p>
      </dgm:t>
    </dgm:pt>
    <dgm:pt modelId="{0A0CDC95-B365-4823-AA88-E7CE5D842DBF}" type="sibTrans" cxnId="{56F8EBFE-6DA0-40C1-89AE-F7EA3497D180}">
      <dgm:prSet/>
      <dgm:spPr/>
      <dgm:t>
        <a:bodyPr/>
        <a:lstStyle/>
        <a:p>
          <a:endParaRPr lang="en-US"/>
        </a:p>
      </dgm:t>
    </dgm:pt>
    <dgm:pt modelId="{08B1E91A-8C0C-4211-A12F-336AD924FB6D}">
      <dgm:prSet phldrT="[Text]"/>
      <dgm:spPr/>
      <dgm:t>
        <a:bodyPr/>
        <a:lstStyle/>
        <a:p>
          <a:r>
            <a:rPr lang="en-US" dirty="0" smtClean="0"/>
            <a:t>1) Calculate forecast accuracy for prior stat forecasts</a:t>
          </a:r>
          <a:endParaRPr lang="en-US" dirty="0"/>
        </a:p>
      </dgm:t>
    </dgm:pt>
    <dgm:pt modelId="{C93CCD50-BA61-4D74-B9E3-2E8FECD97A80}" type="parTrans" cxnId="{1382872F-DBEF-4A95-A58B-104FDD254173}">
      <dgm:prSet/>
      <dgm:spPr/>
      <dgm:t>
        <a:bodyPr/>
        <a:lstStyle/>
        <a:p>
          <a:endParaRPr lang="en-US"/>
        </a:p>
      </dgm:t>
    </dgm:pt>
    <dgm:pt modelId="{9BA1C4F2-95EE-4DBF-926C-9C95B0F55568}" type="sibTrans" cxnId="{1382872F-DBEF-4A95-A58B-104FDD254173}">
      <dgm:prSet/>
      <dgm:spPr/>
      <dgm:t>
        <a:bodyPr/>
        <a:lstStyle/>
        <a:p>
          <a:endParaRPr lang="en-US"/>
        </a:p>
      </dgm:t>
    </dgm:pt>
    <dgm:pt modelId="{B840DB8B-A9D8-411F-856B-15B39AA641E4}">
      <dgm:prSet phldrT="[Text]"/>
      <dgm:spPr/>
      <dgm:t>
        <a:bodyPr/>
        <a:lstStyle/>
        <a:p>
          <a:r>
            <a:rPr lang="en-US" dirty="0" smtClean="0"/>
            <a:t>2) Choose a new model if forecast accuracy is less than 70%</a:t>
          </a:r>
          <a:endParaRPr lang="en-US" dirty="0"/>
        </a:p>
      </dgm:t>
    </dgm:pt>
    <dgm:pt modelId="{E70F7A12-B35C-4C07-BA63-B9C7BCAA5CC5}" type="parTrans" cxnId="{E024C26C-4753-4C91-A6B4-3A91DB6AACBA}">
      <dgm:prSet/>
      <dgm:spPr/>
      <dgm:t>
        <a:bodyPr/>
        <a:lstStyle/>
        <a:p>
          <a:endParaRPr lang="en-US"/>
        </a:p>
      </dgm:t>
    </dgm:pt>
    <dgm:pt modelId="{3C931CC5-4A39-43A0-870F-C72052CA735A}" type="sibTrans" cxnId="{E024C26C-4753-4C91-A6B4-3A91DB6AACBA}">
      <dgm:prSet/>
      <dgm:spPr/>
      <dgm:t>
        <a:bodyPr/>
        <a:lstStyle/>
        <a:p>
          <a:endParaRPr lang="en-US"/>
        </a:p>
      </dgm:t>
    </dgm:pt>
    <dgm:pt modelId="{B0548FE6-999A-4EBC-A94D-3681BD6D91A7}" type="pres">
      <dgm:prSet presAssocID="{B17D4ED2-9A8B-4CC4-9EDA-F1EDE05B77C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8EE752-6429-41DB-87EC-87F09B95E598}" type="pres">
      <dgm:prSet presAssocID="{E0A78BC4-D703-4647-A180-98D4E91D49C8}" presName="composite" presStyleCnt="0"/>
      <dgm:spPr/>
    </dgm:pt>
    <dgm:pt modelId="{D02D6EED-729F-4176-89BF-CD385AE7F371}" type="pres">
      <dgm:prSet presAssocID="{E0A78BC4-D703-4647-A180-98D4E91D49C8}" presName="parentText" presStyleLbl="alignNode1" presStyleIdx="0" presStyleCnt="3" custScaleX="100000" custScale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35EDBE-3F38-4996-80AC-AF129172AEED}" type="pres">
      <dgm:prSet presAssocID="{E0A78BC4-D703-4647-A180-98D4E91D49C8}" presName="descendantText" presStyleLbl="alignAcc1" presStyleIdx="0" presStyleCnt="3" custScaleX="90909" custScaleY="100000" custLinFactNeighborX="4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3BF105-DB56-4908-A665-A4FCF0A58A5B}" type="pres">
      <dgm:prSet presAssocID="{742BA34F-8821-4389-9EE0-AA1B79969B5F}" presName="sp" presStyleCnt="0"/>
      <dgm:spPr/>
    </dgm:pt>
    <dgm:pt modelId="{430B6E8C-BF5A-4135-89AE-95865B031DBF}" type="pres">
      <dgm:prSet presAssocID="{5A388E80-1683-44DF-9020-163AD0AC673B}" presName="composite" presStyleCnt="0"/>
      <dgm:spPr/>
    </dgm:pt>
    <dgm:pt modelId="{2BBA2DAD-9565-43D0-9F7D-9DFF2F16A80C}" type="pres">
      <dgm:prSet presAssocID="{5A388E80-1683-44DF-9020-163AD0AC673B}" presName="parentText" presStyleLbl="alignNode1" presStyleIdx="1" presStyleCnt="3" custScaleX="100000" custScaleY="100000" custLinFactNeighborX="-765" custLinFactNeighborY="53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62E6B-0CA3-4F0E-A9BB-F58E15E213D4}" type="pres">
      <dgm:prSet presAssocID="{5A388E80-1683-44DF-9020-163AD0AC673B}" presName="descendantText" presStyleLbl="alignAcc1" presStyleIdx="1" presStyleCnt="3" custScaleX="90909" custScaleY="90909" custLinFactNeighborX="348" custLinFactNeighborY="1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830FB-27CA-4F73-B79F-D693889D2F52}" type="pres">
      <dgm:prSet presAssocID="{BB66C015-EC7A-42DA-8493-DC066047E1CE}" presName="sp" presStyleCnt="0"/>
      <dgm:spPr/>
    </dgm:pt>
    <dgm:pt modelId="{BA3B8BD9-AAE9-42AC-B117-D10A2128F9AA}" type="pres">
      <dgm:prSet presAssocID="{811BCBD5-ECFA-44A9-9D6F-F38DA65A409F}" presName="composite" presStyleCnt="0"/>
      <dgm:spPr/>
    </dgm:pt>
    <dgm:pt modelId="{91215440-CBD9-4C18-B52B-A6BCEBE0FA53}" type="pres">
      <dgm:prSet presAssocID="{811BCBD5-ECFA-44A9-9D6F-F38DA65A409F}" presName="parentText" presStyleLbl="alignNode1" presStyleIdx="2" presStyleCnt="3" custScaleX="100000" custScale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6322E-AFB5-4A40-A1B4-2C849E049940}" type="pres">
      <dgm:prSet presAssocID="{811BCBD5-ECFA-44A9-9D6F-F38DA65A409F}" presName="descendantText" presStyleLbl="alignAcc1" presStyleIdx="2" presStyleCnt="3" custScaleX="90909" custScaleY="90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F8EBFE-6DA0-40C1-89AE-F7EA3497D180}" srcId="{B17D4ED2-9A8B-4CC4-9EDA-F1EDE05B77CA}" destId="{811BCBD5-ECFA-44A9-9D6F-F38DA65A409F}" srcOrd="2" destOrd="0" parTransId="{0A73D1C5-0BEF-43E1-AF80-3BEE791364CC}" sibTransId="{0A0CDC95-B365-4823-AA88-E7CE5D842DBF}"/>
    <dgm:cxn modelId="{E024C26C-4753-4C91-A6B4-3A91DB6AACBA}" srcId="{811BCBD5-ECFA-44A9-9D6F-F38DA65A409F}" destId="{B840DB8B-A9D8-411F-856B-15B39AA641E4}" srcOrd="1" destOrd="0" parTransId="{E70F7A12-B35C-4C07-BA63-B9C7BCAA5CC5}" sibTransId="{3C931CC5-4A39-43A0-870F-C72052CA735A}"/>
    <dgm:cxn modelId="{72969544-0A2A-4102-A42A-43D6E5926405}" type="presOf" srcId="{B17D4ED2-9A8B-4CC4-9EDA-F1EDE05B77CA}" destId="{B0548FE6-999A-4EBC-A94D-3681BD6D91A7}" srcOrd="0" destOrd="0" presId="urn:microsoft.com/office/officeart/2005/8/layout/chevron2"/>
    <dgm:cxn modelId="{776AB4BD-57BE-4704-B3B8-5A91EDD364E4}" srcId="{5A388E80-1683-44DF-9020-163AD0AC673B}" destId="{ADEFD1CB-FAD9-4543-BC0F-EDDE16C0E92E}" srcOrd="0" destOrd="0" parTransId="{EB88E4C6-A9C4-4272-BE3D-5B70FA1FAEFA}" sibTransId="{A38704F9-B7F8-4684-A6F4-3706BB03822F}"/>
    <dgm:cxn modelId="{9455B8AC-1BB7-4A65-9E36-73F9D8CD33B3}" type="presOf" srcId="{ADEFD1CB-FAD9-4543-BC0F-EDDE16C0E92E}" destId="{FE662E6B-0CA3-4F0E-A9BB-F58E15E213D4}" srcOrd="0" destOrd="0" presId="urn:microsoft.com/office/officeart/2005/8/layout/chevron2"/>
    <dgm:cxn modelId="{9B75B7B8-A48D-4E60-9EDA-AD094A37E23D}" type="presOf" srcId="{08B1E91A-8C0C-4211-A12F-336AD924FB6D}" destId="{BA66322E-AFB5-4A40-A1B4-2C849E049940}" srcOrd="0" destOrd="0" presId="urn:microsoft.com/office/officeart/2005/8/layout/chevron2"/>
    <dgm:cxn modelId="{DE2B2F03-9C91-4F32-9FDC-840018491D75}" type="presOf" srcId="{9ED9BA83-56F2-4FF0-986A-E671559B61E8}" destId="{4C35EDBE-3F38-4996-80AC-AF129172AEED}" srcOrd="0" destOrd="1" presId="urn:microsoft.com/office/officeart/2005/8/layout/chevron2"/>
    <dgm:cxn modelId="{C35B7398-8852-4E41-99DE-38ECD9BE5D76}" type="presOf" srcId="{B840DB8B-A9D8-411F-856B-15B39AA641E4}" destId="{BA66322E-AFB5-4A40-A1B4-2C849E049940}" srcOrd="0" destOrd="1" presId="urn:microsoft.com/office/officeart/2005/8/layout/chevron2"/>
    <dgm:cxn modelId="{1382872F-DBEF-4A95-A58B-104FDD254173}" srcId="{811BCBD5-ECFA-44A9-9D6F-F38DA65A409F}" destId="{08B1E91A-8C0C-4211-A12F-336AD924FB6D}" srcOrd="0" destOrd="0" parTransId="{C93CCD50-BA61-4D74-B9E3-2E8FECD97A80}" sibTransId="{9BA1C4F2-95EE-4DBF-926C-9C95B0F55568}"/>
    <dgm:cxn modelId="{632A6E8A-5942-4F89-B4B6-1A15128BCB0F}" srcId="{B17D4ED2-9A8B-4CC4-9EDA-F1EDE05B77CA}" destId="{5A388E80-1683-44DF-9020-163AD0AC673B}" srcOrd="1" destOrd="0" parTransId="{9E0B6FFF-E6F7-44BB-8658-8D9EB84157FF}" sibTransId="{BB66C015-EC7A-42DA-8493-DC066047E1CE}"/>
    <dgm:cxn modelId="{680E0B82-3560-4275-AB94-334C7D6CE524}" type="presOf" srcId="{811BCBD5-ECFA-44A9-9D6F-F38DA65A409F}" destId="{91215440-CBD9-4C18-B52B-A6BCEBE0FA53}" srcOrd="0" destOrd="0" presId="urn:microsoft.com/office/officeart/2005/8/layout/chevron2"/>
    <dgm:cxn modelId="{CCBCEF2C-6BFB-488D-B649-0413C9FBF460}" srcId="{E0A78BC4-D703-4647-A180-98D4E91D49C8}" destId="{2059C54D-04FC-43BD-A207-D49B37DF314E}" srcOrd="0" destOrd="0" parTransId="{3A577733-28A4-4604-B8A0-D371F545E4B5}" sibTransId="{BF976887-34EA-41F5-8DB8-DC88E07B0EAB}"/>
    <dgm:cxn modelId="{6605CED4-6D6B-43E8-91FC-144019BCBFAF}" srcId="{E0A78BC4-D703-4647-A180-98D4E91D49C8}" destId="{F3043444-7545-47AE-9D8C-936A0FBA88B0}" srcOrd="2" destOrd="0" parTransId="{A5BFF362-EEDF-495B-9254-AF9864477CEB}" sibTransId="{C9524B1F-B101-4B0F-BF6E-7E012F058A49}"/>
    <dgm:cxn modelId="{D4D0854A-B6CE-48E1-B3F0-AE5ABD63CFDA}" type="presOf" srcId="{E0A78BC4-D703-4647-A180-98D4E91D49C8}" destId="{D02D6EED-729F-4176-89BF-CD385AE7F371}" srcOrd="0" destOrd="0" presId="urn:microsoft.com/office/officeart/2005/8/layout/chevron2"/>
    <dgm:cxn modelId="{ABCF860A-7CAE-40A1-8B8F-0743A187A11C}" type="presOf" srcId="{2059C54D-04FC-43BD-A207-D49B37DF314E}" destId="{4C35EDBE-3F38-4996-80AC-AF129172AEED}" srcOrd="0" destOrd="0" presId="urn:microsoft.com/office/officeart/2005/8/layout/chevron2"/>
    <dgm:cxn modelId="{EA6C28A4-506D-4B3B-9951-F55DEB513B1A}" srcId="{B17D4ED2-9A8B-4CC4-9EDA-F1EDE05B77CA}" destId="{E0A78BC4-D703-4647-A180-98D4E91D49C8}" srcOrd="0" destOrd="0" parTransId="{D08D1A38-D6F2-4B11-9D06-42955F466C18}" sibTransId="{742BA34F-8821-4389-9EE0-AA1B79969B5F}"/>
    <dgm:cxn modelId="{5B8296B1-DE85-41B0-A6A4-961D19421CBD}" srcId="{E0A78BC4-D703-4647-A180-98D4E91D49C8}" destId="{9ED9BA83-56F2-4FF0-986A-E671559B61E8}" srcOrd="1" destOrd="0" parTransId="{9C44B7EF-B536-43B7-896F-1E2CC3AF28D9}" sibTransId="{A5AC7A07-A4F7-4CBF-9309-AB1C1D19C1F6}"/>
    <dgm:cxn modelId="{491DEB53-236D-437F-988E-B652DF336F9A}" type="presOf" srcId="{5A388E80-1683-44DF-9020-163AD0AC673B}" destId="{2BBA2DAD-9565-43D0-9F7D-9DFF2F16A80C}" srcOrd="0" destOrd="0" presId="urn:microsoft.com/office/officeart/2005/8/layout/chevron2"/>
    <dgm:cxn modelId="{C1A3C281-B44E-47AB-8B04-58152CE9C01F}" type="presOf" srcId="{F3043444-7545-47AE-9D8C-936A0FBA88B0}" destId="{4C35EDBE-3F38-4996-80AC-AF129172AEED}" srcOrd="0" destOrd="2" presId="urn:microsoft.com/office/officeart/2005/8/layout/chevron2"/>
    <dgm:cxn modelId="{5316D30C-C078-4E07-B04D-F3426E807AE3}" type="presParOf" srcId="{B0548FE6-999A-4EBC-A94D-3681BD6D91A7}" destId="{868EE752-6429-41DB-87EC-87F09B95E598}" srcOrd="0" destOrd="0" presId="urn:microsoft.com/office/officeart/2005/8/layout/chevron2"/>
    <dgm:cxn modelId="{4FE4127B-018B-40F8-AD06-B3DEA24C84DB}" type="presParOf" srcId="{868EE752-6429-41DB-87EC-87F09B95E598}" destId="{D02D6EED-729F-4176-89BF-CD385AE7F371}" srcOrd="0" destOrd="0" presId="urn:microsoft.com/office/officeart/2005/8/layout/chevron2"/>
    <dgm:cxn modelId="{056B2F2E-55EE-4E7A-9DDF-EA45D5367758}" type="presParOf" srcId="{868EE752-6429-41DB-87EC-87F09B95E598}" destId="{4C35EDBE-3F38-4996-80AC-AF129172AEED}" srcOrd="1" destOrd="0" presId="urn:microsoft.com/office/officeart/2005/8/layout/chevron2"/>
    <dgm:cxn modelId="{EFBFBDBC-FC10-46A2-837B-89DE06054D23}" type="presParOf" srcId="{B0548FE6-999A-4EBC-A94D-3681BD6D91A7}" destId="{653BF105-DB56-4908-A665-A4FCF0A58A5B}" srcOrd="1" destOrd="0" presId="urn:microsoft.com/office/officeart/2005/8/layout/chevron2"/>
    <dgm:cxn modelId="{FAE93B5B-D3E2-4E47-8139-A4BEF8EC1B84}" type="presParOf" srcId="{B0548FE6-999A-4EBC-A94D-3681BD6D91A7}" destId="{430B6E8C-BF5A-4135-89AE-95865B031DBF}" srcOrd="2" destOrd="0" presId="urn:microsoft.com/office/officeart/2005/8/layout/chevron2"/>
    <dgm:cxn modelId="{0BDB72EF-442C-4790-8C7F-7F594969C186}" type="presParOf" srcId="{430B6E8C-BF5A-4135-89AE-95865B031DBF}" destId="{2BBA2DAD-9565-43D0-9F7D-9DFF2F16A80C}" srcOrd="0" destOrd="0" presId="urn:microsoft.com/office/officeart/2005/8/layout/chevron2"/>
    <dgm:cxn modelId="{27AD68B2-FAD0-4B26-99D0-C004385E2F74}" type="presParOf" srcId="{430B6E8C-BF5A-4135-89AE-95865B031DBF}" destId="{FE662E6B-0CA3-4F0E-A9BB-F58E15E213D4}" srcOrd="1" destOrd="0" presId="urn:microsoft.com/office/officeart/2005/8/layout/chevron2"/>
    <dgm:cxn modelId="{F67C7313-F006-4390-95D5-F992DD64CE1A}" type="presParOf" srcId="{B0548FE6-999A-4EBC-A94D-3681BD6D91A7}" destId="{408830FB-27CA-4F73-B79F-D693889D2F52}" srcOrd="3" destOrd="0" presId="urn:microsoft.com/office/officeart/2005/8/layout/chevron2"/>
    <dgm:cxn modelId="{1553E419-F9A8-44EF-AD3A-BA492B915A76}" type="presParOf" srcId="{B0548FE6-999A-4EBC-A94D-3681BD6D91A7}" destId="{BA3B8BD9-AAE9-42AC-B117-D10A2128F9AA}" srcOrd="4" destOrd="0" presId="urn:microsoft.com/office/officeart/2005/8/layout/chevron2"/>
    <dgm:cxn modelId="{9F4EA841-6CF3-42E8-ACDE-FB6232D62D2B}" type="presParOf" srcId="{BA3B8BD9-AAE9-42AC-B117-D10A2128F9AA}" destId="{91215440-CBD9-4C18-B52B-A6BCEBE0FA53}" srcOrd="0" destOrd="0" presId="urn:microsoft.com/office/officeart/2005/8/layout/chevron2"/>
    <dgm:cxn modelId="{D168B4E2-7876-41A0-AF63-E327C7C296A3}" type="presParOf" srcId="{BA3B8BD9-AAE9-42AC-B117-D10A2128F9AA}" destId="{BA66322E-AFB5-4A40-A1B4-2C849E04994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D6EED-729F-4176-89BF-CD385AE7F371}">
      <dsp:nvSpPr>
        <dsp:cNvPr id="0" name=""/>
        <dsp:cNvSpPr/>
      </dsp:nvSpPr>
      <dsp:spPr>
        <a:xfrm rot="5400000">
          <a:off x="-107714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C00000"/>
              </a:solidFill>
            </a:rPr>
            <a:t>Current Quarter</a:t>
          </a:r>
          <a:endParaRPr lang="en-US" sz="1500" kern="1200" dirty="0">
            <a:solidFill>
              <a:srgbClr val="C00000"/>
            </a:solidFill>
          </a:endParaRPr>
        </a:p>
      </dsp:txBody>
      <dsp:txXfrm rot="-5400000">
        <a:off x="114933" y="520688"/>
        <a:ext cx="1039018" cy="445294"/>
      </dsp:txXfrm>
    </dsp:sp>
    <dsp:sp modelId="{4C35EDBE-3F38-4996-80AC-AF129172AEED}">
      <dsp:nvSpPr>
        <dsp:cNvPr id="0" name=""/>
        <dsp:cNvSpPr/>
      </dsp:nvSpPr>
      <dsp:spPr>
        <a:xfrm rot="5400000">
          <a:off x="3223909" y="-1815043"/>
          <a:ext cx="964803" cy="45972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Use historical data and graph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1) Determine if it is new product or end of life product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2) Analyze trends and seasonal effects</a:t>
          </a:r>
          <a:endParaRPr lang="en-US" sz="1500" kern="1200" dirty="0"/>
        </a:p>
      </dsp:txBody>
      <dsp:txXfrm rot="-5400000">
        <a:off x="1407685" y="48279"/>
        <a:ext cx="4550153" cy="870607"/>
      </dsp:txXfrm>
    </dsp:sp>
    <dsp:sp modelId="{2BBA2DAD-9565-43D0-9F7D-9DFF2F16A80C}">
      <dsp:nvSpPr>
        <dsp:cNvPr id="0" name=""/>
        <dsp:cNvSpPr/>
      </dsp:nvSpPr>
      <dsp:spPr>
        <a:xfrm rot="5400000">
          <a:off x="-115662" y="152044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C00000"/>
              </a:solidFill>
            </a:rPr>
            <a:t>Current Quarter</a:t>
          </a:r>
          <a:endParaRPr lang="en-US" sz="1500" kern="1200" dirty="0">
            <a:solidFill>
              <a:srgbClr val="C00000"/>
            </a:solidFill>
          </a:endParaRPr>
        </a:p>
      </dsp:txBody>
      <dsp:txXfrm rot="-5400000">
        <a:off x="106985" y="1817308"/>
        <a:ext cx="1039018" cy="445294"/>
      </dsp:txXfrm>
    </dsp:sp>
    <dsp:sp modelId="{FE662E6B-0CA3-4F0E-A9BB-F58E15E213D4}">
      <dsp:nvSpPr>
        <dsp:cNvPr id="0" name=""/>
        <dsp:cNvSpPr/>
      </dsp:nvSpPr>
      <dsp:spPr>
        <a:xfrm rot="5400000">
          <a:off x="3261493" y="-515526"/>
          <a:ext cx="877092" cy="45972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Choose the best statistical model</a:t>
          </a:r>
          <a:endParaRPr lang="en-US" sz="1500" kern="1200" dirty="0"/>
        </a:p>
      </dsp:txBody>
      <dsp:txXfrm rot="-5400000">
        <a:off x="1401414" y="1387369"/>
        <a:ext cx="4554435" cy="791460"/>
      </dsp:txXfrm>
    </dsp:sp>
    <dsp:sp modelId="{91215440-CBD9-4C18-B52B-A6BCEBE0FA53}">
      <dsp:nvSpPr>
        <dsp:cNvPr id="0" name=""/>
        <dsp:cNvSpPr/>
      </dsp:nvSpPr>
      <dsp:spPr>
        <a:xfrm rot="5400000">
          <a:off x="-107714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C00000"/>
              </a:solidFill>
            </a:rPr>
            <a:t>Next Quarter</a:t>
          </a:r>
          <a:endParaRPr lang="en-US" sz="1500" kern="1200" dirty="0">
            <a:solidFill>
              <a:srgbClr val="C00000"/>
            </a:solidFill>
          </a:endParaRPr>
        </a:p>
      </dsp:txBody>
      <dsp:txXfrm rot="-5400000">
        <a:off x="114933" y="3098016"/>
        <a:ext cx="1039018" cy="445294"/>
      </dsp:txXfrm>
    </dsp:sp>
    <dsp:sp modelId="{BA66322E-AFB5-4A40-A1B4-2C849E049940}">
      <dsp:nvSpPr>
        <dsp:cNvPr id="0" name=""/>
        <dsp:cNvSpPr/>
      </dsp:nvSpPr>
      <dsp:spPr>
        <a:xfrm rot="5400000">
          <a:off x="3243895" y="762283"/>
          <a:ext cx="877092" cy="45972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1) Calculate forecast accuracy for prior stat forecasts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2) Choose a new model if forecast accuracy is less than 70%</a:t>
          </a:r>
          <a:endParaRPr lang="en-US" sz="1500" kern="1200" dirty="0"/>
        </a:p>
      </dsp:txBody>
      <dsp:txXfrm rot="-5400000">
        <a:off x="1383816" y="2665178"/>
        <a:ext cx="4554435" cy="791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06688" y="8707489"/>
            <a:ext cx="1184564" cy="46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Header Placeholder 1"/>
          <p:cNvSpPr>
            <a:spLocks noGrp="1"/>
          </p:cNvSpPr>
          <p:nvPr>
            <p:ph type="hdr" sz="quarter"/>
          </p:nvPr>
        </p:nvSpPr>
        <p:spPr>
          <a:xfrm>
            <a:off x="512798" y="87781"/>
            <a:ext cx="4901295" cy="137851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800"/>
            </a:lvl1pPr>
          </a:lstStyle>
          <a:p>
            <a:r>
              <a:rPr lang="en-US" smtClean="0"/>
              <a:t>Stat Forecast Review (05.31.2013)</a:t>
            </a:r>
            <a:endParaRPr lang="en-US" dirty="0" smtClean="0"/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5576813" y="87780"/>
            <a:ext cx="899694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fld id="{9535A4AE-AB74-4BDA-B84A-019528CC2B4D}" type="datetimeFigureOut">
              <a:rPr lang="en-US" smtClean="0"/>
              <a:pPr/>
              <a:t>11/1/13</a:t>
            </a:fld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616985" y="9082177"/>
            <a:ext cx="566413" cy="10531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Page </a:t>
            </a:r>
            <a:fld id="{111E5896-917A-4035-A860-408E1EC3CD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" y="-2"/>
            <a:ext cx="176558" cy="162151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marL="0" algn="l" defTabSz="957468" rtl="0" eaLnBrk="1" latinLnBrk="0" hangingPunct="1"/>
            <a:endParaRPr lang="en-US" sz="1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1248" y="1673981"/>
            <a:ext cx="175312" cy="749383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marL="0" algn="l" defTabSz="957468" rtl="0" eaLnBrk="1" latinLnBrk="0" hangingPunct="1">
              <a:lnSpc>
                <a:spcPct val="75000"/>
              </a:lnSpc>
            </a:pPr>
            <a:endParaRPr lang="en-US" sz="1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2"/>
          </p:nvPr>
        </p:nvSpPr>
        <p:spPr>
          <a:xfrm>
            <a:off x="512798" y="9081153"/>
            <a:ext cx="4087967" cy="10382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© 2011 Brocade Communications Systems, Inc. CONFIDENTIAL—For 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34483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12798" y="87781"/>
            <a:ext cx="4901295" cy="137851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800"/>
            </a:lvl1pPr>
          </a:lstStyle>
          <a:p>
            <a:r>
              <a:rPr lang="en-US" smtClean="0"/>
              <a:t>Stat Forecast Review (05.31.2013)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76813" y="87780"/>
            <a:ext cx="899694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fld id="{9535A4AE-AB74-4BDA-B84A-019528CC2B4D}" type="datetimeFigureOut">
              <a:rPr lang="en-US" smtClean="0"/>
              <a:pPr/>
              <a:t>11/1/13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90538" y="400050"/>
            <a:ext cx="619918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12798" y="4114801"/>
            <a:ext cx="597020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6688" y="8707489"/>
            <a:ext cx="1184564" cy="46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616985" y="9082177"/>
            <a:ext cx="566413" cy="10531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Page </a:t>
            </a:r>
            <a:fld id="{111E5896-917A-4035-A860-408E1EC3CD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" y="-2"/>
            <a:ext cx="176558" cy="162151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marL="0" algn="l" defTabSz="957468" rtl="0" eaLnBrk="1" latinLnBrk="0" hangingPunct="1"/>
            <a:endParaRPr lang="en-US" sz="1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248" y="1673981"/>
            <a:ext cx="175312" cy="749383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marL="0" algn="l" defTabSz="957468" rtl="0" eaLnBrk="1" latinLnBrk="0" hangingPunct="1">
              <a:lnSpc>
                <a:spcPct val="75000"/>
              </a:lnSpc>
            </a:pPr>
            <a:endParaRPr lang="en-US" sz="1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512798" y="9081153"/>
            <a:ext cx="4087967" cy="10382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© 2011 Brocade Communications Systems, Inc. CONFIDENTIAL—For 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505315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114300" indent="-114300" algn="l" defTabSz="914400" rtl="0" eaLnBrk="1" latinLnBrk="0" hangingPunct="1">
      <a:spcBef>
        <a:spcPts val="800"/>
      </a:spcBef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Font typeface="Arial" pitchFamily="34" charset="0"/>
      <a:buChar char="•"/>
      <a:defRPr sz="11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AFD253A-B279-4EA5-8CA5-9078BF9680B1}" type="datetime1">
              <a:rPr lang="en-US" smtClean="0"/>
              <a:pPr/>
              <a:t>11/1/13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111E5896-917A-4035-A860-408E1EC3CD5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Stat Forecast Review (05.31.2013)</a:t>
            </a:r>
          </a:p>
        </p:txBody>
      </p:sp>
      <p:sp>
        <p:nvSpPr>
          <p:cNvPr id="20" name="Notes Placeholder 1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17" name="Slide Image Placeholder 16"/>
          <p:cNvSpPr>
            <a:spLocks noGrp="1" noRot="1" noChangeAspect="1"/>
          </p:cNvSpPr>
          <p:nvPr>
            <p:ph type="sldImg"/>
          </p:nvPr>
        </p:nvSpPr>
        <p:spPr>
          <a:xfrm>
            <a:off x="490538" y="400050"/>
            <a:ext cx="6199187" cy="3486150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4E11D00-E4A4-4329-9EA9-B786741F932D}" type="datetime1">
              <a:rPr lang="en-US" smtClean="0"/>
              <a:pPr/>
              <a:t>11/1/13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111E5896-917A-4035-A860-408E1EC3CD5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4" name="Header Placeholder 13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Stat Forecast Review (05.31.2013)</a:t>
            </a:r>
            <a:endParaRPr lang="en-US" dirty="0" smtClean="0"/>
          </a:p>
        </p:txBody>
      </p:sp>
      <p:sp>
        <p:nvSpPr>
          <p:cNvPr id="19" name="Slide Image Placeholder 18"/>
          <p:cNvSpPr>
            <a:spLocks noGrp="1" noRot="1" noChangeAspect="1"/>
          </p:cNvSpPr>
          <p:nvPr>
            <p:ph type="sldImg"/>
          </p:nvPr>
        </p:nvSpPr>
        <p:spPr>
          <a:xfrm>
            <a:off x="490538" y="400050"/>
            <a:ext cx="6199187" cy="3486150"/>
          </a:xfrm>
        </p:spPr>
      </p:sp>
      <p:sp>
        <p:nvSpPr>
          <p:cNvPr id="20" name="Notes Placeholder 1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8" descr="Title_10_circle building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2" y="3142927"/>
            <a:ext cx="2287585" cy="193072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2401330" y="2722543"/>
            <a:ext cx="5230813" cy="4801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2800" b="0" i="0" u="none" strike="noStrike" kern="1200" cap="all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HEAD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01330" y="3266676"/>
            <a:ext cx="5230813" cy="323165"/>
          </a:xfr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30" name="Rectangle 20"/>
          <p:cNvSpPr>
            <a:spLocks noChangeArrowheads="1"/>
          </p:cNvSpPr>
          <p:nvPr userDrawn="1"/>
        </p:nvSpPr>
        <p:spPr bwMode="gray">
          <a:xfrm>
            <a:off x="3" y="-1114"/>
            <a:ext cx="2287585" cy="3077689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3" name="Group 43"/>
          <p:cNvGrpSpPr/>
          <p:nvPr userDrawn="1"/>
        </p:nvGrpSpPr>
        <p:grpSpPr bwMode="white">
          <a:xfrm>
            <a:off x="548641" y="288656"/>
            <a:ext cx="1242635" cy="482621"/>
            <a:chOff x="674688" y="339726"/>
            <a:chExt cx="1749425" cy="679450"/>
          </a:xfrm>
        </p:grpSpPr>
        <p:sp>
          <p:nvSpPr>
            <p:cNvPr id="34" name="Freeform 5"/>
            <p:cNvSpPr>
              <a:spLocks/>
            </p:cNvSpPr>
            <p:nvPr userDrawn="1"/>
          </p:nvSpPr>
          <p:spPr bwMode="white">
            <a:xfrm>
              <a:off x="1182688" y="838201"/>
              <a:ext cx="138113" cy="180975"/>
            </a:xfrm>
            <a:custGeom>
              <a:avLst/>
              <a:gdLst/>
              <a:ahLst/>
              <a:cxnLst>
                <a:cxn ang="0">
                  <a:pos x="61" y="82"/>
                </a:cxn>
                <a:cxn ang="0">
                  <a:pos x="36" y="92"/>
                </a:cxn>
                <a:cxn ang="0">
                  <a:pos x="11" y="81"/>
                </a:cxn>
                <a:cxn ang="0">
                  <a:pos x="0" y="46"/>
                </a:cxn>
                <a:cxn ang="0">
                  <a:pos x="36" y="0"/>
                </a:cxn>
                <a:cxn ang="0">
                  <a:pos x="70" y="32"/>
                </a:cxn>
                <a:cxn ang="0">
                  <a:pos x="55" y="33"/>
                </a:cxn>
                <a:cxn ang="0">
                  <a:pos x="49" y="19"/>
                </a:cxn>
                <a:cxn ang="0">
                  <a:pos x="37" y="13"/>
                </a:cxn>
                <a:cxn ang="0">
                  <a:pos x="18" y="46"/>
                </a:cxn>
                <a:cxn ang="0">
                  <a:pos x="37" y="79"/>
                </a:cxn>
                <a:cxn ang="0">
                  <a:pos x="55" y="60"/>
                </a:cxn>
                <a:cxn ang="0">
                  <a:pos x="70" y="61"/>
                </a:cxn>
                <a:cxn ang="0">
                  <a:pos x="61" y="82"/>
                </a:cxn>
              </a:cxnLst>
              <a:rect l="0" t="0" r="r" b="b"/>
              <a:pathLst>
                <a:path w="70" h="92">
                  <a:moveTo>
                    <a:pt x="61" y="82"/>
                  </a:moveTo>
                  <a:cubicBezTo>
                    <a:pt x="54" y="89"/>
                    <a:pt x="47" y="92"/>
                    <a:pt x="36" y="92"/>
                  </a:cubicBezTo>
                  <a:cubicBezTo>
                    <a:pt x="25" y="92"/>
                    <a:pt x="17" y="89"/>
                    <a:pt x="11" y="81"/>
                  </a:cubicBezTo>
                  <a:cubicBezTo>
                    <a:pt x="4" y="72"/>
                    <a:pt x="0" y="60"/>
                    <a:pt x="0" y="46"/>
                  </a:cubicBezTo>
                  <a:cubicBezTo>
                    <a:pt x="0" y="18"/>
                    <a:pt x="14" y="0"/>
                    <a:pt x="36" y="0"/>
                  </a:cubicBezTo>
                  <a:cubicBezTo>
                    <a:pt x="55" y="0"/>
                    <a:pt x="66" y="11"/>
                    <a:pt x="70" y="32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3" y="25"/>
                    <a:pt x="52" y="23"/>
                    <a:pt x="49" y="19"/>
                  </a:cubicBezTo>
                  <a:cubicBezTo>
                    <a:pt x="47" y="16"/>
                    <a:pt x="42" y="13"/>
                    <a:pt x="37" y="13"/>
                  </a:cubicBezTo>
                  <a:cubicBezTo>
                    <a:pt x="24" y="13"/>
                    <a:pt x="18" y="25"/>
                    <a:pt x="18" y="46"/>
                  </a:cubicBezTo>
                  <a:cubicBezTo>
                    <a:pt x="18" y="67"/>
                    <a:pt x="25" y="79"/>
                    <a:pt x="37" y="79"/>
                  </a:cubicBezTo>
                  <a:cubicBezTo>
                    <a:pt x="46" y="79"/>
                    <a:pt x="53" y="71"/>
                    <a:pt x="55" y="60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68" y="72"/>
                    <a:pt x="67" y="76"/>
                    <a:pt x="61" y="8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6"/>
            <p:cNvSpPr>
              <a:spLocks noEditPoints="1"/>
            </p:cNvSpPr>
            <p:nvPr userDrawn="1"/>
          </p:nvSpPr>
          <p:spPr bwMode="white">
            <a:xfrm>
              <a:off x="1333500" y="839788"/>
              <a:ext cx="157163" cy="177800"/>
            </a:xfrm>
            <a:custGeom>
              <a:avLst/>
              <a:gdLst/>
              <a:ahLst/>
              <a:cxnLst>
                <a:cxn ang="0">
                  <a:pos x="78" y="112"/>
                </a:cxn>
                <a:cxn ang="0">
                  <a:pos x="69" y="86"/>
                </a:cxn>
                <a:cxn ang="0">
                  <a:pos x="27" y="86"/>
                </a:cxn>
                <a:cxn ang="0">
                  <a:pos x="18" y="112"/>
                </a:cxn>
                <a:cxn ang="0">
                  <a:pos x="0" y="112"/>
                </a:cxn>
                <a:cxn ang="0">
                  <a:pos x="37" y="0"/>
                </a:cxn>
                <a:cxn ang="0">
                  <a:pos x="62" y="0"/>
                </a:cxn>
                <a:cxn ang="0">
                  <a:pos x="99" y="112"/>
                </a:cxn>
                <a:cxn ang="0">
                  <a:pos x="78" y="112"/>
                </a:cxn>
                <a:cxn ang="0">
                  <a:pos x="48" y="21"/>
                </a:cxn>
                <a:cxn ang="0">
                  <a:pos x="32" y="70"/>
                </a:cxn>
                <a:cxn ang="0">
                  <a:pos x="63" y="70"/>
                </a:cxn>
                <a:cxn ang="0">
                  <a:pos x="48" y="21"/>
                </a:cxn>
              </a:cxnLst>
              <a:rect l="0" t="0" r="r" b="b"/>
              <a:pathLst>
                <a:path w="99" h="112">
                  <a:moveTo>
                    <a:pt x="78" y="112"/>
                  </a:moveTo>
                  <a:lnTo>
                    <a:pt x="69" y="86"/>
                  </a:lnTo>
                  <a:lnTo>
                    <a:pt x="27" y="86"/>
                  </a:lnTo>
                  <a:lnTo>
                    <a:pt x="18" y="112"/>
                  </a:lnTo>
                  <a:lnTo>
                    <a:pt x="0" y="112"/>
                  </a:lnTo>
                  <a:lnTo>
                    <a:pt x="37" y="0"/>
                  </a:lnTo>
                  <a:lnTo>
                    <a:pt x="62" y="0"/>
                  </a:lnTo>
                  <a:lnTo>
                    <a:pt x="99" y="112"/>
                  </a:lnTo>
                  <a:lnTo>
                    <a:pt x="78" y="112"/>
                  </a:lnTo>
                  <a:close/>
                  <a:moveTo>
                    <a:pt x="48" y="21"/>
                  </a:moveTo>
                  <a:lnTo>
                    <a:pt x="32" y="70"/>
                  </a:lnTo>
                  <a:lnTo>
                    <a:pt x="63" y="70"/>
                  </a:lnTo>
                  <a:lnTo>
                    <a:pt x="48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7"/>
            <p:cNvSpPr>
              <a:spLocks noEditPoints="1"/>
            </p:cNvSpPr>
            <p:nvPr userDrawn="1"/>
          </p:nvSpPr>
          <p:spPr bwMode="white">
            <a:xfrm>
              <a:off x="1516063" y="839788"/>
              <a:ext cx="144463" cy="177800"/>
            </a:xfrm>
            <a:custGeom>
              <a:avLst/>
              <a:gdLst/>
              <a:ahLst/>
              <a:cxnLst>
                <a:cxn ang="0">
                  <a:pos x="29" y="90"/>
                </a:cxn>
                <a:cxn ang="0">
                  <a:pos x="0" y="90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73" y="45"/>
                </a:cxn>
                <a:cxn ang="0">
                  <a:pos x="29" y="90"/>
                </a:cxn>
                <a:cxn ang="0">
                  <a:pos x="32" y="13"/>
                </a:cxn>
                <a:cxn ang="0">
                  <a:pos x="16" y="13"/>
                </a:cxn>
                <a:cxn ang="0">
                  <a:pos x="16" y="77"/>
                </a:cxn>
                <a:cxn ang="0">
                  <a:pos x="30" y="77"/>
                </a:cxn>
                <a:cxn ang="0">
                  <a:pos x="56" y="45"/>
                </a:cxn>
                <a:cxn ang="0">
                  <a:pos x="32" y="13"/>
                </a:cxn>
              </a:cxnLst>
              <a:rect l="0" t="0" r="r" b="b"/>
              <a:pathLst>
                <a:path w="73" h="90">
                  <a:moveTo>
                    <a:pt x="29" y="9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56" y="0"/>
                    <a:pt x="73" y="19"/>
                    <a:pt x="73" y="45"/>
                  </a:cubicBezTo>
                  <a:cubicBezTo>
                    <a:pt x="73" y="72"/>
                    <a:pt x="56" y="90"/>
                    <a:pt x="29" y="90"/>
                  </a:cubicBezTo>
                  <a:close/>
                  <a:moveTo>
                    <a:pt x="32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45" y="77"/>
                    <a:pt x="56" y="64"/>
                    <a:pt x="56" y="45"/>
                  </a:cubicBezTo>
                  <a:cubicBezTo>
                    <a:pt x="56" y="26"/>
                    <a:pt x="46" y="13"/>
                    <a:pt x="32" y="1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8"/>
            <p:cNvSpPr>
              <a:spLocks/>
            </p:cNvSpPr>
            <p:nvPr userDrawn="1"/>
          </p:nvSpPr>
          <p:spPr bwMode="white">
            <a:xfrm>
              <a:off x="1693863" y="839788"/>
              <a:ext cx="115888" cy="177800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18"/>
                </a:cxn>
                <a:cxn ang="0">
                  <a:pos x="21" y="18"/>
                </a:cxn>
                <a:cxn ang="0">
                  <a:pos x="21" y="47"/>
                </a:cxn>
                <a:cxn ang="0">
                  <a:pos x="62" y="47"/>
                </a:cxn>
                <a:cxn ang="0">
                  <a:pos x="62" y="64"/>
                </a:cxn>
                <a:cxn ang="0">
                  <a:pos x="21" y="64"/>
                </a:cxn>
                <a:cxn ang="0">
                  <a:pos x="21" y="95"/>
                </a:cxn>
                <a:cxn ang="0">
                  <a:pos x="73" y="95"/>
                </a:cxn>
                <a:cxn ang="0">
                  <a:pos x="73" y="112"/>
                </a:cxn>
                <a:cxn ang="0">
                  <a:pos x="0" y="112"/>
                </a:cxn>
              </a:cxnLst>
              <a:rect l="0" t="0" r="r" b="b"/>
              <a:pathLst>
                <a:path w="73" h="112">
                  <a:moveTo>
                    <a:pt x="0" y="112"/>
                  </a:moveTo>
                  <a:lnTo>
                    <a:pt x="0" y="0"/>
                  </a:lnTo>
                  <a:lnTo>
                    <a:pt x="72" y="0"/>
                  </a:lnTo>
                  <a:lnTo>
                    <a:pt x="72" y="18"/>
                  </a:lnTo>
                  <a:lnTo>
                    <a:pt x="21" y="18"/>
                  </a:lnTo>
                  <a:lnTo>
                    <a:pt x="21" y="47"/>
                  </a:lnTo>
                  <a:lnTo>
                    <a:pt x="62" y="47"/>
                  </a:lnTo>
                  <a:lnTo>
                    <a:pt x="62" y="64"/>
                  </a:lnTo>
                  <a:lnTo>
                    <a:pt x="21" y="64"/>
                  </a:lnTo>
                  <a:lnTo>
                    <a:pt x="21" y="95"/>
                  </a:lnTo>
                  <a:lnTo>
                    <a:pt x="73" y="95"/>
                  </a:lnTo>
                  <a:lnTo>
                    <a:pt x="73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9"/>
            <p:cNvSpPr>
              <a:spLocks noEditPoints="1"/>
            </p:cNvSpPr>
            <p:nvPr userDrawn="1"/>
          </p:nvSpPr>
          <p:spPr bwMode="white">
            <a:xfrm>
              <a:off x="674688" y="839788"/>
              <a:ext cx="131763" cy="177800"/>
            </a:xfrm>
            <a:custGeom>
              <a:avLst/>
              <a:gdLst/>
              <a:ahLst/>
              <a:cxnLst>
                <a:cxn ang="0">
                  <a:pos x="39" y="90"/>
                </a:cxn>
                <a:cxn ang="0">
                  <a:pos x="0" y="90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55" y="5"/>
                </a:cxn>
                <a:cxn ang="0">
                  <a:pos x="62" y="14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59" y="48"/>
                </a:cxn>
                <a:cxn ang="0">
                  <a:pos x="67" y="66"/>
                </a:cxn>
                <a:cxn ang="0">
                  <a:pos x="39" y="90"/>
                </a:cxn>
                <a:cxn ang="0">
                  <a:pos x="35" y="13"/>
                </a:cxn>
                <a:cxn ang="0">
                  <a:pos x="15" y="13"/>
                </a:cxn>
                <a:cxn ang="0">
                  <a:pos x="15" y="38"/>
                </a:cxn>
                <a:cxn ang="0">
                  <a:pos x="35" y="38"/>
                </a:cxn>
                <a:cxn ang="0">
                  <a:pos x="48" y="25"/>
                </a:cxn>
                <a:cxn ang="0">
                  <a:pos x="35" y="13"/>
                </a:cxn>
                <a:cxn ang="0">
                  <a:pos x="36" y="51"/>
                </a:cxn>
                <a:cxn ang="0">
                  <a:pos x="15" y="51"/>
                </a:cxn>
                <a:cxn ang="0">
                  <a:pos x="15" y="76"/>
                </a:cxn>
                <a:cxn ang="0">
                  <a:pos x="36" y="76"/>
                </a:cxn>
                <a:cxn ang="0">
                  <a:pos x="51" y="64"/>
                </a:cxn>
                <a:cxn ang="0">
                  <a:pos x="36" y="51"/>
                </a:cxn>
              </a:cxnLst>
              <a:rect l="0" t="0" r="r" b="b"/>
              <a:pathLst>
                <a:path w="67" h="90">
                  <a:moveTo>
                    <a:pt x="39" y="9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5" y="0"/>
                    <a:pt x="50" y="1"/>
                    <a:pt x="55" y="5"/>
                  </a:cubicBezTo>
                  <a:cubicBezTo>
                    <a:pt x="58" y="7"/>
                    <a:pt x="61" y="10"/>
                    <a:pt x="62" y="14"/>
                  </a:cubicBezTo>
                  <a:cubicBezTo>
                    <a:pt x="63" y="17"/>
                    <a:pt x="64" y="20"/>
                    <a:pt x="64" y="24"/>
                  </a:cubicBezTo>
                  <a:cubicBezTo>
                    <a:pt x="64" y="34"/>
                    <a:pt x="58" y="41"/>
                    <a:pt x="48" y="44"/>
                  </a:cubicBezTo>
                  <a:cubicBezTo>
                    <a:pt x="53" y="45"/>
                    <a:pt x="55" y="45"/>
                    <a:pt x="59" y="48"/>
                  </a:cubicBezTo>
                  <a:cubicBezTo>
                    <a:pt x="64" y="52"/>
                    <a:pt x="67" y="58"/>
                    <a:pt x="67" y="66"/>
                  </a:cubicBezTo>
                  <a:cubicBezTo>
                    <a:pt x="67" y="81"/>
                    <a:pt x="57" y="90"/>
                    <a:pt x="39" y="90"/>
                  </a:cubicBezTo>
                  <a:close/>
                  <a:moveTo>
                    <a:pt x="3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43" y="38"/>
                    <a:pt x="48" y="33"/>
                    <a:pt x="48" y="25"/>
                  </a:cubicBezTo>
                  <a:cubicBezTo>
                    <a:pt x="48" y="18"/>
                    <a:pt x="43" y="13"/>
                    <a:pt x="35" y="13"/>
                  </a:cubicBezTo>
                  <a:close/>
                  <a:moveTo>
                    <a:pt x="36" y="51"/>
                  </a:moveTo>
                  <a:cubicBezTo>
                    <a:pt x="15" y="51"/>
                    <a:pt x="15" y="51"/>
                    <a:pt x="15" y="51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45" y="76"/>
                    <a:pt x="51" y="72"/>
                    <a:pt x="51" y="64"/>
                  </a:cubicBezTo>
                  <a:cubicBezTo>
                    <a:pt x="51" y="56"/>
                    <a:pt x="45" y="51"/>
                    <a:pt x="3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0"/>
            <p:cNvSpPr>
              <a:spLocks noEditPoints="1"/>
            </p:cNvSpPr>
            <p:nvPr userDrawn="1"/>
          </p:nvSpPr>
          <p:spPr bwMode="white">
            <a:xfrm>
              <a:off x="842963" y="839788"/>
              <a:ext cx="138113" cy="177800"/>
            </a:xfrm>
            <a:custGeom>
              <a:avLst/>
              <a:gdLst/>
              <a:ahLst/>
              <a:cxnLst>
                <a:cxn ang="0">
                  <a:pos x="54" y="50"/>
                </a:cxn>
                <a:cxn ang="0">
                  <a:pos x="70" y="90"/>
                </a:cxn>
                <a:cxn ang="0">
                  <a:pos x="53" y="90"/>
                </a:cxn>
                <a:cxn ang="0">
                  <a:pos x="39" y="53"/>
                </a:cxn>
                <a:cxn ang="0">
                  <a:pos x="16" y="53"/>
                </a:cxn>
                <a:cxn ang="0">
                  <a:pos x="16" y="90"/>
                </a:cxn>
                <a:cxn ang="0">
                  <a:pos x="0" y="90"/>
                </a:cxn>
                <a:cxn ang="0">
                  <a:pos x="0" y="0"/>
                </a:cxn>
                <a:cxn ang="0">
                  <a:pos x="39" y="0"/>
                </a:cxn>
                <a:cxn ang="0">
                  <a:pos x="70" y="27"/>
                </a:cxn>
                <a:cxn ang="0">
                  <a:pos x="54" y="50"/>
                </a:cxn>
                <a:cxn ang="0">
                  <a:pos x="38" y="13"/>
                </a:cxn>
                <a:cxn ang="0">
                  <a:pos x="16" y="13"/>
                </a:cxn>
                <a:cxn ang="0">
                  <a:pos x="16" y="40"/>
                </a:cxn>
                <a:cxn ang="0">
                  <a:pos x="36" y="40"/>
                </a:cxn>
                <a:cxn ang="0">
                  <a:pos x="54" y="26"/>
                </a:cxn>
                <a:cxn ang="0">
                  <a:pos x="38" y="13"/>
                </a:cxn>
              </a:cxnLst>
              <a:rect l="0" t="0" r="r" b="b"/>
              <a:pathLst>
                <a:path w="70" h="90">
                  <a:moveTo>
                    <a:pt x="54" y="50"/>
                  </a:moveTo>
                  <a:cubicBezTo>
                    <a:pt x="70" y="90"/>
                    <a:pt x="70" y="90"/>
                    <a:pt x="70" y="90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9" y="0"/>
                    <a:pt x="70" y="10"/>
                    <a:pt x="70" y="27"/>
                  </a:cubicBezTo>
                  <a:cubicBezTo>
                    <a:pt x="70" y="38"/>
                    <a:pt x="65" y="46"/>
                    <a:pt x="54" y="50"/>
                  </a:cubicBezTo>
                  <a:close/>
                  <a:moveTo>
                    <a:pt x="38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47" y="40"/>
                    <a:pt x="54" y="35"/>
                    <a:pt x="54" y="26"/>
                  </a:cubicBezTo>
                  <a:cubicBezTo>
                    <a:pt x="54" y="18"/>
                    <a:pt x="47" y="13"/>
                    <a:pt x="38" y="1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1"/>
            <p:cNvSpPr>
              <a:spLocks noEditPoints="1"/>
            </p:cNvSpPr>
            <p:nvPr userDrawn="1"/>
          </p:nvSpPr>
          <p:spPr bwMode="white">
            <a:xfrm>
              <a:off x="1006475" y="838201"/>
              <a:ext cx="150813" cy="180975"/>
            </a:xfrm>
            <a:custGeom>
              <a:avLst/>
              <a:gdLst/>
              <a:ahLst/>
              <a:cxnLst>
                <a:cxn ang="0">
                  <a:pos x="38" y="92"/>
                </a:cxn>
                <a:cxn ang="0">
                  <a:pos x="0" y="46"/>
                </a:cxn>
                <a:cxn ang="0">
                  <a:pos x="39" y="0"/>
                </a:cxn>
                <a:cxn ang="0">
                  <a:pos x="77" y="46"/>
                </a:cxn>
                <a:cxn ang="0">
                  <a:pos x="38" y="92"/>
                </a:cxn>
                <a:cxn ang="0">
                  <a:pos x="39" y="13"/>
                </a:cxn>
                <a:cxn ang="0">
                  <a:pos x="18" y="46"/>
                </a:cxn>
                <a:cxn ang="0">
                  <a:pos x="38" y="79"/>
                </a:cxn>
                <a:cxn ang="0">
                  <a:pos x="55" y="69"/>
                </a:cxn>
                <a:cxn ang="0">
                  <a:pos x="59" y="47"/>
                </a:cxn>
                <a:cxn ang="0">
                  <a:pos x="39" y="13"/>
                </a:cxn>
              </a:cxnLst>
              <a:rect l="0" t="0" r="r" b="b"/>
              <a:pathLst>
                <a:path w="77" h="92">
                  <a:moveTo>
                    <a:pt x="38" y="92"/>
                  </a:moveTo>
                  <a:cubicBezTo>
                    <a:pt x="15" y="92"/>
                    <a:pt x="0" y="74"/>
                    <a:pt x="0" y="46"/>
                  </a:cubicBezTo>
                  <a:cubicBezTo>
                    <a:pt x="0" y="19"/>
                    <a:pt x="16" y="0"/>
                    <a:pt x="39" y="0"/>
                  </a:cubicBezTo>
                  <a:cubicBezTo>
                    <a:pt x="61" y="0"/>
                    <a:pt x="77" y="18"/>
                    <a:pt x="77" y="46"/>
                  </a:cubicBezTo>
                  <a:cubicBezTo>
                    <a:pt x="77" y="74"/>
                    <a:pt x="61" y="92"/>
                    <a:pt x="38" y="92"/>
                  </a:cubicBezTo>
                  <a:close/>
                  <a:moveTo>
                    <a:pt x="39" y="13"/>
                  </a:moveTo>
                  <a:cubicBezTo>
                    <a:pt x="25" y="13"/>
                    <a:pt x="18" y="24"/>
                    <a:pt x="18" y="46"/>
                  </a:cubicBezTo>
                  <a:cubicBezTo>
                    <a:pt x="18" y="68"/>
                    <a:pt x="25" y="79"/>
                    <a:pt x="38" y="79"/>
                  </a:cubicBezTo>
                  <a:cubicBezTo>
                    <a:pt x="46" y="79"/>
                    <a:pt x="52" y="75"/>
                    <a:pt x="55" y="69"/>
                  </a:cubicBezTo>
                  <a:cubicBezTo>
                    <a:pt x="58" y="63"/>
                    <a:pt x="59" y="56"/>
                    <a:pt x="59" y="47"/>
                  </a:cubicBezTo>
                  <a:cubicBezTo>
                    <a:pt x="59" y="25"/>
                    <a:pt x="52" y="13"/>
                    <a:pt x="39" y="1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12"/>
            <p:cNvSpPr>
              <a:spLocks noEditPoints="1"/>
            </p:cNvSpPr>
            <p:nvPr userDrawn="1"/>
          </p:nvSpPr>
          <p:spPr bwMode="white">
            <a:xfrm>
              <a:off x="1808163" y="339726"/>
              <a:ext cx="566738" cy="411163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288" y="59"/>
                </a:cxn>
                <a:cxn ang="0">
                  <a:pos x="267" y="105"/>
                </a:cxn>
                <a:cxn ang="0">
                  <a:pos x="288" y="150"/>
                </a:cxn>
                <a:cxn ang="0">
                  <a:pos x="229" y="209"/>
                </a:cxn>
                <a:cxn ang="0">
                  <a:pos x="0" y="209"/>
                </a:cxn>
                <a:cxn ang="0">
                  <a:pos x="159" y="105"/>
                </a:cxn>
                <a:cxn ang="0">
                  <a:pos x="0" y="0"/>
                </a:cxn>
                <a:cxn ang="0">
                  <a:pos x="229" y="0"/>
                </a:cxn>
                <a:cxn ang="0">
                  <a:pos x="226" y="30"/>
                </a:cxn>
                <a:cxn ang="0">
                  <a:pos x="82" y="30"/>
                </a:cxn>
                <a:cxn ang="0">
                  <a:pos x="226" y="89"/>
                </a:cxn>
                <a:cxn ang="0">
                  <a:pos x="256" y="59"/>
                </a:cxn>
                <a:cxn ang="0">
                  <a:pos x="226" y="30"/>
                </a:cxn>
                <a:cxn ang="0">
                  <a:pos x="226" y="121"/>
                </a:cxn>
                <a:cxn ang="0">
                  <a:pos x="82" y="180"/>
                </a:cxn>
                <a:cxn ang="0">
                  <a:pos x="226" y="180"/>
                </a:cxn>
                <a:cxn ang="0">
                  <a:pos x="256" y="150"/>
                </a:cxn>
                <a:cxn ang="0">
                  <a:pos x="226" y="121"/>
                </a:cxn>
              </a:cxnLst>
              <a:rect l="0" t="0" r="r" b="b"/>
              <a:pathLst>
                <a:path w="288" h="209">
                  <a:moveTo>
                    <a:pt x="229" y="0"/>
                  </a:moveTo>
                  <a:cubicBezTo>
                    <a:pt x="262" y="0"/>
                    <a:pt x="288" y="27"/>
                    <a:pt x="288" y="59"/>
                  </a:cubicBezTo>
                  <a:cubicBezTo>
                    <a:pt x="288" y="78"/>
                    <a:pt x="280" y="94"/>
                    <a:pt x="267" y="105"/>
                  </a:cubicBezTo>
                  <a:cubicBezTo>
                    <a:pt x="280" y="116"/>
                    <a:pt x="288" y="132"/>
                    <a:pt x="288" y="150"/>
                  </a:cubicBezTo>
                  <a:cubicBezTo>
                    <a:pt x="288" y="183"/>
                    <a:pt x="262" y="209"/>
                    <a:pt x="229" y="20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59" y="150"/>
                    <a:pt x="115" y="120"/>
                    <a:pt x="159" y="105"/>
                  </a:cubicBezTo>
                  <a:cubicBezTo>
                    <a:pt x="115" y="90"/>
                    <a:pt x="59" y="59"/>
                    <a:pt x="0" y="0"/>
                  </a:cubicBezTo>
                  <a:lnTo>
                    <a:pt x="229" y="0"/>
                  </a:lnTo>
                  <a:close/>
                  <a:moveTo>
                    <a:pt x="226" y="30"/>
                  </a:moveTo>
                  <a:cubicBezTo>
                    <a:pt x="82" y="30"/>
                    <a:pt x="82" y="30"/>
                    <a:pt x="82" y="30"/>
                  </a:cubicBezTo>
                  <a:cubicBezTo>
                    <a:pt x="149" y="78"/>
                    <a:pt x="195" y="89"/>
                    <a:pt x="226" y="89"/>
                  </a:cubicBezTo>
                  <a:cubicBezTo>
                    <a:pt x="243" y="89"/>
                    <a:pt x="256" y="76"/>
                    <a:pt x="256" y="59"/>
                  </a:cubicBezTo>
                  <a:cubicBezTo>
                    <a:pt x="256" y="43"/>
                    <a:pt x="243" y="30"/>
                    <a:pt x="226" y="30"/>
                  </a:cubicBezTo>
                  <a:close/>
                  <a:moveTo>
                    <a:pt x="226" y="121"/>
                  </a:moveTo>
                  <a:cubicBezTo>
                    <a:pt x="195" y="121"/>
                    <a:pt x="149" y="132"/>
                    <a:pt x="82" y="180"/>
                  </a:cubicBezTo>
                  <a:cubicBezTo>
                    <a:pt x="226" y="180"/>
                    <a:pt x="226" y="180"/>
                    <a:pt x="226" y="180"/>
                  </a:cubicBezTo>
                  <a:cubicBezTo>
                    <a:pt x="243" y="180"/>
                    <a:pt x="256" y="167"/>
                    <a:pt x="256" y="150"/>
                  </a:cubicBezTo>
                  <a:cubicBezTo>
                    <a:pt x="256" y="134"/>
                    <a:pt x="243" y="121"/>
                    <a:pt x="226" y="12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13"/>
            <p:cNvSpPr>
              <a:spLocks noEditPoints="1"/>
            </p:cNvSpPr>
            <p:nvPr userDrawn="1"/>
          </p:nvSpPr>
          <p:spPr bwMode="white">
            <a:xfrm>
              <a:off x="2374900" y="339726"/>
              <a:ext cx="49213" cy="47625"/>
            </a:xfrm>
            <a:custGeom>
              <a:avLst/>
              <a:gdLst/>
              <a:ahLst/>
              <a:cxnLst>
                <a:cxn ang="0">
                  <a:pos x="25" y="12"/>
                </a:cxn>
                <a:cxn ang="0">
                  <a:pos x="21" y="21"/>
                </a:cxn>
                <a:cxn ang="0">
                  <a:pos x="13" y="24"/>
                </a:cxn>
                <a:cxn ang="0">
                  <a:pos x="4" y="21"/>
                </a:cxn>
                <a:cxn ang="0">
                  <a:pos x="0" y="12"/>
                </a:cxn>
                <a:cxn ang="0">
                  <a:pos x="4" y="4"/>
                </a:cxn>
                <a:cxn ang="0">
                  <a:pos x="13" y="0"/>
                </a:cxn>
                <a:cxn ang="0">
                  <a:pos x="21" y="4"/>
                </a:cxn>
                <a:cxn ang="0">
                  <a:pos x="25" y="12"/>
                </a:cxn>
                <a:cxn ang="0">
                  <a:pos x="23" y="12"/>
                </a:cxn>
                <a:cxn ang="0">
                  <a:pos x="20" y="5"/>
                </a:cxn>
                <a:cxn ang="0">
                  <a:pos x="13" y="2"/>
                </a:cxn>
                <a:cxn ang="0">
                  <a:pos x="5" y="5"/>
                </a:cxn>
                <a:cxn ang="0">
                  <a:pos x="2" y="12"/>
                </a:cxn>
                <a:cxn ang="0">
                  <a:pos x="5" y="19"/>
                </a:cxn>
                <a:cxn ang="0">
                  <a:pos x="13" y="22"/>
                </a:cxn>
                <a:cxn ang="0">
                  <a:pos x="20" y="19"/>
                </a:cxn>
                <a:cxn ang="0">
                  <a:pos x="23" y="12"/>
                </a:cxn>
                <a:cxn ang="0">
                  <a:pos x="18" y="19"/>
                </a:cxn>
                <a:cxn ang="0">
                  <a:pos x="16" y="19"/>
                </a:cxn>
                <a:cxn ang="0">
                  <a:pos x="13" y="13"/>
                </a:cxn>
                <a:cxn ang="0">
                  <a:pos x="9" y="13"/>
                </a:cxn>
                <a:cxn ang="0">
                  <a:pos x="9" y="19"/>
                </a:cxn>
                <a:cxn ang="0">
                  <a:pos x="7" y="19"/>
                </a:cxn>
                <a:cxn ang="0">
                  <a:pos x="7" y="5"/>
                </a:cxn>
                <a:cxn ang="0">
                  <a:pos x="13" y="5"/>
                </a:cxn>
                <a:cxn ang="0">
                  <a:pos x="17" y="6"/>
                </a:cxn>
                <a:cxn ang="0">
                  <a:pos x="18" y="9"/>
                </a:cxn>
                <a:cxn ang="0">
                  <a:pos x="17" y="11"/>
                </a:cxn>
                <a:cxn ang="0">
                  <a:pos x="15" y="13"/>
                </a:cxn>
                <a:cxn ang="0">
                  <a:pos x="18" y="19"/>
                </a:cxn>
                <a:cxn ang="0">
                  <a:pos x="9" y="12"/>
                </a:cxn>
                <a:cxn ang="0">
                  <a:pos x="13" y="12"/>
                </a:cxn>
                <a:cxn ang="0">
                  <a:pos x="15" y="11"/>
                </a:cxn>
                <a:cxn ang="0">
                  <a:pos x="16" y="9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9" y="7"/>
                </a:cxn>
                <a:cxn ang="0">
                  <a:pos x="9" y="12"/>
                </a:cxn>
              </a:cxnLst>
              <a:rect l="0" t="0" r="r" b="b"/>
              <a:pathLst>
                <a:path w="25" h="24">
                  <a:moveTo>
                    <a:pt x="25" y="12"/>
                  </a:moveTo>
                  <a:cubicBezTo>
                    <a:pt x="25" y="15"/>
                    <a:pt x="23" y="18"/>
                    <a:pt x="21" y="21"/>
                  </a:cubicBezTo>
                  <a:cubicBezTo>
                    <a:pt x="19" y="23"/>
                    <a:pt x="16" y="24"/>
                    <a:pt x="13" y="24"/>
                  </a:cubicBezTo>
                  <a:cubicBezTo>
                    <a:pt x="9" y="24"/>
                    <a:pt x="6" y="23"/>
                    <a:pt x="4" y="21"/>
                  </a:cubicBezTo>
                  <a:cubicBezTo>
                    <a:pt x="2" y="18"/>
                    <a:pt x="0" y="15"/>
                    <a:pt x="0" y="12"/>
                  </a:cubicBezTo>
                  <a:cubicBezTo>
                    <a:pt x="0" y="9"/>
                    <a:pt x="2" y="6"/>
                    <a:pt x="4" y="4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6" y="0"/>
                    <a:pt x="19" y="1"/>
                    <a:pt x="21" y="4"/>
                  </a:cubicBezTo>
                  <a:cubicBezTo>
                    <a:pt x="23" y="6"/>
                    <a:pt x="25" y="9"/>
                    <a:pt x="25" y="12"/>
                  </a:cubicBezTo>
                  <a:close/>
                  <a:moveTo>
                    <a:pt x="23" y="12"/>
                  </a:moveTo>
                  <a:cubicBezTo>
                    <a:pt x="23" y="9"/>
                    <a:pt x="22" y="7"/>
                    <a:pt x="20" y="5"/>
                  </a:cubicBezTo>
                  <a:cubicBezTo>
                    <a:pt x="18" y="3"/>
                    <a:pt x="15" y="2"/>
                    <a:pt x="13" y="2"/>
                  </a:cubicBezTo>
                  <a:cubicBezTo>
                    <a:pt x="10" y="2"/>
                    <a:pt x="7" y="3"/>
                    <a:pt x="5" y="5"/>
                  </a:cubicBezTo>
                  <a:cubicBezTo>
                    <a:pt x="3" y="7"/>
                    <a:pt x="2" y="9"/>
                    <a:pt x="2" y="12"/>
                  </a:cubicBezTo>
                  <a:cubicBezTo>
                    <a:pt x="2" y="15"/>
                    <a:pt x="3" y="17"/>
                    <a:pt x="5" y="19"/>
                  </a:cubicBezTo>
                  <a:cubicBezTo>
                    <a:pt x="7" y="21"/>
                    <a:pt x="10" y="22"/>
                    <a:pt x="13" y="22"/>
                  </a:cubicBezTo>
                  <a:cubicBezTo>
                    <a:pt x="15" y="22"/>
                    <a:pt x="18" y="21"/>
                    <a:pt x="20" y="19"/>
                  </a:cubicBezTo>
                  <a:cubicBezTo>
                    <a:pt x="22" y="17"/>
                    <a:pt x="23" y="15"/>
                    <a:pt x="23" y="12"/>
                  </a:cubicBezTo>
                  <a:close/>
                  <a:moveTo>
                    <a:pt x="18" y="19"/>
                  </a:moveTo>
                  <a:cubicBezTo>
                    <a:pt x="16" y="19"/>
                    <a:pt x="16" y="19"/>
                    <a:pt x="16" y="19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5"/>
                    <a:pt x="16" y="6"/>
                    <a:pt x="17" y="6"/>
                  </a:cubicBezTo>
                  <a:cubicBezTo>
                    <a:pt x="18" y="7"/>
                    <a:pt x="18" y="8"/>
                    <a:pt x="18" y="9"/>
                  </a:cubicBezTo>
                  <a:cubicBezTo>
                    <a:pt x="18" y="10"/>
                    <a:pt x="18" y="11"/>
                    <a:pt x="17" y="11"/>
                  </a:cubicBezTo>
                  <a:cubicBezTo>
                    <a:pt x="17" y="12"/>
                    <a:pt x="16" y="12"/>
                    <a:pt x="15" y="13"/>
                  </a:cubicBezTo>
                  <a:lnTo>
                    <a:pt x="18" y="19"/>
                  </a:lnTo>
                  <a:close/>
                  <a:moveTo>
                    <a:pt x="9" y="12"/>
                  </a:moveTo>
                  <a:cubicBezTo>
                    <a:pt x="13" y="12"/>
                    <a:pt x="13" y="12"/>
                    <a:pt x="13" y="12"/>
                  </a:cubicBezTo>
                  <a:cubicBezTo>
                    <a:pt x="14" y="12"/>
                    <a:pt x="15" y="11"/>
                    <a:pt x="15" y="11"/>
                  </a:cubicBezTo>
                  <a:cubicBezTo>
                    <a:pt x="16" y="10"/>
                    <a:pt x="16" y="10"/>
                    <a:pt x="16" y="9"/>
                  </a:cubicBezTo>
                  <a:cubicBezTo>
                    <a:pt x="16" y="8"/>
                    <a:pt x="16" y="8"/>
                    <a:pt x="15" y="7"/>
                  </a:cubicBezTo>
                  <a:cubicBezTo>
                    <a:pt x="15" y="7"/>
                    <a:pt x="14" y="7"/>
                    <a:pt x="13" y="7"/>
                  </a:cubicBezTo>
                  <a:cubicBezTo>
                    <a:pt x="9" y="7"/>
                    <a:pt x="9" y="7"/>
                    <a:pt x="9" y="7"/>
                  </a:cubicBezTo>
                  <a:lnTo>
                    <a:pt x="9" y="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93462" y="4979472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17257" y="4987785"/>
            <a:ext cx="3990646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Subhashini Muthukrishnan © 2011 Brocade Communications Systems, Inc. CONFIDENTIAL—For Internal Use Only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2401330" y="2722543"/>
            <a:ext cx="5230813" cy="4801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2800" b="0" i="0" u="none" strike="noStrike" kern="1200" cap="all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HEAD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01330" y="3266676"/>
            <a:ext cx="5230813" cy="323165"/>
          </a:xfr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30" name="Rectangle 20"/>
          <p:cNvSpPr>
            <a:spLocks noChangeArrowheads="1"/>
          </p:cNvSpPr>
          <p:nvPr userDrawn="1"/>
        </p:nvSpPr>
        <p:spPr bwMode="gray">
          <a:xfrm>
            <a:off x="3" y="-1114"/>
            <a:ext cx="2287585" cy="3077689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43"/>
          <p:cNvGrpSpPr/>
          <p:nvPr userDrawn="1"/>
        </p:nvGrpSpPr>
        <p:grpSpPr bwMode="white">
          <a:xfrm>
            <a:off x="548641" y="288656"/>
            <a:ext cx="1242635" cy="482621"/>
            <a:chOff x="674688" y="339726"/>
            <a:chExt cx="1749425" cy="679450"/>
          </a:xfrm>
        </p:grpSpPr>
        <p:sp>
          <p:nvSpPr>
            <p:cNvPr id="34" name="Freeform 5"/>
            <p:cNvSpPr>
              <a:spLocks/>
            </p:cNvSpPr>
            <p:nvPr userDrawn="1"/>
          </p:nvSpPr>
          <p:spPr bwMode="white">
            <a:xfrm>
              <a:off x="1182688" y="838201"/>
              <a:ext cx="138113" cy="180975"/>
            </a:xfrm>
            <a:custGeom>
              <a:avLst/>
              <a:gdLst/>
              <a:ahLst/>
              <a:cxnLst>
                <a:cxn ang="0">
                  <a:pos x="61" y="82"/>
                </a:cxn>
                <a:cxn ang="0">
                  <a:pos x="36" y="92"/>
                </a:cxn>
                <a:cxn ang="0">
                  <a:pos x="11" y="81"/>
                </a:cxn>
                <a:cxn ang="0">
                  <a:pos x="0" y="46"/>
                </a:cxn>
                <a:cxn ang="0">
                  <a:pos x="36" y="0"/>
                </a:cxn>
                <a:cxn ang="0">
                  <a:pos x="70" y="32"/>
                </a:cxn>
                <a:cxn ang="0">
                  <a:pos x="55" y="33"/>
                </a:cxn>
                <a:cxn ang="0">
                  <a:pos x="49" y="19"/>
                </a:cxn>
                <a:cxn ang="0">
                  <a:pos x="37" y="13"/>
                </a:cxn>
                <a:cxn ang="0">
                  <a:pos x="18" y="46"/>
                </a:cxn>
                <a:cxn ang="0">
                  <a:pos x="37" y="79"/>
                </a:cxn>
                <a:cxn ang="0">
                  <a:pos x="55" y="60"/>
                </a:cxn>
                <a:cxn ang="0">
                  <a:pos x="70" y="61"/>
                </a:cxn>
                <a:cxn ang="0">
                  <a:pos x="61" y="82"/>
                </a:cxn>
              </a:cxnLst>
              <a:rect l="0" t="0" r="r" b="b"/>
              <a:pathLst>
                <a:path w="70" h="92">
                  <a:moveTo>
                    <a:pt x="61" y="82"/>
                  </a:moveTo>
                  <a:cubicBezTo>
                    <a:pt x="54" y="89"/>
                    <a:pt x="47" y="92"/>
                    <a:pt x="36" y="92"/>
                  </a:cubicBezTo>
                  <a:cubicBezTo>
                    <a:pt x="25" y="92"/>
                    <a:pt x="17" y="89"/>
                    <a:pt x="11" y="81"/>
                  </a:cubicBezTo>
                  <a:cubicBezTo>
                    <a:pt x="4" y="72"/>
                    <a:pt x="0" y="60"/>
                    <a:pt x="0" y="46"/>
                  </a:cubicBezTo>
                  <a:cubicBezTo>
                    <a:pt x="0" y="18"/>
                    <a:pt x="14" y="0"/>
                    <a:pt x="36" y="0"/>
                  </a:cubicBezTo>
                  <a:cubicBezTo>
                    <a:pt x="55" y="0"/>
                    <a:pt x="66" y="11"/>
                    <a:pt x="70" y="32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3" y="25"/>
                    <a:pt x="52" y="23"/>
                    <a:pt x="49" y="19"/>
                  </a:cubicBezTo>
                  <a:cubicBezTo>
                    <a:pt x="47" y="16"/>
                    <a:pt x="42" y="13"/>
                    <a:pt x="37" y="13"/>
                  </a:cubicBezTo>
                  <a:cubicBezTo>
                    <a:pt x="24" y="13"/>
                    <a:pt x="18" y="25"/>
                    <a:pt x="18" y="46"/>
                  </a:cubicBezTo>
                  <a:cubicBezTo>
                    <a:pt x="18" y="67"/>
                    <a:pt x="25" y="79"/>
                    <a:pt x="37" y="79"/>
                  </a:cubicBezTo>
                  <a:cubicBezTo>
                    <a:pt x="46" y="79"/>
                    <a:pt x="53" y="71"/>
                    <a:pt x="55" y="60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68" y="72"/>
                    <a:pt x="67" y="76"/>
                    <a:pt x="61" y="8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6"/>
            <p:cNvSpPr>
              <a:spLocks noEditPoints="1"/>
            </p:cNvSpPr>
            <p:nvPr userDrawn="1"/>
          </p:nvSpPr>
          <p:spPr bwMode="white">
            <a:xfrm>
              <a:off x="1333500" y="839788"/>
              <a:ext cx="157163" cy="177800"/>
            </a:xfrm>
            <a:custGeom>
              <a:avLst/>
              <a:gdLst/>
              <a:ahLst/>
              <a:cxnLst>
                <a:cxn ang="0">
                  <a:pos x="78" y="112"/>
                </a:cxn>
                <a:cxn ang="0">
                  <a:pos x="69" y="86"/>
                </a:cxn>
                <a:cxn ang="0">
                  <a:pos x="27" y="86"/>
                </a:cxn>
                <a:cxn ang="0">
                  <a:pos x="18" y="112"/>
                </a:cxn>
                <a:cxn ang="0">
                  <a:pos x="0" y="112"/>
                </a:cxn>
                <a:cxn ang="0">
                  <a:pos x="37" y="0"/>
                </a:cxn>
                <a:cxn ang="0">
                  <a:pos x="62" y="0"/>
                </a:cxn>
                <a:cxn ang="0">
                  <a:pos x="99" y="112"/>
                </a:cxn>
                <a:cxn ang="0">
                  <a:pos x="78" y="112"/>
                </a:cxn>
                <a:cxn ang="0">
                  <a:pos x="48" y="21"/>
                </a:cxn>
                <a:cxn ang="0">
                  <a:pos x="32" y="70"/>
                </a:cxn>
                <a:cxn ang="0">
                  <a:pos x="63" y="70"/>
                </a:cxn>
                <a:cxn ang="0">
                  <a:pos x="48" y="21"/>
                </a:cxn>
              </a:cxnLst>
              <a:rect l="0" t="0" r="r" b="b"/>
              <a:pathLst>
                <a:path w="99" h="112">
                  <a:moveTo>
                    <a:pt x="78" y="112"/>
                  </a:moveTo>
                  <a:lnTo>
                    <a:pt x="69" y="86"/>
                  </a:lnTo>
                  <a:lnTo>
                    <a:pt x="27" y="86"/>
                  </a:lnTo>
                  <a:lnTo>
                    <a:pt x="18" y="112"/>
                  </a:lnTo>
                  <a:lnTo>
                    <a:pt x="0" y="112"/>
                  </a:lnTo>
                  <a:lnTo>
                    <a:pt x="37" y="0"/>
                  </a:lnTo>
                  <a:lnTo>
                    <a:pt x="62" y="0"/>
                  </a:lnTo>
                  <a:lnTo>
                    <a:pt x="99" y="112"/>
                  </a:lnTo>
                  <a:lnTo>
                    <a:pt x="78" y="112"/>
                  </a:lnTo>
                  <a:close/>
                  <a:moveTo>
                    <a:pt x="48" y="21"/>
                  </a:moveTo>
                  <a:lnTo>
                    <a:pt x="32" y="70"/>
                  </a:lnTo>
                  <a:lnTo>
                    <a:pt x="63" y="70"/>
                  </a:lnTo>
                  <a:lnTo>
                    <a:pt x="48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7"/>
            <p:cNvSpPr>
              <a:spLocks noEditPoints="1"/>
            </p:cNvSpPr>
            <p:nvPr userDrawn="1"/>
          </p:nvSpPr>
          <p:spPr bwMode="white">
            <a:xfrm>
              <a:off x="1516063" y="839788"/>
              <a:ext cx="144463" cy="177800"/>
            </a:xfrm>
            <a:custGeom>
              <a:avLst/>
              <a:gdLst/>
              <a:ahLst/>
              <a:cxnLst>
                <a:cxn ang="0">
                  <a:pos x="29" y="90"/>
                </a:cxn>
                <a:cxn ang="0">
                  <a:pos x="0" y="90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73" y="45"/>
                </a:cxn>
                <a:cxn ang="0">
                  <a:pos x="29" y="90"/>
                </a:cxn>
                <a:cxn ang="0">
                  <a:pos x="32" y="13"/>
                </a:cxn>
                <a:cxn ang="0">
                  <a:pos x="16" y="13"/>
                </a:cxn>
                <a:cxn ang="0">
                  <a:pos x="16" y="77"/>
                </a:cxn>
                <a:cxn ang="0">
                  <a:pos x="30" y="77"/>
                </a:cxn>
                <a:cxn ang="0">
                  <a:pos x="56" y="45"/>
                </a:cxn>
                <a:cxn ang="0">
                  <a:pos x="32" y="13"/>
                </a:cxn>
              </a:cxnLst>
              <a:rect l="0" t="0" r="r" b="b"/>
              <a:pathLst>
                <a:path w="73" h="90">
                  <a:moveTo>
                    <a:pt x="29" y="9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56" y="0"/>
                    <a:pt x="73" y="19"/>
                    <a:pt x="73" y="45"/>
                  </a:cubicBezTo>
                  <a:cubicBezTo>
                    <a:pt x="73" y="72"/>
                    <a:pt x="56" y="90"/>
                    <a:pt x="29" y="90"/>
                  </a:cubicBezTo>
                  <a:close/>
                  <a:moveTo>
                    <a:pt x="32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45" y="77"/>
                    <a:pt x="56" y="64"/>
                    <a:pt x="56" y="45"/>
                  </a:cubicBezTo>
                  <a:cubicBezTo>
                    <a:pt x="56" y="26"/>
                    <a:pt x="46" y="13"/>
                    <a:pt x="32" y="1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8"/>
            <p:cNvSpPr>
              <a:spLocks/>
            </p:cNvSpPr>
            <p:nvPr userDrawn="1"/>
          </p:nvSpPr>
          <p:spPr bwMode="white">
            <a:xfrm>
              <a:off x="1693863" y="839788"/>
              <a:ext cx="115888" cy="177800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18"/>
                </a:cxn>
                <a:cxn ang="0">
                  <a:pos x="21" y="18"/>
                </a:cxn>
                <a:cxn ang="0">
                  <a:pos x="21" y="47"/>
                </a:cxn>
                <a:cxn ang="0">
                  <a:pos x="62" y="47"/>
                </a:cxn>
                <a:cxn ang="0">
                  <a:pos x="62" y="64"/>
                </a:cxn>
                <a:cxn ang="0">
                  <a:pos x="21" y="64"/>
                </a:cxn>
                <a:cxn ang="0">
                  <a:pos x="21" y="95"/>
                </a:cxn>
                <a:cxn ang="0">
                  <a:pos x="73" y="95"/>
                </a:cxn>
                <a:cxn ang="0">
                  <a:pos x="73" y="112"/>
                </a:cxn>
                <a:cxn ang="0">
                  <a:pos x="0" y="112"/>
                </a:cxn>
              </a:cxnLst>
              <a:rect l="0" t="0" r="r" b="b"/>
              <a:pathLst>
                <a:path w="73" h="112">
                  <a:moveTo>
                    <a:pt x="0" y="112"/>
                  </a:moveTo>
                  <a:lnTo>
                    <a:pt x="0" y="0"/>
                  </a:lnTo>
                  <a:lnTo>
                    <a:pt x="72" y="0"/>
                  </a:lnTo>
                  <a:lnTo>
                    <a:pt x="72" y="18"/>
                  </a:lnTo>
                  <a:lnTo>
                    <a:pt x="21" y="18"/>
                  </a:lnTo>
                  <a:lnTo>
                    <a:pt x="21" y="47"/>
                  </a:lnTo>
                  <a:lnTo>
                    <a:pt x="62" y="47"/>
                  </a:lnTo>
                  <a:lnTo>
                    <a:pt x="62" y="64"/>
                  </a:lnTo>
                  <a:lnTo>
                    <a:pt x="21" y="64"/>
                  </a:lnTo>
                  <a:lnTo>
                    <a:pt x="21" y="95"/>
                  </a:lnTo>
                  <a:lnTo>
                    <a:pt x="73" y="95"/>
                  </a:lnTo>
                  <a:lnTo>
                    <a:pt x="73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9"/>
            <p:cNvSpPr>
              <a:spLocks noEditPoints="1"/>
            </p:cNvSpPr>
            <p:nvPr userDrawn="1"/>
          </p:nvSpPr>
          <p:spPr bwMode="white">
            <a:xfrm>
              <a:off x="674688" y="839788"/>
              <a:ext cx="131763" cy="177800"/>
            </a:xfrm>
            <a:custGeom>
              <a:avLst/>
              <a:gdLst/>
              <a:ahLst/>
              <a:cxnLst>
                <a:cxn ang="0">
                  <a:pos x="39" y="90"/>
                </a:cxn>
                <a:cxn ang="0">
                  <a:pos x="0" y="90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55" y="5"/>
                </a:cxn>
                <a:cxn ang="0">
                  <a:pos x="62" y="14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59" y="48"/>
                </a:cxn>
                <a:cxn ang="0">
                  <a:pos x="67" y="66"/>
                </a:cxn>
                <a:cxn ang="0">
                  <a:pos x="39" y="90"/>
                </a:cxn>
                <a:cxn ang="0">
                  <a:pos x="35" y="13"/>
                </a:cxn>
                <a:cxn ang="0">
                  <a:pos x="15" y="13"/>
                </a:cxn>
                <a:cxn ang="0">
                  <a:pos x="15" y="38"/>
                </a:cxn>
                <a:cxn ang="0">
                  <a:pos x="35" y="38"/>
                </a:cxn>
                <a:cxn ang="0">
                  <a:pos x="48" y="25"/>
                </a:cxn>
                <a:cxn ang="0">
                  <a:pos x="35" y="13"/>
                </a:cxn>
                <a:cxn ang="0">
                  <a:pos x="36" y="51"/>
                </a:cxn>
                <a:cxn ang="0">
                  <a:pos x="15" y="51"/>
                </a:cxn>
                <a:cxn ang="0">
                  <a:pos x="15" y="76"/>
                </a:cxn>
                <a:cxn ang="0">
                  <a:pos x="36" y="76"/>
                </a:cxn>
                <a:cxn ang="0">
                  <a:pos x="51" y="64"/>
                </a:cxn>
                <a:cxn ang="0">
                  <a:pos x="36" y="51"/>
                </a:cxn>
              </a:cxnLst>
              <a:rect l="0" t="0" r="r" b="b"/>
              <a:pathLst>
                <a:path w="67" h="90">
                  <a:moveTo>
                    <a:pt x="39" y="9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5" y="0"/>
                    <a:pt x="50" y="1"/>
                    <a:pt x="55" y="5"/>
                  </a:cubicBezTo>
                  <a:cubicBezTo>
                    <a:pt x="58" y="7"/>
                    <a:pt x="61" y="10"/>
                    <a:pt x="62" y="14"/>
                  </a:cubicBezTo>
                  <a:cubicBezTo>
                    <a:pt x="63" y="17"/>
                    <a:pt x="64" y="20"/>
                    <a:pt x="64" y="24"/>
                  </a:cubicBezTo>
                  <a:cubicBezTo>
                    <a:pt x="64" y="34"/>
                    <a:pt x="58" y="41"/>
                    <a:pt x="48" y="44"/>
                  </a:cubicBezTo>
                  <a:cubicBezTo>
                    <a:pt x="53" y="45"/>
                    <a:pt x="55" y="45"/>
                    <a:pt x="59" y="48"/>
                  </a:cubicBezTo>
                  <a:cubicBezTo>
                    <a:pt x="64" y="52"/>
                    <a:pt x="67" y="58"/>
                    <a:pt x="67" y="66"/>
                  </a:cubicBezTo>
                  <a:cubicBezTo>
                    <a:pt x="67" y="81"/>
                    <a:pt x="57" y="90"/>
                    <a:pt x="39" y="90"/>
                  </a:cubicBezTo>
                  <a:close/>
                  <a:moveTo>
                    <a:pt x="3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43" y="38"/>
                    <a:pt x="48" y="33"/>
                    <a:pt x="48" y="25"/>
                  </a:cubicBezTo>
                  <a:cubicBezTo>
                    <a:pt x="48" y="18"/>
                    <a:pt x="43" y="13"/>
                    <a:pt x="35" y="13"/>
                  </a:cubicBezTo>
                  <a:close/>
                  <a:moveTo>
                    <a:pt x="36" y="51"/>
                  </a:moveTo>
                  <a:cubicBezTo>
                    <a:pt x="15" y="51"/>
                    <a:pt x="15" y="51"/>
                    <a:pt x="15" y="51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45" y="76"/>
                    <a:pt x="51" y="72"/>
                    <a:pt x="51" y="64"/>
                  </a:cubicBezTo>
                  <a:cubicBezTo>
                    <a:pt x="51" y="56"/>
                    <a:pt x="45" y="51"/>
                    <a:pt x="3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0"/>
            <p:cNvSpPr>
              <a:spLocks noEditPoints="1"/>
            </p:cNvSpPr>
            <p:nvPr userDrawn="1"/>
          </p:nvSpPr>
          <p:spPr bwMode="white">
            <a:xfrm>
              <a:off x="842963" y="839788"/>
              <a:ext cx="138113" cy="177800"/>
            </a:xfrm>
            <a:custGeom>
              <a:avLst/>
              <a:gdLst/>
              <a:ahLst/>
              <a:cxnLst>
                <a:cxn ang="0">
                  <a:pos x="54" y="50"/>
                </a:cxn>
                <a:cxn ang="0">
                  <a:pos x="70" y="90"/>
                </a:cxn>
                <a:cxn ang="0">
                  <a:pos x="53" y="90"/>
                </a:cxn>
                <a:cxn ang="0">
                  <a:pos x="39" y="53"/>
                </a:cxn>
                <a:cxn ang="0">
                  <a:pos x="16" y="53"/>
                </a:cxn>
                <a:cxn ang="0">
                  <a:pos x="16" y="90"/>
                </a:cxn>
                <a:cxn ang="0">
                  <a:pos x="0" y="90"/>
                </a:cxn>
                <a:cxn ang="0">
                  <a:pos x="0" y="0"/>
                </a:cxn>
                <a:cxn ang="0">
                  <a:pos x="39" y="0"/>
                </a:cxn>
                <a:cxn ang="0">
                  <a:pos x="70" y="27"/>
                </a:cxn>
                <a:cxn ang="0">
                  <a:pos x="54" y="50"/>
                </a:cxn>
                <a:cxn ang="0">
                  <a:pos x="38" y="13"/>
                </a:cxn>
                <a:cxn ang="0">
                  <a:pos x="16" y="13"/>
                </a:cxn>
                <a:cxn ang="0">
                  <a:pos x="16" y="40"/>
                </a:cxn>
                <a:cxn ang="0">
                  <a:pos x="36" y="40"/>
                </a:cxn>
                <a:cxn ang="0">
                  <a:pos x="54" y="26"/>
                </a:cxn>
                <a:cxn ang="0">
                  <a:pos x="38" y="13"/>
                </a:cxn>
              </a:cxnLst>
              <a:rect l="0" t="0" r="r" b="b"/>
              <a:pathLst>
                <a:path w="70" h="90">
                  <a:moveTo>
                    <a:pt x="54" y="50"/>
                  </a:moveTo>
                  <a:cubicBezTo>
                    <a:pt x="70" y="90"/>
                    <a:pt x="70" y="90"/>
                    <a:pt x="70" y="90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9" y="0"/>
                    <a:pt x="70" y="10"/>
                    <a:pt x="70" y="27"/>
                  </a:cubicBezTo>
                  <a:cubicBezTo>
                    <a:pt x="70" y="38"/>
                    <a:pt x="65" y="46"/>
                    <a:pt x="54" y="50"/>
                  </a:cubicBezTo>
                  <a:close/>
                  <a:moveTo>
                    <a:pt x="38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47" y="40"/>
                    <a:pt x="54" y="35"/>
                    <a:pt x="54" y="26"/>
                  </a:cubicBezTo>
                  <a:cubicBezTo>
                    <a:pt x="54" y="18"/>
                    <a:pt x="47" y="13"/>
                    <a:pt x="38" y="1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1"/>
            <p:cNvSpPr>
              <a:spLocks noEditPoints="1"/>
            </p:cNvSpPr>
            <p:nvPr userDrawn="1"/>
          </p:nvSpPr>
          <p:spPr bwMode="white">
            <a:xfrm>
              <a:off x="1006475" y="838201"/>
              <a:ext cx="150813" cy="180975"/>
            </a:xfrm>
            <a:custGeom>
              <a:avLst/>
              <a:gdLst/>
              <a:ahLst/>
              <a:cxnLst>
                <a:cxn ang="0">
                  <a:pos x="38" y="92"/>
                </a:cxn>
                <a:cxn ang="0">
                  <a:pos x="0" y="46"/>
                </a:cxn>
                <a:cxn ang="0">
                  <a:pos x="39" y="0"/>
                </a:cxn>
                <a:cxn ang="0">
                  <a:pos x="77" y="46"/>
                </a:cxn>
                <a:cxn ang="0">
                  <a:pos x="38" y="92"/>
                </a:cxn>
                <a:cxn ang="0">
                  <a:pos x="39" y="13"/>
                </a:cxn>
                <a:cxn ang="0">
                  <a:pos x="18" y="46"/>
                </a:cxn>
                <a:cxn ang="0">
                  <a:pos x="38" y="79"/>
                </a:cxn>
                <a:cxn ang="0">
                  <a:pos x="55" y="69"/>
                </a:cxn>
                <a:cxn ang="0">
                  <a:pos x="59" y="47"/>
                </a:cxn>
                <a:cxn ang="0">
                  <a:pos x="39" y="13"/>
                </a:cxn>
              </a:cxnLst>
              <a:rect l="0" t="0" r="r" b="b"/>
              <a:pathLst>
                <a:path w="77" h="92">
                  <a:moveTo>
                    <a:pt x="38" y="92"/>
                  </a:moveTo>
                  <a:cubicBezTo>
                    <a:pt x="15" y="92"/>
                    <a:pt x="0" y="74"/>
                    <a:pt x="0" y="46"/>
                  </a:cubicBezTo>
                  <a:cubicBezTo>
                    <a:pt x="0" y="19"/>
                    <a:pt x="16" y="0"/>
                    <a:pt x="39" y="0"/>
                  </a:cubicBezTo>
                  <a:cubicBezTo>
                    <a:pt x="61" y="0"/>
                    <a:pt x="77" y="18"/>
                    <a:pt x="77" y="46"/>
                  </a:cubicBezTo>
                  <a:cubicBezTo>
                    <a:pt x="77" y="74"/>
                    <a:pt x="61" y="92"/>
                    <a:pt x="38" y="92"/>
                  </a:cubicBezTo>
                  <a:close/>
                  <a:moveTo>
                    <a:pt x="39" y="13"/>
                  </a:moveTo>
                  <a:cubicBezTo>
                    <a:pt x="25" y="13"/>
                    <a:pt x="18" y="24"/>
                    <a:pt x="18" y="46"/>
                  </a:cubicBezTo>
                  <a:cubicBezTo>
                    <a:pt x="18" y="68"/>
                    <a:pt x="25" y="79"/>
                    <a:pt x="38" y="79"/>
                  </a:cubicBezTo>
                  <a:cubicBezTo>
                    <a:pt x="46" y="79"/>
                    <a:pt x="52" y="75"/>
                    <a:pt x="55" y="69"/>
                  </a:cubicBezTo>
                  <a:cubicBezTo>
                    <a:pt x="58" y="63"/>
                    <a:pt x="59" y="56"/>
                    <a:pt x="59" y="47"/>
                  </a:cubicBezTo>
                  <a:cubicBezTo>
                    <a:pt x="59" y="25"/>
                    <a:pt x="52" y="13"/>
                    <a:pt x="39" y="1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12"/>
            <p:cNvSpPr>
              <a:spLocks noEditPoints="1"/>
            </p:cNvSpPr>
            <p:nvPr userDrawn="1"/>
          </p:nvSpPr>
          <p:spPr bwMode="white">
            <a:xfrm>
              <a:off x="1808163" y="339726"/>
              <a:ext cx="566738" cy="411163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288" y="59"/>
                </a:cxn>
                <a:cxn ang="0">
                  <a:pos x="267" y="105"/>
                </a:cxn>
                <a:cxn ang="0">
                  <a:pos x="288" y="150"/>
                </a:cxn>
                <a:cxn ang="0">
                  <a:pos x="229" y="209"/>
                </a:cxn>
                <a:cxn ang="0">
                  <a:pos x="0" y="209"/>
                </a:cxn>
                <a:cxn ang="0">
                  <a:pos x="159" y="105"/>
                </a:cxn>
                <a:cxn ang="0">
                  <a:pos x="0" y="0"/>
                </a:cxn>
                <a:cxn ang="0">
                  <a:pos x="229" y="0"/>
                </a:cxn>
                <a:cxn ang="0">
                  <a:pos x="226" y="30"/>
                </a:cxn>
                <a:cxn ang="0">
                  <a:pos x="82" y="30"/>
                </a:cxn>
                <a:cxn ang="0">
                  <a:pos x="226" y="89"/>
                </a:cxn>
                <a:cxn ang="0">
                  <a:pos x="256" y="59"/>
                </a:cxn>
                <a:cxn ang="0">
                  <a:pos x="226" y="30"/>
                </a:cxn>
                <a:cxn ang="0">
                  <a:pos x="226" y="121"/>
                </a:cxn>
                <a:cxn ang="0">
                  <a:pos x="82" y="180"/>
                </a:cxn>
                <a:cxn ang="0">
                  <a:pos x="226" y="180"/>
                </a:cxn>
                <a:cxn ang="0">
                  <a:pos x="256" y="150"/>
                </a:cxn>
                <a:cxn ang="0">
                  <a:pos x="226" y="121"/>
                </a:cxn>
              </a:cxnLst>
              <a:rect l="0" t="0" r="r" b="b"/>
              <a:pathLst>
                <a:path w="288" h="209">
                  <a:moveTo>
                    <a:pt x="229" y="0"/>
                  </a:moveTo>
                  <a:cubicBezTo>
                    <a:pt x="262" y="0"/>
                    <a:pt x="288" y="27"/>
                    <a:pt x="288" y="59"/>
                  </a:cubicBezTo>
                  <a:cubicBezTo>
                    <a:pt x="288" y="78"/>
                    <a:pt x="280" y="94"/>
                    <a:pt x="267" y="105"/>
                  </a:cubicBezTo>
                  <a:cubicBezTo>
                    <a:pt x="280" y="116"/>
                    <a:pt x="288" y="132"/>
                    <a:pt x="288" y="150"/>
                  </a:cubicBezTo>
                  <a:cubicBezTo>
                    <a:pt x="288" y="183"/>
                    <a:pt x="262" y="209"/>
                    <a:pt x="229" y="20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59" y="150"/>
                    <a:pt x="115" y="120"/>
                    <a:pt x="159" y="105"/>
                  </a:cubicBezTo>
                  <a:cubicBezTo>
                    <a:pt x="115" y="90"/>
                    <a:pt x="59" y="59"/>
                    <a:pt x="0" y="0"/>
                  </a:cubicBezTo>
                  <a:lnTo>
                    <a:pt x="229" y="0"/>
                  </a:lnTo>
                  <a:close/>
                  <a:moveTo>
                    <a:pt x="226" y="30"/>
                  </a:moveTo>
                  <a:cubicBezTo>
                    <a:pt x="82" y="30"/>
                    <a:pt x="82" y="30"/>
                    <a:pt x="82" y="30"/>
                  </a:cubicBezTo>
                  <a:cubicBezTo>
                    <a:pt x="149" y="78"/>
                    <a:pt x="195" y="89"/>
                    <a:pt x="226" y="89"/>
                  </a:cubicBezTo>
                  <a:cubicBezTo>
                    <a:pt x="243" y="89"/>
                    <a:pt x="256" y="76"/>
                    <a:pt x="256" y="59"/>
                  </a:cubicBezTo>
                  <a:cubicBezTo>
                    <a:pt x="256" y="43"/>
                    <a:pt x="243" y="30"/>
                    <a:pt x="226" y="30"/>
                  </a:cubicBezTo>
                  <a:close/>
                  <a:moveTo>
                    <a:pt x="226" y="121"/>
                  </a:moveTo>
                  <a:cubicBezTo>
                    <a:pt x="195" y="121"/>
                    <a:pt x="149" y="132"/>
                    <a:pt x="82" y="180"/>
                  </a:cubicBezTo>
                  <a:cubicBezTo>
                    <a:pt x="226" y="180"/>
                    <a:pt x="226" y="180"/>
                    <a:pt x="226" y="180"/>
                  </a:cubicBezTo>
                  <a:cubicBezTo>
                    <a:pt x="243" y="180"/>
                    <a:pt x="256" y="167"/>
                    <a:pt x="256" y="150"/>
                  </a:cubicBezTo>
                  <a:cubicBezTo>
                    <a:pt x="256" y="134"/>
                    <a:pt x="243" y="121"/>
                    <a:pt x="226" y="12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13"/>
            <p:cNvSpPr>
              <a:spLocks noEditPoints="1"/>
            </p:cNvSpPr>
            <p:nvPr userDrawn="1"/>
          </p:nvSpPr>
          <p:spPr bwMode="white">
            <a:xfrm>
              <a:off x="2374900" y="339726"/>
              <a:ext cx="49213" cy="47625"/>
            </a:xfrm>
            <a:custGeom>
              <a:avLst/>
              <a:gdLst/>
              <a:ahLst/>
              <a:cxnLst>
                <a:cxn ang="0">
                  <a:pos x="25" y="12"/>
                </a:cxn>
                <a:cxn ang="0">
                  <a:pos x="21" y="21"/>
                </a:cxn>
                <a:cxn ang="0">
                  <a:pos x="13" y="24"/>
                </a:cxn>
                <a:cxn ang="0">
                  <a:pos x="4" y="21"/>
                </a:cxn>
                <a:cxn ang="0">
                  <a:pos x="0" y="12"/>
                </a:cxn>
                <a:cxn ang="0">
                  <a:pos x="4" y="4"/>
                </a:cxn>
                <a:cxn ang="0">
                  <a:pos x="13" y="0"/>
                </a:cxn>
                <a:cxn ang="0">
                  <a:pos x="21" y="4"/>
                </a:cxn>
                <a:cxn ang="0">
                  <a:pos x="25" y="12"/>
                </a:cxn>
                <a:cxn ang="0">
                  <a:pos x="23" y="12"/>
                </a:cxn>
                <a:cxn ang="0">
                  <a:pos x="20" y="5"/>
                </a:cxn>
                <a:cxn ang="0">
                  <a:pos x="13" y="2"/>
                </a:cxn>
                <a:cxn ang="0">
                  <a:pos x="5" y="5"/>
                </a:cxn>
                <a:cxn ang="0">
                  <a:pos x="2" y="12"/>
                </a:cxn>
                <a:cxn ang="0">
                  <a:pos x="5" y="19"/>
                </a:cxn>
                <a:cxn ang="0">
                  <a:pos x="13" y="22"/>
                </a:cxn>
                <a:cxn ang="0">
                  <a:pos x="20" y="19"/>
                </a:cxn>
                <a:cxn ang="0">
                  <a:pos x="23" y="12"/>
                </a:cxn>
                <a:cxn ang="0">
                  <a:pos x="18" y="19"/>
                </a:cxn>
                <a:cxn ang="0">
                  <a:pos x="16" y="19"/>
                </a:cxn>
                <a:cxn ang="0">
                  <a:pos x="13" y="13"/>
                </a:cxn>
                <a:cxn ang="0">
                  <a:pos x="9" y="13"/>
                </a:cxn>
                <a:cxn ang="0">
                  <a:pos x="9" y="19"/>
                </a:cxn>
                <a:cxn ang="0">
                  <a:pos x="7" y="19"/>
                </a:cxn>
                <a:cxn ang="0">
                  <a:pos x="7" y="5"/>
                </a:cxn>
                <a:cxn ang="0">
                  <a:pos x="13" y="5"/>
                </a:cxn>
                <a:cxn ang="0">
                  <a:pos x="17" y="6"/>
                </a:cxn>
                <a:cxn ang="0">
                  <a:pos x="18" y="9"/>
                </a:cxn>
                <a:cxn ang="0">
                  <a:pos x="17" y="11"/>
                </a:cxn>
                <a:cxn ang="0">
                  <a:pos x="15" y="13"/>
                </a:cxn>
                <a:cxn ang="0">
                  <a:pos x="18" y="19"/>
                </a:cxn>
                <a:cxn ang="0">
                  <a:pos x="9" y="12"/>
                </a:cxn>
                <a:cxn ang="0">
                  <a:pos x="13" y="12"/>
                </a:cxn>
                <a:cxn ang="0">
                  <a:pos x="15" y="11"/>
                </a:cxn>
                <a:cxn ang="0">
                  <a:pos x="16" y="9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9" y="7"/>
                </a:cxn>
                <a:cxn ang="0">
                  <a:pos x="9" y="12"/>
                </a:cxn>
              </a:cxnLst>
              <a:rect l="0" t="0" r="r" b="b"/>
              <a:pathLst>
                <a:path w="25" h="24">
                  <a:moveTo>
                    <a:pt x="25" y="12"/>
                  </a:moveTo>
                  <a:cubicBezTo>
                    <a:pt x="25" y="15"/>
                    <a:pt x="23" y="18"/>
                    <a:pt x="21" y="21"/>
                  </a:cubicBezTo>
                  <a:cubicBezTo>
                    <a:pt x="19" y="23"/>
                    <a:pt x="16" y="24"/>
                    <a:pt x="13" y="24"/>
                  </a:cubicBezTo>
                  <a:cubicBezTo>
                    <a:pt x="9" y="24"/>
                    <a:pt x="6" y="23"/>
                    <a:pt x="4" y="21"/>
                  </a:cubicBezTo>
                  <a:cubicBezTo>
                    <a:pt x="2" y="18"/>
                    <a:pt x="0" y="15"/>
                    <a:pt x="0" y="12"/>
                  </a:cubicBezTo>
                  <a:cubicBezTo>
                    <a:pt x="0" y="9"/>
                    <a:pt x="2" y="6"/>
                    <a:pt x="4" y="4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6" y="0"/>
                    <a:pt x="19" y="1"/>
                    <a:pt x="21" y="4"/>
                  </a:cubicBezTo>
                  <a:cubicBezTo>
                    <a:pt x="23" y="6"/>
                    <a:pt x="25" y="9"/>
                    <a:pt x="25" y="12"/>
                  </a:cubicBezTo>
                  <a:close/>
                  <a:moveTo>
                    <a:pt x="23" y="12"/>
                  </a:moveTo>
                  <a:cubicBezTo>
                    <a:pt x="23" y="9"/>
                    <a:pt x="22" y="7"/>
                    <a:pt x="20" y="5"/>
                  </a:cubicBezTo>
                  <a:cubicBezTo>
                    <a:pt x="18" y="3"/>
                    <a:pt x="15" y="2"/>
                    <a:pt x="13" y="2"/>
                  </a:cubicBezTo>
                  <a:cubicBezTo>
                    <a:pt x="10" y="2"/>
                    <a:pt x="7" y="3"/>
                    <a:pt x="5" y="5"/>
                  </a:cubicBezTo>
                  <a:cubicBezTo>
                    <a:pt x="3" y="7"/>
                    <a:pt x="2" y="9"/>
                    <a:pt x="2" y="12"/>
                  </a:cubicBezTo>
                  <a:cubicBezTo>
                    <a:pt x="2" y="15"/>
                    <a:pt x="3" y="17"/>
                    <a:pt x="5" y="19"/>
                  </a:cubicBezTo>
                  <a:cubicBezTo>
                    <a:pt x="7" y="21"/>
                    <a:pt x="10" y="22"/>
                    <a:pt x="13" y="22"/>
                  </a:cubicBezTo>
                  <a:cubicBezTo>
                    <a:pt x="15" y="22"/>
                    <a:pt x="18" y="21"/>
                    <a:pt x="20" y="19"/>
                  </a:cubicBezTo>
                  <a:cubicBezTo>
                    <a:pt x="22" y="17"/>
                    <a:pt x="23" y="15"/>
                    <a:pt x="23" y="12"/>
                  </a:cubicBezTo>
                  <a:close/>
                  <a:moveTo>
                    <a:pt x="18" y="19"/>
                  </a:moveTo>
                  <a:cubicBezTo>
                    <a:pt x="16" y="19"/>
                    <a:pt x="16" y="19"/>
                    <a:pt x="16" y="19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5"/>
                    <a:pt x="16" y="6"/>
                    <a:pt x="17" y="6"/>
                  </a:cubicBezTo>
                  <a:cubicBezTo>
                    <a:pt x="18" y="7"/>
                    <a:pt x="18" y="8"/>
                    <a:pt x="18" y="9"/>
                  </a:cubicBezTo>
                  <a:cubicBezTo>
                    <a:pt x="18" y="10"/>
                    <a:pt x="18" y="11"/>
                    <a:pt x="17" y="11"/>
                  </a:cubicBezTo>
                  <a:cubicBezTo>
                    <a:pt x="17" y="12"/>
                    <a:pt x="16" y="12"/>
                    <a:pt x="15" y="13"/>
                  </a:cubicBezTo>
                  <a:lnTo>
                    <a:pt x="18" y="19"/>
                  </a:lnTo>
                  <a:close/>
                  <a:moveTo>
                    <a:pt x="9" y="12"/>
                  </a:moveTo>
                  <a:cubicBezTo>
                    <a:pt x="13" y="12"/>
                    <a:pt x="13" y="12"/>
                    <a:pt x="13" y="12"/>
                  </a:cubicBezTo>
                  <a:cubicBezTo>
                    <a:pt x="14" y="12"/>
                    <a:pt x="15" y="11"/>
                    <a:pt x="15" y="11"/>
                  </a:cubicBezTo>
                  <a:cubicBezTo>
                    <a:pt x="16" y="10"/>
                    <a:pt x="16" y="10"/>
                    <a:pt x="16" y="9"/>
                  </a:cubicBezTo>
                  <a:cubicBezTo>
                    <a:pt x="16" y="8"/>
                    <a:pt x="16" y="8"/>
                    <a:pt x="15" y="7"/>
                  </a:cubicBezTo>
                  <a:cubicBezTo>
                    <a:pt x="15" y="7"/>
                    <a:pt x="14" y="7"/>
                    <a:pt x="13" y="7"/>
                  </a:cubicBezTo>
                  <a:cubicBezTo>
                    <a:pt x="9" y="7"/>
                    <a:pt x="9" y="7"/>
                    <a:pt x="9" y="7"/>
                  </a:cubicBezTo>
                  <a:lnTo>
                    <a:pt x="9" y="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9" name="Picture Placeholder 7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" y="3148012"/>
            <a:ext cx="2287585" cy="1925637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>
              <a:defRPr sz="2000" baseline="0"/>
            </a:lvl1pPr>
          </a:lstStyle>
          <a:p>
            <a:r>
              <a:rPr lang="en-US" dirty="0" smtClean="0"/>
              <a:t>Click icon to add photo</a:t>
            </a:r>
            <a:endParaRPr 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17257" y="4987785"/>
            <a:ext cx="3990646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Subhashini Muthukrishnan © 2011 Brocade Communications Systems, Inc. CONFIDENTIAL—For Internal Use Only</a:t>
            </a: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93462" y="4979472"/>
            <a:ext cx="25680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50031" y="1229092"/>
            <a:ext cx="8200232" cy="501676"/>
          </a:xfrm>
        </p:spPr>
        <p:txBody>
          <a:bodyPr/>
          <a:lstStyle>
            <a:lvl1pPr>
              <a:lnSpc>
                <a:spcPct val="95000"/>
              </a:lnSpc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Chapter Slide Head</a:t>
            </a:r>
            <a:endParaRPr lang="en-US" dirty="0"/>
          </a:p>
        </p:txBody>
      </p:sp>
      <p:sp>
        <p:nvSpPr>
          <p:cNvPr id="6" name="Rectangle 35"/>
          <p:cNvSpPr>
            <a:spLocks noChangeArrowheads="1"/>
          </p:cNvSpPr>
          <p:nvPr userDrawn="1"/>
        </p:nvSpPr>
        <p:spPr bwMode="gray">
          <a:xfrm>
            <a:off x="8507413" y="2195352"/>
            <a:ext cx="636591" cy="24576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 bwMode="gray">
          <a:xfrm>
            <a:off x="1" y="2196129"/>
            <a:ext cx="8450262" cy="245683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252644" y="1692892"/>
            <a:ext cx="8197619" cy="311743"/>
          </a:xfrm>
        </p:spPr>
        <p:txBody>
          <a:bodyPr anchor="t"/>
          <a:lstStyle>
            <a:lvl1pPr marL="0" indent="0">
              <a:lnSpc>
                <a:spcPct val="95000"/>
              </a:lnSpc>
              <a:buNone/>
              <a:defRPr sz="2000">
                <a:solidFill>
                  <a:schemeClr val="accent6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grpSp>
        <p:nvGrpSpPr>
          <p:cNvPr id="14" name="Group 13"/>
          <p:cNvGrpSpPr/>
          <p:nvPr userDrawn="1"/>
        </p:nvGrpSpPr>
        <p:grpSpPr bwMode="black">
          <a:xfrm>
            <a:off x="8622256" y="4790830"/>
            <a:ext cx="421583" cy="282819"/>
            <a:chOff x="3210911" y="2165350"/>
            <a:chExt cx="1137252" cy="762927"/>
          </a:xfrm>
        </p:grpSpPr>
        <p:sp>
          <p:nvSpPr>
            <p:cNvPr id="17" name="Freeform 67"/>
            <p:cNvSpPr>
              <a:spLocks noEditPoints="1"/>
            </p:cNvSpPr>
            <p:nvPr/>
          </p:nvSpPr>
          <p:spPr bwMode="black">
            <a:xfrm>
              <a:off x="3210911" y="2165817"/>
              <a:ext cx="1049411" cy="762460"/>
            </a:xfrm>
            <a:custGeom>
              <a:avLst/>
              <a:gdLst/>
              <a:ahLst/>
              <a:cxnLst>
                <a:cxn ang="0">
                  <a:pos x="1511" y="0"/>
                </a:cxn>
                <a:cxn ang="0">
                  <a:pos x="1902" y="390"/>
                </a:cxn>
                <a:cxn ang="0">
                  <a:pos x="1760" y="691"/>
                </a:cxn>
                <a:cxn ang="0">
                  <a:pos x="1902" y="992"/>
                </a:cxn>
                <a:cxn ang="0">
                  <a:pos x="1511" y="1382"/>
                </a:cxn>
                <a:cxn ang="0">
                  <a:pos x="0" y="1382"/>
                </a:cxn>
                <a:cxn ang="0">
                  <a:pos x="1044" y="691"/>
                </a:cxn>
                <a:cxn ang="0">
                  <a:pos x="0" y="0"/>
                </a:cxn>
                <a:cxn ang="0">
                  <a:pos x="1511" y="0"/>
                </a:cxn>
                <a:cxn ang="0">
                  <a:pos x="1492" y="195"/>
                </a:cxn>
                <a:cxn ang="0">
                  <a:pos x="537" y="195"/>
                </a:cxn>
                <a:cxn ang="0">
                  <a:pos x="1492" y="585"/>
                </a:cxn>
                <a:cxn ang="0">
                  <a:pos x="1687" y="390"/>
                </a:cxn>
                <a:cxn ang="0">
                  <a:pos x="1492" y="195"/>
                </a:cxn>
                <a:cxn ang="0">
                  <a:pos x="1492" y="797"/>
                </a:cxn>
                <a:cxn ang="0">
                  <a:pos x="537" y="1187"/>
                </a:cxn>
                <a:cxn ang="0">
                  <a:pos x="1492" y="1187"/>
                </a:cxn>
                <a:cxn ang="0">
                  <a:pos x="1687" y="992"/>
                </a:cxn>
                <a:cxn ang="0">
                  <a:pos x="1492" y="797"/>
                </a:cxn>
              </a:cxnLst>
              <a:rect l="0" t="0" r="r" b="b"/>
              <a:pathLst>
                <a:path w="1902" h="1382">
                  <a:moveTo>
                    <a:pt x="1511" y="0"/>
                  </a:moveTo>
                  <a:cubicBezTo>
                    <a:pt x="1727" y="0"/>
                    <a:pt x="1902" y="174"/>
                    <a:pt x="1902" y="390"/>
                  </a:cubicBezTo>
                  <a:cubicBezTo>
                    <a:pt x="1902" y="511"/>
                    <a:pt x="1846" y="619"/>
                    <a:pt x="1760" y="691"/>
                  </a:cubicBezTo>
                  <a:cubicBezTo>
                    <a:pt x="1846" y="762"/>
                    <a:pt x="1902" y="870"/>
                    <a:pt x="1902" y="992"/>
                  </a:cubicBezTo>
                  <a:cubicBezTo>
                    <a:pt x="1902" y="1207"/>
                    <a:pt x="1727" y="1382"/>
                    <a:pt x="1511" y="1382"/>
                  </a:cubicBezTo>
                  <a:cubicBezTo>
                    <a:pt x="0" y="1382"/>
                    <a:pt x="0" y="1382"/>
                    <a:pt x="0" y="1382"/>
                  </a:cubicBezTo>
                  <a:cubicBezTo>
                    <a:pt x="387" y="991"/>
                    <a:pt x="755" y="790"/>
                    <a:pt x="1044" y="691"/>
                  </a:cubicBezTo>
                  <a:cubicBezTo>
                    <a:pt x="755" y="592"/>
                    <a:pt x="387" y="391"/>
                    <a:pt x="0" y="0"/>
                  </a:cubicBezTo>
                  <a:lnTo>
                    <a:pt x="1511" y="0"/>
                  </a:lnTo>
                  <a:close/>
                  <a:moveTo>
                    <a:pt x="1492" y="195"/>
                  </a:moveTo>
                  <a:cubicBezTo>
                    <a:pt x="537" y="195"/>
                    <a:pt x="537" y="195"/>
                    <a:pt x="537" y="195"/>
                  </a:cubicBezTo>
                  <a:cubicBezTo>
                    <a:pt x="981" y="514"/>
                    <a:pt x="1284" y="585"/>
                    <a:pt x="1492" y="585"/>
                  </a:cubicBezTo>
                  <a:cubicBezTo>
                    <a:pt x="1600" y="585"/>
                    <a:pt x="1687" y="497"/>
                    <a:pt x="1687" y="390"/>
                  </a:cubicBezTo>
                  <a:cubicBezTo>
                    <a:pt x="1687" y="282"/>
                    <a:pt x="1600" y="195"/>
                    <a:pt x="1492" y="195"/>
                  </a:cubicBezTo>
                  <a:close/>
                  <a:moveTo>
                    <a:pt x="1492" y="797"/>
                  </a:moveTo>
                  <a:cubicBezTo>
                    <a:pt x="1284" y="797"/>
                    <a:pt x="981" y="868"/>
                    <a:pt x="537" y="1187"/>
                  </a:cubicBezTo>
                  <a:cubicBezTo>
                    <a:pt x="1492" y="1187"/>
                    <a:pt x="1492" y="1187"/>
                    <a:pt x="1492" y="1187"/>
                  </a:cubicBezTo>
                  <a:cubicBezTo>
                    <a:pt x="1600" y="1187"/>
                    <a:pt x="1687" y="1099"/>
                    <a:pt x="1687" y="992"/>
                  </a:cubicBezTo>
                  <a:cubicBezTo>
                    <a:pt x="1687" y="884"/>
                    <a:pt x="1600" y="797"/>
                    <a:pt x="1492" y="79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68"/>
            <p:cNvSpPr>
              <a:spLocks noEditPoints="1"/>
            </p:cNvSpPr>
            <p:nvPr/>
          </p:nvSpPr>
          <p:spPr bwMode="black">
            <a:xfrm>
              <a:off x="4260323" y="2165350"/>
              <a:ext cx="87840" cy="87805"/>
            </a:xfrm>
            <a:custGeom>
              <a:avLst/>
              <a:gdLst/>
              <a:ahLst/>
              <a:cxnLst>
                <a:cxn ang="0">
                  <a:pos x="159" y="80"/>
                </a:cxn>
                <a:cxn ang="0">
                  <a:pos x="135" y="136"/>
                </a:cxn>
                <a:cxn ang="0">
                  <a:pos x="79" y="159"/>
                </a:cxn>
                <a:cxn ang="0">
                  <a:pos x="23" y="136"/>
                </a:cxn>
                <a:cxn ang="0">
                  <a:pos x="0" y="80"/>
                </a:cxn>
                <a:cxn ang="0">
                  <a:pos x="23" y="24"/>
                </a:cxn>
                <a:cxn ang="0">
                  <a:pos x="79" y="0"/>
                </a:cxn>
                <a:cxn ang="0">
                  <a:pos x="135" y="24"/>
                </a:cxn>
                <a:cxn ang="0">
                  <a:pos x="159" y="80"/>
                </a:cxn>
                <a:cxn ang="0">
                  <a:pos x="147" y="80"/>
                </a:cxn>
                <a:cxn ang="0">
                  <a:pos x="127" y="32"/>
                </a:cxn>
                <a:cxn ang="0">
                  <a:pos x="79" y="12"/>
                </a:cxn>
                <a:cxn ang="0">
                  <a:pos x="31" y="32"/>
                </a:cxn>
                <a:cxn ang="0">
                  <a:pos x="11" y="80"/>
                </a:cxn>
                <a:cxn ang="0">
                  <a:pos x="31" y="128"/>
                </a:cxn>
                <a:cxn ang="0">
                  <a:pos x="79" y="148"/>
                </a:cxn>
                <a:cxn ang="0">
                  <a:pos x="127" y="128"/>
                </a:cxn>
                <a:cxn ang="0">
                  <a:pos x="147" y="80"/>
                </a:cxn>
                <a:cxn ang="0">
                  <a:pos x="117" y="126"/>
                </a:cxn>
                <a:cxn ang="0">
                  <a:pos x="102" y="126"/>
                </a:cxn>
                <a:cxn ang="0">
                  <a:pos x="84" y="87"/>
                </a:cxn>
                <a:cxn ang="0">
                  <a:pos x="58" y="87"/>
                </a:cxn>
                <a:cxn ang="0">
                  <a:pos x="58" y="126"/>
                </a:cxn>
                <a:cxn ang="0">
                  <a:pos x="45" y="126"/>
                </a:cxn>
                <a:cxn ang="0">
                  <a:pos x="45" y="34"/>
                </a:cxn>
                <a:cxn ang="0">
                  <a:pos x="84" y="34"/>
                </a:cxn>
                <a:cxn ang="0">
                  <a:pos x="108" y="42"/>
                </a:cxn>
                <a:cxn ang="0">
                  <a:pos x="115" y="60"/>
                </a:cxn>
                <a:cxn ang="0">
                  <a:pos x="111" y="74"/>
                </a:cxn>
                <a:cxn ang="0">
                  <a:pos x="98" y="84"/>
                </a:cxn>
                <a:cxn ang="0">
                  <a:pos x="117" y="126"/>
                </a:cxn>
                <a:cxn ang="0">
                  <a:pos x="58" y="76"/>
                </a:cxn>
                <a:cxn ang="0">
                  <a:pos x="82" y="76"/>
                </a:cxn>
                <a:cxn ang="0">
                  <a:pos x="96" y="71"/>
                </a:cxn>
                <a:cxn ang="0">
                  <a:pos x="101" y="60"/>
                </a:cxn>
                <a:cxn ang="0">
                  <a:pos x="96" y="49"/>
                </a:cxn>
                <a:cxn ang="0">
                  <a:pos x="84" y="45"/>
                </a:cxn>
                <a:cxn ang="0">
                  <a:pos x="58" y="45"/>
                </a:cxn>
                <a:cxn ang="0">
                  <a:pos x="58" y="76"/>
                </a:cxn>
              </a:cxnLst>
              <a:rect l="0" t="0" r="r" b="b"/>
              <a:pathLst>
                <a:path w="159" h="159">
                  <a:moveTo>
                    <a:pt x="159" y="80"/>
                  </a:moveTo>
                  <a:cubicBezTo>
                    <a:pt x="159" y="102"/>
                    <a:pt x="151" y="120"/>
                    <a:pt x="135" y="136"/>
                  </a:cubicBezTo>
                  <a:cubicBezTo>
                    <a:pt x="120" y="152"/>
                    <a:pt x="101" y="159"/>
                    <a:pt x="79" y="159"/>
                  </a:cubicBezTo>
                  <a:cubicBezTo>
                    <a:pt x="57" y="159"/>
                    <a:pt x="39" y="152"/>
                    <a:pt x="23" y="136"/>
                  </a:cubicBezTo>
                  <a:cubicBezTo>
                    <a:pt x="8" y="120"/>
                    <a:pt x="0" y="102"/>
                    <a:pt x="0" y="80"/>
                  </a:cubicBezTo>
                  <a:cubicBezTo>
                    <a:pt x="0" y="58"/>
                    <a:pt x="8" y="39"/>
                    <a:pt x="23" y="24"/>
                  </a:cubicBezTo>
                  <a:cubicBezTo>
                    <a:pt x="39" y="8"/>
                    <a:pt x="57" y="0"/>
                    <a:pt x="79" y="0"/>
                  </a:cubicBezTo>
                  <a:cubicBezTo>
                    <a:pt x="101" y="0"/>
                    <a:pt x="120" y="8"/>
                    <a:pt x="135" y="24"/>
                  </a:cubicBezTo>
                  <a:cubicBezTo>
                    <a:pt x="151" y="39"/>
                    <a:pt x="159" y="58"/>
                    <a:pt x="159" y="80"/>
                  </a:cubicBezTo>
                  <a:close/>
                  <a:moveTo>
                    <a:pt x="147" y="80"/>
                  </a:moveTo>
                  <a:cubicBezTo>
                    <a:pt x="147" y="61"/>
                    <a:pt x="141" y="45"/>
                    <a:pt x="127" y="32"/>
                  </a:cubicBezTo>
                  <a:cubicBezTo>
                    <a:pt x="114" y="18"/>
                    <a:pt x="98" y="12"/>
                    <a:pt x="79" y="12"/>
                  </a:cubicBezTo>
                  <a:cubicBezTo>
                    <a:pt x="61" y="12"/>
                    <a:pt x="44" y="18"/>
                    <a:pt x="31" y="32"/>
                  </a:cubicBezTo>
                  <a:cubicBezTo>
                    <a:pt x="18" y="45"/>
                    <a:pt x="11" y="61"/>
                    <a:pt x="11" y="80"/>
                  </a:cubicBezTo>
                  <a:cubicBezTo>
                    <a:pt x="11" y="99"/>
                    <a:pt x="18" y="115"/>
                    <a:pt x="31" y="128"/>
                  </a:cubicBezTo>
                  <a:cubicBezTo>
                    <a:pt x="44" y="141"/>
                    <a:pt x="60" y="148"/>
                    <a:pt x="79" y="148"/>
                  </a:cubicBezTo>
                  <a:cubicBezTo>
                    <a:pt x="98" y="148"/>
                    <a:pt x="114" y="141"/>
                    <a:pt x="127" y="128"/>
                  </a:cubicBezTo>
                  <a:cubicBezTo>
                    <a:pt x="141" y="115"/>
                    <a:pt x="147" y="99"/>
                    <a:pt x="147" y="80"/>
                  </a:cubicBezTo>
                  <a:close/>
                  <a:moveTo>
                    <a:pt x="117" y="126"/>
                  </a:moveTo>
                  <a:cubicBezTo>
                    <a:pt x="102" y="126"/>
                    <a:pt x="102" y="126"/>
                    <a:pt x="102" y="126"/>
                  </a:cubicBezTo>
                  <a:cubicBezTo>
                    <a:pt x="84" y="87"/>
                    <a:pt x="84" y="87"/>
                    <a:pt x="84" y="87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8" y="126"/>
                    <a:pt x="58" y="126"/>
                    <a:pt x="58" y="126"/>
                  </a:cubicBezTo>
                  <a:cubicBezTo>
                    <a:pt x="45" y="126"/>
                    <a:pt x="45" y="126"/>
                    <a:pt x="45" y="126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94" y="34"/>
                    <a:pt x="102" y="36"/>
                    <a:pt x="108" y="42"/>
                  </a:cubicBezTo>
                  <a:cubicBezTo>
                    <a:pt x="113" y="47"/>
                    <a:pt x="115" y="53"/>
                    <a:pt x="115" y="60"/>
                  </a:cubicBezTo>
                  <a:cubicBezTo>
                    <a:pt x="115" y="65"/>
                    <a:pt x="114" y="69"/>
                    <a:pt x="111" y="74"/>
                  </a:cubicBezTo>
                  <a:cubicBezTo>
                    <a:pt x="108" y="78"/>
                    <a:pt x="104" y="82"/>
                    <a:pt x="98" y="84"/>
                  </a:cubicBezTo>
                  <a:lnTo>
                    <a:pt x="117" y="126"/>
                  </a:lnTo>
                  <a:close/>
                  <a:moveTo>
                    <a:pt x="58" y="76"/>
                  </a:moveTo>
                  <a:cubicBezTo>
                    <a:pt x="82" y="76"/>
                    <a:pt x="82" y="76"/>
                    <a:pt x="82" y="76"/>
                  </a:cubicBezTo>
                  <a:cubicBezTo>
                    <a:pt x="89" y="76"/>
                    <a:pt x="93" y="74"/>
                    <a:pt x="96" y="71"/>
                  </a:cubicBezTo>
                  <a:cubicBezTo>
                    <a:pt x="99" y="68"/>
                    <a:pt x="101" y="64"/>
                    <a:pt x="101" y="60"/>
                  </a:cubicBezTo>
                  <a:cubicBezTo>
                    <a:pt x="101" y="55"/>
                    <a:pt x="99" y="51"/>
                    <a:pt x="96" y="49"/>
                  </a:cubicBezTo>
                  <a:cubicBezTo>
                    <a:pt x="93" y="46"/>
                    <a:pt x="89" y="45"/>
                    <a:pt x="84" y="45"/>
                  </a:cubicBezTo>
                  <a:cubicBezTo>
                    <a:pt x="58" y="45"/>
                    <a:pt x="58" y="45"/>
                    <a:pt x="58" y="45"/>
                  </a:cubicBezTo>
                  <a:lnTo>
                    <a:pt x="58" y="7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4479925" y="4973341"/>
            <a:ext cx="108932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6880" y="4987785"/>
            <a:ext cx="3990646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Subhashini Muthukrishnan © 2011 Brocade Communications Systems, Inc. CONFIDENTIAL—For Internal Use Only</a:t>
            </a: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93462" y="4979472"/>
            <a:ext cx="25680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advClick="0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429" y="429151"/>
            <a:ext cx="8208875" cy="501676"/>
          </a:xfrm>
        </p:spPr>
        <p:txBody>
          <a:bodyPr/>
          <a:lstStyle>
            <a:lvl1pPr>
              <a:lnSpc>
                <a:spcPct val="95000"/>
              </a:lnSpc>
              <a:defRPr sz="2800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1788" y="1336675"/>
            <a:ext cx="8210856" cy="3316288"/>
          </a:xfrm>
        </p:spPr>
        <p:txBody>
          <a:bodyPr/>
          <a:lstStyle>
            <a:lvl1pPr>
              <a:lnSpc>
                <a:spcPct val="95000"/>
              </a:lnSpc>
              <a:defRPr sz="2000">
                <a:solidFill>
                  <a:schemeClr val="tx1"/>
                </a:solidFill>
                <a:latin typeface="+mn-lt"/>
              </a:defRPr>
            </a:lvl1pPr>
            <a:lvl2pPr marL="401638" indent="-169863">
              <a:lnSpc>
                <a:spcPct val="95000"/>
              </a:lnSpc>
              <a:buClr>
                <a:schemeClr val="tx2"/>
              </a:buClr>
              <a:defRPr sz="1800" b="0">
                <a:solidFill>
                  <a:schemeClr val="tx1"/>
                </a:solidFill>
                <a:latin typeface="+mn-lt"/>
              </a:defRPr>
            </a:lvl2pPr>
            <a:lvl3pPr marL="630238" indent="-173038">
              <a:lnSpc>
                <a:spcPct val="95000"/>
              </a:lnSpc>
              <a:buClr>
                <a:schemeClr val="tx2"/>
              </a:buClr>
              <a:defRPr sz="1400" b="0">
                <a:solidFill>
                  <a:schemeClr val="tx1"/>
                </a:solidFill>
                <a:latin typeface="+mn-lt"/>
              </a:defRPr>
            </a:lvl3pPr>
            <a:lvl4pPr marL="858838" indent="-169863">
              <a:lnSpc>
                <a:spcPct val="95000"/>
              </a:lnSpc>
              <a:buClr>
                <a:schemeClr val="tx2"/>
              </a:buClr>
              <a:defRPr sz="1400" b="0">
                <a:solidFill>
                  <a:schemeClr val="tx1"/>
                </a:solidFill>
                <a:latin typeface="+mn-lt"/>
              </a:defRPr>
            </a:lvl4pPr>
            <a:lvl5pPr marL="1087438" indent="-173038">
              <a:lnSpc>
                <a:spcPct val="95000"/>
              </a:lnSpc>
              <a:buClr>
                <a:schemeClr val="tx2"/>
              </a:buClr>
              <a:defRPr sz="1400" b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gray">
          <a:xfrm>
            <a:off x="2" y="-1"/>
            <a:ext cx="136523" cy="113506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40281" y="853798"/>
            <a:ext cx="8206105" cy="384721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accent6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6" name="Rectangle 16"/>
          <p:cNvSpPr>
            <a:spLocks noChangeArrowheads="1"/>
          </p:cNvSpPr>
          <p:nvPr userDrawn="1"/>
        </p:nvSpPr>
        <p:spPr bwMode="gray">
          <a:xfrm>
            <a:off x="1146" y="1201738"/>
            <a:ext cx="135379" cy="387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75000"/>
              </a:lnSpc>
            </a:pPr>
            <a:endParaRPr lang="en-US" sz="1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 userDrawn="1"/>
        </p:nvGrpSpPr>
        <p:grpSpPr bwMode="black">
          <a:xfrm>
            <a:off x="8622256" y="4790830"/>
            <a:ext cx="421583" cy="282819"/>
            <a:chOff x="3210911" y="2165350"/>
            <a:chExt cx="1137252" cy="762927"/>
          </a:xfrm>
        </p:grpSpPr>
        <p:sp>
          <p:nvSpPr>
            <p:cNvPr id="18" name="Freeform 67"/>
            <p:cNvSpPr>
              <a:spLocks noEditPoints="1"/>
            </p:cNvSpPr>
            <p:nvPr/>
          </p:nvSpPr>
          <p:spPr bwMode="black">
            <a:xfrm>
              <a:off x="3210911" y="2165817"/>
              <a:ext cx="1049411" cy="762460"/>
            </a:xfrm>
            <a:custGeom>
              <a:avLst/>
              <a:gdLst/>
              <a:ahLst/>
              <a:cxnLst>
                <a:cxn ang="0">
                  <a:pos x="1511" y="0"/>
                </a:cxn>
                <a:cxn ang="0">
                  <a:pos x="1902" y="390"/>
                </a:cxn>
                <a:cxn ang="0">
                  <a:pos x="1760" y="691"/>
                </a:cxn>
                <a:cxn ang="0">
                  <a:pos x="1902" y="992"/>
                </a:cxn>
                <a:cxn ang="0">
                  <a:pos x="1511" y="1382"/>
                </a:cxn>
                <a:cxn ang="0">
                  <a:pos x="0" y="1382"/>
                </a:cxn>
                <a:cxn ang="0">
                  <a:pos x="1044" y="691"/>
                </a:cxn>
                <a:cxn ang="0">
                  <a:pos x="0" y="0"/>
                </a:cxn>
                <a:cxn ang="0">
                  <a:pos x="1511" y="0"/>
                </a:cxn>
                <a:cxn ang="0">
                  <a:pos x="1492" y="195"/>
                </a:cxn>
                <a:cxn ang="0">
                  <a:pos x="537" y="195"/>
                </a:cxn>
                <a:cxn ang="0">
                  <a:pos x="1492" y="585"/>
                </a:cxn>
                <a:cxn ang="0">
                  <a:pos x="1687" y="390"/>
                </a:cxn>
                <a:cxn ang="0">
                  <a:pos x="1492" y="195"/>
                </a:cxn>
                <a:cxn ang="0">
                  <a:pos x="1492" y="797"/>
                </a:cxn>
                <a:cxn ang="0">
                  <a:pos x="537" y="1187"/>
                </a:cxn>
                <a:cxn ang="0">
                  <a:pos x="1492" y="1187"/>
                </a:cxn>
                <a:cxn ang="0">
                  <a:pos x="1687" y="992"/>
                </a:cxn>
                <a:cxn ang="0">
                  <a:pos x="1492" y="797"/>
                </a:cxn>
              </a:cxnLst>
              <a:rect l="0" t="0" r="r" b="b"/>
              <a:pathLst>
                <a:path w="1902" h="1382">
                  <a:moveTo>
                    <a:pt x="1511" y="0"/>
                  </a:moveTo>
                  <a:cubicBezTo>
                    <a:pt x="1727" y="0"/>
                    <a:pt x="1902" y="174"/>
                    <a:pt x="1902" y="390"/>
                  </a:cubicBezTo>
                  <a:cubicBezTo>
                    <a:pt x="1902" y="511"/>
                    <a:pt x="1846" y="619"/>
                    <a:pt x="1760" y="691"/>
                  </a:cubicBezTo>
                  <a:cubicBezTo>
                    <a:pt x="1846" y="762"/>
                    <a:pt x="1902" y="870"/>
                    <a:pt x="1902" y="992"/>
                  </a:cubicBezTo>
                  <a:cubicBezTo>
                    <a:pt x="1902" y="1207"/>
                    <a:pt x="1727" y="1382"/>
                    <a:pt x="1511" y="1382"/>
                  </a:cubicBezTo>
                  <a:cubicBezTo>
                    <a:pt x="0" y="1382"/>
                    <a:pt x="0" y="1382"/>
                    <a:pt x="0" y="1382"/>
                  </a:cubicBezTo>
                  <a:cubicBezTo>
                    <a:pt x="387" y="991"/>
                    <a:pt x="755" y="790"/>
                    <a:pt x="1044" y="691"/>
                  </a:cubicBezTo>
                  <a:cubicBezTo>
                    <a:pt x="755" y="592"/>
                    <a:pt x="387" y="391"/>
                    <a:pt x="0" y="0"/>
                  </a:cubicBezTo>
                  <a:lnTo>
                    <a:pt x="1511" y="0"/>
                  </a:lnTo>
                  <a:close/>
                  <a:moveTo>
                    <a:pt x="1492" y="195"/>
                  </a:moveTo>
                  <a:cubicBezTo>
                    <a:pt x="537" y="195"/>
                    <a:pt x="537" y="195"/>
                    <a:pt x="537" y="195"/>
                  </a:cubicBezTo>
                  <a:cubicBezTo>
                    <a:pt x="981" y="514"/>
                    <a:pt x="1284" y="585"/>
                    <a:pt x="1492" y="585"/>
                  </a:cubicBezTo>
                  <a:cubicBezTo>
                    <a:pt x="1600" y="585"/>
                    <a:pt x="1687" y="497"/>
                    <a:pt x="1687" y="390"/>
                  </a:cubicBezTo>
                  <a:cubicBezTo>
                    <a:pt x="1687" y="282"/>
                    <a:pt x="1600" y="195"/>
                    <a:pt x="1492" y="195"/>
                  </a:cubicBezTo>
                  <a:close/>
                  <a:moveTo>
                    <a:pt x="1492" y="797"/>
                  </a:moveTo>
                  <a:cubicBezTo>
                    <a:pt x="1284" y="797"/>
                    <a:pt x="981" y="868"/>
                    <a:pt x="537" y="1187"/>
                  </a:cubicBezTo>
                  <a:cubicBezTo>
                    <a:pt x="1492" y="1187"/>
                    <a:pt x="1492" y="1187"/>
                    <a:pt x="1492" y="1187"/>
                  </a:cubicBezTo>
                  <a:cubicBezTo>
                    <a:pt x="1600" y="1187"/>
                    <a:pt x="1687" y="1099"/>
                    <a:pt x="1687" y="992"/>
                  </a:cubicBezTo>
                  <a:cubicBezTo>
                    <a:pt x="1687" y="884"/>
                    <a:pt x="1600" y="797"/>
                    <a:pt x="1492" y="79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68"/>
            <p:cNvSpPr>
              <a:spLocks noEditPoints="1"/>
            </p:cNvSpPr>
            <p:nvPr/>
          </p:nvSpPr>
          <p:spPr bwMode="black">
            <a:xfrm>
              <a:off x="4260323" y="2165350"/>
              <a:ext cx="87840" cy="87805"/>
            </a:xfrm>
            <a:custGeom>
              <a:avLst/>
              <a:gdLst/>
              <a:ahLst/>
              <a:cxnLst>
                <a:cxn ang="0">
                  <a:pos x="159" y="80"/>
                </a:cxn>
                <a:cxn ang="0">
                  <a:pos x="135" y="136"/>
                </a:cxn>
                <a:cxn ang="0">
                  <a:pos x="79" y="159"/>
                </a:cxn>
                <a:cxn ang="0">
                  <a:pos x="23" y="136"/>
                </a:cxn>
                <a:cxn ang="0">
                  <a:pos x="0" y="80"/>
                </a:cxn>
                <a:cxn ang="0">
                  <a:pos x="23" y="24"/>
                </a:cxn>
                <a:cxn ang="0">
                  <a:pos x="79" y="0"/>
                </a:cxn>
                <a:cxn ang="0">
                  <a:pos x="135" y="24"/>
                </a:cxn>
                <a:cxn ang="0">
                  <a:pos x="159" y="80"/>
                </a:cxn>
                <a:cxn ang="0">
                  <a:pos x="147" y="80"/>
                </a:cxn>
                <a:cxn ang="0">
                  <a:pos x="127" y="32"/>
                </a:cxn>
                <a:cxn ang="0">
                  <a:pos x="79" y="12"/>
                </a:cxn>
                <a:cxn ang="0">
                  <a:pos x="31" y="32"/>
                </a:cxn>
                <a:cxn ang="0">
                  <a:pos x="11" y="80"/>
                </a:cxn>
                <a:cxn ang="0">
                  <a:pos x="31" y="128"/>
                </a:cxn>
                <a:cxn ang="0">
                  <a:pos x="79" y="148"/>
                </a:cxn>
                <a:cxn ang="0">
                  <a:pos x="127" y="128"/>
                </a:cxn>
                <a:cxn ang="0">
                  <a:pos x="147" y="80"/>
                </a:cxn>
                <a:cxn ang="0">
                  <a:pos x="117" y="126"/>
                </a:cxn>
                <a:cxn ang="0">
                  <a:pos x="102" y="126"/>
                </a:cxn>
                <a:cxn ang="0">
                  <a:pos x="84" y="87"/>
                </a:cxn>
                <a:cxn ang="0">
                  <a:pos x="58" y="87"/>
                </a:cxn>
                <a:cxn ang="0">
                  <a:pos x="58" y="126"/>
                </a:cxn>
                <a:cxn ang="0">
                  <a:pos x="45" y="126"/>
                </a:cxn>
                <a:cxn ang="0">
                  <a:pos x="45" y="34"/>
                </a:cxn>
                <a:cxn ang="0">
                  <a:pos x="84" y="34"/>
                </a:cxn>
                <a:cxn ang="0">
                  <a:pos x="108" y="42"/>
                </a:cxn>
                <a:cxn ang="0">
                  <a:pos x="115" y="60"/>
                </a:cxn>
                <a:cxn ang="0">
                  <a:pos x="111" y="74"/>
                </a:cxn>
                <a:cxn ang="0">
                  <a:pos x="98" y="84"/>
                </a:cxn>
                <a:cxn ang="0">
                  <a:pos x="117" y="126"/>
                </a:cxn>
                <a:cxn ang="0">
                  <a:pos x="58" y="76"/>
                </a:cxn>
                <a:cxn ang="0">
                  <a:pos x="82" y="76"/>
                </a:cxn>
                <a:cxn ang="0">
                  <a:pos x="96" y="71"/>
                </a:cxn>
                <a:cxn ang="0">
                  <a:pos x="101" y="60"/>
                </a:cxn>
                <a:cxn ang="0">
                  <a:pos x="96" y="49"/>
                </a:cxn>
                <a:cxn ang="0">
                  <a:pos x="84" y="45"/>
                </a:cxn>
                <a:cxn ang="0">
                  <a:pos x="58" y="45"/>
                </a:cxn>
                <a:cxn ang="0">
                  <a:pos x="58" y="76"/>
                </a:cxn>
              </a:cxnLst>
              <a:rect l="0" t="0" r="r" b="b"/>
              <a:pathLst>
                <a:path w="159" h="159">
                  <a:moveTo>
                    <a:pt x="159" y="80"/>
                  </a:moveTo>
                  <a:cubicBezTo>
                    <a:pt x="159" y="102"/>
                    <a:pt x="151" y="120"/>
                    <a:pt x="135" y="136"/>
                  </a:cubicBezTo>
                  <a:cubicBezTo>
                    <a:pt x="120" y="152"/>
                    <a:pt x="101" y="159"/>
                    <a:pt x="79" y="159"/>
                  </a:cubicBezTo>
                  <a:cubicBezTo>
                    <a:pt x="57" y="159"/>
                    <a:pt x="39" y="152"/>
                    <a:pt x="23" y="136"/>
                  </a:cubicBezTo>
                  <a:cubicBezTo>
                    <a:pt x="8" y="120"/>
                    <a:pt x="0" y="102"/>
                    <a:pt x="0" y="80"/>
                  </a:cubicBezTo>
                  <a:cubicBezTo>
                    <a:pt x="0" y="58"/>
                    <a:pt x="8" y="39"/>
                    <a:pt x="23" y="24"/>
                  </a:cubicBezTo>
                  <a:cubicBezTo>
                    <a:pt x="39" y="8"/>
                    <a:pt x="57" y="0"/>
                    <a:pt x="79" y="0"/>
                  </a:cubicBezTo>
                  <a:cubicBezTo>
                    <a:pt x="101" y="0"/>
                    <a:pt x="120" y="8"/>
                    <a:pt x="135" y="24"/>
                  </a:cubicBezTo>
                  <a:cubicBezTo>
                    <a:pt x="151" y="39"/>
                    <a:pt x="159" y="58"/>
                    <a:pt x="159" y="80"/>
                  </a:cubicBezTo>
                  <a:close/>
                  <a:moveTo>
                    <a:pt x="147" y="80"/>
                  </a:moveTo>
                  <a:cubicBezTo>
                    <a:pt x="147" y="61"/>
                    <a:pt x="141" y="45"/>
                    <a:pt x="127" y="32"/>
                  </a:cubicBezTo>
                  <a:cubicBezTo>
                    <a:pt x="114" y="18"/>
                    <a:pt x="98" y="12"/>
                    <a:pt x="79" y="12"/>
                  </a:cubicBezTo>
                  <a:cubicBezTo>
                    <a:pt x="61" y="12"/>
                    <a:pt x="44" y="18"/>
                    <a:pt x="31" y="32"/>
                  </a:cubicBezTo>
                  <a:cubicBezTo>
                    <a:pt x="18" y="45"/>
                    <a:pt x="11" y="61"/>
                    <a:pt x="11" y="80"/>
                  </a:cubicBezTo>
                  <a:cubicBezTo>
                    <a:pt x="11" y="99"/>
                    <a:pt x="18" y="115"/>
                    <a:pt x="31" y="128"/>
                  </a:cubicBezTo>
                  <a:cubicBezTo>
                    <a:pt x="44" y="141"/>
                    <a:pt x="60" y="148"/>
                    <a:pt x="79" y="148"/>
                  </a:cubicBezTo>
                  <a:cubicBezTo>
                    <a:pt x="98" y="148"/>
                    <a:pt x="114" y="141"/>
                    <a:pt x="127" y="128"/>
                  </a:cubicBezTo>
                  <a:cubicBezTo>
                    <a:pt x="141" y="115"/>
                    <a:pt x="147" y="99"/>
                    <a:pt x="147" y="80"/>
                  </a:cubicBezTo>
                  <a:close/>
                  <a:moveTo>
                    <a:pt x="117" y="126"/>
                  </a:moveTo>
                  <a:cubicBezTo>
                    <a:pt x="102" y="126"/>
                    <a:pt x="102" y="126"/>
                    <a:pt x="102" y="126"/>
                  </a:cubicBezTo>
                  <a:cubicBezTo>
                    <a:pt x="84" y="87"/>
                    <a:pt x="84" y="87"/>
                    <a:pt x="84" y="87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8" y="126"/>
                    <a:pt x="58" y="126"/>
                    <a:pt x="58" y="126"/>
                  </a:cubicBezTo>
                  <a:cubicBezTo>
                    <a:pt x="45" y="126"/>
                    <a:pt x="45" y="126"/>
                    <a:pt x="45" y="126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94" y="34"/>
                    <a:pt x="102" y="36"/>
                    <a:pt x="108" y="42"/>
                  </a:cubicBezTo>
                  <a:cubicBezTo>
                    <a:pt x="113" y="47"/>
                    <a:pt x="115" y="53"/>
                    <a:pt x="115" y="60"/>
                  </a:cubicBezTo>
                  <a:cubicBezTo>
                    <a:pt x="115" y="65"/>
                    <a:pt x="114" y="69"/>
                    <a:pt x="111" y="74"/>
                  </a:cubicBezTo>
                  <a:cubicBezTo>
                    <a:pt x="108" y="78"/>
                    <a:pt x="104" y="82"/>
                    <a:pt x="98" y="84"/>
                  </a:cubicBezTo>
                  <a:lnTo>
                    <a:pt x="117" y="126"/>
                  </a:lnTo>
                  <a:close/>
                  <a:moveTo>
                    <a:pt x="58" y="76"/>
                  </a:moveTo>
                  <a:cubicBezTo>
                    <a:pt x="82" y="76"/>
                    <a:pt x="82" y="76"/>
                    <a:pt x="82" y="76"/>
                  </a:cubicBezTo>
                  <a:cubicBezTo>
                    <a:pt x="89" y="76"/>
                    <a:pt x="93" y="74"/>
                    <a:pt x="96" y="71"/>
                  </a:cubicBezTo>
                  <a:cubicBezTo>
                    <a:pt x="99" y="68"/>
                    <a:pt x="101" y="64"/>
                    <a:pt x="101" y="60"/>
                  </a:cubicBezTo>
                  <a:cubicBezTo>
                    <a:pt x="101" y="55"/>
                    <a:pt x="99" y="51"/>
                    <a:pt x="96" y="49"/>
                  </a:cubicBezTo>
                  <a:cubicBezTo>
                    <a:pt x="93" y="46"/>
                    <a:pt x="89" y="45"/>
                    <a:pt x="84" y="45"/>
                  </a:cubicBezTo>
                  <a:cubicBezTo>
                    <a:pt x="58" y="45"/>
                    <a:pt x="58" y="45"/>
                    <a:pt x="58" y="45"/>
                  </a:cubicBezTo>
                  <a:lnTo>
                    <a:pt x="58" y="7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9" name="Date Placeholder 4"/>
          <p:cNvSpPr>
            <a:spLocks noGrp="1"/>
          </p:cNvSpPr>
          <p:nvPr>
            <p:ph type="dt" sz="half" idx="2"/>
          </p:nvPr>
        </p:nvSpPr>
        <p:spPr>
          <a:xfrm>
            <a:off x="4479925" y="4973341"/>
            <a:ext cx="108932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6880" y="4987785"/>
            <a:ext cx="3990646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Subhashini Muthukrishnan © 2011 Brocade Communications Systems, Inc. CONFIDENTIAL—For Internal Use Only</a:t>
            </a:r>
            <a:endParaRPr lang="en-US" dirty="0"/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93462" y="4979472"/>
            <a:ext cx="25680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2396" y="1336594"/>
            <a:ext cx="4085129" cy="3313988"/>
          </a:xfrm>
        </p:spPr>
        <p:txBody>
          <a:bodyPr/>
          <a:lstStyle>
            <a:lvl1pPr>
              <a:lnSpc>
                <a:spcPct val="95000"/>
              </a:lnSpc>
              <a:defRPr sz="2000">
                <a:solidFill>
                  <a:schemeClr val="tx1"/>
                </a:solidFill>
                <a:latin typeface="+mn-lt"/>
              </a:defRPr>
            </a:lvl1pPr>
            <a:lvl2pPr marL="401638" indent="-169863">
              <a:lnSpc>
                <a:spcPct val="95000"/>
              </a:lnSpc>
              <a:buClr>
                <a:schemeClr val="tx2"/>
              </a:buClr>
              <a:defRPr sz="1800" b="0">
                <a:solidFill>
                  <a:schemeClr val="tx1"/>
                </a:solidFill>
                <a:latin typeface="+mn-lt"/>
              </a:defRPr>
            </a:lvl2pPr>
            <a:lvl3pPr marL="630238" indent="-173038">
              <a:lnSpc>
                <a:spcPct val="95000"/>
              </a:lnSpc>
              <a:buClr>
                <a:schemeClr val="tx2"/>
              </a:buClr>
              <a:defRPr sz="1400" b="0">
                <a:solidFill>
                  <a:schemeClr val="tx1"/>
                </a:solidFill>
                <a:latin typeface="+mn-lt"/>
              </a:defRPr>
            </a:lvl3pPr>
            <a:lvl4pPr marL="858838" indent="-169863">
              <a:lnSpc>
                <a:spcPct val="95000"/>
              </a:lnSpc>
              <a:buClr>
                <a:schemeClr val="tx2"/>
              </a:buClr>
              <a:defRPr sz="1400" b="0">
                <a:solidFill>
                  <a:schemeClr val="tx1"/>
                </a:solidFill>
                <a:latin typeface="+mn-lt"/>
              </a:defRPr>
            </a:lvl4pPr>
            <a:lvl5pPr marL="1087438" indent="-173038">
              <a:lnSpc>
                <a:spcPct val="95000"/>
              </a:lnSpc>
              <a:buClr>
                <a:schemeClr val="tx2"/>
              </a:buClr>
              <a:defRPr sz="1400" b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gray">
          <a:xfrm>
            <a:off x="2" y="-1"/>
            <a:ext cx="136523" cy="113506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373242" y="1336908"/>
            <a:ext cx="4077021" cy="3318436"/>
          </a:xfrm>
        </p:spPr>
        <p:txBody>
          <a:bodyPr/>
          <a:lstStyle>
            <a:lvl1pPr>
              <a:lnSpc>
                <a:spcPct val="95000"/>
              </a:lnSpc>
              <a:defRPr sz="2000">
                <a:solidFill>
                  <a:schemeClr val="tx1"/>
                </a:solidFill>
                <a:latin typeface="+mn-lt"/>
              </a:defRPr>
            </a:lvl1pPr>
            <a:lvl2pPr marL="401638" indent="-169863">
              <a:lnSpc>
                <a:spcPct val="95000"/>
              </a:lnSpc>
              <a:buClr>
                <a:schemeClr val="tx2"/>
              </a:buClr>
              <a:defRPr sz="1800" b="0">
                <a:solidFill>
                  <a:schemeClr val="tx1"/>
                </a:solidFill>
                <a:latin typeface="+mn-lt"/>
              </a:defRPr>
            </a:lvl2pPr>
            <a:lvl3pPr marL="630238" indent="-173038">
              <a:lnSpc>
                <a:spcPct val="95000"/>
              </a:lnSpc>
              <a:buClr>
                <a:schemeClr val="tx2"/>
              </a:buClr>
              <a:defRPr sz="1400" b="0">
                <a:solidFill>
                  <a:schemeClr val="tx1"/>
                </a:solidFill>
                <a:latin typeface="+mn-lt"/>
              </a:defRPr>
            </a:lvl3pPr>
            <a:lvl4pPr marL="858838" indent="-169863">
              <a:lnSpc>
                <a:spcPct val="95000"/>
              </a:lnSpc>
              <a:buClr>
                <a:schemeClr val="tx2"/>
              </a:buClr>
              <a:defRPr sz="1400" b="0">
                <a:solidFill>
                  <a:schemeClr val="tx1"/>
                </a:solidFill>
                <a:latin typeface="+mn-lt"/>
              </a:defRPr>
            </a:lvl4pPr>
            <a:lvl5pPr marL="1087438" indent="-173038">
              <a:lnSpc>
                <a:spcPct val="95000"/>
              </a:lnSpc>
              <a:buClr>
                <a:schemeClr val="tx2"/>
              </a:buClr>
              <a:defRPr sz="1400" b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Rectangle 16"/>
          <p:cNvSpPr>
            <a:spLocks noChangeArrowheads="1"/>
          </p:cNvSpPr>
          <p:nvPr userDrawn="1"/>
        </p:nvSpPr>
        <p:spPr bwMode="gray">
          <a:xfrm>
            <a:off x="1146" y="1201738"/>
            <a:ext cx="135379" cy="387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75000"/>
              </a:lnSpc>
            </a:pPr>
            <a:endParaRPr lang="en-US" sz="1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 userDrawn="1"/>
        </p:nvGrpSpPr>
        <p:grpSpPr bwMode="black">
          <a:xfrm>
            <a:off x="8622256" y="4790830"/>
            <a:ext cx="421583" cy="282819"/>
            <a:chOff x="3210911" y="2165350"/>
            <a:chExt cx="1137252" cy="762927"/>
          </a:xfrm>
        </p:grpSpPr>
        <p:sp>
          <p:nvSpPr>
            <p:cNvPr id="15" name="Freeform 67"/>
            <p:cNvSpPr>
              <a:spLocks noEditPoints="1"/>
            </p:cNvSpPr>
            <p:nvPr/>
          </p:nvSpPr>
          <p:spPr bwMode="black">
            <a:xfrm>
              <a:off x="3210911" y="2165817"/>
              <a:ext cx="1049411" cy="762460"/>
            </a:xfrm>
            <a:custGeom>
              <a:avLst/>
              <a:gdLst/>
              <a:ahLst/>
              <a:cxnLst>
                <a:cxn ang="0">
                  <a:pos x="1511" y="0"/>
                </a:cxn>
                <a:cxn ang="0">
                  <a:pos x="1902" y="390"/>
                </a:cxn>
                <a:cxn ang="0">
                  <a:pos x="1760" y="691"/>
                </a:cxn>
                <a:cxn ang="0">
                  <a:pos x="1902" y="992"/>
                </a:cxn>
                <a:cxn ang="0">
                  <a:pos x="1511" y="1382"/>
                </a:cxn>
                <a:cxn ang="0">
                  <a:pos x="0" y="1382"/>
                </a:cxn>
                <a:cxn ang="0">
                  <a:pos x="1044" y="691"/>
                </a:cxn>
                <a:cxn ang="0">
                  <a:pos x="0" y="0"/>
                </a:cxn>
                <a:cxn ang="0">
                  <a:pos x="1511" y="0"/>
                </a:cxn>
                <a:cxn ang="0">
                  <a:pos x="1492" y="195"/>
                </a:cxn>
                <a:cxn ang="0">
                  <a:pos x="537" y="195"/>
                </a:cxn>
                <a:cxn ang="0">
                  <a:pos x="1492" y="585"/>
                </a:cxn>
                <a:cxn ang="0">
                  <a:pos x="1687" y="390"/>
                </a:cxn>
                <a:cxn ang="0">
                  <a:pos x="1492" y="195"/>
                </a:cxn>
                <a:cxn ang="0">
                  <a:pos x="1492" y="797"/>
                </a:cxn>
                <a:cxn ang="0">
                  <a:pos x="537" y="1187"/>
                </a:cxn>
                <a:cxn ang="0">
                  <a:pos x="1492" y="1187"/>
                </a:cxn>
                <a:cxn ang="0">
                  <a:pos x="1687" y="992"/>
                </a:cxn>
                <a:cxn ang="0">
                  <a:pos x="1492" y="797"/>
                </a:cxn>
              </a:cxnLst>
              <a:rect l="0" t="0" r="r" b="b"/>
              <a:pathLst>
                <a:path w="1902" h="1382">
                  <a:moveTo>
                    <a:pt x="1511" y="0"/>
                  </a:moveTo>
                  <a:cubicBezTo>
                    <a:pt x="1727" y="0"/>
                    <a:pt x="1902" y="174"/>
                    <a:pt x="1902" y="390"/>
                  </a:cubicBezTo>
                  <a:cubicBezTo>
                    <a:pt x="1902" y="511"/>
                    <a:pt x="1846" y="619"/>
                    <a:pt x="1760" y="691"/>
                  </a:cubicBezTo>
                  <a:cubicBezTo>
                    <a:pt x="1846" y="762"/>
                    <a:pt x="1902" y="870"/>
                    <a:pt x="1902" y="992"/>
                  </a:cubicBezTo>
                  <a:cubicBezTo>
                    <a:pt x="1902" y="1207"/>
                    <a:pt x="1727" y="1382"/>
                    <a:pt x="1511" y="1382"/>
                  </a:cubicBezTo>
                  <a:cubicBezTo>
                    <a:pt x="0" y="1382"/>
                    <a:pt x="0" y="1382"/>
                    <a:pt x="0" y="1382"/>
                  </a:cubicBezTo>
                  <a:cubicBezTo>
                    <a:pt x="387" y="991"/>
                    <a:pt x="755" y="790"/>
                    <a:pt x="1044" y="691"/>
                  </a:cubicBezTo>
                  <a:cubicBezTo>
                    <a:pt x="755" y="592"/>
                    <a:pt x="387" y="391"/>
                    <a:pt x="0" y="0"/>
                  </a:cubicBezTo>
                  <a:lnTo>
                    <a:pt x="1511" y="0"/>
                  </a:lnTo>
                  <a:close/>
                  <a:moveTo>
                    <a:pt x="1492" y="195"/>
                  </a:moveTo>
                  <a:cubicBezTo>
                    <a:pt x="537" y="195"/>
                    <a:pt x="537" y="195"/>
                    <a:pt x="537" y="195"/>
                  </a:cubicBezTo>
                  <a:cubicBezTo>
                    <a:pt x="981" y="514"/>
                    <a:pt x="1284" y="585"/>
                    <a:pt x="1492" y="585"/>
                  </a:cubicBezTo>
                  <a:cubicBezTo>
                    <a:pt x="1600" y="585"/>
                    <a:pt x="1687" y="497"/>
                    <a:pt x="1687" y="390"/>
                  </a:cubicBezTo>
                  <a:cubicBezTo>
                    <a:pt x="1687" y="282"/>
                    <a:pt x="1600" y="195"/>
                    <a:pt x="1492" y="195"/>
                  </a:cubicBezTo>
                  <a:close/>
                  <a:moveTo>
                    <a:pt x="1492" y="797"/>
                  </a:moveTo>
                  <a:cubicBezTo>
                    <a:pt x="1284" y="797"/>
                    <a:pt x="981" y="868"/>
                    <a:pt x="537" y="1187"/>
                  </a:cubicBezTo>
                  <a:cubicBezTo>
                    <a:pt x="1492" y="1187"/>
                    <a:pt x="1492" y="1187"/>
                    <a:pt x="1492" y="1187"/>
                  </a:cubicBezTo>
                  <a:cubicBezTo>
                    <a:pt x="1600" y="1187"/>
                    <a:pt x="1687" y="1099"/>
                    <a:pt x="1687" y="992"/>
                  </a:cubicBezTo>
                  <a:cubicBezTo>
                    <a:pt x="1687" y="884"/>
                    <a:pt x="1600" y="797"/>
                    <a:pt x="1492" y="79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68"/>
            <p:cNvSpPr>
              <a:spLocks noEditPoints="1"/>
            </p:cNvSpPr>
            <p:nvPr/>
          </p:nvSpPr>
          <p:spPr bwMode="black">
            <a:xfrm>
              <a:off x="4260323" y="2165350"/>
              <a:ext cx="87840" cy="87805"/>
            </a:xfrm>
            <a:custGeom>
              <a:avLst/>
              <a:gdLst/>
              <a:ahLst/>
              <a:cxnLst>
                <a:cxn ang="0">
                  <a:pos x="159" y="80"/>
                </a:cxn>
                <a:cxn ang="0">
                  <a:pos x="135" y="136"/>
                </a:cxn>
                <a:cxn ang="0">
                  <a:pos x="79" y="159"/>
                </a:cxn>
                <a:cxn ang="0">
                  <a:pos x="23" y="136"/>
                </a:cxn>
                <a:cxn ang="0">
                  <a:pos x="0" y="80"/>
                </a:cxn>
                <a:cxn ang="0">
                  <a:pos x="23" y="24"/>
                </a:cxn>
                <a:cxn ang="0">
                  <a:pos x="79" y="0"/>
                </a:cxn>
                <a:cxn ang="0">
                  <a:pos x="135" y="24"/>
                </a:cxn>
                <a:cxn ang="0">
                  <a:pos x="159" y="80"/>
                </a:cxn>
                <a:cxn ang="0">
                  <a:pos x="147" y="80"/>
                </a:cxn>
                <a:cxn ang="0">
                  <a:pos x="127" y="32"/>
                </a:cxn>
                <a:cxn ang="0">
                  <a:pos x="79" y="12"/>
                </a:cxn>
                <a:cxn ang="0">
                  <a:pos x="31" y="32"/>
                </a:cxn>
                <a:cxn ang="0">
                  <a:pos x="11" y="80"/>
                </a:cxn>
                <a:cxn ang="0">
                  <a:pos x="31" y="128"/>
                </a:cxn>
                <a:cxn ang="0">
                  <a:pos x="79" y="148"/>
                </a:cxn>
                <a:cxn ang="0">
                  <a:pos x="127" y="128"/>
                </a:cxn>
                <a:cxn ang="0">
                  <a:pos x="147" y="80"/>
                </a:cxn>
                <a:cxn ang="0">
                  <a:pos x="117" y="126"/>
                </a:cxn>
                <a:cxn ang="0">
                  <a:pos x="102" y="126"/>
                </a:cxn>
                <a:cxn ang="0">
                  <a:pos x="84" y="87"/>
                </a:cxn>
                <a:cxn ang="0">
                  <a:pos x="58" y="87"/>
                </a:cxn>
                <a:cxn ang="0">
                  <a:pos x="58" y="126"/>
                </a:cxn>
                <a:cxn ang="0">
                  <a:pos x="45" y="126"/>
                </a:cxn>
                <a:cxn ang="0">
                  <a:pos x="45" y="34"/>
                </a:cxn>
                <a:cxn ang="0">
                  <a:pos x="84" y="34"/>
                </a:cxn>
                <a:cxn ang="0">
                  <a:pos x="108" y="42"/>
                </a:cxn>
                <a:cxn ang="0">
                  <a:pos x="115" y="60"/>
                </a:cxn>
                <a:cxn ang="0">
                  <a:pos x="111" y="74"/>
                </a:cxn>
                <a:cxn ang="0">
                  <a:pos x="98" y="84"/>
                </a:cxn>
                <a:cxn ang="0">
                  <a:pos x="117" y="126"/>
                </a:cxn>
                <a:cxn ang="0">
                  <a:pos x="58" y="76"/>
                </a:cxn>
                <a:cxn ang="0">
                  <a:pos x="82" y="76"/>
                </a:cxn>
                <a:cxn ang="0">
                  <a:pos x="96" y="71"/>
                </a:cxn>
                <a:cxn ang="0">
                  <a:pos x="101" y="60"/>
                </a:cxn>
                <a:cxn ang="0">
                  <a:pos x="96" y="49"/>
                </a:cxn>
                <a:cxn ang="0">
                  <a:pos x="84" y="45"/>
                </a:cxn>
                <a:cxn ang="0">
                  <a:pos x="58" y="45"/>
                </a:cxn>
                <a:cxn ang="0">
                  <a:pos x="58" y="76"/>
                </a:cxn>
              </a:cxnLst>
              <a:rect l="0" t="0" r="r" b="b"/>
              <a:pathLst>
                <a:path w="159" h="159">
                  <a:moveTo>
                    <a:pt x="159" y="80"/>
                  </a:moveTo>
                  <a:cubicBezTo>
                    <a:pt x="159" y="102"/>
                    <a:pt x="151" y="120"/>
                    <a:pt x="135" y="136"/>
                  </a:cubicBezTo>
                  <a:cubicBezTo>
                    <a:pt x="120" y="152"/>
                    <a:pt x="101" y="159"/>
                    <a:pt x="79" y="159"/>
                  </a:cubicBezTo>
                  <a:cubicBezTo>
                    <a:pt x="57" y="159"/>
                    <a:pt x="39" y="152"/>
                    <a:pt x="23" y="136"/>
                  </a:cubicBezTo>
                  <a:cubicBezTo>
                    <a:pt x="8" y="120"/>
                    <a:pt x="0" y="102"/>
                    <a:pt x="0" y="80"/>
                  </a:cubicBezTo>
                  <a:cubicBezTo>
                    <a:pt x="0" y="58"/>
                    <a:pt x="8" y="39"/>
                    <a:pt x="23" y="24"/>
                  </a:cubicBezTo>
                  <a:cubicBezTo>
                    <a:pt x="39" y="8"/>
                    <a:pt x="57" y="0"/>
                    <a:pt x="79" y="0"/>
                  </a:cubicBezTo>
                  <a:cubicBezTo>
                    <a:pt x="101" y="0"/>
                    <a:pt x="120" y="8"/>
                    <a:pt x="135" y="24"/>
                  </a:cubicBezTo>
                  <a:cubicBezTo>
                    <a:pt x="151" y="39"/>
                    <a:pt x="159" y="58"/>
                    <a:pt x="159" y="80"/>
                  </a:cubicBezTo>
                  <a:close/>
                  <a:moveTo>
                    <a:pt x="147" y="80"/>
                  </a:moveTo>
                  <a:cubicBezTo>
                    <a:pt x="147" y="61"/>
                    <a:pt x="141" y="45"/>
                    <a:pt x="127" y="32"/>
                  </a:cubicBezTo>
                  <a:cubicBezTo>
                    <a:pt x="114" y="18"/>
                    <a:pt x="98" y="12"/>
                    <a:pt x="79" y="12"/>
                  </a:cubicBezTo>
                  <a:cubicBezTo>
                    <a:pt x="61" y="12"/>
                    <a:pt x="44" y="18"/>
                    <a:pt x="31" y="32"/>
                  </a:cubicBezTo>
                  <a:cubicBezTo>
                    <a:pt x="18" y="45"/>
                    <a:pt x="11" y="61"/>
                    <a:pt x="11" y="80"/>
                  </a:cubicBezTo>
                  <a:cubicBezTo>
                    <a:pt x="11" y="99"/>
                    <a:pt x="18" y="115"/>
                    <a:pt x="31" y="128"/>
                  </a:cubicBezTo>
                  <a:cubicBezTo>
                    <a:pt x="44" y="141"/>
                    <a:pt x="60" y="148"/>
                    <a:pt x="79" y="148"/>
                  </a:cubicBezTo>
                  <a:cubicBezTo>
                    <a:pt x="98" y="148"/>
                    <a:pt x="114" y="141"/>
                    <a:pt x="127" y="128"/>
                  </a:cubicBezTo>
                  <a:cubicBezTo>
                    <a:pt x="141" y="115"/>
                    <a:pt x="147" y="99"/>
                    <a:pt x="147" y="80"/>
                  </a:cubicBezTo>
                  <a:close/>
                  <a:moveTo>
                    <a:pt x="117" y="126"/>
                  </a:moveTo>
                  <a:cubicBezTo>
                    <a:pt x="102" y="126"/>
                    <a:pt x="102" y="126"/>
                    <a:pt x="102" y="126"/>
                  </a:cubicBezTo>
                  <a:cubicBezTo>
                    <a:pt x="84" y="87"/>
                    <a:pt x="84" y="87"/>
                    <a:pt x="84" y="87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8" y="126"/>
                    <a:pt x="58" y="126"/>
                    <a:pt x="58" y="126"/>
                  </a:cubicBezTo>
                  <a:cubicBezTo>
                    <a:pt x="45" y="126"/>
                    <a:pt x="45" y="126"/>
                    <a:pt x="45" y="126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94" y="34"/>
                    <a:pt x="102" y="36"/>
                    <a:pt x="108" y="42"/>
                  </a:cubicBezTo>
                  <a:cubicBezTo>
                    <a:pt x="113" y="47"/>
                    <a:pt x="115" y="53"/>
                    <a:pt x="115" y="60"/>
                  </a:cubicBezTo>
                  <a:cubicBezTo>
                    <a:pt x="115" y="65"/>
                    <a:pt x="114" y="69"/>
                    <a:pt x="111" y="74"/>
                  </a:cubicBezTo>
                  <a:cubicBezTo>
                    <a:pt x="108" y="78"/>
                    <a:pt x="104" y="82"/>
                    <a:pt x="98" y="84"/>
                  </a:cubicBezTo>
                  <a:lnTo>
                    <a:pt x="117" y="126"/>
                  </a:lnTo>
                  <a:close/>
                  <a:moveTo>
                    <a:pt x="58" y="76"/>
                  </a:moveTo>
                  <a:cubicBezTo>
                    <a:pt x="82" y="76"/>
                    <a:pt x="82" y="76"/>
                    <a:pt x="82" y="76"/>
                  </a:cubicBezTo>
                  <a:cubicBezTo>
                    <a:pt x="89" y="76"/>
                    <a:pt x="93" y="74"/>
                    <a:pt x="96" y="71"/>
                  </a:cubicBezTo>
                  <a:cubicBezTo>
                    <a:pt x="99" y="68"/>
                    <a:pt x="101" y="64"/>
                    <a:pt x="101" y="60"/>
                  </a:cubicBezTo>
                  <a:cubicBezTo>
                    <a:pt x="101" y="55"/>
                    <a:pt x="99" y="51"/>
                    <a:pt x="96" y="49"/>
                  </a:cubicBezTo>
                  <a:cubicBezTo>
                    <a:pt x="93" y="46"/>
                    <a:pt x="89" y="45"/>
                    <a:pt x="84" y="45"/>
                  </a:cubicBezTo>
                  <a:cubicBezTo>
                    <a:pt x="58" y="45"/>
                    <a:pt x="58" y="45"/>
                    <a:pt x="58" y="45"/>
                  </a:cubicBezTo>
                  <a:lnTo>
                    <a:pt x="58" y="7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4479925" y="4973341"/>
            <a:ext cx="108932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6880" y="4987785"/>
            <a:ext cx="3990646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Subhashini Muthukrishnan © 2011 Brocade Communications Systems, Inc. CONFIDENTIAL—For Internal Use Only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93462" y="4979472"/>
            <a:ext cx="25680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241429" y="429151"/>
            <a:ext cx="8208875" cy="501676"/>
          </a:xfrm>
        </p:spPr>
        <p:txBody>
          <a:bodyPr/>
          <a:lstStyle>
            <a:lvl1pPr>
              <a:lnSpc>
                <a:spcPct val="95000"/>
              </a:lnSpc>
              <a:defRPr sz="2800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Head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40281" y="853798"/>
            <a:ext cx="8206105" cy="384721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accent6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 w/ Portrai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2394" y="1336675"/>
            <a:ext cx="5793201" cy="3316288"/>
          </a:xfrm>
        </p:spPr>
        <p:txBody>
          <a:bodyPr/>
          <a:lstStyle>
            <a:lvl1pPr>
              <a:lnSpc>
                <a:spcPct val="95000"/>
              </a:lnSpc>
              <a:defRPr sz="20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95000"/>
              </a:lnSpc>
              <a:buClr>
                <a:schemeClr val="tx2"/>
              </a:buClr>
              <a:defRPr sz="1800" b="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95000"/>
              </a:lnSpc>
              <a:buClr>
                <a:schemeClr val="tx2"/>
              </a:buClr>
              <a:defRPr sz="1400" b="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95000"/>
              </a:lnSpc>
              <a:buClr>
                <a:schemeClr val="tx2"/>
              </a:buClr>
              <a:defRPr sz="1400" b="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95000"/>
              </a:lnSpc>
              <a:buClr>
                <a:schemeClr val="tx2"/>
              </a:buClr>
              <a:defRPr sz="1400" b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188075" y="1439862"/>
            <a:ext cx="2955930" cy="2655887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r>
              <a:rPr lang="en-US" dirty="0" smtClean="0"/>
              <a:t>Click icon to add photo</a:t>
            </a:r>
            <a:endParaRPr lang="en-US" dirty="0"/>
          </a:p>
        </p:txBody>
      </p:sp>
      <p:sp>
        <p:nvSpPr>
          <p:cNvPr id="14" name="Rectangle 35"/>
          <p:cNvSpPr>
            <a:spLocks noChangeArrowheads="1"/>
          </p:cNvSpPr>
          <p:nvPr/>
        </p:nvSpPr>
        <p:spPr bwMode="gray">
          <a:xfrm>
            <a:off x="6188075" y="4146550"/>
            <a:ext cx="2262188" cy="5064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Rectangle 35"/>
          <p:cNvSpPr>
            <a:spLocks noChangeArrowheads="1"/>
          </p:cNvSpPr>
          <p:nvPr/>
        </p:nvSpPr>
        <p:spPr bwMode="gray">
          <a:xfrm>
            <a:off x="8507413" y="4146550"/>
            <a:ext cx="636590" cy="5064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 bwMode="black">
          <a:xfrm>
            <a:off x="8622256" y="4790830"/>
            <a:ext cx="421583" cy="282819"/>
            <a:chOff x="3210911" y="2165350"/>
            <a:chExt cx="1137252" cy="762927"/>
          </a:xfrm>
        </p:grpSpPr>
        <p:sp>
          <p:nvSpPr>
            <p:cNvPr id="18" name="Freeform 67"/>
            <p:cNvSpPr>
              <a:spLocks noEditPoints="1"/>
            </p:cNvSpPr>
            <p:nvPr/>
          </p:nvSpPr>
          <p:spPr bwMode="black">
            <a:xfrm>
              <a:off x="3210911" y="2165817"/>
              <a:ext cx="1049411" cy="762460"/>
            </a:xfrm>
            <a:custGeom>
              <a:avLst/>
              <a:gdLst/>
              <a:ahLst/>
              <a:cxnLst>
                <a:cxn ang="0">
                  <a:pos x="1511" y="0"/>
                </a:cxn>
                <a:cxn ang="0">
                  <a:pos x="1902" y="390"/>
                </a:cxn>
                <a:cxn ang="0">
                  <a:pos x="1760" y="691"/>
                </a:cxn>
                <a:cxn ang="0">
                  <a:pos x="1902" y="992"/>
                </a:cxn>
                <a:cxn ang="0">
                  <a:pos x="1511" y="1382"/>
                </a:cxn>
                <a:cxn ang="0">
                  <a:pos x="0" y="1382"/>
                </a:cxn>
                <a:cxn ang="0">
                  <a:pos x="1044" y="691"/>
                </a:cxn>
                <a:cxn ang="0">
                  <a:pos x="0" y="0"/>
                </a:cxn>
                <a:cxn ang="0">
                  <a:pos x="1511" y="0"/>
                </a:cxn>
                <a:cxn ang="0">
                  <a:pos x="1492" y="195"/>
                </a:cxn>
                <a:cxn ang="0">
                  <a:pos x="537" y="195"/>
                </a:cxn>
                <a:cxn ang="0">
                  <a:pos x="1492" y="585"/>
                </a:cxn>
                <a:cxn ang="0">
                  <a:pos x="1687" y="390"/>
                </a:cxn>
                <a:cxn ang="0">
                  <a:pos x="1492" y="195"/>
                </a:cxn>
                <a:cxn ang="0">
                  <a:pos x="1492" y="797"/>
                </a:cxn>
                <a:cxn ang="0">
                  <a:pos x="537" y="1187"/>
                </a:cxn>
                <a:cxn ang="0">
                  <a:pos x="1492" y="1187"/>
                </a:cxn>
                <a:cxn ang="0">
                  <a:pos x="1687" y="992"/>
                </a:cxn>
                <a:cxn ang="0">
                  <a:pos x="1492" y="797"/>
                </a:cxn>
              </a:cxnLst>
              <a:rect l="0" t="0" r="r" b="b"/>
              <a:pathLst>
                <a:path w="1902" h="1382">
                  <a:moveTo>
                    <a:pt x="1511" y="0"/>
                  </a:moveTo>
                  <a:cubicBezTo>
                    <a:pt x="1727" y="0"/>
                    <a:pt x="1902" y="174"/>
                    <a:pt x="1902" y="390"/>
                  </a:cubicBezTo>
                  <a:cubicBezTo>
                    <a:pt x="1902" y="511"/>
                    <a:pt x="1846" y="619"/>
                    <a:pt x="1760" y="691"/>
                  </a:cubicBezTo>
                  <a:cubicBezTo>
                    <a:pt x="1846" y="762"/>
                    <a:pt x="1902" y="870"/>
                    <a:pt x="1902" y="992"/>
                  </a:cubicBezTo>
                  <a:cubicBezTo>
                    <a:pt x="1902" y="1207"/>
                    <a:pt x="1727" y="1382"/>
                    <a:pt x="1511" y="1382"/>
                  </a:cubicBezTo>
                  <a:cubicBezTo>
                    <a:pt x="0" y="1382"/>
                    <a:pt x="0" y="1382"/>
                    <a:pt x="0" y="1382"/>
                  </a:cubicBezTo>
                  <a:cubicBezTo>
                    <a:pt x="387" y="991"/>
                    <a:pt x="755" y="790"/>
                    <a:pt x="1044" y="691"/>
                  </a:cubicBezTo>
                  <a:cubicBezTo>
                    <a:pt x="755" y="592"/>
                    <a:pt x="387" y="391"/>
                    <a:pt x="0" y="0"/>
                  </a:cubicBezTo>
                  <a:lnTo>
                    <a:pt x="1511" y="0"/>
                  </a:lnTo>
                  <a:close/>
                  <a:moveTo>
                    <a:pt x="1492" y="195"/>
                  </a:moveTo>
                  <a:cubicBezTo>
                    <a:pt x="537" y="195"/>
                    <a:pt x="537" y="195"/>
                    <a:pt x="537" y="195"/>
                  </a:cubicBezTo>
                  <a:cubicBezTo>
                    <a:pt x="981" y="514"/>
                    <a:pt x="1284" y="585"/>
                    <a:pt x="1492" y="585"/>
                  </a:cubicBezTo>
                  <a:cubicBezTo>
                    <a:pt x="1600" y="585"/>
                    <a:pt x="1687" y="497"/>
                    <a:pt x="1687" y="390"/>
                  </a:cubicBezTo>
                  <a:cubicBezTo>
                    <a:pt x="1687" y="282"/>
                    <a:pt x="1600" y="195"/>
                    <a:pt x="1492" y="195"/>
                  </a:cubicBezTo>
                  <a:close/>
                  <a:moveTo>
                    <a:pt x="1492" y="797"/>
                  </a:moveTo>
                  <a:cubicBezTo>
                    <a:pt x="1284" y="797"/>
                    <a:pt x="981" y="868"/>
                    <a:pt x="537" y="1187"/>
                  </a:cubicBezTo>
                  <a:cubicBezTo>
                    <a:pt x="1492" y="1187"/>
                    <a:pt x="1492" y="1187"/>
                    <a:pt x="1492" y="1187"/>
                  </a:cubicBezTo>
                  <a:cubicBezTo>
                    <a:pt x="1600" y="1187"/>
                    <a:pt x="1687" y="1099"/>
                    <a:pt x="1687" y="992"/>
                  </a:cubicBezTo>
                  <a:cubicBezTo>
                    <a:pt x="1687" y="884"/>
                    <a:pt x="1600" y="797"/>
                    <a:pt x="1492" y="79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68"/>
            <p:cNvSpPr>
              <a:spLocks noEditPoints="1"/>
            </p:cNvSpPr>
            <p:nvPr/>
          </p:nvSpPr>
          <p:spPr bwMode="black">
            <a:xfrm>
              <a:off x="4260323" y="2165350"/>
              <a:ext cx="87840" cy="87805"/>
            </a:xfrm>
            <a:custGeom>
              <a:avLst/>
              <a:gdLst/>
              <a:ahLst/>
              <a:cxnLst>
                <a:cxn ang="0">
                  <a:pos x="159" y="80"/>
                </a:cxn>
                <a:cxn ang="0">
                  <a:pos x="135" y="136"/>
                </a:cxn>
                <a:cxn ang="0">
                  <a:pos x="79" y="159"/>
                </a:cxn>
                <a:cxn ang="0">
                  <a:pos x="23" y="136"/>
                </a:cxn>
                <a:cxn ang="0">
                  <a:pos x="0" y="80"/>
                </a:cxn>
                <a:cxn ang="0">
                  <a:pos x="23" y="24"/>
                </a:cxn>
                <a:cxn ang="0">
                  <a:pos x="79" y="0"/>
                </a:cxn>
                <a:cxn ang="0">
                  <a:pos x="135" y="24"/>
                </a:cxn>
                <a:cxn ang="0">
                  <a:pos x="159" y="80"/>
                </a:cxn>
                <a:cxn ang="0">
                  <a:pos x="147" y="80"/>
                </a:cxn>
                <a:cxn ang="0">
                  <a:pos x="127" y="32"/>
                </a:cxn>
                <a:cxn ang="0">
                  <a:pos x="79" y="12"/>
                </a:cxn>
                <a:cxn ang="0">
                  <a:pos x="31" y="32"/>
                </a:cxn>
                <a:cxn ang="0">
                  <a:pos x="11" y="80"/>
                </a:cxn>
                <a:cxn ang="0">
                  <a:pos x="31" y="128"/>
                </a:cxn>
                <a:cxn ang="0">
                  <a:pos x="79" y="148"/>
                </a:cxn>
                <a:cxn ang="0">
                  <a:pos x="127" y="128"/>
                </a:cxn>
                <a:cxn ang="0">
                  <a:pos x="147" y="80"/>
                </a:cxn>
                <a:cxn ang="0">
                  <a:pos x="117" y="126"/>
                </a:cxn>
                <a:cxn ang="0">
                  <a:pos x="102" y="126"/>
                </a:cxn>
                <a:cxn ang="0">
                  <a:pos x="84" y="87"/>
                </a:cxn>
                <a:cxn ang="0">
                  <a:pos x="58" y="87"/>
                </a:cxn>
                <a:cxn ang="0">
                  <a:pos x="58" y="126"/>
                </a:cxn>
                <a:cxn ang="0">
                  <a:pos x="45" y="126"/>
                </a:cxn>
                <a:cxn ang="0">
                  <a:pos x="45" y="34"/>
                </a:cxn>
                <a:cxn ang="0">
                  <a:pos x="84" y="34"/>
                </a:cxn>
                <a:cxn ang="0">
                  <a:pos x="108" y="42"/>
                </a:cxn>
                <a:cxn ang="0">
                  <a:pos x="115" y="60"/>
                </a:cxn>
                <a:cxn ang="0">
                  <a:pos x="111" y="74"/>
                </a:cxn>
                <a:cxn ang="0">
                  <a:pos x="98" y="84"/>
                </a:cxn>
                <a:cxn ang="0">
                  <a:pos x="117" y="126"/>
                </a:cxn>
                <a:cxn ang="0">
                  <a:pos x="58" y="76"/>
                </a:cxn>
                <a:cxn ang="0">
                  <a:pos x="82" y="76"/>
                </a:cxn>
                <a:cxn ang="0">
                  <a:pos x="96" y="71"/>
                </a:cxn>
                <a:cxn ang="0">
                  <a:pos x="101" y="60"/>
                </a:cxn>
                <a:cxn ang="0">
                  <a:pos x="96" y="49"/>
                </a:cxn>
                <a:cxn ang="0">
                  <a:pos x="84" y="45"/>
                </a:cxn>
                <a:cxn ang="0">
                  <a:pos x="58" y="45"/>
                </a:cxn>
                <a:cxn ang="0">
                  <a:pos x="58" y="76"/>
                </a:cxn>
              </a:cxnLst>
              <a:rect l="0" t="0" r="r" b="b"/>
              <a:pathLst>
                <a:path w="159" h="159">
                  <a:moveTo>
                    <a:pt x="159" y="80"/>
                  </a:moveTo>
                  <a:cubicBezTo>
                    <a:pt x="159" y="102"/>
                    <a:pt x="151" y="120"/>
                    <a:pt x="135" y="136"/>
                  </a:cubicBezTo>
                  <a:cubicBezTo>
                    <a:pt x="120" y="152"/>
                    <a:pt x="101" y="159"/>
                    <a:pt x="79" y="159"/>
                  </a:cubicBezTo>
                  <a:cubicBezTo>
                    <a:pt x="57" y="159"/>
                    <a:pt x="39" y="152"/>
                    <a:pt x="23" y="136"/>
                  </a:cubicBezTo>
                  <a:cubicBezTo>
                    <a:pt x="8" y="120"/>
                    <a:pt x="0" y="102"/>
                    <a:pt x="0" y="80"/>
                  </a:cubicBezTo>
                  <a:cubicBezTo>
                    <a:pt x="0" y="58"/>
                    <a:pt x="8" y="39"/>
                    <a:pt x="23" y="24"/>
                  </a:cubicBezTo>
                  <a:cubicBezTo>
                    <a:pt x="39" y="8"/>
                    <a:pt x="57" y="0"/>
                    <a:pt x="79" y="0"/>
                  </a:cubicBezTo>
                  <a:cubicBezTo>
                    <a:pt x="101" y="0"/>
                    <a:pt x="120" y="8"/>
                    <a:pt x="135" y="24"/>
                  </a:cubicBezTo>
                  <a:cubicBezTo>
                    <a:pt x="151" y="39"/>
                    <a:pt x="159" y="58"/>
                    <a:pt x="159" y="80"/>
                  </a:cubicBezTo>
                  <a:close/>
                  <a:moveTo>
                    <a:pt x="147" y="80"/>
                  </a:moveTo>
                  <a:cubicBezTo>
                    <a:pt x="147" y="61"/>
                    <a:pt x="141" y="45"/>
                    <a:pt x="127" y="32"/>
                  </a:cubicBezTo>
                  <a:cubicBezTo>
                    <a:pt x="114" y="18"/>
                    <a:pt x="98" y="12"/>
                    <a:pt x="79" y="12"/>
                  </a:cubicBezTo>
                  <a:cubicBezTo>
                    <a:pt x="61" y="12"/>
                    <a:pt x="44" y="18"/>
                    <a:pt x="31" y="32"/>
                  </a:cubicBezTo>
                  <a:cubicBezTo>
                    <a:pt x="18" y="45"/>
                    <a:pt x="11" y="61"/>
                    <a:pt x="11" y="80"/>
                  </a:cubicBezTo>
                  <a:cubicBezTo>
                    <a:pt x="11" y="99"/>
                    <a:pt x="18" y="115"/>
                    <a:pt x="31" y="128"/>
                  </a:cubicBezTo>
                  <a:cubicBezTo>
                    <a:pt x="44" y="141"/>
                    <a:pt x="60" y="148"/>
                    <a:pt x="79" y="148"/>
                  </a:cubicBezTo>
                  <a:cubicBezTo>
                    <a:pt x="98" y="148"/>
                    <a:pt x="114" y="141"/>
                    <a:pt x="127" y="128"/>
                  </a:cubicBezTo>
                  <a:cubicBezTo>
                    <a:pt x="141" y="115"/>
                    <a:pt x="147" y="99"/>
                    <a:pt x="147" y="80"/>
                  </a:cubicBezTo>
                  <a:close/>
                  <a:moveTo>
                    <a:pt x="117" y="126"/>
                  </a:moveTo>
                  <a:cubicBezTo>
                    <a:pt x="102" y="126"/>
                    <a:pt x="102" y="126"/>
                    <a:pt x="102" y="126"/>
                  </a:cubicBezTo>
                  <a:cubicBezTo>
                    <a:pt x="84" y="87"/>
                    <a:pt x="84" y="87"/>
                    <a:pt x="84" y="87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8" y="126"/>
                    <a:pt x="58" y="126"/>
                    <a:pt x="58" y="126"/>
                  </a:cubicBezTo>
                  <a:cubicBezTo>
                    <a:pt x="45" y="126"/>
                    <a:pt x="45" y="126"/>
                    <a:pt x="45" y="126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94" y="34"/>
                    <a:pt x="102" y="36"/>
                    <a:pt x="108" y="42"/>
                  </a:cubicBezTo>
                  <a:cubicBezTo>
                    <a:pt x="113" y="47"/>
                    <a:pt x="115" y="53"/>
                    <a:pt x="115" y="60"/>
                  </a:cubicBezTo>
                  <a:cubicBezTo>
                    <a:pt x="115" y="65"/>
                    <a:pt x="114" y="69"/>
                    <a:pt x="111" y="74"/>
                  </a:cubicBezTo>
                  <a:cubicBezTo>
                    <a:pt x="108" y="78"/>
                    <a:pt x="104" y="82"/>
                    <a:pt x="98" y="84"/>
                  </a:cubicBezTo>
                  <a:lnTo>
                    <a:pt x="117" y="126"/>
                  </a:lnTo>
                  <a:close/>
                  <a:moveTo>
                    <a:pt x="58" y="76"/>
                  </a:moveTo>
                  <a:cubicBezTo>
                    <a:pt x="82" y="76"/>
                    <a:pt x="82" y="76"/>
                    <a:pt x="82" y="76"/>
                  </a:cubicBezTo>
                  <a:cubicBezTo>
                    <a:pt x="89" y="76"/>
                    <a:pt x="93" y="74"/>
                    <a:pt x="96" y="71"/>
                  </a:cubicBezTo>
                  <a:cubicBezTo>
                    <a:pt x="99" y="68"/>
                    <a:pt x="101" y="64"/>
                    <a:pt x="101" y="60"/>
                  </a:cubicBezTo>
                  <a:cubicBezTo>
                    <a:pt x="101" y="55"/>
                    <a:pt x="99" y="51"/>
                    <a:pt x="96" y="49"/>
                  </a:cubicBezTo>
                  <a:cubicBezTo>
                    <a:pt x="93" y="46"/>
                    <a:pt x="89" y="45"/>
                    <a:pt x="84" y="45"/>
                  </a:cubicBezTo>
                  <a:cubicBezTo>
                    <a:pt x="58" y="45"/>
                    <a:pt x="58" y="45"/>
                    <a:pt x="58" y="45"/>
                  </a:cubicBezTo>
                  <a:lnTo>
                    <a:pt x="58" y="7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5" name="Rectangle 7"/>
          <p:cNvSpPr>
            <a:spLocks noChangeArrowheads="1"/>
          </p:cNvSpPr>
          <p:nvPr userDrawn="1"/>
        </p:nvSpPr>
        <p:spPr bwMode="gray">
          <a:xfrm>
            <a:off x="2" y="-1"/>
            <a:ext cx="136523" cy="113506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Rectangle 16"/>
          <p:cNvSpPr>
            <a:spLocks noChangeArrowheads="1"/>
          </p:cNvSpPr>
          <p:nvPr userDrawn="1"/>
        </p:nvSpPr>
        <p:spPr bwMode="gray">
          <a:xfrm>
            <a:off x="1146" y="1201738"/>
            <a:ext cx="135379" cy="387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75000"/>
              </a:lnSpc>
            </a:pPr>
            <a:endParaRPr lang="en-US" sz="1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4479925" y="4973341"/>
            <a:ext cx="108932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6880" y="4987785"/>
            <a:ext cx="3990646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Subhashini Muthukrishnan © 2011 Brocade Communications Systems, Inc. CONFIDENTIAL—For Internal Use Only</a:t>
            </a: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93462" y="4979472"/>
            <a:ext cx="25680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41429" y="429151"/>
            <a:ext cx="8208875" cy="501676"/>
          </a:xfrm>
        </p:spPr>
        <p:txBody>
          <a:bodyPr/>
          <a:lstStyle>
            <a:lvl1pPr>
              <a:lnSpc>
                <a:spcPct val="95000"/>
              </a:lnSpc>
              <a:defRPr sz="2800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Head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40281" y="853798"/>
            <a:ext cx="8206105" cy="384721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accent6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 w/ Landscap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1261" y="1336675"/>
            <a:ext cx="4088645" cy="3316288"/>
          </a:xfrm>
        </p:spPr>
        <p:txBody>
          <a:bodyPr/>
          <a:lstStyle>
            <a:lvl1pPr>
              <a:lnSpc>
                <a:spcPct val="95000"/>
              </a:lnSpc>
              <a:defRPr sz="20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95000"/>
              </a:lnSpc>
              <a:defRPr sz="1800" b="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95000"/>
              </a:lnSpc>
              <a:defRPr sz="1400" b="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95000"/>
              </a:lnSpc>
              <a:defRPr sz="1400" b="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95000"/>
              </a:lnSpc>
              <a:defRPr sz="1400" b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4479925" y="1439862"/>
            <a:ext cx="4664075" cy="2655887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r>
              <a:rPr lang="en-US" dirty="0" smtClean="0"/>
              <a:t>Click icon to add photo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 bwMode="black">
          <a:xfrm>
            <a:off x="8622256" y="4790830"/>
            <a:ext cx="421583" cy="282819"/>
            <a:chOff x="3210911" y="2165350"/>
            <a:chExt cx="1137252" cy="762927"/>
          </a:xfrm>
        </p:grpSpPr>
        <p:sp>
          <p:nvSpPr>
            <p:cNvPr id="17" name="Freeform 67"/>
            <p:cNvSpPr>
              <a:spLocks noEditPoints="1"/>
            </p:cNvSpPr>
            <p:nvPr/>
          </p:nvSpPr>
          <p:spPr bwMode="black">
            <a:xfrm>
              <a:off x="3210911" y="2165817"/>
              <a:ext cx="1049411" cy="762460"/>
            </a:xfrm>
            <a:custGeom>
              <a:avLst/>
              <a:gdLst/>
              <a:ahLst/>
              <a:cxnLst>
                <a:cxn ang="0">
                  <a:pos x="1511" y="0"/>
                </a:cxn>
                <a:cxn ang="0">
                  <a:pos x="1902" y="390"/>
                </a:cxn>
                <a:cxn ang="0">
                  <a:pos x="1760" y="691"/>
                </a:cxn>
                <a:cxn ang="0">
                  <a:pos x="1902" y="992"/>
                </a:cxn>
                <a:cxn ang="0">
                  <a:pos x="1511" y="1382"/>
                </a:cxn>
                <a:cxn ang="0">
                  <a:pos x="0" y="1382"/>
                </a:cxn>
                <a:cxn ang="0">
                  <a:pos x="1044" y="691"/>
                </a:cxn>
                <a:cxn ang="0">
                  <a:pos x="0" y="0"/>
                </a:cxn>
                <a:cxn ang="0">
                  <a:pos x="1511" y="0"/>
                </a:cxn>
                <a:cxn ang="0">
                  <a:pos x="1492" y="195"/>
                </a:cxn>
                <a:cxn ang="0">
                  <a:pos x="537" y="195"/>
                </a:cxn>
                <a:cxn ang="0">
                  <a:pos x="1492" y="585"/>
                </a:cxn>
                <a:cxn ang="0">
                  <a:pos x="1687" y="390"/>
                </a:cxn>
                <a:cxn ang="0">
                  <a:pos x="1492" y="195"/>
                </a:cxn>
                <a:cxn ang="0">
                  <a:pos x="1492" y="797"/>
                </a:cxn>
                <a:cxn ang="0">
                  <a:pos x="537" y="1187"/>
                </a:cxn>
                <a:cxn ang="0">
                  <a:pos x="1492" y="1187"/>
                </a:cxn>
                <a:cxn ang="0">
                  <a:pos x="1687" y="992"/>
                </a:cxn>
                <a:cxn ang="0">
                  <a:pos x="1492" y="797"/>
                </a:cxn>
              </a:cxnLst>
              <a:rect l="0" t="0" r="r" b="b"/>
              <a:pathLst>
                <a:path w="1902" h="1382">
                  <a:moveTo>
                    <a:pt x="1511" y="0"/>
                  </a:moveTo>
                  <a:cubicBezTo>
                    <a:pt x="1727" y="0"/>
                    <a:pt x="1902" y="174"/>
                    <a:pt x="1902" y="390"/>
                  </a:cubicBezTo>
                  <a:cubicBezTo>
                    <a:pt x="1902" y="511"/>
                    <a:pt x="1846" y="619"/>
                    <a:pt x="1760" y="691"/>
                  </a:cubicBezTo>
                  <a:cubicBezTo>
                    <a:pt x="1846" y="762"/>
                    <a:pt x="1902" y="870"/>
                    <a:pt x="1902" y="992"/>
                  </a:cubicBezTo>
                  <a:cubicBezTo>
                    <a:pt x="1902" y="1207"/>
                    <a:pt x="1727" y="1382"/>
                    <a:pt x="1511" y="1382"/>
                  </a:cubicBezTo>
                  <a:cubicBezTo>
                    <a:pt x="0" y="1382"/>
                    <a:pt x="0" y="1382"/>
                    <a:pt x="0" y="1382"/>
                  </a:cubicBezTo>
                  <a:cubicBezTo>
                    <a:pt x="387" y="991"/>
                    <a:pt x="755" y="790"/>
                    <a:pt x="1044" y="691"/>
                  </a:cubicBezTo>
                  <a:cubicBezTo>
                    <a:pt x="755" y="592"/>
                    <a:pt x="387" y="391"/>
                    <a:pt x="0" y="0"/>
                  </a:cubicBezTo>
                  <a:lnTo>
                    <a:pt x="1511" y="0"/>
                  </a:lnTo>
                  <a:close/>
                  <a:moveTo>
                    <a:pt x="1492" y="195"/>
                  </a:moveTo>
                  <a:cubicBezTo>
                    <a:pt x="537" y="195"/>
                    <a:pt x="537" y="195"/>
                    <a:pt x="537" y="195"/>
                  </a:cubicBezTo>
                  <a:cubicBezTo>
                    <a:pt x="981" y="514"/>
                    <a:pt x="1284" y="585"/>
                    <a:pt x="1492" y="585"/>
                  </a:cubicBezTo>
                  <a:cubicBezTo>
                    <a:pt x="1600" y="585"/>
                    <a:pt x="1687" y="497"/>
                    <a:pt x="1687" y="390"/>
                  </a:cubicBezTo>
                  <a:cubicBezTo>
                    <a:pt x="1687" y="282"/>
                    <a:pt x="1600" y="195"/>
                    <a:pt x="1492" y="195"/>
                  </a:cubicBezTo>
                  <a:close/>
                  <a:moveTo>
                    <a:pt x="1492" y="797"/>
                  </a:moveTo>
                  <a:cubicBezTo>
                    <a:pt x="1284" y="797"/>
                    <a:pt x="981" y="868"/>
                    <a:pt x="537" y="1187"/>
                  </a:cubicBezTo>
                  <a:cubicBezTo>
                    <a:pt x="1492" y="1187"/>
                    <a:pt x="1492" y="1187"/>
                    <a:pt x="1492" y="1187"/>
                  </a:cubicBezTo>
                  <a:cubicBezTo>
                    <a:pt x="1600" y="1187"/>
                    <a:pt x="1687" y="1099"/>
                    <a:pt x="1687" y="992"/>
                  </a:cubicBezTo>
                  <a:cubicBezTo>
                    <a:pt x="1687" y="884"/>
                    <a:pt x="1600" y="797"/>
                    <a:pt x="1492" y="79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68"/>
            <p:cNvSpPr>
              <a:spLocks noEditPoints="1"/>
            </p:cNvSpPr>
            <p:nvPr/>
          </p:nvSpPr>
          <p:spPr bwMode="black">
            <a:xfrm>
              <a:off x="4260323" y="2165350"/>
              <a:ext cx="87840" cy="87805"/>
            </a:xfrm>
            <a:custGeom>
              <a:avLst/>
              <a:gdLst/>
              <a:ahLst/>
              <a:cxnLst>
                <a:cxn ang="0">
                  <a:pos x="159" y="80"/>
                </a:cxn>
                <a:cxn ang="0">
                  <a:pos x="135" y="136"/>
                </a:cxn>
                <a:cxn ang="0">
                  <a:pos x="79" y="159"/>
                </a:cxn>
                <a:cxn ang="0">
                  <a:pos x="23" y="136"/>
                </a:cxn>
                <a:cxn ang="0">
                  <a:pos x="0" y="80"/>
                </a:cxn>
                <a:cxn ang="0">
                  <a:pos x="23" y="24"/>
                </a:cxn>
                <a:cxn ang="0">
                  <a:pos x="79" y="0"/>
                </a:cxn>
                <a:cxn ang="0">
                  <a:pos x="135" y="24"/>
                </a:cxn>
                <a:cxn ang="0">
                  <a:pos x="159" y="80"/>
                </a:cxn>
                <a:cxn ang="0">
                  <a:pos x="147" y="80"/>
                </a:cxn>
                <a:cxn ang="0">
                  <a:pos x="127" y="32"/>
                </a:cxn>
                <a:cxn ang="0">
                  <a:pos x="79" y="12"/>
                </a:cxn>
                <a:cxn ang="0">
                  <a:pos x="31" y="32"/>
                </a:cxn>
                <a:cxn ang="0">
                  <a:pos x="11" y="80"/>
                </a:cxn>
                <a:cxn ang="0">
                  <a:pos x="31" y="128"/>
                </a:cxn>
                <a:cxn ang="0">
                  <a:pos x="79" y="148"/>
                </a:cxn>
                <a:cxn ang="0">
                  <a:pos x="127" y="128"/>
                </a:cxn>
                <a:cxn ang="0">
                  <a:pos x="147" y="80"/>
                </a:cxn>
                <a:cxn ang="0">
                  <a:pos x="117" y="126"/>
                </a:cxn>
                <a:cxn ang="0">
                  <a:pos x="102" y="126"/>
                </a:cxn>
                <a:cxn ang="0">
                  <a:pos x="84" y="87"/>
                </a:cxn>
                <a:cxn ang="0">
                  <a:pos x="58" y="87"/>
                </a:cxn>
                <a:cxn ang="0">
                  <a:pos x="58" y="126"/>
                </a:cxn>
                <a:cxn ang="0">
                  <a:pos x="45" y="126"/>
                </a:cxn>
                <a:cxn ang="0">
                  <a:pos x="45" y="34"/>
                </a:cxn>
                <a:cxn ang="0">
                  <a:pos x="84" y="34"/>
                </a:cxn>
                <a:cxn ang="0">
                  <a:pos x="108" y="42"/>
                </a:cxn>
                <a:cxn ang="0">
                  <a:pos x="115" y="60"/>
                </a:cxn>
                <a:cxn ang="0">
                  <a:pos x="111" y="74"/>
                </a:cxn>
                <a:cxn ang="0">
                  <a:pos x="98" y="84"/>
                </a:cxn>
                <a:cxn ang="0">
                  <a:pos x="117" y="126"/>
                </a:cxn>
                <a:cxn ang="0">
                  <a:pos x="58" y="76"/>
                </a:cxn>
                <a:cxn ang="0">
                  <a:pos x="82" y="76"/>
                </a:cxn>
                <a:cxn ang="0">
                  <a:pos x="96" y="71"/>
                </a:cxn>
                <a:cxn ang="0">
                  <a:pos x="101" y="60"/>
                </a:cxn>
                <a:cxn ang="0">
                  <a:pos x="96" y="49"/>
                </a:cxn>
                <a:cxn ang="0">
                  <a:pos x="84" y="45"/>
                </a:cxn>
                <a:cxn ang="0">
                  <a:pos x="58" y="45"/>
                </a:cxn>
                <a:cxn ang="0">
                  <a:pos x="58" y="76"/>
                </a:cxn>
              </a:cxnLst>
              <a:rect l="0" t="0" r="r" b="b"/>
              <a:pathLst>
                <a:path w="159" h="159">
                  <a:moveTo>
                    <a:pt x="159" y="80"/>
                  </a:moveTo>
                  <a:cubicBezTo>
                    <a:pt x="159" y="102"/>
                    <a:pt x="151" y="120"/>
                    <a:pt x="135" y="136"/>
                  </a:cubicBezTo>
                  <a:cubicBezTo>
                    <a:pt x="120" y="152"/>
                    <a:pt x="101" y="159"/>
                    <a:pt x="79" y="159"/>
                  </a:cubicBezTo>
                  <a:cubicBezTo>
                    <a:pt x="57" y="159"/>
                    <a:pt x="39" y="152"/>
                    <a:pt x="23" y="136"/>
                  </a:cubicBezTo>
                  <a:cubicBezTo>
                    <a:pt x="8" y="120"/>
                    <a:pt x="0" y="102"/>
                    <a:pt x="0" y="80"/>
                  </a:cubicBezTo>
                  <a:cubicBezTo>
                    <a:pt x="0" y="58"/>
                    <a:pt x="8" y="39"/>
                    <a:pt x="23" y="24"/>
                  </a:cubicBezTo>
                  <a:cubicBezTo>
                    <a:pt x="39" y="8"/>
                    <a:pt x="57" y="0"/>
                    <a:pt x="79" y="0"/>
                  </a:cubicBezTo>
                  <a:cubicBezTo>
                    <a:pt x="101" y="0"/>
                    <a:pt x="120" y="8"/>
                    <a:pt x="135" y="24"/>
                  </a:cubicBezTo>
                  <a:cubicBezTo>
                    <a:pt x="151" y="39"/>
                    <a:pt x="159" y="58"/>
                    <a:pt x="159" y="80"/>
                  </a:cubicBezTo>
                  <a:close/>
                  <a:moveTo>
                    <a:pt x="147" y="80"/>
                  </a:moveTo>
                  <a:cubicBezTo>
                    <a:pt x="147" y="61"/>
                    <a:pt x="141" y="45"/>
                    <a:pt x="127" y="32"/>
                  </a:cubicBezTo>
                  <a:cubicBezTo>
                    <a:pt x="114" y="18"/>
                    <a:pt x="98" y="12"/>
                    <a:pt x="79" y="12"/>
                  </a:cubicBezTo>
                  <a:cubicBezTo>
                    <a:pt x="61" y="12"/>
                    <a:pt x="44" y="18"/>
                    <a:pt x="31" y="32"/>
                  </a:cubicBezTo>
                  <a:cubicBezTo>
                    <a:pt x="18" y="45"/>
                    <a:pt x="11" y="61"/>
                    <a:pt x="11" y="80"/>
                  </a:cubicBezTo>
                  <a:cubicBezTo>
                    <a:pt x="11" y="99"/>
                    <a:pt x="18" y="115"/>
                    <a:pt x="31" y="128"/>
                  </a:cubicBezTo>
                  <a:cubicBezTo>
                    <a:pt x="44" y="141"/>
                    <a:pt x="60" y="148"/>
                    <a:pt x="79" y="148"/>
                  </a:cubicBezTo>
                  <a:cubicBezTo>
                    <a:pt x="98" y="148"/>
                    <a:pt x="114" y="141"/>
                    <a:pt x="127" y="128"/>
                  </a:cubicBezTo>
                  <a:cubicBezTo>
                    <a:pt x="141" y="115"/>
                    <a:pt x="147" y="99"/>
                    <a:pt x="147" y="80"/>
                  </a:cubicBezTo>
                  <a:close/>
                  <a:moveTo>
                    <a:pt x="117" y="126"/>
                  </a:moveTo>
                  <a:cubicBezTo>
                    <a:pt x="102" y="126"/>
                    <a:pt x="102" y="126"/>
                    <a:pt x="102" y="126"/>
                  </a:cubicBezTo>
                  <a:cubicBezTo>
                    <a:pt x="84" y="87"/>
                    <a:pt x="84" y="87"/>
                    <a:pt x="84" y="87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8" y="126"/>
                    <a:pt x="58" y="126"/>
                    <a:pt x="58" y="126"/>
                  </a:cubicBezTo>
                  <a:cubicBezTo>
                    <a:pt x="45" y="126"/>
                    <a:pt x="45" y="126"/>
                    <a:pt x="45" y="126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94" y="34"/>
                    <a:pt x="102" y="36"/>
                    <a:pt x="108" y="42"/>
                  </a:cubicBezTo>
                  <a:cubicBezTo>
                    <a:pt x="113" y="47"/>
                    <a:pt x="115" y="53"/>
                    <a:pt x="115" y="60"/>
                  </a:cubicBezTo>
                  <a:cubicBezTo>
                    <a:pt x="115" y="65"/>
                    <a:pt x="114" y="69"/>
                    <a:pt x="111" y="74"/>
                  </a:cubicBezTo>
                  <a:cubicBezTo>
                    <a:pt x="108" y="78"/>
                    <a:pt x="104" y="82"/>
                    <a:pt x="98" y="84"/>
                  </a:cubicBezTo>
                  <a:lnTo>
                    <a:pt x="117" y="126"/>
                  </a:lnTo>
                  <a:close/>
                  <a:moveTo>
                    <a:pt x="58" y="76"/>
                  </a:moveTo>
                  <a:cubicBezTo>
                    <a:pt x="82" y="76"/>
                    <a:pt x="82" y="76"/>
                    <a:pt x="82" y="76"/>
                  </a:cubicBezTo>
                  <a:cubicBezTo>
                    <a:pt x="89" y="76"/>
                    <a:pt x="93" y="74"/>
                    <a:pt x="96" y="71"/>
                  </a:cubicBezTo>
                  <a:cubicBezTo>
                    <a:pt x="99" y="68"/>
                    <a:pt x="101" y="64"/>
                    <a:pt x="101" y="60"/>
                  </a:cubicBezTo>
                  <a:cubicBezTo>
                    <a:pt x="101" y="55"/>
                    <a:pt x="99" y="51"/>
                    <a:pt x="96" y="49"/>
                  </a:cubicBezTo>
                  <a:cubicBezTo>
                    <a:pt x="93" y="46"/>
                    <a:pt x="89" y="45"/>
                    <a:pt x="84" y="45"/>
                  </a:cubicBezTo>
                  <a:cubicBezTo>
                    <a:pt x="58" y="45"/>
                    <a:pt x="58" y="45"/>
                    <a:pt x="58" y="45"/>
                  </a:cubicBezTo>
                  <a:lnTo>
                    <a:pt x="58" y="7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9" name="Rectangle 7"/>
          <p:cNvSpPr>
            <a:spLocks noChangeArrowheads="1"/>
          </p:cNvSpPr>
          <p:nvPr userDrawn="1"/>
        </p:nvSpPr>
        <p:spPr bwMode="gray">
          <a:xfrm>
            <a:off x="2" y="-1"/>
            <a:ext cx="136523" cy="113506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Rectangle 16"/>
          <p:cNvSpPr>
            <a:spLocks noChangeArrowheads="1"/>
          </p:cNvSpPr>
          <p:nvPr userDrawn="1"/>
        </p:nvSpPr>
        <p:spPr bwMode="gray">
          <a:xfrm>
            <a:off x="1146" y="1201738"/>
            <a:ext cx="135379" cy="387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75000"/>
              </a:lnSpc>
            </a:pPr>
            <a:endParaRPr lang="en-US" sz="1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3" name="Rectangle 35"/>
          <p:cNvSpPr>
            <a:spLocks noChangeArrowheads="1"/>
          </p:cNvSpPr>
          <p:nvPr userDrawn="1"/>
        </p:nvSpPr>
        <p:spPr bwMode="gray">
          <a:xfrm>
            <a:off x="4479926" y="4146550"/>
            <a:ext cx="3970338" cy="5064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Rectangle 35"/>
          <p:cNvSpPr>
            <a:spLocks noChangeArrowheads="1"/>
          </p:cNvSpPr>
          <p:nvPr userDrawn="1"/>
        </p:nvSpPr>
        <p:spPr bwMode="gray">
          <a:xfrm>
            <a:off x="8507413" y="4146550"/>
            <a:ext cx="636590" cy="5064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Date Placeholder 4"/>
          <p:cNvSpPr>
            <a:spLocks noGrp="1"/>
          </p:cNvSpPr>
          <p:nvPr>
            <p:ph type="dt" sz="half" idx="2"/>
          </p:nvPr>
        </p:nvSpPr>
        <p:spPr>
          <a:xfrm>
            <a:off x="4479925" y="4973341"/>
            <a:ext cx="108932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6880" y="4987785"/>
            <a:ext cx="3990646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Subhashini Muthukrishnan © 2011 Brocade Communications Systems, Inc. CONFIDENTIAL—For Internal Use Only</a:t>
            </a:r>
            <a:endParaRPr lang="en-US" dirty="0"/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93462" y="4979472"/>
            <a:ext cx="25680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241429" y="429151"/>
            <a:ext cx="8208875" cy="501676"/>
          </a:xfrm>
        </p:spPr>
        <p:txBody>
          <a:bodyPr/>
          <a:lstStyle>
            <a:lvl1pPr>
              <a:lnSpc>
                <a:spcPct val="95000"/>
              </a:lnSpc>
              <a:defRPr sz="2800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Head</a:t>
            </a:r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40281" y="853798"/>
            <a:ext cx="8206105" cy="384721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accent6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/>
          <p:cNvSpPr>
            <a:spLocks noChangeArrowheads="1"/>
          </p:cNvSpPr>
          <p:nvPr userDrawn="1"/>
        </p:nvSpPr>
        <p:spPr bwMode="gray">
          <a:xfrm>
            <a:off x="2" y="-1"/>
            <a:ext cx="136523" cy="113506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6"/>
          <p:cNvSpPr>
            <a:spLocks noChangeArrowheads="1"/>
          </p:cNvSpPr>
          <p:nvPr userDrawn="1"/>
        </p:nvSpPr>
        <p:spPr bwMode="gray">
          <a:xfrm>
            <a:off x="1146" y="1201738"/>
            <a:ext cx="135379" cy="387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75000"/>
              </a:lnSpc>
            </a:pPr>
            <a:endParaRPr lang="en-US" sz="1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3" name="Group 22"/>
          <p:cNvGrpSpPr/>
          <p:nvPr userDrawn="1"/>
        </p:nvGrpSpPr>
        <p:grpSpPr bwMode="black">
          <a:xfrm>
            <a:off x="8622256" y="4790830"/>
            <a:ext cx="421583" cy="282819"/>
            <a:chOff x="3210911" y="2165350"/>
            <a:chExt cx="1137252" cy="762927"/>
          </a:xfrm>
        </p:grpSpPr>
        <p:sp>
          <p:nvSpPr>
            <p:cNvPr id="24" name="Freeform 67"/>
            <p:cNvSpPr>
              <a:spLocks noEditPoints="1"/>
            </p:cNvSpPr>
            <p:nvPr/>
          </p:nvSpPr>
          <p:spPr bwMode="black">
            <a:xfrm>
              <a:off x="3210911" y="2165817"/>
              <a:ext cx="1049411" cy="762460"/>
            </a:xfrm>
            <a:custGeom>
              <a:avLst/>
              <a:gdLst/>
              <a:ahLst/>
              <a:cxnLst>
                <a:cxn ang="0">
                  <a:pos x="1511" y="0"/>
                </a:cxn>
                <a:cxn ang="0">
                  <a:pos x="1902" y="390"/>
                </a:cxn>
                <a:cxn ang="0">
                  <a:pos x="1760" y="691"/>
                </a:cxn>
                <a:cxn ang="0">
                  <a:pos x="1902" y="992"/>
                </a:cxn>
                <a:cxn ang="0">
                  <a:pos x="1511" y="1382"/>
                </a:cxn>
                <a:cxn ang="0">
                  <a:pos x="0" y="1382"/>
                </a:cxn>
                <a:cxn ang="0">
                  <a:pos x="1044" y="691"/>
                </a:cxn>
                <a:cxn ang="0">
                  <a:pos x="0" y="0"/>
                </a:cxn>
                <a:cxn ang="0">
                  <a:pos x="1511" y="0"/>
                </a:cxn>
                <a:cxn ang="0">
                  <a:pos x="1492" y="195"/>
                </a:cxn>
                <a:cxn ang="0">
                  <a:pos x="537" y="195"/>
                </a:cxn>
                <a:cxn ang="0">
                  <a:pos x="1492" y="585"/>
                </a:cxn>
                <a:cxn ang="0">
                  <a:pos x="1687" y="390"/>
                </a:cxn>
                <a:cxn ang="0">
                  <a:pos x="1492" y="195"/>
                </a:cxn>
                <a:cxn ang="0">
                  <a:pos x="1492" y="797"/>
                </a:cxn>
                <a:cxn ang="0">
                  <a:pos x="537" y="1187"/>
                </a:cxn>
                <a:cxn ang="0">
                  <a:pos x="1492" y="1187"/>
                </a:cxn>
                <a:cxn ang="0">
                  <a:pos x="1687" y="992"/>
                </a:cxn>
                <a:cxn ang="0">
                  <a:pos x="1492" y="797"/>
                </a:cxn>
              </a:cxnLst>
              <a:rect l="0" t="0" r="r" b="b"/>
              <a:pathLst>
                <a:path w="1902" h="1382">
                  <a:moveTo>
                    <a:pt x="1511" y="0"/>
                  </a:moveTo>
                  <a:cubicBezTo>
                    <a:pt x="1727" y="0"/>
                    <a:pt x="1902" y="174"/>
                    <a:pt x="1902" y="390"/>
                  </a:cubicBezTo>
                  <a:cubicBezTo>
                    <a:pt x="1902" y="511"/>
                    <a:pt x="1846" y="619"/>
                    <a:pt x="1760" y="691"/>
                  </a:cubicBezTo>
                  <a:cubicBezTo>
                    <a:pt x="1846" y="762"/>
                    <a:pt x="1902" y="870"/>
                    <a:pt x="1902" y="992"/>
                  </a:cubicBezTo>
                  <a:cubicBezTo>
                    <a:pt x="1902" y="1207"/>
                    <a:pt x="1727" y="1382"/>
                    <a:pt x="1511" y="1382"/>
                  </a:cubicBezTo>
                  <a:cubicBezTo>
                    <a:pt x="0" y="1382"/>
                    <a:pt x="0" y="1382"/>
                    <a:pt x="0" y="1382"/>
                  </a:cubicBezTo>
                  <a:cubicBezTo>
                    <a:pt x="387" y="991"/>
                    <a:pt x="755" y="790"/>
                    <a:pt x="1044" y="691"/>
                  </a:cubicBezTo>
                  <a:cubicBezTo>
                    <a:pt x="755" y="592"/>
                    <a:pt x="387" y="391"/>
                    <a:pt x="0" y="0"/>
                  </a:cubicBezTo>
                  <a:lnTo>
                    <a:pt x="1511" y="0"/>
                  </a:lnTo>
                  <a:close/>
                  <a:moveTo>
                    <a:pt x="1492" y="195"/>
                  </a:moveTo>
                  <a:cubicBezTo>
                    <a:pt x="537" y="195"/>
                    <a:pt x="537" y="195"/>
                    <a:pt x="537" y="195"/>
                  </a:cubicBezTo>
                  <a:cubicBezTo>
                    <a:pt x="981" y="514"/>
                    <a:pt x="1284" y="585"/>
                    <a:pt x="1492" y="585"/>
                  </a:cubicBezTo>
                  <a:cubicBezTo>
                    <a:pt x="1600" y="585"/>
                    <a:pt x="1687" y="497"/>
                    <a:pt x="1687" y="390"/>
                  </a:cubicBezTo>
                  <a:cubicBezTo>
                    <a:pt x="1687" y="282"/>
                    <a:pt x="1600" y="195"/>
                    <a:pt x="1492" y="195"/>
                  </a:cubicBezTo>
                  <a:close/>
                  <a:moveTo>
                    <a:pt x="1492" y="797"/>
                  </a:moveTo>
                  <a:cubicBezTo>
                    <a:pt x="1284" y="797"/>
                    <a:pt x="981" y="868"/>
                    <a:pt x="537" y="1187"/>
                  </a:cubicBezTo>
                  <a:cubicBezTo>
                    <a:pt x="1492" y="1187"/>
                    <a:pt x="1492" y="1187"/>
                    <a:pt x="1492" y="1187"/>
                  </a:cubicBezTo>
                  <a:cubicBezTo>
                    <a:pt x="1600" y="1187"/>
                    <a:pt x="1687" y="1099"/>
                    <a:pt x="1687" y="992"/>
                  </a:cubicBezTo>
                  <a:cubicBezTo>
                    <a:pt x="1687" y="884"/>
                    <a:pt x="1600" y="797"/>
                    <a:pt x="1492" y="79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68"/>
            <p:cNvSpPr>
              <a:spLocks noEditPoints="1"/>
            </p:cNvSpPr>
            <p:nvPr/>
          </p:nvSpPr>
          <p:spPr bwMode="black">
            <a:xfrm>
              <a:off x="4260323" y="2165350"/>
              <a:ext cx="87840" cy="87805"/>
            </a:xfrm>
            <a:custGeom>
              <a:avLst/>
              <a:gdLst/>
              <a:ahLst/>
              <a:cxnLst>
                <a:cxn ang="0">
                  <a:pos x="159" y="80"/>
                </a:cxn>
                <a:cxn ang="0">
                  <a:pos x="135" y="136"/>
                </a:cxn>
                <a:cxn ang="0">
                  <a:pos x="79" y="159"/>
                </a:cxn>
                <a:cxn ang="0">
                  <a:pos x="23" y="136"/>
                </a:cxn>
                <a:cxn ang="0">
                  <a:pos x="0" y="80"/>
                </a:cxn>
                <a:cxn ang="0">
                  <a:pos x="23" y="24"/>
                </a:cxn>
                <a:cxn ang="0">
                  <a:pos x="79" y="0"/>
                </a:cxn>
                <a:cxn ang="0">
                  <a:pos x="135" y="24"/>
                </a:cxn>
                <a:cxn ang="0">
                  <a:pos x="159" y="80"/>
                </a:cxn>
                <a:cxn ang="0">
                  <a:pos x="147" y="80"/>
                </a:cxn>
                <a:cxn ang="0">
                  <a:pos x="127" y="32"/>
                </a:cxn>
                <a:cxn ang="0">
                  <a:pos x="79" y="12"/>
                </a:cxn>
                <a:cxn ang="0">
                  <a:pos x="31" y="32"/>
                </a:cxn>
                <a:cxn ang="0">
                  <a:pos x="11" y="80"/>
                </a:cxn>
                <a:cxn ang="0">
                  <a:pos x="31" y="128"/>
                </a:cxn>
                <a:cxn ang="0">
                  <a:pos x="79" y="148"/>
                </a:cxn>
                <a:cxn ang="0">
                  <a:pos x="127" y="128"/>
                </a:cxn>
                <a:cxn ang="0">
                  <a:pos x="147" y="80"/>
                </a:cxn>
                <a:cxn ang="0">
                  <a:pos x="117" y="126"/>
                </a:cxn>
                <a:cxn ang="0">
                  <a:pos x="102" y="126"/>
                </a:cxn>
                <a:cxn ang="0">
                  <a:pos x="84" y="87"/>
                </a:cxn>
                <a:cxn ang="0">
                  <a:pos x="58" y="87"/>
                </a:cxn>
                <a:cxn ang="0">
                  <a:pos x="58" y="126"/>
                </a:cxn>
                <a:cxn ang="0">
                  <a:pos x="45" y="126"/>
                </a:cxn>
                <a:cxn ang="0">
                  <a:pos x="45" y="34"/>
                </a:cxn>
                <a:cxn ang="0">
                  <a:pos x="84" y="34"/>
                </a:cxn>
                <a:cxn ang="0">
                  <a:pos x="108" y="42"/>
                </a:cxn>
                <a:cxn ang="0">
                  <a:pos x="115" y="60"/>
                </a:cxn>
                <a:cxn ang="0">
                  <a:pos x="111" y="74"/>
                </a:cxn>
                <a:cxn ang="0">
                  <a:pos x="98" y="84"/>
                </a:cxn>
                <a:cxn ang="0">
                  <a:pos x="117" y="126"/>
                </a:cxn>
                <a:cxn ang="0">
                  <a:pos x="58" y="76"/>
                </a:cxn>
                <a:cxn ang="0">
                  <a:pos x="82" y="76"/>
                </a:cxn>
                <a:cxn ang="0">
                  <a:pos x="96" y="71"/>
                </a:cxn>
                <a:cxn ang="0">
                  <a:pos x="101" y="60"/>
                </a:cxn>
                <a:cxn ang="0">
                  <a:pos x="96" y="49"/>
                </a:cxn>
                <a:cxn ang="0">
                  <a:pos x="84" y="45"/>
                </a:cxn>
                <a:cxn ang="0">
                  <a:pos x="58" y="45"/>
                </a:cxn>
                <a:cxn ang="0">
                  <a:pos x="58" y="76"/>
                </a:cxn>
              </a:cxnLst>
              <a:rect l="0" t="0" r="r" b="b"/>
              <a:pathLst>
                <a:path w="159" h="159">
                  <a:moveTo>
                    <a:pt x="159" y="80"/>
                  </a:moveTo>
                  <a:cubicBezTo>
                    <a:pt x="159" y="102"/>
                    <a:pt x="151" y="120"/>
                    <a:pt x="135" y="136"/>
                  </a:cubicBezTo>
                  <a:cubicBezTo>
                    <a:pt x="120" y="152"/>
                    <a:pt x="101" y="159"/>
                    <a:pt x="79" y="159"/>
                  </a:cubicBezTo>
                  <a:cubicBezTo>
                    <a:pt x="57" y="159"/>
                    <a:pt x="39" y="152"/>
                    <a:pt x="23" y="136"/>
                  </a:cubicBezTo>
                  <a:cubicBezTo>
                    <a:pt x="8" y="120"/>
                    <a:pt x="0" y="102"/>
                    <a:pt x="0" y="80"/>
                  </a:cubicBezTo>
                  <a:cubicBezTo>
                    <a:pt x="0" y="58"/>
                    <a:pt x="8" y="39"/>
                    <a:pt x="23" y="24"/>
                  </a:cubicBezTo>
                  <a:cubicBezTo>
                    <a:pt x="39" y="8"/>
                    <a:pt x="57" y="0"/>
                    <a:pt x="79" y="0"/>
                  </a:cubicBezTo>
                  <a:cubicBezTo>
                    <a:pt x="101" y="0"/>
                    <a:pt x="120" y="8"/>
                    <a:pt x="135" y="24"/>
                  </a:cubicBezTo>
                  <a:cubicBezTo>
                    <a:pt x="151" y="39"/>
                    <a:pt x="159" y="58"/>
                    <a:pt x="159" y="80"/>
                  </a:cubicBezTo>
                  <a:close/>
                  <a:moveTo>
                    <a:pt x="147" y="80"/>
                  </a:moveTo>
                  <a:cubicBezTo>
                    <a:pt x="147" y="61"/>
                    <a:pt x="141" y="45"/>
                    <a:pt x="127" y="32"/>
                  </a:cubicBezTo>
                  <a:cubicBezTo>
                    <a:pt x="114" y="18"/>
                    <a:pt x="98" y="12"/>
                    <a:pt x="79" y="12"/>
                  </a:cubicBezTo>
                  <a:cubicBezTo>
                    <a:pt x="61" y="12"/>
                    <a:pt x="44" y="18"/>
                    <a:pt x="31" y="32"/>
                  </a:cubicBezTo>
                  <a:cubicBezTo>
                    <a:pt x="18" y="45"/>
                    <a:pt x="11" y="61"/>
                    <a:pt x="11" y="80"/>
                  </a:cubicBezTo>
                  <a:cubicBezTo>
                    <a:pt x="11" y="99"/>
                    <a:pt x="18" y="115"/>
                    <a:pt x="31" y="128"/>
                  </a:cubicBezTo>
                  <a:cubicBezTo>
                    <a:pt x="44" y="141"/>
                    <a:pt x="60" y="148"/>
                    <a:pt x="79" y="148"/>
                  </a:cubicBezTo>
                  <a:cubicBezTo>
                    <a:pt x="98" y="148"/>
                    <a:pt x="114" y="141"/>
                    <a:pt x="127" y="128"/>
                  </a:cubicBezTo>
                  <a:cubicBezTo>
                    <a:pt x="141" y="115"/>
                    <a:pt x="147" y="99"/>
                    <a:pt x="147" y="80"/>
                  </a:cubicBezTo>
                  <a:close/>
                  <a:moveTo>
                    <a:pt x="117" y="126"/>
                  </a:moveTo>
                  <a:cubicBezTo>
                    <a:pt x="102" y="126"/>
                    <a:pt x="102" y="126"/>
                    <a:pt x="102" y="126"/>
                  </a:cubicBezTo>
                  <a:cubicBezTo>
                    <a:pt x="84" y="87"/>
                    <a:pt x="84" y="87"/>
                    <a:pt x="84" y="87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8" y="126"/>
                    <a:pt x="58" y="126"/>
                    <a:pt x="58" y="126"/>
                  </a:cubicBezTo>
                  <a:cubicBezTo>
                    <a:pt x="45" y="126"/>
                    <a:pt x="45" y="126"/>
                    <a:pt x="45" y="126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94" y="34"/>
                    <a:pt x="102" y="36"/>
                    <a:pt x="108" y="42"/>
                  </a:cubicBezTo>
                  <a:cubicBezTo>
                    <a:pt x="113" y="47"/>
                    <a:pt x="115" y="53"/>
                    <a:pt x="115" y="60"/>
                  </a:cubicBezTo>
                  <a:cubicBezTo>
                    <a:pt x="115" y="65"/>
                    <a:pt x="114" y="69"/>
                    <a:pt x="111" y="74"/>
                  </a:cubicBezTo>
                  <a:cubicBezTo>
                    <a:pt x="108" y="78"/>
                    <a:pt x="104" y="82"/>
                    <a:pt x="98" y="84"/>
                  </a:cubicBezTo>
                  <a:lnTo>
                    <a:pt x="117" y="126"/>
                  </a:lnTo>
                  <a:close/>
                  <a:moveTo>
                    <a:pt x="58" y="76"/>
                  </a:moveTo>
                  <a:cubicBezTo>
                    <a:pt x="82" y="76"/>
                    <a:pt x="82" y="76"/>
                    <a:pt x="82" y="76"/>
                  </a:cubicBezTo>
                  <a:cubicBezTo>
                    <a:pt x="89" y="76"/>
                    <a:pt x="93" y="74"/>
                    <a:pt x="96" y="71"/>
                  </a:cubicBezTo>
                  <a:cubicBezTo>
                    <a:pt x="99" y="68"/>
                    <a:pt x="101" y="64"/>
                    <a:pt x="101" y="60"/>
                  </a:cubicBezTo>
                  <a:cubicBezTo>
                    <a:pt x="101" y="55"/>
                    <a:pt x="99" y="51"/>
                    <a:pt x="96" y="49"/>
                  </a:cubicBezTo>
                  <a:cubicBezTo>
                    <a:pt x="93" y="46"/>
                    <a:pt x="89" y="45"/>
                    <a:pt x="84" y="45"/>
                  </a:cubicBezTo>
                  <a:cubicBezTo>
                    <a:pt x="58" y="45"/>
                    <a:pt x="58" y="45"/>
                    <a:pt x="58" y="45"/>
                  </a:cubicBezTo>
                  <a:lnTo>
                    <a:pt x="58" y="7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2" name="Date Placeholder 4"/>
          <p:cNvSpPr>
            <a:spLocks noGrp="1"/>
          </p:cNvSpPr>
          <p:nvPr>
            <p:ph type="dt" sz="half" idx="2"/>
          </p:nvPr>
        </p:nvSpPr>
        <p:spPr>
          <a:xfrm>
            <a:off x="4479925" y="4973341"/>
            <a:ext cx="108932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6880" y="4987785"/>
            <a:ext cx="3990646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Subhashini Muthukrishnan © 2011 Brocade Communications Systems, Inc. CONFIDENTIAL—For Internal Use Only</a:t>
            </a:r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93462" y="4979472"/>
            <a:ext cx="25680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41429" y="429151"/>
            <a:ext cx="8208875" cy="501676"/>
          </a:xfrm>
        </p:spPr>
        <p:txBody>
          <a:bodyPr/>
          <a:lstStyle>
            <a:lvl1pPr>
              <a:lnSpc>
                <a:spcPct val="95000"/>
              </a:lnSpc>
              <a:defRPr sz="2800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Head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40281" y="853798"/>
            <a:ext cx="8206105" cy="384721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accent6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 userDrawn="1"/>
        </p:nvSpPr>
        <p:spPr bwMode="gray">
          <a:xfrm>
            <a:off x="2" y="-1"/>
            <a:ext cx="136523" cy="113506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6"/>
          <p:cNvSpPr>
            <a:spLocks noChangeArrowheads="1"/>
          </p:cNvSpPr>
          <p:nvPr userDrawn="1"/>
        </p:nvSpPr>
        <p:spPr bwMode="gray">
          <a:xfrm>
            <a:off x="1146" y="1201738"/>
            <a:ext cx="135379" cy="387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75000"/>
              </a:lnSpc>
            </a:pPr>
            <a:endParaRPr lang="en-US" sz="1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 userDrawn="1"/>
        </p:nvGrpSpPr>
        <p:grpSpPr bwMode="black">
          <a:xfrm>
            <a:off x="8622256" y="4790830"/>
            <a:ext cx="421583" cy="282819"/>
            <a:chOff x="3210911" y="2165350"/>
            <a:chExt cx="1137252" cy="762927"/>
          </a:xfrm>
        </p:grpSpPr>
        <p:sp>
          <p:nvSpPr>
            <p:cNvPr id="23" name="Freeform 67"/>
            <p:cNvSpPr>
              <a:spLocks noEditPoints="1"/>
            </p:cNvSpPr>
            <p:nvPr/>
          </p:nvSpPr>
          <p:spPr bwMode="black">
            <a:xfrm>
              <a:off x="3210911" y="2165817"/>
              <a:ext cx="1049411" cy="762460"/>
            </a:xfrm>
            <a:custGeom>
              <a:avLst/>
              <a:gdLst/>
              <a:ahLst/>
              <a:cxnLst>
                <a:cxn ang="0">
                  <a:pos x="1511" y="0"/>
                </a:cxn>
                <a:cxn ang="0">
                  <a:pos x="1902" y="390"/>
                </a:cxn>
                <a:cxn ang="0">
                  <a:pos x="1760" y="691"/>
                </a:cxn>
                <a:cxn ang="0">
                  <a:pos x="1902" y="992"/>
                </a:cxn>
                <a:cxn ang="0">
                  <a:pos x="1511" y="1382"/>
                </a:cxn>
                <a:cxn ang="0">
                  <a:pos x="0" y="1382"/>
                </a:cxn>
                <a:cxn ang="0">
                  <a:pos x="1044" y="691"/>
                </a:cxn>
                <a:cxn ang="0">
                  <a:pos x="0" y="0"/>
                </a:cxn>
                <a:cxn ang="0">
                  <a:pos x="1511" y="0"/>
                </a:cxn>
                <a:cxn ang="0">
                  <a:pos x="1492" y="195"/>
                </a:cxn>
                <a:cxn ang="0">
                  <a:pos x="537" y="195"/>
                </a:cxn>
                <a:cxn ang="0">
                  <a:pos x="1492" y="585"/>
                </a:cxn>
                <a:cxn ang="0">
                  <a:pos x="1687" y="390"/>
                </a:cxn>
                <a:cxn ang="0">
                  <a:pos x="1492" y="195"/>
                </a:cxn>
                <a:cxn ang="0">
                  <a:pos x="1492" y="797"/>
                </a:cxn>
                <a:cxn ang="0">
                  <a:pos x="537" y="1187"/>
                </a:cxn>
                <a:cxn ang="0">
                  <a:pos x="1492" y="1187"/>
                </a:cxn>
                <a:cxn ang="0">
                  <a:pos x="1687" y="992"/>
                </a:cxn>
                <a:cxn ang="0">
                  <a:pos x="1492" y="797"/>
                </a:cxn>
              </a:cxnLst>
              <a:rect l="0" t="0" r="r" b="b"/>
              <a:pathLst>
                <a:path w="1902" h="1382">
                  <a:moveTo>
                    <a:pt x="1511" y="0"/>
                  </a:moveTo>
                  <a:cubicBezTo>
                    <a:pt x="1727" y="0"/>
                    <a:pt x="1902" y="174"/>
                    <a:pt x="1902" y="390"/>
                  </a:cubicBezTo>
                  <a:cubicBezTo>
                    <a:pt x="1902" y="511"/>
                    <a:pt x="1846" y="619"/>
                    <a:pt x="1760" y="691"/>
                  </a:cubicBezTo>
                  <a:cubicBezTo>
                    <a:pt x="1846" y="762"/>
                    <a:pt x="1902" y="870"/>
                    <a:pt x="1902" y="992"/>
                  </a:cubicBezTo>
                  <a:cubicBezTo>
                    <a:pt x="1902" y="1207"/>
                    <a:pt x="1727" y="1382"/>
                    <a:pt x="1511" y="1382"/>
                  </a:cubicBezTo>
                  <a:cubicBezTo>
                    <a:pt x="0" y="1382"/>
                    <a:pt x="0" y="1382"/>
                    <a:pt x="0" y="1382"/>
                  </a:cubicBezTo>
                  <a:cubicBezTo>
                    <a:pt x="387" y="991"/>
                    <a:pt x="755" y="790"/>
                    <a:pt x="1044" y="691"/>
                  </a:cubicBezTo>
                  <a:cubicBezTo>
                    <a:pt x="755" y="592"/>
                    <a:pt x="387" y="391"/>
                    <a:pt x="0" y="0"/>
                  </a:cubicBezTo>
                  <a:lnTo>
                    <a:pt x="1511" y="0"/>
                  </a:lnTo>
                  <a:close/>
                  <a:moveTo>
                    <a:pt x="1492" y="195"/>
                  </a:moveTo>
                  <a:cubicBezTo>
                    <a:pt x="537" y="195"/>
                    <a:pt x="537" y="195"/>
                    <a:pt x="537" y="195"/>
                  </a:cubicBezTo>
                  <a:cubicBezTo>
                    <a:pt x="981" y="514"/>
                    <a:pt x="1284" y="585"/>
                    <a:pt x="1492" y="585"/>
                  </a:cubicBezTo>
                  <a:cubicBezTo>
                    <a:pt x="1600" y="585"/>
                    <a:pt x="1687" y="497"/>
                    <a:pt x="1687" y="390"/>
                  </a:cubicBezTo>
                  <a:cubicBezTo>
                    <a:pt x="1687" y="282"/>
                    <a:pt x="1600" y="195"/>
                    <a:pt x="1492" y="195"/>
                  </a:cubicBezTo>
                  <a:close/>
                  <a:moveTo>
                    <a:pt x="1492" y="797"/>
                  </a:moveTo>
                  <a:cubicBezTo>
                    <a:pt x="1284" y="797"/>
                    <a:pt x="981" y="868"/>
                    <a:pt x="537" y="1187"/>
                  </a:cubicBezTo>
                  <a:cubicBezTo>
                    <a:pt x="1492" y="1187"/>
                    <a:pt x="1492" y="1187"/>
                    <a:pt x="1492" y="1187"/>
                  </a:cubicBezTo>
                  <a:cubicBezTo>
                    <a:pt x="1600" y="1187"/>
                    <a:pt x="1687" y="1099"/>
                    <a:pt x="1687" y="992"/>
                  </a:cubicBezTo>
                  <a:cubicBezTo>
                    <a:pt x="1687" y="884"/>
                    <a:pt x="1600" y="797"/>
                    <a:pt x="1492" y="79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68"/>
            <p:cNvSpPr>
              <a:spLocks noEditPoints="1"/>
            </p:cNvSpPr>
            <p:nvPr/>
          </p:nvSpPr>
          <p:spPr bwMode="black">
            <a:xfrm>
              <a:off x="4260323" y="2165350"/>
              <a:ext cx="87840" cy="87805"/>
            </a:xfrm>
            <a:custGeom>
              <a:avLst/>
              <a:gdLst/>
              <a:ahLst/>
              <a:cxnLst>
                <a:cxn ang="0">
                  <a:pos x="159" y="80"/>
                </a:cxn>
                <a:cxn ang="0">
                  <a:pos x="135" y="136"/>
                </a:cxn>
                <a:cxn ang="0">
                  <a:pos x="79" y="159"/>
                </a:cxn>
                <a:cxn ang="0">
                  <a:pos x="23" y="136"/>
                </a:cxn>
                <a:cxn ang="0">
                  <a:pos x="0" y="80"/>
                </a:cxn>
                <a:cxn ang="0">
                  <a:pos x="23" y="24"/>
                </a:cxn>
                <a:cxn ang="0">
                  <a:pos x="79" y="0"/>
                </a:cxn>
                <a:cxn ang="0">
                  <a:pos x="135" y="24"/>
                </a:cxn>
                <a:cxn ang="0">
                  <a:pos x="159" y="80"/>
                </a:cxn>
                <a:cxn ang="0">
                  <a:pos x="147" y="80"/>
                </a:cxn>
                <a:cxn ang="0">
                  <a:pos x="127" y="32"/>
                </a:cxn>
                <a:cxn ang="0">
                  <a:pos x="79" y="12"/>
                </a:cxn>
                <a:cxn ang="0">
                  <a:pos x="31" y="32"/>
                </a:cxn>
                <a:cxn ang="0">
                  <a:pos x="11" y="80"/>
                </a:cxn>
                <a:cxn ang="0">
                  <a:pos x="31" y="128"/>
                </a:cxn>
                <a:cxn ang="0">
                  <a:pos x="79" y="148"/>
                </a:cxn>
                <a:cxn ang="0">
                  <a:pos x="127" y="128"/>
                </a:cxn>
                <a:cxn ang="0">
                  <a:pos x="147" y="80"/>
                </a:cxn>
                <a:cxn ang="0">
                  <a:pos x="117" y="126"/>
                </a:cxn>
                <a:cxn ang="0">
                  <a:pos x="102" y="126"/>
                </a:cxn>
                <a:cxn ang="0">
                  <a:pos x="84" y="87"/>
                </a:cxn>
                <a:cxn ang="0">
                  <a:pos x="58" y="87"/>
                </a:cxn>
                <a:cxn ang="0">
                  <a:pos x="58" y="126"/>
                </a:cxn>
                <a:cxn ang="0">
                  <a:pos x="45" y="126"/>
                </a:cxn>
                <a:cxn ang="0">
                  <a:pos x="45" y="34"/>
                </a:cxn>
                <a:cxn ang="0">
                  <a:pos x="84" y="34"/>
                </a:cxn>
                <a:cxn ang="0">
                  <a:pos x="108" y="42"/>
                </a:cxn>
                <a:cxn ang="0">
                  <a:pos x="115" y="60"/>
                </a:cxn>
                <a:cxn ang="0">
                  <a:pos x="111" y="74"/>
                </a:cxn>
                <a:cxn ang="0">
                  <a:pos x="98" y="84"/>
                </a:cxn>
                <a:cxn ang="0">
                  <a:pos x="117" y="126"/>
                </a:cxn>
                <a:cxn ang="0">
                  <a:pos x="58" y="76"/>
                </a:cxn>
                <a:cxn ang="0">
                  <a:pos x="82" y="76"/>
                </a:cxn>
                <a:cxn ang="0">
                  <a:pos x="96" y="71"/>
                </a:cxn>
                <a:cxn ang="0">
                  <a:pos x="101" y="60"/>
                </a:cxn>
                <a:cxn ang="0">
                  <a:pos x="96" y="49"/>
                </a:cxn>
                <a:cxn ang="0">
                  <a:pos x="84" y="45"/>
                </a:cxn>
                <a:cxn ang="0">
                  <a:pos x="58" y="45"/>
                </a:cxn>
                <a:cxn ang="0">
                  <a:pos x="58" y="76"/>
                </a:cxn>
              </a:cxnLst>
              <a:rect l="0" t="0" r="r" b="b"/>
              <a:pathLst>
                <a:path w="159" h="159">
                  <a:moveTo>
                    <a:pt x="159" y="80"/>
                  </a:moveTo>
                  <a:cubicBezTo>
                    <a:pt x="159" y="102"/>
                    <a:pt x="151" y="120"/>
                    <a:pt x="135" y="136"/>
                  </a:cubicBezTo>
                  <a:cubicBezTo>
                    <a:pt x="120" y="152"/>
                    <a:pt x="101" y="159"/>
                    <a:pt x="79" y="159"/>
                  </a:cubicBezTo>
                  <a:cubicBezTo>
                    <a:pt x="57" y="159"/>
                    <a:pt x="39" y="152"/>
                    <a:pt x="23" y="136"/>
                  </a:cubicBezTo>
                  <a:cubicBezTo>
                    <a:pt x="8" y="120"/>
                    <a:pt x="0" y="102"/>
                    <a:pt x="0" y="80"/>
                  </a:cubicBezTo>
                  <a:cubicBezTo>
                    <a:pt x="0" y="58"/>
                    <a:pt x="8" y="39"/>
                    <a:pt x="23" y="24"/>
                  </a:cubicBezTo>
                  <a:cubicBezTo>
                    <a:pt x="39" y="8"/>
                    <a:pt x="57" y="0"/>
                    <a:pt x="79" y="0"/>
                  </a:cubicBezTo>
                  <a:cubicBezTo>
                    <a:pt x="101" y="0"/>
                    <a:pt x="120" y="8"/>
                    <a:pt x="135" y="24"/>
                  </a:cubicBezTo>
                  <a:cubicBezTo>
                    <a:pt x="151" y="39"/>
                    <a:pt x="159" y="58"/>
                    <a:pt x="159" y="80"/>
                  </a:cubicBezTo>
                  <a:close/>
                  <a:moveTo>
                    <a:pt x="147" y="80"/>
                  </a:moveTo>
                  <a:cubicBezTo>
                    <a:pt x="147" y="61"/>
                    <a:pt x="141" y="45"/>
                    <a:pt x="127" y="32"/>
                  </a:cubicBezTo>
                  <a:cubicBezTo>
                    <a:pt x="114" y="18"/>
                    <a:pt x="98" y="12"/>
                    <a:pt x="79" y="12"/>
                  </a:cubicBezTo>
                  <a:cubicBezTo>
                    <a:pt x="61" y="12"/>
                    <a:pt x="44" y="18"/>
                    <a:pt x="31" y="32"/>
                  </a:cubicBezTo>
                  <a:cubicBezTo>
                    <a:pt x="18" y="45"/>
                    <a:pt x="11" y="61"/>
                    <a:pt x="11" y="80"/>
                  </a:cubicBezTo>
                  <a:cubicBezTo>
                    <a:pt x="11" y="99"/>
                    <a:pt x="18" y="115"/>
                    <a:pt x="31" y="128"/>
                  </a:cubicBezTo>
                  <a:cubicBezTo>
                    <a:pt x="44" y="141"/>
                    <a:pt x="60" y="148"/>
                    <a:pt x="79" y="148"/>
                  </a:cubicBezTo>
                  <a:cubicBezTo>
                    <a:pt x="98" y="148"/>
                    <a:pt x="114" y="141"/>
                    <a:pt x="127" y="128"/>
                  </a:cubicBezTo>
                  <a:cubicBezTo>
                    <a:pt x="141" y="115"/>
                    <a:pt x="147" y="99"/>
                    <a:pt x="147" y="80"/>
                  </a:cubicBezTo>
                  <a:close/>
                  <a:moveTo>
                    <a:pt x="117" y="126"/>
                  </a:moveTo>
                  <a:cubicBezTo>
                    <a:pt x="102" y="126"/>
                    <a:pt x="102" y="126"/>
                    <a:pt x="102" y="126"/>
                  </a:cubicBezTo>
                  <a:cubicBezTo>
                    <a:pt x="84" y="87"/>
                    <a:pt x="84" y="87"/>
                    <a:pt x="84" y="87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8" y="126"/>
                    <a:pt x="58" y="126"/>
                    <a:pt x="58" y="126"/>
                  </a:cubicBezTo>
                  <a:cubicBezTo>
                    <a:pt x="45" y="126"/>
                    <a:pt x="45" y="126"/>
                    <a:pt x="45" y="126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94" y="34"/>
                    <a:pt x="102" y="36"/>
                    <a:pt x="108" y="42"/>
                  </a:cubicBezTo>
                  <a:cubicBezTo>
                    <a:pt x="113" y="47"/>
                    <a:pt x="115" y="53"/>
                    <a:pt x="115" y="60"/>
                  </a:cubicBezTo>
                  <a:cubicBezTo>
                    <a:pt x="115" y="65"/>
                    <a:pt x="114" y="69"/>
                    <a:pt x="111" y="74"/>
                  </a:cubicBezTo>
                  <a:cubicBezTo>
                    <a:pt x="108" y="78"/>
                    <a:pt x="104" y="82"/>
                    <a:pt x="98" y="84"/>
                  </a:cubicBezTo>
                  <a:lnTo>
                    <a:pt x="117" y="126"/>
                  </a:lnTo>
                  <a:close/>
                  <a:moveTo>
                    <a:pt x="58" y="76"/>
                  </a:moveTo>
                  <a:cubicBezTo>
                    <a:pt x="82" y="76"/>
                    <a:pt x="82" y="76"/>
                    <a:pt x="82" y="76"/>
                  </a:cubicBezTo>
                  <a:cubicBezTo>
                    <a:pt x="89" y="76"/>
                    <a:pt x="93" y="74"/>
                    <a:pt x="96" y="71"/>
                  </a:cubicBezTo>
                  <a:cubicBezTo>
                    <a:pt x="99" y="68"/>
                    <a:pt x="101" y="64"/>
                    <a:pt x="101" y="60"/>
                  </a:cubicBezTo>
                  <a:cubicBezTo>
                    <a:pt x="101" y="55"/>
                    <a:pt x="99" y="51"/>
                    <a:pt x="96" y="49"/>
                  </a:cubicBezTo>
                  <a:cubicBezTo>
                    <a:pt x="93" y="46"/>
                    <a:pt x="89" y="45"/>
                    <a:pt x="84" y="45"/>
                  </a:cubicBezTo>
                  <a:cubicBezTo>
                    <a:pt x="58" y="45"/>
                    <a:pt x="58" y="45"/>
                    <a:pt x="58" y="45"/>
                  </a:cubicBezTo>
                  <a:lnTo>
                    <a:pt x="58" y="7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4479925" y="4973341"/>
            <a:ext cx="108932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6880" y="4987785"/>
            <a:ext cx="3990646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Subhashini Muthukrishnan © 2011 Brocade Communications Systems, Inc. CONFIDENTIAL—For Internal Use Only</a:t>
            </a: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93462" y="4979472"/>
            <a:ext cx="25680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de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1336675"/>
            <a:ext cx="8164513" cy="1194923"/>
          </a:xfrm>
        </p:spPr>
        <p:txBody>
          <a:bodyPr anchor="ctr"/>
          <a:lstStyle>
            <a:lvl1pPr algn="ctr">
              <a:lnSpc>
                <a:spcPct val="90000"/>
              </a:lnSpc>
              <a:defRPr sz="7200" b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42899" y="2619755"/>
            <a:ext cx="8164514" cy="528258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accent6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grpSp>
        <p:nvGrpSpPr>
          <p:cNvPr id="13" name="Group 12"/>
          <p:cNvGrpSpPr/>
          <p:nvPr userDrawn="1"/>
        </p:nvGrpSpPr>
        <p:grpSpPr bwMode="black">
          <a:xfrm>
            <a:off x="8622256" y="4790830"/>
            <a:ext cx="421583" cy="282819"/>
            <a:chOff x="3210911" y="2165350"/>
            <a:chExt cx="1137252" cy="762927"/>
          </a:xfrm>
        </p:grpSpPr>
        <p:sp>
          <p:nvSpPr>
            <p:cNvPr id="15" name="Freeform 67"/>
            <p:cNvSpPr>
              <a:spLocks noEditPoints="1"/>
            </p:cNvSpPr>
            <p:nvPr/>
          </p:nvSpPr>
          <p:spPr bwMode="black">
            <a:xfrm>
              <a:off x="3210911" y="2165817"/>
              <a:ext cx="1049411" cy="762460"/>
            </a:xfrm>
            <a:custGeom>
              <a:avLst/>
              <a:gdLst/>
              <a:ahLst/>
              <a:cxnLst>
                <a:cxn ang="0">
                  <a:pos x="1511" y="0"/>
                </a:cxn>
                <a:cxn ang="0">
                  <a:pos x="1902" y="390"/>
                </a:cxn>
                <a:cxn ang="0">
                  <a:pos x="1760" y="691"/>
                </a:cxn>
                <a:cxn ang="0">
                  <a:pos x="1902" y="992"/>
                </a:cxn>
                <a:cxn ang="0">
                  <a:pos x="1511" y="1382"/>
                </a:cxn>
                <a:cxn ang="0">
                  <a:pos x="0" y="1382"/>
                </a:cxn>
                <a:cxn ang="0">
                  <a:pos x="1044" y="691"/>
                </a:cxn>
                <a:cxn ang="0">
                  <a:pos x="0" y="0"/>
                </a:cxn>
                <a:cxn ang="0">
                  <a:pos x="1511" y="0"/>
                </a:cxn>
                <a:cxn ang="0">
                  <a:pos x="1492" y="195"/>
                </a:cxn>
                <a:cxn ang="0">
                  <a:pos x="537" y="195"/>
                </a:cxn>
                <a:cxn ang="0">
                  <a:pos x="1492" y="585"/>
                </a:cxn>
                <a:cxn ang="0">
                  <a:pos x="1687" y="390"/>
                </a:cxn>
                <a:cxn ang="0">
                  <a:pos x="1492" y="195"/>
                </a:cxn>
                <a:cxn ang="0">
                  <a:pos x="1492" y="797"/>
                </a:cxn>
                <a:cxn ang="0">
                  <a:pos x="537" y="1187"/>
                </a:cxn>
                <a:cxn ang="0">
                  <a:pos x="1492" y="1187"/>
                </a:cxn>
                <a:cxn ang="0">
                  <a:pos x="1687" y="992"/>
                </a:cxn>
                <a:cxn ang="0">
                  <a:pos x="1492" y="797"/>
                </a:cxn>
              </a:cxnLst>
              <a:rect l="0" t="0" r="r" b="b"/>
              <a:pathLst>
                <a:path w="1902" h="1382">
                  <a:moveTo>
                    <a:pt x="1511" y="0"/>
                  </a:moveTo>
                  <a:cubicBezTo>
                    <a:pt x="1727" y="0"/>
                    <a:pt x="1902" y="174"/>
                    <a:pt x="1902" y="390"/>
                  </a:cubicBezTo>
                  <a:cubicBezTo>
                    <a:pt x="1902" y="511"/>
                    <a:pt x="1846" y="619"/>
                    <a:pt x="1760" y="691"/>
                  </a:cubicBezTo>
                  <a:cubicBezTo>
                    <a:pt x="1846" y="762"/>
                    <a:pt x="1902" y="870"/>
                    <a:pt x="1902" y="992"/>
                  </a:cubicBezTo>
                  <a:cubicBezTo>
                    <a:pt x="1902" y="1207"/>
                    <a:pt x="1727" y="1382"/>
                    <a:pt x="1511" y="1382"/>
                  </a:cubicBezTo>
                  <a:cubicBezTo>
                    <a:pt x="0" y="1382"/>
                    <a:pt x="0" y="1382"/>
                    <a:pt x="0" y="1382"/>
                  </a:cubicBezTo>
                  <a:cubicBezTo>
                    <a:pt x="387" y="991"/>
                    <a:pt x="755" y="790"/>
                    <a:pt x="1044" y="691"/>
                  </a:cubicBezTo>
                  <a:cubicBezTo>
                    <a:pt x="755" y="592"/>
                    <a:pt x="387" y="391"/>
                    <a:pt x="0" y="0"/>
                  </a:cubicBezTo>
                  <a:lnTo>
                    <a:pt x="1511" y="0"/>
                  </a:lnTo>
                  <a:close/>
                  <a:moveTo>
                    <a:pt x="1492" y="195"/>
                  </a:moveTo>
                  <a:cubicBezTo>
                    <a:pt x="537" y="195"/>
                    <a:pt x="537" y="195"/>
                    <a:pt x="537" y="195"/>
                  </a:cubicBezTo>
                  <a:cubicBezTo>
                    <a:pt x="981" y="514"/>
                    <a:pt x="1284" y="585"/>
                    <a:pt x="1492" y="585"/>
                  </a:cubicBezTo>
                  <a:cubicBezTo>
                    <a:pt x="1600" y="585"/>
                    <a:pt x="1687" y="497"/>
                    <a:pt x="1687" y="390"/>
                  </a:cubicBezTo>
                  <a:cubicBezTo>
                    <a:pt x="1687" y="282"/>
                    <a:pt x="1600" y="195"/>
                    <a:pt x="1492" y="195"/>
                  </a:cubicBezTo>
                  <a:close/>
                  <a:moveTo>
                    <a:pt x="1492" y="797"/>
                  </a:moveTo>
                  <a:cubicBezTo>
                    <a:pt x="1284" y="797"/>
                    <a:pt x="981" y="868"/>
                    <a:pt x="537" y="1187"/>
                  </a:cubicBezTo>
                  <a:cubicBezTo>
                    <a:pt x="1492" y="1187"/>
                    <a:pt x="1492" y="1187"/>
                    <a:pt x="1492" y="1187"/>
                  </a:cubicBezTo>
                  <a:cubicBezTo>
                    <a:pt x="1600" y="1187"/>
                    <a:pt x="1687" y="1099"/>
                    <a:pt x="1687" y="992"/>
                  </a:cubicBezTo>
                  <a:cubicBezTo>
                    <a:pt x="1687" y="884"/>
                    <a:pt x="1600" y="797"/>
                    <a:pt x="1492" y="79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68"/>
            <p:cNvSpPr>
              <a:spLocks noEditPoints="1"/>
            </p:cNvSpPr>
            <p:nvPr/>
          </p:nvSpPr>
          <p:spPr bwMode="black">
            <a:xfrm>
              <a:off x="4260323" y="2165350"/>
              <a:ext cx="87840" cy="87805"/>
            </a:xfrm>
            <a:custGeom>
              <a:avLst/>
              <a:gdLst/>
              <a:ahLst/>
              <a:cxnLst>
                <a:cxn ang="0">
                  <a:pos x="159" y="80"/>
                </a:cxn>
                <a:cxn ang="0">
                  <a:pos x="135" y="136"/>
                </a:cxn>
                <a:cxn ang="0">
                  <a:pos x="79" y="159"/>
                </a:cxn>
                <a:cxn ang="0">
                  <a:pos x="23" y="136"/>
                </a:cxn>
                <a:cxn ang="0">
                  <a:pos x="0" y="80"/>
                </a:cxn>
                <a:cxn ang="0">
                  <a:pos x="23" y="24"/>
                </a:cxn>
                <a:cxn ang="0">
                  <a:pos x="79" y="0"/>
                </a:cxn>
                <a:cxn ang="0">
                  <a:pos x="135" y="24"/>
                </a:cxn>
                <a:cxn ang="0">
                  <a:pos x="159" y="80"/>
                </a:cxn>
                <a:cxn ang="0">
                  <a:pos x="147" y="80"/>
                </a:cxn>
                <a:cxn ang="0">
                  <a:pos x="127" y="32"/>
                </a:cxn>
                <a:cxn ang="0">
                  <a:pos x="79" y="12"/>
                </a:cxn>
                <a:cxn ang="0">
                  <a:pos x="31" y="32"/>
                </a:cxn>
                <a:cxn ang="0">
                  <a:pos x="11" y="80"/>
                </a:cxn>
                <a:cxn ang="0">
                  <a:pos x="31" y="128"/>
                </a:cxn>
                <a:cxn ang="0">
                  <a:pos x="79" y="148"/>
                </a:cxn>
                <a:cxn ang="0">
                  <a:pos x="127" y="128"/>
                </a:cxn>
                <a:cxn ang="0">
                  <a:pos x="147" y="80"/>
                </a:cxn>
                <a:cxn ang="0">
                  <a:pos x="117" y="126"/>
                </a:cxn>
                <a:cxn ang="0">
                  <a:pos x="102" y="126"/>
                </a:cxn>
                <a:cxn ang="0">
                  <a:pos x="84" y="87"/>
                </a:cxn>
                <a:cxn ang="0">
                  <a:pos x="58" y="87"/>
                </a:cxn>
                <a:cxn ang="0">
                  <a:pos x="58" y="126"/>
                </a:cxn>
                <a:cxn ang="0">
                  <a:pos x="45" y="126"/>
                </a:cxn>
                <a:cxn ang="0">
                  <a:pos x="45" y="34"/>
                </a:cxn>
                <a:cxn ang="0">
                  <a:pos x="84" y="34"/>
                </a:cxn>
                <a:cxn ang="0">
                  <a:pos x="108" y="42"/>
                </a:cxn>
                <a:cxn ang="0">
                  <a:pos x="115" y="60"/>
                </a:cxn>
                <a:cxn ang="0">
                  <a:pos x="111" y="74"/>
                </a:cxn>
                <a:cxn ang="0">
                  <a:pos x="98" y="84"/>
                </a:cxn>
                <a:cxn ang="0">
                  <a:pos x="117" y="126"/>
                </a:cxn>
                <a:cxn ang="0">
                  <a:pos x="58" y="76"/>
                </a:cxn>
                <a:cxn ang="0">
                  <a:pos x="82" y="76"/>
                </a:cxn>
                <a:cxn ang="0">
                  <a:pos x="96" y="71"/>
                </a:cxn>
                <a:cxn ang="0">
                  <a:pos x="101" y="60"/>
                </a:cxn>
                <a:cxn ang="0">
                  <a:pos x="96" y="49"/>
                </a:cxn>
                <a:cxn ang="0">
                  <a:pos x="84" y="45"/>
                </a:cxn>
                <a:cxn ang="0">
                  <a:pos x="58" y="45"/>
                </a:cxn>
                <a:cxn ang="0">
                  <a:pos x="58" y="76"/>
                </a:cxn>
              </a:cxnLst>
              <a:rect l="0" t="0" r="r" b="b"/>
              <a:pathLst>
                <a:path w="159" h="159">
                  <a:moveTo>
                    <a:pt x="159" y="80"/>
                  </a:moveTo>
                  <a:cubicBezTo>
                    <a:pt x="159" y="102"/>
                    <a:pt x="151" y="120"/>
                    <a:pt x="135" y="136"/>
                  </a:cubicBezTo>
                  <a:cubicBezTo>
                    <a:pt x="120" y="152"/>
                    <a:pt x="101" y="159"/>
                    <a:pt x="79" y="159"/>
                  </a:cubicBezTo>
                  <a:cubicBezTo>
                    <a:pt x="57" y="159"/>
                    <a:pt x="39" y="152"/>
                    <a:pt x="23" y="136"/>
                  </a:cubicBezTo>
                  <a:cubicBezTo>
                    <a:pt x="8" y="120"/>
                    <a:pt x="0" y="102"/>
                    <a:pt x="0" y="80"/>
                  </a:cubicBezTo>
                  <a:cubicBezTo>
                    <a:pt x="0" y="58"/>
                    <a:pt x="8" y="39"/>
                    <a:pt x="23" y="24"/>
                  </a:cubicBezTo>
                  <a:cubicBezTo>
                    <a:pt x="39" y="8"/>
                    <a:pt x="57" y="0"/>
                    <a:pt x="79" y="0"/>
                  </a:cubicBezTo>
                  <a:cubicBezTo>
                    <a:pt x="101" y="0"/>
                    <a:pt x="120" y="8"/>
                    <a:pt x="135" y="24"/>
                  </a:cubicBezTo>
                  <a:cubicBezTo>
                    <a:pt x="151" y="39"/>
                    <a:pt x="159" y="58"/>
                    <a:pt x="159" y="80"/>
                  </a:cubicBezTo>
                  <a:close/>
                  <a:moveTo>
                    <a:pt x="147" y="80"/>
                  </a:moveTo>
                  <a:cubicBezTo>
                    <a:pt x="147" y="61"/>
                    <a:pt x="141" y="45"/>
                    <a:pt x="127" y="32"/>
                  </a:cubicBezTo>
                  <a:cubicBezTo>
                    <a:pt x="114" y="18"/>
                    <a:pt x="98" y="12"/>
                    <a:pt x="79" y="12"/>
                  </a:cubicBezTo>
                  <a:cubicBezTo>
                    <a:pt x="61" y="12"/>
                    <a:pt x="44" y="18"/>
                    <a:pt x="31" y="32"/>
                  </a:cubicBezTo>
                  <a:cubicBezTo>
                    <a:pt x="18" y="45"/>
                    <a:pt x="11" y="61"/>
                    <a:pt x="11" y="80"/>
                  </a:cubicBezTo>
                  <a:cubicBezTo>
                    <a:pt x="11" y="99"/>
                    <a:pt x="18" y="115"/>
                    <a:pt x="31" y="128"/>
                  </a:cubicBezTo>
                  <a:cubicBezTo>
                    <a:pt x="44" y="141"/>
                    <a:pt x="60" y="148"/>
                    <a:pt x="79" y="148"/>
                  </a:cubicBezTo>
                  <a:cubicBezTo>
                    <a:pt x="98" y="148"/>
                    <a:pt x="114" y="141"/>
                    <a:pt x="127" y="128"/>
                  </a:cubicBezTo>
                  <a:cubicBezTo>
                    <a:pt x="141" y="115"/>
                    <a:pt x="147" y="99"/>
                    <a:pt x="147" y="80"/>
                  </a:cubicBezTo>
                  <a:close/>
                  <a:moveTo>
                    <a:pt x="117" y="126"/>
                  </a:moveTo>
                  <a:cubicBezTo>
                    <a:pt x="102" y="126"/>
                    <a:pt x="102" y="126"/>
                    <a:pt x="102" y="126"/>
                  </a:cubicBezTo>
                  <a:cubicBezTo>
                    <a:pt x="84" y="87"/>
                    <a:pt x="84" y="87"/>
                    <a:pt x="84" y="87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8" y="126"/>
                    <a:pt x="58" y="126"/>
                    <a:pt x="58" y="126"/>
                  </a:cubicBezTo>
                  <a:cubicBezTo>
                    <a:pt x="45" y="126"/>
                    <a:pt x="45" y="126"/>
                    <a:pt x="45" y="126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94" y="34"/>
                    <a:pt x="102" y="36"/>
                    <a:pt x="108" y="42"/>
                  </a:cubicBezTo>
                  <a:cubicBezTo>
                    <a:pt x="113" y="47"/>
                    <a:pt x="115" y="53"/>
                    <a:pt x="115" y="60"/>
                  </a:cubicBezTo>
                  <a:cubicBezTo>
                    <a:pt x="115" y="65"/>
                    <a:pt x="114" y="69"/>
                    <a:pt x="111" y="74"/>
                  </a:cubicBezTo>
                  <a:cubicBezTo>
                    <a:pt x="108" y="78"/>
                    <a:pt x="104" y="82"/>
                    <a:pt x="98" y="84"/>
                  </a:cubicBezTo>
                  <a:lnTo>
                    <a:pt x="117" y="126"/>
                  </a:lnTo>
                  <a:close/>
                  <a:moveTo>
                    <a:pt x="58" y="76"/>
                  </a:moveTo>
                  <a:cubicBezTo>
                    <a:pt x="82" y="76"/>
                    <a:pt x="82" y="76"/>
                    <a:pt x="82" y="76"/>
                  </a:cubicBezTo>
                  <a:cubicBezTo>
                    <a:pt x="89" y="76"/>
                    <a:pt x="93" y="74"/>
                    <a:pt x="96" y="71"/>
                  </a:cubicBezTo>
                  <a:cubicBezTo>
                    <a:pt x="99" y="68"/>
                    <a:pt x="101" y="64"/>
                    <a:pt x="101" y="60"/>
                  </a:cubicBezTo>
                  <a:cubicBezTo>
                    <a:pt x="101" y="55"/>
                    <a:pt x="99" y="51"/>
                    <a:pt x="96" y="49"/>
                  </a:cubicBezTo>
                  <a:cubicBezTo>
                    <a:pt x="93" y="46"/>
                    <a:pt x="89" y="45"/>
                    <a:pt x="84" y="45"/>
                  </a:cubicBezTo>
                  <a:cubicBezTo>
                    <a:pt x="58" y="45"/>
                    <a:pt x="58" y="45"/>
                    <a:pt x="58" y="45"/>
                  </a:cubicBezTo>
                  <a:lnTo>
                    <a:pt x="58" y="7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7" name="Rectangle 7"/>
          <p:cNvSpPr>
            <a:spLocks noChangeArrowheads="1"/>
          </p:cNvSpPr>
          <p:nvPr userDrawn="1"/>
        </p:nvSpPr>
        <p:spPr bwMode="gray">
          <a:xfrm>
            <a:off x="2" y="-1"/>
            <a:ext cx="136523" cy="113506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gray">
          <a:xfrm>
            <a:off x="1146" y="1201738"/>
            <a:ext cx="135379" cy="387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75000"/>
              </a:lnSpc>
            </a:pPr>
            <a:endParaRPr lang="en-US" sz="1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"/>
          </p:nvPr>
        </p:nvSpPr>
        <p:spPr>
          <a:xfrm>
            <a:off x="4479925" y="4973341"/>
            <a:ext cx="108932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6880" y="4987785"/>
            <a:ext cx="3990646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Subhashini Muthukrishnan © 2011 Brocade Communications Systems, Inc. CONFIDENTIAL—For Internal Use Only</a:t>
            </a:r>
            <a:endParaRPr lang="en-US" dirty="0"/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93462" y="4979472"/>
            <a:ext cx="25680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1429" y="427983"/>
            <a:ext cx="8208834" cy="501676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/>
          <a:p>
            <a:r>
              <a:rPr lang="en-US" dirty="0" smtClean="0"/>
              <a:t>Head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429" y="1336675"/>
            <a:ext cx="8208834" cy="162095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479925" y="4973341"/>
            <a:ext cx="108932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6880" y="4987785"/>
            <a:ext cx="3990646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Subhashini Muthukrishnan © 2011 Brocade Communications Systems, Inc. CONFIDENTIAL—For Internal Use Only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93462" y="4979472"/>
            <a:ext cx="25680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3" r:id="rId10"/>
  </p:sldLayoutIdLst>
  <p:transition xmlns:p14="http://schemas.microsoft.com/office/powerpoint/2010/main">
    <p:fade/>
  </p:transition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lang="en-US" sz="2800" b="0" kern="1200" cap="none" baseline="0" dirty="0" smtClean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914400" rtl="0" eaLnBrk="1" latinLnBrk="0" hangingPunct="1">
        <a:lnSpc>
          <a:spcPct val="95000"/>
        </a:lnSpc>
        <a:spcBef>
          <a:spcPts val="1400"/>
        </a:spcBef>
        <a:buFont typeface="Arial" pitchFamily="34" charset="0"/>
        <a:buChar char="•"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01638" indent="-169863" algn="l" defTabSz="914400" rtl="0" eaLnBrk="1" latinLnBrk="0" hangingPunct="1">
        <a:lnSpc>
          <a:spcPct val="95000"/>
        </a:lnSpc>
        <a:spcBef>
          <a:spcPts val="700"/>
        </a:spcBef>
        <a:buClr>
          <a:schemeClr val="tx2"/>
        </a:buClr>
        <a:buFont typeface="Arial" pitchFamily="34" charset="0"/>
        <a:buChar char="•"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30238" indent="-173038" algn="l" defTabSz="914400" rtl="0" eaLnBrk="1" latinLnBrk="0" hangingPunct="1">
        <a:lnSpc>
          <a:spcPct val="95000"/>
        </a:lnSpc>
        <a:spcBef>
          <a:spcPts val="700"/>
        </a:spcBef>
        <a:buClr>
          <a:schemeClr val="tx2"/>
        </a:buClr>
        <a:buFont typeface="Arial" pitchFamily="34" charset="0"/>
        <a:buChar char="•"/>
        <a:defRPr lang="en-US" sz="14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58838" indent="-169863" algn="l" defTabSz="914400" rtl="0" eaLnBrk="1" latinLnBrk="0" hangingPunct="1">
        <a:lnSpc>
          <a:spcPct val="95000"/>
        </a:lnSpc>
        <a:spcBef>
          <a:spcPts val="700"/>
        </a:spcBef>
        <a:buClr>
          <a:schemeClr val="tx2"/>
        </a:buClr>
        <a:buFont typeface="Arial" pitchFamily="34" charset="0"/>
        <a:buChar char="•"/>
        <a:defRPr lang="en-US" sz="14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087438" indent="-173038" algn="l" defTabSz="914400" rtl="0" eaLnBrk="1" latinLnBrk="0" hangingPunct="1">
        <a:lnSpc>
          <a:spcPct val="95000"/>
        </a:lnSpc>
        <a:spcBef>
          <a:spcPts val="700"/>
        </a:spcBef>
        <a:buClr>
          <a:schemeClr val="tx2"/>
        </a:buClr>
        <a:buFont typeface="Arial" pitchFamily="34" charset="0"/>
        <a:buChar char="•"/>
        <a:defRPr lang="en-US" sz="1400" b="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eg"/><Relationship Id="rId3" Type="http://schemas.openxmlformats.org/officeDocument/2006/relationships/hyperlink" Target="http://www.youtube.com/watch?v=f0cAuDbGFek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2425148" y="1576037"/>
            <a:ext cx="6599582" cy="911019"/>
          </a:xfrm>
        </p:spPr>
        <p:txBody>
          <a:bodyPr/>
          <a:lstStyle/>
          <a:p>
            <a:r>
              <a:rPr lang="en-US" dirty="0" smtClean="0"/>
              <a:t>Stat Forecasting summer 2013 internship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2631883" y="2980428"/>
            <a:ext cx="5790066" cy="384721"/>
          </a:xfrm>
        </p:spPr>
        <p:txBody>
          <a:bodyPr/>
          <a:lstStyle/>
          <a:p>
            <a:r>
              <a:rPr lang="en-US" dirty="0" smtClean="0"/>
              <a:t>Zizi Zhuang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 flipH="1">
            <a:off x="7521933" y="5"/>
            <a:ext cx="1622066" cy="507831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 dirty="0" smtClean="0">
                <a:solidFill>
                  <a:schemeClr val="bg1"/>
                </a:solidFill>
              </a:rPr>
              <a:t>NOTE:</a:t>
            </a:r>
            <a:r>
              <a:rPr lang="en-US" sz="900" dirty="0" smtClean="0">
                <a:solidFill>
                  <a:schemeClr val="bg1"/>
                </a:solidFill>
              </a:rPr>
              <a:t>  See additional Title slide photos in Image Library section of this file. 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Zizi Zhuang© 2013 Brocade Communications Systems, Inc. CONFIDENTIAL—For Internal Use Only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21" y="286028"/>
            <a:ext cx="8208875" cy="501676"/>
          </a:xfrm>
        </p:spPr>
        <p:txBody>
          <a:bodyPr/>
          <a:lstStyle/>
          <a:p>
            <a:r>
              <a:rPr lang="en-US" dirty="0" smtClean="0"/>
              <a:t>MAPE and Forecast Accuracy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1788" y="811034"/>
                <a:ext cx="8210856" cy="2880981"/>
              </a:xfrm>
            </p:spPr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>
                    <a:ea typeface="Cambria Math" pitchFamily="18" charset="0"/>
                  </a:rPr>
                  <a:t>MAPE </a:t>
                </a:r>
                <a:r>
                  <a:rPr lang="en-US" dirty="0">
                    <a:ea typeface="Cambria Math" pitchFamily="18" charset="0"/>
                  </a:rPr>
                  <a:t>(Mean Absolute Percentage </a:t>
                </a:r>
                <a:r>
                  <a:rPr lang="en-US" dirty="0" smtClean="0">
                    <a:ea typeface="Cambria Math" pitchFamily="18" charset="0"/>
                  </a:rPr>
                  <a:t>Error) </a:t>
                </a:r>
                <a14:m>
                  <m:oMath xmlns:m="http://schemas.openxmlformats.org/officeDocument/2006/math" xmlns="">
                    <m:r>
                      <a:rPr lang="en-US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Actual</m:t>
                        </m:r>
                        <m:r>
                          <a:rPr lang="en-US" b="0" i="0" smtClean="0">
                            <a:latin typeface="Cambria Math"/>
                          </a:rPr>
                          <m:t> 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Stat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Forecast</m:t>
                        </m:r>
                        <m:r>
                          <a:rPr lang="en-US" b="0" i="0" smtClean="0"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Actual</m:t>
                        </m:r>
                      </m:den>
                    </m:f>
                  </m:oMath>
                </a14:m>
                <a:r>
                  <a:rPr lang="en-US" i="1" dirty="0" smtClean="0"/>
                  <a:t>%</a:t>
                </a:r>
              </a:p>
              <a:p>
                <a:endParaRPr lang="en-US" i="1" dirty="0" smtClean="0"/>
              </a:p>
              <a:p>
                <a:r>
                  <a:rPr lang="en-US" i="1" dirty="0" smtClean="0"/>
                  <a:t>Smaller MAPE, better forecast</a:t>
                </a:r>
              </a:p>
              <a:p>
                <a:r>
                  <a:rPr lang="en-US" i="1" dirty="0" smtClean="0"/>
                  <a:t>Forecast accuracy = 100% - MAPE</a:t>
                </a:r>
              </a:p>
              <a:p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1788" y="811034"/>
                <a:ext cx="8210856" cy="2880981"/>
              </a:xfrm>
              <a:blipFill rotWithShape="1">
                <a:blip r:embed="rId2"/>
                <a:stretch>
                  <a:fillRect l="-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7702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19" y="421199"/>
            <a:ext cx="8208875" cy="501676"/>
          </a:xfrm>
        </p:spPr>
        <p:txBody>
          <a:bodyPr/>
          <a:lstStyle/>
          <a:p>
            <a:r>
              <a:rPr lang="en-US" dirty="0" smtClean="0"/>
              <a:t>Which software do I use?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4423" y="1335818"/>
            <a:ext cx="5499055" cy="2272417"/>
          </a:xfrm>
        </p:spPr>
        <p:txBody>
          <a:bodyPr/>
          <a:lstStyle/>
          <a:p>
            <a:r>
              <a:rPr lang="en-US" dirty="0" smtClean="0"/>
              <a:t>Excel</a:t>
            </a:r>
          </a:p>
          <a:p>
            <a:r>
              <a:rPr lang="en-US" dirty="0" smtClean="0"/>
              <a:t>Power Point</a:t>
            </a:r>
          </a:p>
          <a:p>
            <a:r>
              <a:rPr lang="en-US" dirty="0" err="1" smtClean="0"/>
              <a:t>Eviews</a:t>
            </a:r>
            <a:endParaRPr lang="en-US" dirty="0" smtClean="0"/>
          </a:p>
          <a:p>
            <a:r>
              <a:rPr lang="en-US" dirty="0"/>
              <a:t>R</a:t>
            </a:r>
            <a:endParaRPr lang="en-US" dirty="0" smtClean="0"/>
          </a:p>
          <a:p>
            <a:r>
              <a:rPr lang="en-US" dirty="0" smtClean="0"/>
              <a:t>Python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4334124" y="1168841"/>
            <a:ext cx="3725849" cy="2794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37890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IMG_53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945" y="422645"/>
            <a:ext cx="1611896" cy="1929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8223" y="1288829"/>
            <a:ext cx="5978258" cy="1209562"/>
          </a:xfrm>
        </p:spPr>
        <p:txBody>
          <a:bodyPr/>
          <a:lstStyle/>
          <a:p>
            <a:r>
              <a:rPr lang="en-US" dirty="0" smtClean="0"/>
              <a:t>2013 Intern Tech-</a:t>
            </a:r>
            <a:r>
              <a:rPr lang="en-US" dirty="0" err="1" smtClean="0"/>
              <a:t>lympics</a:t>
            </a:r>
            <a:endParaRPr lang="en-US" dirty="0" smtClean="0"/>
          </a:p>
          <a:p>
            <a:pPr lvl="1"/>
            <a:r>
              <a:rPr lang="en-US" dirty="0" smtClean="0"/>
              <a:t>Compete with SanDisk and Amazon Lab 126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8" name="图片 7" descr="图片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84" y="2503967"/>
            <a:ext cx="3309647" cy="2025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411" y="2503967"/>
            <a:ext cx="2805378" cy="2025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697983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Gro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444" y="1469368"/>
            <a:ext cx="3506525" cy="2161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736" y="276698"/>
            <a:ext cx="8089901" cy="501676"/>
          </a:xfrm>
        </p:spPr>
        <p:txBody>
          <a:bodyPr/>
          <a:lstStyle/>
          <a:p>
            <a:r>
              <a:rPr lang="en-US" dirty="0" smtClean="0"/>
              <a:t>Highlights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2040" y="1031223"/>
            <a:ext cx="4513184" cy="3623556"/>
          </a:xfrm>
        </p:spPr>
        <p:txBody>
          <a:bodyPr/>
          <a:lstStyle/>
          <a:p>
            <a:r>
              <a:rPr lang="en-US" dirty="0" smtClean="0"/>
              <a:t>Group Video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http://www.youtube.com/watch?v=f0cAuDbGFek</a:t>
            </a:r>
            <a:endParaRPr lang="en-US" dirty="0" smtClean="0"/>
          </a:p>
          <a:p>
            <a:r>
              <a:rPr lang="en-US" dirty="0" smtClean="0"/>
              <a:t>Intern workshops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Secrets to a successful internship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Networking &amp; Brocade Products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LinkedIn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49745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460" y="858742"/>
            <a:ext cx="3810000" cy="33909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0" name="Title 29"/>
          <p:cNvSpPr>
            <a:spLocks noGrp="1"/>
          </p:cNvSpPr>
          <p:nvPr>
            <p:ph type="title" idx="4294967295"/>
          </p:nvPr>
        </p:nvSpPr>
        <p:spPr>
          <a:xfrm>
            <a:off x="6551613" y="4083050"/>
            <a:ext cx="2592387" cy="501650"/>
          </a:xfrm>
        </p:spPr>
        <p:txBody>
          <a:bodyPr/>
          <a:lstStyle/>
          <a:p>
            <a:r>
              <a:rPr lang="en-US" cap="none" dirty="0" smtClean="0"/>
              <a:t>Thank you!</a:t>
            </a:r>
            <a:endParaRPr lang="en-US" cap="none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167" y="262173"/>
            <a:ext cx="8208875" cy="501676"/>
          </a:xfrm>
        </p:spPr>
        <p:txBody>
          <a:bodyPr/>
          <a:lstStyle/>
          <a:p>
            <a:r>
              <a:rPr lang="en-US" dirty="0" smtClean="0"/>
              <a:t>Agenda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3186" y="1113183"/>
            <a:ext cx="8210856" cy="3688189"/>
          </a:xfrm>
        </p:spPr>
        <p:txBody>
          <a:bodyPr/>
          <a:lstStyle/>
          <a:p>
            <a:r>
              <a:rPr lang="en-US" dirty="0" smtClean="0"/>
              <a:t>Ways to Find an Internship</a:t>
            </a:r>
          </a:p>
          <a:p>
            <a:r>
              <a:rPr lang="en-US" dirty="0" smtClean="0"/>
              <a:t>Intro to Brocade</a:t>
            </a:r>
          </a:p>
          <a:p>
            <a:r>
              <a:rPr lang="en-US" dirty="0" smtClean="0"/>
              <a:t>My Job at Brocade</a:t>
            </a:r>
          </a:p>
          <a:p>
            <a:r>
              <a:rPr lang="en-US" dirty="0" smtClean="0"/>
              <a:t>Statistical Forecast Process</a:t>
            </a:r>
          </a:p>
          <a:p>
            <a:r>
              <a:rPr lang="en-US" dirty="0" smtClean="0"/>
              <a:t>MAPE and Forecast Accuracy</a:t>
            </a:r>
          </a:p>
          <a:p>
            <a:r>
              <a:rPr lang="en-US" dirty="0" smtClean="0"/>
              <a:t>Software Used in Intern</a:t>
            </a:r>
          </a:p>
          <a:p>
            <a:r>
              <a:rPr lang="en-US" dirty="0" smtClean="0"/>
              <a:t>Highlights</a:t>
            </a: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956" y="1113183"/>
            <a:ext cx="4094086" cy="262393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19" y="421199"/>
            <a:ext cx="8208875" cy="501676"/>
          </a:xfrm>
        </p:spPr>
        <p:txBody>
          <a:bodyPr/>
          <a:lstStyle/>
          <a:p>
            <a:r>
              <a:rPr lang="en-US" dirty="0" smtClean="0"/>
              <a:t>How to Find an Internship?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3937" y="1728195"/>
            <a:ext cx="5499055" cy="1328569"/>
          </a:xfrm>
        </p:spPr>
        <p:txBody>
          <a:bodyPr/>
          <a:lstStyle/>
          <a:p>
            <a:r>
              <a:rPr lang="en-US" dirty="0" smtClean="0"/>
              <a:t>Job Fair on campus</a:t>
            </a:r>
          </a:p>
          <a:p>
            <a:r>
              <a:rPr lang="en-US" dirty="0" smtClean="0"/>
              <a:t>Indeed.com</a:t>
            </a:r>
          </a:p>
          <a:p>
            <a:r>
              <a:rPr lang="en-US" dirty="0" smtClean="0"/>
              <a:t>Company websites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375" y="82494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191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19" y="421199"/>
            <a:ext cx="8208875" cy="501676"/>
          </a:xfrm>
        </p:spPr>
        <p:txBody>
          <a:bodyPr/>
          <a:lstStyle/>
          <a:p>
            <a:r>
              <a:rPr lang="en-US" dirty="0" smtClean="0"/>
              <a:t>How do I find my internship</a:t>
            </a:r>
            <a:r>
              <a:rPr lang="en-US" dirty="0"/>
              <a:t>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8521" y="1418094"/>
            <a:ext cx="5499055" cy="3329116"/>
          </a:xfrm>
        </p:spPr>
        <p:txBody>
          <a:bodyPr/>
          <a:lstStyle/>
          <a:p>
            <a:r>
              <a:rPr lang="en-US" dirty="0" smtClean="0"/>
              <a:t>Job Fair</a:t>
            </a:r>
          </a:p>
          <a:p>
            <a:r>
              <a:rPr lang="en-US" dirty="0" smtClean="0"/>
              <a:t>Create a personal profile on Brocade careers website </a:t>
            </a:r>
          </a:p>
          <a:p>
            <a:r>
              <a:rPr lang="en-US" dirty="0" smtClean="0"/>
              <a:t>Phone interview from HR</a:t>
            </a:r>
          </a:p>
          <a:p>
            <a:r>
              <a:rPr lang="en-US" dirty="0" smtClean="0"/>
              <a:t>Onsite interview with my supervisor and the manager from Revenue Planning </a:t>
            </a:r>
            <a:r>
              <a:rPr lang="en-US" dirty="0"/>
              <a:t>D</a:t>
            </a:r>
            <a:r>
              <a:rPr lang="en-US" dirty="0" smtClean="0"/>
              <a:t>epartment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749" y="1036209"/>
            <a:ext cx="2210462" cy="267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959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358" y="116842"/>
            <a:ext cx="2409246" cy="2141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19" y="421199"/>
            <a:ext cx="8208875" cy="501676"/>
          </a:xfrm>
        </p:spPr>
        <p:txBody>
          <a:bodyPr/>
          <a:lstStyle/>
          <a:p>
            <a:r>
              <a:rPr lang="en-US" dirty="0" smtClean="0"/>
              <a:t>Brocade Communications Systems, Inc.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8765" y="1314727"/>
            <a:ext cx="5499055" cy="3508653"/>
          </a:xfrm>
        </p:spPr>
        <p:txBody>
          <a:bodyPr/>
          <a:lstStyle/>
          <a:p>
            <a:r>
              <a:rPr lang="en-US" dirty="0" smtClean="0"/>
              <a:t>Industry: Software Networking</a:t>
            </a:r>
          </a:p>
          <a:p>
            <a:r>
              <a:rPr lang="en-US" dirty="0" smtClean="0"/>
              <a:t>Headquarters: San Jose, California, USA</a:t>
            </a:r>
          </a:p>
          <a:p>
            <a:r>
              <a:rPr lang="en-US" dirty="0" smtClean="0"/>
              <a:t>CEO: Lloyd Carney</a:t>
            </a:r>
          </a:p>
          <a:p>
            <a:r>
              <a:rPr lang="en-US" dirty="0" smtClean="0"/>
              <a:t>Revenue: $2.24 billion (FY12)</a:t>
            </a:r>
          </a:p>
          <a:p>
            <a:r>
              <a:rPr lang="en-US" dirty="0" smtClean="0"/>
              <a:t>Approximately 4,000 employees worldwide</a:t>
            </a:r>
          </a:p>
          <a:p>
            <a:r>
              <a:rPr lang="en-US" dirty="0" smtClean="0"/>
              <a:t>A wide range of industries and customers in more than 160 countries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358" y="2695492"/>
            <a:ext cx="2518907" cy="1799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0991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Brocade sell?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032" y="1167763"/>
            <a:ext cx="8480791" cy="3036729"/>
          </a:xfrm>
        </p:spPr>
        <p:txBody>
          <a:bodyPr/>
          <a:lstStyle/>
          <a:p>
            <a:r>
              <a:rPr lang="en-US" dirty="0"/>
              <a:t>Main products: SAN (storage area network) directors and switches, network-attached storage, data center switches, and etc.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1200" dirty="0" smtClean="0"/>
              <a:t>     DCX </a:t>
            </a:r>
            <a:r>
              <a:rPr lang="en-US" sz="1200" dirty="0"/>
              <a:t>8510 Backbones            </a:t>
            </a:r>
            <a:r>
              <a:rPr lang="en-US" sz="1200" dirty="0" smtClean="0"/>
              <a:t>         VDX 6720 Switch                FCOE 10-24 Blade (director)                MLX Series (router)</a:t>
            </a:r>
            <a:endParaRPr lang="en-US" sz="1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375452" y="5425798"/>
            <a:ext cx="8206105" cy="1083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691" y="2269095"/>
            <a:ext cx="1141542" cy="10072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28" y="1825850"/>
            <a:ext cx="1679161" cy="16407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79" y="2016140"/>
            <a:ext cx="1969064" cy="1260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980" y="2016141"/>
            <a:ext cx="1001864" cy="126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7174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about my team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1303" y="1207198"/>
            <a:ext cx="8210856" cy="180049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Revenue Planning Department</a:t>
            </a:r>
          </a:p>
          <a:p>
            <a:r>
              <a:rPr lang="en-US" dirty="0" smtClean="0"/>
              <a:t>Manager: Subha Muthukrishnan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329" y="499545"/>
            <a:ext cx="3482671" cy="18032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770" y="3007691"/>
            <a:ext cx="2308174" cy="1540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val 3"/>
          <p:cNvSpPr/>
          <p:nvPr/>
        </p:nvSpPr>
        <p:spPr bwMode="auto">
          <a:xfrm>
            <a:off x="5414838" y="2775005"/>
            <a:ext cx="516835" cy="2326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5812403" y="2302766"/>
            <a:ext cx="691764" cy="3052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35657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 doing at Brocade?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500" y="1168842"/>
            <a:ext cx="7049558" cy="2970044"/>
          </a:xfrm>
        </p:spPr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uild data sets at the product line, forecast class level for all </a:t>
            </a:r>
            <a:r>
              <a:rPr lang="en-US" dirty="0"/>
              <a:t>SAN </a:t>
            </a:r>
            <a:r>
              <a:rPr lang="en-US" dirty="0" smtClean="0"/>
              <a:t>(Storage Area Network</a:t>
            </a:r>
            <a:r>
              <a:rPr lang="en-US" dirty="0"/>
              <a:t>) </a:t>
            </a:r>
            <a:r>
              <a:rPr lang="en-US" dirty="0" smtClean="0"/>
              <a:t>and </a:t>
            </a:r>
            <a:r>
              <a:rPr lang="en-US" dirty="0"/>
              <a:t>LAN (Local Area Network) </a:t>
            </a:r>
            <a:r>
              <a:rPr lang="en-US" dirty="0" smtClean="0"/>
              <a:t>products</a:t>
            </a:r>
          </a:p>
          <a:p>
            <a:r>
              <a:rPr lang="en-US" dirty="0" smtClean="0"/>
              <a:t>Generate stat forecasts for all SAN and LAN products</a:t>
            </a:r>
          </a:p>
          <a:p>
            <a:r>
              <a:rPr lang="en-US" dirty="0" smtClean="0"/>
              <a:t>Compare MAPEs (Mean Absolute Percentage Error) to improve forecast accuracy</a:t>
            </a:r>
          </a:p>
          <a:p>
            <a:r>
              <a:rPr lang="en-US" dirty="0" smtClean="0"/>
              <a:t>Develop a new statistical model for revenue and units forecasting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38775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21" y="286028"/>
            <a:ext cx="8208875" cy="501676"/>
          </a:xfrm>
        </p:spPr>
        <p:txBody>
          <a:bodyPr/>
          <a:lstStyle/>
          <a:p>
            <a:r>
              <a:rPr lang="en-US" dirty="0" smtClean="0"/>
              <a:t>Stat Forecast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788" y="811034"/>
            <a:ext cx="8210856" cy="1328569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66147498"/>
              </p:ext>
            </p:extLst>
          </p:nvPr>
        </p:nvGraphicFramePr>
        <p:xfrm>
          <a:off x="1182093" y="89755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174770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rocade_2010_Theme">
  <a:themeElements>
    <a:clrScheme name="Brocade_2010 palette">
      <a:dk1>
        <a:sysClr val="windowText" lastClr="000000"/>
      </a:dk1>
      <a:lt1>
        <a:sysClr val="window" lastClr="FFFFFF"/>
      </a:lt1>
      <a:dk2>
        <a:srgbClr val="8C8C8C"/>
      </a:dk2>
      <a:lt2>
        <a:srgbClr val="FF0000"/>
      </a:lt2>
      <a:accent1>
        <a:srgbClr val="BEBEBE"/>
      </a:accent1>
      <a:accent2>
        <a:srgbClr val="4084A4"/>
      </a:accent2>
      <a:accent3>
        <a:srgbClr val="4D698F"/>
      </a:accent3>
      <a:accent4>
        <a:srgbClr val="6D9442"/>
      </a:accent4>
      <a:accent5>
        <a:srgbClr val="D7B63A"/>
      </a:accent5>
      <a:accent6>
        <a:srgbClr val="D8832D"/>
      </a:accent6>
      <a:hlink>
        <a:srgbClr val="4084A4"/>
      </a:hlink>
      <a:folHlink>
        <a:srgbClr val="8C8C8C"/>
      </a:folHlink>
    </a:clrScheme>
    <a:fontScheme name="Brocade Template 2009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19050" algn="ctr">
          <a:noFill/>
          <a:miter lim="800000"/>
          <a:headEnd/>
          <a:tailEnd/>
        </a:ln>
      </a:spPr>
      <a:bodyPr wrap="none" anchor="ctr"/>
      <a:lstStyle>
        <a:defPPr>
          <a:defRPr dirty="0"/>
        </a:defPPr>
      </a:lst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rocade_2010 palette">
      <a:dk1>
        <a:sysClr val="windowText" lastClr="000000"/>
      </a:dk1>
      <a:lt1>
        <a:sysClr val="window" lastClr="FFFFFF"/>
      </a:lt1>
      <a:dk2>
        <a:srgbClr val="8C8C8C"/>
      </a:dk2>
      <a:lt2>
        <a:srgbClr val="FF0000"/>
      </a:lt2>
      <a:accent1>
        <a:srgbClr val="BEBEBE"/>
      </a:accent1>
      <a:accent2>
        <a:srgbClr val="4084A4"/>
      </a:accent2>
      <a:accent3>
        <a:srgbClr val="4D698F"/>
      </a:accent3>
      <a:accent4>
        <a:srgbClr val="6D9442"/>
      </a:accent4>
      <a:accent5>
        <a:srgbClr val="D7B63A"/>
      </a:accent5>
      <a:accent6>
        <a:srgbClr val="D8832D"/>
      </a:accent6>
      <a:hlink>
        <a:srgbClr val="4084A4"/>
      </a:hlink>
      <a:folHlink>
        <a:srgbClr val="8C8C8C"/>
      </a:folHlink>
    </a:clrScheme>
    <a:fontScheme name="Brocade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rocade_2010 palette">
      <a:dk1>
        <a:sysClr val="windowText" lastClr="000000"/>
      </a:dk1>
      <a:lt1>
        <a:sysClr val="window" lastClr="FFFFFF"/>
      </a:lt1>
      <a:dk2>
        <a:srgbClr val="8C8C8C"/>
      </a:dk2>
      <a:lt2>
        <a:srgbClr val="FF0000"/>
      </a:lt2>
      <a:accent1>
        <a:srgbClr val="BEBEBE"/>
      </a:accent1>
      <a:accent2>
        <a:srgbClr val="4084A4"/>
      </a:accent2>
      <a:accent3>
        <a:srgbClr val="4D698F"/>
      </a:accent3>
      <a:accent4>
        <a:srgbClr val="6D9442"/>
      </a:accent4>
      <a:accent5>
        <a:srgbClr val="D7B63A"/>
      </a:accent5>
      <a:accent6>
        <a:srgbClr val="D8832D"/>
      </a:accent6>
      <a:hlink>
        <a:srgbClr val="4084A4"/>
      </a:hlink>
      <a:folHlink>
        <a:srgbClr val="8C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48DB2A-A2BB-49B9-B517-04CB45F2482A}">
  <ds:schemaRefs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Brocade_2010_Theme</Template>
  <TotalTime>12527</TotalTime>
  <Words>465</Words>
  <Application>Microsoft Macintosh PowerPoint</Application>
  <PresentationFormat>On-screen Show (16:9)</PresentationFormat>
  <Paragraphs>97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Brocade_2010_Theme</vt:lpstr>
      <vt:lpstr>Stat Forecasting summer 2013 internship</vt:lpstr>
      <vt:lpstr>Agenda </vt:lpstr>
      <vt:lpstr>How to Find an Internship? </vt:lpstr>
      <vt:lpstr>How do I find my internship?</vt:lpstr>
      <vt:lpstr>Brocade Communications Systems, Inc. </vt:lpstr>
      <vt:lpstr>What does Brocade sell?</vt:lpstr>
      <vt:lpstr>A little about my team</vt:lpstr>
      <vt:lpstr>What am I doing at Brocade?</vt:lpstr>
      <vt:lpstr>Stat Forecast Process</vt:lpstr>
      <vt:lpstr>MAPE and Forecast Accuracy</vt:lpstr>
      <vt:lpstr>Which software do I use? </vt:lpstr>
      <vt:lpstr>Highlights </vt:lpstr>
      <vt:lpstr>Highlights 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Presentation Template</dc:title>
  <dc:creator>Zizi Zhuang</dc:creator>
  <cp:lastModifiedBy>Martina Bremer</cp:lastModifiedBy>
  <cp:revision>1811</cp:revision>
  <cp:lastPrinted>2013-05-30T20:30:30Z</cp:lastPrinted>
  <dcterms:created xsi:type="dcterms:W3CDTF">2009-12-07T20:24:13Z</dcterms:created>
  <dcterms:modified xsi:type="dcterms:W3CDTF">2013-11-01T20:42:52Z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