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9"/>
  </p:notesMasterIdLst>
  <p:sldIdLst>
    <p:sldId id="290" r:id="rId2"/>
    <p:sldId id="291" r:id="rId3"/>
    <p:sldId id="327" r:id="rId4"/>
    <p:sldId id="256" r:id="rId5"/>
    <p:sldId id="326" r:id="rId6"/>
    <p:sldId id="292" r:id="rId7"/>
    <p:sldId id="293" r:id="rId8"/>
    <p:sldId id="294" r:id="rId9"/>
    <p:sldId id="308" r:id="rId10"/>
    <p:sldId id="295" r:id="rId11"/>
    <p:sldId id="296" r:id="rId12"/>
    <p:sldId id="298" r:id="rId13"/>
    <p:sldId id="297" r:id="rId14"/>
    <p:sldId id="299" r:id="rId15"/>
    <p:sldId id="300" r:id="rId16"/>
    <p:sldId id="301" r:id="rId17"/>
    <p:sldId id="302" r:id="rId18"/>
    <p:sldId id="303" r:id="rId19"/>
    <p:sldId id="307" r:id="rId20"/>
    <p:sldId id="305" r:id="rId21"/>
    <p:sldId id="306" r:id="rId22"/>
    <p:sldId id="309" r:id="rId23"/>
    <p:sldId id="314" r:id="rId24"/>
    <p:sldId id="316" r:id="rId25"/>
    <p:sldId id="310" r:id="rId26"/>
    <p:sldId id="315" r:id="rId27"/>
    <p:sldId id="312" r:id="rId28"/>
    <p:sldId id="313" r:id="rId29"/>
    <p:sldId id="317" r:id="rId30"/>
    <p:sldId id="319" r:id="rId31"/>
    <p:sldId id="318" r:id="rId32"/>
    <p:sldId id="320" r:id="rId33"/>
    <p:sldId id="321" r:id="rId34"/>
    <p:sldId id="322" r:id="rId35"/>
    <p:sldId id="323" r:id="rId36"/>
    <p:sldId id="324" r:id="rId37"/>
    <p:sldId id="32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679"/>
    <a:srgbClr val="88441E"/>
    <a:srgbClr val="1F6194"/>
    <a:srgbClr val="69823A"/>
    <a:srgbClr val="EAA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5" autoAdjust="0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680" y="168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5CBCE-0E7B-934E-9A7A-39135E50E795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862F5-EF6A-4743-A018-75D5A41DB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6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1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0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9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08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1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09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32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2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87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41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9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09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1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4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54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57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21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85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0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0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28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0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90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53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68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93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2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1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4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3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05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1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862F5-EF6A-4743-A018-75D5A41DB7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4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64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2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5037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301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0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9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SJSU University Personnel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22D9-7E87-2E44-9083-28F8074F870C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SJSU University Personnel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7283-F4CB-9D48-A60C-98F6F709A36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C40A3-D4E3-E748-8275-4DAEF28DDB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1439" y="0"/>
            <a:ext cx="8967537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0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uwave.dc4.pageuppeople.com/default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uwave.dc4.pageuppeople.com/default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uwave.dc4.pageuppeople.com/default.asp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jsu.edu/up/index.php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hrs@sjsu.ed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hyperlink" Target="mailto:hr-info-systems@sjsu.edu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7.xml"/><Relationship Id="rId18" Type="http://schemas.openxmlformats.org/officeDocument/2006/relationships/slide" Target="slide8.xml"/><Relationship Id="rId3" Type="http://schemas.openxmlformats.org/officeDocument/2006/relationships/slide" Target="slide2.xml"/><Relationship Id="rId21" Type="http://schemas.openxmlformats.org/officeDocument/2006/relationships/slide" Target="slide28.xml"/><Relationship Id="rId7" Type="http://schemas.openxmlformats.org/officeDocument/2006/relationships/slide" Target="slide29.xml"/><Relationship Id="rId12" Type="http://schemas.openxmlformats.org/officeDocument/2006/relationships/slide" Target="slide34.xml"/><Relationship Id="rId17" Type="http://schemas.openxmlformats.org/officeDocument/2006/relationships/slide" Target="slide35.xml"/><Relationship Id="rId2" Type="http://schemas.openxmlformats.org/officeDocument/2006/relationships/notesSlide" Target="../notesSlides/notesSlide3.xml"/><Relationship Id="rId16" Type="http://schemas.openxmlformats.org/officeDocument/2006/relationships/slide" Target="slide2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24" Type="http://schemas.openxmlformats.org/officeDocument/2006/relationships/slide" Target="slide37.xml"/><Relationship Id="rId5" Type="http://schemas.openxmlformats.org/officeDocument/2006/relationships/slide" Target="slide15.xml"/><Relationship Id="rId15" Type="http://schemas.openxmlformats.org/officeDocument/2006/relationships/slide" Target="slide20.xml"/><Relationship Id="rId23" Type="http://schemas.openxmlformats.org/officeDocument/2006/relationships/slide" Target="slide9.xml"/><Relationship Id="rId10" Type="http://schemas.openxmlformats.org/officeDocument/2006/relationships/slide" Target="slide18.xml"/><Relationship Id="rId19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11.xml"/><Relationship Id="rId14" Type="http://schemas.openxmlformats.org/officeDocument/2006/relationships/slide" Target="slide13.xml"/><Relationship Id="rId22" Type="http://schemas.openxmlformats.org/officeDocument/2006/relationships/slide" Target="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36A5C-A285-7C42-8AF8-46853206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51313"/>
            <a:ext cx="7886700" cy="3526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System Overview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Presented by</a:t>
            </a:r>
          </a:p>
          <a:p>
            <a:pPr marL="0" indent="0" algn="ctr">
              <a:buNone/>
            </a:pPr>
            <a:r>
              <a:rPr lang="en-US" i="1" dirty="0"/>
              <a:t>CHRS Recruiting Project Team</a:t>
            </a:r>
          </a:p>
          <a:p>
            <a:pPr marL="0" indent="0" algn="ctr">
              <a:buNone/>
            </a:pPr>
            <a:r>
              <a:rPr lang="en-US" i="1" dirty="0"/>
              <a:t>University Personnel</a:t>
            </a:r>
          </a:p>
        </p:txBody>
      </p:sp>
    </p:spTree>
    <p:extLst>
      <p:ext uri="{BB962C8B-B14F-4D97-AF65-F5344CB8AC3E}">
        <p14:creationId xmlns:p14="http://schemas.microsoft.com/office/powerpoint/2010/main" val="132414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DA862C-391A-8347-89EF-DF2E68315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288" y="2337318"/>
            <a:ext cx="4593423" cy="38955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ACA3C5-D32C-164C-A4A8-7960E6F13797}"/>
              </a:ext>
            </a:extLst>
          </p:cNvPr>
          <p:cNvSpPr txBox="1"/>
          <p:nvPr/>
        </p:nvSpPr>
        <p:spPr>
          <a:xfrm>
            <a:off x="2229981" y="1971977"/>
            <a:ext cx="15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DEPARTMENT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6AD35D-56D0-9844-BC93-87C741EC4786}"/>
              </a:ext>
            </a:extLst>
          </p:cNvPr>
          <p:cNvSpPr txBox="1"/>
          <p:nvPr/>
        </p:nvSpPr>
        <p:spPr>
          <a:xfrm>
            <a:off x="4058686" y="1971977"/>
            <a:ext cx="102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VARIOUS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AF75A-61E0-3944-B05D-498079F2316A}"/>
              </a:ext>
            </a:extLst>
          </p:cNvPr>
          <p:cNvSpPr txBox="1"/>
          <p:nvPr/>
        </p:nvSpPr>
        <p:spPr>
          <a:xfrm>
            <a:off x="5519053" y="1971977"/>
            <a:ext cx="12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RECRUITER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69045BA-A8E8-2440-8286-993064CC3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49" y="2891734"/>
            <a:ext cx="1175657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0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Who Creates the Job Card?</a:t>
            </a:r>
          </a:p>
          <a:p>
            <a:r>
              <a:rPr lang="en-US" sz="2400" dirty="0"/>
              <a:t>Department</a:t>
            </a:r>
          </a:p>
          <a:p>
            <a:pPr lvl="1"/>
            <a:r>
              <a:rPr lang="en-US" sz="2000" dirty="0"/>
              <a:t>Department Admin, College or HR Contact, Hiring Manager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Who Approves the Job Card?</a:t>
            </a:r>
          </a:p>
          <a:p>
            <a:r>
              <a:rPr lang="en-US" dirty="0"/>
              <a:t>Faculty</a:t>
            </a:r>
          </a:p>
          <a:p>
            <a:pPr lvl="1"/>
            <a:r>
              <a:rPr lang="en-US" dirty="0"/>
              <a:t>Chair</a:t>
            </a:r>
          </a:p>
          <a:p>
            <a:pPr lvl="1"/>
            <a:r>
              <a:rPr lang="en-US" dirty="0"/>
              <a:t>Dean</a:t>
            </a:r>
          </a:p>
          <a:p>
            <a:pPr lvl="1"/>
            <a:r>
              <a:rPr lang="en-US" i="1" dirty="0"/>
              <a:t>Division/Student Affairs only</a:t>
            </a:r>
          </a:p>
          <a:p>
            <a:pPr lvl="1"/>
            <a:r>
              <a:rPr lang="en-US" dirty="0"/>
              <a:t>Senior Director, Faculty Affairs</a:t>
            </a:r>
          </a:p>
          <a:p>
            <a:r>
              <a:rPr lang="en-US" dirty="0"/>
              <a:t>Staff/MPP</a:t>
            </a:r>
          </a:p>
          <a:p>
            <a:pPr lvl="1"/>
            <a:r>
              <a:rPr lang="en-US" dirty="0"/>
              <a:t>Position data reporting structure – Levels 1 and 2/standard</a:t>
            </a:r>
          </a:p>
          <a:p>
            <a:pPr lvl="1"/>
            <a:r>
              <a:rPr lang="en-US" i="1" dirty="0"/>
              <a:t>Division/varies by division</a:t>
            </a:r>
          </a:p>
          <a:p>
            <a:pPr lvl="1"/>
            <a:r>
              <a:rPr lang="en-US" i="1" dirty="0"/>
              <a:t>VP/varies by division</a:t>
            </a:r>
          </a:p>
          <a:p>
            <a:pPr lvl="1"/>
            <a:r>
              <a:rPr lang="en-US" dirty="0"/>
              <a:t>Budget Office/standard</a:t>
            </a:r>
          </a:p>
          <a:p>
            <a:pPr lvl="1"/>
            <a:r>
              <a:rPr lang="en-US" i="1" dirty="0"/>
              <a:t>President/new MPPs 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2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Approvals</a:t>
            </a:r>
          </a:p>
          <a:p>
            <a:r>
              <a:rPr lang="en-US" sz="2400" dirty="0"/>
              <a:t>Multiple approval structures, based on division</a:t>
            </a:r>
          </a:p>
          <a:p>
            <a:r>
              <a:rPr lang="en-US" sz="2400" dirty="0"/>
              <a:t>Division with faculty positions have more choices</a:t>
            </a:r>
          </a:p>
          <a:p>
            <a:pPr lvl="1"/>
            <a:r>
              <a:rPr lang="en-US" sz="2000" dirty="0"/>
              <a:t>Academic Affairs</a:t>
            </a:r>
          </a:p>
          <a:p>
            <a:pPr lvl="1"/>
            <a:r>
              <a:rPr lang="en-US" sz="2000" dirty="0"/>
              <a:t>Athletics</a:t>
            </a:r>
          </a:p>
          <a:p>
            <a:pPr lvl="1"/>
            <a:r>
              <a:rPr lang="en-US" sz="2000" dirty="0"/>
              <a:t>Student Affairs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34D8BBB5-B290-7748-B5F6-7C475D648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288" y="1792969"/>
            <a:ext cx="2566307" cy="47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6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A158B0-B118-5040-802F-1B0A22E968C2}"/>
              </a:ext>
            </a:extLst>
          </p:cNvPr>
          <p:cNvSpPr txBox="1">
            <a:spLocks/>
          </p:cNvSpPr>
          <p:nvPr/>
        </p:nvSpPr>
        <p:spPr>
          <a:xfrm>
            <a:off x="628650" y="196713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5400" b="1" dirty="0">
              <a:hlinkClick r:id="rId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5400" b="1" dirty="0">
              <a:hlinkClick r:id="rId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>
                <a:hlinkClick r:id="rId4"/>
              </a:rPr>
              <a:t>Let’s see how it’s done!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90073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Key Points</a:t>
            </a:r>
          </a:p>
          <a:p>
            <a:r>
              <a:rPr lang="en-US" sz="2400" dirty="0"/>
              <a:t>Have all information ready before starting process</a:t>
            </a:r>
          </a:p>
          <a:p>
            <a:r>
              <a:rPr lang="en-US" sz="2400" dirty="0"/>
              <a:t>Team is like Department/Department ID</a:t>
            </a:r>
          </a:p>
          <a:p>
            <a:r>
              <a:rPr lang="en-US" sz="2400" dirty="0"/>
              <a:t>SJSU information will be prefaced with SJ</a:t>
            </a:r>
          </a:p>
          <a:p>
            <a:r>
              <a:rPr lang="en-US" sz="2400" dirty="0"/>
              <a:t>System required fields have an * but other fields are also required for SJSU processing</a:t>
            </a:r>
          </a:p>
          <a:p>
            <a:r>
              <a:rPr lang="en-US" sz="2400" dirty="0"/>
              <a:t>Be mindful when selecting Recruitment and Approval Processes </a:t>
            </a:r>
          </a:p>
          <a:p>
            <a:r>
              <a:rPr lang="en-US" sz="2400" dirty="0"/>
              <a:t>Think about who is going to manage the recruitment</a:t>
            </a:r>
          </a:p>
          <a:p>
            <a:r>
              <a:rPr lang="en-US" sz="2400" dirty="0"/>
              <a:t>Process differs slightly between Staff/MPP and Faculty recruitments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5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DD838-B303-1945-8F89-798C21BDD729}"/>
              </a:ext>
            </a:extLst>
          </p:cNvPr>
          <p:cNvSpPr/>
          <p:nvPr/>
        </p:nvSpPr>
        <p:spPr>
          <a:xfrm>
            <a:off x="0" y="-10886"/>
            <a:ext cx="9144000" cy="6498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78D8886-4345-F24C-9024-B748DCE87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296" y="361821"/>
            <a:ext cx="5134106" cy="6134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ACA3C5-D32C-164C-A4A8-7960E6F13797}"/>
              </a:ext>
            </a:extLst>
          </p:cNvPr>
          <p:cNvSpPr txBox="1"/>
          <p:nvPr/>
        </p:nvSpPr>
        <p:spPr>
          <a:xfrm>
            <a:off x="3775762" y="783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RECRUITMENT COMMITTEE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7B195-0D40-6A48-A29C-290BF0ADEA1F}"/>
              </a:ext>
            </a:extLst>
          </p:cNvPr>
          <p:cNvSpPr txBox="1"/>
          <p:nvPr/>
        </p:nvSpPr>
        <p:spPr>
          <a:xfrm>
            <a:off x="6986646" y="3375"/>
            <a:ext cx="191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HIRING MANAGER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DAB6C-F324-9C4B-B1A1-2B0E54458457}"/>
              </a:ext>
            </a:extLst>
          </p:cNvPr>
          <p:cNvSpPr txBox="1"/>
          <p:nvPr/>
        </p:nvSpPr>
        <p:spPr>
          <a:xfrm>
            <a:off x="132598" y="381784"/>
            <a:ext cx="36379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Staff &amp; MPP Recruitments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Process begins after Recruiter routes applications</a:t>
            </a:r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E2B69B5-5BB9-CB43-BAA1-D1453EAB2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06" y="2717562"/>
            <a:ext cx="1175657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8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DD838-B303-1945-8F89-798C21BDD729}"/>
              </a:ext>
            </a:extLst>
          </p:cNvPr>
          <p:cNvSpPr/>
          <p:nvPr/>
        </p:nvSpPr>
        <p:spPr>
          <a:xfrm>
            <a:off x="0" y="-10886"/>
            <a:ext cx="9144000" cy="6498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ACA3C5-D32C-164C-A4A8-7960E6F13797}"/>
              </a:ext>
            </a:extLst>
          </p:cNvPr>
          <p:cNvSpPr txBox="1"/>
          <p:nvPr/>
        </p:nvSpPr>
        <p:spPr>
          <a:xfrm>
            <a:off x="4764631" y="155185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RECRUITMENT COMMITTEE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7B195-0D40-6A48-A29C-290BF0ADEA1F}"/>
              </a:ext>
            </a:extLst>
          </p:cNvPr>
          <p:cNvSpPr txBox="1"/>
          <p:nvPr/>
        </p:nvSpPr>
        <p:spPr>
          <a:xfrm>
            <a:off x="3884378" y="15596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DAB6C-F324-9C4B-B1A1-2B0E54458457}"/>
              </a:ext>
            </a:extLst>
          </p:cNvPr>
          <p:cNvSpPr txBox="1"/>
          <p:nvPr/>
        </p:nvSpPr>
        <p:spPr>
          <a:xfrm>
            <a:off x="132598" y="381784"/>
            <a:ext cx="363795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Tenured/Tenure-Track and Full-Time Temporary Faculty Recruitments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Process begins when Department Chair receives applications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1F739C-88AD-6349-86CF-F7B4599AC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355" y="549729"/>
            <a:ext cx="5106047" cy="5800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FB99C-AA75-4042-8706-5ED3479984A1}"/>
              </a:ext>
            </a:extLst>
          </p:cNvPr>
          <p:cNvSpPr txBox="1"/>
          <p:nvPr/>
        </p:nvSpPr>
        <p:spPr>
          <a:xfrm>
            <a:off x="9720943" y="3004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64FFB97-B772-4644-9124-648A31408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06" y="3490448"/>
            <a:ext cx="1175657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31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DD838-B303-1945-8F89-798C21BDD729}"/>
              </a:ext>
            </a:extLst>
          </p:cNvPr>
          <p:cNvSpPr/>
          <p:nvPr/>
        </p:nvSpPr>
        <p:spPr>
          <a:xfrm>
            <a:off x="0" y="-10886"/>
            <a:ext cx="9144000" cy="6498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7B195-0D40-6A48-A29C-290BF0ADEA1F}"/>
              </a:ext>
            </a:extLst>
          </p:cNvPr>
          <p:cNvSpPr txBox="1"/>
          <p:nvPr/>
        </p:nvSpPr>
        <p:spPr>
          <a:xfrm>
            <a:off x="3884378" y="15596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DAB6C-F324-9C4B-B1A1-2B0E54458457}"/>
              </a:ext>
            </a:extLst>
          </p:cNvPr>
          <p:cNvSpPr txBox="1"/>
          <p:nvPr/>
        </p:nvSpPr>
        <p:spPr>
          <a:xfrm>
            <a:off x="132598" y="381784"/>
            <a:ext cx="36379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Part-Time Temporary Faculty Recruitments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Process begins when Department Chair receives applications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FB99C-AA75-4042-8706-5ED3479984A1}"/>
              </a:ext>
            </a:extLst>
          </p:cNvPr>
          <p:cNvSpPr txBox="1"/>
          <p:nvPr/>
        </p:nvSpPr>
        <p:spPr>
          <a:xfrm>
            <a:off x="9720943" y="3004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5FA568-414D-8A49-A987-4C973485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712" y="525302"/>
            <a:ext cx="5024875" cy="5804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D42FC6A-7913-2A42-B1B7-C789B3124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06" y="2478071"/>
            <a:ext cx="1175657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8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Who Routes Applications?</a:t>
            </a:r>
          </a:p>
          <a:p>
            <a:r>
              <a:rPr lang="en-US" sz="2400" dirty="0"/>
              <a:t>Staff/MPP</a:t>
            </a:r>
          </a:p>
          <a:p>
            <a:pPr lvl="1"/>
            <a:r>
              <a:rPr lang="en-US" sz="2000" dirty="0"/>
              <a:t>Recruiter</a:t>
            </a:r>
          </a:p>
          <a:p>
            <a:r>
              <a:rPr lang="en-US" sz="2400" dirty="0"/>
              <a:t>Faculty</a:t>
            </a:r>
          </a:p>
          <a:p>
            <a:pPr lvl="1"/>
            <a:r>
              <a:rPr lang="en-US" sz="2000" dirty="0"/>
              <a:t>Department Chair or Recruitment Administrator</a:t>
            </a:r>
          </a:p>
          <a:p>
            <a:pPr marL="0" indent="0">
              <a:buNone/>
            </a:pPr>
            <a:r>
              <a:rPr lang="en-US" b="1" dirty="0"/>
              <a:t>Who Screens Applications, Evaluates Interviews?</a:t>
            </a:r>
          </a:p>
          <a:p>
            <a:r>
              <a:rPr lang="en-US" sz="2400" dirty="0"/>
              <a:t>Staff/MPP</a:t>
            </a:r>
          </a:p>
          <a:p>
            <a:pPr lvl="1"/>
            <a:r>
              <a:rPr lang="en-US" sz="2000" dirty="0"/>
              <a:t>Search Committee Chair &amp; Members, Hiring Manager</a:t>
            </a:r>
          </a:p>
          <a:p>
            <a:r>
              <a:rPr lang="en-US" sz="2400" dirty="0"/>
              <a:t>Faculty</a:t>
            </a:r>
          </a:p>
          <a:p>
            <a:pPr lvl="1"/>
            <a:r>
              <a:rPr lang="en-US" sz="2000" dirty="0"/>
              <a:t>Department Chair, Search Committee Chair &amp; Members, Hiring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6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Who Manages the Recruitment?</a:t>
            </a:r>
          </a:p>
          <a:p>
            <a:pPr marL="0" indent="0">
              <a:buNone/>
            </a:pPr>
            <a:r>
              <a:rPr lang="en-US" b="1" dirty="0"/>
              <a:t>Who Moves Applicants through the Process?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These will vary by recruitment and are important to determine up front.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6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About today’s session:</a:t>
            </a:r>
          </a:p>
          <a:p>
            <a:r>
              <a:rPr lang="en-US" sz="2400" dirty="0"/>
              <a:t>High level overview</a:t>
            </a:r>
          </a:p>
          <a:p>
            <a:r>
              <a:rPr lang="en-US" sz="2400" dirty="0"/>
              <a:t>We are still in testing; some elements may change</a:t>
            </a:r>
          </a:p>
          <a:p>
            <a:r>
              <a:rPr lang="en-US" sz="2400" dirty="0"/>
              <a:t>Details will be covered in individual training sessions</a:t>
            </a:r>
          </a:p>
          <a:p>
            <a:r>
              <a:rPr lang="en-US" sz="2400" dirty="0"/>
              <a:t>Time for questions at the end of each section</a:t>
            </a:r>
          </a:p>
          <a:p>
            <a:r>
              <a:rPr lang="en-US" sz="2400" dirty="0"/>
              <a:t>Session will be recorded and posted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0D3F3-6A3A-914F-8B92-36436BB5B7AE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A158B0-B118-5040-802F-1B0A22E968C2}"/>
              </a:ext>
            </a:extLst>
          </p:cNvPr>
          <p:cNvSpPr txBox="1">
            <a:spLocks/>
          </p:cNvSpPr>
          <p:nvPr/>
        </p:nvSpPr>
        <p:spPr>
          <a:xfrm>
            <a:off x="628650" y="196713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5400" b="1" dirty="0">
              <a:hlinkClick r:id="rId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5400" b="1" dirty="0">
              <a:hlinkClick r:id="rId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>
                <a:hlinkClick r:id="rId4"/>
              </a:rPr>
              <a:t>Let’s see how it’s done!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62661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Key Points</a:t>
            </a:r>
          </a:p>
          <a:p>
            <a:r>
              <a:rPr lang="en-US" sz="2400" dirty="0"/>
              <a:t>Know who will manage the recruitment and move applicants through the process up front</a:t>
            </a:r>
          </a:p>
          <a:p>
            <a:r>
              <a:rPr lang="en-US" sz="2400" dirty="0"/>
              <a:t>Steps in the process can be skipped if they are not needed</a:t>
            </a:r>
          </a:p>
          <a:p>
            <a:r>
              <a:rPr lang="en-US" sz="2400" dirty="0"/>
              <a:t>Feedback at every step is important; be thoughtful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59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DD838-B303-1945-8F89-798C21BDD729}"/>
              </a:ext>
            </a:extLst>
          </p:cNvPr>
          <p:cNvSpPr/>
          <p:nvPr/>
        </p:nvSpPr>
        <p:spPr>
          <a:xfrm>
            <a:off x="0" y="-10886"/>
            <a:ext cx="9144000" cy="6498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7B195-0D40-6A48-A29C-290BF0ADEA1F}"/>
              </a:ext>
            </a:extLst>
          </p:cNvPr>
          <p:cNvSpPr txBox="1"/>
          <p:nvPr/>
        </p:nvSpPr>
        <p:spPr>
          <a:xfrm>
            <a:off x="4319807" y="90654"/>
            <a:ext cx="12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RECRUITER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DAB6C-F324-9C4B-B1A1-2B0E54458457}"/>
              </a:ext>
            </a:extLst>
          </p:cNvPr>
          <p:cNvSpPr txBox="1"/>
          <p:nvPr/>
        </p:nvSpPr>
        <p:spPr>
          <a:xfrm>
            <a:off x="132598" y="381784"/>
            <a:ext cx="36379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Staff &amp; MPP Recruitments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Process begins once finalist has been selected and recruitment has been reviewed by Recruiter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FB99C-AA75-4042-8706-5ED3479984A1}"/>
              </a:ext>
            </a:extLst>
          </p:cNvPr>
          <p:cNvSpPr txBox="1"/>
          <p:nvPr/>
        </p:nvSpPr>
        <p:spPr>
          <a:xfrm>
            <a:off x="9720943" y="3004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DD3EFF-B537-8C46-9F66-8549D7579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382" y="447708"/>
            <a:ext cx="5055020" cy="6030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68A2E1-6D72-7B47-A45B-C6054061803E}"/>
              </a:ext>
            </a:extLst>
          </p:cNvPr>
          <p:cNvSpPr txBox="1"/>
          <p:nvPr/>
        </p:nvSpPr>
        <p:spPr>
          <a:xfrm>
            <a:off x="5902042" y="90654"/>
            <a:ext cx="117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BAF35-E25F-E34A-AB86-A4354ECC4065}"/>
              </a:ext>
            </a:extLst>
          </p:cNvPr>
          <p:cNvSpPr txBox="1"/>
          <p:nvPr/>
        </p:nvSpPr>
        <p:spPr>
          <a:xfrm>
            <a:off x="6914415" y="90654"/>
            <a:ext cx="126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CANDIDATE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0F5C6-96AF-6D46-A847-158024092D79}"/>
              </a:ext>
            </a:extLst>
          </p:cNvPr>
          <p:cNvSpPr txBox="1"/>
          <p:nvPr/>
        </p:nvSpPr>
        <p:spPr>
          <a:xfrm>
            <a:off x="8262059" y="90654"/>
            <a:ext cx="50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</a:t>
            </a:r>
          </a:p>
        </p:txBody>
      </p:sp>
      <p:pic>
        <p:nvPicPr>
          <p:cNvPr id="13" name="Picture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C047ECE-942E-A746-B1F6-B300EA43E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06" y="3196533"/>
            <a:ext cx="1175657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43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DD838-B303-1945-8F89-798C21BDD729}"/>
              </a:ext>
            </a:extLst>
          </p:cNvPr>
          <p:cNvSpPr/>
          <p:nvPr/>
        </p:nvSpPr>
        <p:spPr>
          <a:xfrm>
            <a:off x="0" y="-10886"/>
            <a:ext cx="9144000" cy="6498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7B195-0D40-6A48-A29C-290BF0ADEA1F}"/>
              </a:ext>
            </a:extLst>
          </p:cNvPr>
          <p:cNvSpPr txBox="1"/>
          <p:nvPr/>
        </p:nvSpPr>
        <p:spPr>
          <a:xfrm>
            <a:off x="3447864" y="126924"/>
            <a:ext cx="12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RECRUITER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DAB6C-F324-9C4B-B1A1-2B0E54458457}"/>
              </a:ext>
            </a:extLst>
          </p:cNvPr>
          <p:cNvSpPr txBox="1"/>
          <p:nvPr/>
        </p:nvSpPr>
        <p:spPr>
          <a:xfrm>
            <a:off x="132599" y="381784"/>
            <a:ext cx="32957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Tenured/Tenure-Track Recruitments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Process begins once finalist has been selected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FB99C-AA75-4042-8706-5ED3479984A1}"/>
              </a:ext>
            </a:extLst>
          </p:cNvPr>
          <p:cNvSpPr txBox="1"/>
          <p:nvPr/>
        </p:nvSpPr>
        <p:spPr>
          <a:xfrm>
            <a:off x="9720943" y="3004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8A2E1-6D72-7B47-A45B-C6054061803E}"/>
              </a:ext>
            </a:extLst>
          </p:cNvPr>
          <p:cNvSpPr txBox="1"/>
          <p:nvPr/>
        </p:nvSpPr>
        <p:spPr>
          <a:xfrm>
            <a:off x="4977384" y="12692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DEPARTMENT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BAF35-E25F-E34A-AB86-A4354ECC4065}"/>
              </a:ext>
            </a:extLst>
          </p:cNvPr>
          <p:cNvSpPr txBox="1"/>
          <p:nvPr/>
        </p:nvSpPr>
        <p:spPr>
          <a:xfrm>
            <a:off x="6914415" y="126924"/>
            <a:ext cx="126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CANDIDATE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0F5C6-96AF-6D46-A847-158024092D79}"/>
              </a:ext>
            </a:extLst>
          </p:cNvPr>
          <p:cNvSpPr txBox="1"/>
          <p:nvPr/>
        </p:nvSpPr>
        <p:spPr>
          <a:xfrm>
            <a:off x="8262059" y="126924"/>
            <a:ext cx="50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1FBCC-D195-2640-AE97-E518A6AFF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74" y="576099"/>
            <a:ext cx="5518388" cy="5830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97F5920-A75A-1040-A06F-59B55BBE3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06" y="2401877"/>
            <a:ext cx="1175657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DD838-B303-1945-8F89-798C21BDD729}"/>
              </a:ext>
            </a:extLst>
          </p:cNvPr>
          <p:cNvSpPr/>
          <p:nvPr/>
        </p:nvSpPr>
        <p:spPr>
          <a:xfrm>
            <a:off x="0" y="-10886"/>
            <a:ext cx="9144000" cy="6498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7B195-0D40-6A48-A29C-290BF0ADEA1F}"/>
              </a:ext>
            </a:extLst>
          </p:cNvPr>
          <p:cNvSpPr txBox="1"/>
          <p:nvPr/>
        </p:nvSpPr>
        <p:spPr>
          <a:xfrm>
            <a:off x="3447864" y="126924"/>
            <a:ext cx="12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RECRUITER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DAB6C-F324-9C4B-B1A1-2B0E54458457}"/>
              </a:ext>
            </a:extLst>
          </p:cNvPr>
          <p:cNvSpPr txBox="1"/>
          <p:nvPr/>
        </p:nvSpPr>
        <p:spPr>
          <a:xfrm>
            <a:off x="132599" y="381784"/>
            <a:ext cx="32957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Part- and Full-time Temporary Faculty Recruitments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Process begins once finalist has been selected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FB99C-AA75-4042-8706-5ED3479984A1}"/>
              </a:ext>
            </a:extLst>
          </p:cNvPr>
          <p:cNvSpPr txBox="1"/>
          <p:nvPr/>
        </p:nvSpPr>
        <p:spPr>
          <a:xfrm>
            <a:off x="9720943" y="3004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8A2E1-6D72-7B47-A45B-C6054061803E}"/>
              </a:ext>
            </a:extLst>
          </p:cNvPr>
          <p:cNvSpPr txBox="1"/>
          <p:nvPr/>
        </p:nvSpPr>
        <p:spPr>
          <a:xfrm>
            <a:off x="5010042" y="12692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DEPARTMENT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BAF35-E25F-E34A-AB86-A4354ECC4065}"/>
              </a:ext>
            </a:extLst>
          </p:cNvPr>
          <p:cNvSpPr txBox="1"/>
          <p:nvPr/>
        </p:nvSpPr>
        <p:spPr>
          <a:xfrm>
            <a:off x="6772898" y="126924"/>
            <a:ext cx="126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CANDIDATE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0F5C6-96AF-6D46-A847-158024092D79}"/>
              </a:ext>
            </a:extLst>
          </p:cNvPr>
          <p:cNvSpPr txBox="1"/>
          <p:nvPr/>
        </p:nvSpPr>
        <p:spPr>
          <a:xfrm>
            <a:off x="8262059" y="126924"/>
            <a:ext cx="50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632180-A9CB-524E-80B7-6E7EB4D40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408" y="548941"/>
            <a:ext cx="5512168" cy="5797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0AA9210-7581-9446-9C0F-33C3E33AB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06" y="2924390"/>
            <a:ext cx="1175657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50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Who Completes the Offer Card?</a:t>
            </a:r>
          </a:p>
          <a:p>
            <a:r>
              <a:rPr lang="en-US" sz="2400" dirty="0"/>
              <a:t>Staff/MPP</a:t>
            </a:r>
          </a:p>
          <a:p>
            <a:pPr lvl="1"/>
            <a:r>
              <a:rPr lang="en-US" sz="2000" dirty="0"/>
              <a:t>Recruiter</a:t>
            </a:r>
          </a:p>
          <a:p>
            <a:r>
              <a:rPr lang="en-US" sz="2400" dirty="0"/>
              <a:t>Faculty</a:t>
            </a:r>
          </a:p>
          <a:p>
            <a:pPr lvl="1"/>
            <a:r>
              <a:rPr lang="en-US" sz="2000" dirty="0"/>
              <a:t>Department Chair or Recruitment Administrator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Who Manages the Background Check?</a:t>
            </a:r>
          </a:p>
          <a:p>
            <a:r>
              <a:rPr lang="en-US" sz="2400" dirty="0"/>
              <a:t>Staff/MPP</a:t>
            </a:r>
          </a:p>
          <a:p>
            <a:pPr lvl="1"/>
            <a:r>
              <a:rPr lang="en-US" sz="2000" dirty="0"/>
              <a:t>Recruiter</a:t>
            </a:r>
          </a:p>
          <a:p>
            <a:r>
              <a:rPr lang="en-US" sz="2400" dirty="0"/>
              <a:t>Faculty</a:t>
            </a:r>
          </a:p>
          <a:p>
            <a:pPr lvl="1"/>
            <a:r>
              <a:rPr lang="en-US" sz="2000" dirty="0"/>
              <a:t>Department initiates; Faculty Affairs Reviews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28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75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Who Manages the Integration with PeopleSoft?</a:t>
            </a:r>
          </a:p>
          <a:p>
            <a:r>
              <a:rPr lang="en-US" sz="2400" dirty="0"/>
              <a:t>Staff/MPP</a:t>
            </a:r>
          </a:p>
          <a:p>
            <a:pPr lvl="1"/>
            <a:r>
              <a:rPr lang="en-US" sz="2000" dirty="0"/>
              <a:t>Recruiter</a:t>
            </a:r>
          </a:p>
          <a:p>
            <a:r>
              <a:rPr lang="en-US" sz="2400" dirty="0"/>
              <a:t>Faculty</a:t>
            </a:r>
          </a:p>
          <a:p>
            <a:pPr lvl="1"/>
            <a:r>
              <a:rPr lang="en-US" sz="2000" dirty="0"/>
              <a:t>Colleges: Dean’s Office Staff</a:t>
            </a:r>
          </a:p>
          <a:p>
            <a:pPr lvl="1"/>
            <a:r>
              <a:rPr lang="en-US" sz="2000" dirty="0"/>
              <a:t>Counseling, Athletics, Library: Designated HR Contacts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Who Finalizes the Recruitment?</a:t>
            </a:r>
          </a:p>
          <a:p>
            <a:r>
              <a:rPr lang="en-US" sz="2400" dirty="0"/>
              <a:t>Staff/MPP</a:t>
            </a:r>
          </a:p>
          <a:p>
            <a:pPr lvl="1"/>
            <a:r>
              <a:rPr lang="en-US" sz="2000" dirty="0"/>
              <a:t>Recruiter</a:t>
            </a:r>
          </a:p>
          <a:p>
            <a:r>
              <a:rPr lang="en-US" sz="2400" dirty="0"/>
              <a:t>Faculty</a:t>
            </a:r>
          </a:p>
          <a:p>
            <a:pPr lvl="1"/>
            <a:r>
              <a:rPr lang="en-US" sz="2000" dirty="0"/>
              <a:t>Department Chair or Recruitment Administrator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14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A158B0-B118-5040-802F-1B0A22E968C2}"/>
              </a:ext>
            </a:extLst>
          </p:cNvPr>
          <p:cNvSpPr txBox="1">
            <a:spLocks/>
          </p:cNvSpPr>
          <p:nvPr/>
        </p:nvSpPr>
        <p:spPr>
          <a:xfrm>
            <a:off x="628650" y="196713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5400" b="1" dirty="0">
              <a:hlinkClick r:id="rId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5400" b="1" dirty="0">
              <a:hlinkClick r:id="rId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>
                <a:hlinkClick r:id="rId4"/>
              </a:rPr>
              <a:t>Let’s see how it’s done!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11366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Key Points</a:t>
            </a:r>
          </a:p>
          <a:p>
            <a:r>
              <a:rPr lang="en-US" sz="2400" dirty="0"/>
              <a:t>Approval for offer takes place outside of the system</a:t>
            </a:r>
          </a:p>
          <a:p>
            <a:r>
              <a:rPr lang="en-US" sz="2400" dirty="0"/>
              <a:t>Candidates will sign offer letters (and position descriptions when applicable) via DocuSign</a:t>
            </a:r>
          </a:p>
          <a:p>
            <a:pPr lvl="1"/>
            <a:r>
              <a:rPr lang="en-US" sz="2000" dirty="0"/>
              <a:t>New part- and full-time temporary faculty only need to sign the offer letter; they do not need to sign the PeopleSoft Terms &amp; Conditions</a:t>
            </a:r>
          </a:p>
          <a:p>
            <a:r>
              <a:rPr lang="en-US" sz="2400" dirty="0"/>
              <a:t>Accurate Background will be integrated with the system later this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93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Training</a:t>
            </a:r>
          </a:p>
          <a:p>
            <a:r>
              <a:rPr lang="en-US" sz="2400" dirty="0"/>
              <a:t>All training will be handled via Zoom for the foreseeable future</a:t>
            </a:r>
          </a:p>
          <a:p>
            <a:r>
              <a:rPr lang="en-US" sz="2400" dirty="0"/>
              <a:t>Classes are limited in size to ensure effective learning</a:t>
            </a:r>
          </a:p>
          <a:p>
            <a:r>
              <a:rPr lang="en-US" sz="2400" dirty="0"/>
              <a:t>Learning will be hands-on for most courses</a:t>
            </a:r>
          </a:p>
          <a:p>
            <a:r>
              <a:rPr lang="en-US" sz="2400" dirty="0"/>
              <a:t>Documentation will be made available for download</a:t>
            </a:r>
          </a:p>
          <a:p>
            <a:r>
              <a:rPr lang="en-US" sz="2400" dirty="0"/>
              <a:t>Some portions of the training will be recorded for those who are unable to attend</a:t>
            </a:r>
          </a:p>
          <a:p>
            <a:r>
              <a:rPr lang="en-US" sz="2400" dirty="0"/>
              <a:t>This overview session will be posted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70D3F3-6A3A-914F-8B92-36436BB5B7AE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62795F28-F6BF-F74B-9EDF-C4748D0E3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515" r="56061"/>
          <a:stretch/>
        </p:blipFill>
        <p:spPr>
          <a:xfrm>
            <a:off x="62202" y="5050976"/>
            <a:ext cx="9019596" cy="108857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ADFA6CF-B318-0B4F-BD55-D80F238B0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2311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About Zoom:</a:t>
            </a:r>
          </a:p>
          <a:p>
            <a:r>
              <a:rPr lang="en-US" sz="2400" dirty="0"/>
              <a:t>Please stay muted throughout the presentation unless asked to unmute for questions; video is optional</a:t>
            </a:r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DCF44356-3ABD-4142-9BF5-D91F7DB56328}"/>
              </a:ext>
            </a:extLst>
          </p:cNvPr>
          <p:cNvSpPr txBox="1">
            <a:spLocks/>
          </p:cNvSpPr>
          <p:nvPr/>
        </p:nvSpPr>
        <p:spPr>
          <a:xfrm>
            <a:off x="4283723" y="3307674"/>
            <a:ext cx="4933950" cy="482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Post questions in chat at any time</a:t>
            </a:r>
            <a:endParaRPr lang="en-US" sz="2000" dirty="0"/>
          </a:p>
        </p:txBody>
      </p: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2F08C001-9357-F34C-8C61-B289B259D34E}"/>
              </a:ext>
            </a:extLst>
          </p:cNvPr>
          <p:cNvCxnSpPr/>
          <p:nvPr/>
        </p:nvCxnSpPr>
        <p:spPr>
          <a:xfrm rot="5400000">
            <a:off x="718456" y="3026231"/>
            <a:ext cx="2046519" cy="2002971"/>
          </a:xfrm>
          <a:prstGeom prst="curvedConnector3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E03D6B4D-E301-1E4D-9815-45DEC05FA4C0}"/>
              </a:ext>
            </a:extLst>
          </p:cNvPr>
          <p:cNvCxnSpPr>
            <a:cxnSpLocks/>
          </p:cNvCxnSpPr>
          <p:nvPr/>
        </p:nvCxnSpPr>
        <p:spPr>
          <a:xfrm>
            <a:off x="6400801" y="3658394"/>
            <a:ext cx="2231570" cy="1773577"/>
          </a:xfrm>
          <a:prstGeom prst="curvedConnector3">
            <a:avLst>
              <a:gd name="adj1" fmla="val 107561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22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Training</a:t>
            </a:r>
          </a:p>
          <a:p>
            <a:r>
              <a:rPr lang="en-US" sz="2400" dirty="0"/>
              <a:t>Initiate Recruitments - CHRS02</a:t>
            </a:r>
          </a:p>
          <a:p>
            <a:pPr lvl="1"/>
            <a:r>
              <a:rPr lang="en-US" sz="2000" dirty="0"/>
              <a:t>This course will teach you how to open a recruitment in the new system</a:t>
            </a:r>
          </a:p>
          <a:p>
            <a:pPr lvl="1"/>
            <a:r>
              <a:rPr lang="en-US" sz="2000" dirty="0"/>
              <a:t>Most colleges and departments are limiting this access to 1-3 people so before selecting a course session, please confirm with your College or HR Contact how they plan to manage this</a:t>
            </a:r>
          </a:p>
          <a:p>
            <a:pPr lvl="1"/>
            <a:r>
              <a:rPr lang="en-US" sz="2000" b="1" dirty="0"/>
              <a:t>REQUIRED to obtain this access</a:t>
            </a:r>
          </a:p>
          <a:p>
            <a:pPr lvl="1"/>
            <a:r>
              <a:rPr lang="en-US" sz="2000" dirty="0"/>
              <a:t>Course Sessions: June 2, 9, 16; July 20, 27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47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Training</a:t>
            </a:r>
          </a:p>
          <a:p>
            <a:r>
              <a:rPr lang="en-US" sz="2400" dirty="0"/>
              <a:t>Approving Recruitments - CHRS03</a:t>
            </a:r>
          </a:p>
          <a:p>
            <a:pPr lvl="1"/>
            <a:r>
              <a:rPr lang="en-US" sz="2000" dirty="0"/>
              <a:t>This course will show you how to approve recruitment</a:t>
            </a:r>
          </a:p>
          <a:p>
            <a:pPr lvl="1"/>
            <a:r>
              <a:rPr lang="en-US" sz="2000" dirty="0"/>
              <a:t>If you are a work lead, department chair, or hiring manager; or if you have a role at a division level that requires you to approve recruitments; or if you are in the budget office; you will automatically gain access to this function when a recruitment is initiated</a:t>
            </a:r>
          </a:p>
          <a:p>
            <a:pPr lvl="1"/>
            <a:r>
              <a:rPr lang="en-US" sz="2000" dirty="0"/>
              <a:t>This is not a required course</a:t>
            </a:r>
          </a:p>
          <a:p>
            <a:pPr lvl="1"/>
            <a:r>
              <a:rPr lang="en-US" sz="2000" dirty="0"/>
              <a:t>Course Sessions: June 10, 18, 19, 23; July 13, 14, 17, 30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78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Training</a:t>
            </a:r>
          </a:p>
          <a:p>
            <a:r>
              <a:rPr lang="en-US" sz="2400" dirty="0"/>
              <a:t>Screening Applications &amp; Evaluating Interviews - CHRS04</a:t>
            </a:r>
          </a:p>
          <a:p>
            <a:pPr lvl="1"/>
            <a:r>
              <a:rPr lang="en-US" sz="2000" dirty="0"/>
              <a:t>This course will show you how to review and provide feedback online for applications and interviews</a:t>
            </a:r>
          </a:p>
          <a:p>
            <a:pPr lvl="1"/>
            <a:r>
              <a:rPr lang="en-US" sz="2000" dirty="0"/>
              <a:t>This course is especially important for search committee members, search committee chairs, and hiring managers</a:t>
            </a:r>
          </a:p>
          <a:p>
            <a:pPr lvl="2"/>
            <a:r>
              <a:rPr lang="en-US" sz="1600" dirty="0"/>
              <a:t>You will automatically gain access to these functions if you are in one of these roles</a:t>
            </a:r>
          </a:p>
          <a:p>
            <a:pPr lvl="1"/>
            <a:r>
              <a:rPr lang="en-US" sz="2000" dirty="0"/>
              <a:t>This is not a required course</a:t>
            </a:r>
          </a:p>
          <a:p>
            <a:pPr lvl="1"/>
            <a:r>
              <a:rPr lang="en-US" sz="2000" dirty="0"/>
              <a:t>Course Sessions: June 23, 29; July 13, 16, 20, 23, 28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39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Training</a:t>
            </a:r>
          </a:p>
          <a:p>
            <a:r>
              <a:rPr lang="en-US" sz="2400" dirty="0"/>
              <a:t>Managing Recruitments - CHRS05</a:t>
            </a:r>
          </a:p>
          <a:p>
            <a:pPr lvl="1"/>
            <a:r>
              <a:rPr lang="en-US" sz="2000" dirty="0"/>
              <a:t>This course will teach you how to manage a recruitment once it’s been opened</a:t>
            </a:r>
          </a:p>
          <a:p>
            <a:pPr lvl="1"/>
            <a:r>
              <a:rPr lang="en-US" sz="2000" dirty="0"/>
              <a:t>This work will typically be done by administrative staff in departments, those who typically manage recruitments even if they are not part of the search committee</a:t>
            </a:r>
          </a:p>
          <a:p>
            <a:pPr lvl="1"/>
            <a:r>
              <a:rPr lang="en-US" sz="2000" dirty="0"/>
              <a:t>This will teach you how to move an applicant through various steps in the recruitment process</a:t>
            </a:r>
          </a:p>
          <a:p>
            <a:pPr lvl="1"/>
            <a:r>
              <a:rPr lang="en-US" sz="2000" b="1" dirty="0"/>
              <a:t>This course is REQUIRED for those who will be in these types of roles </a:t>
            </a:r>
          </a:p>
          <a:p>
            <a:pPr lvl="1"/>
            <a:r>
              <a:rPr lang="en-US" sz="2000" dirty="0"/>
              <a:t>Course Sessions: June 3, 11, 22, 25, 26; July 14, 15, 24, 29, 31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30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CHRS Recruiting Webpage</a:t>
            </a:r>
          </a:p>
          <a:p>
            <a:r>
              <a:rPr lang="en-US" sz="2400" dirty="0"/>
              <a:t>Two ways to find the page on the </a:t>
            </a:r>
            <a:r>
              <a:rPr lang="en-US" sz="2400" dirty="0">
                <a:hlinkClick r:id="rId3"/>
              </a:rPr>
              <a:t>UP Website</a:t>
            </a:r>
            <a:r>
              <a:rPr lang="en-US" sz="2400" dirty="0"/>
              <a:t> (</a:t>
            </a:r>
            <a:r>
              <a:rPr lang="en-US" sz="2400" dirty="0" err="1"/>
              <a:t>sjsu.edu</a:t>
            </a:r>
            <a:r>
              <a:rPr lang="en-US" sz="2400" dirty="0"/>
              <a:t>/up)</a:t>
            </a:r>
          </a:p>
          <a:p>
            <a:pPr lvl="1"/>
            <a:r>
              <a:rPr lang="en-US" sz="2000" dirty="0"/>
              <a:t>Quick Links: found on the home page and under Resources</a:t>
            </a:r>
          </a:p>
          <a:p>
            <a:pPr lvl="1"/>
            <a:r>
              <a:rPr lang="en-US" sz="2000" dirty="0"/>
              <a:t>Process Toolkit: found in the Recruit section</a:t>
            </a:r>
          </a:p>
          <a:p>
            <a:r>
              <a:rPr lang="en-US" sz="2400" dirty="0"/>
              <a:t>Find</a:t>
            </a:r>
          </a:p>
          <a:p>
            <a:pPr lvl="1"/>
            <a:r>
              <a:rPr lang="en-US" sz="2000" dirty="0"/>
              <a:t>Training information</a:t>
            </a:r>
          </a:p>
          <a:p>
            <a:pPr lvl="1"/>
            <a:r>
              <a:rPr lang="en-US" sz="2000" dirty="0"/>
              <a:t>System demos</a:t>
            </a:r>
          </a:p>
          <a:p>
            <a:pPr lvl="1"/>
            <a:r>
              <a:rPr lang="en-US" sz="2000" dirty="0"/>
              <a:t>FAQs</a:t>
            </a:r>
          </a:p>
          <a:p>
            <a:pPr lvl="1"/>
            <a:r>
              <a:rPr lang="en-US" sz="2000" dirty="0"/>
              <a:t>Project updates</a:t>
            </a:r>
          </a:p>
          <a:p>
            <a:pPr lvl="1"/>
            <a:r>
              <a:rPr lang="en-US" sz="2000" dirty="0"/>
              <a:t>Project team information</a:t>
            </a:r>
          </a:p>
          <a:p>
            <a:pPr lvl="1"/>
            <a:r>
              <a:rPr lang="en-US" sz="2000" dirty="0"/>
              <a:t>Help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46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Support</a:t>
            </a:r>
          </a:p>
          <a:p>
            <a:r>
              <a:rPr lang="en-US" sz="2400" dirty="0"/>
              <a:t>Find information and documentation on the CHRS Recruiting webpage</a:t>
            </a:r>
          </a:p>
          <a:p>
            <a:r>
              <a:rPr lang="en-US" sz="2400" dirty="0"/>
              <a:t>Dedicated support staff in University Personnel</a:t>
            </a:r>
          </a:p>
          <a:p>
            <a:pPr lvl="1"/>
            <a:r>
              <a:rPr lang="en-US" sz="2000" dirty="0"/>
              <a:t>Email </a:t>
            </a:r>
            <a:r>
              <a:rPr lang="en-US" sz="2000" dirty="0">
                <a:hlinkClick r:id="rId3"/>
              </a:rPr>
              <a:t>chrs@sjsu.edu</a:t>
            </a:r>
            <a:r>
              <a:rPr lang="en-US" sz="2000" dirty="0"/>
              <a:t> or </a:t>
            </a:r>
            <a:r>
              <a:rPr lang="en-US" sz="2000" dirty="0">
                <a:hlinkClick r:id="rId4"/>
              </a:rPr>
              <a:t>hr-info-systems@sjsu.edu</a:t>
            </a:r>
            <a:endParaRPr lang="en-US" sz="2000" dirty="0"/>
          </a:p>
          <a:p>
            <a:r>
              <a:rPr lang="en-US" sz="2400" dirty="0"/>
              <a:t>Open Labs at go-live and regularly during the rollout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23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8000" b="1" dirty="0"/>
              <a:t>Q &amp; A</a:t>
            </a:r>
            <a:endParaRPr lang="en-US" sz="8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09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/>
          </a:p>
          <a:p>
            <a:pPr marL="0" indent="0" algn="ctr">
              <a:buNone/>
            </a:pPr>
            <a:r>
              <a:rPr lang="en-US" sz="6000" b="1" i="1" dirty="0"/>
              <a:t>Thank you for attending today’s overview!</a:t>
            </a:r>
            <a:endParaRPr lang="en-US" sz="6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3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18830"/>
              </p:ext>
            </p:extLst>
          </p:nvPr>
        </p:nvGraphicFramePr>
        <p:xfrm>
          <a:off x="236662" y="1796143"/>
          <a:ext cx="8705105" cy="499605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4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1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531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The Basics of CHRS Recruiting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44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 a Job for Recruitment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B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Screen, Evaluate, and More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8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Offer the Job and Hire a Candidate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6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Wrap Up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1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60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3" action="ppaction://hlinksldjump"/>
                        </a:rPr>
                        <a:t>What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4" action="ppaction://hlinksldjump"/>
                        </a:rPr>
                        <a:t>Process Flow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hlinkClick r:id="rId5" action="ppaction://hlinksldjump"/>
                        </a:rPr>
                        <a:t>Process Flows</a:t>
                      </a:r>
                      <a:endParaRPr lang="en-US" sz="2400" b="1" i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6" action="ppaction://hlinksldjump"/>
                        </a:rPr>
                        <a:t>Process Flows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7" action="ppaction://hlinksldjump"/>
                        </a:rPr>
                        <a:t>Training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3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8" action="ppaction://hlinksldjump"/>
                        </a:rPr>
                        <a:t>Why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9" action="ppaction://hlinksldjump"/>
                        </a:rPr>
                        <a:t>Who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10" action="ppaction://hlinksldjump"/>
                        </a:rPr>
                        <a:t>Who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11" action="ppaction://hlinksldjump"/>
                        </a:rPr>
                        <a:t>Who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12" action="ppaction://hlinksldjump"/>
                        </a:rPr>
                        <a:t>Webpage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13" action="ppaction://hlinksldjump"/>
                        </a:rPr>
                        <a:t>Who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14" action="ppaction://hlinksldjump"/>
                        </a:rPr>
                        <a:t>How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15" action="ppaction://hlinksldjump"/>
                        </a:rPr>
                        <a:t>How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16" action="ppaction://hlinksldjump"/>
                        </a:rPr>
                        <a:t>How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17" action="ppaction://hlinksldjump"/>
                        </a:rPr>
                        <a:t>Support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3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18" action="ppaction://hlinksldjump"/>
                        </a:rPr>
                        <a:t>When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19" action="ppaction://hlinksldjump"/>
                        </a:rPr>
                        <a:t>Key Points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hlinkClick r:id="rId20" action="ppaction://hlinksldjump"/>
                        </a:rPr>
                        <a:t>Key Points</a:t>
                      </a:r>
                      <a:endParaRPr lang="en-US" sz="2400" b="1" i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21" action="ppaction://hlinksldjump"/>
                        </a:rPr>
                        <a:t>Key Points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22" action="ppaction://hlinksldjump"/>
                        </a:rPr>
                        <a:t>Q &amp; 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3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23" action="ppaction://hlinksldjump"/>
                        </a:rPr>
                        <a:t>General Info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22" action="ppaction://hlinksldjump"/>
                        </a:rPr>
                        <a:t>Q &amp; 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22" action="ppaction://hlinksldjump"/>
                        </a:rPr>
                        <a:t>Q &amp; 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22" action="ppaction://hlinksldjump"/>
                        </a:rPr>
                        <a:t>Q &amp; A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hlinkClick r:id="rId24" action="ppaction://hlinksldjump"/>
                        </a:rPr>
                        <a:t>Thanks!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84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is CHRS Recruiting?</a:t>
            </a:r>
          </a:p>
          <a:p>
            <a:r>
              <a:rPr lang="en-US" sz="2400" dirty="0"/>
              <a:t>CHRS – Common Human Resources System</a:t>
            </a:r>
          </a:p>
          <a:p>
            <a:pPr lvl="1"/>
            <a:r>
              <a:rPr lang="en-US" sz="2000" dirty="0"/>
              <a:t>Combined HR system for the CSU </a:t>
            </a:r>
          </a:p>
          <a:p>
            <a:r>
              <a:rPr lang="en-US" sz="2400" dirty="0"/>
              <a:t>CHRS Recruiting</a:t>
            </a:r>
          </a:p>
          <a:p>
            <a:pPr lvl="1"/>
            <a:r>
              <a:rPr lang="en-US" sz="2000" dirty="0"/>
              <a:t>First combined system for CSU HR functions</a:t>
            </a:r>
          </a:p>
          <a:p>
            <a:pPr lvl="1"/>
            <a:r>
              <a:rPr lang="en-US" sz="2000" dirty="0"/>
              <a:t>Used for all faculty and staff recruitments</a:t>
            </a:r>
          </a:p>
          <a:p>
            <a:r>
              <a:rPr lang="en-US" sz="2400" dirty="0" err="1"/>
              <a:t>PageUp</a:t>
            </a:r>
            <a:r>
              <a:rPr lang="en-US" sz="2400" dirty="0"/>
              <a:t> – The software used for CHRS Recruiting</a:t>
            </a:r>
          </a:p>
          <a:p>
            <a:pPr lvl="1"/>
            <a:r>
              <a:rPr lang="en-US" sz="2000" dirty="0"/>
              <a:t>It is not PeopleSoft (SJSU @ Work); It is not </a:t>
            </a:r>
            <a:r>
              <a:rPr lang="en-US" sz="2000" dirty="0" err="1"/>
              <a:t>Interfolio</a:t>
            </a:r>
            <a:endParaRPr lang="en-US" sz="2000" dirty="0"/>
          </a:p>
          <a:p>
            <a:pPr lvl="1"/>
            <a:r>
              <a:rPr lang="en-US" sz="2000" dirty="0"/>
              <a:t>It integrates with PeopleSoft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0D3F3-6A3A-914F-8B92-36436BB5B7AE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4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Why are we implementing it?</a:t>
            </a:r>
          </a:p>
          <a:p>
            <a:r>
              <a:rPr lang="en-US" sz="2400" dirty="0"/>
              <a:t>Systemwide project – all CSUs will implement</a:t>
            </a:r>
          </a:p>
          <a:p>
            <a:r>
              <a:rPr lang="en-US" sz="2400" dirty="0"/>
              <a:t>More consistent processes</a:t>
            </a:r>
          </a:p>
          <a:p>
            <a:r>
              <a:rPr lang="en-US" sz="2400" dirty="0"/>
              <a:t>Better systemwide reporting</a:t>
            </a:r>
          </a:p>
          <a:p>
            <a:r>
              <a:rPr lang="en-US" sz="2400" dirty="0"/>
              <a:t>Additional benefits for SJSU</a:t>
            </a:r>
          </a:p>
          <a:p>
            <a:pPr lvl="1"/>
            <a:r>
              <a:rPr lang="en-US" sz="2000" dirty="0"/>
              <a:t>3 recruitment systems into 1</a:t>
            </a:r>
          </a:p>
          <a:p>
            <a:pPr lvl="1"/>
            <a:r>
              <a:rPr lang="en-US" sz="2000" dirty="0"/>
              <a:t>Ability to apply for jobs via mobile devices</a:t>
            </a:r>
          </a:p>
          <a:p>
            <a:pPr lvl="1"/>
            <a:r>
              <a:rPr lang="en-US" sz="2000" dirty="0"/>
              <a:t>Better visibility for applicants on recruitment status</a:t>
            </a:r>
          </a:p>
          <a:p>
            <a:pPr lvl="1"/>
            <a:r>
              <a:rPr lang="en-US" sz="2000" dirty="0"/>
              <a:t>Online screening of applications and evaluation</a:t>
            </a:r>
          </a:p>
          <a:p>
            <a:pPr lvl="1"/>
            <a:r>
              <a:rPr lang="en-US" sz="2000" dirty="0"/>
              <a:t>Workflow to move applicants through process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2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Who is impacted?</a:t>
            </a:r>
          </a:p>
          <a:p>
            <a:r>
              <a:rPr lang="en-US" sz="2400" dirty="0"/>
              <a:t>Hiring Managers</a:t>
            </a:r>
          </a:p>
          <a:p>
            <a:r>
              <a:rPr lang="en-US" sz="2400" dirty="0"/>
              <a:t>Department Chairs</a:t>
            </a:r>
          </a:p>
          <a:p>
            <a:r>
              <a:rPr lang="en-US" sz="2400" dirty="0"/>
              <a:t>College and Department Resource Managers/Analysts</a:t>
            </a:r>
          </a:p>
          <a:p>
            <a:r>
              <a:rPr lang="en-US" sz="2400" dirty="0"/>
              <a:t>Administrative Staff in Departments</a:t>
            </a:r>
          </a:p>
          <a:p>
            <a:r>
              <a:rPr lang="en-US" sz="2400" dirty="0"/>
              <a:t>Search Committee Chairs &amp; Members</a:t>
            </a:r>
          </a:p>
          <a:p>
            <a:r>
              <a:rPr lang="en-US" sz="2400" dirty="0"/>
              <a:t>University Personnel Staff</a:t>
            </a:r>
          </a:p>
          <a:p>
            <a:r>
              <a:rPr lang="en-US" sz="2400" dirty="0"/>
              <a:t>Applicants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6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When is this happening?</a:t>
            </a:r>
          </a:p>
          <a:p>
            <a:r>
              <a:rPr lang="en-US" sz="2400" dirty="0"/>
              <a:t>July 8, 2020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/>
              <a:t>What’s happened so far?</a:t>
            </a:r>
          </a:p>
          <a:p>
            <a:r>
              <a:rPr lang="en-US" sz="2400" dirty="0"/>
              <a:t>System Configuration and Process Design</a:t>
            </a:r>
          </a:p>
          <a:p>
            <a:r>
              <a:rPr lang="en-US" sz="2400" dirty="0"/>
              <a:t>Testing</a:t>
            </a:r>
          </a:p>
          <a:p>
            <a:pPr lvl="1"/>
            <a:r>
              <a:rPr lang="en-US" sz="2000" dirty="0"/>
              <a:t>Round 1: Complete</a:t>
            </a:r>
          </a:p>
          <a:p>
            <a:pPr lvl="1"/>
            <a:r>
              <a:rPr lang="en-US" sz="2000" dirty="0"/>
              <a:t>Round 2: In-Progress (ends June 15)</a:t>
            </a:r>
          </a:p>
          <a:p>
            <a:pPr lvl="1"/>
            <a:r>
              <a:rPr lang="en-US" sz="2000" dirty="0"/>
              <a:t>Round 3: Begins June 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9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94572-3F54-6640-A1E4-E98CB10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General Information</a:t>
            </a:r>
          </a:p>
          <a:p>
            <a:r>
              <a:rPr lang="en-US" sz="2400" dirty="0"/>
              <a:t>Shared system</a:t>
            </a:r>
          </a:p>
          <a:p>
            <a:pPr lvl="1"/>
            <a:r>
              <a:rPr lang="en-US" sz="2000" dirty="0"/>
              <a:t>At times you will see data from other campuses</a:t>
            </a:r>
          </a:p>
          <a:p>
            <a:pPr lvl="1"/>
            <a:r>
              <a:rPr lang="en-US" sz="2000" dirty="0"/>
              <a:t>SJSU data will always be prefaced with SJ</a:t>
            </a:r>
          </a:p>
          <a:p>
            <a:r>
              <a:rPr lang="en-US" sz="2400" dirty="0"/>
              <a:t>Team</a:t>
            </a:r>
          </a:p>
          <a:p>
            <a:pPr lvl="1"/>
            <a:r>
              <a:rPr lang="en-US" sz="2000" dirty="0" err="1"/>
              <a:t>PageUp’s</a:t>
            </a:r>
            <a:r>
              <a:rPr lang="en-US" sz="2000" dirty="0"/>
              <a:t> term for a department/department ID</a:t>
            </a:r>
          </a:p>
          <a:p>
            <a:r>
              <a:rPr lang="en-US" sz="2400" dirty="0"/>
              <a:t>Card</a:t>
            </a:r>
          </a:p>
          <a:p>
            <a:pPr lvl="1"/>
            <a:r>
              <a:rPr lang="en-US" sz="2000" dirty="0" err="1"/>
              <a:t>PageUp’s</a:t>
            </a:r>
            <a:r>
              <a:rPr lang="en-US" sz="2000" dirty="0"/>
              <a:t> term for a process: Job Card, Approval Card, etc.</a:t>
            </a:r>
          </a:p>
          <a:p>
            <a:r>
              <a:rPr lang="en-US" sz="2400" dirty="0"/>
              <a:t>Not everything is in the system</a:t>
            </a:r>
          </a:p>
          <a:p>
            <a:pPr lvl="1"/>
            <a:r>
              <a:rPr lang="en-US" sz="2000" dirty="0"/>
              <a:t>Certain pieces of the recruitment process are managed outside of the system</a:t>
            </a:r>
            <a:endParaRPr lang="en-US" dirty="0"/>
          </a:p>
          <a:p>
            <a:r>
              <a:rPr lang="en-US" sz="2400" dirty="0"/>
              <a:t>It’s new for everyone – we are here to help!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43738-01D2-4042-888C-0B50AC3BFEAA}"/>
              </a:ext>
            </a:extLst>
          </p:cNvPr>
          <p:cNvSpPr txBox="1"/>
          <p:nvPr/>
        </p:nvSpPr>
        <p:spPr>
          <a:xfrm>
            <a:off x="3646717" y="6400800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 action="ppaction://hlinksldjump"/>
              </a:rPr>
              <a:t>Back to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6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9782</TotalTime>
  <Words>1550</Words>
  <Application>Microsoft Macintosh PowerPoint</Application>
  <PresentationFormat>On-screen Show (4:3)</PresentationFormat>
  <Paragraphs>333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Medders</dc:creator>
  <cp:lastModifiedBy>Carrie Medders</cp:lastModifiedBy>
  <cp:revision>81</cp:revision>
  <dcterms:created xsi:type="dcterms:W3CDTF">2020-03-20T01:27:12Z</dcterms:created>
  <dcterms:modified xsi:type="dcterms:W3CDTF">2020-05-27T14:13:32Z</dcterms:modified>
</cp:coreProperties>
</file>