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5"/>
  </p:notesMasterIdLst>
  <p:sldIdLst>
    <p:sldId id="290" r:id="rId2"/>
    <p:sldId id="291" r:id="rId3"/>
    <p:sldId id="327" r:id="rId4"/>
    <p:sldId id="328" r:id="rId5"/>
    <p:sldId id="329" r:id="rId6"/>
    <p:sldId id="340" r:id="rId7"/>
    <p:sldId id="326" r:id="rId8"/>
    <p:sldId id="336" r:id="rId9"/>
    <p:sldId id="292" r:id="rId10"/>
    <p:sldId id="293" r:id="rId11"/>
    <p:sldId id="294" r:id="rId12"/>
    <p:sldId id="322" r:id="rId13"/>
    <p:sldId id="337" r:id="rId14"/>
    <p:sldId id="339" r:id="rId15"/>
    <p:sldId id="308" r:id="rId16"/>
    <p:sldId id="338" r:id="rId17"/>
    <p:sldId id="295" r:id="rId18"/>
    <p:sldId id="330" r:id="rId19"/>
    <p:sldId id="333" r:id="rId20"/>
    <p:sldId id="334" r:id="rId21"/>
    <p:sldId id="335" r:id="rId22"/>
    <p:sldId id="324" r:id="rId23"/>
    <p:sldId id="32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FBF"/>
    <a:srgbClr val="AECBE2"/>
    <a:srgbClr val="F2C6A0"/>
    <a:srgbClr val="EAAB21"/>
    <a:srgbClr val="585679"/>
    <a:srgbClr val="88441E"/>
    <a:srgbClr val="1F6194"/>
    <a:srgbClr val="698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240" y="168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5F065-888E-AD4A-B1C1-516894B1FE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8374D57-74B6-4C45-9157-E8B0DD7EA2D7}">
      <dgm:prSet phldrT="[Text]"/>
      <dgm:spPr>
        <a:solidFill>
          <a:srgbClr val="F2C6A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Initiate Recruitment/Complete Job Card</a:t>
          </a:r>
        </a:p>
      </dgm:t>
    </dgm:pt>
    <dgm:pt modelId="{9304D572-B5B3-F940-B791-E346FA02F759}" type="parTrans" cxnId="{E2F5B518-A018-2346-81A1-CDA7A115887F}">
      <dgm:prSet/>
      <dgm:spPr/>
      <dgm:t>
        <a:bodyPr/>
        <a:lstStyle/>
        <a:p>
          <a:endParaRPr lang="en-US"/>
        </a:p>
      </dgm:t>
    </dgm:pt>
    <dgm:pt modelId="{2D573B9A-DC5E-2940-A4F7-0D74B6285942}" type="sibTrans" cxnId="{E2F5B518-A018-2346-81A1-CDA7A115887F}">
      <dgm:prSet/>
      <dgm:spPr/>
      <dgm:t>
        <a:bodyPr/>
        <a:lstStyle/>
        <a:p>
          <a:endParaRPr lang="en-US"/>
        </a:p>
      </dgm:t>
    </dgm:pt>
    <dgm:pt modelId="{51100A1A-6196-8A43-9152-A0F44E3084B6}">
      <dgm:prSet phldrT="[Text]"/>
      <dgm:spPr>
        <a:solidFill>
          <a:srgbClr val="F2C6A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Approve Job Card</a:t>
          </a:r>
        </a:p>
      </dgm:t>
    </dgm:pt>
    <dgm:pt modelId="{833EC18A-AE74-304D-8E49-6D943AAB0ED3}" type="parTrans" cxnId="{4AE22C13-E2C2-3347-8226-136B2352D515}">
      <dgm:prSet/>
      <dgm:spPr/>
      <dgm:t>
        <a:bodyPr/>
        <a:lstStyle/>
        <a:p>
          <a:endParaRPr lang="en-US"/>
        </a:p>
      </dgm:t>
    </dgm:pt>
    <dgm:pt modelId="{48DEE95F-9079-6B4A-B745-A6BAC0CBFC4A}" type="sibTrans" cxnId="{4AE22C13-E2C2-3347-8226-136B2352D515}">
      <dgm:prSet/>
      <dgm:spPr/>
      <dgm:t>
        <a:bodyPr/>
        <a:lstStyle/>
        <a:p>
          <a:endParaRPr lang="en-US"/>
        </a:p>
      </dgm:t>
    </dgm:pt>
    <dgm:pt modelId="{F21973E5-39CD-104A-988E-1DF2A9B1C129}">
      <dgm:prSet phldrT="[Text]"/>
      <dgm:spPr>
        <a:solidFill>
          <a:srgbClr val="F2C6A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Application</a:t>
          </a:r>
        </a:p>
      </dgm:t>
    </dgm:pt>
    <dgm:pt modelId="{9C70ABC6-872B-AB49-BB59-4BD6095BC4CB}" type="parTrans" cxnId="{C716E1F2-3616-7A4D-AA34-467DF3D860D4}">
      <dgm:prSet/>
      <dgm:spPr/>
      <dgm:t>
        <a:bodyPr/>
        <a:lstStyle/>
        <a:p>
          <a:endParaRPr lang="en-US"/>
        </a:p>
      </dgm:t>
    </dgm:pt>
    <dgm:pt modelId="{A1EFA582-C1BA-DC49-8131-7057F242711E}" type="sibTrans" cxnId="{C716E1F2-3616-7A4D-AA34-467DF3D860D4}">
      <dgm:prSet/>
      <dgm:spPr/>
      <dgm:t>
        <a:bodyPr/>
        <a:lstStyle/>
        <a:p>
          <a:endParaRPr lang="en-US"/>
        </a:p>
      </dgm:t>
    </dgm:pt>
    <dgm:pt modelId="{40FE5349-FA5A-1642-96C2-B050656AAFDC}">
      <dgm:prSet/>
      <dgm:spPr>
        <a:solidFill>
          <a:srgbClr val="F2C6A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Route Applications</a:t>
          </a:r>
        </a:p>
      </dgm:t>
    </dgm:pt>
    <dgm:pt modelId="{2B6F538B-FC60-C944-B8B4-842CC6A06FBA}" type="parTrans" cxnId="{1A82C5E8-972C-6842-8FD0-687E8A847D79}">
      <dgm:prSet/>
      <dgm:spPr/>
      <dgm:t>
        <a:bodyPr/>
        <a:lstStyle/>
        <a:p>
          <a:endParaRPr lang="en-US"/>
        </a:p>
      </dgm:t>
    </dgm:pt>
    <dgm:pt modelId="{564FC12C-7848-3448-B2B6-6080C8AF7F9A}" type="sibTrans" cxnId="{1A82C5E8-972C-6842-8FD0-687E8A847D79}">
      <dgm:prSet/>
      <dgm:spPr/>
      <dgm:t>
        <a:bodyPr/>
        <a:lstStyle/>
        <a:p>
          <a:endParaRPr lang="en-US"/>
        </a:p>
      </dgm:t>
    </dgm:pt>
    <dgm:pt modelId="{18365EF7-F159-7644-BBD1-14C2B5E2D8F5}">
      <dgm:prSet/>
      <dgm:spPr>
        <a:solidFill>
          <a:srgbClr val="F2C6A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Screen Applications</a:t>
          </a:r>
        </a:p>
      </dgm:t>
    </dgm:pt>
    <dgm:pt modelId="{7D816A01-97A5-9D45-905F-471CB6DF6D34}" type="parTrans" cxnId="{3AAD15A5-29E1-534A-BB4A-5D278FB61A98}">
      <dgm:prSet/>
      <dgm:spPr/>
      <dgm:t>
        <a:bodyPr/>
        <a:lstStyle/>
        <a:p>
          <a:endParaRPr lang="en-US"/>
        </a:p>
      </dgm:t>
    </dgm:pt>
    <dgm:pt modelId="{5F019675-51A7-1449-AA17-1A41FF1B2067}" type="sibTrans" cxnId="{3AAD15A5-29E1-534A-BB4A-5D278FB61A98}">
      <dgm:prSet/>
      <dgm:spPr/>
      <dgm:t>
        <a:bodyPr/>
        <a:lstStyle/>
        <a:p>
          <a:endParaRPr lang="en-US"/>
        </a:p>
      </dgm:t>
    </dgm:pt>
    <dgm:pt modelId="{9D3DA7FA-11B1-B74D-9388-3FA5FA71805B}" type="pres">
      <dgm:prSet presAssocID="{56B5F065-888E-AD4A-B1C1-516894B1FEF7}" presName="Name0" presStyleCnt="0">
        <dgm:presLayoutVars>
          <dgm:dir/>
          <dgm:resizeHandles val="exact"/>
        </dgm:presLayoutVars>
      </dgm:prSet>
      <dgm:spPr/>
    </dgm:pt>
    <dgm:pt modelId="{2FE94657-4BA1-D740-8E76-94635DCEC4F7}" type="pres">
      <dgm:prSet presAssocID="{18374D57-74B6-4C45-9157-E8B0DD7EA2D7}" presName="node" presStyleLbl="node1" presStyleIdx="0" presStyleCnt="5">
        <dgm:presLayoutVars>
          <dgm:bulletEnabled val="1"/>
        </dgm:presLayoutVars>
      </dgm:prSet>
      <dgm:spPr/>
    </dgm:pt>
    <dgm:pt modelId="{A0F2DE4B-3AEC-BE43-8034-407ED2B5796D}" type="pres">
      <dgm:prSet presAssocID="{2D573B9A-DC5E-2940-A4F7-0D74B6285942}" presName="sibTrans" presStyleLbl="sibTrans2D1" presStyleIdx="0" presStyleCnt="4"/>
      <dgm:spPr/>
    </dgm:pt>
    <dgm:pt modelId="{FD0B79A2-6A75-EF4B-86EB-06FF4F189DF9}" type="pres">
      <dgm:prSet presAssocID="{2D573B9A-DC5E-2940-A4F7-0D74B6285942}" presName="connectorText" presStyleLbl="sibTrans2D1" presStyleIdx="0" presStyleCnt="4"/>
      <dgm:spPr/>
    </dgm:pt>
    <dgm:pt modelId="{D9779E27-7C5F-AA4B-88A8-8540C27B2F99}" type="pres">
      <dgm:prSet presAssocID="{51100A1A-6196-8A43-9152-A0F44E3084B6}" presName="node" presStyleLbl="node1" presStyleIdx="1" presStyleCnt="5">
        <dgm:presLayoutVars>
          <dgm:bulletEnabled val="1"/>
        </dgm:presLayoutVars>
      </dgm:prSet>
      <dgm:spPr/>
    </dgm:pt>
    <dgm:pt modelId="{ED2A847A-D5A0-0A4D-9960-B20D452B5643}" type="pres">
      <dgm:prSet presAssocID="{48DEE95F-9079-6B4A-B745-A6BAC0CBFC4A}" presName="sibTrans" presStyleLbl="sibTrans2D1" presStyleIdx="1" presStyleCnt="4"/>
      <dgm:spPr/>
    </dgm:pt>
    <dgm:pt modelId="{C31C40DA-F24C-3F46-AB48-0C32901F9B1B}" type="pres">
      <dgm:prSet presAssocID="{48DEE95F-9079-6B4A-B745-A6BAC0CBFC4A}" presName="connectorText" presStyleLbl="sibTrans2D1" presStyleIdx="1" presStyleCnt="4"/>
      <dgm:spPr/>
    </dgm:pt>
    <dgm:pt modelId="{606EF0AA-9A0C-5B4D-9DB5-25888ECB0521}" type="pres">
      <dgm:prSet presAssocID="{F21973E5-39CD-104A-988E-1DF2A9B1C129}" presName="node" presStyleLbl="node1" presStyleIdx="2" presStyleCnt="5">
        <dgm:presLayoutVars>
          <dgm:bulletEnabled val="1"/>
        </dgm:presLayoutVars>
      </dgm:prSet>
      <dgm:spPr/>
    </dgm:pt>
    <dgm:pt modelId="{0F02F3FC-3372-9F44-85F0-6A98A392C9C2}" type="pres">
      <dgm:prSet presAssocID="{A1EFA582-C1BA-DC49-8131-7057F242711E}" presName="sibTrans" presStyleLbl="sibTrans2D1" presStyleIdx="2" presStyleCnt="4"/>
      <dgm:spPr/>
    </dgm:pt>
    <dgm:pt modelId="{125F9681-23E5-164F-BAE2-F799BBDA195A}" type="pres">
      <dgm:prSet presAssocID="{A1EFA582-C1BA-DC49-8131-7057F242711E}" presName="connectorText" presStyleLbl="sibTrans2D1" presStyleIdx="2" presStyleCnt="4"/>
      <dgm:spPr/>
    </dgm:pt>
    <dgm:pt modelId="{84CE1FD1-AED9-244E-941F-9A4DB336CFC2}" type="pres">
      <dgm:prSet presAssocID="{40FE5349-FA5A-1642-96C2-B050656AAFDC}" presName="node" presStyleLbl="node1" presStyleIdx="3" presStyleCnt="5">
        <dgm:presLayoutVars>
          <dgm:bulletEnabled val="1"/>
        </dgm:presLayoutVars>
      </dgm:prSet>
      <dgm:spPr/>
    </dgm:pt>
    <dgm:pt modelId="{DD8EA2ED-FAFF-274B-9C4E-E8E114499DF1}" type="pres">
      <dgm:prSet presAssocID="{564FC12C-7848-3448-B2B6-6080C8AF7F9A}" presName="sibTrans" presStyleLbl="sibTrans2D1" presStyleIdx="3" presStyleCnt="4"/>
      <dgm:spPr/>
    </dgm:pt>
    <dgm:pt modelId="{6EACAFDD-59DB-4743-B057-2557461F2DA7}" type="pres">
      <dgm:prSet presAssocID="{564FC12C-7848-3448-B2B6-6080C8AF7F9A}" presName="connectorText" presStyleLbl="sibTrans2D1" presStyleIdx="3" presStyleCnt="4"/>
      <dgm:spPr/>
    </dgm:pt>
    <dgm:pt modelId="{C2A98FC9-AF0C-834E-9C5D-434D4DCC6AFB}" type="pres">
      <dgm:prSet presAssocID="{18365EF7-F159-7644-BBD1-14C2B5E2D8F5}" presName="node" presStyleLbl="node1" presStyleIdx="4" presStyleCnt="5">
        <dgm:presLayoutVars>
          <dgm:bulletEnabled val="1"/>
        </dgm:presLayoutVars>
      </dgm:prSet>
      <dgm:spPr/>
    </dgm:pt>
  </dgm:ptLst>
  <dgm:cxnLst>
    <dgm:cxn modelId="{4AE22C13-E2C2-3347-8226-136B2352D515}" srcId="{56B5F065-888E-AD4A-B1C1-516894B1FEF7}" destId="{51100A1A-6196-8A43-9152-A0F44E3084B6}" srcOrd="1" destOrd="0" parTransId="{833EC18A-AE74-304D-8E49-6D943AAB0ED3}" sibTransId="{48DEE95F-9079-6B4A-B745-A6BAC0CBFC4A}"/>
    <dgm:cxn modelId="{1BA54115-D930-EC4E-AE4F-EFAFD9167A14}" type="presOf" srcId="{A1EFA582-C1BA-DC49-8131-7057F242711E}" destId="{0F02F3FC-3372-9F44-85F0-6A98A392C9C2}" srcOrd="0" destOrd="0" presId="urn:microsoft.com/office/officeart/2005/8/layout/process1"/>
    <dgm:cxn modelId="{46B5A217-83A8-BD4A-9157-0D39142D1CF5}" type="presOf" srcId="{2D573B9A-DC5E-2940-A4F7-0D74B6285942}" destId="{FD0B79A2-6A75-EF4B-86EB-06FF4F189DF9}" srcOrd="1" destOrd="0" presId="urn:microsoft.com/office/officeart/2005/8/layout/process1"/>
    <dgm:cxn modelId="{E2F5B518-A018-2346-81A1-CDA7A115887F}" srcId="{56B5F065-888E-AD4A-B1C1-516894B1FEF7}" destId="{18374D57-74B6-4C45-9157-E8B0DD7EA2D7}" srcOrd="0" destOrd="0" parTransId="{9304D572-B5B3-F940-B791-E346FA02F759}" sibTransId="{2D573B9A-DC5E-2940-A4F7-0D74B6285942}"/>
    <dgm:cxn modelId="{4987E335-2F7B-6544-8715-BC448E26F431}" type="presOf" srcId="{18374D57-74B6-4C45-9157-E8B0DD7EA2D7}" destId="{2FE94657-4BA1-D740-8E76-94635DCEC4F7}" srcOrd="0" destOrd="0" presId="urn:microsoft.com/office/officeart/2005/8/layout/process1"/>
    <dgm:cxn modelId="{33215A48-3DAE-C643-89B1-831FDF397E9C}" type="presOf" srcId="{18365EF7-F159-7644-BBD1-14C2B5E2D8F5}" destId="{C2A98FC9-AF0C-834E-9C5D-434D4DCC6AFB}" srcOrd="0" destOrd="0" presId="urn:microsoft.com/office/officeart/2005/8/layout/process1"/>
    <dgm:cxn modelId="{122C1C51-3AA9-9C44-9245-3F92ABFE1751}" type="presOf" srcId="{48DEE95F-9079-6B4A-B745-A6BAC0CBFC4A}" destId="{C31C40DA-F24C-3F46-AB48-0C32901F9B1B}" srcOrd="1" destOrd="0" presId="urn:microsoft.com/office/officeart/2005/8/layout/process1"/>
    <dgm:cxn modelId="{DD083D66-A27A-7545-BA79-BFF1094D5C41}" type="presOf" srcId="{40FE5349-FA5A-1642-96C2-B050656AAFDC}" destId="{84CE1FD1-AED9-244E-941F-9A4DB336CFC2}" srcOrd="0" destOrd="0" presId="urn:microsoft.com/office/officeart/2005/8/layout/process1"/>
    <dgm:cxn modelId="{83ED2E9E-DF25-C044-8988-2A4BE77972B4}" type="presOf" srcId="{51100A1A-6196-8A43-9152-A0F44E3084B6}" destId="{D9779E27-7C5F-AA4B-88A8-8540C27B2F99}" srcOrd="0" destOrd="0" presId="urn:microsoft.com/office/officeart/2005/8/layout/process1"/>
    <dgm:cxn modelId="{3AAD15A5-29E1-534A-BB4A-5D278FB61A98}" srcId="{56B5F065-888E-AD4A-B1C1-516894B1FEF7}" destId="{18365EF7-F159-7644-BBD1-14C2B5E2D8F5}" srcOrd="4" destOrd="0" parTransId="{7D816A01-97A5-9D45-905F-471CB6DF6D34}" sibTransId="{5F019675-51A7-1449-AA17-1A41FF1B2067}"/>
    <dgm:cxn modelId="{D93EF1AC-BB67-884C-B62A-2FCCA3B680D8}" type="presOf" srcId="{2D573B9A-DC5E-2940-A4F7-0D74B6285942}" destId="{A0F2DE4B-3AEC-BE43-8034-407ED2B5796D}" srcOrd="0" destOrd="0" presId="urn:microsoft.com/office/officeart/2005/8/layout/process1"/>
    <dgm:cxn modelId="{B69464AD-FA0F-4448-A134-813975788F5E}" type="presOf" srcId="{564FC12C-7848-3448-B2B6-6080C8AF7F9A}" destId="{6EACAFDD-59DB-4743-B057-2557461F2DA7}" srcOrd="1" destOrd="0" presId="urn:microsoft.com/office/officeart/2005/8/layout/process1"/>
    <dgm:cxn modelId="{883B9ECF-FA0E-B043-A555-4A68F98596F2}" type="presOf" srcId="{48DEE95F-9079-6B4A-B745-A6BAC0CBFC4A}" destId="{ED2A847A-D5A0-0A4D-9960-B20D452B5643}" srcOrd="0" destOrd="0" presId="urn:microsoft.com/office/officeart/2005/8/layout/process1"/>
    <dgm:cxn modelId="{1A82C5E8-972C-6842-8FD0-687E8A847D79}" srcId="{56B5F065-888E-AD4A-B1C1-516894B1FEF7}" destId="{40FE5349-FA5A-1642-96C2-B050656AAFDC}" srcOrd="3" destOrd="0" parTransId="{2B6F538B-FC60-C944-B8B4-842CC6A06FBA}" sibTransId="{564FC12C-7848-3448-B2B6-6080C8AF7F9A}"/>
    <dgm:cxn modelId="{B2BCEBEB-B201-0345-9BB7-6D65405CE920}" type="presOf" srcId="{F21973E5-39CD-104A-988E-1DF2A9B1C129}" destId="{606EF0AA-9A0C-5B4D-9DB5-25888ECB0521}" srcOrd="0" destOrd="0" presId="urn:microsoft.com/office/officeart/2005/8/layout/process1"/>
    <dgm:cxn modelId="{2D2448F2-644F-774A-ABF3-215193AECC75}" type="presOf" srcId="{56B5F065-888E-AD4A-B1C1-516894B1FEF7}" destId="{9D3DA7FA-11B1-B74D-9388-3FA5FA71805B}" srcOrd="0" destOrd="0" presId="urn:microsoft.com/office/officeart/2005/8/layout/process1"/>
    <dgm:cxn modelId="{C716E1F2-3616-7A4D-AA34-467DF3D860D4}" srcId="{56B5F065-888E-AD4A-B1C1-516894B1FEF7}" destId="{F21973E5-39CD-104A-988E-1DF2A9B1C129}" srcOrd="2" destOrd="0" parTransId="{9C70ABC6-872B-AB49-BB59-4BD6095BC4CB}" sibTransId="{A1EFA582-C1BA-DC49-8131-7057F242711E}"/>
    <dgm:cxn modelId="{F76767F8-A54B-544C-B537-A82B445C00F6}" type="presOf" srcId="{564FC12C-7848-3448-B2B6-6080C8AF7F9A}" destId="{DD8EA2ED-FAFF-274B-9C4E-E8E114499DF1}" srcOrd="0" destOrd="0" presId="urn:microsoft.com/office/officeart/2005/8/layout/process1"/>
    <dgm:cxn modelId="{78488AFB-3AB0-B34D-9E03-E83EE9EC2BAD}" type="presOf" srcId="{A1EFA582-C1BA-DC49-8131-7057F242711E}" destId="{125F9681-23E5-164F-BAE2-F799BBDA195A}" srcOrd="1" destOrd="0" presId="urn:microsoft.com/office/officeart/2005/8/layout/process1"/>
    <dgm:cxn modelId="{5565776B-0D17-944F-A936-CF7E6BCC11AD}" type="presParOf" srcId="{9D3DA7FA-11B1-B74D-9388-3FA5FA71805B}" destId="{2FE94657-4BA1-D740-8E76-94635DCEC4F7}" srcOrd="0" destOrd="0" presId="urn:microsoft.com/office/officeart/2005/8/layout/process1"/>
    <dgm:cxn modelId="{747F2749-74FC-0649-B934-0F426BD81E1F}" type="presParOf" srcId="{9D3DA7FA-11B1-B74D-9388-3FA5FA71805B}" destId="{A0F2DE4B-3AEC-BE43-8034-407ED2B5796D}" srcOrd="1" destOrd="0" presId="urn:microsoft.com/office/officeart/2005/8/layout/process1"/>
    <dgm:cxn modelId="{4CBDD94B-CDE6-244E-93C6-1D92B0A57293}" type="presParOf" srcId="{A0F2DE4B-3AEC-BE43-8034-407ED2B5796D}" destId="{FD0B79A2-6A75-EF4B-86EB-06FF4F189DF9}" srcOrd="0" destOrd="0" presId="urn:microsoft.com/office/officeart/2005/8/layout/process1"/>
    <dgm:cxn modelId="{4BE4C6FE-99D5-184A-A25D-7B8BD46A53D0}" type="presParOf" srcId="{9D3DA7FA-11B1-B74D-9388-3FA5FA71805B}" destId="{D9779E27-7C5F-AA4B-88A8-8540C27B2F99}" srcOrd="2" destOrd="0" presId="urn:microsoft.com/office/officeart/2005/8/layout/process1"/>
    <dgm:cxn modelId="{E17AAAC1-9C4E-D24B-88BF-D693412DD6CE}" type="presParOf" srcId="{9D3DA7FA-11B1-B74D-9388-3FA5FA71805B}" destId="{ED2A847A-D5A0-0A4D-9960-B20D452B5643}" srcOrd="3" destOrd="0" presId="urn:microsoft.com/office/officeart/2005/8/layout/process1"/>
    <dgm:cxn modelId="{C1C1A458-2812-5F41-83E8-B980415C5FD2}" type="presParOf" srcId="{ED2A847A-D5A0-0A4D-9960-B20D452B5643}" destId="{C31C40DA-F24C-3F46-AB48-0C32901F9B1B}" srcOrd="0" destOrd="0" presId="urn:microsoft.com/office/officeart/2005/8/layout/process1"/>
    <dgm:cxn modelId="{D6D744D2-0497-F349-9DBA-FE56F2F90C0C}" type="presParOf" srcId="{9D3DA7FA-11B1-B74D-9388-3FA5FA71805B}" destId="{606EF0AA-9A0C-5B4D-9DB5-25888ECB0521}" srcOrd="4" destOrd="0" presId="urn:microsoft.com/office/officeart/2005/8/layout/process1"/>
    <dgm:cxn modelId="{D63D865D-3931-E54F-850B-8950E7B30D0A}" type="presParOf" srcId="{9D3DA7FA-11B1-B74D-9388-3FA5FA71805B}" destId="{0F02F3FC-3372-9F44-85F0-6A98A392C9C2}" srcOrd="5" destOrd="0" presId="urn:microsoft.com/office/officeart/2005/8/layout/process1"/>
    <dgm:cxn modelId="{D129CB4F-B062-1546-B482-E46DA77A1D1E}" type="presParOf" srcId="{0F02F3FC-3372-9F44-85F0-6A98A392C9C2}" destId="{125F9681-23E5-164F-BAE2-F799BBDA195A}" srcOrd="0" destOrd="0" presId="urn:microsoft.com/office/officeart/2005/8/layout/process1"/>
    <dgm:cxn modelId="{630A8652-826D-5C4C-B1F1-6995D22BDCF2}" type="presParOf" srcId="{9D3DA7FA-11B1-B74D-9388-3FA5FA71805B}" destId="{84CE1FD1-AED9-244E-941F-9A4DB336CFC2}" srcOrd="6" destOrd="0" presId="urn:microsoft.com/office/officeart/2005/8/layout/process1"/>
    <dgm:cxn modelId="{E5CBFAD5-13AE-A54F-9C14-F700420C350A}" type="presParOf" srcId="{9D3DA7FA-11B1-B74D-9388-3FA5FA71805B}" destId="{DD8EA2ED-FAFF-274B-9C4E-E8E114499DF1}" srcOrd="7" destOrd="0" presId="urn:microsoft.com/office/officeart/2005/8/layout/process1"/>
    <dgm:cxn modelId="{5DA96C20-2399-C541-B12F-00CA40FC1C05}" type="presParOf" srcId="{DD8EA2ED-FAFF-274B-9C4E-E8E114499DF1}" destId="{6EACAFDD-59DB-4743-B057-2557461F2DA7}" srcOrd="0" destOrd="0" presId="urn:microsoft.com/office/officeart/2005/8/layout/process1"/>
    <dgm:cxn modelId="{0B451436-998C-1B4D-B70C-7AE98DCBBA3E}" type="presParOf" srcId="{9D3DA7FA-11B1-B74D-9388-3FA5FA71805B}" destId="{C2A98FC9-AF0C-834E-9C5D-434D4DCC6AF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5F065-888E-AD4A-B1C1-516894B1FE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9B8C5F0-364F-9745-8E6F-CE3C426A45EF}">
      <dgm:prSet/>
      <dgm:spPr>
        <a:solidFill>
          <a:srgbClr val="D6DFB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Interview</a:t>
          </a:r>
        </a:p>
      </dgm:t>
    </dgm:pt>
    <dgm:pt modelId="{BC7FA041-D017-374B-8DDB-ADD3D37957C0}" type="parTrans" cxnId="{7639D4A2-694C-B148-AB4C-88E9902B0C79}">
      <dgm:prSet/>
      <dgm:spPr/>
      <dgm:t>
        <a:bodyPr/>
        <a:lstStyle/>
        <a:p>
          <a:endParaRPr lang="en-US"/>
        </a:p>
      </dgm:t>
    </dgm:pt>
    <dgm:pt modelId="{6025D004-9941-8441-80F7-FEB3767312A9}" type="sibTrans" cxnId="{7639D4A2-694C-B148-AB4C-88E9902B0C79}">
      <dgm:prSet/>
      <dgm:spPr/>
      <dgm:t>
        <a:bodyPr/>
        <a:lstStyle/>
        <a:p>
          <a:endParaRPr lang="en-US"/>
        </a:p>
      </dgm:t>
    </dgm:pt>
    <dgm:pt modelId="{0D52C013-BF51-574B-BA27-F1ADDE102929}">
      <dgm:prSet/>
      <dgm:spPr>
        <a:solidFill>
          <a:srgbClr val="D6DFB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Select Finalist(s)</a:t>
          </a:r>
        </a:p>
      </dgm:t>
    </dgm:pt>
    <dgm:pt modelId="{E0DA328B-78A3-7D43-9A9C-03A19AB2C36A}" type="parTrans" cxnId="{FA874A9A-25B1-E84A-8AFB-470859694EF3}">
      <dgm:prSet/>
      <dgm:spPr/>
      <dgm:t>
        <a:bodyPr/>
        <a:lstStyle/>
        <a:p>
          <a:endParaRPr lang="en-US"/>
        </a:p>
      </dgm:t>
    </dgm:pt>
    <dgm:pt modelId="{28607EF0-5F93-1A47-AD4C-75E044EABDBA}" type="sibTrans" cxnId="{FA874A9A-25B1-E84A-8AFB-470859694EF3}">
      <dgm:prSet/>
      <dgm:spPr/>
      <dgm:t>
        <a:bodyPr/>
        <a:lstStyle/>
        <a:p>
          <a:endParaRPr lang="en-US"/>
        </a:p>
      </dgm:t>
    </dgm:pt>
    <dgm:pt modelId="{D914314E-A4EE-D244-A6AA-F395A9812742}">
      <dgm:prSet/>
      <dgm:spPr>
        <a:solidFill>
          <a:srgbClr val="D6DFB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Reference/Background Check</a:t>
          </a:r>
        </a:p>
      </dgm:t>
    </dgm:pt>
    <dgm:pt modelId="{B41E9A9C-AA03-EF4C-A05F-6814D47478DC}" type="parTrans" cxnId="{4903AB0B-8FEF-5F46-BECA-BCC3E63E4367}">
      <dgm:prSet/>
      <dgm:spPr/>
      <dgm:t>
        <a:bodyPr/>
        <a:lstStyle/>
        <a:p>
          <a:endParaRPr lang="en-US"/>
        </a:p>
      </dgm:t>
    </dgm:pt>
    <dgm:pt modelId="{99497C78-768B-904F-8D3A-5E525668DCEF}" type="sibTrans" cxnId="{4903AB0B-8FEF-5F46-BECA-BCC3E63E4367}">
      <dgm:prSet/>
      <dgm:spPr/>
      <dgm:t>
        <a:bodyPr/>
        <a:lstStyle/>
        <a:p>
          <a:endParaRPr lang="en-US"/>
        </a:p>
      </dgm:t>
    </dgm:pt>
    <dgm:pt modelId="{4E345303-7488-C549-A2DE-139B3D799D4D}">
      <dgm:prSet/>
      <dgm:spPr>
        <a:solidFill>
          <a:srgbClr val="F2C6A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Prepare Offer</a:t>
          </a:r>
        </a:p>
      </dgm:t>
    </dgm:pt>
    <dgm:pt modelId="{1B1FF033-3D49-F544-B0D4-3CF8B2C9BC6F}" type="parTrans" cxnId="{A94456FB-0067-7A4E-9808-31EC018AD019}">
      <dgm:prSet/>
      <dgm:spPr/>
      <dgm:t>
        <a:bodyPr/>
        <a:lstStyle/>
        <a:p>
          <a:endParaRPr lang="en-US"/>
        </a:p>
      </dgm:t>
    </dgm:pt>
    <dgm:pt modelId="{5C3679F9-B66A-C144-8FC6-0489BD8E22C0}" type="sibTrans" cxnId="{A94456FB-0067-7A4E-9808-31EC018AD019}">
      <dgm:prSet/>
      <dgm:spPr/>
      <dgm:t>
        <a:bodyPr/>
        <a:lstStyle/>
        <a:p>
          <a:endParaRPr lang="en-US"/>
        </a:p>
      </dgm:t>
    </dgm:pt>
    <dgm:pt modelId="{833FD02D-0439-B047-80F7-83DACBB493BA}">
      <dgm:prSet/>
      <dgm:spPr>
        <a:solidFill>
          <a:srgbClr val="F2C6A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Extend Offer</a:t>
          </a:r>
        </a:p>
      </dgm:t>
    </dgm:pt>
    <dgm:pt modelId="{821331A6-27F0-8545-9893-0B5B3239D93B}" type="parTrans" cxnId="{6859B381-63CB-F348-AC12-597FFE491AB1}">
      <dgm:prSet/>
      <dgm:spPr/>
      <dgm:t>
        <a:bodyPr/>
        <a:lstStyle/>
        <a:p>
          <a:endParaRPr lang="en-US"/>
        </a:p>
      </dgm:t>
    </dgm:pt>
    <dgm:pt modelId="{EA948B66-52DA-0142-840F-A8E099118B45}" type="sibTrans" cxnId="{6859B381-63CB-F348-AC12-597FFE491AB1}">
      <dgm:prSet/>
      <dgm:spPr/>
      <dgm:t>
        <a:bodyPr/>
        <a:lstStyle/>
        <a:p>
          <a:endParaRPr lang="en-US"/>
        </a:p>
      </dgm:t>
    </dgm:pt>
    <dgm:pt modelId="{9D3DA7FA-11B1-B74D-9388-3FA5FA71805B}" type="pres">
      <dgm:prSet presAssocID="{56B5F065-888E-AD4A-B1C1-516894B1FEF7}" presName="Name0" presStyleCnt="0">
        <dgm:presLayoutVars>
          <dgm:dir/>
          <dgm:resizeHandles val="exact"/>
        </dgm:presLayoutVars>
      </dgm:prSet>
      <dgm:spPr/>
    </dgm:pt>
    <dgm:pt modelId="{42216529-30BD-024E-A6B5-29FCC2B3099D}" type="pres">
      <dgm:prSet presAssocID="{D9B8C5F0-364F-9745-8E6F-CE3C426A45EF}" presName="node" presStyleLbl="node1" presStyleIdx="0" presStyleCnt="5">
        <dgm:presLayoutVars>
          <dgm:bulletEnabled val="1"/>
        </dgm:presLayoutVars>
      </dgm:prSet>
      <dgm:spPr/>
    </dgm:pt>
    <dgm:pt modelId="{7A0ECB4B-06C1-3E42-B0C0-135B5430EE6F}" type="pres">
      <dgm:prSet presAssocID="{6025D004-9941-8441-80F7-FEB3767312A9}" presName="sibTrans" presStyleLbl="sibTrans2D1" presStyleIdx="0" presStyleCnt="4"/>
      <dgm:spPr/>
    </dgm:pt>
    <dgm:pt modelId="{59DECD22-6C2F-564E-A059-FB4EDB0ED47E}" type="pres">
      <dgm:prSet presAssocID="{6025D004-9941-8441-80F7-FEB3767312A9}" presName="connectorText" presStyleLbl="sibTrans2D1" presStyleIdx="0" presStyleCnt="4"/>
      <dgm:spPr/>
    </dgm:pt>
    <dgm:pt modelId="{3FE7E0AF-F99F-644B-A12C-342FEDAE5FB0}" type="pres">
      <dgm:prSet presAssocID="{0D52C013-BF51-574B-BA27-F1ADDE102929}" presName="node" presStyleLbl="node1" presStyleIdx="1" presStyleCnt="5">
        <dgm:presLayoutVars>
          <dgm:bulletEnabled val="1"/>
        </dgm:presLayoutVars>
      </dgm:prSet>
      <dgm:spPr/>
    </dgm:pt>
    <dgm:pt modelId="{3434BA07-766B-E24A-9439-32A837C53FCC}" type="pres">
      <dgm:prSet presAssocID="{28607EF0-5F93-1A47-AD4C-75E044EABDBA}" presName="sibTrans" presStyleLbl="sibTrans2D1" presStyleIdx="1" presStyleCnt="4"/>
      <dgm:spPr/>
    </dgm:pt>
    <dgm:pt modelId="{0DCA7B96-A087-6E42-ACF3-2B6A28FC05ED}" type="pres">
      <dgm:prSet presAssocID="{28607EF0-5F93-1A47-AD4C-75E044EABDBA}" presName="connectorText" presStyleLbl="sibTrans2D1" presStyleIdx="1" presStyleCnt="4"/>
      <dgm:spPr/>
    </dgm:pt>
    <dgm:pt modelId="{91265AE7-53E4-5D40-96F9-E9850F82C390}" type="pres">
      <dgm:prSet presAssocID="{D914314E-A4EE-D244-A6AA-F395A9812742}" presName="node" presStyleLbl="node1" presStyleIdx="2" presStyleCnt="5">
        <dgm:presLayoutVars>
          <dgm:bulletEnabled val="1"/>
        </dgm:presLayoutVars>
      </dgm:prSet>
      <dgm:spPr/>
    </dgm:pt>
    <dgm:pt modelId="{105CC3C3-E076-B844-9BC2-44C690F4AE52}" type="pres">
      <dgm:prSet presAssocID="{99497C78-768B-904F-8D3A-5E525668DCEF}" presName="sibTrans" presStyleLbl="sibTrans2D1" presStyleIdx="2" presStyleCnt="4"/>
      <dgm:spPr/>
    </dgm:pt>
    <dgm:pt modelId="{6FF7890E-E43F-1A4D-9E71-B800A9685706}" type="pres">
      <dgm:prSet presAssocID="{99497C78-768B-904F-8D3A-5E525668DCEF}" presName="connectorText" presStyleLbl="sibTrans2D1" presStyleIdx="2" presStyleCnt="4"/>
      <dgm:spPr/>
    </dgm:pt>
    <dgm:pt modelId="{57864F9B-51E0-B549-874B-3191258DF785}" type="pres">
      <dgm:prSet presAssocID="{4E345303-7488-C549-A2DE-139B3D799D4D}" presName="node" presStyleLbl="node1" presStyleIdx="3" presStyleCnt="5">
        <dgm:presLayoutVars>
          <dgm:bulletEnabled val="1"/>
        </dgm:presLayoutVars>
      </dgm:prSet>
      <dgm:spPr/>
    </dgm:pt>
    <dgm:pt modelId="{E9BFEFA8-F427-DE4B-BB55-D0C032A87F9C}" type="pres">
      <dgm:prSet presAssocID="{5C3679F9-B66A-C144-8FC6-0489BD8E22C0}" presName="sibTrans" presStyleLbl="sibTrans2D1" presStyleIdx="3" presStyleCnt="4"/>
      <dgm:spPr/>
    </dgm:pt>
    <dgm:pt modelId="{85AC00A2-8C8D-5144-B639-60927D0D9E0C}" type="pres">
      <dgm:prSet presAssocID="{5C3679F9-B66A-C144-8FC6-0489BD8E22C0}" presName="connectorText" presStyleLbl="sibTrans2D1" presStyleIdx="3" presStyleCnt="4"/>
      <dgm:spPr/>
    </dgm:pt>
    <dgm:pt modelId="{64DBC284-B457-6643-8DAE-DD12A9A89155}" type="pres">
      <dgm:prSet presAssocID="{833FD02D-0439-B047-80F7-83DACBB493BA}" presName="node" presStyleLbl="node1" presStyleIdx="4" presStyleCnt="5">
        <dgm:presLayoutVars>
          <dgm:bulletEnabled val="1"/>
        </dgm:presLayoutVars>
      </dgm:prSet>
      <dgm:spPr/>
    </dgm:pt>
  </dgm:ptLst>
  <dgm:cxnLst>
    <dgm:cxn modelId="{6EDEFD07-1600-0A4C-9790-3856939F01A5}" type="presOf" srcId="{5C3679F9-B66A-C144-8FC6-0489BD8E22C0}" destId="{85AC00A2-8C8D-5144-B639-60927D0D9E0C}" srcOrd="1" destOrd="0" presId="urn:microsoft.com/office/officeart/2005/8/layout/process1"/>
    <dgm:cxn modelId="{483C0E08-EF48-C840-8B11-7854EB108161}" type="presOf" srcId="{D9B8C5F0-364F-9745-8E6F-CE3C426A45EF}" destId="{42216529-30BD-024E-A6B5-29FCC2B3099D}" srcOrd="0" destOrd="0" presId="urn:microsoft.com/office/officeart/2005/8/layout/process1"/>
    <dgm:cxn modelId="{4903AB0B-8FEF-5F46-BECA-BCC3E63E4367}" srcId="{56B5F065-888E-AD4A-B1C1-516894B1FEF7}" destId="{D914314E-A4EE-D244-A6AA-F395A9812742}" srcOrd="2" destOrd="0" parTransId="{B41E9A9C-AA03-EF4C-A05F-6814D47478DC}" sibTransId="{99497C78-768B-904F-8D3A-5E525668DCEF}"/>
    <dgm:cxn modelId="{5F42E222-8D2A-0944-AB0E-FE7D4B4776F3}" type="presOf" srcId="{28607EF0-5F93-1A47-AD4C-75E044EABDBA}" destId="{3434BA07-766B-E24A-9439-32A837C53FCC}" srcOrd="0" destOrd="0" presId="urn:microsoft.com/office/officeart/2005/8/layout/process1"/>
    <dgm:cxn modelId="{0BC73425-ED61-2048-8F5E-76B0DA609750}" type="presOf" srcId="{6025D004-9941-8441-80F7-FEB3767312A9}" destId="{7A0ECB4B-06C1-3E42-B0C0-135B5430EE6F}" srcOrd="0" destOrd="0" presId="urn:microsoft.com/office/officeart/2005/8/layout/process1"/>
    <dgm:cxn modelId="{8190482D-4D4F-074C-9C49-E3B32DADEA72}" type="presOf" srcId="{D914314E-A4EE-D244-A6AA-F395A9812742}" destId="{91265AE7-53E4-5D40-96F9-E9850F82C390}" srcOrd="0" destOrd="0" presId="urn:microsoft.com/office/officeart/2005/8/layout/process1"/>
    <dgm:cxn modelId="{7501D63E-8236-334B-A1A2-BD044485AEF8}" type="presOf" srcId="{99497C78-768B-904F-8D3A-5E525668DCEF}" destId="{105CC3C3-E076-B844-9BC2-44C690F4AE52}" srcOrd="0" destOrd="0" presId="urn:microsoft.com/office/officeart/2005/8/layout/process1"/>
    <dgm:cxn modelId="{203BB867-D4AA-9F47-BA46-9353C27A2B02}" type="presOf" srcId="{99497C78-768B-904F-8D3A-5E525668DCEF}" destId="{6FF7890E-E43F-1A4D-9E71-B800A9685706}" srcOrd="1" destOrd="0" presId="urn:microsoft.com/office/officeart/2005/8/layout/process1"/>
    <dgm:cxn modelId="{4D3A4475-1C77-C24D-B7BC-D9E437570B5F}" type="presOf" srcId="{5C3679F9-B66A-C144-8FC6-0489BD8E22C0}" destId="{E9BFEFA8-F427-DE4B-BB55-D0C032A87F9C}" srcOrd="0" destOrd="0" presId="urn:microsoft.com/office/officeart/2005/8/layout/process1"/>
    <dgm:cxn modelId="{6859B381-63CB-F348-AC12-597FFE491AB1}" srcId="{56B5F065-888E-AD4A-B1C1-516894B1FEF7}" destId="{833FD02D-0439-B047-80F7-83DACBB493BA}" srcOrd="4" destOrd="0" parTransId="{821331A6-27F0-8545-9893-0B5B3239D93B}" sibTransId="{EA948B66-52DA-0142-840F-A8E099118B45}"/>
    <dgm:cxn modelId="{FA874A9A-25B1-E84A-8AFB-470859694EF3}" srcId="{56B5F065-888E-AD4A-B1C1-516894B1FEF7}" destId="{0D52C013-BF51-574B-BA27-F1ADDE102929}" srcOrd="1" destOrd="0" parTransId="{E0DA328B-78A3-7D43-9A9C-03A19AB2C36A}" sibTransId="{28607EF0-5F93-1A47-AD4C-75E044EABDBA}"/>
    <dgm:cxn modelId="{7639D4A2-694C-B148-AB4C-88E9902B0C79}" srcId="{56B5F065-888E-AD4A-B1C1-516894B1FEF7}" destId="{D9B8C5F0-364F-9745-8E6F-CE3C426A45EF}" srcOrd="0" destOrd="0" parTransId="{BC7FA041-D017-374B-8DDB-ADD3D37957C0}" sibTransId="{6025D004-9941-8441-80F7-FEB3767312A9}"/>
    <dgm:cxn modelId="{1F410FAA-7C12-1D4F-A2C0-79B3BCDC9209}" type="presOf" srcId="{833FD02D-0439-B047-80F7-83DACBB493BA}" destId="{64DBC284-B457-6643-8DAE-DD12A9A89155}" srcOrd="0" destOrd="0" presId="urn:microsoft.com/office/officeart/2005/8/layout/process1"/>
    <dgm:cxn modelId="{7EA1D7AB-6E06-2345-BA8A-5664AB1F4419}" type="presOf" srcId="{0D52C013-BF51-574B-BA27-F1ADDE102929}" destId="{3FE7E0AF-F99F-644B-A12C-342FEDAE5FB0}" srcOrd="0" destOrd="0" presId="urn:microsoft.com/office/officeart/2005/8/layout/process1"/>
    <dgm:cxn modelId="{151B88BA-F514-0D4B-8934-5417A78DB6F1}" type="presOf" srcId="{4E345303-7488-C549-A2DE-139B3D799D4D}" destId="{57864F9B-51E0-B549-874B-3191258DF785}" srcOrd="0" destOrd="0" presId="urn:microsoft.com/office/officeart/2005/8/layout/process1"/>
    <dgm:cxn modelId="{2B5DA5D8-C290-FB44-80F3-4D528B433FB0}" type="presOf" srcId="{28607EF0-5F93-1A47-AD4C-75E044EABDBA}" destId="{0DCA7B96-A087-6E42-ACF3-2B6A28FC05ED}" srcOrd="1" destOrd="0" presId="urn:microsoft.com/office/officeart/2005/8/layout/process1"/>
    <dgm:cxn modelId="{5F0E49EF-47C9-664D-9B9C-F4E1F8B5E76F}" type="presOf" srcId="{6025D004-9941-8441-80F7-FEB3767312A9}" destId="{59DECD22-6C2F-564E-A059-FB4EDB0ED47E}" srcOrd="1" destOrd="0" presId="urn:microsoft.com/office/officeart/2005/8/layout/process1"/>
    <dgm:cxn modelId="{2D2448F2-644F-774A-ABF3-215193AECC75}" type="presOf" srcId="{56B5F065-888E-AD4A-B1C1-516894B1FEF7}" destId="{9D3DA7FA-11B1-B74D-9388-3FA5FA71805B}" srcOrd="0" destOrd="0" presId="urn:microsoft.com/office/officeart/2005/8/layout/process1"/>
    <dgm:cxn modelId="{A94456FB-0067-7A4E-9808-31EC018AD019}" srcId="{56B5F065-888E-AD4A-B1C1-516894B1FEF7}" destId="{4E345303-7488-C549-A2DE-139B3D799D4D}" srcOrd="3" destOrd="0" parTransId="{1B1FF033-3D49-F544-B0D4-3CF8B2C9BC6F}" sibTransId="{5C3679F9-B66A-C144-8FC6-0489BD8E22C0}"/>
    <dgm:cxn modelId="{0D92B6A4-CC81-4B4D-AE68-15426231553B}" type="presParOf" srcId="{9D3DA7FA-11B1-B74D-9388-3FA5FA71805B}" destId="{42216529-30BD-024E-A6B5-29FCC2B3099D}" srcOrd="0" destOrd="0" presId="urn:microsoft.com/office/officeart/2005/8/layout/process1"/>
    <dgm:cxn modelId="{4C54D6C2-0461-8C4F-B481-5AC1BF6871A1}" type="presParOf" srcId="{9D3DA7FA-11B1-B74D-9388-3FA5FA71805B}" destId="{7A0ECB4B-06C1-3E42-B0C0-135B5430EE6F}" srcOrd="1" destOrd="0" presId="urn:microsoft.com/office/officeart/2005/8/layout/process1"/>
    <dgm:cxn modelId="{033A005B-DFA6-2346-AD3F-B7B8A6E39BE6}" type="presParOf" srcId="{7A0ECB4B-06C1-3E42-B0C0-135B5430EE6F}" destId="{59DECD22-6C2F-564E-A059-FB4EDB0ED47E}" srcOrd="0" destOrd="0" presId="urn:microsoft.com/office/officeart/2005/8/layout/process1"/>
    <dgm:cxn modelId="{5BFEB1D9-C747-A24C-82C2-D33494CA41A7}" type="presParOf" srcId="{9D3DA7FA-11B1-B74D-9388-3FA5FA71805B}" destId="{3FE7E0AF-F99F-644B-A12C-342FEDAE5FB0}" srcOrd="2" destOrd="0" presId="urn:microsoft.com/office/officeart/2005/8/layout/process1"/>
    <dgm:cxn modelId="{338AE7D1-2B03-ED40-8B7E-FF1FF0BECD94}" type="presParOf" srcId="{9D3DA7FA-11B1-B74D-9388-3FA5FA71805B}" destId="{3434BA07-766B-E24A-9439-32A837C53FCC}" srcOrd="3" destOrd="0" presId="urn:microsoft.com/office/officeart/2005/8/layout/process1"/>
    <dgm:cxn modelId="{805EBCFE-D885-244B-AE89-5ADA7D75B156}" type="presParOf" srcId="{3434BA07-766B-E24A-9439-32A837C53FCC}" destId="{0DCA7B96-A087-6E42-ACF3-2B6A28FC05ED}" srcOrd="0" destOrd="0" presId="urn:microsoft.com/office/officeart/2005/8/layout/process1"/>
    <dgm:cxn modelId="{F581BE4B-3FCF-864E-A71A-53CFF48CBE43}" type="presParOf" srcId="{9D3DA7FA-11B1-B74D-9388-3FA5FA71805B}" destId="{91265AE7-53E4-5D40-96F9-E9850F82C390}" srcOrd="4" destOrd="0" presId="urn:microsoft.com/office/officeart/2005/8/layout/process1"/>
    <dgm:cxn modelId="{482A6C1E-EEED-E141-AAD6-37C3EB9B5DE5}" type="presParOf" srcId="{9D3DA7FA-11B1-B74D-9388-3FA5FA71805B}" destId="{105CC3C3-E076-B844-9BC2-44C690F4AE52}" srcOrd="5" destOrd="0" presId="urn:microsoft.com/office/officeart/2005/8/layout/process1"/>
    <dgm:cxn modelId="{1584CFE3-D42D-754E-A9DE-86FE297AA0F5}" type="presParOf" srcId="{105CC3C3-E076-B844-9BC2-44C690F4AE52}" destId="{6FF7890E-E43F-1A4D-9E71-B800A9685706}" srcOrd="0" destOrd="0" presId="urn:microsoft.com/office/officeart/2005/8/layout/process1"/>
    <dgm:cxn modelId="{72C969B3-4BF6-844A-ACE2-F0EA004D1812}" type="presParOf" srcId="{9D3DA7FA-11B1-B74D-9388-3FA5FA71805B}" destId="{57864F9B-51E0-B549-874B-3191258DF785}" srcOrd="6" destOrd="0" presId="urn:microsoft.com/office/officeart/2005/8/layout/process1"/>
    <dgm:cxn modelId="{A980059C-D4E9-8A4A-8FB2-F46C66FF15BE}" type="presParOf" srcId="{9D3DA7FA-11B1-B74D-9388-3FA5FA71805B}" destId="{E9BFEFA8-F427-DE4B-BB55-D0C032A87F9C}" srcOrd="7" destOrd="0" presId="urn:microsoft.com/office/officeart/2005/8/layout/process1"/>
    <dgm:cxn modelId="{7D33E8BF-E93B-7B4C-B8A1-9A52FA59A688}" type="presParOf" srcId="{E9BFEFA8-F427-DE4B-BB55-D0C032A87F9C}" destId="{85AC00A2-8C8D-5144-B639-60927D0D9E0C}" srcOrd="0" destOrd="0" presId="urn:microsoft.com/office/officeart/2005/8/layout/process1"/>
    <dgm:cxn modelId="{27694B71-6D5F-0E44-B012-5591D2C11820}" type="presParOf" srcId="{9D3DA7FA-11B1-B74D-9388-3FA5FA71805B}" destId="{64DBC284-B457-6643-8DAE-DD12A9A8915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94657-4BA1-D740-8E76-94635DCEC4F7}">
      <dsp:nvSpPr>
        <dsp:cNvPr id="0" name=""/>
        <dsp:cNvSpPr/>
      </dsp:nvSpPr>
      <dsp:spPr>
        <a:xfrm>
          <a:off x="4464" y="798526"/>
          <a:ext cx="1384101" cy="830460"/>
        </a:xfrm>
        <a:prstGeom prst="roundRect">
          <a:avLst>
            <a:gd name="adj" fmla="val 10000"/>
          </a:avLst>
        </a:prstGeom>
        <a:solidFill>
          <a:srgbClr val="F2C6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Initiate Recruitment/Complete Job Card</a:t>
          </a:r>
        </a:p>
      </dsp:txBody>
      <dsp:txXfrm>
        <a:off x="28787" y="822849"/>
        <a:ext cx="1335455" cy="781814"/>
      </dsp:txXfrm>
    </dsp:sp>
    <dsp:sp modelId="{A0F2DE4B-3AEC-BE43-8034-407ED2B5796D}">
      <dsp:nvSpPr>
        <dsp:cNvPr id="0" name=""/>
        <dsp:cNvSpPr/>
      </dsp:nvSpPr>
      <dsp:spPr>
        <a:xfrm>
          <a:off x="1526976" y="1042128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26976" y="1110779"/>
        <a:ext cx="205400" cy="205955"/>
      </dsp:txXfrm>
    </dsp:sp>
    <dsp:sp modelId="{D9779E27-7C5F-AA4B-88A8-8540C27B2F99}">
      <dsp:nvSpPr>
        <dsp:cNvPr id="0" name=""/>
        <dsp:cNvSpPr/>
      </dsp:nvSpPr>
      <dsp:spPr>
        <a:xfrm>
          <a:off x="1942207" y="798526"/>
          <a:ext cx="1384101" cy="830460"/>
        </a:xfrm>
        <a:prstGeom prst="roundRect">
          <a:avLst>
            <a:gd name="adj" fmla="val 10000"/>
          </a:avLst>
        </a:prstGeom>
        <a:solidFill>
          <a:srgbClr val="F2C6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Approve Job Card</a:t>
          </a:r>
        </a:p>
      </dsp:txBody>
      <dsp:txXfrm>
        <a:off x="1966530" y="822849"/>
        <a:ext cx="1335455" cy="781814"/>
      </dsp:txXfrm>
    </dsp:sp>
    <dsp:sp modelId="{ED2A847A-D5A0-0A4D-9960-B20D452B5643}">
      <dsp:nvSpPr>
        <dsp:cNvPr id="0" name=""/>
        <dsp:cNvSpPr/>
      </dsp:nvSpPr>
      <dsp:spPr>
        <a:xfrm>
          <a:off x="3464718" y="1042128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464718" y="1110779"/>
        <a:ext cx="205400" cy="205955"/>
      </dsp:txXfrm>
    </dsp:sp>
    <dsp:sp modelId="{606EF0AA-9A0C-5B4D-9DB5-25888ECB0521}">
      <dsp:nvSpPr>
        <dsp:cNvPr id="0" name=""/>
        <dsp:cNvSpPr/>
      </dsp:nvSpPr>
      <dsp:spPr>
        <a:xfrm>
          <a:off x="3879949" y="798526"/>
          <a:ext cx="1384101" cy="830460"/>
        </a:xfrm>
        <a:prstGeom prst="roundRect">
          <a:avLst>
            <a:gd name="adj" fmla="val 10000"/>
          </a:avLst>
        </a:prstGeom>
        <a:solidFill>
          <a:srgbClr val="F2C6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Application</a:t>
          </a:r>
        </a:p>
      </dsp:txBody>
      <dsp:txXfrm>
        <a:off x="3904272" y="822849"/>
        <a:ext cx="1335455" cy="781814"/>
      </dsp:txXfrm>
    </dsp:sp>
    <dsp:sp modelId="{0F02F3FC-3372-9F44-85F0-6A98A392C9C2}">
      <dsp:nvSpPr>
        <dsp:cNvPr id="0" name=""/>
        <dsp:cNvSpPr/>
      </dsp:nvSpPr>
      <dsp:spPr>
        <a:xfrm>
          <a:off x="5402460" y="1042128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402460" y="1110779"/>
        <a:ext cx="205400" cy="205955"/>
      </dsp:txXfrm>
    </dsp:sp>
    <dsp:sp modelId="{84CE1FD1-AED9-244E-941F-9A4DB336CFC2}">
      <dsp:nvSpPr>
        <dsp:cNvPr id="0" name=""/>
        <dsp:cNvSpPr/>
      </dsp:nvSpPr>
      <dsp:spPr>
        <a:xfrm>
          <a:off x="5817691" y="798526"/>
          <a:ext cx="1384101" cy="830460"/>
        </a:xfrm>
        <a:prstGeom prst="roundRect">
          <a:avLst>
            <a:gd name="adj" fmla="val 10000"/>
          </a:avLst>
        </a:prstGeom>
        <a:solidFill>
          <a:srgbClr val="F2C6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Route Applications</a:t>
          </a:r>
        </a:p>
      </dsp:txBody>
      <dsp:txXfrm>
        <a:off x="5842014" y="822849"/>
        <a:ext cx="1335455" cy="781814"/>
      </dsp:txXfrm>
    </dsp:sp>
    <dsp:sp modelId="{DD8EA2ED-FAFF-274B-9C4E-E8E114499DF1}">
      <dsp:nvSpPr>
        <dsp:cNvPr id="0" name=""/>
        <dsp:cNvSpPr/>
      </dsp:nvSpPr>
      <dsp:spPr>
        <a:xfrm>
          <a:off x="7340203" y="1042128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340203" y="1110779"/>
        <a:ext cx="205400" cy="205955"/>
      </dsp:txXfrm>
    </dsp:sp>
    <dsp:sp modelId="{C2A98FC9-AF0C-834E-9C5D-434D4DCC6AFB}">
      <dsp:nvSpPr>
        <dsp:cNvPr id="0" name=""/>
        <dsp:cNvSpPr/>
      </dsp:nvSpPr>
      <dsp:spPr>
        <a:xfrm>
          <a:off x="7755433" y="798526"/>
          <a:ext cx="1384101" cy="830460"/>
        </a:xfrm>
        <a:prstGeom prst="roundRect">
          <a:avLst>
            <a:gd name="adj" fmla="val 10000"/>
          </a:avLst>
        </a:prstGeom>
        <a:solidFill>
          <a:srgbClr val="F2C6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Screen Applications</a:t>
          </a:r>
        </a:p>
      </dsp:txBody>
      <dsp:txXfrm>
        <a:off x="7779756" y="822849"/>
        <a:ext cx="1335455" cy="781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16529-30BD-024E-A6B5-29FCC2B3099D}">
      <dsp:nvSpPr>
        <dsp:cNvPr id="0" name=""/>
        <dsp:cNvSpPr/>
      </dsp:nvSpPr>
      <dsp:spPr>
        <a:xfrm>
          <a:off x="4464" y="798526"/>
          <a:ext cx="1384101" cy="830460"/>
        </a:xfrm>
        <a:prstGeom prst="roundRect">
          <a:avLst>
            <a:gd name="adj" fmla="val 10000"/>
          </a:avLst>
        </a:prstGeom>
        <a:solidFill>
          <a:srgbClr val="D6DF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Interview</a:t>
          </a:r>
        </a:p>
      </dsp:txBody>
      <dsp:txXfrm>
        <a:off x="28787" y="822849"/>
        <a:ext cx="1335455" cy="781814"/>
      </dsp:txXfrm>
    </dsp:sp>
    <dsp:sp modelId="{7A0ECB4B-06C1-3E42-B0C0-135B5430EE6F}">
      <dsp:nvSpPr>
        <dsp:cNvPr id="0" name=""/>
        <dsp:cNvSpPr/>
      </dsp:nvSpPr>
      <dsp:spPr>
        <a:xfrm>
          <a:off x="1526976" y="1042128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26976" y="1110779"/>
        <a:ext cx="205400" cy="205955"/>
      </dsp:txXfrm>
    </dsp:sp>
    <dsp:sp modelId="{3FE7E0AF-F99F-644B-A12C-342FEDAE5FB0}">
      <dsp:nvSpPr>
        <dsp:cNvPr id="0" name=""/>
        <dsp:cNvSpPr/>
      </dsp:nvSpPr>
      <dsp:spPr>
        <a:xfrm>
          <a:off x="1942207" y="798526"/>
          <a:ext cx="1384101" cy="830460"/>
        </a:xfrm>
        <a:prstGeom prst="roundRect">
          <a:avLst>
            <a:gd name="adj" fmla="val 10000"/>
          </a:avLst>
        </a:prstGeom>
        <a:solidFill>
          <a:srgbClr val="D6DF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Select Finalist(s)</a:t>
          </a:r>
        </a:p>
      </dsp:txBody>
      <dsp:txXfrm>
        <a:off x="1966530" y="822849"/>
        <a:ext cx="1335455" cy="781814"/>
      </dsp:txXfrm>
    </dsp:sp>
    <dsp:sp modelId="{3434BA07-766B-E24A-9439-32A837C53FCC}">
      <dsp:nvSpPr>
        <dsp:cNvPr id="0" name=""/>
        <dsp:cNvSpPr/>
      </dsp:nvSpPr>
      <dsp:spPr>
        <a:xfrm>
          <a:off x="3464718" y="1042128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464718" y="1110779"/>
        <a:ext cx="205400" cy="205955"/>
      </dsp:txXfrm>
    </dsp:sp>
    <dsp:sp modelId="{91265AE7-53E4-5D40-96F9-E9850F82C390}">
      <dsp:nvSpPr>
        <dsp:cNvPr id="0" name=""/>
        <dsp:cNvSpPr/>
      </dsp:nvSpPr>
      <dsp:spPr>
        <a:xfrm>
          <a:off x="3879949" y="798526"/>
          <a:ext cx="1384101" cy="830460"/>
        </a:xfrm>
        <a:prstGeom prst="roundRect">
          <a:avLst>
            <a:gd name="adj" fmla="val 10000"/>
          </a:avLst>
        </a:prstGeom>
        <a:solidFill>
          <a:srgbClr val="D6DF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Reference/Background Check</a:t>
          </a:r>
        </a:p>
      </dsp:txBody>
      <dsp:txXfrm>
        <a:off x="3904272" y="822849"/>
        <a:ext cx="1335455" cy="781814"/>
      </dsp:txXfrm>
    </dsp:sp>
    <dsp:sp modelId="{105CC3C3-E076-B844-9BC2-44C690F4AE52}">
      <dsp:nvSpPr>
        <dsp:cNvPr id="0" name=""/>
        <dsp:cNvSpPr/>
      </dsp:nvSpPr>
      <dsp:spPr>
        <a:xfrm>
          <a:off x="5402460" y="1042128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402460" y="1110779"/>
        <a:ext cx="205400" cy="205955"/>
      </dsp:txXfrm>
    </dsp:sp>
    <dsp:sp modelId="{57864F9B-51E0-B549-874B-3191258DF785}">
      <dsp:nvSpPr>
        <dsp:cNvPr id="0" name=""/>
        <dsp:cNvSpPr/>
      </dsp:nvSpPr>
      <dsp:spPr>
        <a:xfrm>
          <a:off x="5817691" y="798526"/>
          <a:ext cx="1384101" cy="830460"/>
        </a:xfrm>
        <a:prstGeom prst="roundRect">
          <a:avLst>
            <a:gd name="adj" fmla="val 10000"/>
          </a:avLst>
        </a:prstGeom>
        <a:solidFill>
          <a:srgbClr val="F2C6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Prepare Offer</a:t>
          </a:r>
        </a:p>
      </dsp:txBody>
      <dsp:txXfrm>
        <a:off x="5842014" y="822849"/>
        <a:ext cx="1335455" cy="781814"/>
      </dsp:txXfrm>
    </dsp:sp>
    <dsp:sp modelId="{E9BFEFA8-F427-DE4B-BB55-D0C032A87F9C}">
      <dsp:nvSpPr>
        <dsp:cNvPr id="0" name=""/>
        <dsp:cNvSpPr/>
      </dsp:nvSpPr>
      <dsp:spPr>
        <a:xfrm>
          <a:off x="7340203" y="1042128"/>
          <a:ext cx="293429" cy="343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340203" y="1110779"/>
        <a:ext cx="205400" cy="205955"/>
      </dsp:txXfrm>
    </dsp:sp>
    <dsp:sp modelId="{64DBC284-B457-6643-8DAE-DD12A9A89155}">
      <dsp:nvSpPr>
        <dsp:cNvPr id="0" name=""/>
        <dsp:cNvSpPr/>
      </dsp:nvSpPr>
      <dsp:spPr>
        <a:xfrm>
          <a:off x="7755433" y="798526"/>
          <a:ext cx="1384101" cy="830460"/>
        </a:xfrm>
        <a:prstGeom prst="roundRect">
          <a:avLst>
            <a:gd name="adj" fmla="val 10000"/>
          </a:avLst>
        </a:prstGeom>
        <a:solidFill>
          <a:srgbClr val="F2C6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Extend Offer</a:t>
          </a:r>
        </a:p>
      </dsp:txBody>
      <dsp:txXfrm>
        <a:off x="7779756" y="822849"/>
        <a:ext cx="1335455" cy="781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CBCE-0E7B-934E-9A7A-39135E50E795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862F5-EF6A-4743-A018-75D5A41D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6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70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6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5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7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4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5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7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7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93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2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5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1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4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64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5037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301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0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22D9-7E87-2E44-9083-28F8074F870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SJSU University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C40A3-D4E3-E748-8275-4DAEF28DDB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439" y="0"/>
            <a:ext cx="8967537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jsu.edu/up/index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rs@sjsu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hyperlink" Target="mailto:hr-info-systems@sjsu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36A5C-A285-7C42-8AF8-46853206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1313"/>
            <a:ext cx="7886700" cy="35269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600" b="1" dirty="0"/>
              <a:t>CHRS Recruiting</a:t>
            </a:r>
          </a:p>
          <a:p>
            <a:pPr marL="0" indent="0" algn="ctr">
              <a:buNone/>
            </a:pPr>
            <a:r>
              <a:rPr lang="en-US" sz="6600" b="1" dirty="0"/>
              <a:t>System Overview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Presented by</a:t>
            </a:r>
          </a:p>
          <a:p>
            <a:pPr marL="0" indent="0" algn="ctr">
              <a:buNone/>
            </a:pPr>
            <a:r>
              <a:rPr lang="en-US" i="1" dirty="0"/>
              <a:t>CHRS Recruiting Project Team</a:t>
            </a:r>
          </a:p>
          <a:p>
            <a:pPr marL="0" indent="0" algn="ctr">
              <a:buNone/>
            </a:pPr>
            <a:r>
              <a:rPr lang="en-US" i="1" dirty="0"/>
              <a:t>University Personnel</a:t>
            </a:r>
          </a:p>
        </p:txBody>
      </p:sp>
    </p:spTree>
    <p:extLst>
      <p:ext uri="{BB962C8B-B14F-4D97-AF65-F5344CB8AC3E}">
        <p14:creationId xmlns:p14="http://schemas.microsoft.com/office/powerpoint/2010/main" val="132414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Who is impacted?</a:t>
            </a:r>
          </a:p>
          <a:p>
            <a:r>
              <a:rPr lang="en-US" sz="2400" dirty="0"/>
              <a:t>Hiring Managers</a:t>
            </a:r>
          </a:p>
          <a:p>
            <a:r>
              <a:rPr lang="en-US" sz="2400" dirty="0"/>
              <a:t>Department Chairs</a:t>
            </a:r>
          </a:p>
          <a:p>
            <a:r>
              <a:rPr lang="en-US" sz="2400" dirty="0"/>
              <a:t>College and Department Resource Managers/Analysts</a:t>
            </a:r>
          </a:p>
          <a:p>
            <a:r>
              <a:rPr lang="en-US" sz="2400" dirty="0"/>
              <a:t>Administrative Staff in Departments</a:t>
            </a:r>
          </a:p>
          <a:p>
            <a:r>
              <a:rPr lang="en-US" sz="2400" dirty="0"/>
              <a:t>Search Committee Chairs &amp; Members</a:t>
            </a:r>
          </a:p>
          <a:p>
            <a:r>
              <a:rPr lang="en-US" sz="2400" dirty="0"/>
              <a:t>University Personnel Staff</a:t>
            </a:r>
          </a:p>
          <a:p>
            <a:r>
              <a:rPr lang="en-US" sz="2400" dirty="0"/>
              <a:t>Applicants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5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Timeline and Transition</a:t>
            </a:r>
          </a:p>
          <a:p>
            <a:r>
              <a:rPr lang="en-US" sz="2400" dirty="0"/>
              <a:t>CHRS Recruiting, built in </a:t>
            </a:r>
            <a:r>
              <a:rPr lang="en-US" sz="2400" dirty="0" err="1"/>
              <a:t>PageUp</a:t>
            </a:r>
            <a:r>
              <a:rPr lang="en-US" sz="2400" dirty="0"/>
              <a:t>, goes live July 8, 2020</a:t>
            </a:r>
          </a:p>
          <a:p>
            <a:r>
              <a:rPr lang="en-US" sz="2400" dirty="0"/>
              <a:t>Between July 1 and July 8 no jobs will be posted in PeopleSoft or </a:t>
            </a:r>
            <a:r>
              <a:rPr lang="en-US" sz="2400" dirty="0" err="1"/>
              <a:t>Interfolio</a:t>
            </a:r>
            <a:endParaRPr lang="en-US" sz="2400" dirty="0"/>
          </a:p>
          <a:p>
            <a:r>
              <a:rPr lang="en-US" sz="2400" dirty="0"/>
              <a:t>Access to the </a:t>
            </a:r>
            <a:r>
              <a:rPr lang="en-US" sz="2400" dirty="0" err="1"/>
              <a:t>eRecruit</a:t>
            </a:r>
            <a:r>
              <a:rPr lang="en-US" sz="2400" dirty="0"/>
              <a:t> functionality in PeopleSoft will be turned off on July 1; except to the UP Recruiters</a:t>
            </a:r>
          </a:p>
          <a:p>
            <a:pPr lvl="1"/>
            <a:r>
              <a:rPr lang="en-US" sz="2000" dirty="0"/>
              <a:t>Recruiters will move open recruitments to CHRS Recruiting prior to July 8, 2020</a:t>
            </a:r>
          </a:p>
          <a:p>
            <a:r>
              <a:rPr lang="en-US" sz="2400" dirty="0"/>
              <a:t>Access to </a:t>
            </a:r>
            <a:r>
              <a:rPr lang="en-US" sz="2400" dirty="0" err="1"/>
              <a:t>Interfolio’s</a:t>
            </a:r>
            <a:r>
              <a:rPr lang="en-US" sz="2400" dirty="0"/>
              <a:t> Faculty Search functionality will be limited beginning July 1</a:t>
            </a:r>
          </a:p>
          <a:p>
            <a:r>
              <a:rPr lang="en-US" sz="2400" dirty="0"/>
              <a:t>Applicants in PeopleSoft and </a:t>
            </a:r>
            <a:r>
              <a:rPr lang="en-US" sz="2400" dirty="0" err="1"/>
              <a:t>Interfolio</a:t>
            </a:r>
            <a:r>
              <a:rPr lang="en-US" sz="2400" dirty="0"/>
              <a:t> will be contacted with information on the new system prior to June 30</a:t>
            </a:r>
          </a:p>
        </p:txBody>
      </p:sp>
    </p:spTree>
    <p:extLst>
      <p:ext uri="{BB962C8B-B14F-4D97-AF65-F5344CB8AC3E}">
        <p14:creationId xmlns:p14="http://schemas.microsoft.com/office/powerpoint/2010/main" val="65169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CHRS Recruiting Webpage</a:t>
            </a:r>
          </a:p>
          <a:p>
            <a:r>
              <a:rPr lang="en-US" sz="2400" dirty="0"/>
              <a:t>Two ways to find the page on the </a:t>
            </a:r>
            <a:r>
              <a:rPr lang="en-US" sz="2400" dirty="0">
                <a:hlinkClick r:id="rId3"/>
              </a:rPr>
              <a:t>UP Website</a:t>
            </a:r>
            <a:r>
              <a:rPr lang="en-US" sz="2400" dirty="0"/>
              <a:t> (</a:t>
            </a:r>
            <a:r>
              <a:rPr lang="en-US" sz="2400" dirty="0" err="1"/>
              <a:t>sjsu.edu</a:t>
            </a:r>
            <a:r>
              <a:rPr lang="en-US" sz="2400" dirty="0"/>
              <a:t>/up)</a:t>
            </a:r>
          </a:p>
          <a:p>
            <a:pPr lvl="1"/>
            <a:r>
              <a:rPr lang="en-US" sz="2000" dirty="0"/>
              <a:t>Quick Links: found on the home page and under Resources</a:t>
            </a:r>
          </a:p>
          <a:p>
            <a:pPr lvl="1"/>
            <a:r>
              <a:rPr lang="en-US" sz="2000" dirty="0"/>
              <a:t>Process Toolkit: found in the Recruit section</a:t>
            </a:r>
          </a:p>
          <a:p>
            <a:r>
              <a:rPr lang="en-US" sz="2400" dirty="0"/>
              <a:t>Find</a:t>
            </a:r>
          </a:p>
          <a:p>
            <a:pPr lvl="1"/>
            <a:r>
              <a:rPr lang="en-US" sz="2000" dirty="0"/>
              <a:t>Training information – classes scheduled through July 31; a regular schedule will be developed prior to August 1</a:t>
            </a:r>
          </a:p>
          <a:p>
            <a:pPr lvl="1"/>
            <a:r>
              <a:rPr lang="en-US" sz="2000" dirty="0"/>
              <a:t>System demos</a:t>
            </a:r>
          </a:p>
          <a:p>
            <a:pPr lvl="1"/>
            <a:r>
              <a:rPr lang="en-US" sz="2000" dirty="0"/>
              <a:t>FAQs</a:t>
            </a:r>
          </a:p>
          <a:p>
            <a:pPr lvl="1"/>
            <a:r>
              <a:rPr lang="en-US" sz="2000" dirty="0"/>
              <a:t>Project updates</a:t>
            </a:r>
          </a:p>
          <a:p>
            <a:pPr lvl="1"/>
            <a:r>
              <a:rPr lang="en-US" sz="2000" dirty="0"/>
              <a:t>Project team information</a:t>
            </a:r>
          </a:p>
          <a:p>
            <a:pPr lvl="1"/>
            <a:r>
              <a:rPr lang="en-US" sz="2000" dirty="0"/>
              <a:t>Help information, including detailed and quick step documentation (coming soon)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0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Support</a:t>
            </a:r>
          </a:p>
          <a:p>
            <a:r>
              <a:rPr lang="en-US" sz="2400" dirty="0"/>
              <a:t>Dedicated support staff in University Personnel</a:t>
            </a:r>
          </a:p>
          <a:p>
            <a:pPr lvl="1"/>
            <a:r>
              <a:rPr lang="en-US" sz="2000" dirty="0"/>
              <a:t>Email </a:t>
            </a:r>
            <a:r>
              <a:rPr lang="en-US" sz="2000" dirty="0">
                <a:hlinkClick r:id="rId3"/>
              </a:rPr>
              <a:t>chrs@sjsu.edu</a:t>
            </a:r>
            <a:r>
              <a:rPr lang="en-US" sz="2000" dirty="0"/>
              <a:t> or </a:t>
            </a:r>
            <a:r>
              <a:rPr lang="en-US" sz="2000" dirty="0">
                <a:hlinkClick r:id="rId4"/>
              </a:rPr>
              <a:t>hr-info-systems@sjsu.edu</a:t>
            </a:r>
            <a:endParaRPr lang="en-US" sz="2000" dirty="0"/>
          </a:p>
          <a:p>
            <a:pPr lvl="1"/>
            <a:r>
              <a:rPr lang="en-US" sz="2000" dirty="0"/>
              <a:t>Lisa Chen, Senior Business Analyst – Supporting Staff Recruitments</a:t>
            </a:r>
          </a:p>
          <a:p>
            <a:pPr lvl="1"/>
            <a:r>
              <a:rPr lang="en-US" sz="2000" dirty="0"/>
              <a:t>Julia Chan, Business Analyst – Supporting Faculty Recruitments</a:t>
            </a:r>
          </a:p>
          <a:p>
            <a:pPr lvl="1"/>
            <a:r>
              <a:rPr lang="en-US" sz="2000" dirty="0"/>
              <a:t>Ana Dean, Recruiter – Subject Matter Expert, Staff Recruitments</a:t>
            </a:r>
          </a:p>
          <a:p>
            <a:pPr lvl="1"/>
            <a:r>
              <a:rPr lang="en-US" sz="2000" dirty="0" err="1"/>
              <a:t>Remie</a:t>
            </a:r>
            <a:r>
              <a:rPr lang="en-US" sz="2000" dirty="0"/>
              <a:t> Bontrager, Coord, Faculty Recruitments – Subject Matter Expert, Faculty Recruitments</a:t>
            </a:r>
          </a:p>
          <a:p>
            <a:r>
              <a:rPr lang="en-US" sz="2400" dirty="0"/>
              <a:t>Open Labs in July</a:t>
            </a:r>
          </a:p>
          <a:p>
            <a:pPr lvl="1"/>
            <a:r>
              <a:rPr lang="en-US" sz="2000" dirty="0"/>
              <a:t>July 9-31: 9:00am-11:00; 2:00pm-4:00pm</a:t>
            </a:r>
          </a:p>
          <a:p>
            <a:pPr lvl="1"/>
            <a:r>
              <a:rPr lang="en-US" sz="2000" dirty="0"/>
              <a:t>Zoom information will be posted on the CHRS Recruiting webpage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System Access</a:t>
            </a:r>
          </a:p>
          <a:p>
            <a:r>
              <a:rPr lang="en-US" sz="2400" dirty="0"/>
              <a:t>Security assigned in PeopleSoft</a:t>
            </a:r>
          </a:p>
          <a:p>
            <a:r>
              <a:rPr lang="en-US" sz="2400" dirty="0"/>
              <a:t>Automatic assignments for some</a:t>
            </a:r>
          </a:p>
          <a:p>
            <a:pPr lvl="1"/>
            <a:r>
              <a:rPr lang="en-US" sz="2000" dirty="0"/>
              <a:t>Hiring Managers and Department Chairs</a:t>
            </a:r>
          </a:p>
          <a:p>
            <a:pPr lvl="1"/>
            <a:r>
              <a:rPr lang="en-US" sz="2000" dirty="0"/>
              <a:t>General role for most employees in the event they are on a search committee</a:t>
            </a:r>
          </a:p>
          <a:p>
            <a:r>
              <a:rPr lang="en-US" sz="2400" dirty="0"/>
              <a:t>Manual assignments based on completion of training</a:t>
            </a:r>
          </a:p>
          <a:p>
            <a:pPr lvl="1"/>
            <a:r>
              <a:rPr lang="en-US" sz="2000" dirty="0"/>
              <a:t>Individuals assigned to initiate recruitments in their department</a:t>
            </a:r>
          </a:p>
          <a:p>
            <a:pPr lvl="1"/>
            <a:r>
              <a:rPr lang="en-US" sz="2000" dirty="0"/>
              <a:t>Individuals assigned to manage recruitments in their department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1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General Software Information</a:t>
            </a:r>
          </a:p>
          <a:p>
            <a:r>
              <a:rPr lang="en-US" sz="2400" dirty="0"/>
              <a:t>Shared system</a:t>
            </a:r>
          </a:p>
          <a:p>
            <a:pPr lvl="1"/>
            <a:r>
              <a:rPr lang="en-US" sz="2000" dirty="0"/>
              <a:t>At times you will see data from other campuses</a:t>
            </a:r>
          </a:p>
          <a:p>
            <a:pPr lvl="1"/>
            <a:r>
              <a:rPr lang="en-US" sz="2000" dirty="0"/>
              <a:t>SJSU data will always be prefaced with SJ</a:t>
            </a:r>
          </a:p>
          <a:p>
            <a:r>
              <a:rPr lang="en-US" sz="2400" dirty="0"/>
              <a:t>Team</a:t>
            </a:r>
          </a:p>
          <a:p>
            <a:pPr lvl="1"/>
            <a:r>
              <a:rPr lang="en-US" sz="2000" dirty="0" err="1"/>
              <a:t>PageUp’s</a:t>
            </a:r>
            <a:r>
              <a:rPr lang="en-US" sz="2000" dirty="0"/>
              <a:t> term for a department/department ID</a:t>
            </a:r>
          </a:p>
          <a:p>
            <a:r>
              <a:rPr lang="en-US" sz="2400" dirty="0"/>
              <a:t>Card</a:t>
            </a:r>
          </a:p>
          <a:p>
            <a:pPr lvl="1"/>
            <a:r>
              <a:rPr lang="en-US" sz="2000" dirty="0" err="1"/>
              <a:t>PageUp’s</a:t>
            </a:r>
            <a:r>
              <a:rPr lang="en-US" sz="2000" dirty="0"/>
              <a:t> term for a process/information: Job Card, Offer Card, Applicant Card, etc.</a:t>
            </a:r>
          </a:p>
        </p:txBody>
      </p:sp>
    </p:spTree>
    <p:extLst>
      <p:ext uri="{BB962C8B-B14F-4D97-AF65-F5344CB8AC3E}">
        <p14:creationId xmlns:p14="http://schemas.microsoft.com/office/powerpoint/2010/main" val="347888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Integration with PeopleSoft</a:t>
            </a:r>
          </a:p>
          <a:p>
            <a:r>
              <a:rPr lang="en-US" sz="2400" dirty="0"/>
              <a:t>PeopleSoft to CHRS Recruiting</a:t>
            </a:r>
          </a:p>
          <a:p>
            <a:pPr lvl="1"/>
            <a:r>
              <a:rPr lang="en-US" sz="2000" dirty="0"/>
              <a:t>Employee Data, including security information</a:t>
            </a:r>
          </a:p>
          <a:p>
            <a:pPr lvl="1"/>
            <a:r>
              <a:rPr lang="en-US" sz="2000" dirty="0"/>
              <a:t>Position Data</a:t>
            </a:r>
          </a:p>
          <a:p>
            <a:pPr lvl="1"/>
            <a:r>
              <a:rPr lang="en-US" sz="2000" dirty="0"/>
              <a:t>Department Data</a:t>
            </a:r>
          </a:p>
          <a:p>
            <a:r>
              <a:rPr lang="en-US" sz="2400" dirty="0"/>
              <a:t>CHRS Recruiting to PeopleSoft</a:t>
            </a:r>
          </a:p>
          <a:p>
            <a:pPr lvl="1"/>
            <a:r>
              <a:rPr lang="en-US" sz="2000" dirty="0"/>
              <a:t>New Hire Data</a:t>
            </a:r>
          </a:p>
          <a:p>
            <a:pPr lvl="2"/>
            <a:r>
              <a:rPr lang="en-US" sz="1600" dirty="0"/>
              <a:t>Candidates will complete a new hire form to push data from one system to the other; current employees will not have to complete this form</a:t>
            </a:r>
          </a:p>
          <a:p>
            <a:pPr lvl="1"/>
            <a:r>
              <a:rPr lang="en-US" sz="2000" dirty="0"/>
              <a:t>Identified individuals in colleges, the Library, Counseling and Athletics will finalize faculty hires in their areas</a:t>
            </a:r>
          </a:p>
          <a:p>
            <a:pPr lvl="1"/>
            <a:r>
              <a:rPr lang="en-US" sz="2000" dirty="0"/>
              <a:t>Staff Recruiters in University Personnel will process staff hires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73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69045BA-A8E8-2440-8286-993064CC3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8"/>
          <a:stretch/>
        </p:blipFill>
        <p:spPr>
          <a:xfrm>
            <a:off x="164892" y="4952404"/>
            <a:ext cx="1077686" cy="167759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3DEE32-C78C-2143-9EDA-CB61F46C9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560745"/>
              </p:ext>
            </p:extLst>
          </p:nvPr>
        </p:nvGraphicFramePr>
        <p:xfrm>
          <a:off x="0" y="1444229"/>
          <a:ext cx="9144000" cy="242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EC7BAC-1FEA-AB48-A991-A5C2DA89F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62694"/>
              </p:ext>
            </p:extLst>
          </p:nvPr>
        </p:nvGraphicFramePr>
        <p:xfrm>
          <a:off x="0" y="2801197"/>
          <a:ext cx="9144000" cy="242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7450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1C77-66DC-AE46-8344-0DE0C6C3C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Dashboards have two styles</a:t>
            </a:r>
          </a:p>
          <a:p>
            <a:pPr lvl="1"/>
            <a:r>
              <a:rPr lang="en-US" dirty="0"/>
              <a:t>Tiles – This style will be seen by:</a:t>
            </a:r>
          </a:p>
          <a:p>
            <a:pPr lvl="2"/>
            <a:r>
              <a:rPr lang="en-US" dirty="0"/>
              <a:t>Hiring Managers, Department Chairs, Department Admins, Search Committee Chairs, Search Committee Members</a:t>
            </a:r>
          </a:p>
          <a:p>
            <a:pPr lvl="1"/>
            <a:r>
              <a:rPr lang="en-US" dirty="0"/>
              <a:t>List – This style will be seen by:</a:t>
            </a:r>
          </a:p>
          <a:p>
            <a:pPr lvl="2"/>
            <a:r>
              <a:rPr lang="en-US" dirty="0"/>
              <a:t>Recruiters, College Resources Managers/Analyst (also those in </a:t>
            </a:r>
            <a:r>
              <a:rPr lang="en-US"/>
              <a:t>the Library</a:t>
            </a:r>
            <a:r>
              <a:rPr lang="en-US" dirty="0"/>
              <a:t>, Counseling and Athletics)</a:t>
            </a:r>
          </a:p>
          <a:p>
            <a:r>
              <a:rPr lang="en-US" dirty="0"/>
              <a:t>You can use the dashboard or the menu on the left to navigate the system</a:t>
            </a:r>
          </a:p>
          <a:p>
            <a:r>
              <a:rPr lang="en-US" dirty="0"/>
              <a:t>You may also see links in the top blue bar that can be used to move to specific sections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91395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A681BC-6EBC-6245-95CD-49E0F611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8915"/>
            <a:ext cx="9144000" cy="49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Today’s Agenda:</a:t>
            </a:r>
          </a:p>
          <a:p>
            <a:r>
              <a:rPr lang="en-US" sz="2400" dirty="0"/>
              <a:t>Welcome and Introductions</a:t>
            </a:r>
          </a:p>
          <a:p>
            <a:r>
              <a:rPr lang="en-US" sz="2400" dirty="0"/>
              <a:t>Zoom Instructions</a:t>
            </a:r>
          </a:p>
          <a:p>
            <a:r>
              <a:rPr lang="en-US" sz="2400" dirty="0"/>
              <a:t>Project Overview</a:t>
            </a:r>
          </a:p>
          <a:p>
            <a:r>
              <a:rPr lang="en-US" sz="2400" dirty="0"/>
              <a:t>Timeline and Transition</a:t>
            </a:r>
          </a:p>
          <a:p>
            <a:r>
              <a:rPr lang="en-US" sz="2400" dirty="0"/>
              <a:t>CHRS Recruiting Webpage</a:t>
            </a:r>
          </a:p>
          <a:p>
            <a:r>
              <a:rPr lang="en-US" sz="2400" dirty="0"/>
              <a:t>Support</a:t>
            </a:r>
          </a:p>
          <a:p>
            <a:r>
              <a:rPr lang="en-US" sz="2400" dirty="0"/>
              <a:t>General Software Information</a:t>
            </a:r>
          </a:p>
          <a:p>
            <a:r>
              <a:rPr lang="en-US" sz="2400" dirty="0"/>
              <a:t>Integration with PeopleSoft</a:t>
            </a:r>
          </a:p>
          <a:p>
            <a:r>
              <a:rPr lang="en-US" sz="2400" dirty="0"/>
              <a:t>High Level Process Flow</a:t>
            </a:r>
          </a:p>
          <a:p>
            <a:r>
              <a:rPr lang="en-US" sz="2400" dirty="0"/>
              <a:t>Dashboards</a:t>
            </a:r>
          </a:p>
          <a:p>
            <a:r>
              <a:rPr lang="en-US" sz="2400" dirty="0"/>
              <a:t>Step-by-step System Review</a:t>
            </a:r>
          </a:p>
          <a:p>
            <a:r>
              <a:rPr lang="en-US" sz="24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18597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B3AF890-EF51-2A4B-AA7B-8D0814CB6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8899"/>
            <a:ext cx="9144000" cy="49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4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/>
              <a:t>System Demonstration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07009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8000" b="1" dirty="0"/>
              <a:t>Q &amp; 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67509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en-US" sz="6000" b="1" i="1" dirty="0"/>
              <a:t>Thank you for attending today’s overview!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261723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62795F28-F6BF-F74B-9EDF-C4748D0E3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515" r="56061"/>
          <a:stretch/>
        </p:blipFill>
        <p:spPr>
          <a:xfrm>
            <a:off x="62202" y="5050976"/>
            <a:ext cx="9019596" cy="108857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ADFA6CF-B318-0B4F-BD55-D80F238B0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2311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About Zoom:</a:t>
            </a:r>
          </a:p>
          <a:p>
            <a:r>
              <a:rPr lang="en-US" sz="2400" dirty="0"/>
              <a:t>Please stay muted throughout the session; video is optional</a:t>
            </a: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DCF44356-3ABD-4142-9BF5-D91F7DB56328}"/>
              </a:ext>
            </a:extLst>
          </p:cNvPr>
          <p:cNvSpPr txBox="1">
            <a:spLocks/>
          </p:cNvSpPr>
          <p:nvPr/>
        </p:nvSpPr>
        <p:spPr>
          <a:xfrm>
            <a:off x="4283723" y="3307674"/>
            <a:ext cx="4933950" cy="48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Post questions in chat at any time</a:t>
            </a:r>
            <a:endParaRPr lang="en-US" sz="2000" dirty="0"/>
          </a:p>
        </p:txBody>
      </p: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2F08C001-9357-F34C-8C61-B289B259D34E}"/>
              </a:ext>
            </a:extLst>
          </p:cNvPr>
          <p:cNvCxnSpPr>
            <a:cxnSpLocks/>
          </p:cNvCxnSpPr>
          <p:nvPr/>
        </p:nvCxnSpPr>
        <p:spPr>
          <a:xfrm rot="5400000">
            <a:off x="571500" y="2879275"/>
            <a:ext cx="2340433" cy="2002969"/>
          </a:xfrm>
          <a:prstGeom prst="curvedConnector3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E03D6B4D-E301-1E4D-9815-45DEC05FA4C0}"/>
              </a:ext>
            </a:extLst>
          </p:cNvPr>
          <p:cNvCxnSpPr>
            <a:cxnSpLocks/>
          </p:cNvCxnSpPr>
          <p:nvPr/>
        </p:nvCxnSpPr>
        <p:spPr>
          <a:xfrm>
            <a:off x="6400801" y="3658394"/>
            <a:ext cx="2231570" cy="1773577"/>
          </a:xfrm>
          <a:prstGeom prst="curvedConnector3">
            <a:avLst>
              <a:gd name="adj1" fmla="val 107561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2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FF88E94F-6177-C64C-850E-F722AFF91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515" r="56061"/>
          <a:stretch/>
        </p:blipFill>
        <p:spPr>
          <a:xfrm>
            <a:off x="99124" y="3591674"/>
            <a:ext cx="5816084" cy="70194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ADFA6CF-B318-0B4F-BD55-D80F238B0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2311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About Zoom:</a:t>
            </a:r>
          </a:p>
          <a:p>
            <a:r>
              <a:rPr lang="en-US" sz="2400" dirty="0"/>
              <a:t>Please raise your hand to request to be unmuted 		    to ask a question</a:t>
            </a:r>
          </a:p>
          <a:p>
            <a:pPr lvl="1"/>
            <a:r>
              <a:rPr lang="en-US" sz="2000" dirty="0"/>
              <a:t>Open the Participants List</a:t>
            </a:r>
          </a:p>
        </p:txBody>
      </p: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2F08C001-9357-F34C-8C61-B289B259D34E}"/>
              </a:ext>
            </a:extLst>
          </p:cNvPr>
          <p:cNvCxnSpPr>
            <a:cxnSpLocks/>
          </p:cNvCxnSpPr>
          <p:nvPr/>
        </p:nvCxnSpPr>
        <p:spPr>
          <a:xfrm>
            <a:off x="4931229" y="4336546"/>
            <a:ext cx="1967958" cy="12701"/>
          </a:xfrm>
          <a:prstGeom prst="curvedConnector3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E03D6B4D-E301-1E4D-9815-45DEC05FA4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6401" y="2994884"/>
            <a:ext cx="1004113" cy="805543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01C6F6-A308-F642-BB07-84A6AEDD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187" y="2687184"/>
            <a:ext cx="1991719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4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ADFA6CF-B318-0B4F-BD55-D80F238B0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2311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About Zoom:</a:t>
            </a:r>
          </a:p>
          <a:p>
            <a:r>
              <a:rPr lang="en-US" sz="2400" dirty="0"/>
              <a:t>Use the icons at the bottom of the Participants List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01C6F6-A308-F642-BB07-84A6AEDD3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6" y="2731923"/>
            <a:ext cx="1991719" cy="3853543"/>
          </a:xfrm>
          <a:prstGeom prst="rect">
            <a:avLst/>
          </a:prstGeom>
        </p:spPr>
      </p:pic>
      <p:pic>
        <p:nvPicPr>
          <p:cNvPr id="6" name="Picture 5" descr="A picture containing meter&#10;&#10;Description automatically generated">
            <a:extLst>
              <a:ext uri="{FF2B5EF4-FFF2-40B4-BE49-F238E27FC236}">
                <a16:creationId xmlns:a16="http://schemas.microsoft.com/office/drawing/2014/main" id="{552CEBB1-DB52-A749-A691-D3995AF18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199" y="3282042"/>
            <a:ext cx="6057315" cy="1128486"/>
          </a:xfrm>
          <a:prstGeom prst="rect">
            <a:avLst/>
          </a:prstGeom>
        </p:spPr>
      </p:pic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850B774-6C67-3C49-8338-4793AAA95D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79692" y="4590985"/>
            <a:ext cx="1750786" cy="1389872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2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word from our sponsor…</a:t>
            </a:r>
          </a:p>
          <a:p>
            <a:r>
              <a:rPr lang="en-US" sz="2400" dirty="0"/>
              <a:t>Joanne Wright</a:t>
            </a:r>
          </a:p>
          <a:p>
            <a:pPr lvl="1"/>
            <a:r>
              <a:rPr lang="en-US" sz="2000" dirty="0"/>
              <a:t>Senior Associate Vice President, University Personnel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0D3F3-6A3A-914F-8B92-36436BB5B7AE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CHRS Recruiting?</a:t>
            </a:r>
          </a:p>
          <a:p>
            <a:r>
              <a:rPr lang="en-US" sz="2400" dirty="0"/>
              <a:t>CHRS – Common Human Resources System</a:t>
            </a:r>
          </a:p>
          <a:p>
            <a:pPr lvl="1"/>
            <a:r>
              <a:rPr lang="en-US" sz="2000" dirty="0"/>
              <a:t>Combined HR system for the CSU </a:t>
            </a:r>
          </a:p>
          <a:p>
            <a:r>
              <a:rPr lang="en-US" sz="2400" dirty="0"/>
              <a:t>CHRS Recruiting</a:t>
            </a:r>
          </a:p>
          <a:p>
            <a:pPr lvl="1"/>
            <a:r>
              <a:rPr lang="en-US" sz="2000" dirty="0"/>
              <a:t>First combined system for CSU HR functions</a:t>
            </a:r>
          </a:p>
          <a:p>
            <a:pPr lvl="1"/>
            <a:r>
              <a:rPr lang="en-US" sz="2000" dirty="0"/>
              <a:t>Used for all Staff/MPP, Tenured/Tenure Track, and Full- and Part-Time Temp Faculty recruitments</a:t>
            </a:r>
          </a:p>
          <a:p>
            <a:r>
              <a:rPr lang="en-US" sz="2400" dirty="0"/>
              <a:t>CHRS Recruiting replaces the PeopleSoft </a:t>
            </a:r>
            <a:r>
              <a:rPr lang="en-US" sz="2400" dirty="0" err="1"/>
              <a:t>eRecruit</a:t>
            </a:r>
            <a:r>
              <a:rPr lang="en-US" sz="2400" dirty="0"/>
              <a:t> functionality as well as the </a:t>
            </a:r>
            <a:r>
              <a:rPr lang="en-US" sz="2400" dirty="0" err="1"/>
              <a:t>Interfolio</a:t>
            </a:r>
            <a:r>
              <a:rPr lang="en-US" sz="2400" dirty="0"/>
              <a:t> Faculty Search functionality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0D3F3-6A3A-914F-8B92-36436BB5B7AE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1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CHRS Recruiting?</a:t>
            </a:r>
          </a:p>
          <a:p>
            <a:r>
              <a:rPr lang="en-US" sz="2400" dirty="0" err="1"/>
              <a:t>PageUp</a:t>
            </a:r>
            <a:r>
              <a:rPr lang="en-US" sz="2400" dirty="0"/>
              <a:t> – The software used for CHRS Recruiting</a:t>
            </a:r>
          </a:p>
          <a:p>
            <a:pPr lvl="1"/>
            <a:r>
              <a:rPr lang="en-US" sz="2000" dirty="0"/>
              <a:t>It is not PeopleSoft (SJSU @ Work); It is not </a:t>
            </a:r>
            <a:r>
              <a:rPr lang="en-US" sz="2000" dirty="0" err="1"/>
              <a:t>Interfolio</a:t>
            </a:r>
            <a:endParaRPr lang="en-US" sz="2000" dirty="0"/>
          </a:p>
          <a:p>
            <a:pPr lvl="1"/>
            <a:r>
              <a:rPr lang="en-US" sz="2000" dirty="0"/>
              <a:t>It integrates with PeopleSoft</a:t>
            </a:r>
            <a:endParaRPr lang="en-US" sz="2400" dirty="0"/>
          </a:p>
          <a:p>
            <a:r>
              <a:rPr lang="en-US" sz="2400" dirty="0"/>
              <a:t>Not everything is in the system</a:t>
            </a:r>
          </a:p>
          <a:p>
            <a:pPr lvl="1"/>
            <a:r>
              <a:rPr lang="en-US" sz="2000" dirty="0"/>
              <a:t>Certain pieces of the recruitment process are managed outside of the system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0D3F3-6A3A-914F-8B92-36436BB5B7AE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7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Why are we implementing it?</a:t>
            </a:r>
          </a:p>
          <a:p>
            <a:r>
              <a:rPr lang="en-US" sz="2400" dirty="0"/>
              <a:t>Systemwide project – all CSUs will implement</a:t>
            </a:r>
          </a:p>
          <a:p>
            <a:r>
              <a:rPr lang="en-US" sz="2400" dirty="0"/>
              <a:t>More consistent processes</a:t>
            </a:r>
          </a:p>
          <a:p>
            <a:r>
              <a:rPr lang="en-US" sz="2400" dirty="0"/>
              <a:t>Better systemwide reporting</a:t>
            </a:r>
          </a:p>
          <a:p>
            <a:r>
              <a:rPr lang="en-US" sz="2400" dirty="0"/>
              <a:t>Additional benefits for SJSU</a:t>
            </a:r>
          </a:p>
          <a:p>
            <a:pPr lvl="1"/>
            <a:r>
              <a:rPr lang="en-US" sz="2000" dirty="0"/>
              <a:t>3 recruitment processes and 2 recruitment systems into 1</a:t>
            </a:r>
          </a:p>
          <a:p>
            <a:pPr lvl="1"/>
            <a:r>
              <a:rPr lang="en-US" sz="2000" dirty="0"/>
              <a:t>Ability to apply for jobs via mobile devices</a:t>
            </a:r>
          </a:p>
          <a:p>
            <a:pPr lvl="1"/>
            <a:r>
              <a:rPr lang="en-US" sz="2000" dirty="0"/>
              <a:t>Better visibility for applicants on recruitment status</a:t>
            </a:r>
          </a:p>
          <a:p>
            <a:pPr lvl="1"/>
            <a:r>
              <a:rPr lang="en-US" sz="2000" dirty="0"/>
              <a:t>Online screening of applications and evaluation</a:t>
            </a:r>
          </a:p>
          <a:p>
            <a:pPr lvl="1"/>
            <a:r>
              <a:rPr lang="en-US" sz="2000" dirty="0"/>
              <a:t>Workflow to move applicants through process</a:t>
            </a:r>
          </a:p>
          <a:p>
            <a:pPr lvl="1"/>
            <a:r>
              <a:rPr lang="en-US" sz="2000" dirty="0"/>
              <a:t>Better reporting and analytics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12176</TotalTime>
  <Words>933</Words>
  <Application>Microsoft Macintosh PowerPoint</Application>
  <PresentationFormat>On-screen Show (4:3)</PresentationFormat>
  <Paragraphs>171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Medders</dc:creator>
  <cp:lastModifiedBy>Carrie Medders</cp:lastModifiedBy>
  <cp:revision>100</cp:revision>
  <dcterms:created xsi:type="dcterms:W3CDTF">2020-03-20T01:27:12Z</dcterms:created>
  <dcterms:modified xsi:type="dcterms:W3CDTF">2020-06-18T22:21:30Z</dcterms:modified>
</cp:coreProperties>
</file>