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73" r:id="rId3"/>
    <p:sldId id="257" r:id="rId4"/>
    <p:sldId id="258" r:id="rId5"/>
    <p:sldId id="259" r:id="rId6"/>
    <p:sldId id="260" r:id="rId7"/>
    <p:sldId id="277" r:id="rId8"/>
    <p:sldId id="262" r:id="rId9"/>
    <p:sldId id="263" r:id="rId10"/>
    <p:sldId id="264" r:id="rId11"/>
    <p:sldId id="265" r:id="rId12"/>
    <p:sldId id="267" r:id="rId13"/>
    <p:sldId id="268" r:id="rId14"/>
    <p:sldId id="269" r:id="rId15"/>
    <p:sldId id="270" r:id="rId16"/>
    <p:sldId id="271" r:id="rId17"/>
    <p:sldId id="278" r:id="rId18"/>
    <p:sldId id="272" r:id="rId19"/>
    <p:sldId id="280" r:id="rId20"/>
    <p:sldId id="279" r:id="rId21"/>
    <p:sldId id="281" r:id="rId22"/>
    <p:sldId id="282" r:id="rId23"/>
    <p:sldId id="283" r:id="rId24"/>
    <p:sldId id="284"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8" autoAdjust="0"/>
    <p:restoredTop sz="94660"/>
  </p:normalViewPr>
  <p:slideViewPr>
    <p:cSldViewPr snapToGrid="0">
      <p:cViewPr varScale="1">
        <p:scale>
          <a:sx n="76" d="100"/>
          <a:sy n="76" d="100"/>
        </p:scale>
        <p:origin x="90"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C267-7914-497F-8236-4CDFE5D4701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F4241B3-FF05-4EB1-85C4-8750F9FE8D0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FE4960D-614A-497F-82D7-D91B0F79490E}"/>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5" name="Footer Placeholder 4">
            <a:extLst>
              <a:ext uri="{FF2B5EF4-FFF2-40B4-BE49-F238E27FC236}">
                <a16:creationId xmlns:a16="http://schemas.microsoft.com/office/drawing/2014/main" id="{02A90784-D149-4047-9B83-A4B6B92C1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D37AA-E6B1-4B87-ABF5-C81FDEDBEA40}"/>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37233515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292E-5F2B-4D22-9F42-6359601ABF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A1803-23E6-40CF-9E85-C31030CC9D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4FDF0-387C-4A29-B41C-35BF90DB8376}"/>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5" name="Footer Placeholder 4">
            <a:extLst>
              <a:ext uri="{FF2B5EF4-FFF2-40B4-BE49-F238E27FC236}">
                <a16:creationId xmlns:a16="http://schemas.microsoft.com/office/drawing/2014/main" id="{E0A43584-C8A0-48BC-94AF-DAC5DCD58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3E0A5-198A-4BFE-B69D-194AC62830AF}"/>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290937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9A7401-F2EC-442A-9B12-32A80CA8DA8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983707-6205-4460-B799-2BA07C048ED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8FB08-025F-4743-95E4-6AAE10BB3EBF}"/>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5" name="Footer Placeholder 4">
            <a:extLst>
              <a:ext uri="{FF2B5EF4-FFF2-40B4-BE49-F238E27FC236}">
                <a16:creationId xmlns:a16="http://schemas.microsoft.com/office/drawing/2014/main" id="{25AE7A9E-328A-4CB8-8F06-1CE91306C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960FD-4A96-4469-8F4C-75356FB168CE}"/>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39550631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2BA3-8222-442E-AA78-0A2E5E6409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A6ACE-6CFB-46BD-952B-825E2CEA2B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E928B-063A-4D09-A3D8-1F8CDB630F49}"/>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5" name="Footer Placeholder 4">
            <a:extLst>
              <a:ext uri="{FF2B5EF4-FFF2-40B4-BE49-F238E27FC236}">
                <a16:creationId xmlns:a16="http://schemas.microsoft.com/office/drawing/2014/main" id="{5F59556A-A53E-4D44-8B35-936FA7833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8603B-AF10-4E5C-A322-4D045A6A8B2A}"/>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243277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F069-05E2-44C1-B38E-EC759B255A3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9CCFE1E-17FC-4913-BDA8-A5F142E1DB9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EFE693-C1EA-4D6B-BE2E-2DD138A04C9F}"/>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5" name="Footer Placeholder 4">
            <a:extLst>
              <a:ext uri="{FF2B5EF4-FFF2-40B4-BE49-F238E27FC236}">
                <a16:creationId xmlns:a16="http://schemas.microsoft.com/office/drawing/2014/main" id="{B28C12B6-AC32-44B9-AE34-4D1FEE858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DF423-5464-402B-B1CB-1008DB96F63E}"/>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70855518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6490-635A-45F1-A10F-C992930161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1C5EC-AE09-42BD-9DF2-13E1F1F9E51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A7887E-EDF8-45EF-9B8B-25A032122C5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47FA88-F580-4712-9147-0DDB0E648634}"/>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6" name="Footer Placeholder 5">
            <a:extLst>
              <a:ext uri="{FF2B5EF4-FFF2-40B4-BE49-F238E27FC236}">
                <a16:creationId xmlns:a16="http://schemas.microsoft.com/office/drawing/2014/main" id="{652D2298-2832-40B2-8736-11608CF02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FB630-42DF-46D3-9EBB-561DBC65494C}"/>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319842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03BB-D0B5-4F7F-B239-A9A72014696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4D7E50-D35E-40B0-9619-6CAE031C01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0213777-F0E4-4732-BAF1-5376C98DD1D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53CEBF-EDB1-452F-98D3-190F8875BF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6D65A06-33E4-4E89-A67D-FFBE0E2E62C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B38E48-88F8-4837-9017-3043E288736B}"/>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8" name="Footer Placeholder 7">
            <a:extLst>
              <a:ext uri="{FF2B5EF4-FFF2-40B4-BE49-F238E27FC236}">
                <a16:creationId xmlns:a16="http://schemas.microsoft.com/office/drawing/2014/main" id="{89B3D2E3-8539-4B72-AB13-E35BFE272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6A8FA4-9571-4588-8378-06C8CECF49AD}"/>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395108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A330-8278-4277-BD40-9A64E32F2D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319ECE-D721-41E3-B03B-DF7D1E62BECE}"/>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4" name="Footer Placeholder 3">
            <a:extLst>
              <a:ext uri="{FF2B5EF4-FFF2-40B4-BE49-F238E27FC236}">
                <a16:creationId xmlns:a16="http://schemas.microsoft.com/office/drawing/2014/main" id="{C615024B-4432-4D5B-8F19-56B6681DB6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77FA0F-918A-4B41-B9B7-865D62DF2BD6}"/>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157262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0D873-7467-4EED-B9E3-B2AC77B25F90}"/>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3" name="Footer Placeholder 2">
            <a:extLst>
              <a:ext uri="{FF2B5EF4-FFF2-40B4-BE49-F238E27FC236}">
                <a16:creationId xmlns:a16="http://schemas.microsoft.com/office/drawing/2014/main" id="{83697D9C-F97E-4779-84E8-C38D32DE7A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2DFC67-45B2-45E1-90A0-004B717C1A4C}"/>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107767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C88E-6E3B-40D4-82E4-A86A61E87C5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0D7CF2A-1B20-451F-A1C5-9BC72AC88CA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6035E-975B-40A1-A31B-986528BE13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64067C6-DCB8-430F-80F0-080AB94AF08B}"/>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6" name="Footer Placeholder 5">
            <a:extLst>
              <a:ext uri="{FF2B5EF4-FFF2-40B4-BE49-F238E27FC236}">
                <a16:creationId xmlns:a16="http://schemas.microsoft.com/office/drawing/2014/main" id="{3362BBCE-4266-422E-B4D7-6A6D351E3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936B8-E060-4F6C-8DD6-C373547EB15D}"/>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284256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A049-F38D-4BAE-B995-D6117B01BE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5F67380-B077-43D3-B0BD-67FD75DAC4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95D017A-F20C-4F2F-814C-4120C66EFB6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49443A8-661D-4C92-9A6A-EED8880FC4AE}"/>
              </a:ext>
            </a:extLst>
          </p:cNvPr>
          <p:cNvSpPr>
            <a:spLocks noGrp="1"/>
          </p:cNvSpPr>
          <p:nvPr>
            <p:ph type="dt" sz="half" idx="10"/>
          </p:nvPr>
        </p:nvSpPr>
        <p:spPr/>
        <p:txBody>
          <a:bodyPr/>
          <a:lstStyle/>
          <a:p>
            <a:fld id="{709EC6BB-8B91-4270-B22F-00A77E857E57}" type="datetimeFigureOut">
              <a:rPr lang="en-US" smtClean="0"/>
              <a:t>5/2/2018</a:t>
            </a:fld>
            <a:endParaRPr lang="en-US"/>
          </a:p>
        </p:txBody>
      </p:sp>
      <p:sp>
        <p:nvSpPr>
          <p:cNvPr id="6" name="Footer Placeholder 5">
            <a:extLst>
              <a:ext uri="{FF2B5EF4-FFF2-40B4-BE49-F238E27FC236}">
                <a16:creationId xmlns:a16="http://schemas.microsoft.com/office/drawing/2014/main" id="{7D721849-42BC-4DDA-9A9E-9EDBDC3D32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3D5477-B546-4D77-A50B-FA97B14F355C}"/>
              </a:ext>
            </a:extLst>
          </p:cNvPr>
          <p:cNvSpPr>
            <a:spLocks noGrp="1"/>
          </p:cNvSpPr>
          <p:nvPr>
            <p:ph type="sldNum" sz="quarter" idx="12"/>
          </p:nvPr>
        </p:nvSpPr>
        <p:spPr/>
        <p:txBody>
          <a:bodyPr/>
          <a:lstStyle/>
          <a:p>
            <a:fld id="{F3497624-4E7A-4623-BF2A-15DDB1D8F7C1}" type="slidenum">
              <a:rPr lang="en-US" smtClean="0"/>
              <a:t>‹#›</a:t>
            </a:fld>
            <a:endParaRPr lang="en-US"/>
          </a:p>
        </p:txBody>
      </p:sp>
    </p:spTree>
    <p:extLst>
      <p:ext uri="{BB962C8B-B14F-4D97-AF65-F5344CB8AC3E}">
        <p14:creationId xmlns:p14="http://schemas.microsoft.com/office/powerpoint/2010/main" val="295565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E87C38-6D10-4D74-B057-62DF9886D0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80EC2-C970-46A2-A8FF-0CEEFD4AB6F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7CAF4-6360-4331-8040-9127FEF6F2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09EC6BB-8B91-4270-B22F-00A77E857E57}" type="datetimeFigureOut">
              <a:rPr lang="en-US" smtClean="0"/>
              <a:t>5/2/2018</a:t>
            </a:fld>
            <a:endParaRPr lang="en-US"/>
          </a:p>
        </p:txBody>
      </p:sp>
      <p:sp>
        <p:nvSpPr>
          <p:cNvPr id="5" name="Footer Placeholder 4">
            <a:extLst>
              <a:ext uri="{FF2B5EF4-FFF2-40B4-BE49-F238E27FC236}">
                <a16:creationId xmlns:a16="http://schemas.microsoft.com/office/drawing/2014/main" id="{16D9779C-78E3-4562-BCDF-6D9FAA13DC9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4AB353-4F4E-476F-BA61-0E63406B1B0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497624-4E7A-4623-BF2A-15DDB1D8F7C1}" type="slidenum">
              <a:rPr lang="en-US" smtClean="0"/>
              <a:t>‹#›</a:t>
            </a:fld>
            <a:endParaRPr lang="en-US"/>
          </a:p>
        </p:txBody>
      </p:sp>
    </p:spTree>
    <p:extLst>
      <p:ext uri="{BB962C8B-B14F-4D97-AF65-F5344CB8AC3E}">
        <p14:creationId xmlns:p14="http://schemas.microsoft.com/office/powerpoint/2010/main" val="119740179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jsu.edu/writingcenter/writingresourc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sjsu.edu/wac/pages/seminars-and-workshops/workshops-f16/handouts-and-notes/genreanalysis/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99" y="660968"/>
            <a:ext cx="6858000" cy="2387600"/>
          </a:xfrm>
        </p:spPr>
        <p:txBody>
          <a:bodyPr>
            <a:normAutofit/>
          </a:bodyPr>
          <a:lstStyle/>
          <a:p>
            <a:r>
              <a:rPr lang="en-US" dirty="0"/>
              <a:t>Working with</a:t>
            </a:r>
            <a:br>
              <a:rPr lang="en-US" dirty="0"/>
            </a:br>
            <a:r>
              <a:rPr lang="en-US" dirty="0"/>
              <a:t>Student Writers in the</a:t>
            </a:r>
            <a:br>
              <a:rPr lang="en-US" dirty="0"/>
            </a:br>
            <a:r>
              <a:rPr lang="en-US" dirty="0"/>
              <a:t>College of Science</a:t>
            </a:r>
          </a:p>
        </p:txBody>
      </p:sp>
      <p:sp>
        <p:nvSpPr>
          <p:cNvPr id="3" name="Subtitle 2"/>
          <p:cNvSpPr>
            <a:spLocks noGrp="1"/>
          </p:cNvSpPr>
          <p:nvPr>
            <p:ph type="subTitle" idx="1"/>
          </p:nvPr>
        </p:nvSpPr>
        <p:spPr>
          <a:xfrm>
            <a:off x="1142999" y="3446725"/>
            <a:ext cx="6858000" cy="806493"/>
          </a:xfrm>
        </p:spPr>
        <p:txBody>
          <a:bodyPr>
            <a:noAutofit/>
          </a:bodyPr>
          <a:lstStyle/>
          <a:p>
            <a:pPr>
              <a:lnSpc>
                <a:spcPct val="120000"/>
              </a:lnSpc>
            </a:pPr>
            <a:r>
              <a:rPr lang="en-US" sz="2000" dirty="0"/>
              <a:t>Michelle Hager &amp; Tom Moriarty</a:t>
            </a:r>
            <a:br>
              <a:rPr lang="en-US" sz="1600" dirty="0"/>
            </a:br>
            <a:r>
              <a:rPr lang="en-US" sz="1600" dirty="0"/>
              <a:t>University Writing Center &amp; Writing Across the Curriculum</a:t>
            </a:r>
          </a:p>
        </p:txBody>
      </p:sp>
      <p:pic>
        <p:nvPicPr>
          <p:cNvPr id="4" name="Picture 3">
            <a:extLst>
              <a:ext uri="{FF2B5EF4-FFF2-40B4-BE49-F238E27FC236}">
                <a16:creationId xmlns:a16="http://schemas.microsoft.com/office/drawing/2014/main" id="{99AE89D0-72A8-438B-85BF-8021E22C7CF6}"/>
              </a:ext>
            </a:extLst>
          </p:cNvPr>
          <p:cNvPicPr>
            <a:picLocks noChangeAspect="1"/>
          </p:cNvPicPr>
          <p:nvPr/>
        </p:nvPicPr>
        <p:blipFill>
          <a:blip r:embed="rId2"/>
          <a:stretch>
            <a:fillRect/>
          </a:stretch>
        </p:blipFill>
        <p:spPr>
          <a:xfrm>
            <a:off x="3450406" y="6056427"/>
            <a:ext cx="2243181" cy="297110"/>
          </a:xfrm>
          <a:prstGeom prst="rect">
            <a:avLst/>
          </a:prstGeom>
        </p:spPr>
      </p:pic>
      <p:sp>
        <p:nvSpPr>
          <p:cNvPr id="5" name="TextBox 4">
            <a:extLst>
              <a:ext uri="{FF2B5EF4-FFF2-40B4-BE49-F238E27FC236}">
                <a16:creationId xmlns:a16="http://schemas.microsoft.com/office/drawing/2014/main" id="{9DE70BC6-D945-4BB2-9EBF-6E36A10A43CC}"/>
              </a:ext>
            </a:extLst>
          </p:cNvPr>
          <p:cNvSpPr txBox="1"/>
          <p:nvPr/>
        </p:nvSpPr>
        <p:spPr>
          <a:xfrm>
            <a:off x="3396419" y="4651375"/>
            <a:ext cx="2351156" cy="369332"/>
          </a:xfrm>
          <a:prstGeom prst="rect">
            <a:avLst/>
          </a:prstGeom>
          <a:noFill/>
        </p:spPr>
        <p:txBody>
          <a:bodyPr wrap="none" rtlCol="0">
            <a:spAutoFit/>
          </a:bodyPr>
          <a:lstStyle/>
          <a:p>
            <a:r>
              <a:rPr lang="en-US" dirty="0"/>
              <a:t>www.sjsu.edu/wac/cos</a:t>
            </a:r>
          </a:p>
        </p:txBody>
      </p:sp>
    </p:spTree>
    <p:extLst>
      <p:ext uri="{BB962C8B-B14F-4D97-AF65-F5344CB8AC3E}">
        <p14:creationId xmlns:p14="http://schemas.microsoft.com/office/powerpoint/2010/main" val="68449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Give Students Samples and Examples</a:t>
            </a:r>
          </a:p>
        </p:txBody>
      </p:sp>
      <p:sp>
        <p:nvSpPr>
          <p:cNvPr id="5" name="Content Placeholder 4"/>
          <p:cNvSpPr>
            <a:spLocks noGrp="1"/>
          </p:cNvSpPr>
          <p:nvPr>
            <p:ph idx="1"/>
          </p:nvPr>
        </p:nvSpPr>
        <p:spPr/>
        <p:txBody>
          <a:bodyPr/>
          <a:lstStyle/>
          <a:p>
            <a:r>
              <a:rPr lang="en-US" dirty="0"/>
              <a:t>And methods for thinking about them that help writers see the expectations of the genre.</a:t>
            </a:r>
          </a:p>
          <a:p>
            <a:r>
              <a:rPr lang="en-US" dirty="0"/>
              <a:t>Use the Genre Analysis guide, customized to your particular genre (like Chemistry lab report, for example).</a:t>
            </a:r>
          </a:p>
          <a:p>
            <a:r>
              <a:rPr lang="en-US" dirty="0"/>
              <a:t>An Idea: Collect and share your students’ work from previous semesters, both good and bad examples. (I like to share B-/C+ examples – it drives my students nuts.)</a:t>
            </a:r>
          </a:p>
        </p:txBody>
      </p:sp>
    </p:spTree>
    <p:extLst>
      <p:ext uri="{BB962C8B-B14F-4D97-AF65-F5344CB8AC3E}">
        <p14:creationId xmlns:p14="http://schemas.microsoft.com/office/powerpoint/2010/main" val="345328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Give Students Clear Expectations</a:t>
            </a:r>
            <a:br>
              <a:rPr lang="en-US" dirty="0"/>
            </a:br>
            <a:r>
              <a:rPr lang="en-US" dirty="0"/>
              <a:t>for Each Assignment</a:t>
            </a:r>
          </a:p>
        </p:txBody>
      </p:sp>
      <p:sp>
        <p:nvSpPr>
          <p:cNvPr id="3" name="Content Placeholder 2"/>
          <p:cNvSpPr>
            <a:spLocks noGrp="1"/>
          </p:cNvSpPr>
          <p:nvPr>
            <p:ph idx="1"/>
          </p:nvPr>
        </p:nvSpPr>
        <p:spPr/>
        <p:txBody>
          <a:bodyPr>
            <a:normAutofit/>
          </a:bodyPr>
          <a:lstStyle/>
          <a:p>
            <a:r>
              <a:rPr lang="en-US" dirty="0"/>
              <a:t>Give them the usual stuff about length, format, audience, purpose, sources, research, etc.</a:t>
            </a:r>
          </a:p>
          <a:p>
            <a:r>
              <a:rPr lang="en-US" dirty="0"/>
              <a:t>But also give them, and talk about, genre expectations, using the vocabulary and language in the Genre Analysis guides.</a:t>
            </a:r>
          </a:p>
          <a:p>
            <a:pPr lvl="1"/>
            <a:r>
              <a:rPr lang="en-US" dirty="0"/>
              <a:t>Both the substantive and stylistic features of the genre.</a:t>
            </a:r>
          </a:p>
          <a:p>
            <a:pPr lvl="1"/>
            <a:r>
              <a:rPr lang="en-US" dirty="0"/>
              <a:t>How people in your discipline go about making new knowledge and sharing it with varied audiences.</a:t>
            </a:r>
          </a:p>
        </p:txBody>
      </p:sp>
    </p:spTree>
    <p:extLst>
      <p:ext uri="{BB962C8B-B14F-4D97-AF65-F5344CB8AC3E}">
        <p14:creationId xmlns:p14="http://schemas.microsoft.com/office/powerpoint/2010/main" val="211629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Give Students The Chance to Write –</a:t>
            </a:r>
            <a:br>
              <a:rPr lang="en-US" dirty="0"/>
            </a:br>
            <a:r>
              <a:rPr lang="en-US" dirty="0"/>
              <a:t>And Have Their Writing Responded to –</a:t>
            </a:r>
            <a:br>
              <a:rPr lang="en-US" dirty="0"/>
            </a:br>
            <a:r>
              <a:rPr lang="en-US" dirty="0"/>
              <a:t>As a Recursive, Iterative Process</a:t>
            </a:r>
          </a:p>
        </p:txBody>
      </p:sp>
      <p:sp>
        <p:nvSpPr>
          <p:cNvPr id="3" name="Content Placeholder 2"/>
          <p:cNvSpPr>
            <a:spLocks noGrp="1"/>
          </p:cNvSpPr>
          <p:nvPr>
            <p:ph idx="1"/>
          </p:nvPr>
        </p:nvSpPr>
        <p:spPr/>
        <p:txBody>
          <a:bodyPr>
            <a:normAutofit/>
          </a:bodyPr>
          <a:lstStyle/>
          <a:p>
            <a:r>
              <a:rPr lang="en-US" dirty="0"/>
              <a:t>Break assignments down into parts (abstracts, introductions, methods, results, analysis, discussion, implications, etc.) and phases (invention, organization, drafting, polishing).</a:t>
            </a:r>
          </a:p>
          <a:p>
            <a:r>
              <a:rPr lang="en-US" dirty="0"/>
              <a:t>Giver writers opportunities to get feedback throughout the process.</a:t>
            </a:r>
          </a:p>
          <a:p>
            <a:pPr lvl="1"/>
            <a:r>
              <a:rPr lang="en-US" dirty="0"/>
              <a:t>From us and their peers.</a:t>
            </a:r>
          </a:p>
          <a:p>
            <a:pPr lvl="1"/>
            <a:r>
              <a:rPr lang="en-US" dirty="0"/>
              <a:t>And what I like to think of as “Super Peers” like embedded writing tutors or writing center tutors.</a:t>
            </a:r>
          </a:p>
          <a:p>
            <a:r>
              <a:rPr lang="en-US" dirty="0"/>
              <a:t>The most productive writers:</a:t>
            </a:r>
          </a:p>
          <a:p>
            <a:pPr lvl="1"/>
            <a:r>
              <a:rPr lang="en-US" dirty="0"/>
              <a:t>Regularly share drafts and partial drafts with teachers and peers.</a:t>
            </a:r>
          </a:p>
          <a:p>
            <a:pPr lvl="1"/>
            <a:r>
              <a:rPr lang="en-US" dirty="0"/>
              <a:t>Understand that writing is an iterative, recursive process. It is not linear.</a:t>
            </a:r>
          </a:p>
          <a:p>
            <a:pPr lvl="1"/>
            <a:r>
              <a:rPr lang="en-US" dirty="0"/>
              <a:t>Receive feedback designed to help them make progress from where they are now. Not feedback designed to inform them how far they are from acceptable.</a:t>
            </a:r>
          </a:p>
        </p:txBody>
      </p:sp>
    </p:spTree>
    <p:extLst>
      <p:ext uri="{BB962C8B-B14F-4D97-AF65-F5344CB8AC3E}">
        <p14:creationId xmlns:p14="http://schemas.microsoft.com/office/powerpoint/2010/main" val="126135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What Should We Do</a:t>
            </a:r>
            <a:br>
              <a:rPr lang="en-US" dirty="0"/>
            </a:br>
            <a:r>
              <a:rPr lang="en-US" dirty="0"/>
              <a:t>in Our Classrooms?</a:t>
            </a:r>
          </a:p>
        </p:txBody>
      </p:sp>
      <p:sp>
        <p:nvSpPr>
          <p:cNvPr id="3" name="Text Placeholder 2"/>
          <p:cNvSpPr>
            <a:spLocks noGrp="1"/>
          </p:cNvSpPr>
          <p:nvPr>
            <p:ph type="body" idx="1"/>
          </p:nvPr>
        </p:nvSpPr>
        <p:spPr/>
        <p:txBody>
          <a:bodyPr/>
          <a:lstStyle/>
          <a:p>
            <a:r>
              <a:rPr lang="en-US" dirty="0"/>
              <a:t>A few things</a:t>
            </a:r>
          </a:p>
        </p:txBody>
      </p:sp>
    </p:spTree>
    <p:extLst>
      <p:ext uri="{BB962C8B-B14F-4D97-AF65-F5344CB8AC3E}">
        <p14:creationId xmlns:p14="http://schemas.microsoft.com/office/powerpoint/2010/main" val="217957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41BF-2749-4E30-B586-62E15BF07E12}"/>
              </a:ext>
            </a:extLst>
          </p:cNvPr>
          <p:cNvSpPr>
            <a:spLocks noGrp="1"/>
          </p:cNvSpPr>
          <p:nvPr>
            <p:ph type="title"/>
          </p:nvPr>
        </p:nvSpPr>
        <p:spPr/>
        <p:txBody>
          <a:bodyPr>
            <a:normAutofit/>
          </a:bodyPr>
          <a:lstStyle/>
          <a:p>
            <a:r>
              <a:rPr lang="en-US" dirty="0"/>
              <a:t>Give Students Samples and Examples</a:t>
            </a:r>
          </a:p>
        </p:txBody>
      </p:sp>
      <p:sp>
        <p:nvSpPr>
          <p:cNvPr id="3" name="Content Placeholder 2">
            <a:extLst>
              <a:ext uri="{FF2B5EF4-FFF2-40B4-BE49-F238E27FC236}">
                <a16:creationId xmlns:a16="http://schemas.microsoft.com/office/drawing/2014/main" id="{46ADF3CE-DB44-4DF8-BBC2-659CCE9DC251}"/>
              </a:ext>
            </a:extLst>
          </p:cNvPr>
          <p:cNvSpPr>
            <a:spLocks noGrp="1"/>
          </p:cNvSpPr>
          <p:nvPr>
            <p:ph idx="1"/>
          </p:nvPr>
        </p:nvSpPr>
        <p:spPr/>
        <p:txBody>
          <a:bodyPr/>
          <a:lstStyle/>
          <a:p>
            <a:r>
              <a:rPr lang="en-US" dirty="0"/>
              <a:t>From our own students.</a:t>
            </a:r>
          </a:p>
          <a:p>
            <a:r>
              <a:rPr lang="en-US" dirty="0"/>
              <a:t>From our discipline and our own writing.</a:t>
            </a:r>
          </a:p>
          <a:p>
            <a:r>
              <a:rPr lang="en-US" dirty="0"/>
              <a:t>And discuss the samples with students. Don’t just pass them out and say, “Write like that!”</a:t>
            </a:r>
          </a:p>
          <a:p>
            <a:pPr lvl="1"/>
            <a:r>
              <a:rPr lang="en-US" dirty="0"/>
              <a:t>That’s why mediocre samples are also good.</a:t>
            </a:r>
          </a:p>
        </p:txBody>
      </p:sp>
    </p:spTree>
    <p:extLst>
      <p:ext uri="{BB962C8B-B14F-4D97-AF65-F5344CB8AC3E}">
        <p14:creationId xmlns:p14="http://schemas.microsoft.com/office/powerpoint/2010/main" val="5825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FBB9-4DDF-439A-8EBB-1DF25B55DBC7}"/>
              </a:ext>
            </a:extLst>
          </p:cNvPr>
          <p:cNvSpPr>
            <a:spLocks noGrp="1"/>
          </p:cNvSpPr>
          <p:nvPr>
            <p:ph type="title"/>
          </p:nvPr>
        </p:nvSpPr>
        <p:spPr/>
        <p:txBody>
          <a:bodyPr>
            <a:normAutofit/>
          </a:bodyPr>
          <a:lstStyle/>
          <a:p>
            <a:r>
              <a:rPr lang="en-US" dirty="0"/>
              <a:t>Discuss and Articulate the</a:t>
            </a:r>
            <a:br>
              <a:rPr lang="en-US" dirty="0"/>
            </a:br>
            <a:r>
              <a:rPr lang="en-US" dirty="0"/>
              <a:t>Expectations of the Genres</a:t>
            </a:r>
          </a:p>
        </p:txBody>
      </p:sp>
      <p:sp>
        <p:nvSpPr>
          <p:cNvPr id="3" name="Content Placeholder 2">
            <a:extLst>
              <a:ext uri="{FF2B5EF4-FFF2-40B4-BE49-F238E27FC236}">
                <a16:creationId xmlns:a16="http://schemas.microsoft.com/office/drawing/2014/main" id="{2C5D7471-18CE-4159-8C9F-E9012ABE0710}"/>
              </a:ext>
            </a:extLst>
          </p:cNvPr>
          <p:cNvSpPr>
            <a:spLocks noGrp="1"/>
          </p:cNvSpPr>
          <p:nvPr>
            <p:ph idx="1"/>
          </p:nvPr>
        </p:nvSpPr>
        <p:spPr/>
        <p:txBody>
          <a:bodyPr>
            <a:normAutofit fontScale="92500" lnSpcReduction="10000"/>
          </a:bodyPr>
          <a:lstStyle/>
          <a:p>
            <a:r>
              <a:rPr lang="en-US" dirty="0"/>
              <a:t>Using the language in the Genre Analysis guide.</a:t>
            </a:r>
          </a:p>
          <a:p>
            <a:r>
              <a:rPr lang="en-US" dirty="0"/>
              <a:t>Talk about both substantive and stylistic features.</a:t>
            </a:r>
          </a:p>
          <a:p>
            <a:pPr lvl="1"/>
            <a:r>
              <a:rPr lang="en-US" dirty="0"/>
              <a:t> How do people do research in this field?  What kinds of research designs do people in this field use?  What kinds of things do they study?  How do they study these things?  What kinds of “data” do they collect?  What counts as “good” data or ideas in this field?  What doesn’t really count as usable data in this field?  What kinds of arguments do they make with their data?  How do they make them? </a:t>
            </a:r>
          </a:p>
          <a:p>
            <a:pPr lvl="1"/>
            <a:r>
              <a:rPr lang="en-US" dirty="0"/>
              <a:t>How do people in this field write them?  How do they make arguments?  How do they contextualize their work within the field?  How do they organize their documents?  How do they write them?  What is the appropriate tone?  Language use and style?  Length?  Format?  Citation system? </a:t>
            </a:r>
          </a:p>
          <a:p>
            <a:r>
              <a:rPr lang="en-US" dirty="0"/>
              <a:t>And the processes people in your field use to produce texts.</a:t>
            </a:r>
          </a:p>
          <a:p>
            <a:pPr lvl="1"/>
            <a:r>
              <a:rPr lang="en-US" dirty="0"/>
              <a:t>How do writers tend do research in this field?  What are the typical methods / procedures for coming up with new ideas and/or generating and collecting usable data?  How do writers tend to produce texts in this genre?  What are the typical processes?  How do they begin?  Do they write alone or with others?  How do they structure / schedule / organized their working together and/or alone?  What are the typical phases of the process? </a:t>
            </a:r>
          </a:p>
        </p:txBody>
      </p:sp>
    </p:spTree>
    <p:extLst>
      <p:ext uri="{BB962C8B-B14F-4D97-AF65-F5344CB8AC3E}">
        <p14:creationId xmlns:p14="http://schemas.microsoft.com/office/powerpoint/2010/main" val="929669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2252-08A1-4465-9E7B-B39FF7BB25E5}"/>
              </a:ext>
            </a:extLst>
          </p:cNvPr>
          <p:cNvSpPr>
            <a:spLocks noGrp="1"/>
          </p:cNvSpPr>
          <p:nvPr>
            <p:ph type="title"/>
          </p:nvPr>
        </p:nvSpPr>
        <p:spPr/>
        <p:txBody>
          <a:bodyPr>
            <a:normAutofit/>
          </a:bodyPr>
          <a:lstStyle/>
          <a:p>
            <a:r>
              <a:rPr lang="en-US" dirty="0"/>
              <a:t>Coach Our Writers Through the Process</a:t>
            </a:r>
          </a:p>
        </p:txBody>
      </p:sp>
      <p:sp>
        <p:nvSpPr>
          <p:cNvPr id="3" name="Content Placeholder 2">
            <a:extLst>
              <a:ext uri="{FF2B5EF4-FFF2-40B4-BE49-F238E27FC236}">
                <a16:creationId xmlns:a16="http://schemas.microsoft.com/office/drawing/2014/main" id="{D8B53FC3-0079-4840-B03C-BBC08163A816}"/>
              </a:ext>
            </a:extLst>
          </p:cNvPr>
          <p:cNvSpPr>
            <a:spLocks noGrp="1"/>
          </p:cNvSpPr>
          <p:nvPr>
            <p:ph idx="1"/>
          </p:nvPr>
        </p:nvSpPr>
        <p:spPr/>
        <p:txBody>
          <a:bodyPr>
            <a:normAutofit/>
          </a:bodyPr>
          <a:lstStyle/>
          <a:p>
            <a:r>
              <a:rPr lang="en-US" dirty="0"/>
              <a:t>Engage with our writers early and often. Don’t just assign a paper and then collect it four weeks later.</a:t>
            </a:r>
          </a:p>
          <a:p>
            <a:r>
              <a:rPr lang="en-US" dirty="0"/>
              <a:t>Give content and organization feedback first.</a:t>
            </a:r>
          </a:p>
          <a:p>
            <a:r>
              <a:rPr lang="en-US" dirty="0"/>
              <a:t>Save correctness feedback for later drafts.</a:t>
            </a:r>
          </a:p>
          <a:p>
            <a:r>
              <a:rPr lang="en-US" dirty="0"/>
              <a:t>Set lofty goals that they will have to achieve to pass the class, but work </a:t>
            </a:r>
            <a:r>
              <a:rPr lang="en-US" b="1" i="1" dirty="0"/>
              <a:t>with them</a:t>
            </a:r>
            <a:r>
              <a:rPr lang="en-US" dirty="0"/>
              <a:t> to get there.</a:t>
            </a:r>
          </a:p>
          <a:p>
            <a:pPr lvl="1"/>
            <a:r>
              <a:rPr lang="en-US" dirty="0"/>
              <a:t>Give developmental feedback based on where they are at and how they can make progress.</a:t>
            </a:r>
          </a:p>
        </p:txBody>
      </p:sp>
      <p:pic>
        <p:nvPicPr>
          <p:cNvPr id="5" name="Picture 4">
            <a:extLst>
              <a:ext uri="{FF2B5EF4-FFF2-40B4-BE49-F238E27FC236}">
                <a16:creationId xmlns:a16="http://schemas.microsoft.com/office/drawing/2014/main" id="{F7A0CE69-ADD7-4DC2-8727-4DF43C558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403" y="4566990"/>
            <a:ext cx="1699193" cy="2102258"/>
          </a:xfrm>
          <a:prstGeom prst="rect">
            <a:avLst/>
          </a:prstGeom>
        </p:spPr>
      </p:pic>
      <p:sp>
        <p:nvSpPr>
          <p:cNvPr id="6" name="Speech Bubble: Rectangle with Corners Rounded 5">
            <a:extLst>
              <a:ext uri="{FF2B5EF4-FFF2-40B4-BE49-F238E27FC236}">
                <a16:creationId xmlns:a16="http://schemas.microsoft.com/office/drawing/2014/main" id="{7C137DF0-A865-455B-A388-F66BCF8E0A1F}"/>
              </a:ext>
            </a:extLst>
          </p:cNvPr>
          <p:cNvSpPr/>
          <p:nvPr/>
        </p:nvSpPr>
        <p:spPr>
          <a:xfrm>
            <a:off x="5596873" y="4429387"/>
            <a:ext cx="914400" cy="612648"/>
          </a:xfrm>
          <a:prstGeom prst="wedgeRoundRectCallout">
            <a:avLst>
              <a:gd name="adj1" fmla="val -115328"/>
              <a:gd name="adj2" fmla="val 789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 BLANCA" panose="02000000000000000000" pitchFamily="2" charset="0"/>
              </a:rPr>
              <a:t>Write better!</a:t>
            </a:r>
          </a:p>
        </p:txBody>
      </p:sp>
    </p:spTree>
    <p:extLst>
      <p:ext uri="{BB962C8B-B14F-4D97-AF65-F5344CB8AC3E}">
        <p14:creationId xmlns:p14="http://schemas.microsoft.com/office/powerpoint/2010/main" val="380339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857D-F89F-4A45-BD1E-B3A62E8C8D1A}"/>
              </a:ext>
            </a:extLst>
          </p:cNvPr>
          <p:cNvSpPr>
            <a:spLocks noGrp="1"/>
          </p:cNvSpPr>
          <p:nvPr>
            <p:ph type="title"/>
          </p:nvPr>
        </p:nvSpPr>
        <p:spPr/>
        <p:txBody>
          <a:bodyPr>
            <a:normAutofit fontScale="90000"/>
          </a:bodyPr>
          <a:lstStyle/>
          <a:p>
            <a:r>
              <a:rPr lang="en-US" dirty="0"/>
              <a:t>Encourage Our Faculty to Learn More Through Writing Across the Curriculum Seminars</a:t>
            </a:r>
          </a:p>
        </p:txBody>
      </p:sp>
      <p:sp>
        <p:nvSpPr>
          <p:cNvPr id="3" name="Content Placeholder 2">
            <a:extLst>
              <a:ext uri="{FF2B5EF4-FFF2-40B4-BE49-F238E27FC236}">
                <a16:creationId xmlns:a16="http://schemas.microsoft.com/office/drawing/2014/main" id="{D20AB6B3-0458-4DB5-8A81-F701854A696D}"/>
              </a:ext>
            </a:extLst>
          </p:cNvPr>
          <p:cNvSpPr>
            <a:spLocks noGrp="1"/>
          </p:cNvSpPr>
          <p:nvPr>
            <p:ph idx="1"/>
          </p:nvPr>
        </p:nvSpPr>
        <p:spPr/>
        <p:txBody>
          <a:bodyPr/>
          <a:lstStyle/>
          <a:p>
            <a:r>
              <a:rPr lang="en-US" dirty="0"/>
              <a:t>We offer a variety of one-day workshops and extended, paid seminars every semester.</a:t>
            </a:r>
          </a:p>
          <a:p>
            <a:r>
              <a:rPr lang="en-US" dirty="0"/>
              <a:t>And faculty can propose workshops, seminars, and research projects to help us improve writing instruction at all levels, in all disciplines,  all across campus.</a:t>
            </a:r>
          </a:p>
        </p:txBody>
      </p:sp>
      <p:pic>
        <p:nvPicPr>
          <p:cNvPr id="4" name="Picture 3">
            <a:extLst>
              <a:ext uri="{FF2B5EF4-FFF2-40B4-BE49-F238E27FC236}">
                <a16:creationId xmlns:a16="http://schemas.microsoft.com/office/drawing/2014/main" id="{69314C7A-6C93-4036-A397-E38DFDE57449}"/>
              </a:ext>
            </a:extLst>
          </p:cNvPr>
          <p:cNvPicPr>
            <a:picLocks noChangeAspect="1"/>
          </p:cNvPicPr>
          <p:nvPr/>
        </p:nvPicPr>
        <p:blipFill rotWithShape="1">
          <a:blip r:embed="rId2"/>
          <a:srcRect l="24678" t="5841" r="24588" b="867"/>
          <a:stretch/>
        </p:blipFill>
        <p:spPr>
          <a:xfrm>
            <a:off x="1488778" y="3684890"/>
            <a:ext cx="2726968" cy="282066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5ECCE8DD-9CF4-4ED5-93EF-89A18E1D0D29}"/>
              </a:ext>
            </a:extLst>
          </p:cNvPr>
          <p:cNvPicPr>
            <a:picLocks noChangeAspect="1"/>
          </p:cNvPicPr>
          <p:nvPr/>
        </p:nvPicPr>
        <p:blipFill rotWithShape="1">
          <a:blip r:embed="rId3"/>
          <a:srcRect l="24862" t="5678" r="24863" b="540"/>
          <a:stretch/>
        </p:blipFill>
        <p:spPr>
          <a:xfrm>
            <a:off x="4924872" y="3684890"/>
            <a:ext cx="2680889" cy="28129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029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9956-E9FB-4D9F-9753-C9307D032949}"/>
              </a:ext>
            </a:extLst>
          </p:cNvPr>
          <p:cNvSpPr>
            <a:spLocks noGrp="1"/>
          </p:cNvSpPr>
          <p:nvPr>
            <p:ph type="title"/>
          </p:nvPr>
        </p:nvSpPr>
        <p:spPr/>
        <p:txBody>
          <a:bodyPr>
            <a:normAutofit/>
          </a:bodyPr>
          <a:lstStyle/>
          <a:p>
            <a:r>
              <a:rPr lang="en-US" dirty="0"/>
              <a:t>Encourage Our Writers to Make Use of</a:t>
            </a:r>
            <a:br>
              <a:rPr lang="en-US" dirty="0"/>
            </a:br>
            <a:r>
              <a:rPr lang="en-US" dirty="0"/>
              <a:t>All Our Writing Support Resources on Campus</a:t>
            </a:r>
          </a:p>
        </p:txBody>
      </p:sp>
      <p:sp>
        <p:nvSpPr>
          <p:cNvPr id="3" name="Content Placeholder 2">
            <a:extLst>
              <a:ext uri="{FF2B5EF4-FFF2-40B4-BE49-F238E27FC236}">
                <a16:creationId xmlns:a16="http://schemas.microsoft.com/office/drawing/2014/main" id="{8204D03E-402F-488D-B6B6-C6890776BA50}"/>
              </a:ext>
            </a:extLst>
          </p:cNvPr>
          <p:cNvSpPr>
            <a:spLocks noGrp="1"/>
          </p:cNvSpPr>
          <p:nvPr>
            <p:ph idx="1"/>
          </p:nvPr>
        </p:nvSpPr>
        <p:spPr/>
        <p:txBody>
          <a:bodyPr>
            <a:normAutofit/>
          </a:bodyPr>
          <a:lstStyle/>
          <a:p>
            <a:r>
              <a:rPr lang="en-US" dirty="0"/>
              <a:t>Meetings with you for content and organization feedback.</a:t>
            </a:r>
          </a:p>
          <a:p>
            <a:r>
              <a:rPr lang="en-US" dirty="0"/>
              <a:t>Meetings with peers for content, organization, and correctness feedback.</a:t>
            </a:r>
          </a:p>
          <a:p>
            <a:r>
              <a:rPr lang="en-US" dirty="0"/>
              <a:t>Meetings with Writing Center tutors and other “Super Peers” for content, organization, and correctness feedback.</a:t>
            </a:r>
          </a:p>
        </p:txBody>
      </p:sp>
    </p:spTree>
    <p:extLst>
      <p:ext uri="{BB962C8B-B14F-4D97-AF65-F5344CB8AC3E}">
        <p14:creationId xmlns:p14="http://schemas.microsoft.com/office/powerpoint/2010/main" val="319950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the Writing Center do to help? </a:t>
            </a:r>
          </a:p>
        </p:txBody>
      </p:sp>
      <p:sp>
        <p:nvSpPr>
          <p:cNvPr id="3" name="Text Placeholder 2"/>
          <p:cNvSpPr>
            <a:spLocks noGrp="1"/>
          </p:cNvSpPr>
          <p:nvPr>
            <p:ph type="body" idx="1"/>
          </p:nvPr>
        </p:nvSpPr>
        <p:spPr/>
        <p:txBody>
          <a:bodyPr/>
          <a:lstStyle/>
          <a:p>
            <a:r>
              <a:rPr lang="en-US" dirty="0"/>
              <a:t>Services for students and faculty</a:t>
            </a:r>
          </a:p>
        </p:txBody>
      </p:sp>
    </p:spTree>
    <p:extLst>
      <p:ext uri="{BB962C8B-B14F-4D97-AF65-F5344CB8AC3E}">
        <p14:creationId xmlns:p14="http://schemas.microsoft.com/office/powerpoint/2010/main" val="414732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2AF6-D033-4276-A2E9-44C72697DCBB}"/>
              </a:ext>
            </a:extLst>
          </p:cNvPr>
          <p:cNvSpPr>
            <a:spLocks noGrp="1"/>
          </p:cNvSpPr>
          <p:nvPr>
            <p:ph type="title"/>
          </p:nvPr>
        </p:nvSpPr>
        <p:spPr/>
        <p:txBody>
          <a:bodyPr/>
          <a:lstStyle/>
          <a:p>
            <a:r>
              <a:rPr lang="en-US" dirty="0"/>
              <a:t>Bad News</a:t>
            </a:r>
          </a:p>
        </p:txBody>
      </p:sp>
      <p:sp>
        <p:nvSpPr>
          <p:cNvPr id="3" name="Text Placeholder 2">
            <a:extLst>
              <a:ext uri="{FF2B5EF4-FFF2-40B4-BE49-F238E27FC236}">
                <a16:creationId xmlns:a16="http://schemas.microsoft.com/office/drawing/2014/main" id="{81BCFB90-4EF1-4ECF-8C7A-47BF7133A114}"/>
              </a:ext>
            </a:extLst>
          </p:cNvPr>
          <p:cNvSpPr>
            <a:spLocks noGrp="1"/>
          </p:cNvSpPr>
          <p:nvPr>
            <p:ph type="body" idx="1"/>
          </p:nvPr>
        </p:nvSpPr>
        <p:spPr/>
        <p:txBody>
          <a:bodyPr/>
          <a:lstStyle/>
          <a:p>
            <a:r>
              <a:rPr lang="en-US" dirty="0"/>
              <a:t>Uh oh…</a:t>
            </a:r>
          </a:p>
        </p:txBody>
      </p:sp>
    </p:spTree>
    <p:extLst>
      <p:ext uri="{BB962C8B-B14F-4D97-AF65-F5344CB8AC3E}">
        <p14:creationId xmlns:p14="http://schemas.microsoft.com/office/powerpoint/2010/main" val="2068973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E4F-DAA7-7141-96B4-0C22970BC26C}"/>
              </a:ext>
            </a:extLst>
          </p:cNvPr>
          <p:cNvSpPr>
            <a:spLocks noGrp="1"/>
          </p:cNvSpPr>
          <p:nvPr>
            <p:ph type="title"/>
          </p:nvPr>
        </p:nvSpPr>
        <p:spPr/>
        <p:txBody>
          <a:bodyPr/>
          <a:lstStyle/>
          <a:p>
            <a:r>
              <a:rPr lang="en-US" dirty="0"/>
              <a:t>Writing Center Information</a:t>
            </a:r>
          </a:p>
        </p:txBody>
      </p:sp>
      <p:sp>
        <p:nvSpPr>
          <p:cNvPr id="3" name="Content Placeholder 2">
            <a:extLst>
              <a:ext uri="{FF2B5EF4-FFF2-40B4-BE49-F238E27FC236}">
                <a16:creationId xmlns:a16="http://schemas.microsoft.com/office/drawing/2014/main" id="{CEE5E3EF-3E90-F845-87A6-60134D355244}"/>
              </a:ext>
            </a:extLst>
          </p:cNvPr>
          <p:cNvSpPr>
            <a:spLocks noGrp="1"/>
          </p:cNvSpPr>
          <p:nvPr>
            <p:ph idx="1"/>
          </p:nvPr>
        </p:nvSpPr>
        <p:spPr/>
        <p:txBody>
          <a:bodyPr/>
          <a:lstStyle/>
          <a:p>
            <a:r>
              <a:rPr lang="en-US" dirty="0"/>
              <a:t>The SJSU Writing Center is open whenever classes are in session.</a:t>
            </a:r>
          </a:p>
          <a:p>
            <a:r>
              <a:rPr lang="en-US" dirty="0"/>
              <a:t>Our mission is to enhance the writing skills of SJSU students so they can communicate clearly in any setting (informal, academic, or professional). </a:t>
            </a:r>
          </a:p>
          <a:p>
            <a:r>
              <a:rPr lang="en-US" dirty="0"/>
              <a:t>We will work with writers from all disciplines, of all grade levels, and during all phases of the writing process (from generating ideas to revising for clarity). </a:t>
            </a:r>
          </a:p>
          <a:p>
            <a:r>
              <a:rPr lang="en-US" dirty="0"/>
              <a:t>We now have two locations: </a:t>
            </a:r>
          </a:p>
          <a:p>
            <a:pPr lvl="1"/>
            <a:r>
              <a:rPr lang="en-US" dirty="0"/>
              <a:t>The </a:t>
            </a:r>
            <a:r>
              <a:rPr lang="en-US" b="1" dirty="0">
                <a:solidFill>
                  <a:schemeClr val="accent1">
                    <a:lumMod val="75000"/>
                  </a:schemeClr>
                </a:solidFill>
              </a:rPr>
              <a:t>second floor of the MLK Library </a:t>
            </a:r>
            <a:r>
              <a:rPr lang="en-US" dirty="0"/>
              <a:t>for </a:t>
            </a:r>
            <a:r>
              <a:rPr lang="en-US" b="1" dirty="0">
                <a:solidFill>
                  <a:schemeClr val="accent1">
                    <a:lumMod val="75000"/>
                  </a:schemeClr>
                </a:solidFill>
              </a:rPr>
              <a:t>tutoring appointments </a:t>
            </a:r>
            <a:r>
              <a:rPr lang="en-US" dirty="0"/>
              <a:t>that are scheduled in advance</a:t>
            </a:r>
          </a:p>
          <a:p>
            <a:pPr lvl="1"/>
            <a:r>
              <a:rPr lang="en-US" b="1" dirty="0">
                <a:solidFill>
                  <a:schemeClr val="accent1">
                    <a:lumMod val="75000"/>
                  </a:schemeClr>
                </a:solidFill>
              </a:rPr>
              <a:t>Clark Hall 126 </a:t>
            </a:r>
            <a:r>
              <a:rPr lang="en-US" dirty="0"/>
              <a:t>for </a:t>
            </a:r>
            <a:r>
              <a:rPr lang="en-US" b="1" dirty="0">
                <a:solidFill>
                  <a:schemeClr val="accent1">
                    <a:lumMod val="75000"/>
                  </a:schemeClr>
                </a:solidFill>
              </a:rPr>
              <a:t>drop-in</a:t>
            </a:r>
            <a:r>
              <a:rPr lang="en-US" dirty="0"/>
              <a:t> tutoring sessions </a:t>
            </a:r>
          </a:p>
          <a:p>
            <a:r>
              <a:rPr lang="en-US" dirty="0"/>
              <a:t> We are expanding! </a:t>
            </a:r>
          </a:p>
        </p:txBody>
      </p:sp>
    </p:spTree>
    <p:extLst>
      <p:ext uri="{BB962C8B-B14F-4D97-AF65-F5344CB8AC3E}">
        <p14:creationId xmlns:p14="http://schemas.microsoft.com/office/powerpoint/2010/main" val="177249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26D2-39AD-F145-A2AE-1E0F30F18533}"/>
              </a:ext>
            </a:extLst>
          </p:cNvPr>
          <p:cNvSpPr>
            <a:spLocks noGrp="1"/>
          </p:cNvSpPr>
          <p:nvPr>
            <p:ph type="title"/>
          </p:nvPr>
        </p:nvSpPr>
        <p:spPr/>
        <p:txBody>
          <a:bodyPr/>
          <a:lstStyle/>
          <a:p>
            <a:r>
              <a:rPr lang="en-US" dirty="0"/>
              <a:t>Writing Center Services for Students</a:t>
            </a:r>
          </a:p>
        </p:txBody>
      </p:sp>
      <p:sp>
        <p:nvSpPr>
          <p:cNvPr id="3" name="Content Placeholder 2">
            <a:extLst>
              <a:ext uri="{FF2B5EF4-FFF2-40B4-BE49-F238E27FC236}">
                <a16:creationId xmlns:a16="http://schemas.microsoft.com/office/drawing/2014/main" id="{CE8F8C3A-242E-0E4E-BEB6-E1D3FDB563E2}"/>
              </a:ext>
            </a:extLst>
          </p:cNvPr>
          <p:cNvSpPr>
            <a:spLocks noGrp="1"/>
          </p:cNvSpPr>
          <p:nvPr>
            <p:ph idx="1"/>
          </p:nvPr>
        </p:nvSpPr>
        <p:spPr/>
        <p:txBody>
          <a:bodyPr/>
          <a:lstStyle/>
          <a:p>
            <a:r>
              <a:rPr lang="en-US" dirty="0"/>
              <a:t>Students can schedule up to two tutoring sessions in advance per week; they can receive additional assistance through drop-in tutoring. </a:t>
            </a:r>
          </a:p>
          <a:p>
            <a:r>
              <a:rPr lang="en-US" dirty="0"/>
              <a:t>In addition to tutoring, we have numerous resources posted online (most of which are created by our student tutors): </a:t>
            </a:r>
            <a:r>
              <a:rPr lang="en-US" dirty="0">
                <a:hlinkClick r:id="rId2"/>
              </a:rPr>
              <a:t>http://www.sjsu.edu/writingcenter/writingresources</a:t>
            </a:r>
            <a:r>
              <a:rPr lang="en-US" dirty="0"/>
              <a:t> </a:t>
            </a:r>
          </a:p>
          <a:p>
            <a:r>
              <a:rPr lang="en-US" dirty="0"/>
              <a:t>We also offer a full slate of 20-30 workshops every semester on topics ranging from “Common Grammar and Punctuation Errors” to “Basic APA Style” to “Body Paragraphs” to “Writing for Your Audience.” </a:t>
            </a:r>
          </a:p>
          <a:p>
            <a:r>
              <a:rPr lang="en-US" dirty="0"/>
              <a:t>We are pilot testing synchronous online tutoring sessions. </a:t>
            </a:r>
          </a:p>
          <a:p>
            <a:r>
              <a:rPr lang="en-US" dirty="0"/>
              <a:t>We will be open longer hours starting in the fall. </a:t>
            </a:r>
          </a:p>
        </p:txBody>
      </p:sp>
    </p:spTree>
    <p:extLst>
      <p:ext uri="{BB962C8B-B14F-4D97-AF65-F5344CB8AC3E}">
        <p14:creationId xmlns:p14="http://schemas.microsoft.com/office/powerpoint/2010/main" val="1528372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9793-EB99-D34E-B883-6E3BFC0AA5B8}"/>
              </a:ext>
            </a:extLst>
          </p:cNvPr>
          <p:cNvSpPr>
            <a:spLocks noGrp="1"/>
          </p:cNvSpPr>
          <p:nvPr>
            <p:ph type="title"/>
          </p:nvPr>
        </p:nvSpPr>
        <p:spPr/>
        <p:txBody>
          <a:bodyPr/>
          <a:lstStyle/>
          <a:p>
            <a:r>
              <a:rPr lang="en-US" dirty="0"/>
              <a:t>Writing Center Services for Faculty </a:t>
            </a:r>
          </a:p>
        </p:txBody>
      </p:sp>
      <p:sp>
        <p:nvSpPr>
          <p:cNvPr id="3" name="Content Placeholder 2">
            <a:extLst>
              <a:ext uri="{FF2B5EF4-FFF2-40B4-BE49-F238E27FC236}">
                <a16:creationId xmlns:a16="http://schemas.microsoft.com/office/drawing/2014/main" id="{0C169548-3B64-AE47-B319-F80A87304B5F}"/>
              </a:ext>
            </a:extLst>
          </p:cNvPr>
          <p:cNvSpPr>
            <a:spLocks noGrp="1"/>
          </p:cNvSpPr>
          <p:nvPr>
            <p:ph idx="1"/>
          </p:nvPr>
        </p:nvSpPr>
        <p:spPr>
          <a:xfrm>
            <a:off x="628650" y="1690689"/>
            <a:ext cx="7886700" cy="4351338"/>
          </a:xfrm>
        </p:spPr>
        <p:txBody>
          <a:bodyPr/>
          <a:lstStyle/>
          <a:p>
            <a:r>
              <a:rPr lang="en-US" dirty="0"/>
              <a:t>Use our online resources (videos, handouts, our blog) and encourage students use our services. Please do not </a:t>
            </a:r>
            <a:r>
              <a:rPr lang="en-US" i="1" dirty="0"/>
              <a:t>require</a:t>
            </a:r>
            <a:r>
              <a:rPr lang="en-US" dirty="0"/>
              <a:t> them to see us.</a:t>
            </a:r>
          </a:p>
          <a:p>
            <a:r>
              <a:rPr lang="en-US" dirty="0"/>
              <a:t>Submit a request for a 10-15 minute “House Call,” in which one of our tutors will come speak with your students about our services.</a:t>
            </a:r>
          </a:p>
          <a:p>
            <a:r>
              <a:rPr lang="en-US" dirty="0"/>
              <a:t>Submit a request for a one-hour workshop, in which one of our tutors will visit your class and conduct a workshop for your students. </a:t>
            </a:r>
          </a:p>
          <a:p>
            <a:r>
              <a:rPr lang="en-US" dirty="0"/>
              <a:t>Ask us to participate in college or department events. </a:t>
            </a:r>
          </a:p>
          <a:p>
            <a:r>
              <a:rPr lang="en-US" dirty="0"/>
              <a:t>Suggest that your best writers apply for tutoring positions at the Writing Center (and send me their names and email addresses so I can reach out to them). </a:t>
            </a:r>
          </a:p>
          <a:p>
            <a:r>
              <a:rPr lang="en-US" dirty="0"/>
              <a:t>Apply for a course-embedded tutor.  </a:t>
            </a:r>
          </a:p>
          <a:p>
            <a:endParaRPr lang="en-US" dirty="0"/>
          </a:p>
        </p:txBody>
      </p:sp>
    </p:spTree>
    <p:extLst>
      <p:ext uri="{BB962C8B-B14F-4D97-AF65-F5344CB8AC3E}">
        <p14:creationId xmlns:p14="http://schemas.microsoft.com/office/powerpoint/2010/main" val="266363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7329-4956-B24A-AD85-ABFB34E18EB7}"/>
              </a:ext>
            </a:extLst>
          </p:cNvPr>
          <p:cNvSpPr>
            <a:spLocks noGrp="1"/>
          </p:cNvSpPr>
          <p:nvPr>
            <p:ph type="title"/>
          </p:nvPr>
        </p:nvSpPr>
        <p:spPr/>
        <p:txBody>
          <a:bodyPr/>
          <a:lstStyle/>
          <a:p>
            <a:r>
              <a:rPr lang="en-US" dirty="0"/>
              <a:t>Course-Embedded Tutors</a:t>
            </a:r>
          </a:p>
        </p:txBody>
      </p:sp>
      <p:sp>
        <p:nvSpPr>
          <p:cNvPr id="3" name="Content Placeholder 2">
            <a:extLst>
              <a:ext uri="{FF2B5EF4-FFF2-40B4-BE49-F238E27FC236}">
                <a16:creationId xmlns:a16="http://schemas.microsoft.com/office/drawing/2014/main" id="{F8DA22DB-7262-B345-8EEF-85C5C5C06F6E}"/>
              </a:ext>
            </a:extLst>
          </p:cNvPr>
          <p:cNvSpPr>
            <a:spLocks noGrp="1"/>
          </p:cNvSpPr>
          <p:nvPr>
            <p:ph idx="1"/>
          </p:nvPr>
        </p:nvSpPr>
        <p:spPr/>
        <p:txBody>
          <a:bodyPr>
            <a:normAutofit lnSpcReduction="10000"/>
          </a:bodyPr>
          <a:lstStyle/>
          <a:p>
            <a:r>
              <a:rPr lang="en-US" dirty="0"/>
              <a:t>We “deploy” our writing tutors in different ways. Some work on the regular schedule at the Writing Center while others work as embedded tutors in a specific class. (Some do both!) </a:t>
            </a:r>
          </a:p>
          <a:p>
            <a:r>
              <a:rPr lang="en-US" dirty="0"/>
              <a:t>You can apply for an embedded tutor if you are teaching a writing-intensive course. The call for applications comes twice per year from the Writing Across the Curriculum program. </a:t>
            </a:r>
          </a:p>
          <a:p>
            <a:r>
              <a:rPr lang="en-US" dirty="0"/>
              <a:t>A course-embedded tutor can be used in a variety of ways. </a:t>
            </a:r>
          </a:p>
          <a:p>
            <a:pPr lvl="1"/>
            <a:r>
              <a:rPr lang="en-US" dirty="0"/>
              <a:t>If the tutor is assigned to work with you, he or she will dedicate </a:t>
            </a:r>
            <a:r>
              <a:rPr lang="en-US" b="1" dirty="0">
                <a:solidFill>
                  <a:schemeClr val="accent1">
                    <a:lumMod val="75000"/>
                  </a:schemeClr>
                </a:solidFill>
              </a:rPr>
              <a:t>five hours per week</a:t>
            </a:r>
            <a:r>
              <a:rPr lang="en-US" dirty="0"/>
              <a:t> to supporting your students. </a:t>
            </a:r>
          </a:p>
          <a:p>
            <a:pPr lvl="1"/>
            <a:r>
              <a:rPr lang="en-US" dirty="0"/>
              <a:t>The exact activities of the embedded tutor are worked out between the tutor and the faculty member (within some set guidelines). The tutor can attend class, have meetings with you to determine student needs, conduct one-on-one or small-group tutoring sessions, and/or create and conduct in-class workshops. </a:t>
            </a:r>
          </a:p>
          <a:p>
            <a:pPr lvl="1"/>
            <a:r>
              <a:rPr lang="en-US" dirty="0"/>
              <a:t>The tutor cannot grade or formally evaluate student work—he or she is not a GA or TA. </a:t>
            </a:r>
          </a:p>
        </p:txBody>
      </p:sp>
    </p:spTree>
    <p:extLst>
      <p:ext uri="{BB962C8B-B14F-4D97-AF65-F5344CB8AC3E}">
        <p14:creationId xmlns:p14="http://schemas.microsoft.com/office/powerpoint/2010/main" val="2360130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3A0B-080D-AA40-B0E9-D92E041BF7C1}"/>
              </a:ext>
            </a:extLst>
          </p:cNvPr>
          <p:cNvSpPr>
            <a:spLocks noGrp="1"/>
          </p:cNvSpPr>
          <p:nvPr>
            <p:ph type="title"/>
          </p:nvPr>
        </p:nvSpPr>
        <p:spPr/>
        <p:txBody>
          <a:bodyPr/>
          <a:lstStyle/>
          <a:p>
            <a:r>
              <a:rPr lang="en-US" dirty="0"/>
              <a:t>Department-Embedded Tutors for </a:t>
            </a:r>
            <a:br>
              <a:rPr lang="en-US" dirty="0"/>
            </a:br>
            <a:r>
              <a:rPr lang="en-US" dirty="0"/>
              <a:t>Graduate Students</a:t>
            </a:r>
          </a:p>
        </p:txBody>
      </p:sp>
      <p:sp>
        <p:nvSpPr>
          <p:cNvPr id="3" name="Content Placeholder 2">
            <a:extLst>
              <a:ext uri="{FF2B5EF4-FFF2-40B4-BE49-F238E27FC236}">
                <a16:creationId xmlns:a16="http://schemas.microsoft.com/office/drawing/2014/main" id="{D178C987-C010-694A-9BED-4B020642CAFA}"/>
              </a:ext>
            </a:extLst>
          </p:cNvPr>
          <p:cNvSpPr>
            <a:spLocks noGrp="1"/>
          </p:cNvSpPr>
          <p:nvPr>
            <p:ph idx="1"/>
          </p:nvPr>
        </p:nvSpPr>
        <p:spPr/>
        <p:txBody>
          <a:bodyPr/>
          <a:lstStyle/>
          <a:p>
            <a:r>
              <a:rPr lang="en-US" dirty="0"/>
              <a:t>We have agreements with numerous colleges and departments across campus to have a tutor embedded within a department (or college). </a:t>
            </a:r>
          </a:p>
          <a:p>
            <a:r>
              <a:rPr lang="en-US" dirty="0"/>
              <a:t>That tutor works exclusively with </a:t>
            </a:r>
            <a:r>
              <a:rPr lang="en-US" b="1" dirty="0">
                <a:solidFill>
                  <a:schemeClr val="accent1">
                    <a:lumMod val="75000"/>
                  </a:schemeClr>
                </a:solidFill>
              </a:rPr>
              <a:t>graduate students </a:t>
            </a:r>
            <a:r>
              <a:rPr lang="en-US" dirty="0"/>
              <a:t>from that college/department for a set number of hours per week. </a:t>
            </a:r>
          </a:p>
          <a:p>
            <a:r>
              <a:rPr lang="en-US" dirty="0"/>
              <a:t>We’re currently working with the </a:t>
            </a:r>
            <a:r>
              <a:rPr lang="en-US" dirty="0" err="1"/>
              <a:t>iSchool</a:t>
            </a:r>
            <a:r>
              <a:rPr lang="en-US" dirty="0"/>
              <a:t>, the MST program, Mechanical Engineering, Aerospace Engineering, and the College of Education. In the past, we’ve also worked with CASA and Student Athletic Success Services. </a:t>
            </a:r>
          </a:p>
          <a:p>
            <a:r>
              <a:rPr lang="en-US" dirty="0"/>
              <a:t>Contact me if you’re interested in this service for your college or department.    </a:t>
            </a:r>
          </a:p>
        </p:txBody>
      </p:sp>
    </p:spTree>
    <p:extLst>
      <p:ext uri="{BB962C8B-B14F-4D97-AF65-F5344CB8AC3E}">
        <p14:creationId xmlns:p14="http://schemas.microsoft.com/office/powerpoint/2010/main" val="4232818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529D-BF41-4D79-B8BC-68EF9C1B875C}"/>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C43D9EC1-BEBD-41A2-A979-3B170C2A649B}"/>
              </a:ext>
            </a:extLst>
          </p:cNvPr>
          <p:cNvSpPr>
            <a:spLocks noGrp="1"/>
          </p:cNvSpPr>
          <p:nvPr>
            <p:ph type="body" idx="1"/>
          </p:nvPr>
        </p:nvSpPr>
        <p:spPr/>
        <p:txBody>
          <a:bodyPr/>
          <a:lstStyle/>
          <a:p>
            <a:r>
              <a:rPr lang="en-US" dirty="0"/>
              <a:t>Questions, comments, discussion?</a:t>
            </a:r>
          </a:p>
        </p:txBody>
      </p:sp>
    </p:spTree>
    <p:extLst>
      <p:ext uri="{BB962C8B-B14F-4D97-AF65-F5344CB8AC3E}">
        <p14:creationId xmlns:p14="http://schemas.microsoft.com/office/powerpoint/2010/main" val="26994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No Writing Pill</a:t>
            </a:r>
          </a:p>
        </p:txBody>
      </p:sp>
      <p:sp>
        <p:nvSpPr>
          <p:cNvPr id="3" name="Content Placeholder 2"/>
          <p:cNvSpPr>
            <a:spLocks noGrp="1"/>
          </p:cNvSpPr>
          <p:nvPr>
            <p:ph idx="1"/>
          </p:nvPr>
        </p:nvSpPr>
        <p:spPr/>
        <p:txBody>
          <a:bodyPr/>
          <a:lstStyle/>
          <a:p>
            <a:r>
              <a:rPr lang="en-US" dirty="0"/>
              <a:t>No grammar shot.</a:t>
            </a:r>
          </a:p>
          <a:p>
            <a:r>
              <a:rPr lang="en-US" dirty="0"/>
              <a:t>And writers seem to forget much of what they’ve learned – much of what they might be good at – when faced with new and challenging writing tasks.</a:t>
            </a:r>
          </a:p>
          <a:p>
            <a:pPr lvl="1"/>
            <a:r>
              <a:rPr lang="en-US" dirty="0"/>
              <a:t>Especially when they move from their 1</a:t>
            </a:r>
            <a:r>
              <a:rPr lang="en-US" baseline="30000" dirty="0"/>
              <a:t>st</a:t>
            </a:r>
            <a:r>
              <a:rPr lang="en-US" dirty="0"/>
              <a:t>-Year Writing courses to writing in their disciplines.</a:t>
            </a:r>
          </a:p>
        </p:txBody>
      </p:sp>
      <p:pic>
        <p:nvPicPr>
          <p:cNvPr id="5" name="Picture 4">
            <a:extLst>
              <a:ext uri="{FF2B5EF4-FFF2-40B4-BE49-F238E27FC236}">
                <a16:creationId xmlns:a16="http://schemas.microsoft.com/office/drawing/2014/main" id="{1D491923-9D35-4851-9387-AE08DD38EA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253" y="4332796"/>
            <a:ext cx="1979103" cy="1979103"/>
          </a:xfrm>
          <a:prstGeom prst="rect">
            <a:avLst/>
          </a:prstGeom>
        </p:spPr>
      </p:pic>
      <p:sp>
        <p:nvSpPr>
          <p:cNvPr id="6" name="TextBox 5">
            <a:extLst>
              <a:ext uri="{FF2B5EF4-FFF2-40B4-BE49-F238E27FC236}">
                <a16:creationId xmlns:a16="http://schemas.microsoft.com/office/drawing/2014/main" id="{790EEE66-5267-4153-9884-47E13F5DFF0C}"/>
              </a:ext>
            </a:extLst>
          </p:cNvPr>
          <p:cNvSpPr txBox="1"/>
          <p:nvPr/>
        </p:nvSpPr>
        <p:spPr>
          <a:xfrm rot="19550709">
            <a:off x="3783542" y="5214869"/>
            <a:ext cx="960519" cy="369332"/>
          </a:xfrm>
          <a:prstGeom prst="rect">
            <a:avLst/>
          </a:prstGeom>
          <a:noFill/>
        </p:spPr>
        <p:txBody>
          <a:bodyPr wrap="none" rtlCol="0">
            <a:spAutoFit/>
          </a:bodyPr>
          <a:lstStyle/>
          <a:p>
            <a:r>
              <a:rPr lang="en-US" dirty="0">
                <a:latin typeface="Harlow Solid Italic" panose="04030604020F02020D02" pitchFamily="82" charset="0"/>
              </a:rPr>
              <a:t>Writing</a:t>
            </a:r>
          </a:p>
        </p:txBody>
      </p:sp>
    </p:spTree>
    <p:extLst>
      <p:ext uri="{BB962C8B-B14F-4D97-AF65-F5344CB8AC3E}">
        <p14:creationId xmlns:p14="http://schemas.microsoft.com/office/powerpoint/2010/main" val="284896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They Forget?</a:t>
            </a:r>
            <a:br>
              <a:rPr lang="en-US" dirty="0"/>
            </a:br>
            <a:r>
              <a:rPr lang="en-US" dirty="0"/>
              <a:t>Transfer of Writing Skills</a:t>
            </a:r>
          </a:p>
        </p:txBody>
      </p:sp>
      <p:sp>
        <p:nvSpPr>
          <p:cNvPr id="3" name="Content Placeholder 2"/>
          <p:cNvSpPr>
            <a:spLocks noGrp="1"/>
          </p:cNvSpPr>
          <p:nvPr>
            <p:ph idx="1"/>
          </p:nvPr>
        </p:nvSpPr>
        <p:spPr/>
        <p:txBody>
          <a:bodyPr/>
          <a:lstStyle/>
          <a:p>
            <a:r>
              <a:rPr lang="en-US" dirty="0"/>
              <a:t>Writers need cues and reminders to activate previous writing skills and apply them to new contexts.</a:t>
            </a:r>
          </a:p>
          <a:p>
            <a:r>
              <a:rPr lang="en-US" dirty="0"/>
              <a:t>And every new context requires some new skills, too.</a:t>
            </a:r>
          </a:p>
          <a:p>
            <a:r>
              <a:rPr lang="en-US" dirty="0"/>
              <a:t>So no writer will ever come to your class fully prepared and ready to go. </a:t>
            </a:r>
          </a:p>
          <a:p>
            <a:pPr lvl="1"/>
            <a:r>
              <a:rPr lang="en-US" dirty="0"/>
              <a:t>Ever.</a:t>
            </a:r>
          </a:p>
          <a:p>
            <a:pPr lvl="1"/>
            <a:r>
              <a:rPr lang="en-US" dirty="0"/>
              <a:t>Never.</a:t>
            </a:r>
          </a:p>
        </p:txBody>
      </p:sp>
    </p:spTree>
    <p:extLst>
      <p:ext uri="{BB962C8B-B14F-4D97-AF65-F5344CB8AC3E}">
        <p14:creationId xmlns:p14="http://schemas.microsoft.com/office/powerpoint/2010/main" val="220678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Can We Do?</a:t>
            </a:r>
          </a:p>
        </p:txBody>
      </p:sp>
      <p:sp>
        <p:nvSpPr>
          <p:cNvPr id="3" name="Text Placeholder 2"/>
          <p:cNvSpPr>
            <a:spLocks noGrp="1"/>
          </p:cNvSpPr>
          <p:nvPr>
            <p:ph type="body" idx="1"/>
          </p:nvPr>
        </p:nvSpPr>
        <p:spPr/>
        <p:txBody>
          <a:bodyPr/>
          <a:lstStyle/>
          <a:p>
            <a:r>
              <a:rPr lang="en-US" dirty="0"/>
              <a:t>As teachers of content and the ways of participating in our disciplines.</a:t>
            </a:r>
          </a:p>
        </p:txBody>
      </p:sp>
    </p:spTree>
    <p:extLst>
      <p:ext uri="{BB962C8B-B14F-4D97-AF65-F5344CB8AC3E}">
        <p14:creationId xmlns:p14="http://schemas.microsoft.com/office/powerpoint/2010/main" val="155308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Talk About the Ways You Write</a:t>
            </a:r>
            <a:br>
              <a:rPr lang="en-US" dirty="0"/>
            </a:br>
            <a:r>
              <a:rPr lang="en-US" dirty="0"/>
              <a:t>in Science as Unique Genres</a:t>
            </a:r>
          </a:p>
        </p:txBody>
      </p:sp>
      <p:sp>
        <p:nvSpPr>
          <p:cNvPr id="3" name="Content Placeholder 2"/>
          <p:cNvSpPr>
            <a:spLocks noGrp="1"/>
          </p:cNvSpPr>
          <p:nvPr>
            <p:ph idx="1"/>
          </p:nvPr>
        </p:nvSpPr>
        <p:spPr/>
        <p:txBody>
          <a:bodyPr/>
          <a:lstStyle/>
          <a:p>
            <a:r>
              <a:rPr lang="en-US" dirty="0"/>
              <a:t>With unique rules and expectations.</a:t>
            </a:r>
          </a:p>
          <a:p>
            <a:r>
              <a:rPr lang="en-US" dirty="0"/>
              <a:t>Here is a handy, customizable guide you can use to teach students about your discipline’s genres:</a:t>
            </a:r>
          </a:p>
          <a:p>
            <a:pPr lvl="1"/>
            <a:r>
              <a:rPr lang="en-US" dirty="0">
                <a:hlinkClick r:id="rId2"/>
              </a:rPr>
              <a:t>http://www.sjsu.edu/wac/pages/seminars-and-workshops/workshops-f16/handouts-and-notes/genreanalysis/index.html</a:t>
            </a:r>
            <a:endParaRPr lang="en-US" dirty="0"/>
          </a:p>
          <a:p>
            <a:pPr lvl="1"/>
            <a:endParaRPr lang="en-US" dirty="0"/>
          </a:p>
        </p:txBody>
      </p:sp>
    </p:spTree>
    <p:extLst>
      <p:ext uri="{BB962C8B-B14F-4D97-AF65-F5344CB8AC3E}">
        <p14:creationId xmlns:p14="http://schemas.microsoft.com/office/powerpoint/2010/main" val="125849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69565-4861-4302-ADD7-CC008177B695}"/>
              </a:ext>
            </a:extLst>
          </p:cNvPr>
          <p:cNvPicPr>
            <a:picLocks noChangeAspect="1"/>
          </p:cNvPicPr>
          <p:nvPr/>
        </p:nvPicPr>
        <p:blipFill rotWithShape="1">
          <a:blip r:embed="rId2"/>
          <a:srcRect l="32385" t="18236" r="31009" b="7810"/>
          <a:stretch/>
        </p:blipFill>
        <p:spPr>
          <a:xfrm>
            <a:off x="1820412" y="318782"/>
            <a:ext cx="5514308" cy="6266576"/>
          </a:xfrm>
          <a:prstGeom prst="rect">
            <a:avLst/>
          </a:prstGeom>
          <a:ln>
            <a:solidFill>
              <a:schemeClr val="tx1"/>
            </a:solidFill>
          </a:ln>
        </p:spPr>
      </p:pic>
    </p:spTree>
    <p:extLst>
      <p:ext uri="{BB962C8B-B14F-4D97-AF65-F5344CB8AC3E}">
        <p14:creationId xmlns:p14="http://schemas.microsoft.com/office/powerpoint/2010/main" val="358007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Think of Assigning and</a:t>
            </a:r>
            <a:br>
              <a:rPr lang="en-US" dirty="0"/>
            </a:br>
            <a:r>
              <a:rPr lang="en-US" dirty="0"/>
              <a:t>Teaching Writing as Coaching</a:t>
            </a:r>
          </a:p>
        </p:txBody>
      </p:sp>
      <p:sp>
        <p:nvSpPr>
          <p:cNvPr id="3" name="Content Placeholder 2"/>
          <p:cNvSpPr>
            <a:spLocks noGrp="1"/>
          </p:cNvSpPr>
          <p:nvPr>
            <p:ph idx="1"/>
          </p:nvPr>
        </p:nvSpPr>
        <p:spPr/>
        <p:txBody>
          <a:bodyPr/>
          <a:lstStyle/>
          <a:p>
            <a:r>
              <a:rPr lang="en-US" dirty="0"/>
              <a:t>Students learn how to write in new genres </a:t>
            </a:r>
            <a:r>
              <a:rPr lang="en-US" b="1" i="1" dirty="0"/>
              <a:t>in process </a:t>
            </a:r>
            <a:r>
              <a:rPr lang="en-US" dirty="0"/>
              <a:t>– while they are doing it.</a:t>
            </a:r>
          </a:p>
          <a:p>
            <a:r>
              <a:rPr lang="en-US" dirty="0"/>
              <a:t>Just like a coach, we can’t just show film and put them in the game and expect them to succeed.</a:t>
            </a:r>
          </a:p>
          <a:p>
            <a:r>
              <a:rPr lang="en-US" dirty="0"/>
              <a:t>Nor can we just run drills and put them in the game and expect them to succeed.</a:t>
            </a:r>
          </a:p>
          <a:p>
            <a:r>
              <a:rPr lang="en-US" dirty="0"/>
              <a:t>But we can – just like a coach – break down the process and engage with our student writers as they write real documents for real audiences.</a:t>
            </a:r>
          </a:p>
        </p:txBody>
      </p:sp>
      <p:sp>
        <p:nvSpPr>
          <p:cNvPr id="5" name="Speech Bubble: Rectangle with Corners Rounded 4">
            <a:extLst>
              <a:ext uri="{FF2B5EF4-FFF2-40B4-BE49-F238E27FC236}">
                <a16:creationId xmlns:a16="http://schemas.microsoft.com/office/drawing/2014/main" id="{D55C9CE7-24A9-4554-B4E3-B43787ECB09C}"/>
              </a:ext>
            </a:extLst>
          </p:cNvPr>
          <p:cNvSpPr/>
          <p:nvPr/>
        </p:nvSpPr>
        <p:spPr>
          <a:xfrm>
            <a:off x="2659310" y="4623292"/>
            <a:ext cx="914400" cy="612648"/>
          </a:xfrm>
          <a:prstGeom prst="wedgeRoundRectCallout">
            <a:avLst>
              <a:gd name="adj1" fmla="val 95680"/>
              <a:gd name="adj2" fmla="val 939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 BLANCA" panose="02000000000000000000" pitchFamily="2" charset="0"/>
              </a:rPr>
              <a:t>Write faster!</a:t>
            </a:r>
          </a:p>
        </p:txBody>
      </p:sp>
      <p:pic>
        <p:nvPicPr>
          <p:cNvPr id="7" name="Picture 6">
            <a:extLst>
              <a:ext uri="{FF2B5EF4-FFF2-40B4-BE49-F238E27FC236}">
                <a16:creationId xmlns:a16="http://schemas.microsoft.com/office/drawing/2014/main" id="{B427FB9C-0D5F-469D-A55C-019B0384B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799" y="4929616"/>
            <a:ext cx="1024177" cy="1500419"/>
          </a:xfrm>
          <a:prstGeom prst="rect">
            <a:avLst/>
          </a:prstGeom>
        </p:spPr>
      </p:pic>
    </p:spTree>
    <p:extLst>
      <p:ext uri="{BB962C8B-B14F-4D97-AF65-F5344CB8AC3E}">
        <p14:creationId xmlns:p14="http://schemas.microsoft.com/office/powerpoint/2010/main" val="422991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Practical Things</a:t>
            </a:r>
            <a:br>
              <a:rPr lang="en-US" dirty="0"/>
            </a:br>
            <a:r>
              <a:rPr lang="en-US" dirty="0"/>
              <a:t>That Seem to Be Helpful</a:t>
            </a:r>
          </a:p>
        </p:txBody>
      </p:sp>
      <p:sp>
        <p:nvSpPr>
          <p:cNvPr id="5" name="Text Placeholder 4"/>
          <p:cNvSpPr>
            <a:spLocks noGrp="1"/>
          </p:cNvSpPr>
          <p:nvPr>
            <p:ph type="body" idx="1"/>
          </p:nvPr>
        </p:nvSpPr>
        <p:spPr/>
        <p:txBody>
          <a:bodyPr/>
          <a:lstStyle/>
          <a:p>
            <a:r>
              <a:rPr lang="en-US" dirty="0"/>
              <a:t>Which is </a:t>
            </a:r>
            <a:r>
              <a:rPr lang="en-US" dirty="0" err="1"/>
              <a:t>kinda</a:t>
            </a:r>
            <a:r>
              <a:rPr lang="en-US" dirty="0"/>
              <a:t> like good news.</a:t>
            </a:r>
          </a:p>
        </p:txBody>
      </p:sp>
    </p:spTree>
    <p:extLst>
      <p:ext uri="{BB962C8B-B14F-4D97-AF65-F5344CB8AC3E}">
        <p14:creationId xmlns:p14="http://schemas.microsoft.com/office/powerpoint/2010/main" val="1367371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TotalTime>
  <Words>1688</Words>
  <Application>Microsoft Office PowerPoint</Application>
  <PresentationFormat>On-screen Show (4:3)</PresentationFormat>
  <Paragraphs>113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 BLANCA</vt:lpstr>
      <vt:lpstr>Arial</vt:lpstr>
      <vt:lpstr>Calibri</vt:lpstr>
      <vt:lpstr>Calibri Light</vt:lpstr>
      <vt:lpstr>Harlow Solid Italic</vt:lpstr>
      <vt:lpstr>Office Theme</vt:lpstr>
      <vt:lpstr>Working with Student Writers in the College of Science</vt:lpstr>
      <vt:lpstr>Bad News</vt:lpstr>
      <vt:lpstr>There is No Writing Pill</vt:lpstr>
      <vt:lpstr>Why Do They Forget? Transfer of Writing Skills</vt:lpstr>
      <vt:lpstr>So, What Can We Do?</vt:lpstr>
      <vt:lpstr>Talk About the Ways You Write in Science as Unique Genres</vt:lpstr>
      <vt:lpstr>PowerPoint Presentation</vt:lpstr>
      <vt:lpstr>Think of Assigning and Teaching Writing as Coaching</vt:lpstr>
      <vt:lpstr>Practical Things That Seem to Be Helpful</vt:lpstr>
      <vt:lpstr>Give Students Samples and Examples</vt:lpstr>
      <vt:lpstr>Give Students Clear Expectations for Each Assignment</vt:lpstr>
      <vt:lpstr>Give Students The Chance to Write – And Have Their Writing Responded to – As a Recursive, Iterative Process</vt:lpstr>
      <vt:lpstr>So What Should We Do in Our Classrooms?</vt:lpstr>
      <vt:lpstr>Give Students Samples and Examples</vt:lpstr>
      <vt:lpstr>Discuss and Articulate the Expectations of the Genres</vt:lpstr>
      <vt:lpstr>Coach Our Writers Through the Process</vt:lpstr>
      <vt:lpstr>Encourage Our Faculty to Learn More Through Writing Across the Curriculum Seminars</vt:lpstr>
      <vt:lpstr>Encourage Our Writers to Make Use of All Our Writing Support Resources on Campus</vt:lpstr>
      <vt:lpstr>What can the Writing Center do to help? </vt:lpstr>
      <vt:lpstr>Writing Center Information</vt:lpstr>
      <vt:lpstr>Writing Center Services for Students</vt:lpstr>
      <vt:lpstr>Writing Center Services for Faculty </vt:lpstr>
      <vt:lpstr>Course-Embedded Tutors</vt:lpstr>
      <vt:lpstr>Department-Embedded Tutors for  Graduate Students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EdD Dissertation Writers</dc:title>
  <dc:creator>Thomas M</dc:creator>
  <cp:lastModifiedBy>Tom Moriarty</cp:lastModifiedBy>
  <cp:revision>57</cp:revision>
  <dcterms:created xsi:type="dcterms:W3CDTF">2017-11-02T18:43:11Z</dcterms:created>
  <dcterms:modified xsi:type="dcterms:W3CDTF">2018-05-02T16:12:24Z</dcterms:modified>
</cp:coreProperties>
</file>