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3" r:id="rId1"/>
    <p:sldMasterId id="2147483737" r:id="rId2"/>
    <p:sldMasterId id="2147483660" r:id="rId3"/>
    <p:sldMasterId id="2147483665" r:id="rId4"/>
    <p:sldMasterId id="2147483671" r:id="rId5"/>
    <p:sldMasterId id="2147483674" r:id="rId6"/>
    <p:sldMasterId id="2147483680" r:id="rId7"/>
    <p:sldMasterId id="2147483686" r:id="rId8"/>
    <p:sldMasterId id="2147483699" r:id="rId9"/>
  </p:sldMasterIdLst>
  <p:notesMasterIdLst>
    <p:notesMasterId r:id="rId30"/>
  </p:notesMasterIdLst>
  <p:sldIdLst>
    <p:sldId id="271" r:id="rId10"/>
    <p:sldId id="274" r:id="rId11"/>
    <p:sldId id="275" r:id="rId12"/>
    <p:sldId id="272" r:id="rId13"/>
    <p:sldId id="273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elvetica Neue" panose="020B0604020202020204"/>
      <p:regular r:id="rId35"/>
      <p:bold r:id="rId36"/>
      <p:italic r:id="rId37"/>
      <p:boldItalic r:id="rId38"/>
    </p:embeddedFont>
    <p:embeddedFont>
      <p:font typeface="SJSU Spartan Bold" panose="02000000000000000000" charset="0"/>
      <p:regular r:id="rId39"/>
    </p:embeddedFont>
    <p:embeddedFont>
      <p:font typeface="SJSU Spartan Regular" panose="02000000000000000000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2" autoAdjust="0"/>
    <p:restoredTop sz="95597" autoAdjust="0"/>
  </p:normalViewPr>
  <p:slideViewPr>
    <p:cSldViewPr snapToGrid="0">
      <p:cViewPr varScale="1">
        <p:scale>
          <a:sx n="109" d="100"/>
          <a:sy n="109" d="100"/>
        </p:scale>
        <p:origin x="148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6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62071407740701"/>
          <c:y val="0.12809294241554245"/>
          <c:w val="0.76808037884153368"/>
          <c:h val="0.40828270126213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1-408C-9BF8-2F3771725711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1-408C-9BF8-2F3771725711}"/>
              </c:ext>
            </c:extLst>
          </c:dPt>
          <c:dLbls>
            <c:dLbl>
              <c:idx val="0"/>
              <c:layout>
                <c:manualLayout>
                  <c:x val="-0.20851629657403936"/>
                  <c:y val="8.78906195933427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44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42800205527"/>
                      <c:h val="0.119132805171456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3C1-408C-9BF8-2F377172571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C1-408C-9BF8-2F37717257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C1-408C-9BF8-2F3771725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2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F04-480C-8669-76087DCF79CE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04-480C-8669-76087DCF79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2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F04-480C-8669-76087DCF79CE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04-480C-8669-76087DCF79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2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F04-480C-8669-76087DCF79C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04-480C-8669-76087DCF79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99502752"/>
        <c:axId val="199500792"/>
      </c:barChart>
      <c:catAx>
        <c:axId val="199502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500792"/>
        <c:crosses val="autoZero"/>
        <c:auto val="1"/>
        <c:lblAlgn val="ctr"/>
        <c:lblOffset val="100"/>
        <c:noMultiLvlLbl val="0"/>
      </c:catAx>
      <c:valAx>
        <c:axId val="199500792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9950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2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2C-46A4-B834-7E37822CC7C0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2C-46A4-B834-7E37822CC7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2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B2C-46A4-B834-7E37822CC7C0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2C-46A4-B834-7E37822CC7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2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B2C-46A4-B834-7E37822CC7C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B2C-46A4-B834-7E37822CC7C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99503144"/>
        <c:axId val="199501576"/>
      </c:barChart>
      <c:catAx>
        <c:axId val="199503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501576"/>
        <c:crosses val="autoZero"/>
        <c:auto val="1"/>
        <c:lblAlgn val="ctr"/>
        <c:lblOffset val="100"/>
        <c:noMultiLvlLbl val="0"/>
      </c:catAx>
      <c:valAx>
        <c:axId val="199501576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99503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Blue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200</c:v>
                </c:pt>
                <c:pt idx="1">
                  <c:v>140</c:v>
                </c:pt>
                <c:pt idx="2">
                  <c:v>190</c:v>
                </c:pt>
                <c:pt idx="3">
                  <c:v>180</c:v>
                </c:pt>
                <c:pt idx="4">
                  <c:v>210</c:v>
                </c:pt>
                <c:pt idx="5">
                  <c:v>260</c:v>
                </c:pt>
                <c:pt idx="6">
                  <c:v>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C0-434F-9897-35C91E002E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Gold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150</c:v>
                </c:pt>
                <c:pt idx="1">
                  <c:v>225</c:v>
                </c:pt>
                <c:pt idx="2">
                  <c:v>140</c:v>
                </c:pt>
                <c:pt idx="3">
                  <c:v>200</c:v>
                </c:pt>
                <c:pt idx="4">
                  <c:v>100</c:v>
                </c:pt>
                <c:pt idx="5">
                  <c:v>225</c:v>
                </c:pt>
                <c:pt idx="6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C0-434F-9897-35C91E002E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498832"/>
        <c:axId val="199497656"/>
      </c:lineChart>
      <c:catAx>
        <c:axId val="19949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66666"/>
                </a:solidFill>
                <a:latin typeface="SJSU Spartan Regular" panose="02000000000000000000" pitchFamily="2" charset="0"/>
                <a:ea typeface="+mn-ea"/>
                <a:cs typeface="+mn-cs"/>
              </a:defRPr>
            </a:pPr>
            <a:endParaRPr lang="en-US"/>
          </a:p>
        </c:txPr>
        <c:crossAx val="199497656"/>
        <c:crossesAt val="0"/>
        <c:auto val="1"/>
        <c:lblAlgn val="ctr"/>
        <c:lblOffset val="100"/>
        <c:noMultiLvlLbl val="0"/>
      </c:catAx>
      <c:valAx>
        <c:axId val="199497656"/>
        <c:scaling>
          <c:orientation val="minMax"/>
          <c:max val="30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66666"/>
                </a:solidFill>
                <a:latin typeface="SJSU Spartan Regular" panose="02000000000000000000" pitchFamily="2" charset="0"/>
                <a:ea typeface="+mn-ea"/>
                <a:cs typeface="+mn-cs"/>
              </a:defRPr>
            </a:pPr>
            <a:endParaRPr lang="en-US"/>
          </a:p>
        </c:txPr>
        <c:crossAx val="19949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8023719257315"/>
          <c:y val="0.1304366922713649"/>
          <c:w val="0.77689872099320922"/>
          <c:h val="0.412970200973781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2007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41-47B2-AD32-24FD0216FF4B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41-47B2-AD32-24FD0216FF4B}"/>
              </c:ext>
            </c:extLst>
          </c:dPt>
          <c:dLbls>
            <c:dLbl>
              <c:idx val="0"/>
              <c:layout>
                <c:manualLayout>
                  <c:x val="-0.24599425071866021"/>
                  <c:y val="-8.202939948145962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44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42800205527"/>
                      <c:h val="0.128507804594746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441-47B2-AD32-24FD0216FF4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41-47B2-AD32-24FD0216FF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41-47B2-AD32-24FD0216F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62071407740701"/>
          <c:y val="0.1304366922713649"/>
          <c:w val="0.79453540529656019"/>
          <c:h val="0.4223452003970718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A0-49D3-9D40-D1D96336850C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A0-49D3-9D40-D1D9633685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A0-49D3-9D40-D1D9633685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A0-49D3-9D40-D1D96336850C}"/>
              </c:ext>
            </c:extLst>
          </c:dPt>
          <c:dLbls>
            <c:dLbl>
              <c:idx val="0"/>
              <c:layout>
                <c:manualLayout>
                  <c:x val="-0.13245809551583829"/>
                  <c:y val="-0.23906248529389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4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44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 sz="4400"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42800205527"/>
                      <c:h val="0.11678905531563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EA0-49D3-9D40-D1D96336850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A0-49D3-9D40-D1D9633685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A0-49D3-9D40-D1D963368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62071407740701"/>
          <c:y val="0.12809294241554245"/>
          <c:w val="0.76808037884153368"/>
          <c:h val="0.40828270126213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D7-40C0-8BA9-CBB5AD148BCF}"/>
              </c:ext>
            </c:extLst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D7-40C0-8BA9-CBB5AD148BCF}"/>
              </c:ext>
            </c:extLst>
          </c:dPt>
          <c:dLbls>
            <c:dLbl>
              <c:idx val="0"/>
              <c:layout>
                <c:manualLayout>
                  <c:x val="-0.20851629657403936"/>
                  <c:y val="8.78906195933427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44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42800205527"/>
                      <c:h val="0.119132805171456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D7-40C0-8BA9-CBB5AD148BC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D7-40C0-8BA9-CBB5AD148B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D7-40C0-8BA9-CBB5AD148B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8023719257315"/>
          <c:y val="0.1304366922713649"/>
          <c:w val="0.77689872099320922"/>
          <c:h val="0.412970200973781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2007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2C-410F-BDDD-4E86720DEA15}"/>
              </c:ext>
            </c:extLst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2C-410F-BDDD-4E86720DEA15}"/>
              </c:ext>
            </c:extLst>
          </c:dPt>
          <c:dLbls>
            <c:dLbl>
              <c:idx val="0"/>
              <c:layout>
                <c:manualLayout>
                  <c:x val="-0.24599425071866021"/>
                  <c:y val="-8.202939948145962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44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42800205527"/>
                      <c:h val="0.128507804594746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2C-410F-BDDD-4E86720DEA1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2C-410F-BDDD-4E86720DE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2C-410F-BDDD-4E86720DE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62071407740701"/>
          <c:y val="0.1304366922713649"/>
          <c:w val="0.79453540529656019"/>
          <c:h val="0.4223452003970718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8C-4056-B9AC-6DDE2F46EB13}"/>
              </c:ext>
            </c:extLst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8C-4056-B9AC-6DDE2F46EB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8C-4056-B9AC-6DDE2F46EB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8C-4056-B9AC-6DDE2F46EB13}"/>
              </c:ext>
            </c:extLst>
          </c:dPt>
          <c:dLbls>
            <c:dLbl>
              <c:idx val="0"/>
              <c:layout>
                <c:manualLayout>
                  <c:x val="-0.13245809551583829"/>
                  <c:y val="-0.23906248529389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4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44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 sz="4400"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42800205527"/>
                      <c:h val="0.11678905531563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8C-4056-B9AC-6DDE2F46EB1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8C-4056-B9AC-6DDE2F46EB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8C-4056-B9AC-6DDE2F46E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29712550265527"/>
          <c:y val="0.16611742334415455"/>
          <c:w val="0.77442029647610955"/>
          <c:h val="0.4520401419758771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49-4722-B5B1-239D03F94E2D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49-4722-B5B1-239D03F94E2D}"/>
              </c:ext>
            </c:extLst>
          </c:dPt>
          <c:dLbls>
            <c:dLbl>
              <c:idx val="0"/>
              <c:layout>
                <c:manualLayout>
                  <c:x val="-0.26913868147898501"/>
                  <c:y val="8.08593700258753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44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177671941378832"/>
                      <c:h val="0.137882804018036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549-4722-B5B1-239D03F94E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49-4722-B5B1-239D03F94E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0.36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49-4722-B5B1-239D03F94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39254039575637"/>
          <c:y val="0.1734524376567152"/>
          <c:w val="0.7593624444981214"/>
          <c:h val="0.443251080016542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2B-4D45-BA36-B2552DA78149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B-4D45-BA36-B2552DA78149}"/>
              </c:ext>
            </c:extLst>
          </c:dPt>
          <c:dLbls>
            <c:dLbl>
              <c:idx val="0"/>
              <c:layout>
                <c:manualLayout>
                  <c:x val="-9.051390534677059E-2"/>
                  <c:y val="-0.214453111807756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44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56632802864615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52B-4D45-BA36-B2552DA7814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2B-4D45-BA36-B2552DA781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0.92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2B-4D45-BA36-B2552DA78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2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93-4F34-AF51-3757EA2B1043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93-4F34-AF51-3757EA2B10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2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093-4F34-AF51-3757EA2B1043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93-4F34-AF51-3757EA2B10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2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093-4F34-AF51-3757EA2B104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093-4F34-AF51-3757EA2B10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99496480"/>
        <c:axId val="199502360"/>
      </c:barChart>
      <c:catAx>
        <c:axId val="199496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502360"/>
        <c:crosses val="autoZero"/>
        <c:auto val="1"/>
        <c:lblAlgn val="ctr"/>
        <c:lblOffset val="100"/>
        <c:noMultiLvlLbl val="0"/>
      </c:catAx>
      <c:valAx>
        <c:axId val="199502360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9949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0.31977</cdr:x>
      <cdr:y>0.35304</cdr:y>
    </cdr:from>
    <cdr:to>
      <cdr:x>0.69834</cdr:x>
      <cdr:y>0.46049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921052" y="1913006"/>
          <a:ext cx="1090419" cy="58226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000" dirty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sz="1000" baseline="0" dirty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sz="1000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200" dirty="0">
              <a:latin typeface="Helvetica Neue" panose="020B0604020202020204" pitchFamily="34" charset="0"/>
            </a:rPr>
            <a:t>Lorem ipsum dolor sit </a:t>
          </a:r>
          <a:r>
            <a:rPr lang="en-US" sz="1200" dirty="0" err="1">
              <a:latin typeface="Helvetica Neue" panose="020B0604020202020204" pitchFamily="34" charset="0"/>
            </a:rPr>
            <a:t>amet</a:t>
          </a:r>
          <a:r>
            <a:rPr lang="en-US" sz="1200" dirty="0">
              <a:latin typeface="Helvetica Neue" panose="020B0604020202020204" pitchFamily="34" charset="0"/>
            </a:rPr>
            <a:t>, </a:t>
          </a:r>
          <a:r>
            <a:rPr lang="en-US" sz="1200" dirty="0" err="1">
              <a:latin typeface="Helvetica Neue" panose="020B0604020202020204" pitchFamily="34" charset="0"/>
            </a:rPr>
            <a:t>consectetur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adipiscing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elit</a:t>
          </a:r>
          <a:r>
            <a:rPr lang="en-US" sz="1200" dirty="0">
              <a:latin typeface="Helvetica Neue" panose="020B0604020202020204" pitchFamily="34" charset="0"/>
            </a:rPr>
            <a:t>. Nam ac </a:t>
          </a:r>
          <a:r>
            <a:rPr lang="en-US" sz="1200" dirty="0" err="1">
              <a:latin typeface="Helvetica Neue" panose="020B0604020202020204" pitchFamily="34" charset="0"/>
            </a:rPr>
            <a:t>tincidunt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turpis</a:t>
          </a:r>
          <a:r>
            <a:rPr lang="en-US" sz="1200" dirty="0">
              <a:latin typeface="Helvetica Neue" panose="020B0604020202020204" pitchFamily="34" charset="0"/>
            </a:rPr>
            <a:t>. </a:t>
          </a:r>
          <a:r>
            <a:rPr lang="en-US" sz="1200" dirty="0" err="1">
              <a:latin typeface="Helvetica Neue" panose="020B0604020202020204" pitchFamily="34" charset="0"/>
            </a:rPr>
            <a:t>Ut</a:t>
          </a:r>
          <a:r>
            <a:rPr lang="en-US" sz="1200" dirty="0">
              <a:latin typeface="Helvetica Neue" panose="020B0604020202020204" pitchFamily="34" charset="0"/>
            </a:rPr>
            <a:t> dui </a:t>
          </a:r>
          <a:r>
            <a:rPr lang="en-US" sz="1200" dirty="0" err="1">
              <a:latin typeface="Helvetica Neue" panose="020B0604020202020204" pitchFamily="34" charset="0"/>
            </a:rPr>
            <a:t>urna</a:t>
          </a:r>
          <a:r>
            <a:rPr lang="en-US" sz="1200" dirty="0">
              <a:latin typeface="Helvetica Neue" panose="020B0604020202020204" pitchFamily="34" charset="0"/>
            </a:rPr>
            <a:t>, </a:t>
          </a:r>
          <a:r>
            <a:rPr lang="en-US" sz="1200" dirty="0" err="1">
              <a:latin typeface="Helvetica Neue" panose="020B0604020202020204" pitchFamily="34" charset="0"/>
            </a:rPr>
            <a:t>tincidunt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quis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mauris</a:t>
          </a:r>
          <a:r>
            <a:rPr lang="en-US" sz="1200" dirty="0">
              <a:latin typeface="Helvetica Neue" panose="020B0604020202020204" pitchFamily="34" charset="0"/>
            </a:rPr>
            <a:t> id, </a:t>
          </a:r>
          <a:r>
            <a:rPr lang="en-US" sz="1200" dirty="0" err="1">
              <a:latin typeface="Helvetica Neue" panose="020B0604020202020204" pitchFamily="34" charset="0"/>
            </a:rPr>
            <a:t>egestas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egestas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tellus</a:t>
          </a:r>
          <a:r>
            <a:rPr lang="en-US" sz="1200" dirty="0">
              <a:latin typeface="Helvetica Neue" panose="020B0604020202020204" pitchFamily="34" charset="0"/>
            </a:rPr>
            <a:t>. </a:t>
          </a:r>
          <a:r>
            <a:rPr lang="en-US" sz="1200" dirty="0" err="1">
              <a:latin typeface="Helvetica Neue" panose="020B0604020202020204" pitchFamily="34" charset="0"/>
            </a:rPr>
            <a:t>Nulla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facilisi</a:t>
          </a:r>
          <a:r>
            <a:rPr lang="en-US" sz="1200" dirty="0">
              <a:latin typeface="Helvetica Neue" panose="020B0604020202020204" pitchFamily="34" charset="0"/>
            </a:rPr>
            <a:t>. Dui id </a:t>
          </a:r>
          <a:r>
            <a:rPr lang="en-US" sz="1200" dirty="0" err="1">
              <a:latin typeface="Helvetica Neue" panose="020B0604020202020204" pitchFamily="34" charset="0"/>
            </a:rPr>
            <a:t>lacinia</a:t>
          </a:r>
          <a:r>
            <a:rPr lang="en-US" sz="1200" dirty="0">
              <a:latin typeface="Helvetica Neue" panose="020B0604020202020204" pitchFamily="34" charset="0"/>
            </a:rPr>
            <a:t> vel.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0.04595</cdr:x>
      <cdr:y>0.7115</cdr:y>
    </cdr:from>
    <cdr:to>
      <cdr:x>0.95203</cdr:x>
      <cdr:y>0.77112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0948" y="3736126"/>
          <a:ext cx="2187757" cy="313052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</a:p>
      </cdr:txBody>
    </cdr:sp>
  </cdr:relSizeAnchor>
  <cdr:relSizeAnchor xmlns:cdr="http://schemas.openxmlformats.org/drawingml/2006/chartDrawing">
    <cdr:from>
      <cdr:x>0.04595</cdr:x>
      <cdr:y>0.80328</cdr:y>
    </cdr:from>
    <cdr:to>
      <cdr:x>0.9465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33427" y="4218067"/>
          <a:ext cx="2614863" cy="103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adipiscing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</a:t>
          </a:r>
          <a:endParaRPr lang="en-US" sz="11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0.04462</cdr:x>
      <cdr:y>0.7115</cdr:y>
    </cdr:from>
    <cdr:to>
      <cdr:x>0.9565</cdr:x>
      <cdr:y>0.77112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4273" y="3736125"/>
          <a:ext cx="3765905" cy="31305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</a:p>
      </cdr:txBody>
    </cdr:sp>
  </cdr:relSizeAnchor>
  <cdr:relSizeAnchor xmlns:cdr="http://schemas.openxmlformats.org/drawingml/2006/chartDrawing">
    <cdr:from>
      <cdr:x>0.04171</cdr:x>
      <cdr:y>0.80328</cdr:y>
    </cdr:from>
    <cdr:to>
      <cdr:x>0.95067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29681" y="4352707"/>
          <a:ext cx="5005136" cy="10659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adipiscing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adipiacing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noborust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jaobroaibi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</a:t>
          </a:r>
          <a:endParaRPr lang="en-US" sz="11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200" dirty="0">
              <a:latin typeface="Helvetica Neue" panose="020B0604020202020204" pitchFamily="34" charset="0"/>
            </a:rPr>
            <a:t>Lorem ipsum dolor sit </a:t>
          </a:r>
          <a:r>
            <a:rPr lang="en-US" sz="1200" dirty="0" err="1">
              <a:latin typeface="Helvetica Neue" panose="020B0604020202020204" pitchFamily="34" charset="0"/>
            </a:rPr>
            <a:t>amet</a:t>
          </a:r>
          <a:r>
            <a:rPr lang="en-US" sz="1200" dirty="0">
              <a:latin typeface="Helvetica Neue" panose="020B0604020202020204" pitchFamily="34" charset="0"/>
            </a:rPr>
            <a:t>, </a:t>
          </a:r>
          <a:r>
            <a:rPr lang="en-US" sz="1200" dirty="0" err="1">
              <a:latin typeface="Helvetica Neue" panose="020B0604020202020204" pitchFamily="34" charset="0"/>
            </a:rPr>
            <a:t>consectetur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adipiscing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elit</a:t>
          </a:r>
          <a:r>
            <a:rPr lang="en-US" sz="1200" dirty="0">
              <a:latin typeface="Helvetica Neue" panose="020B0604020202020204" pitchFamily="34" charset="0"/>
            </a:rPr>
            <a:t>. Nam ac </a:t>
          </a:r>
          <a:r>
            <a:rPr lang="en-US" sz="1200" dirty="0" err="1">
              <a:latin typeface="Helvetica Neue" panose="020B0604020202020204" pitchFamily="34" charset="0"/>
            </a:rPr>
            <a:t>tincidunt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turpis</a:t>
          </a:r>
          <a:r>
            <a:rPr lang="en-US" sz="1200" dirty="0">
              <a:latin typeface="Helvetica Neue" panose="020B0604020202020204" pitchFamily="34" charset="0"/>
            </a:rPr>
            <a:t>. </a:t>
          </a:r>
          <a:r>
            <a:rPr lang="en-US" sz="1200" dirty="0" err="1">
              <a:latin typeface="Helvetica Neue" panose="020B0604020202020204" pitchFamily="34" charset="0"/>
            </a:rPr>
            <a:t>Ut</a:t>
          </a:r>
          <a:r>
            <a:rPr lang="en-US" sz="1200" dirty="0">
              <a:latin typeface="Helvetica Neue" panose="020B0604020202020204" pitchFamily="34" charset="0"/>
            </a:rPr>
            <a:t> dui </a:t>
          </a:r>
          <a:r>
            <a:rPr lang="en-US" sz="1200" dirty="0" err="1">
              <a:latin typeface="Helvetica Neue" panose="020B0604020202020204" pitchFamily="34" charset="0"/>
            </a:rPr>
            <a:t>urna</a:t>
          </a:r>
          <a:r>
            <a:rPr lang="en-US" sz="1200" dirty="0">
              <a:latin typeface="Helvetica Neue" panose="020B0604020202020204" pitchFamily="34" charset="0"/>
            </a:rPr>
            <a:t>, </a:t>
          </a:r>
          <a:r>
            <a:rPr lang="en-US" sz="1200" dirty="0" err="1">
              <a:latin typeface="Helvetica Neue" panose="020B0604020202020204" pitchFamily="34" charset="0"/>
            </a:rPr>
            <a:t>tincidunt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quis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mauris</a:t>
          </a:r>
          <a:r>
            <a:rPr lang="en-US" sz="1200" dirty="0">
              <a:latin typeface="Helvetica Neue" panose="020B0604020202020204" pitchFamily="34" charset="0"/>
            </a:rPr>
            <a:t> id, </a:t>
          </a:r>
          <a:r>
            <a:rPr lang="en-US" sz="1200" dirty="0" err="1">
              <a:latin typeface="Helvetica Neue" panose="020B0604020202020204" pitchFamily="34" charset="0"/>
            </a:rPr>
            <a:t>egestas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egestas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tellus</a:t>
          </a:r>
          <a:r>
            <a:rPr lang="en-US" sz="1200" dirty="0">
              <a:latin typeface="Helvetica Neue" panose="020B0604020202020204" pitchFamily="34" charset="0"/>
            </a:rPr>
            <a:t>. </a:t>
          </a:r>
          <a:r>
            <a:rPr lang="en-US" sz="1200" dirty="0" err="1">
              <a:latin typeface="Helvetica Neue" panose="020B0604020202020204" pitchFamily="34" charset="0"/>
            </a:rPr>
            <a:t>Nulla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facilisi</a:t>
          </a:r>
          <a:r>
            <a:rPr lang="en-US" sz="1200" dirty="0">
              <a:latin typeface="Helvetica Neue" panose="020B0604020202020204" pitchFamily="34" charset="0"/>
            </a:rPr>
            <a:t>. Dui id </a:t>
          </a:r>
          <a:r>
            <a:rPr lang="en-US" sz="1200" dirty="0" err="1">
              <a:latin typeface="Helvetica Neue" panose="020B0604020202020204" pitchFamily="34" charset="0"/>
            </a:rPr>
            <a:t>lacinia</a:t>
          </a:r>
          <a:r>
            <a:rPr lang="en-US" sz="1200" dirty="0">
              <a:latin typeface="Helvetica Neue" panose="020B0604020202020204" pitchFamily="34" charset="0"/>
            </a:rPr>
            <a:t> vel.</a:t>
          </a:r>
        </a:p>
      </cdr:txBody>
    </cdr:sp>
  </cdr:relSizeAnchor>
  <cdr:relSizeAnchor xmlns:cdr="http://schemas.openxmlformats.org/drawingml/2006/chartDrawing">
    <cdr:from>
      <cdr:x>0.31071</cdr:x>
      <cdr:y>0.36466</cdr:y>
    </cdr:from>
    <cdr:to>
      <cdr:x>0.68928</cdr:x>
      <cdr:y>0.47212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894969" y="1975998"/>
          <a:ext cx="1090419" cy="58226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sz="1000" baseline="0" dirty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sz="1000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200" dirty="0">
              <a:latin typeface="Helvetica Neue" panose="020B0604020202020204" pitchFamily="34" charset="0"/>
            </a:rPr>
            <a:t>Lorem ipsum dolor sit </a:t>
          </a:r>
          <a:r>
            <a:rPr lang="en-US" sz="1200" dirty="0" err="1">
              <a:latin typeface="Helvetica Neue" panose="020B0604020202020204" pitchFamily="34" charset="0"/>
            </a:rPr>
            <a:t>amet</a:t>
          </a:r>
          <a:r>
            <a:rPr lang="en-US" sz="1200" dirty="0">
              <a:latin typeface="Helvetica Neue" panose="020B0604020202020204" pitchFamily="34" charset="0"/>
            </a:rPr>
            <a:t>, </a:t>
          </a:r>
          <a:r>
            <a:rPr lang="en-US" sz="1200" dirty="0" err="1">
              <a:latin typeface="Helvetica Neue" panose="020B0604020202020204" pitchFamily="34" charset="0"/>
            </a:rPr>
            <a:t>consectetur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adipiscing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elit</a:t>
          </a:r>
          <a:r>
            <a:rPr lang="en-US" sz="1200" dirty="0">
              <a:latin typeface="Helvetica Neue" panose="020B0604020202020204" pitchFamily="34" charset="0"/>
            </a:rPr>
            <a:t>. Nam ac </a:t>
          </a:r>
          <a:r>
            <a:rPr lang="en-US" sz="1200" dirty="0" err="1">
              <a:latin typeface="Helvetica Neue" panose="020B0604020202020204" pitchFamily="34" charset="0"/>
            </a:rPr>
            <a:t>tincidunt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turpis</a:t>
          </a:r>
          <a:r>
            <a:rPr lang="en-US" sz="1200" dirty="0">
              <a:latin typeface="Helvetica Neue" panose="020B0604020202020204" pitchFamily="34" charset="0"/>
            </a:rPr>
            <a:t>. </a:t>
          </a:r>
          <a:r>
            <a:rPr lang="en-US" sz="1200" dirty="0" err="1">
              <a:latin typeface="Helvetica Neue" panose="020B0604020202020204" pitchFamily="34" charset="0"/>
            </a:rPr>
            <a:t>Ut</a:t>
          </a:r>
          <a:r>
            <a:rPr lang="en-US" sz="1200" dirty="0">
              <a:latin typeface="Helvetica Neue" panose="020B0604020202020204" pitchFamily="34" charset="0"/>
            </a:rPr>
            <a:t> dui </a:t>
          </a:r>
          <a:r>
            <a:rPr lang="en-US" sz="1200" dirty="0" err="1">
              <a:latin typeface="Helvetica Neue" panose="020B0604020202020204" pitchFamily="34" charset="0"/>
            </a:rPr>
            <a:t>urna</a:t>
          </a:r>
          <a:r>
            <a:rPr lang="en-US" sz="1200" dirty="0">
              <a:latin typeface="Helvetica Neue" panose="020B0604020202020204" pitchFamily="34" charset="0"/>
            </a:rPr>
            <a:t>, </a:t>
          </a:r>
          <a:r>
            <a:rPr lang="en-US" sz="1200" dirty="0" err="1">
              <a:latin typeface="Helvetica Neue" panose="020B0604020202020204" pitchFamily="34" charset="0"/>
            </a:rPr>
            <a:t>tincidunt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quis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mauris</a:t>
          </a:r>
          <a:r>
            <a:rPr lang="en-US" sz="1200" dirty="0">
              <a:latin typeface="Helvetica Neue" panose="020B0604020202020204" pitchFamily="34" charset="0"/>
            </a:rPr>
            <a:t> id, </a:t>
          </a:r>
          <a:r>
            <a:rPr lang="en-US" sz="1200" dirty="0" err="1">
              <a:latin typeface="Helvetica Neue" panose="020B0604020202020204" pitchFamily="34" charset="0"/>
            </a:rPr>
            <a:t>egestas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egestas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tellus</a:t>
          </a:r>
          <a:r>
            <a:rPr lang="en-US" sz="1200" dirty="0">
              <a:latin typeface="Helvetica Neue" panose="020B0604020202020204" pitchFamily="34" charset="0"/>
            </a:rPr>
            <a:t>. </a:t>
          </a:r>
          <a:r>
            <a:rPr lang="en-US" sz="1200" dirty="0" err="1">
              <a:latin typeface="Helvetica Neue" panose="020B0604020202020204" pitchFamily="34" charset="0"/>
            </a:rPr>
            <a:t>Nulla</a:t>
          </a:r>
          <a:r>
            <a:rPr lang="en-US" sz="1200" dirty="0">
              <a:latin typeface="Helvetica Neue" panose="020B0604020202020204" pitchFamily="34" charset="0"/>
            </a:rPr>
            <a:t> </a:t>
          </a:r>
          <a:r>
            <a:rPr lang="en-US" sz="1200" dirty="0" err="1">
              <a:latin typeface="Helvetica Neue" panose="020B0604020202020204" pitchFamily="34" charset="0"/>
            </a:rPr>
            <a:t>facilisi</a:t>
          </a:r>
          <a:r>
            <a:rPr lang="en-US" sz="1200" dirty="0">
              <a:latin typeface="Helvetica Neue" panose="020B0604020202020204" pitchFamily="34" charset="0"/>
            </a:rPr>
            <a:t>. Dui</a:t>
          </a:r>
          <a:r>
            <a:rPr lang="en-US" sz="1200" baseline="0" dirty="0">
              <a:latin typeface="Helvetica Neue" panose="020B0604020202020204" pitchFamily="34" charset="0"/>
            </a:rPr>
            <a:t> id </a:t>
          </a:r>
          <a:r>
            <a:rPr lang="en-US" sz="1200" baseline="0" dirty="0" err="1">
              <a:latin typeface="Helvetica Neue" panose="020B0604020202020204" pitchFamily="34" charset="0"/>
            </a:rPr>
            <a:t>lacinia</a:t>
          </a:r>
          <a:r>
            <a:rPr lang="en-US" sz="1200" baseline="0" dirty="0">
              <a:latin typeface="Helvetica Neue" panose="020B0604020202020204" pitchFamily="34" charset="0"/>
            </a:rPr>
            <a:t> vel.</a:t>
          </a:r>
          <a:endParaRPr lang="en-US" sz="1200" dirty="0"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0.31071</cdr:x>
      <cdr:y>0.36954</cdr:y>
    </cdr:from>
    <cdr:to>
      <cdr:x>0.68929</cdr:x>
      <cdr:y>0.47699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894970" y="2002414"/>
          <a:ext cx="1090419" cy="58226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sz="1000" baseline="0" dirty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sz="1000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0.31977</cdr:x>
      <cdr:y>0.35304</cdr:y>
    </cdr:from>
    <cdr:to>
      <cdr:x>0.69834</cdr:x>
      <cdr:y>0.46049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921052" y="1913006"/>
          <a:ext cx="1090419" cy="5822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000" dirty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sz="1000" baseline="0" dirty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sz="1000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Dui id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Dui id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</a:p>
      </cdr:txBody>
    </cdr:sp>
  </cdr:relSizeAnchor>
  <cdr:relSizeAnchor xmlns:cdr="http://schemas.openxmlformats.org/drawingml/2006/chartDrawing">
    <cdr:from>
      <cdr:x>0.31071</cdr:x>
      <cdr:y>0.36466</cdr:y>
    </cdr:from>
    <cdr:to>
      <cdr:x>0.68928</cdr:x>
      <cdr:y>0.47212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894969" y="1975998"/>
          <a:ext cx="1090419" cy="5822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sz="1000" baseline="0" dirty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sz="1000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200" dirty="0">
              <a:solidFill>
                <a:schemeClr val="tx1"/>
              </a:solidFill>
              <a:latin typeface="Helvetica Neue" panose="020B0604020202020204" pitchFamily="34" charset="0"/>
            </a:rPr>
            <a:t>. Dui</a:t>
          </a:r>
          <a:r>
            <a:rPr lang="en-US" sz="1200" baseline="0" dirty="0">
              <a:solidFill>
                <a:schemeClr val="tx1"/>
              </a:solidFill>
              <a:latin typeface="Helvetica Neue" panose="020B0604020202020204" pitchFamily="34" charset="0"/>
            </a:rPr>
            <a:t> id </a:t>
          </a:r>
          <a:r>
            <a:rPr lang="en-US" sz="1200" baseline="0" dirty="0" err="1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200" baseline="0" dirty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  <a:endParaRPr lang="en-US" sz="1200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0.31071</cdr:x>
      <cdr:y>0.36954</cdr:y>
    </cdr:from>
    <cdr:to>
      <cdr:x>0.68929</cdr:x>
      <cdr:y>0.47699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894970" y="2002414"/>
          <a:ext cx="1090419" cy="5822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sz="1000" baseline="0" dirty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sz="1000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0.11581</cdr:x>
      <cdr:y>0.71522</cdr:y>
    </cdr:from>
    <cdr:to>
      <cdr:x>0.88419</cdr:x>
      <cdr:y>0.8695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66301" y="3875539"/>
          <a:ext cx="2430349" cy="83599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bg1"/>
              </a:solidFill>
              <a:latin typeface="SJSU Spartan Regular" panose="02000000000000000000" pitchFamily="2" charset="0"/>
            </a:rPr>
            <a:t>Click</a:t>
          </a:r>
          <a:r>
            <a:rPr lang="en-US" sz="1200" baseline="0" dirty="0">
              <a:solidFill>
                <a:schemeClr val="bg1"/>
              </a:solidFill>
              <a:latin typeface="SJSU Spartan Regular" panose="02000000000000000000" pitchFamily="2" charset="0"/>
            </a:rPr>
            <a:t> here to enter descriptive text about the chart</a:t>
          </a:r>
          <a:endParaRPr lang="en-US" sz="1200" dirty="0">
            <a:solidFill>
              <a:schemeClr val="bg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0.1158</cdr:x>
      <cdr:y>0.71972</cdr:y>
    </cdr:from>
    <cdr:to>
      <cdr:x>0.8842</cdr:x>
      <cdr:y>0.874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366286" y="3899923"/>
          <a:ext cx="2430384" cy="83599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/>
              </a:solidFill>
              <a:latin typeface="SJSU Spartan Regular" panose="02000000000000000000" pitchFamily="2" charset="0"/>
            </a:rPr>
            <a:t>Click</a:t>
          </a:r>
          <a:r>
            <a:rPr lang="en-US" sz="1200" baseline="0" dirty="0">
              <a:solidFill>
                <a:schemeClr val="bg1"/>
              </a:solidFill>
              <a:latin typeface="SJSU Spartan Regular" panose="02000000000000000000" pitchFamily="2" charset="0"/>
            </a:rPr>
            <a:t> here to enter descriptive text about the chart</a:t>
          </a:r>
          <a:endParaRPr lang="en-US" sz="1200" dirty="0">
            <a:solidFill>
              <a:schemeClr val="bg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0.05082</cdr:x>
      <cdr:y>0.7115</cdr:y>
    </cdr:from>
    <cdr:to>
      <cdr:x>0.94774</cdr:x>
      <cdr:y>0.7688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543" y="3736126"/>
          <a:ext cx="1580316" cy="300860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</a:p>
      </cdr:txBody>
    </cdr:sp>
  </cdr:relSizeAnchor>
  <cdr:relSizeAnchor xmlns:cdr="http://schemas.openxmlformats.org/drawingml/2006/chartDrawing">
    <cdr:from>
      <cdr:x>0.05082</cdr:x>
      <cdr:y>0.80328</cdr:y>
    </cdr:from>
    <cdr:to>
      <cdr:x>1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19400" y="4218058"/>
          <a:ext cx="2229854" cy="10329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100" baseline="0" dirty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1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endParaRPr lang="en-US" sz="11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E5585-5706-4A65-8753-B295ED1777B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2C901-C54C-451E-83B0-7F578DB9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0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verview and Instructi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76221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Template Overview and Instructions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28649" y="1258615"/>
            <a:ext cx="5064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SJSU Spartan Regular" panose="02000000000000000000" pitchFamily="2" charset="0"/>
              </a:rPr>
              <a:t>Remember to delete this slide before giving your presentation.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28650" y="1535614"/>
            <a:ext cx="394335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In this SJSU PowerPoint template, you will find options for a variety of slides to help you make an impactful presentation.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Cover and Title Slides</a:t>
            </a:r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Start your presentation with one of the title slides.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Bumpers</a:t>
            </a:r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Use a bumper slide to signal a transition to a new section of your presentation.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Section Headers</a:t>
            </a:r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Start a new topic or section of your presentation with a section header.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Content Slides (White and Blue Options)</a:t>
            </a:r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Content slides allow you to present a combination of text, imagery and/or charts.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Image Slides</a:t>
            </a:r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Let large, compelling images tell your story. Choose from provided image slides or use the university's photo library to find an image that supports your message.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Charts</a:t>
            </a:r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Using the instructions below, create custom charts and graphs to present your data.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0" y="1535614"/>
            <a:ext cx="39410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How to customize your slides</a:t>
            </a:r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: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To insert your lockup (departmental logo) in place of the SJSU primary mark/logo on a slide, right-click (or </a:t>
            </a:r>
            <a:r>
              <a:rPr lang="en-US" sz="1100" dirty="0" err="1">
                <a:solidFill>
                  <a:schemeClr val="bg1"/>
                </a:solidFill>
                <a:latin typeface="SJSU Spartan Regular" panose="02000000000000000000" pitchFamily="2" charset="0"/>
              </a:rPr>
              <a:t>Ctrl+click</a:t>
            </a:r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 on Mac) the image and select "Format Shape," then use the "File" button under “Fill – Insert Picture From." You may need to resize the lockup if its size differs from that of the primary mark. To resize, go to "Size/Position" and, under "Text Box,” select "Resize Shape to Fit Text."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To use the built-in charts, you will first need to edit the data for the chart on the Slide Master. Go to View &gt; Slide Master and then find the chart you’d like to edit. Right-click and select "Edit Data." When you are done editing, go back to the Home tab and insert a new slide based on that Slide Master.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For some slide layouts, you will need to manually turn on the footer and/or slide numbers.</a:t>
            </a:r>
          </a:p>
          <a:p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For compelling SJSU imagery to use in your presentation, go to:</a:t>
            </a:r>
          </a:p>
          <a:p>
            <a:r>
              <a:rPr lang="en-US" sz="1100" dirty="0">
                <a:solidFill>
                  <a:schemeClr val="bg1"/>
                </a:solidFill>
                <a:latin typeface="SJSU Spartan Regular" panose="02000000000000000000" pitchFamily="2" charset="0"/>
              </a:rPr>
              <a:t>go.sjsu.edu/</a:t>
            </a:r>
            <a:r>
              <a:rPr lang="en-US" sz="1100" dirty="0" err="1">
                <a:solidFill>
                  <a:schemeClr val="bg1"/>
                </a:solidFill>
                <a:latin typeface="SJSU Spartan Regular" panose="02000000000000000000" pitchFamily="2" charset="0"/>
              </a:rPr>
              <a:t>photographylibrary</a:t>
            </a:r>
            <a:endParaRPr lang="en-US" sz="11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Custo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6858000"/>
          </a:xfrm>
        </p:spPr>
        <p:txBody>
          <a:bodyPr anchor="t" anchorCtr="0">
            <a:normAutofit/>
          </a:bodyPr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/>
              <a:t>Ctrl+click</a:t>
            </a:r>
            <a:r>
              <a:rPr lang="en-US" dirty="0"/>
              <a:t>), then select Format Shape – Fill – Picture or Texture – Choose Picture.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6618" y="2242052"/>
            <a:ext cx="807018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Bumper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744" y="3191628"/>
            <a:ext cx="7745016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Bumper Slide Subtitle</a:t>
            </a:r>
          </a:p>
        </p:txBody>
      </p:sp>
      <p:sp>
        <p:nvSpPr>
          <p:cNvPr id="7" name="Text Placeholder 22" descr="SJSU Primary Mark" title="SJSU Primary Mark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059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461" y="4423779"/>
            <a:ext cx="8070182" cy="83803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4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835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16411"/>
            <a:ext cx="7886700" cy="918243"/>
          </a:xfr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Section Head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217920"/>
            <a:ext cx="566167" cy="365125"/>
          </a:xfr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2695575"/>
            <a:ext cx="7886700" cy="22621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Section Subhead</a:t>
            </a:r>
          </a:p>
        </p:txBody>
      </p:sp>
      <p:sp>
        <p:nvSpPr>
          <p:cNvPr id="10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405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702012"/>
            <a:ext cx="7886700" cy="517190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Small Header (less important or imagery is used)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217920"/>
            <a:ext cx="566167" cy="365125"/>
          </a:xfr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76262" y="2073318"/>
            <a:ext cx="3991476" cy="226218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in dui in,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</p:txBody>
      </p:sp>
      <p:sp>
        <p:nvSpPr>
          <p:cNvPr id="8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7713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204368"/>
            <a:ext cx="78867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217920"/>
            <a:ext cx="566166" cy="365125"/>
          </a:xfr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3061847"/>
            <a:ext cx="78867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1733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0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40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93559"/>
            <a:ext cx="78867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3061847"/>
            <a:ext cx="78867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35796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0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04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204368"/>
            <a:ext cx="78867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3061847"/>
            <a:ext cx="3823034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1733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704347" y="3061847"/>
            <a:ext cx="3811002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6880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3061847"/>
            <a:ext cx="3823034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704347" y="3061847"/>
            <a:ext cx="3811002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93559"/>
            <a:ext cx="78867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35796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2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273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204368"/>
            <a:ext cx="78867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2823412"/>
            <a:ext cx="2464464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1733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3455066" y="2821216"/>
            <a:ext cx="2349166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6166184" y="2821215"/>
            <a:ext cx="2349166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2" descr="SJSU Primary Mark" title="SJSU Primary Mark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7900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ne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204368"/>
            <a:ext cx="78867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3061847"/>
            <a:ext cx="78867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1733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87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with Primary 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JSU Primary Mark" title="SJSU Primary Ma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71" y="3264109"/>
            <a:ext cx="4834059" cy="9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6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ne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93559"/>
            <a:ext cx="78867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3061847"/>
            <a:ext cx="78867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35796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8262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204368"/>
            <a:ext cx="78867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3061847"/>
            <a:ext cx="3823034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1733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704347" y="3061847"/>
            <a:ext cx="3811002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1404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3061847"/>
            <a:ext cx="3823034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704347" y="3061847"/>
            <a:ext cx="3811002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93559"/>
            <a:ext cx="78867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35796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2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2620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204368"/>
            <a:ext cx="78867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8650" y="2823412"/>
            <a:ext cx="2464464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17333"/>
            <a:ext cx="78867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3455066" y="2821216"/>
            <a:ext cx="2349166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6166184" y="2821215"/>
            <a:ext cx="2349166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2" descr="SJSU Primary Mark" title="SJSU Primary Mark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721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Click the image logo to insert a background image.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8492" y="4808789"/>
            <a:ext cx="78867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Is your image dark enough</a:t>
            </a:r>
            <a:br>
              <a:rPr lang="en-US" dirty="0"/>
            </a:br>
            <a:r>
              <a:rPr lang="en-US" dirty="0"/>
              <a:t>to read white type over it?</a:t>
            </a:r>
          </a:p>
        </p:txBody>
      </p:sp>
    </p:spTree>
    <p:extLst>
      <p:ext uri="{BB962C8B-B14F-4D97-AF65-F5344CB8AC3E}">
        <p14:creationId xmlns:p14="http://schemas.microsoft.com/office/powerpoint/2010/main" val="1726698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Walking on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492" y="4808789"/>
            <a:ext cx="78867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Is your image dark enough</a:t>
            </a:r>
            <a:br>
              <a:rPr lang="en-US" dirty="0"/>
            </a:br>
            <a:r>
              <a:rPr lang="en-US" dirty="0"/>
              <a:t>to read white type over it?</a:t>
            </a:r>
          </a:p>
        </p:txBody>
      </p:sp>
    </p:spTree>
    <p:extLst>
      <p:ext uri="{BB962C8B-B14F-4D97-AF65-F5344CB8AC3E}">
        <p14:creationId xmlns:p14="http://schemas.microsoft.com/office/powerpoint/2010/main" val="169070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Blu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the image logo to insert a background image.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00600"/>
            <a:ext cx="9144000" cy="2057400"/>
          </a:xfrm>
          <a:gradFill flip="none" rotWithShape="1">
            <a:gsLst>
              <a:gs pos="0">
                <a:schemeClr val="tx2"/>
              </a:gs>
              <a:gs pos="55000">
                <a:schemeClr val="accent1">
                  <a:lumMod val="45000"/>
                  <a:lumOff val="55000"/>
                  <a:alpha val="9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marL="914400" indent="0">
              <a:defRPr sz="3200"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This slide has</a:t>
            </a:r>
            <a:br>
              <a:rPr lang="en-US" dirty="0"/>
            </a:br>
            <a:r>
              <a:rPr lang="en-US" dirty="0"/>
              <a:t>animation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365847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lebration with Blue Anim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00600"/>
            <a:ext cx="9144000" cy="2057400"/>
          </a:xfrm>
          <a:gradFill flip="none" rotWithShape="1">
            <a:gsLst>
              <a:gs pos="0">
                <a:schemeClr val="tx2"/>
              </a:gs>
              <a:gs pos="55000">
                <a:schemeClr val="accent1">
                  <a:lumMod val="45000"/>
                  <a:lumOff val="55000"/>
                  <a:alpha val="9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marL="914400" indent="0">
              <a:defRPr sz="3200"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This slide has</a:t>
            </a:r>
            <a:br>
              <a:rPr lang="en-US" dirty="0"/>
            </a:br>
            <a:r>
              <a:rPr lang="en-US" dirty="0"/>
              <a:t>animation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28947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Gra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the image logo to insert a background image.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00600"/>
            <a:ext cx="9144000" cy="2057400"/>
          </a:xfrm>
          <a:gradFill flip="none" rotWithShape="1">
            <a:gsLst>
              <a:gs pos="0">
                <a:schemeClr val="bg2"/>
              </a:gs>
              <a:gs pos="55000">
                <a:schemeClr val="bg2">
                  <a:alpha val="90000"/>
                  <a:lumMod val="45000"/>
                  <a:lumOff val="55000"/>
                </a:schemeClr>
              </a:gs>
              <a:gs pos="100000">
                <a:schemeClr val="bg2">
                  <a:alpha val="0"/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marL="914400" indent="0">
              <a:defRPr sz="3200"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This slide has</a:t>
            </a:r>
            <a:br>
              <a:rPr lang="en-US" dirty="0"/>
            </a:br>
            <a:r>
              <a:rPr lang="en-US" dirty="0"/>
              <a:t>animation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23811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lebration with Gray Anim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4800600"/>
            <a:ext cx="9144000" cy="2057400"/>
          </a:xfrm>
          <a:gradFill flip="none" rotWithShape="1">
            <a:gsLst>
              <a:gs pos="0">
                <a:schemeClr val="bg2"/>
              </a:gs>
              <a:gs pos="55000">
                <a:schemeClr val="bg2">
                  <a:alpha val="90000"/>
                  <a:lumMod val="45000"/>
                  <a:lumOff val="55000"/>
                </a:schemeClr>
              </a:gs>
              <a:gs pos="100000">
                <a:schemeClr val="bg2">
                  <a:alpha val="0"/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marL="914400" indent="0">
              <a:defRPr sz="3200"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This slide has</a:t>
            </a:r>
            <a:br>
              <a:rPr lang="en-US" dirty="0"/>
            </a:br>
            <a:r>
              <a:rPr lang="en-US" dirty="0"/>
              <a:t>animation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36337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wimming with Primary 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JSU Primary Mark" title="SJSU Primary Ma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71" y="3264109"/>
            <a:ext cx="4834059" cy="904724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064328" y="783771"/>
            <a:ext cx="3015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" panose="02000503000000020004" pitchFamily="50"/>
              </a:rPr>
              <a:t>For compelling SJSU imagery:</a:t>
            </a:r>
          </a:p>
          <a:p>
            <a:r>
              <a:rPr lang="en-US" sz="1600" dirty="0">
                <a:solidFill>
                  <a:schemeClr val="bg1"/>
                </a:solidFill>
                <a:latin typeface="Helvetica Neue" panose="02000503000000020004" pitchFamily="50"/>
              </a:rPr>
              <a:t>go.sjsu.edu/</a:t>
            </a:r>
            <a:r>
              <a:rPr lang="en-US" sz="1600" dirty="0" err="1">
                <a:solidFill>
                  <a:schemeClr val="bg1"/>
                </a:solidFill>
                <a:latin typeface="Helvetica Neue" panose="02000503000000020004" pitchFamily="50"/>
              </a:rPr>
              <a:t>photographylibrary</a:t>
            </a:r>
            <a:endParaRPr lang="en-US" sz="1600" dirty="0">
              <a:solidFill>
                <a:schemeClr val="bg1"/>
              </a:solidFill>
              <a:latin typeface="Helvetica Neue" panose="02000503000000020004" pitchFamily="50"/>
            </a:endParaRPr>
          </a:p>
        </p:txBody>
      </p:sp>
    </p:spTree>
    <p:extLst>
      <p:ext uri="{BB962C8B-B14F-4D97-AF65-F5344CB8AC3E}">
        <p14:creationId xmlns:p14="http://schemas.microsoft.com/office/powerpoint/2010/main" val="2991707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Top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the image logo to insert a background image.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Single iconic shots work well</a:t>
            </a:r>
          </a:p>
        </p:txBody>
      </p:sp>
    </p:spTree>
    <p:extLst>
      <p:ext uri="{BB962C8B-B14F-4D97-AF65-F5344CB8AC3E}">
        <p14:creationId xmlns:p14="http://schemas.microsoft.com/office/powerpoint/2010/main" val="3320661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Tower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Single iconic shots work well</a:t>
            </a:r>
          </a:p>
        </p:txBody>
      </p:sp>
    </p:spTree>
    <p:extLst>
      <p:ext uri="{BB962C8B-B14F-4D97-AF65-F5344CB8AC3E}">
        <p14:creationId xmlns:p14="http://schemas.microsoft.com/office/powerpoint/2010/main" val="2093532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lassroom with Centered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88104"/>
            <a:ext cx="9144000" cy="2609538"/>
          </a:xfrm>
          <a:prstGeom prst="rect">
            <a:avLst/>
          </a:prstGeom>
          <a:gradFill>
            <a:gsLst>
              <a:gs pos="0">
                <a:schemeClr val="tx2"/>
              </a:gs>
              <a:gs pos="44000">
                <a:schemeClr val="accent1">
                  <a:lumMod val="45000"/>
                  <a:lumOff val="55000"/>
                  <a:alpha val="87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2693"/>
            <a:ext cx="9144000" cy="716570"/>
          </a:xfrm>
          <a:noFill/>
        </p:spPr>
        <p:txBody>
          <a:bodyPr>
            <a:normAutofit/>
          </a:bodyPr>
          <a:lstStyle>
            <a:lvl1pPr marL="914400" indent="0">
              <a:defRPr sz="3200"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Slide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29264"/>
            <a:ext cx="9144000" cy="1668379"/>
          </a:xfrm>
          <a:prstGeom prst="rect">
            <a:avLst/>
          </a:prstGeom>
        </p:spPr>
        <p:txBody>
          <a:bodyPr/>
          <a:lstStyle>
            <a:lvl1pPr marL="914400" indent="0">
              <a:lnSpc>
                <a:spcPct val="100000"/>
              </a:lnSpc>
              <a:buFontTx/>
              <a:buNone/>
              <a:defRPr sz="1600" spc="3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insert</a:t>
            </a:r>
            <a:br>
              <a:rPr lang="en-US" dirty="0"/>
            </a:br>
            <a:r>
              <a:rPr lang="en-US" dirty="0"/>
              <a:t>body copy, use</a:t>
            </a:r>
            <a:br>
              <a:rPr lang="en-US" dirty="0"/>
            </a:br>
            <a:r>
              <a:rPr lang="en-US" dirty="0"/>
              <a:t>Shift + Enter for</a:t>
            </a:r>
            <a:br>
              <a:rPr lang="en-US" dirty="0"/>
            </a:br>
            <a:r>
              <a:rPr lang="en-US" dirty="0"/>
              <a:t>closer line-breaks.</a:t>
            </a:r>
          </a:p>
        </p:txBody>
      </p:sp>
    </p:spTree>
    <p:extLst>
      <p:ext uri="{BB962C8B-B14F-4D97-AF65-F5344CB8AC3E}">
        <p14:creationId xmlns:p14="http://schemas.microsoft.com/office/powerpoint/2010/main" val="10581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Centered Head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/>
              <a:t>Ctrl+click</a:t>
            </a:r>
            <a:r>
              <a:rPr lang="en-US" dirty="0"/>
              <a:t>), then select Format Shape – Fill – Picture or Texture – Choose Picture.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2588104"/>
            <a:ext cx="9144000" cy="2609538"/>
          </a:xfrm>
          <a:prstGeom prst="rect">
            <a:avLst/>
          </a:prstGeom>
          <a:gradFill>
            <a:gsLst>
              <a:gs pos="0">
                <a:schemeClr val="tx2"/>
              </a:gs>
              <a:gs pos="44000">
                <a:schemeClr val="accent1">
                  <a:lumMod val="45000"/>
                  <a:lumOff val="55000"/>
                  <a:alpha val="87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2693"/>
            <a:ext cx="9144000" cy="716570"/>
          </a:xfrm>
          <a:noFill/>
        </p:spPr>
        <p:txBody>
          <a:bodyPr>
            <a:normAutofit/>
          </a:bodyPr>
          <a:lstStyle>
            <a:lvl1pPr marL="914400" indent="0">
              <a:defRPr sz="3200"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Slide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29264"/>
            <a:ext cx="9144000" cy="1668379"/>
          </a:xfrm>
          <a:prstGeom prst="rect">
            <a:avLst/>
          </a:prstGeom>
        </p:spPr>
        <p:txBody>
          <a:bodyPr/>
          <a:lstStyle>
            <a:lvl1pPr marL="914400" indent="0">
              <a:lnSpc>
                <a:spcPct val="100000"/>
              </a:lnSpc>
              <a:buFontTx/>
              <a:buNone/>
              <a:defRPr sz="1600" spc="3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insert</a:t>
            </a:r>
            <a:br>
              <a:rPr lang="en-US" dirty="0"/>
            </a:br>
            <a:r>
              <a:rPr lang="en-US" dirty="0"/>
              <a:t>body copy, use</a:t>
            </a:r>
            <a:br>
              <a:rPr lang="en-US" dirty="0"/>
            </a:br>
            <a:r>
              <a:rPr lang="en-US" dirty="0"/>
              <a:t>Shift + Enter for</a:t>
            </a:r>
            <a:br>
              <a:rPr lang="en-US" dirty="0"/>
            </a:br>
            <a:r>
              <a:rPr lang="en-US" dirty="0"/>
              <a:t>closer line-breaks.</a:t>
            </a:r>
          </a:p>
        </p:txBody>
      </p:sp>
    </p:spTree>
    <p:extLst>
      <p:ext uri="{BB962C8B-B14F-4D97-AF65-F5344CB8AC3E}">
        <p14:creationId xmlns:p14="http://schemas.microsoft.com/office/powerpoint/2010/main" val="10669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Click image logo to insert picture.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702009"/>
            <a:ext cx="5314950" cy="629487"/>
          </a:xfrm>
        </p:spPr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1416385"/>
            <a:ext cx="5314949" cy="4926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2033504"/>
            <a:ext cx="3943350" cy="48244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3178925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Click image logo to insert picture.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702009"/>
            <a:ext cx="4138863" cy="629487"/>
          </a:xfrm>
        </p:spPr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800601" y="1416385"/>
            <a:ext cx="4138863" cy="4926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800600" y="2033504"/>
            <a:ext cx="4138863" cy="48244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812107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hree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543625441"/>
              </p:ext>
            </p:extLst>
          </p:nvPr>
        </p:nvGraphicFramePr>
        <p:xfrm>
          <a:off x="122129" y="711230"/>
          <a:ext cx="28803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413335830"/>
              </p:ext>
            </p:extLst>
          </p:nvPr>
        </p:nvGraphicFramePr>
        <p:xfrm>
          <a:off x="3144346" y="711230"/>
          <a:ext cx="28803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451365510"/>
              </p:ext>
            </p:extLst>
          </p:nvPr>
        </p:nvGraphicFramePr>
        <p:xfrm>
          <a:off x="6166563" y="711230"/>
          <a:ext cx="28803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2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332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3794846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hree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2996127049"/>
              </p:ext>
            </p:extLst>
          </p:nvPr>
        </p:nvGraphicFramePr>
        <p:xfrm>
          <a:off x="122129" y="711230"/>
          <a:ext cx="28803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1856341872"/>
              </p:ext>
            </p:extLst>
          </p:nvPr>
        </p:nvGraphicFramePr>
        <p:xfrm>
          <a:off x="3144346" y="711230"/>
          <a:ext cx="28803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4216628881"/>
              </p:ext>
            </p:extLst>
          </p:nvPr>
        </p:nvGraphicFramePr>
        <p:xfrm>
          <a:off x="6166563" y="711230"/>
          <a:ext cx="28803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2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332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1292995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4039942456"/>
              </p:ext>
            </p:extLst>
          </p:nvPr>
        </p:nvGraphicFramePr>
        <p:xfrm>
          <a:off x="122128" y="711230"/>
          <a:ext cx="316295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1447531141"/>
              </p:ext>
            </p:extLst>
          </p:nvPr>
        </p:nvGraphicFramePr>
        <p:xfrm>
          <a:off x="5883967" y="711230"/>
          <a:ext cx="316295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85084" y="711229"/>
            <a:ext cx="2598884" cy="1438413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800" baseline="0">
                <a:solidFill>
                  <a:schemeClr val="bg1"/>
                </a:solidFill>
                <a:latin typeface="SJSU Spartan Bold" panose="02000000000000000000" pitchFamily="2" charset="0"/>
              </a:defRPr>
            </a:lvl1pPr>
            <a:lvl2pPr marL="457200" indent="0">
              <a:buFontTx/>
              <a:buNone/>
              <a:defRPr sz="1800"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 sz="1600"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 sz="1400"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 sz="1400"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Subheading Line 1</a:t>
            </a:r>
            <a:br>
              <a:rPr lang="en-US" dirty="0"/>
            </a:br>
            <a:r>
              <a:rPr lang="en-US" dirty="0"/>
              <a:t>Subheading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85083" y="1799342"/>
            <a:ext cx="2598884" cy="4330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spc="0" dirty="0">
                <a:latin typeface="Helvetica Neue" panose="020B0604020202020204" pitchFamily="34" charset="0"/>
              </a:rPr>
              <a:t>Lorem ipsum dolor sit </a:t>
            </a:r>
            <a:r>
              <a:rPr lang="en-US" sz="1200" spc="0" dirty="0" err="1">
                <a:latin typeface="Helvetica Neue" panose="020B0604020202020204" pitchFamily="34" charset="0"/>
              </a:rPr>
              <a:t>amet</a:t>
            </a:r>
            <a:r>
              <a:rPr lang="en-US" sz="1200" spc="0" dirty="0">
                <a:latin typeface="Helvetica Neue" panose="020B0604020202020204" pitchFamily="34" charset="0"/>
              </a:rPr>
              <a:t>, </a:t>
            </a:r>
            <a:r>
              <a:rPr lang="en-US" sz="1200" spc="0" dirty="0" err="1">
                <a:latin typeface="Helvetica Neue" panose="020B0604020202020204" pitchFamily="34" charset="0"/>
              </a:rPr>
              <a:t>consectetur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adipiscing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elit</a:t>
            </a:r>
            <a:r>
              <a:rPr lang="en-US" sz="1200" spc="0" dirty="0">
                <a:latin typeface="Helvetica Neue" panose="020B0604020202020204" pitchFamily="34" charset="0"/>
              </a:rPr>
              <a:t>, </a:t>
            </a:r>
            <a:r>
              <a:rPr lang="en-US" sz="1200" spc="0" dirty="0" err="1">
                <a:latin typeface="Helvetica Neue" panose="020B0604020202020204" pitchFamily="34" charset="0"/>
              </a:rPr>
              <a:t>sed</a:t>
            </a:r>
            <a:r>
              <a:rPr lang="en-US" sz="1200" spc="0" dirty="0">
                <a:latin typeface="Helvetica Neue" panose="020B0604020202020204" pitchFamily="34" charset="0"/>
              </a:rPr>
              <a:t> do </a:t>
            </a:r>
            <a:r>
              <a:rPr lang="en-US" sz="1200" spc="0" dirty="0" err="1">
                <a:latin typeface="Helvetica Neue" panose="020B0604020202020204" pitchFamily="34" charset="0"/>
              </a:rPr>
              <a:t>eiusmod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tempor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incididunt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ut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labore</a:t>
            </a:r>
            <a:r>
              <a:rPr lang="en-US" sz="1200" spc="0" dirty="0">
                <a:latin typeface="Helvetica Neue" panose="020B0604020202020204" pitchFamily="34" charset="0"/>
              </a:rPr>
              <a:t> et </a:t>
            </a:r>
            <a:r>
              <a:rPr lang="en-US" sz="1200" spc="0" dirty="0" err="1">
                <a:latin typeface="Helvetica Neue" panose="020B0604020202020204" pitchFamily="34" charset="0"/>
              </a:rPr>
              <a:t>dolore</a:t>
            </a:r>
            <a:r>
              <a:rPr lang="en-US" sz="1200" spc="0" dirty="0">
                <a:latin typeface="Helvetica Neue" panose="020B0604020202020204" pitchFamily="34" charset="0"/>
              </a:rPr>
              <a:t> magna </a:t>
            </a:r>
            <a:r>
              <a:rPr lang="en-US" sz="1200" spc="0" dirty="0" err="1">
                <a:latin typeface="Helvetica Neue" panose="020B0604020202020204" pitchFamily="34" charset="0"/>
              </a:rPr>
              <a:t>aliqua</a:t>
            </a:r>
            <a:r>
              <a:rPr lang="en-US" sz="1200" spc="0" dirty="0">
                <a:latin typeface="Helvetica Neue" panose="020B0604020202020204" pitchFamily="34" charset="0"/>
              </a:rPr>
              <a:t>. </a:t>
            </a:r>
            <a:r>
              <a:rPr lang="en-US" sz="1200" spc="0" dirty="0" err="1">
                <a:latin typeface="Helvetica Neue" panose="020B0604020202020204" pitchFamily="34" charset="0"/>
              </a:rPr>
              <a:t>Ut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enim</a:t>
            </a:r>
            <a:r>
              <a:rPr lang="en-US" sz="1200" spc="0" dirty="0">
                <a:latin typeface="Helvetica Neue" panose="020B0604020202020204" pitchFamily="34" charset="0"/>
              </a:rPr>
              <a:t> ad minim </a:t>
            </a:r>
            <a:r>
              <a:rPr lang="en-US" sz="1200" spc="0" dirty="0" err="1">
                <a:latin typeface="Helvetica Neue" panose="020B0604020202020204" pitchFamily="34" charset="0"/>
              </a:rPr>
              <a:t>veniam</a:t>
            </a:r>
            <a:r>
              <a:rPr lang="en-US" sz="1200" spc="0" dirty="0">
                <a:latin typeface="Helvetica Neue" panose="020B0604020202020204" pitchFamily="34" charset="0"/>
              </a:rPr>
              <a:t>, </a:t>
            </a:r>
            <a:r>
              <a:rPr lang="en-US" sz="1200" spc="0" dirty="0" err="1">
                <a:latin typeface="Helvetica Neue" panose="020B0604020202020204" pitchFamily="34" charset="0"/>
              </a:rPr>
              <a:t>quis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nostrud</a:t>
            </a:r>
            <a:r>
              <a:rPr lang="en-US" sz="1200" spc="0" dirty="0">
                <a:latin typeface="Helvetica Neue" panose="020B0604020202020204" pitchFamily="34" charset="0"/>
              </a:rPr>
              <a:t> exercitation </a:t>
            </a:r>
            <a:r>
              <a:rPr lang="en-US" sz="1200" spc="0" dirty="0" err="1">
                <a:latin typeface="Helvetica Neue" panose="020B0604020202020204" pitchFamily="34" charset="0"/>
              </a:rPr>
              <a:t>ullamco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laboris</a:t>
            </a:r>
            <a:r>
              <a:rPr lang="en-US" sz="1200" spc="0" dirty="0">
                <a:latin typeface="Helvetica Neue" panose="020B0604020202020204" pitchFamily="34" charset="0"/>
              </a:rPr>
              <a:t> nisi </a:t>
            </a:r>
            <a:r>
              <a:rPr lang="en-US" sz="1200" spc="0" dirty="0" err="1">
                <a:latin typeface="Helvetica Neue" panose="020B0604020202020204" pitchFamily="34" charset="0"/>
              </a:rPr>
              <a:t>ut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aliquip</a:t>
            </a:r>
            <a:r>
              <a:rPr lang="en-US" sz="1200" spc="0" dirty="0">
                <a:latin typeface="Helvetica Neue" panose="020B0604020202020204" pitchFamily="34" charset="0"/>
              </a:rPr>
              <a:t> ex </a:t>
            </a:r>
            <a:r>
              <a:rPr lang="en-US" sz="1200" spc="0" dirty="0" err="1">
                <a:latin typeface="Helvetica Neue" panose="020B0604020202020204" pitchFamily="34" charset="0"/>
              </a:rPr>
              <a:t>ea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commodo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consequat</a:t>
            </a:r>
            <a:r>
              <a:rPr lang="en-US" sz="1200" spc="0" dirty="0">
                <a:latin typeface="Helvetica Neue" panose="020B0604020202020204" pitchFamily="34" charset="0"/>
              </a:rPr>
              <a:t>. </a:t>
            </a:r>
            <a:r>
              <a:rPr lang="en-US" sz="1200" spc="0" dirty="0" err="1">
                <a:latin typeface="Helvetica Neue" panose="020B0604020202020204" pitchFamily="34" charset="0"/>
              </a:rPr>
              <a:t>Duis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aute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irure</a:t>
            </a:r>
            <a:r>
              <a:rPr lang="en-US" sz="1200" spc="0" dirty="0">
                <a:latin typeface="Helvetica Neue" panose="020B0604020202020204" pitchFamily="34" charset="0"/>
              </a:rPr>
              <a:t> dolor in </a:t>
            </a:r>
            <a:r>
              <a:rPr lang="en-US" sz="1200" spc="0" dirty="0" err="1">
                <a:latin typeface="Helvetica Neue" panose="020B0604020202020204" pitchFamily="34" charset="0"/>
              </a:rPr>
              <a:t>reprehenderit</a:t>
            </a:r>
            <a:r>
              <a:rPr lang="en-US" sz="1200" spc="0" dirty="0">
                <a:latin typeface="Helvetica Neue" panose="020B0604020202020204" pitchFamily="34" charset="0"/>
              </a:rPr>
              <a:t> in </a:t>
            </a:r>
            <a:r>
              <a:rPr lang="en-US" sz="1200" spc="0" dirty="0" err="1">
                <a:latin typeface="Helvetica Neue" panose="020B0604020202020204" pitchFamily="34" charset="0"/>
              </a:rPr>
              <a:t>voluptate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velit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esse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cillum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dolore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eu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fugiat</a:t>
            </a:r>
            <a:r>
              <a:rPr lang="en-US" sz="1200" spc="0" dirty="0">
                <a:latin typeface="Helvetica Neue" panose="020B0604020202020204" pitchFamily="34" charset="0"/>
              </a:rPr>
              <a:t> </a:t>
            </a:r>
            <a:r>
              <a:rPr lang="en-US" sz="1200" spc="0" dirty="0" err="1">
                <a:latin typeface="Helvetica Neue" panose="020B0604020202020204" pitchFamily="34" charset="0"/>
              </a:rPr>
              <a:t>nulla</a:t>
            </a:r>
            <a:r>
              <a:rPr lang="en-US" sz="1200" spc="0" dirty="0">
                <a:latin typeface="Helvetica Neue" panose="020B0604020202020204" pitchFamily="34" charset="0"/>
              </a:rPr>
              <a:t>.</a:t>
            </a:r>
          </a:p>
        </p:txBody>
      </p:sp>
      <p:sp>
        <p:nvSpPr>
          <p:cNvPr id="11" name="Text Placeholder 2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332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386879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1480934478"/>
              </p:ext>
            </p:extLst>
          </p:nvPr>
        </p:nvGraphicFramePr>
        <p:xfrm>
          <a:off x="475934" y="925158"/>
          <a:ext cx="1761941" cy="525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 userDrawn="1">
            <p:extLst>
              <p:ext uri="{D42A27DB-BD31-4B8C-83A1-F6EECF244321}">
                <p14:modId xmlns:p14="http://schemas.microsoft.com/office/powerpoint/2010/main" val="453936038"/>
              </p:ext>
            </p:extLst>
          </p:nvPr>
        </p:nvGraphicFramePr>
        <p:xfrm>
          <a:off x="2502569" y="925158"/>
          <a:ext cx="2414530" cy="525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 userDrawn="1">
            <p:extLst>
              <p:ext uri="{D42A27DB-BD31-4B8C-83A1-F6EECF244321}">
                <p14:modId xmlns:p14="http://schemas.microsoft.com/office/powerpoint/2010/main" val="2747769721"/>
              </p:ext>
            </p:extLst>
          </p:nvPr>
        </p:nvGraphicFramePr>
        <p:xfrm>
          <a:off x="4917099" y="925158"/>
          <a:ext cx="4129825" cy="5251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Placeholder 2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332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117858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ustom with Primary M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/>
              <a:t>Ctrl+click</a:t>
            </a:r>
            <a:r>
              <a:rPr lang="en-US" dirty="0"/>
              <a:t>), then select Format Shape – Fill – Picture or Texture – Choose Picture. For compelling SJSU imagery: go.sjsu.edu/</a:t>
            </a:r>
            <a:r>
              <a:rPr lang="en-US" dirty="0" err="1"/>
              <a:t>photographylibrary</a:t>
            </a:r>
            <a:endParaRPr lang="en-US" dirty="0"/>
          </a:p>
        </p:txBody>
      </p:sp>
      <p:sp>
        <p:nvSpPr>
          <p:cNvPr id="6" name="Title 1" descr="SJSU Primary Mark" title="SJSU Primary Mark"/>
          <p:cNvSpPr>
            <a:spLocks noGrp="1"/>
          </p:cNvSpPr>
          <p:nvPr>
            <p:ph type="title" hasCustomPrompt="1"/>
          </p:nvPr>
        </p:nvSpPr>
        <p:spPr>
          <a:xfrm>
            <a:off x="2157984" y="3264408"/>
            <a:ext cx="4837176" cy="905256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927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d 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7" name="Chart 16"/>
          <p:cNvGraphicFramePr/>
          <p:nvPr userDrawn="1">
            <p:extLst>
              <p:ext uri="{D42A27DB-BD31-4B8C-83A1-F6EECF244321}">
                <p14:modId xmlns:p14="http://schemas.microsoft.com/office/powerpoint/2010/main" val="3496389544"/>
              </p:ext>
            </p:extLst>
          </p:nvPr>
        </p:nvGraphicFramePr>
        <p:xfrm>
          <a:off x="122129" y="962200"/>
          <a:ext cx="5123640" cy="516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 userDrawn="1"/>
        </p:nvSpPr>
        <p:spPr>
          <a:xfrm>
            <a:off x="6220326" y="1426173"/>
            <a:ext cx="2826597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7200" dirty="0">
                <a:solidFill>
                  <a:schemeClr val="tx2"/>
                </a:solidFill>
                <a:latin typeface="SJSU Spartan Bold" panose="02000000000000000000" pitchFamily="2" charset="0"/>
              </a:rPr>
              <a:t>36%</a:t>
            </a:r>
          </a:p>
          <a:p>
            <a:pPr>
              <a:lnSpc>
                <a:spcPts val="4800"/>
              </a:lnSpc>
            </a:pPr>
            <a:r>
              <a:rPr lang="en-US" sz="4000" dirty="0">
                <a:solidFill>
                  <a:srgbClr val="666666"/>
                </a:solidFill>
                <a:latin typeface="SJSU Spartan Bold" panose="02000000000000000000" pitchFamily="2" charset="0"/>
              </a:rPr>
              <a:t>Increase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220326" y="2755768"/>
            <a:ext cx="2446902" cy="83099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200" dirty="0">
                <a:latin typeface="SJSU Spartan Regular" panose="02000000000000000000" pitchFamily="2" charset="0"/>
              </a:rPr>
              <a:t>Blue Total</a:t>
            </a:r>
          </a:p>
          <a:p>
            <a:r>
              <a:rPr lang="en-US" sz="1200" dirty="0">
                <a:solidFill>
                  <a:srgbClr val="666666"/>
                </a:solidFill>
                <a:latin typeface="SJSU Spartan Regular" panose="02000000000000000000" pitchFamily="2" charset="0"/>
              </a:rPr>
              <a:t>250,000</a:t>
            </a:r>
          </a:p>
          <a:p>
            <a:endParaRPr lang="en-US" sz="1200" dirty="0">
              <a:latin typeface="SJSU Spartan Regular" panose="02000000000000000000" pitchFamily="2" charset="0"/>
            </a:endParaRPr>
          </a:p>
          <a:p>
            <a:endParaRPr lang="en-US" sz="1200" dirty="0">
              <a:latin typeface="SJSU Spartan Regular" panose="02000000000000000000" pitchFamily="2" charset="0"/>
            </a:endParaRPr>
          </a:p>
          <a:p>
            <a:pPr marL="280988" indent="0"/>
            <a:r>
              <a:rPr lang="en-US" sz="1200" dirty="0">
                <a:latin typeface="SJSU Spartan Regular" panose="02000000000000000000" pitchFamily="2" charset="0"/>
              </a:rPr>
              <a:t>Gold</a:t>
            </a:r>
            <a:r>
              <a:rPr lang="en-US" sz="1200" baseline="0" dirty="0">
                <a:latin typeface="SJSU Spartan Regular" panose="02000000000000000000" pitchFamily="2" charset="0"/>
              </a:rPr>
              <a:t> Total</a:t>
            </a:r>
            <a:endParaRPr lang="en-US" sz="1200" dirty="0">
              <a:latin typeface="SJSU Spartan Regular" panose="02000000000000000000" pitchFamily="2" charset="0"/>
            </a:endParaRPr>
          </a:p>
          <a:p>
            <a:pPr marL="465138" indent="0"/>
            <a:r>
              <a:rPr lang="en-US" sz="1200" dirty="0">
                <a:solidFill>
                  <a:srgbClr val="666666"/>
                </a:solidFill>
                <a:latin typeface="SJSU Spartan Regular" panose="02000000000000000000" pitchFamily="2" charset="0"/>
              </a:rPr>
              <a:t>250,000</a:t>
            </a:r>
          </a:p>
          <a:p>
            <a:pPr marL="465138" indent="0"/>
            <a:endParaRPr lang="en-US" sz="1200" dirty="0">
              <a:latin typeface="SJSU Spartan Regular" panose="02000000000000000000" pitchFamily="2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20326" y="3586765"/>
            <a:ext cx="2446902" cy="584775"/>
          </a:xfrm>
          <a:prstGeom prst="rect">
            <a:avLst/>
          </a:prstGeom>
          <a:solidFill>
            <a:schemeClr val="tx2"/>
          </a:solidFill>
        </p:spPr>
        <p:txBody>
          <a:bodyPr wrap="square" numCol="1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Total End of the Year Values</a:t>
            </a:r>
          </a:p>
          <a:p>
            <a:r>
              <a:rPr lang="en-US" sz="20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148</a:t>
            </a:r>
            <a:r>
              <a:rPr lang="en-US" sz="2000" b="1" baseline="0" dirty="0">
                <a:solidFill>
                  <a:schemeClr val="bg1"/>
                </a:solidFill>
                <a:latin typeface="SJSU Spartan Regular" panose="02000000000000000000" pitchFamily="2" charset="0"/>
              </a:rPr>
              <a:t> Million</a:t>
            </a:r>
            <a:endParaRPr lang="en-US" sz="2000" b="1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220325" y="4211100"/>
            <a:ext cx="2826597" cy="13619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amet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consectetur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adipiscing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elit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.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Vestibulum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elementum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nulla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sit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amet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tincidunt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rhoncus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.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Cras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eget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purus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lacinia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nisl</a:t>
            </a:r>
            <a:r>
              <a:rPr lang="en-US" sz="1100" dirty="0">
                <a:solidFill>
                  <a:schemeClr val="tx1"/>
                </a:solidFill>
                <a:latin typeface="SJSU Spartan Regular" panose="02000000000000000000" pitchFamily="2" charset="0"/>
              </a:rPr>
              <a:t>.</a:t>
            </a:r>
          </a:p>
        </p:txBody>
      </p:sp>
      <p:sp>
        <p:nvSpPr>
          <p:cNvPr id="10" name="Text Placeholder 2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332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205346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07004" y="1219599"/>
            <a:ext cx="5440487" cy="500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JSU Spartan Bold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07364" y="1865944"/>
            <a:ext cx="5440127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Subtitle of Presentation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93805" y="2498790"/>
            <a:ext cx="5440127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Month 00, 2015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893801" y="3118721"/>
            <a:ext cx="5440127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901010" y="3869974"/>
            <a:ext cx="5440127" cy="2848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98220" y="4187249"/>
            <a:ext cx="5440127" cy="3468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23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765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162602" y="1611064"/>
            <a:ext cx="5438921" cy="36194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 sz="2800" baseline="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Agenda Line 1</a:t>
            </a:r>
            <a:br>
              <a:rPr lang="en-US" dirty="0"/>
            </a:br>
            <a:r>
              <a:rPr lang="en-US" dirty="0"/>
              <a:t>Agenda Line 2</a:t>
            </a:r>
            <a:br>
              <a:rPr lang="en-US" dirty="0"/>
            </a:br>
            <a:r>
              <a:rPr lang="en-US" dirty="0"/>
              <a:t>Agenda Line 3</a:t>
            </a:r>
            <a:br>
              <a:rPr lang="en-US" dirty="0"/>
            </a:br>
            <a:r>
              <a:rPr lang="en-US" dirty="0"/>
              <a:t>Agenda Line 4</a:t>
            </a:r>
          </a:p>
        </p:txBody>
      </p:sp>
    </p:spTree>
    <p:extLst>
      <p:ext uri="{BB962C8B-B14F-4D97-AF65-F5344CB8AC3E}">
        <p14:creationId xmlns:p14="http://schemas.microsoft.com/office/powerpoint/2010/main" val="44802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6618" y="2242052"/>
            <a:ext cx="807018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Bumper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744" y="3191628"/>
            <a:ext cx="7745016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Bumper Slide Subtitle</a:t>
            </a:r>
          </a:p>
        </p:txBody>
      </p:sp>
      <p:sp>
        <p:nvSpPr>
          <p:cNvPr id="5" name="Text Placeholder 2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220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White Image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6618" y="2242052"/>
            <a:ext cx="807018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Bumper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744" y="3191628"/>
            <a:ext cx="7745016" cy="21510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Bumper Slide Subtitle</a:t>
            </a:r>
          </a:p>
        </p:txBody>
      </p:sp>
      <p:sp>
        <p:nvSpPr>
          <p:cNvPr id="5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5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Pla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6618" y="2242052"/>
            <a:ext cx="807018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Bumper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744" y="3191628"/>
            <a:ext cx="7745016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Bumper Slide Subtitle</a:t>
            </a:r>
          </a:p>
        </p:txBody>
      </p:sp>
      <p:sp>
        <p:nvSpPr>
          <p:cNvPr id="5" name="Text Placeholder 22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943600" y="6217920"/>
            <a:ext cx="2349470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7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9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829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90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75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04039"/>
            <a:ext cx="7886700" cy="768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Section Head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72769"/>
            <a:ext cx="7886700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Section Subhead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7734" y="6217920"/>
            <a:ext cx="3748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566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05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666666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400" kern="1200">
          <a:solidFill>
            <a:schemeClr val="tx2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04368"/>
            <a:ext cx="7886700" cy="886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332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56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8650" y="3061406"/>
            <a:ext cx="7886700" cy="279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38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76" r:id="rId3"/>
    <p:sldLayoutId id="2147483679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04368"/>
            <a:ext cx="7886700" cy="886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8650" y="3061406"/>
            <a:ext cx="7886700" cy="279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1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52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90" r:id="rId3"/>
    <p:sldLayoutId id="2147483689" r:id="rId4"/>
    <p:sldLayoutId id="2147483691" r:id="rId5"/>
    <p:sldLayoutId id="2147483692" r:id="rId6"/>
    <p:sldLayoutId id="2147483694" r:id="rId7"/>
    <p:sldLayoutId id="2147483693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Helvetica Neue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128" y="0"/>
            <a:ext cx="8924795" cy="49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512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332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301334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0" r:id="rId2"/>
    <p:sldLayoutId id="2147483702" r:id="rId3"/>
    <p:sldLayoutId id="2147483703" r:id="rId4"/>
    <p:sldLayoutId id="21474837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9275-2291-47CF-9361-0672A72E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Dissertation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A102B-34C3-4E91-9184-5605B3E7DA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365" y="3737434"/>
            <a:ext cx="7886700" cy="149469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Tom Moriarty</a:t>
            </a:r>
          </a:p>
          <a:p>
            <a:pPr algn="ctr"/>
            <a:r>
              <a:rPr lang="en-US" sz="1800" dirty="0"/>
              <a:t>Professor of Writing and Rhetoric</a:t>
            </a:r>
            <a:br>
              <a:rPr lang="en-US" sz="1800" dirty="0"/>
            </a:br>
            <a:r>
              <a:rPr lang="en-US" sz="1800" dirty="0"/>
              <a:t>Director of the Writing Across the Curriculum Program</a:t>
            </a:r>
            <a:br>
              <a:rPr lang="en-US" sz="1800" dirty="0"/>
            </a:br>
            <a:r>
              <a:rPr lang="en-US" sz="1800" dirty="0"/>
              <a:t>Thomas.moriarty@sjsu.edu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98DD06-2383-40B4-8EFD-5A5C7D1DC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1" y="6223012"/>
            <a:ext cx="2389675" cy="3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8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0000F-0F85-417C-AB67-7C36EE644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t="7095" r="37927" b="48306"/>
          <a:stretch/>
        </p:blipFill>
        <p:spPr>
          <a:xfrm>
            <a:off x="2317593" y="1326969"/>
            <a:ext cx="6531044" cy="439685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D98C55A-A4E7-4F96-94C4-DAEFB2A5BB66}"/>
              </a:ext>
            </a:extLst>
          </p:cNvPr>
          <p:cNvSpPr/>
          <p:nvPr/>
        </p:nvSpPr>
        <p:spPr>
          <a:xfrm>
            <a:off x="2584937" y="4097216"/>
            <a:ext cx="3798277" cy="56270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85869-627D-4C8C-89FD-6D373D4E89F4}"/>
              </a:ext>
            </a:extLst>
          </p:cNvPr>
          <p:cNvSpPr txBox="1"/>
          <p:nvPr/>
        </p:nvSpPr>
        <p:spPr>
          <a:xfrm>
            <a:off x="295363" y="2523391"/>
            <a:ext cx="180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you are ready to start formatting, start here first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F45F8E-F92F-4A38-BF0E-0DB4E94D540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198363" y="3723720"/>
            <a:ext cx="1052468" cy="3734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53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6B7F5-A41C-4832-A123-2B2197E02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t="7094" r="25192" b="15299"/>
          <a:stretch/>
        </p:blipFill>
        <p:spPr>
          <a:xfrm>
            <a:off x="3411609" y="1011115"/>
            <a:ext cx="5538768" cy="4835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F27067-D072-40A3-B5D5-7B16720D860B}"/>
              </a:ext>
            </a:extLst>
          </p:cNvPr>
          <p:cNvSpPr txBox="1"/>
          <p:nvPr/>
        </p:nvSpPr>
        <p:spPr>
          <a:xfrm>
            <a:off x="848457" y="2833874"/>
            <a:ext cx="1806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 here to see samples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77E59E-12AC-443A-83E1-690F15463FDC}"/>
              </a:ext>
            </a:extLst>
          </p:cNvPr>
          <p:cNvSpPr/>
          <p:nvPr/>
        </p:nvSpPr>
        <p:spPr>
          <a:xfrm>
            <a:off x="3666391" y="3675184"/>
            <a:ext cx="1556239" cy="38686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858D46-8A05-40C5-80AE-82F66382F5D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751867" y="3480205"/>
            <a:ext cx="1580418" cy="27411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91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14617-6C63-4ED8-913C-78CF5C987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9" t="7779" r="29519" b="8803"/>
          <a:stretch/>
        </p:blipFill>
        <p:spPr>
          <a:xfrm>
            <a:off x="2584938" y="1257300"/>
            <a:ext cx="3859824" cy="429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8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BDAB4-1560-4B83-A554-A7E57A4EB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96" t="14616" r="33461" b="8975"/>
          <a:stretch/>
        </p:blipFill>
        <p:spPr>
          <a:xfrm>
            <a:off x="2809142" y="1600199"/>
            <a:ext cx="3525716" cy="44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7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A4819-2051-4C88-862A-A5C91BFCE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1" t="15128" r="33653" b="8632"/>
          <a:stretch/>
        </p:blipFill>
        <p:spPr>
          <a:xfrm>
            <a:off x="2773973" y="1239716"/>
            <a:ext cx="3596054" cy="462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77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9D146-422F-4246-8F94-F4FACC427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96" t="19572" r="33750" b="9145"/>
          <a:stretch/>
        </p:blipFill>
        <p:spPr>
          <a:xfrm>
            <a:off x="2598126" y="1267322"/>
            <a:ext cx="3947747" cy="47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74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B136A-12B5-468A-9B99-B0A69A169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t="7094" r="25192" b="15299"/>
          <a:stretch/>
        </p:blipFill>
        <p:spPr>
          <a:xfrm>
            <a:off x="3332480" y="1113526"/>
            <a:ext cx="5538768" cy="4835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82FB23-53DE-4D20-A573-51A10E532368}"/>
              </a:ext>
            </a:extLst>
          </p:cNvPr>
          <p:cNvSpPr txBox="1"/>
          <p:nvPr/>
        </p:nvSpPr>
        <p:spPr>
          <a:xfrm>
            <a:off x="395654" y="2274920"/>
            <a:ext cx="2479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is the full guide from Graduate Studies. It has been condensed into Radha’s </a:t>
            </a:r>
            <a:r>
              <a:rPr lang="en-US" dirty="0" err="1">
                <a:solidFill>
                  <a:schemeClr val="bg1"/>
                </a:solidFill>
              </a:rPr>
              <a:t>Powerpoint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4A8B9F-31FF-4349-8927-76DE0B8846D2}"/>
              </a:ext>
            </a:extLst>
          </p:cNvPr>
          <p:cNvSpPr/>
          <p:nvPr/>
        </p:nvSpPr>
        <p:spPr>
          <a:xfrm>
            <a:off x="3657599" y="4176345"/>
            <a:ext cx="2022232" cy="38686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8F16C-890F-499B-8BCC-90D8F9AC4FC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635370" y="3752248"/>
            <a:ext cx="1697110" cy="5383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13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B136A-12B5-468A-9B99-B0A69A169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t="7094" r="25192" b="15299"/>
          <a:stretch/>
        </p:blipFill>
        <p:spPr>
          <a:xfrm>
            <a:off x="3332480" y="1113526"/>
            <a:ext cx="5538768" cy="4835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82FB23-53DE-4D20-A573-51A10E532368}"/>
              </a:ext>
            </a:extLst>
          </p:cNvPr>
          <p:cNvSpPr txBox="1"/>
          <p:nvPr/>
        </p:nvSpPr>
        <p:spPr>
          <a:xfrm>
            <a:off x="395654" y="2274920"/>
            <a:ext cx="2479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Official information pages from the EdD Program and the College of Graduate Studies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4A8B9F-31FF-4349-8927-76DE0B8846D2}"/>
              </a:ext>
            </a:extLst>
          </p:cNvPr>
          <p:cNvSpPr/>
          <p:nvPr/>
        </p:nvSpPr>
        <p:spPr>
          <a:xfrm>
            <a:off x="3560884" y="4475283"/>
            <a:ext cx="2312378" cy="35014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8F16C-890F-499B-8BCC-90D8F9AC4FC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635370" y="3475249"/>
            <a:ext cx="1697110" cy="13501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4470A6B-1005-427C-A207-8ABB17732161}"/>
              </a:ext>
            </a:extLst>
          </p:cNvPr>
          <p:cNvSpPr/>
          <p:nvPr/>
        </p:nvSpPr>
        <p:spPr>
          <a:xfrm>
            <a:off x="3560884" y="4825428"/>
            <a:ext cx="3516924" cy="38686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65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B136A-12B5-468A-9B99-B0A69A169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t="7094" r="25192" b="15299"/>
          <a:stretch/>
        </p:blipFill>
        <p:spPr>
          <a:xfrm>
            <a:off x="3332480" y="1113526"/>
            <a:ext cx="5538768" cy="4835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82FB23-53DE-4D20-A573-51A10E532368}"/>
              </a:ext>
            </a:extLst>
          </p:cNvPr>
          <p:cNvSpPr txBox="1"/>
          <p:nvPr/>
        </p:nvSpPr>
        <p:spPr>
          <a:xfrm>
            <a:off x="395654" y="3198113"/>
            <a:ext cx="2479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you need to get stuff done to graduate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4A8B9F-31FF-4349-8927-76DE0B8846D2}"/>
              </a:ext>
            </a:extLst>
          </p:cNvPr>
          <p:cNvSpPr/>
          <p:nvPr/>
        </p:nvSpPr>
        <p:spPr>
          <a:xfrm>
            <a:off x="3420207" y="5117122"/>
            <a:ext cx="2022232" cy="38686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8F16C-890F-499B-8BCC-90D8F9AC4FC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635370" y="3844444"/>
            <a:ext cx="1697110" cy="136939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858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6BF63-C36C-460E-9183-781A538B8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23" t="28120" r="36731" b="16496"/>
          <a:stretch/>
        </p:blipFill>
        <p:spPr>
          <a:xfrm>
            <a:off x="1968667" y="1425760"/>
            <a:ext cx="5206665" cy="417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0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52F16-849A-44D6-9201-DE277BF4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0C2CA-0E61-46F7-9125-0FA9958D9BD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Year in the EdD program?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your dissertation about? (In 100 words or less.)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Where are you in your dissertation research and writing? (Again, in 100 words or less.)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How’s it going?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E4443-5D01-46FD-9299-DAA6746AC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Tell Us About Yourself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D4D162-02B1-440C-92C6-6D47ACC537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7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AAB2-2BF5-4C9A-A7A3-CCD3CFFF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4787-78EF-4663-9A7F-0D67EDFAE64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2F382-3FBE-4A05-ADBE-396A010BDE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 </a:t>
            </a:r>
            <a:r>
              <a:rPr lang="en-US"/>
              <a:t>I Go to Bed Now?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1A379-8D20-4C84-8E26-7182951A48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5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66A30-4789-452E-844F-A4053D93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Tonight’s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B6669-D913-4818-B20F-CF29FAB6B54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Reminder of the Dissertation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Possible Process for Drafting and Formatting Your Dissertation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Overview of Dissertation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Q&amp;A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2A208-13AB-4E45-91F9-8129346CE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Discussion, But No Dinner…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A77B8-E570-4A3C-BB64-E0C46461FF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7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23AC3FFC-4DF2-47B1-BC1A-FD000A123110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JSU Spartan Regular" panose="02000000000000000000" charset="0"/>
              </a:rPr>
              <a:t>The Dissertation Process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E8BFD7-EB74-4620-AACB-74764061AFDA}"/>
              </a:ext>
            </a:extLst>
          </p:cNvPr>
          <p:cNvSpPr txBox="1"/>
          <p:nvPr/>
        </p:nvSpPr>
        <p:spPr>
          <a:xfrm>
            <a:off x="4760731" y="1912268"/>
            <a:ext cx="138022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 Problem of Practice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AAF090-97C5-4930-BC9E-189E71C1CB38}"/>
              </a:ext>
            </a:extLst>
          </p:cNvPr>
          <p:cNvSpPr txBox="1"/>
          <p:nvPr/>
        </p:nvSpPr>
        <p:spPr>
          <a:xfrm>
            <a:off x="6341583" y="2004943"/>
            <a:ext cx="97802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Leads us to pose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7F0454-3AF3-4858-BFC6-1F8D019ECC84}"/>
              </a:ext>
            </a:extLst>
          </p:cNvPr>
          <p:cNvSpPr txBox="1"/>
          <p:nvPr/>
        </p:nvSpPr>
        <p:spPr>
          <a:xfrm>
            <a:off x="7382848" y="1912268"/>
            <a:ext cx="138022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Research Questions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907CBF-E6C4-45C3-9200-2460696D2BFA}"/>
              </a:ext>
            </a:extLst>
          </p:cNvPr>
          <p:cNvSpPr txBox="1"/>
          <p:nvPr/>
        </p:nvSpPr>
        <p:spPr>
          <a:xfrm>
            <a:off x="7699806" y="3061977"/>
            <a:ext cx="28886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14A509-B1D3-4D09-B0A4-092B20F108F7}"/>
              </a:ext>
            </a:extLst>
          </p:cNvPr>
          <p:cNvSpPr txBox="1"/>
          <p:nvPr/>
        </p:nvSpPr>
        <p:spPr>
          <a:xfrm>
            <a:off x="6983887" y="3668032"/>
            <a:ext cx="148803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Review of the Literature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F489B2-5749-4B3A-B428-8BBBD1957132}"/>
              </a:ext>
            </a:extLst>
          </p:cNvPr>
          <p:cNvSpPr txBox="1"/>
          <p:nvPr/>
        </p:nvSpPr>
        <p:spPr>
          <a:xfrm>
            <a:off x="5520817" y="4611852"/>
            <a:ext cx="2619555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Reveals that we have studied this and that, this and that way, but not this or that, this or that way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951347-D9AC-4519-B241-CF53EF76E9E2}"/>
              </a:ext>
            </a:extLst>
          </p:cNvPr>
          <p:cNvSpPr txBox="1"/>
          <p:nvPr/>
        </p:nvSpPr>
        <p:spPr>
          <a:xfrm>
            <a:off x="3960586" y="5288959"/>
            <a:ext cx="1779917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But good news! This study addresses this gap in the literature, using these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3E3BF7-0F82-45DD-9806-FBC93E804D91}"/>
              </a:ext>
            </a:extLst>
          </p:cNvPr>
          <p:cNvSpPr txBox="1"/>
          <p:nvPr/>
        </p:nvSpPr>
        <p:spPr>
          <a:xfrm>
            <a:off x="2556610" y="5966067"/>
            <a:ext cx="107582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Methods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A60ED3-21B4-4CAD-AC4B-A9A82ECBC84A}"/>
              </a:ext>
            </a:extLst>
          </p:cNvPr>
          <p:cNvSpPr txBox="1"/>
          <p:nvPr/>
        </p:nvSpPr>
        <p:spPr>
          <a:xfrm>
            <a:off x="1050490" y="5284158"/>
            <a:ext cx="159301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Which produced these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67B731-6F52-40F6-AD86-EF67FC53C96B}"/>
              </a:ext>
            </a:extLst>
          </p:cNvPr>
          <p:cNvSpPr txBox="1"/>
          <p:nvPr/>
        </p:nvSpPr>
        <p:spPr>
          <a:xfrm>
            <a:off x="307402" y="4443229"/>
            <a:ext cx="103109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Findings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CFDCAD-8AC4-4AB4-8258-01B0FDC9CDAE}"/>
              </a:ext>
            </a:extLst>
          </p:cNvPr>
          <p:cNvSpPr txBox="1"/>
          <p:nvPr/>
        </p:nvSpPr>
        <p:spPr>
          <a:xfrm>
            <a:off x="124430" y="3393389"/>
            <a:ext cx="159301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Which answer our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DF7FB9-1D88-48A2-BDFF-0C52D8152350}"/>
              </a:ext>
            </a:extLst>
          </p:cNvPr>
          <p:cNvSpPr txBox="1"/>
          <p:nvPr/>
        </p:nvSpPr>
        <p:spPr>
          <a:xfrm>
            <a:off x="1663569" y="1972469"/>
            <a:ext cx="1359752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And, eventually, will help us improve our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B253CE-30D4-45C2-95FE-57EDE20AC499}"/>
              </a:ext>
            </a:extLst>
          </p:cNvPr>
          <p:cNvSpPr txBox="1"/>
          <p:nvPr/>
        </p:nvSpPr>
        <p:spPr>
          <a:xfrm>
            <a:off x="230823" y="1947869"/>
            <a:ext cx="118425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Research Questions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771727-3549-4262-853A-B81CB2B2EC85}"/>
              </a:ext>
            </a:extLst>
          </p:cNvPr>
          <p:cNvCxnSpPr>
            <a:stCxn id="29" idx="3"/>
            <a:endCxn id="31" idx="1"/>
          </p:cNvCxnSpPr>
          <p:nvPr/>
        </p:nvCxnSpPr>
        <p:spPr>
          <a:xfrm>
            <a:off x="6140958" y="2235434"/>
            <a:ext cx="1241890" cy="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F2A66D1-0596-4750-984A-C9DB93902F11}"/>
              </a:ext>
            </a:extLst>
          </p:cNvPr>
          <p:cNvCxnSpPr/>
          <p:nvPr/>
        </p:nvCxnSpPr>
        <p:spPr>
          <a:xfrm flipH="1">
            <a:off x="7699806" y="2558599"/>
            <a:ext cx="345058" cy="1109433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383EEA-0CCF-458B-98C0-80916C5DA13C}"/>
              </a:ext>
            </a:extLst>
          </p:cNvPr>
          <p:cNvCxnSpPr>
            <a:cxnSpLocks/>
            <a:stCxn id="33" idx="2"/>
            <a:endCxn id="36" idx="3"/>
          </p:cNvCxnSpPr>
          <p:nvPr/>
        </p:nvCxnSpPr>
        <p:spPr>
          <a:xfrm flipH="1">
            <a:off x="3632433" y="4314363"/>
            <a:ext cx="4095471" cy="183637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1F3D85-97E6-4EBE-8CFD-EFE421EB7320}"/>
              </a:ext>
            </a:extLst>
          </p:cNvPr>
          <p:cNvCxnSpPr>
            <a:cxnSpLocks/>
            <a:stCxn id="36" idx="1"/>
            <a:endCxn id="38" idx="2"/>
          </p:cNvCxnSpPr>
          <p:nvPr/>
        </p:nvCxnSpPr>
        <p:spPr>
          <a:xfrm flipH="1" flipV="1">
            <a:off x="822950" y="4812561"/>
            <a:ext cx="1733660" cy="1338172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25E76B-020E-431A-98F9-E5CDE63487C8}"/>
              </a:ext>
            </a:extLst>
          </p:cNvPr>
          <p:cNvCxnSpPr>
            <a:cxnSpLocks/>
            <a:stCxn id="38" idx="0"/>
            <a:endCxn id="41" idx="2"/>
          </p:cNvCxnSpPr>
          <p:nvPr/>
        </p:nvCxnSpPr>
        <p:spPr>
          <a:xfrm flipV="1">
            <a:off x="822950" y="2594200"/>
            <a:ext cx="0" cy="1849029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D76D2E2-CD53-4208-AD7D-95F636D0DE1D}"/>
              </a:ext>
            </a:extLst>
          </p:cNvPr>
          <p:cNvCxnSpPr>
            <a:cxnSpLocks/>
            <a:stCxn id="41" idx="3"/>
            <a:endCxn id="48" idx="1"/>
          </p:cNvCxnSpPr>
          <p:nvPr/>
        </p:nvCxnSpPr>
        <p:spPr>
          <a:xfrm flipV="1">
            <a:off x="1415076" y="2266553"/>
            <a:ext cx="1856739" cy="4482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0604A7F-3736-4BE6-9A22-67C423F9C6D4}"/>
              </a:ext>
            </a:extLst>
          </p:cNvPr>
          <p:cNvSpPr txBox="1"/>
          <p:nvPr/>
        </p:nvSpPr>
        <p:spPr>
          <a:xfrm>
            <a:off x="3271815" y="2081887"/>
            <a:ext cx="93440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Practice</a:t>
            </a:r>
          </a:p>
        </p:txBody>
      </p:sp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0A1E89-C9B7-4A89-BBA7-C95625B98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1" y="6223012"/>
            <a:ext cx="2389675" cy="3154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588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23AC3FFC-4DF2-47B1-BC1A-FD000A123110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JSU Spartan Regular" panose="02000000000000000000" charset="0"/>
              </a:rPr>
              <a:t>The Dissertation Process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E8BFD7-EB74-4620-AACB-74764061AFDA}"/>
              </a:ext>
            </a:extLst>
          </p:cNvPr>
          <p:cNvSpPr txBox="1"/>
          <p:nvPr/>
        </p:nvSpPr>
        <p:spPr>
          <a:xfrm>
            <a:off x="4760731" y="1912268"/>
            <a:ext cx="138022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 Problem of Practice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AAF090-97C5-4930-BC9E-189E71C1CB38}"/>
              </a:ext>
            </a:extLst>
          </p:cNvPr>
          <p:cNvSpPr txBox="1"/>
          <p:nvPr/>
        </p:nvSpPr>
        <p:spPr>
          <a:xfrm>
            <a:off x="6341583" y="2004943"/>
            <a:ext cx="97802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Leads us to pose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7F0454-3AF3-4858-BFC6-1F8D019ECC84}"/>
              </a:ext>
            </a:extLst>
          </p:cNvPr>
          <p:cNvSpPr txBox="1"/>
          <p:nvPr/>
        </p:nvSpPr>
        <p:spPr>
          <a:xfrm>
            <a:off x="7382848" y="1912268"/>
            <a:ext cx="138022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Research Questions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907CBF-E6C4-45C3-9200-2460696D2BFA}"/>
              </a:ext>
            </a:extLst>
          </p:cNvPr>
          <p:cNvSpPr txBox="1"/>
          <p:nvPr/>
        </p:nvSpPr>
        <p:spPr>
          <a:xfrm>
            <a:off x="7699806" y="3061977"/>
            <a:ext cx="28886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14A509-B1D3-4D09-B0A4-092B20F108F7}"/>
              </a:ext>
            </a:extLst>
          </p:cNvPr>
          <p:cNvSpPr txBox="1"/>
          <p:nvPr/>
        </p:nvSpPr>
        <p:spPr>
          <a:xfrm>
            <a:off x="6983887" y="3668032"/>
            <a:ext cx="148803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Review of the Literature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F489B2-5749-4B3A-B428-8BBBD1957132}"/>
              </a:ext>
            </a:extLst>
          </p:cNvPr>
          <p:cNvSpPr txBox="1"/>
          <p:nvPr/>
        </p:nvSpPr>
        <p:spPr>
          <a:xfrm>
            <a:off x="5951625" y="4611852"/>
            <a:ext cx="2619555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Reveals that we have studied this and that, this and that way, but not this or that, this or that way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951347-D9AC-4519-B241-CF53EF76E9E2}"/>
              </a:ext>
            </a:extLst>
          </p:cNvPr>
          <p:cNvSpPr txBox="1"/>
          <p:nvPr/>
        </p:nvSpPr>
        <p:spPr>
          <a:xfrm>
            <a:off x="3960586" y="5288959"/>
            <a:ext cx="1779917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But good news! This study addresses this gap in the literature, using these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3E3BF7-0F82-45DD-9806-FBC93E804D91}"/>
              </a:ext>
            </a:extLst>
          </p:cNvPr>
          <p:cNvSpPr txBox="1"/>
          <p:nvPr/>
        </p:nvSpPr>
        <p:spPr>
          <a:xfrm>
            <a:off x="2556610" y="5966067"/>
            <a:ext cx="107582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Methods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A60ED3-21B4-4CAD-AC4B-A9A82ECBC84A}"/>
              </a:ext>
            </a:extLst>
          </p:cNvPr>
          <p:cNvSpPr txBox="1"/>
          <p:nvPr/>
        </p:nvSpPr>
        <p:spPr>
          <a:xfrm>
            <a:off x="1050490" y="5284158"/>
            <a:ext cx="159301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Which produced these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67B731-6F52-40F6-AD86-EF67FC53C96B}"/>
              </a:ext>
            </a:extLst>
          </p:cNvPr>
          <p:cNvSpPr txBox="1"/>
          <p:nvPr/>
        </p:nvSpPr>
        <p:spPr>
          <a:xfrm>
            <a:off x="307402" y="4443229"/>
            <a:ext cx="103109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Findings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CFDCAD-8AC4-4AB4-8258-01B0FDC9CDAE}"/>
              </a:ext>
            </a:extLst>
          </p:cNvPr>
          <p:cNvSpPr txBox="1"/>
          <p:nvPr/>
        </p:nvSpPr>
        <p:spPr>
          <a:xfrm>
            <a:off x="124430" y="3393389"/>
            <a:ext cx="159301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Which answer our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DF7FB9-1D88-48A2-BDFF-0C52D8152350}"/>
              </a:ext>
            </a:extLst>
          </p:cNvPr>
          <p:cNvSpPr txBox="1"/>
          <p:nvPr/>
        </p:nvSpPr>
        <p:spPr>
          <a:xfrm>
            <a:off x="1663569" y="1972469"/>
            <a:ext cx="1359752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And, eventually, will help us improve our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B253CE-30D4-45C2-95FE-57EDE20AC499}"/>
              </a:ext>
            </a:extLst>
          </p:cNvPr>
          <p:cNvSpPr txBox="1"/>
          <p:nvPr/>
        </p:nvSpPr>
        <p:spPr>
          <a:xfrm>
            <a:off x="230823" y="1947869"/>
            <a:ext cx="118425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Research Questions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771727-3549-4262-853A-B81CB2B2EC85}"/>
              </a:ext>
            </a:extLst>
          </p:cNvPr>
          <p:cNvCxnSpPr>
            <a:stCxn id="29" idx="3"/>
            <a:endCxn id="31" idx="1"/>
          </p:cNvCxnSpPr>
          <p:nvPr/>
        </p:nvCxnSpPr>
        <p:spPr>
          <a:xfrm>
            <a:off x="6140958" y="2235434"/>
            <a:ext cx="1241890" cy="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F2A66D1-0596-4750-984A-C9DB93902F11}"/>
              </a:ext>
            </a:extLst>
          </p:cNvPr>
          <p:cNvCxnSpPr/>
          <p:nvPr/>
        </p:nvCxnSpPr>
        <p:spPr>
          <a:xfrm flipH="1">
            <a:off x="7699806" y="2558599"/>
            <a:ext cx="345058" cy="1109433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383EEA-0CCF-458B-98C0-80916C5DA13C}"/>
              </a:ext>
            </a:extLst>
          </p:cNvPr>
          <p:cNvCxnSpPr>
            <a:cxnSpLocks/>
            <a:stCxn id="33" idx="2"/>
            <a:endCxn id="36" idx="3"/>
          </p:cNvCxnSpPr>
          <p:nvPr/>
        </p:nvCxnSpPr>
        <p:spPr>
          <a:xfrm flipH="1">
            <a:off x="3632433" y="4314363"/>
            <a:ext cx="4095471" cy="183637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1F3D85-97E6-4EBE-8CFD-EFE421EB7320}"/>
              </a:ext>
            </a:extLst>
          </p:cNvPr>
          <p:cNvCxnSpPr>
            <a:cxnSpLocks/>
            <a:stCxn id="36" idx="1"/>
            <a:endCxn id="38" idx="2"/>
          </p:cNvCxnSpPr>
          <p:nvPr/>
        </p:nvCxnSpPr>
        <p:spPr>
          <a:xfrm flipH="1" flipV="1">
            <a:off x="822950" y="4812561"/>
            <a:ext cx="1733660" cy="1338172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25E76B-020E-431A-98F9-E5CDE63487C8}"/>
              </a:ext>
            </a:extLst>
          </p:cNvPr>
          <p:cNvCxnSpPr>
            <a:cxnSpLocks/>
            <a:stCxn id="38" idx="0"/>
            <a:endCxn id="41" idx="2"/>
          </p:cNvCxnSpPr>
          <p:nvPr/>
        </p:nvCxnSpPr>
        <p:spPr>
          <a:xfrm flipV="1">
            <a:off x="822950" y="2594200"/>
            <a:ext cx="0" cy="1849029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D76D2E2-CD53-4208-AD7D-95F636D0DE1D}"/>
              </a:ext>
            </a:extLst>
          </p:cNvPr>
          <p:cNvCxnSpPr>
            <a:cxnSpLocks/>
            <a:stCxn id="41" idx="3"/>
            <a:endCxn id="48" idx="1"/>
          </p:cNvCxnSpPr>
          <p:nvPr/>
        </p:nvCxnSpPr>
        <p:spPr>
          <a:xfrm flipV="1">
            <a:off x="1415076" y="2266553"/>
            <a:ext cx="1856739" cy="4482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0604A7F-3736-4BE6-9A22-67C423F9C6D4}"/>
              </a:ext>
            </a:extLst>
          </p:cNvPr>
          <p:cNvSpPr txBox="1"/>
          <p:nvPr/>
        </p:nvSpPr>
        <p:spPr>
          <a:xfrm>
            <a:off x="3271815" y="2081887"/>
            <a:ext cx="93440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Practice</a:t>
            </a:r>
          </a:p>
        </p:txBody>
      </p:sp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0A1E89-C9B7-4A89-BBA7-C95625B98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1" y="6223012"/>
            <a:ext cx="2389675" cy="315437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B4B8A0-AE38-44DF-A63C-F60CDE811F9E}"/>
              </a:ext>
            </a:extLst>
          </p:cNvPr>
          <p:cNvSpPr/>
          <p:nvPr/>
        </p:nvSpPr>
        <p:spPr>
          <a:xfrm>
            <a:off x="4651131" y="1690689"/>
            <a:ext cx="4379764" cy="1073010"/>
          </a:xfrm>
          <a:prstGeom prst="rect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E39B46-F3C3-4BD8-B88D-EBE7F1966CFF}"/>
              </a:ext>
            </a:extLst>
          </p:cNvPr>
          <p:cNvSpPr/>
          <p:nvPr/>
        </p:nvSpPr>
        <p:spPr>
          <a:xfrm>
            <a:off x="6673361" y="3479580"/>
            <a:ext cx="2130365" cy="963649"/>
          </a:xfrm>
          <a:prstGeom prst="rect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7613D8-8115-4A97-A392-8AB3C8B32A4A}"/>
              </a:ext>
            </a:extLst>
          </p:cNvPr>
          <p:cNvSpPr/>
          <p:nvPr/>
        </p:nvSpPr>
        <p:spPr>
          <a:xfrm>
            <a:off x="2409092" y="5807378"/>
            <a:ext cx="1359752" cy="706557"/>
          </a:xfrm>
          <a:prstGeom prst="rect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E9B447-21A5-4BEA-9AF2-9D3A3A5325E6}"/>
              </a:ext>
            </a:extLst>
          </p:cNvPr>
          <p:cNvSpPr/>
          <p:nvPr/>
        </p:nvSpPr>
        <p:spPr>
          <a:xfrm>
            <a:off x="143073" y="4261628"/>
            <a:ext cx="1359752" cy="706557"/>
          </a:xfrm>
          <a:prstGeom prst="rect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4CE0D34-D868-46A5-97DE-8E047E9F967D}"/>
              </a:ext>
            </a:extLst>
          </p:cNvPr>
          <p:cNvSpPr/>
          <p:nvPr/>
        </p:nvSpPr>
        <p:spPr>
          <a:xfrm>
            <a:off x="123879" y="1812589"/>
            <a:ext cx="4209795" cy="989495"/>
          </a:xfrm>
          <a:prstGeom prst="rect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F7A0E-D489-4383-9A66-79F7F00F6AFD}"/>
              </a:ext>
            </a:extLst>
          </p:cNvPr>
          <p:cNvSpPr txBox="1"/>
          <p:nvPr/>
        </p:nvSpPr>
        <p:spPr>
          <a:xfrm>
            <a:off x="4572000" y="2936973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32A488-F5E2-414E-8BF9-DF8AA23D8721}"/>
              </a:ext>
            </a:extLst>
          </p:cNvPr>
          <p:cNvSpPr txBox="1"/>
          <p:nvPr/>
        </p:nvSpPr>
        <p:spPr>
          <a:xfrm>
            <a:off x="4591717" y="3759040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7CDCD4-FB17-421A-8E78-17AD72226D7D}"/>
              </a:ext>
            </a:extLst>
          </p:cNvPr>
          <p:cNvSpPr txBox="1"/>
          <p:nvPr/>
        </p:nvSpPr>
        <p:spPr>
          <a:xfrm>
            <a:off x="3140133" y="4734961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38074-D8CA-4656-8B40-4D43E5296221}"/>
              </a:ext>
            </a:extLst>
          </p:cNvPr>
          <p:cNvSpPr txBox="1"/>
          <p:nvPr/>
        </p:nvSpPr>
        <p:spPr>
          <a:xfrm>
            <a:off x="2280934" y="4047125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DC0C05-A6D6-4262-99FD-803CBE9BF2AC}"/>
              </a:ext>
            </a:extLst>
          </p:cNvPr>
          <p:cNvSpPr txBox="1"/>
          <p:nvPr/>
        </p:nvSpPr>
        <p:spPr>
          <a:xfrm>
            <a:off x="2266841" y="3489920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5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3C4C2B-6426-43C2-874C-BCBAB07683F3}"/>
              </a:ext>
            </a:extLst>
          </p:cNvPr>
          <p:cNvCxnSpPr>
            <a:stCxn id="3" idx="0"/>
          </p:cNvCxnSpPr>
          <p:nvPr/>
        </p:nvCxnSpPr>
        <p:spPr>
          <a:xfrm>
            <a:off x="5122632" y="293697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7470A9-072B-477B-AF44-14E62819800B}"/>
              </a:ext>
            </a:extLst>
          </p:cNvPr>
          <p:cNvCxnSpPr>
            <a:cxnSpLocks/>
            <a:stCxn id="3" idx="3"/>
            <a:endCxn id="2" idx="2"/>
          </p:cNvCxnSpPr>
          <p:nvPr/>
        </p:nvCxnSpPr>
        <p:spPr>
          <a:xfrm flipV="1">
            <a:off x="5673264" y="2763699"/>
            <a:ext cx="1167749" cy="3579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116C4D4-FFAC-4B1B-A196-65A74902C2BD}"/>
              </a:ext>
            </a:extLst>
          </p:cNvPr>
          <p:cNvCxnSpPr>
            <a:cxnSpLocks/>
            <a:stCxn id="51" idx="3"/>
            <a:endCxn id="25" idx="1"/>
          </p:cNvCxnSpPr>
          <p:nvPr/>
        </p:nvCxnSpPr>
        <p:spPr>
          <a:xfrm>
            <a:off x="5692981" y="3943706"/>
            <a:ext cx="980380" cy="176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5C6F163-64DF-40B1-82A6-7669CD40C901}"/>
              </a:ext>
            </a:extLst>
          </p:cNvPr>
          <p:cNvCxnSpPr>
            <a:cxnSpLocks/>
            <a:stCxn id="52" idx="2"/>
            <a:endCxn id="26" idx="0"/>
          </p:cNvCxnSpPr>
          <p:nvPr/>
        </p:nvCxnSpPr>
        <p:spPr>
          <a:xfrm flipH="1">
            <a:off x="3088968" y="5104293"/>
            <a:ext cx="601797" cy="7030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8DAA51-BF89-4E35-A789-DB439BD874E8}"/>
              </a:ext>
            </a:extLst>
          </p:cNvPr>
          <p:cNvCxnSpPr>
            <a:cxnSpLocks/>
            <a:stCxn id="53" idx="1"/>
            <a:endCxn id="27" idx="3"/>
          </p:cNvCxnSpPr>
          <p:nvPr/>
        </p:nvCxnSpPr>
        <p:spPr>
          <a:xfrm flipH="1">
            <a:off x="1502825" y="4231791"/>
            <a:ext cx="778109" cy="3831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FCCBF0D-96B1-40C8-B853-37B3172D51E6}"/>
              </a:ext>
            </a:extLst>
          </p:cNvPr>
          <p:cNvCxnSpPr>
            <a:cxnSpLocks/>
            <a:stCxn id="54" idx="0"/>
            <a:endCxn id="49" idx="2"/>
          </p:cNvCxnSpPr>
          <p:nvPr/>
        </p:nvCxnSpPr>
        <p:spPr>
          <a:xfrm flipH="1" flipV="1">
            <a:off x="2228777" y="2802084"/>
            <a:ext cx="588696" cy="6878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93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DF42-924B-4DFF-8499-70CECD47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9423"/>
            <a:ext cx="7886700" cy="886159"/>
          </a:xfrm>
        </p:spPr>
        <p:txBody>
          <a:bodyPr>
            <a:normAutofit fontScale="90000"/>
          </a:bodyPr>
          <a:lstStyle/>
          <a:p>
            <a:r>
              <a:rPr lang="en-US" dirty="0"/>
              <a:t>Drafting and Formatting Your Dissertation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E9DA-C89D-4956-A274-D5E0D29520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650" y="2967409"/>
            <a:ext cx="7886700" cy="2754935"/>
          </a:xfrm>
        </p:spPr>
        <p:txBody>
          <a:bodyPr/>
          <a:lstStyle/>
          <a:p>
            <a:r>
              <a:rPr lang="en-US" dirty="0"/>
              <a:t>Three elements in your dissertation: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Words (Content)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Figures and Tables (Content)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Formatting (Not Content)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484F6-9995-4A13-9A76-4CBE7C841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959071"/>
            <a:ext cx="7886700" cy="512763"/>
          </a:xfrm>
        </p:spPr>
        <p:txBody>
          <a:bodyPr/>
          <a:lstStyle/>
          <a:p>
            <a:r>
              <a:rPr lang="en-US" dirty="0"/>
              <a:t>You Don’t Have to Do Everything At Once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48B70-DE2B-4C20-9CDB-031FD5ED15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4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DF42-924B-4DFF-8499-70CECD47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9423"/>
            <a:ext cx="7886700" cy="886159"/>
          </a:xfrm>
        </p:spPr>
        <p:txBody>
          <a:bodyPr>
            <a:normAutofit fontScale="90000"/>
          </a:bodyPr>
          <a:lstStyle/>
          <a:p>
            <a:r>
              <a:rPr lang="en-US" dirty="0"/>
              <a:t>Drafting and Formatting Your Dissertation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E9DA-C89D-4956-A274-D5E0D29520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650" y="2967409"/>
            <a:ext cx="7886700" cy="2754935"/>
          </a:xfrm>
        </p:spPr>
        <p:txBody>
          <a:bodyPr/>
          <a:lstStyle/>
          <a:p>
            <a:r>
              <a:rPr lang="en-US" dirty="0"/>
              <a:t>Work on your Content and your Formatting separately.</a:t>
            </a:r>
          </a:p>
          <a:p>
            <a:endParaRPr lang="en-US" dirty="0"/>
          </a:p>
          <a:p>
            <a:r>
              <a:rPr lang="en-US" dirty="0"/>
              <a:t>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are separate processes.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It’s easy to get all caught up in formatting before you need to do it.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Which slows you down.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484F6-9995-4A13-9A76-4CBE7C841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959071"/>
            <a:ext cx="7886700" cy="512763"/>
          </a:xfrm>
        </p:spPr>
        <p:txBody>
          <a:bodyPr/>
          <a:lstStyle/>
          <a:p>
            <a:r>
              <a:rPr lang="en-US" dirty="0"/>
              <a:t>A Suggestion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48B70-DE2B-4C20-9CDB-031FD5ED15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E1A5-3DC7-47FA-BADE-601122BD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Possible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4D36C-1427-4C70-ACEE-A225C97720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For Drafting and Formatting Your Dissertation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E6B55-9587-4932-9847-CA7CF3D5D2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D1934-F8B5-470B-A5C0-19F53FB5A23E}"/>
              </a:ext>
            </a:extLst>
          </p:cNvPr>
          <p:cNvSpPr txBox="1"/>
          <p:nvPr/>
        </p:nvSpPr>
        <p:spPr>
          <a:xfrm>
            <a:off x="655021" y="3304575"/>
            <a:ext cx="2176096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Draft your words in Word using a simple, plain format.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6855B-6853-49A9-9CDB-92A7E9748C32}"/>
              </a:ext>
            </a:extLst>
          </p:cNvPr>
          <p:cNvSpPr txBox="1"/>
          <p:nvPr/>
        </p:nvSpPr>
        <p:spPr>
          <a:xfrm>
            <a:off x="400044" y="4440719"/>
            <a:ext cx="268605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Develop and design figures and tables in Word, Excel, or </a:t>
            </a:r>
            <a:r>
              <a:rPr lang="en-US" dirty="0" err="1">
                <a:solidFill>
                  <a:schemeClr val="bg1"/>
                </a:solidFill>
              </a:rPr>
              <a:t>Powerpoint</a:t>
            </a:r>
            <a:r>
              <a:rPr lang="en-US" dirty="0">
                <a:solidFill>
                  <a:schemeClr val="bg1"/>
                </a:solidFill>
              </a:rPr>
              <a:t> using the correct format.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B2A77-D72B-410D-86C4-BC4B3CDE1279}"/>
              </a:ext>
            </a:extLst>
          </p:cNvPr>
          <p:cNvSpPr txBox="1"/>
          <p:nvPr/>
        </p:nvSpPr>
        <p:spPr>
          <a:xfrm>
            <a:off x="3761637" y="3849938"/>
            <a:ext cx="2176096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Copy and paste your content into Word documents.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024B5-B46A-4E3C-8EA4-81C639F5A6DD}"/>
              </a:ext>
            </a:extLst>
          </p:cNvPr>
          <p:cNvSpPr txBox="1"/>
          <p:nvPr/>
        </p:nvSpPr>
        <p:spPr>
          <a:xfrm>
            <a:off x="6613276" y="3988437"/>
            <a:ext cx="217609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Format your dissertation in Word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EE9EF5-54EB-418C-9957-53A252EE7E02}"/>
              </a:ext>
            </a:extLst>
          </p:cNvPr>
          <p:cNvCxnSpPr>
            <a:stCxn id="6" idx="3"/>
          </p:cNvCxnSpPr>
          <p:nvPr/>
        </p:nvCxnSpPr>
        <p:spPr>
          <a:xfrm>
            <a:off x="2831117" y="376624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D2F405-A6F6-40BA-BC24-A5798B698A47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2831117" y="3766240"/>
            <a:ext cx="930520" cy="54536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D4AC96-019C-472E-B13E-CD1A9CD27687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086094" y="4311603"/>
            <a:ext cx="675543" cy="7292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738D64-9DA4-4236-9222-A5AD682FE82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5937733" y="4311603"/>
            <a:ext cx="67554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376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EDF8-0761-454D-8633-9182245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367"/>
            <a:ext cx="7886700" cy="88615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EF1D-2ED0-4D39-82D2-3340E1FAA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FEC79-DEC8-4A4B-8CE3-D93E7FE86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t="7094" r="25192" b="15299"/>
          <a:stretch/>
        </p:blipFill>
        <p:spPr>
          <a:xfrm>
            <a:off x="1802616" y="1247838"/>
            <a:ext cx="5538768" cy="48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9104"/>
      </p:ext>
    </p:extLst>
  </p:cSld>
  <p:clrMapOvr>
    <a:masterClrMapping/>
  </p:clrMapOvr>
</p:sld>
</file>

<file path=ppt/theme/theme1.xml><?xml version="1.0" encoding="utf-8"?>
<a:theme xmlns:a="http://schemas.openxmlformats.org/drawingml/2006/main" name="SJSU - Standard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0DB126CB-D441-464B-B99B-340F3E68FEA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7B5C3B03-1458-4E66-964B-19136E2BB492}"/>
    </a:ext>
  </a:extLst>
</a:theme>
</file>

<file path=ppt/theme/theme3.xml><?xml version="1.0" encoding="utf-8"?>
<a:theme xmlns:a="http://schemas.openxmlformats.org/drawingml/2006/main" name="Title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A99606CA-E4DD-4A7E-ADE3-38754EF64503}"/>
    </a:ext>
  </a:extLst>
</a:theme>
</file>

<file path=ppt/theme/theme4.xml><?xml version="1.0" encoding="utf-8"?>
<a:theme xmlns:a="http://schemas.openxmlformats.org/drawingml/2006/main" name="Bumper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5B6FD638-AF11-4110-A98B-52A30CAD40C6}"/>
    </a:ext>
  </a:extLst>
</a:theme>
</file>

<file path=ppt/theme/theme5.xml><?xml version="1.0" encoding="utf-8"?>
<a:theme xmlns:a="http://schemas.openxmlformats.org/drawingml/2006/main" name="Section Header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7B92B18D-2067-401C-8110-0CCB6A0E47FC}"/>
    </a:ext>
  </a:extLst>
</a:theme>
</file>

<file path=ppt/theme/theme6.xml><?xml version="1.0" encoding="utf-8"?>
<a:theme xmlns:a="http://schemas.openxmlformats.org/drawingml/2006/main" name="White Content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304BAEE5-2FC4-42BA-9CBC-59F25EDAC538}"/>
    </a:ext>
  </a:extLst>
</a:theme>
</file>

<file path=ppt/theme/theme7.xml><?xml version="1.0" encoding="utf-8"?>
<a:theme xmlns:a="http://schemas.openxmlformats.org/drawingml/2006/main" name="Blue Content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038E574D-EE11-4760-836B-ADD15C9B1572}"/>
    </a:ext>
  </a:extLst>
</a:theme>
</file>

<file path=ppt/theme/theme8.xml><?xml version="1.0" encoding="utf-8"?>
<a:theme xmlns:a="http://schemas.openxmlformats.org/drawingml/2006/main" name="Image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2FA2181D-B5FB-4A35-83F1-4BE74620503A}"/>
    </a:ext>
  </a:extLst>
</a:theme>
</file>

<file path=ppt/theme/theme9.xml><?xml version="1.0" encoding="utf-8"?>
<a:theme xmlns:a="http://schemas.openxmlformats.org/drawingml/2006/main" name="Chart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Standard - Draft 5.potx" id="{36E5E114-1A42-43F1-917F-B66C68889A8F}" vid="{A280AFC1-4B8A-4049-87F8-E60A0114FF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SJSU-Standard-PPT</Template>
  <TotalTime>162</TotalTime>
  <Words>473</Words>
  <Application>Microsoft Office PowerPoint</Application>
  <PresentationFormat>On-screen Show (4:3)</PresentationFormat>
  <Paragraphs>89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SJSU Spartan Regular</vt:lpstr>
      <vt:lpstr>Arial</vt:lpstr>
      <vt:lpstr>Helvetica Neue</vt:lpstr>
      <vt:lpstr>SJSU Spartan Bold</vt:lpstr>
      <vt:lpstr>Calibri</vt:lpstr>
      <vt:lpstr>SJSU - Standard</vt:lpstr>
      <vt:lpstr>Cover Slides</vt:lpstr>
      <vt:lpstr>Title Slides</vt:lpstr>
      <vt:lpstr>Bumper Slides</vt:lpstr>
      <vt:lpstr>Section Headers</vt:lpstr>
      <vt:lpstr>White Content Slides</vt:lpstr>
      <vt:lpstr>Blue Content Slides</vt:lpstr>
      <vt:lpstr>Image Slides</vt:lpstr>
      <vt:lpstr>Charts</vt:lpstr>
      <vt:lpstr>Dissertation Resources</vt:lpstr>
      <vt:lpstr>Welcome</vt:lpstr>
      <vt:lpstr>Tonight’s Agenda</vt:lpstr>
      <vt:lpstr>PowerPoint Presentation</vt:lpstr>
      <vt:lpstr>PowerPoint Presentation</vt:lpstr>
      <vt:lpstr>Drafting and Formatting Your Dissertation</vt:lpstr>
      <vt:lpstr>Drafting and Formatting Your Dissertation</vt:lpstr>
      <vt:lpstr>A Possible Process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</dc:creator>
  <cp:lastModifiedBy>Tom</cp:lastModifiedBy>
  <cp:revision>39</cp:revision>
  <dcterms:created xsi:type="dcterms:W3CDTF">2020-05-27T21:00:35Z</dcterms:created>
  <dcterms:modified xsi:type="dcterms:W3CDTF">2020-11-10T23:14:09Z</dcterms:modified>
</cp:coreProperties>
</file>