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09" r:id="rId1"/>
  </p:sldMasterIdLst>
  <p:notesMasterIdLst>
    <p:notesMasterId r:id="rId31"/>
  </p:notesMasterIdLst>
  <p:handoutMasterIdLst>
    <p:handoutMasterId r:id="rId32"/>
  </p:handoutMasterIdLst>
  <p:sldIdLst>
    <p:sldId id="256" r:id="rId2"/>
    <p:sldId id="260" r:id="rId3"/>
    <p:sldId id="296" r:id="rId4"/>
    <p:sldId id="295" r:id="rId5"/>
    <p:sldId id="322" r:id="rId6"/>
    <p:sldId id="319" r:id="rId7"/>
    <p:sldId id="328" r:id="rId8"/>
    <p:sldId id="329" r:id="rId9"/>
    <p:sldId id="330" r:id="rId10"/>
    <p:sldId id="331" r:id="rId11"/>
    <p:sldId id="332" r:id="rId12"/>
    <p:sldId id="333" r:id="rId13"/>
    <p:sldId id="334" r:id="rId14"/>
    <p:sldId id="335" r:id="rId15"/>
    <p:sldId id="336" r:id="rId16"/>
    <p:sldId id="317" r:id="rId17"/>
    <p:sldId id="323" r:id="rId18"/>
    <p:sldId id="318" r:id="rId19"/>
    <p:sldId id="324" r:id="rId20"/>
    <p:sldId id="325" r:id="rId21"/>
    <p:sldId id="326" r:id="rId22"/>
    <p:sldId id="327" r:id="rId23"/>
    <p:sldId id="303" r:id="rId24"/>
    <p:sldId id="304" r:id="rId25"/>
    <p:sldId id="305" r:id="rId26"/>
    <p:sldId id="337" r:id="rId27"/>
    <p:sldId id="338" r:id="rId28"/>
    <p:sldId id="340" r:id="rId29"/>
    <p:sldId id="316" r:id="rId30"/>
  </p:sldIdLst>
  <p:sldSz cx="12192000" cy="6858000"/>
  <p:notesSz cx="7010400" cy="93964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C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98"/>
    <p:restoredTop sz="94014"/>
  </p:normalViewPr>
  <p:slideViewPr>
    <p:cSldViewPr snapToGrid="0" snapToObjects="1">
      <p:cViewPr varScale="1">
        <p:scale>
          <a:sx n="58" d="100"/>
          <a:sy n="58" d="100"/>
        </p:scale>
        <p:origin x="78" y="804"/>
      </p:cViewPr>
      <p:guideLst/>
    </p:cSldViewPr>
  </p:slideViewPr>
  <p:notesTextViewPr>
    <p:cViewPr>
      <p:scale>
        <a:sx n="1" d="1"/>
        <a:sy n="1" d="1"/>
      </p:scale>
      <p:origin x="0" y="0"/>
    </p:cViewPr>
  </p:notesTextViewPr>
  <p:notesViewPr>
    <p:cSldViewPr snapToGrid="0" snapToObjects="1">
      <p:cViewPr varScale="1">
        <p:scale>
          <a:sx n="74" d="100"/>
          <a:sy n="74" d="100"/>
        </p:scale>
        <p:origin x="2320"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71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71488"/>
          </a:xfrm>
          <a:prstGeom prst="rect">
            <a:avLst/>
          </a:prstGeom>
        </p:spPr>
        <p:txBody>
          <a:bodyPr vert="horz" lIns="91440" tIns="45720" rIns="91440" bIns="45720" rtlCol="0"/>
          <a:lstStyle>
            <a:lvl1pPr algn="r">
              <a:defRPr sz="1200"/>
            </a:lvl1pPr>
          </a:lstStyle>
          <a:p>
            <a:fld id="{D698484D-67EF-4F6C-BCF0-84CC5476F865}" type="datetimeFigureOut">
              <a:rPr lang="en-US" smtClean="0"/>
              <a:t>11/10/2020</a:t>
            </a:fld>
            <a:endParaRPr lang="en-US"/>
          </a:p>
        </p:txBody>
      </p:sp>
      <p:sp>
        <p:nvSpPr>
          <p:cNvPr id="4" name="Footer Placeholder 3"/>
          <p:cNvSpPr>
            <a:spLocks noGrp="1"/>
          </p:cNvSpPr>
          <p:nvPr>
            <p:ph type="ftr" sz="quarter" idx="2"/>
          </p:nvPr>
        </p:nvSpPr>
        <p:spPr>
          <a:xfrm>
            <a:off x="0" y="8924925"/>
            <a:ext cx="3038475" cy="4714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924925"/>
            <a:ext cx="3038475" cy="471488"/>
          </a:xfrm>
          <a:prstGeom prst="rect">
            <a:avLst/>
          </a:prstGeom>
        </p:spPr>
        <p:txBody>
          <a:bodyPr vert="horz" lIns="91440" tIns="45720" rIns="91440" bIns="45720" rtlCol="0" anchor="b"/>
          <a:lstStyle>
            <a:lvl1pPr algn="r">
              <a:defRPr sz="1200"/>
            </a:lvl1pPr>
          </a:lstStyle>
          <a:p>
            <a:fld id="{BEDC9ED5-E431-4865-ABDE-4512321847A1}" type="slidenum">
              <a:rPr lang="en-US" smtClean="0"/>
              <a:t>‹#›</a:t>
            </a:fld>
            <a:endParaRPr lang="en-US"/>
          </a:p>
        </p:txBody>
      </p:sp>
    </p:spTree>
    <p:extLst>
      <p:ext uri="{BB962C8B-B14F-4D97-AF65-F5344CB8AC3E}">
        <p14:creationId xmlns:p14="http://schemas.microsoft.com/office/powerpoint/2010/main" val="35687798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71452"/>
          </a:xfrm>
          <a:prstGeom prst="rect">
            <a:avLst/>
          </a:prstGeom>
        </p:spPr>
        <p:txBody>
          <a:bodyPr vert="horz" lIns="93744" tIns="46872" rIns="93744" bIns="46872" rtlCol="0"/>
          <a:lstStyle>
            <a:lvl1pPr algn="l">
              <a:defRPr sz="1200"/>
            </a:lvl1pPr>
          </a:lstStyle>
          <a:p>
            <a:endParaRPr lang="en-US"/>
          </a:p>
        </p:txBody>
      </p:sp>
      <p:sp>
        <p:nvSpPr>
          <p:cNvPr id="3" name="Date Placeholder 2"/>
          <p:cNvSpPr>
            <a:spLocks noGrp="1"/>
          </p:cNvSpPr>
          <p:nvPr>
            <p:ph type="dt" idx="1"/>
          </p:nvPr>
        </p:nvSpPr>
        <p:spPr>
          <a:xfrm>
            <a:off x="3970938" y="0"/>
            <a:ext cx="3037840" cy="471452"/>
          </a:xfrm>
          <a:prstGeom prst="rect">
            <a:avLst/>
          </a:prstGeom>
        </p:spPr>
        <p:txBody>
          <a:bodyPr vert="horz" lIns="93744" tIns="46872" rIns="93744" bIns="46872" rtlCol="0"/>
          <a:lstStyle>
            <a:lvl1pPr algn="r">
              <a:defRPr sz="1200"/>
            </a:lvl1pPr>
          </a:lstStyle>
          <a:p>
            <a:fld id="{9F8B9F00-3F8A-8145-8C51-1663E890CAB5}" type="datetimeFigureOut">
              <a:rPr lang="en-US" smtClean="0"/>
              <a:t>11/10/2020</a:t>
            </a:fld>
            <a:endParaRPr lang="en-US"/>
          </a:p>
        </p:txBody>
      </p:sp>
      <p:sp>
        <p:nvSpPr>
          <p:cNvPr id="4" name="Slide Image Placeholder 3"/>
          <p:cNvSpPr>
            <a:spLocks noGrp="1" noRot="1" noChangeAspect="1"/>
          </p:cNvSpPr>
          <p:nvPr>
            <p:ph type="sldImg" idx="2"/>
          </p:nvPr>
        </p:nvSpPr>
        <p:spPr>
          <a:xfrm>
            <a:off x="685800" y="1174750"/>
            <a:ext cx="5638800" cy="3171825"/>
          </a:xfrm>
          <a:prstGeom prst="rect">
            <a:avLst/>
          </a:prstGeom>
          <a:noFill/>
          <a:ln w="12700">
            <a:solidFill>
              <a:prstClr val="black"/>
            </a:solidFill>
          </a:ln>
        </p:spPr>
        <p:txBody>
          <a:bodyPr vert="horz" lIns="93744" tIns="46872" rIns="93744" bIns="46872" rtlCol="0" anchor="ctr"/>
          <a:lstStyle/>
          <a:p>
            <a:endParaRPr lang="en-US"/>
          </a:p>
        </p:txBody>
      </p:sp>
      <p:sp>
        <p:nvSpPr>
          <p:cNvPr id="5" name="Notes Placeholder 4"/>
          <p:cNvSpPr>
            <a:spLocks noGrp="1"/>
          </p:cNvSpPr>
          <p:nvPr>
            <p:ph type="body" sz="quarter" idx="3"/>
          </p:nvPr>
        </p:nvSpPr>
        <p:spPr>
          <a:xfrm>
            <a:off x="701040" y="4522024"/>
            <a:ext cx="5608320" cy="3699838"/>
          </a:xfrm>
          <a:prstGeom prst="rect">
            <a:avLst/>
          </a:prstGeom>
        </p:spPr>
        <p:txBody>
          <a:bodyPr vert="horz" lIns="93744" tIns="46872" rIns="93744" bIns="468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24962"/>
            <a:ext cx="3037840" cy="471451"/>
          </a:xfrm>
          <a:prstGeom prst="rect">
            <a:avLst/>
          </a:prstGeom>
        </p:spPr>
        <p:txBody>
          <a:bodyPr vert="horz" lIns="93744" tIns="46872" rIns="93744" bIns="4687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924962"/>
            <a:ext cx="3037840" cy="471451"/>
          </a:xfrm>
          <a:prstGeom prst="rect">
            <a:avLst/>
          </a:prstGeom>
        </p:spPr>
        <p:txBody>
          <a:bodyPr vert="horz" lIns="93744" tIns="46872" rIns="93744" bIns="46872" rtlCol="0" anchor="b"/>
          <a:lstStyle>
            <a:lvl1pPr algn="r">
              <a:defRPr sz="1200"/>
            </a:lvl1pPr>
          </a:lstStyle>
          <a:p>
            <a:fld id="{5E71A341-FF9E-C44B-AA62-CC6BC6A464CE}" type="slidenum">
              <a:rPr lang="en-US" smtClean="0"/>
              <a:t>‹#›</a:t>
            </a:fld>
            <a:endParaRPr lang="en-US"/>
          </a:p>
        </p:txBody>
      </p:sp>
    </p:spTree>
    <p:extLst>
      <p:ext uri="{BB962C8B-B14F-4D97-AF65-F5344CB8AC3E}">
        <p14:creationId xmlns:p14="http://schemas.microsoft.com/office/powerpoint/2010/main" val="348929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71A341-FF9E-C44B-AA62-CC6BC6A464CE}" type="slidenum">
              <a:rPr lang="en-US" smtClean="0"/>
              <a:t>1</a:t>
            </a:fld>
            <a:endParaRPr lang="en-US"/>
          </a:p>
        </p:txBody>
      </p:sp>
    </p:spTree>
    <p:extLst>
      <p:ext uri="{BB962C8B-B14F-4D97-AF65-F5344CB8AC3E}">
        <p14:creationId xmlns:p14="http://schemas.microsoft.com/office/powerpoint/2010/main" val="825738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15</a:t>
            </a:fld>
            <a:endParaRPr lang="en-US"/>
          </a:p>
        </p:txBody>
      </p:sp>
    </p:spTree>
    <p:extLst>
      <p:ext uri="{BB962C8B-B14F-4D97-AF65-F5344CB8AC3E}">
        <p14:creationId xmlns:p14="http://schemas.microsoft.com/office/powerpoint/2010/main" val="237628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16</a:t>
            </a:fld>
            <a:endParaRPr lang="en-US"/>
          </a:p>
        </p:txBody>
      </p:sp>
    </p:spTree>
    <p:extLst>
      <p:ext uri="{BB962C8B-B14F-4D97-AF65-F5344CB8AC3E}">
        <p14:creationId xmlns:p14="http://schemas.microsoft.com/office/powerpoint/2010/main" val="113190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18</a:t>
            </a:fld>
            <a:endParaRPr lang="en-US"/>
          </a:p>
        </p:txBody>
      </p:sp>
    </p:spTree>
    <p:extLst>
      <p:ext uri="{BB962C8B-B14F-4D97-AF65-F5344CB8AC3E}">
        <p14:creationId xmlns:p14="http://schemas.microsoft.com/office/powerpoint/2010/main" val="972652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20</a:t>
            </a:fld>
            <a:endParaRPr lang="en-US"/>
          </a:p>
        </p:txBody>
      </p:sp>
    </p:spTree>
    <p:extLst>
      <p:ext uri="{BB962C8B-B14F-4D97-AF65-F5344CB8AC3E}">
        <p14:creationId xmlns:p14="http://schemas.microsoft.com/office/powerpoint/2010/main" val="1378867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23</a:t>
            </a:fld>
            <a:endParaRPr lang="en-US"/>
          </a:p>
        </p:txBody>
      </p:sp>
    </p:spTree>
    <p:extLst>
      <p:ext uri="{BB962C8B-B14F-4D97-AF65-F5344CB8AC3E}">
        <p14:creationId xmlns:p14="http://schemas.microsoft.com/office/powerpoint/2010/main" val="129960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24</a:t>
            </a:fld>
            <a:endParaRPr lang="en-US"/>
          </a:p>
        </p:txBody>
      </p:sp>
    </p:spTree>
    <p:extLst>
      <p:ext uri="{BB962C8B-B14F-4D97-AF65-F5344CB8AC3E}">
        <p14:creationId xmlns:p14="http://schemas.microsoft.com/office/powerpoint/2010/main" val="1337576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25</a:t>
            </a:fld>
            <a:endParaRPr lang="en-US"/>
          </a:p>
        </p:txBody>
      </p:sp>
    </p:spTree>
    <p:extLst>
      <p:ext uri="{BB962C8B-B14F-4D97-AF65-F5344CB8AC3E}">
        <p14:creationId xmlns:p14="http://schemas.microsoft.com/office/powerpoint/2010/main" val="503914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26</a:t>
            </a:fld>
            <a:endParaRPr lang="en-US"/>
          </a:p>
        </p:txBody>
      </p:sp>
    </p:spTree>
    <p:extLst>
      <p:ext uri="{BB962C8B-B14F-4D97-AF65-F5344CB8AC3E}">
        <p14:creationId xmlns:p14="http://schemas.microsoft.com/office/powerpoint/2010/main" val="2277713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27</a:t>
            </a:fld>
            <a:endParaRPr lang="en-US"/>
          </a:p>
        </p:txBody>
      </p:sp>
    </p:spTree>
    <p:extLst>
      <p:ext uri="{BB962C8B-B14F-4D97-AF65-F5344CB8AC3E}">
        <p14:creationId xmlns:p14="http://schemas.microsoft.com/office/powerpoint/2010/main" val="1820743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28</a:t>
            </a:fld>
            <a:endParaRPr lang="en-US"/>
          </a:p>
        </p:txBody>
      </p:sp>
    </p:spTree>
    <p:extLst>
      <p:ext uri="{BB962C8B-B14F-4D97-AF65-F5344CB8AC3E}">
        <p14:creationId xmlns:p14="http://schemas.microsoft.com/office/powerpoint/2010/main" val="854684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2</a:t>
            </a:fld>
            <a:endParaRPr lang="en-US"/>
          </a:p>
        </p:txBody>
      </p:sp>
    </p:spTree>
    <p:extLst>
      <p:ext uri="{BB962C8B-B14F-4D97-AF65-F5344CB8AC3E}">
        <p14:creationId xmlns:p14="http://schemas.microsoft.com/office/powerpoint/2010/main" val="1013578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3</a:t>
            </a:fld>
            <a:endParaRPr lang="en-US"/>
          </a:p>
        </p:txBody>
      </p:sp>
    </p:spTree>
    <p:extLst>
      <p:ext uri="{BB962C8B-B14F-4D97-AF65-F5344CB8AC3E}">
        <p14:creationId xmlns:p14="http://schemas.microsoft.com/office/powerpoint/2010/main" val="2024947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4</a:t>
            </a:fld>
            <a:endParaRPr lang="en-US"/>
          </a:p>
        </p:txBody>
      </p:sp>
    </p:spTree>
    <p:extLst>
      <p:ext uri="{BB962C8B-B14F-4D97-AF65-F5344CB8AC3E}">
        <p14:creationId xmlns:p14="http://schemas.microsoft.com/office/powerpoint/2010/main" val="869874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7</a:t>
            </a:fld>
            <a:endParaRPr lang="en-US"/>
          </a:p>
        </p:txBody>
      </p:sp>
    </p:spTree>
    <p:extLst>
      <p:ext uri="{BB962C8B-B14F-4D97-AF65-F5344CB8AC3E}">
        <p14:creationId xmlns:p14="http://schemas.microsoft.com/office/powerpoint/2010/main" val="2312870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8</a:t>
            </a:fld>
            <a:endParaRPr lang="en-US"/>
          </a:p>
        </p:txBody>
      </p:sp>
    </p:spTree>
    <p:extLst>
      <p:ext uri="{BB962C8B-B14F-4D97-AF65-F5344CB8AC3E}">
        <p14:creationId xmlns:p14="http://schemas.microsoft.com/office/powerpoint/2010/main" val="1343226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10</a:t>
            </a:fld>
            <a:endParaRPr lang="en-US"/>
          </a:p>
        </p:txBody>
      </p:sp>
    </p:spTree>
    <p:extLst>
      <p:ext uri="{BB962C8B-B14F-4D97-AF65-F5344CB8AC3E}">
        <p14:creationId xmlns:p14="http://schemas.microsoft.com/office/powerpoint/2010/main" val="1564988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11</a:t>
            </a:fld>
            <a:endParaRPr lang="en-US"/>
          </a:p>
        </p:txBody>
      </p:sp>
    </p:spTree>
    <p:extLst>
      <p:ext uri="{BB962C8B-B14F-4D97-AF65-F5344CB8AC3E}">
        <p14:creationId xmlns:p14="http://schemas.microsoft.com/office/powerpoint/2010/main" val="174398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71A341-FF9E-C44B-AA62-CC6BC6A464CE}" type="slidenum">
              <a:rPr lang="en-US" smtClean="0"/>
              <a:t>13</a:t>
            </a:fld>
            <a:endParaRPr lang="en-US"/>
          </a:p>
        </p:txBody>
      </p:sp>
    </p:spTree>
    <p:extLst>
      <p:ext uri="{BB962C8B-B14F-4D97-AF65-F5344CB8AC3E}">
        <p14:creationId xmlns:p14="http://schemas.microsoft.com/office/powerpoint/2010/main" val="1492997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E8FA147F-968A-E147-A48B-E13C9AE7A704}" type="datetimeFigureOut">
              <a:rPr lang="en-US" smtClean="0"/>
              <a:t>11/10/2020</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8B9651C8-B1D4-1D43-97AD-98C9D986369D}"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8901910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FA147F-968A-E147-A48B-E13C9AE7A704}" type="datetimeFigureOut">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651C8-B1D4-1D43-97AD-98C9D986369D}" type="slidenum">
              <a:rPr lang="en-US" smtClean="0"/>
              <a:t>‹#›</a:t>
            </a:fld>
            <a:endParaRPr lang="en-US"/>
          </a:p>
        </p:txBody>
      </p:sp>
    </p:spTree>
    <p:extLst>
      <p:ext uri="{BB962C8B-B14F-4D97-AF65-F5344CB8AC3E}">
        <p14:creationId xmlns:p14="http://schemas.microsoft.com/office/powerpoint/2010/main" val="1530691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FA147F-968A-E147-A48B-E13C9AE7A704}" type="datetimeFigureOut">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651C8-B1D4-1D43-97AD-98C9D986369D}" type="slidenum">
              <a:rPr lang="en-US" smtClean="0"/>
              <a:t>‹#›</a:t>
            </a:fld>
            <a:endParaRPr lang="en-US"/>
          </a:p>
        </p:txBody>
      </p:sp>
    </p:spTree>
    <p:extLst>
      <p:ext uri="{BB962C8B-B14F-4D97-AF65-F5344CB8AC3E}">
        <p14:creationId xmlns:p14="http://schemas.microsoft.com/office/powerpoint/2010/main" val="162284480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FA147F-968A-E147-A48B-E13C9AE7A704}" type="datetimeFigureOut">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651C8-B1D4-1D43-97AD-98C9D986369D}" type="slidenum">
              <a:rPr lang="en-US" smtClean="0"/>
              <a:t>‹#›</a:t>
            </a:fld>
            <a:endParaRPr lang="en-US"/>
          </a:p>
        </p:txBody>
      </p:sp>
    </p:spTree>
    <p:extLst>
      <p:ext uri="{BB962C8B-B14F-4D97-AF65-F5344CB8AC3E}">
        <p14:creationId xmlns:p14="http://schemas.microsoft.com/office/powerpoint/2010/main" val="1892035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E8FA147F-968A-E147-A48B-E13C9AE7A704}" type="datetimeFigureOut">
              <a:rPr lang="en-US" smtClean="0"/>
              <a:t>11/10/2020</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8B9651C8-B1D4-1D43-97AD-98C9D986369D}"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6576824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FA147F-968A-E147-A48B-E13C9AE7A704}" type="datetimeFigureOut">
              <a:rPr lang="en-US" smtClean="0"/>
              <a:t>11/10/2020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9651C8-B1D4-1D43-97AD-98C9D986369D}" type="slidenum">
              <a:rPr lang="en-US" smtClean="0"/>
              <a:t>‹#›</a:t>
            </a:fld>
            <a:endParaRPr lang="en-US"/>
          </a:p>
        </p:txBody>
      </p:sp>
    </p:spTree>
    <p:extLst>
      <p:ext uri="{BB962C8B-B14F-4D97-AF65-F5344CB8AC3E}">
        <p14:creationId xmlns:p14="http://schemas.microsoft.com/office/powerpoint/2010/main" val="136360142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FA147F-968A-E147-A48B-E13C9AE7A704}" type="datetimeFigureOut">
              <a:rPr lang="en-US" smtClean="0"/>
              <a:t>11/10/2020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9651C8-B1D4-1D43-97AD-98C9D986369D}" type="slidenum">
              <a:rPr lang="en-US" smtClean="0"/>
              <a:t>‹#›</a:t>
            </a:fld>
            <a:endParaRPr lang="en-US"/>
          </a:p>
        </p:txBody>
      </p:sp>
    </p:spTree>
    <p:extLst>
      <p:ext uri="{BB962C8B-B14F-4D97-AF65-F5344CB8AC3E}">
        <p14:creationId xmlns:p14="http://schemas.microsoft.com/office/powerpoint/2010/main" val="10368599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FA147F-968A-E147-A48B-E13C9AE7A704}" type="datetimeFigureOut">
              <a:rPr lang="en-US" smtClean="0"/>
              <a:t>11/10/2020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9651C8-B1D4-1D43-97AD-98C9D986369D}" type="slidenum">
              <a:rPr lang="en-US" smtClean="0"/>
              <a:t>‹#›</a:t>
            </a:fld>
            <a:endParaRPr lang="en-US"/>
          </a:p>
        </p:txBody>
      </p:sp>
    </p:spTree>
    <p:extLst>
      <p:ext uri="{BB962C8B-B14F-4D97-AF65-F5344CB8AC3E}">
        <p14:creationId xmlns:p14="http://schemas.microsoft.com/office/powerpoint/2010/main" val="1041330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FA147F-968A-E147-A48B-E13C9AE7A704}" type="datetimeFigureOut">
              <a:rPr lang="en-US" smtClean="0"/>
              <a:t>11/10/2020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9651C8-B1D4-1D43-97AD-98C9D986369D}" type="slidenum">
              <a:rPr lang="en-US" smtClean="0"/>
              <a:t>‹#›</a:t>
            </a:fld>
            <a:endParaRPr lang="en-US"/>
          </a:p>
        </p:txBody>
      </p:sp>
    </p:spTree>
    <p:extLst>
      <p:ext uri="{BB962C8B-B14F-4D97-AF65-F5344CB8AC3E}">
        <p14:creationId xmlns:p14="http://schemas.microsoft.com/office/powerpoint/2010/main" val="180031448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E8FA147F-968A-E147-A48B-E13C9AE7A704}" type="datetimeFigureOut">
              <a:rPr lang="en-US" smtClean="0"/>
              <a:t>11/10/2020</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8B9651C8-B1D4-1D43-97AD-98C9D986369D}"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88362777"/>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E8FA147F-968A-E147-A48B-E13C9AE7A704}" type="datetimeFigureOut">
              <a:rPr lang="en-US" smtClean="0"/>
              <a:t>11/10/2020</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8B9651C8-B1D4-1D43-97AD-98C9D986369D}" type="slidenum">
              <a:rPr lang="en-US" smtClean="0"/>
              <a:t>‹#›</a:t>
            </a:fld>
            <a:endParaRPr lang="en-US"/>
          </a:p>
        </p:txBody>
      </p:sp>
    </p:spTree>
    <p:extLst>
      <p:ext uri="{BB962C8B-B14F-4D97-AF65-F5344CB8AC3E}">
        <p14:creationId xmlns:p14="http://schemas.microsoft.com/office/powerpoint/2010/main" val="1420162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E8FA147F-968A-E147-A48B-E13C9AE7A704}" type="datetimeFigureOut">
              <a:rPr lang="en-US" smtClean="0"/>
              <a:t>11/10/2020</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8B9651C8-B1D4-1D43-97AD-98C9D986369D}"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02798084"/>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sjsu.edu/edd/resources/edddissertationguidelines/index.html" TargetMode="External"/><Relationship Id="rId2" Type="http://schemas.openxmlformats.org/officeDocument/2006/relationships/hyperlink" Target="http://www.sjsu.edu/wac/pages/edd-writing-support/SJSU%20Dissertation%20Quick%20Reference%20Guide.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41026" y="4274608"/>
            <a:ext cx="6831673" cy="1086237"/>
          </a:xfrm>
        </p:spPr>
        <p:txBody>
          <a:bodyPr>
            <a:normAutofit/>
          </a:bodyPr>
          <a:lstStyle/>
          <a:p>
            <a:r>
              <a:rPr lang="en-US" dirty="0">
                <a:latin typeface="Impact" charset="0"/>
                <a:ea typeface="Impact" charset="0"/>
                <a:cs typeface="Impact" charset="0"/>
              </a:rPr>
              <a:t>Radha </a:t>
            </a:r>
            <a:r>
              <a:rPr lang="en-US" dirty="0" err="1">
                <a:latin typeface="Impact" charset="0"/>
                <a:ea typeface="Impact" charset="0"/>
                <a:cs typeface="Impact" charset="0"/>
              </a:rPr>
              <a:t>Aravamudhan</a:t>
            </a:r>
            <a:endParaRPr lang="en-US" dirty="0">
              <a:latin typeface="Impact" charset="0"/>
              <a:ea typeface="Impact" charset="0"/>
              <a:cs typeface="Impact" charset="0"/>
            </a:endParaRPr>
          </a:p>
          <a:p>
            <a:r>
              <a:rPr lang="en-US" dirty="0">
                <a:latin typeface="Impact" charset="0"/>
                <a:ea typeface="Impact" charset="0"/>
                <a:cs typeface="Impact" charset="0"/>
              </a:rPr>
              <a:t>Ed.D. Class of 2019</a:t>
            </a:r>
          </a:p>
        </p:txBody>
      </p:sp>
      <p:sp>
        <p:nvSpPr>
          <p:cNvPr id="5" name="TextBox 4"/>
          <p:cNvSpPr txBox="1"/>
          <p:nvPr/>
        </p:nvSpPr>
        <p:spPr>
          <a:xfrm>
            <a:off x="4234868" y="1432975"/>
            <a:ext cx="4043991" cy="507831"/>
          </a:xfrm>
          <a:prstGeom prst="rect">
            <a:avLst/>
          </a:prstGeom>
          <a:noFill/>
        </p:spPr>
        <p:txBody>
          <a:bodyPr wrap="square" rtlCol="0">
            <a:spAutoFit/>
          </a:bodyPr>
          <a:lstStyle/>
          <a:p>
            <a:pPr algn="ctr"/>
            <a:r>
              <a:rPr lang="en-US" sz="2700" dirty="0">
                <a:latin typeface="Gill Sans" charset="0"/>
                <a:ea typeface="Gill Sans" charset="0"/>
                <a:cs typeface="Gill Sans" charset="0"/>
              </a:rPr>
              <a:t>APA Format Review</a:t>
            </a:r>
          </a:p>
        </p:txBody>
      </p:sp>
    </p:spTree>
    <p:extLst>
      <p:ext uri="{BB962C8B-B14F-4D97-AF65-F5344CB8AC3E}">
        <p14:creationId xmlns:p14="http://schemas.microsoft.com/office/powerpoint/2010/main" val="903575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21906" y="11892"/>
            <a:ext cx="9850894" cy="6858000"/>
            <a:chOff x="1121906" y="11892"/>
            <a:chExt cx="9850894" cy="6858000"/>
          </a:xfrm>
        </p:grpSpPr>
        <p:grpSp>
          <p:nvGrpSpPr>
            <p:cNvPr id="5" name="Group 4"/>
            <p:cNvGrpSpPr/>
            <p:nvPr/>
          </p:nvGrpSpPr>
          <p:grpSpPr>
            <a:xfrm>
              <a:off x="1121906" y="11892"/>
              <a:ext cx="8923969" cy="6858000"/>
              <a:chOff x="1121906" y="11892"/>
              <a:chExt cx="8923969" cy="6858000"/>
            </a:xfrm>
          </p:grpSpPr>
          <p:grpSp>
            <p:nvGrpSpPr>
              <p:cNvPr id="44" name="Group 43"/>
              <p:cNvGrpSpPr/>
              <p:nvPr/>
            </p:nvGrpSpPr>
            <p:grpSpPr>
              <a:xfrm>
                <a:off x="1121906" y="11892"/>
                <a:ext cx="5661937" cy="6858000"/>
                <a:chOff x="1121906" y="11892"/>
                <a:chExt cx="5661937" cy="6858000"/>
              </a:xfrm>
            </p:grpSpPr>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906" y="11892"/>
                  <a:ext cx="5661937" cy="6858000"/>
                </a:xfrm>
                <a:prstGeom prst="rect">
                  <a:avLst/>
                </a:prstGeom>
              </p:spPr>
            </p:pic>
            <p:sp>
              <p:nvSpPr>
                <p:cNvPr id="3" name="TextBox 2"/>
                <p:cNvSpPr txBox="1"/>
                <p:nvPr/>
              </p:nvSpPr>
              <p:spPr>
                <a:xfrm>
                  <a:off x="4819650" y="177883"/>
                  <a:ext cx="1581150" cy="523220"/>
                </a:xfrm>
                <a:prstGeom prst="rect">
                  <a:avLst/>
                </a:prstGeom>
                <a:noFill/>
              </p:spPr>
              <p:txBody>
                <a:bodyPr wrap="square" rtlCol="0">
                  <a:spAutoFit/>
                </a:bodyPr>
                <a:lstStyle/>
                <a:p>
                  <a:r>
                    <a:rPr lang="en-US" sz="1400" dirty="0">
                      <a:solidFill>
                        <a:schemeClr val="accent4"/>
                      </a:solidFill>
                    </a:rPr>
                    <a:t>Start 4 lines from top</a:t>
                  </a:r>
                </a:p>
              </p:txBody>
            </p:sp>
            <p:cxnSp>
              <p:nvCxnSpPr>
                <p:cNvPr id="10" name="Straight Arrow Connector 9"/>
                <p:cNvCxnSpPr/>
                <p:nvPr/>
              </p:nvCxnSpPr>
              <p:spPr>
                <a:xfrm flipH="1">
                  <a:off x="4086225" y="503763"/>
                  <a:ext cx="733425" cy="170108"/>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733925" y="942376"/>
                  <a:ext cx="1581150" cy="307777"/>
                </a:xfrm>
                <a:prstGeom prst="rect">
                  <a:avLst/>
                </a:prstGeom>
                <a:noFill/>
              </p:spPr>
              <p:txBody>
                <a:bodyPr wrap="square" rtlCol="0">
                  <a:spAutoFit/>
                </a:bodyPr>
                <a:lstStyle/>
                <a:p>
                  <a:r>
                    <a:rPr lang="en-US" sz="1400" dirty="0">
                      <a:solidFill>
                        <a:schemeClr val="accent4"/>
                      </a:solidFill>
                    </a:rPr>
                    <a:t>Skip </a:t>
                  </a:r>
                  <a:r>
                    <a:rPr lang="en-US" sz="1400">
                      <a:solidFill>
                        <a:schemeClr val="accent4"/>
                      </a:solidFill>
                    </a:rPr>
                    <a:t>2 lines</a:t>
                  </a:r>
                  <a:endParaRPr lang="en-US" sz="1400" dirty="0">
                    <a:solidFill>
                      <a:schemeClr val="accent4"/>
                    </a:solidFill>
                  </a:endParaRPr>
                </a:p>
              </p:txBody>
            </p:sp>
            <p:cxnSp>
              <p:nvCxnSpPr>
                <p:cNvPr id="19" name="Straight Arrow Connector 18"/>
                <p:cNvCxnSpPr/>
                <p:nvPr/>
              </p:nvCxnSpPr>
              <p:spPr>
                <a:xfrm>
                  <a:off x="3362325" y="1096264"/>
                  <a:ext cx="952500" cy="0"/>
                </a:xfrm>
                <a:prstGeom prst="straightConnector1">
                  <a:avLst/>
                </a:pr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248150" y="2204398"/>
                  <a:ext cx="1581150" cy="307777"/>
                </a:xfrm>
                <a:prstGeom prst="rect">
                  <a:avLst/>
                </a:prstGeom>
                <a:noFill/>
              </p:spPr>
              <p:txBody>
                <a:bodyPr wrap="square" rtlCol="0">
                  <a:spAutoFit/>
                </a:bodyPr>
                <a:lstStyle/>
                <a:p>
                  <a:r>
                    <a:rPr lang="en-US" sz="1400" dirty="0">
                      <a:solidFill>
                        <a:schemeClr val="accent4"/>
                      </a:solidFill>
                    </a:rPr>
                    <a:t>Skip </a:t>
                  </a:r>
                  <a:r>
                    <a:rPr lang="en-US" sz="1400">
                      <a:solidFill>
                        <a:schemeClr val="accent4"/>
                      </a:solidFill>
                    </a:rPr>
                    <a:t>2 lines</a:t>
                  </a:r>
                  <a:endParaRPr lang="en-US" sz="1400" dirty="0">
                    <a:solidFill>
                      <a:schemeClr val="accent4"/>
                    </a:solidFill>
                  </a:endParaRPr>
                </a:p>
              </p:txBody>
            </p:sp>
            <p:cxnSp>
              <p:nvCxnSpPr>
                <p:cNvPr id="21" name="Straight Arrow Connector 20"/>
                <p:cNvCxnSpPr/>
                <p:nvPr/>
              </p:nvCxnSpPr>
              <p:spPr>
                <a:xfrm>
                  <a:off x="3295650" y="1763238"/>
                  <a:ext cx="952500" cy="0"/>
                </a:xfrm>
                <a:prstGeom prst="straightConnector1">
                  <a:avLst/>
                </a:pr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600575" y="1889332"/>
                  <a:ext cx="1581150" cy="307777"/>
                </a:xfrm>
                <a:prstGeom prst="rect">
                  <a:avLst/>
                </a:prstGeom>
                <a:noFill/>
              </p:spPr>
              <p:txBody>
                <a:bodyPr wrap="square" rtlCol="0">
                  <a:spAutoFit/>
                </a:bodyPr>
                <a:lstStyle/>
                <a:p>
                  <a:r>
                    <a:rPr lang="en-US" sz="1400" dirty="0">
                      <a:solidFill>
                        <a:schemeClr val="accent4"/>
                      </a:solidFill>
                    </a:rPr>
                    <a:t>Skip 1 line</a:t>
                  </a:r>
                </a:p>
              </p:txBody>
            </p:sp>
            <p:cxnSp>
              <p:nvCxnSpPr>
                <p:cNvPr id="23" name="Straight Arrow Connector 22"/>
                <p:cNvCxnSpPr/>
                <p:nvPr/>
              </p:nvCxnSpPr>
              <p:spPr>
                <a:xfrm>
                  <a:off x="3448050" y="2043220"/>
                  <a:ext cx="952500" cy="0"/>
                </a:xfrm>
                <a:prstGeom prst="straightConnector1">
                  <a:avLst/>
                </a:pr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314825" y="1591201"/>
                  <a:ext cx="1581150" cy="307777"/>
                </a:xfrm>
                <a:prstGeom prst="rect">
                  <a:avLst/>
                </a:prstGeom>
                <a:noFill/>
              </p:spPr>
              <p:txBody>
                <a:bodyPr wrap="square" rtlCol="0">
                  <a:spAutoFit/>
                </a:bodyPr>
                <a:lstStyle/>
                <a:p>
                  <a:r>
                    <a:rPr lang="en-US" sz="1400" dirty="0">
                      <a:solidFill>
                        <a:schemeClr val="accent4"/>
                      </a:solidFill>
                    </a:rPr>
                    <a:t>Skip </a:t>
                  </a:r>
                  <a:r>
                    <a:rPr lang="en-US" sz="1400">
                      <a:solidFill>
                        <a:schemeClr val="accent4"/>
                      </a:solidFill>
                    </a:rPr>
                    <a:t>2 lines</a:t>
                  </a:r>
                  <a:endParaRPr lang="en-US" sz="1400" dirty="0">
                    <a:solidFill>
                      <a:schemeClr val="accent4"/>
                    </a:solidFill>
                  </a:endParaRPr>
                </a:p>
              </p:txBody>
            </p:sp>
            <p:cxnSp>
              <p:nvCxnSpPr>
                <p:cNvPr id="25" name="Straight Arrow Connector 24"/>
                <p:cNvCxnSpPr/>
                <p:nvPr/>
              </p:nvCxnSpPr>
              <p:spPr>
                <a:xfrm>
                  <a:off x="3352800" y="2322175"/>
                  <a:ext cx="952500" cy="0"/>
                </a:xfrm>
                <a:prstGeom prst="straightConnector1">
                  <a:avLst/>
                </a:pr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152900" y="2736470"/>
                  <a:ext cx="1581150" cy="307777"/>
                </a:xfrm>
                <a:prstGeom prst="rect">
                  <a:avLst/>
                </a:prstGeom>
                <a:noFill/>
              </p:spPr>
              <p:txBody>
                <a:bodyPr wrap="square" rtlCol="0">
                  <a:spAutoFit/>
                </a:bodyPr>
                <a:lstStyle/>
                <a:p>
                  <a:r>
                    <a:rPr lang="en-US" sz="1400" dirty="0">
                      <a:solidFill>
                        <a:schemeClr val="accent4"/>
                      </a:solidFill>
                    </a:rPr>
                    <a:t>Skip </a:t>
                  </a:r>
                  <a:r>
                    <a:rPr lang="en-US" sz="1400">
                      <a:solidFill>
                        <a:schemeClr val="accent4"/>
                      </a:solidFill>
                    </a:rPr>
                    <a:t>2 lines</a:t>
                  </a:r>
                  <a:endParaRPr lang="en-US" sz="1400" dirty="0">
                    <a:solidFill>
                      <a:schemeClr val="accent4"/>
                    </a:solidFill>
                  </a:endParaRPr>
                </a:p>
              </p:txBody>
            </p:sp>
            <p:cxnSp>
              <p:nvCxnSpPr>
                <p:cNvPr id="27" name="Straight Arrow Connector 26"/>
                <p:cNvCxnSpPr/>
                <p:nvPr/>
              </p:nvCxnSpPr>
              <p:spPr>
                <a:xfrm>
                  <a:off x="2971800" y="2889983"/>
                  <a:ext cx="952500" cy="0"/>
                </a:xfrm>
                <a:prstGeom prst="straightConnector1">
                  <a:avLst/>
                </a:pr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152900" y="3134887"/>
                  <a:ext cx="1581150" cy="307777"/>
                </a:xfrm>
                <a:prstGeom prst="rect">
                  <a:avLst/>
                </a:prstGeom>
                <a:noFill/>
              </p:spPr>
              <p:txBody>
                <a:bodyPr wrap="square" rtlCol="0">
                  <a:spAutoFit/>
                </a:bodyPr>
                <a:lstStyle/>
                <a:p>
                  <a:r>
                    <a:rPr lang="en-US" sz="1400" dirty="0">
                      <a:solidFill>
                        <a:schemeClr val="accent4"/>
                      </a:solidFill>
                    </a:rPr>
                    <a:t>Skip </a:t>
                  </a:r>
                  <a:r>
                    <a:rPr lang="en-US" sz="1400">
                      <a:solidFill>
                        <a:schemeClr val="accent4"/>
                      </a:solidFill>
                    </a:rPr>
                    <a:t>2 lines</a:t>
                  </a:r>
                  <a:endParaRPr lang="en-US" sz="1400" dirty="0">
                    <a:solidFill>
                      <a:schemeClr val="accent4"/>
                    </a:solidFill>
                  </a:endParaRPr>
                </a:p>
              </p:txBody>
            </p:sp>
            <p:cxnSp>
              <p:nvCxnSpPr>
                <p:cNvPr id="29" name="Straight Arrow Connector 28"/>
                <p:cNvCxnSpPr/>
                <p:nvPr/>
              </p:nvCxnSpPr>
              <p:spPr>
                <a:xfrm>
                  <a:off x="2971800" y="3280080"/>
                  <a:ext cx="952500" cy="0"/>
                </a:xfrm>
                <a:prstGeom prst="straightConnector1">
                  <a:avLst/>
                </a:pr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390650" y="3014338"/>
                  <a:ext cx="1581150" cy="307777"/>
                </a:xfrm>
                <a:prstGeom prst="rect">
                  <a:avLst/>
                </a:prstGeom>
                <a:noFill/>
              </p:spPr>
              <p:txBody>
                <a:bodyPr wrap="square" rtlCol="0">
                  <a:spAutoFit/>
                </a:bodyPr>
                <a:lstStyle/>
                <a:p>
                  <a:r>
                    <a:rPr lang="en-US" sz="1400">
                      <a:solidFill>
                        <a:schemeClr val="accent4"/>
                      </a:solidFill>
                    </a:rPr>
                    <a:t>All Centered</a:t>
                  </a:r>
                  <a:endParaRPr lang="en-US" sz="1400" dirty="0">
                    <a:solidFill>
                      <a:schemeClr val="accent4"/>
                    </a:solidFill>
                  </a:endParaRPr>
                </a:p>
              </p:txBody>
            </p:sp>
            <p:sp>
              <p:nvSpPr>
                <p:cNvPr id="31" name="TextBox 30"/>
                <p:cNvSpPr txBox="1"/>
                <p:nvPr/>
              </p:nvSpPr>
              <p:spPr>
                <a:xfrm>
                  <a:off x="3295650" y="3920019"/>
                  <a:ext cx="1581150" cy="523220"/>
                </a:xfrm>
                <a:prstGeom prst="rect">
                  <a:avLst/>
                </a:prstGeom>
                <a:noFill/>
              </p:spPr>
              <p:txBody>
                <a:bodyPr wrap="square" rtlCol="0">
                  <a:spAutoFit/>
                </a:bodyPr>
                <a:lstStyle/>
                <a:p>
                  <a:r>
                    <a:rPr lang="en-US" sz="1400" dirty="0">
                      <a:solidFill>
                        <a:schemeClr val="accent4"/>
                      </a:solidFill>
                    </a:rPr>
                    <a:t>Create a Table ( Single spaced)</a:t>
                  </a:r>
                </a:p>
              </p:txBody>
            </p:sp>
            <p:sp>
              <p:nvSpPr>
                <p:cNvPr id="32" name="TextBox 31"/>
                <p:cNvSpPr txBox="1"/>
                <p:nvPr/>
              </p:nvSpPr>
              <p:spPr>
                <a:xfrm>
                  <a:off x="3952874" y="3616171"/>
                  <a:ext cx="1581150" cy="307777"/>
                </a:xfrm>
                <a:prstGeom prst="rect">
                  <a:avLst/>
                </a:prstGeom>
                <a:noFill/>
              </p:spPr>
              <p:txBody>
                <a:bodyPr wrap="square" rtlCol="0">
                  <a:spAutoFit/>
                </a:bodyPr>
                <a:lstStyle/>
                <a:p>
                  <a:r>
                    <a:rPr lang="en-US" sz="1400" dirty="0">
                      <a:solidFill>
                        <a:schemeClr val="accent4"/>
                      </a:solidFill>
                    </a:rPr>
                    <a:t>Skip 6 lines</a:t>
                  </a:r>
                </a:p>
              </p:txBody>
            </p:sp>
            <p:cxnSp>
              <p:nvCxnSpPr>
                <p:cNvPr id="33" name="Straight Arrow Connector 32"/>
                <p:cNvCxnSpPr/>
                <p:nvPr/>
              </p:nvCxnSpPr>
              <p:spPr>
                <a:xfrm>
                  <a:off x="2790825" y="3770059"/>
                  <a:ext cx="952500" cy="0"/>
                </a:xfrm>
                <a:prstGeom prst="straightConnector1">
                  <a:avLst/>
                </a:pr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2432615" y="2499867"/>
                  <a:ext cx="366713" cy="2232608"/>
                </a:xfrm>
                <a:prstGeom prst="straightConnector1">
                  <a:avLst/>
                </a:prstGeom>
                <a:ln w="285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466850" y="4317599"/>
                  <a:ext cx="1581150" cy="523220"/>
                </a:xfrm>
                <a:prstGeom prst="rect">
                  <a:avLst/>
                </a:prstGeom>
                <a:noFill/>
              </p:spPr>
              <p:txBody>
                <a:bodyPr wrap="square" rtlCol="0">
                  <a:spAutoFit/>
                </a:bodyPr>
                <a:lstStyle/>
                <a:p>
                  <a:r>
                    <a:rPr lang="en-US" sz="1400" b="1" dirty="0">
                      <a:solidFill>
                        <a:schemeClr val="accent4"/>
                      </a:solidFill>
                    </a:rPr>
                    <a:t>Align First initial with A</a:t>
                  </a:r>
                </a:p>
              </p:txBody>
            </p:sp>
            <p:sp>
              <p:nvSpPr>
                <p:cNvPr id="38" name="Oval 37"/>
                <p:cNvSpPr/>
                <p:nvPr/>
              </p:nvSpPr>
              <p:spPr>
                <a:xfrm>
                  <a:off x="3286125" y="4723361"/>
                  <a:ext cx="323850" cy="571500"/>
                </a:xfrm>
                <a:prstGeom prst="ellipse">
                  <a:avLst/>
                </a:prstGeom>
                <a:solidFill>
                  <a:schemeClr val="accent3">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a:stCxn id="38" idx="5"/>
                </p:cNvCxnSpPr>
                <p:nvPr/>
              </p:nvCxnSpPr>
              <p:spPr>
                <a:xfrm>
                  <a:off x="3562548" y="5211167"/>
                  <a:ext cx="152202" cy="380276"/>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486150" y="5747719"/>
                  <a:ext cx="1581150" cy="307777"/>
                </a:xfrm>
                <a:prstGeom prst="rect">
                  <a:avLst/>
                </a:prstGeom>
                <a:noFill/>
              </p:spPr>
              <p:txBody>
                <a:bodyPr wrap="square" rtlCol="0">
                  <a:spAutoFit/>
                </a:bodyPr>
                <a:lstStyle/>
                <a:p>
                  <a:r>
                    <a:rPr lang="en-US" sz="1400" b="1" dirty="0">
                      <a:solidFill>
                        <a:schemeClr val="accent4"/>
                      </a:solidFill>
                    </a:rPr>
                    <a:t>Highest degree</a:t>
                  </a:r>
                </a:p>
              </p:txBody>
            </p:sp>
          </p:grpSp>
          <p:sp>
            <p:nvSpPr>
              <p:cNvPr id="4" name="TextBox 3"/>
              <p:cNvSpPr txBox="1"/>
              <p:nvPr/>
            </p:nvSpPr>
            <p:spPr>
              <a:xfrm>
                <a:off x="7679193" y="1837463"/>
                <a:ext cx="2366682" cy="646331"/>
              </a:xfrm>
              <a:prstGeom prst="rect">
                <a:avLst/>
              </a:prstGeom>
              <a:solidFill>
                <a:schemeClr val="accent5">
                  <a:lumMod val="75000"/>
                </a:schemeClr>
              </a:solidFill>
            </p:spPr>
            <p:txBody>
              <a:bodyPr wrap="square" rtlCol="0">
                <a:spAutoFit/>
              </a:bodyPr>
              <a:lstStyle/>
              <a:p>
                <a:r>
                  <a:rPr lang="en-US" b="1" dirty="0"/>
                  <a:t>DO NOT USE BORDERS</a:t>
                </a:r>
              </a:p>
            </p:txBody>
          </p:sp>
        </p:grpSp>
        <p:sp>
          <p:nvSpPr>
            <p:cNvPr id="6" name="TextBox 5"/>
            <p:cNvSpPr txBox="1"/>
            <p:nvPr/>
          </p:nvSpPr>
          <p:spPr>
            <a:xfrm>
              <a:off x="7046259" y="3770059"/>
              <a:ext cx="3926541" cy="2308324"/>
            </a:xfrm>
            <a:prstGeom prst="rect">
              <a:avLst/>
            </a:prstGeom>
            <a:noFill/>
          </p:spPr>
          <p:txBody>
            <a:bodyPr wrap="square" rtlCol="0">
              <a:spAutoFit/>
            </a:bodyPr>
            <a:lstStyle/>
            <a:p>
              <a:r>
                <a:rPr lang="en-US" dirty="0"/>
                <a:t>Dr. ABC</a:t>
              </a:r>
            </a:p>
            <a:p>
              <a:r>
                <a:rPr lang="en-US" dirty="0"/>
                <a:t>Dr. CDA</a:t>
              </a:r>
            </a:p>
            <a:p>
              <a:r>
                <a:rPr lang="en-US" dirty="0"/>
                <a:t>Dr. XYZ</a:t>
              </a:r>
            </a:p>
            <a:p>
              <a:endParaRPr lang="en-US" dirty="0"/>
            </a:p>
            <a:p>
              <a:pPr algn="ctr"/>
              <a:r>
                <a:rPr lang="en-US" b="1" dirty="0"/>
                <a:t>OR</a:t>
              </a:r>
            </a:p>
            <a:p>
              <a:r>
                <a:rPr lang="en-US" dirty="0"/>
                <a:t>ABC, Ph.D.</a:t>
              </a:r>
            </a:p>
            <a:p>
              <a:r>
                <a:rPr lang="en-US" dirty="0"/>
                <a:t>CDA, </a:t>
              </a:r>
              <a:r>
                <a:rPr lang="en-US" dirty="0" err="1"/>
                <a:t>Ed.D</a:t>
              </a:r>
              <a:r>
                <a:rPr lang="en-US" dirty="0"/>
                <a:t>.</a:t>
              </a:r>
            </a:p>
            <a:p>
              <a:r>
                <a:rPr lang="en-US" dirty="0"/>
                <a:t>XYZ, M.A</a:t>
              </a:r>
            </a:p>
          </p:txBody>
        </p:sp>
        <p:cxnSp>
          <p:nvCxnSpPr>
            <p:cNvPr id="8" name="Straight Arrow Connector 7"/>
            <p:cNvCxnSpPr/>
            <p:nvPr/>
          </p:nvCxnSpPr>
          <p:spPr>
            <a:xfrm flipV="1">
              <a:off x="5271247" y="4840819"/>
              <a:ext cx="1721224" cy="3703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7826188" y="99694"/>
            <a:ext cx="2366682" cy="646331"/>
          </a:xfrm>
          <a:prstGeom prst="rect">
            <a:avLst/>
          </a:prstGeom>
          <a:solidFill>
            <a:schemeClr val="accent5">
              <a:lumMod val="75000"/>
            </a:schemeClr>
          </a:solidFill>
        </p:spPr>
        <p:txBody>
          <a:bodyPr wrap="square" rtlCol="0">
            <a:spAutoFit/>
          </a:bodyPr>
          <a:lstStyle/>
          <a:p>
            <a:r>
              <a:rPr lang="en-US" b="1" dirty="0"/>
              <a:t>COMMITTEE APPROVAL FORM</a:t>
            </a:r>
          </a:p>
        </p:txBody>
      </p:sp>
    </p:spTree>
    <p:extLst>
      <p:ext uri="{BB962C8B-B14F-4D97-AF65-F5344CB8AC3E}">
        <p14:creationId xmlns:p14="http://schemas.microsoft.com/office/powerpoint/2010/main" val="873984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84004" y="11892"/>
            <a:ext cx="9785376" cy="6858000"/>
            <a:chOff x="984004" y="11892"/>
            <a:chExt cx="9785376" cy="6858000"/>
          </a:xfrm>
        </p:grpSpPr>
        <p:sp>
          <p:nvSpPr>
            <p:cNvPr id="3" name="TextBox 2"/>
            <p:cNvSpPr txBox="1"/>
            <p:nvPr/>
          </p:nvSpPr>
          <p:spPr>
            <a:xfrm>
              <a:off x="4819650" y="177883"/>
              <a:ext cx="1581150" cy="523220"/>
            </a:xfrm>
            <a:prstGeom prst="rect">
              <a:avLst/>
            </a:prstGeom>
            <a:noFill/>
          </p:spPr>
          <p:txBody>
            <a:bodyPr wrap="square" rtlCol="0">
              <a:spAutoFit/>
            </a:bodyPr>
            <a:lstStyle/>
            <a:p>
              <a:r>
                <a:rPr lang="en-US" sz="1400" dirty="0">
                  <a:solidFill>
                    <a:schemeClr val="accent4"/>
                  </a:solidFill>
                </a:rPr>
                <a:t>Start 4 lines from top</a:t>
              </a:r>
            </a:p>
          </p:txBody>
        </p:sp>
        <p:cxnSp>
          <p:nvCxnSpPr>
            <p:cNvPr id="10" name="Straight Arrow Connector 9"/>
            <p:cNvCxnSpPr/>
            <p:nvPr/>
          </p:nvCxnSpPr>
          <p:spPr>
            <a:xfrm flipH="1">
              <a:off x="4086225" y="503763"/>
              <a:ext cx="733425" cy="170108"/>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76775" y="845862"/>
              <a:ext cx="1581150" cy="307777"/>
            </a:xfrm>
            <a:prstGeom prst="rect">
              <a:avLst/>
            </a:prstGeom>
            <a:noFill/>
          </p:spPr>
          <p:txBody>
            <a:bodyPr wrap="square" rtlCol="0">
              <a:spAutoFit/>
            </a:bodyPr>
            <a:lstStyle/>
            <a:p>
              <a:r>
                <a:rPr lang="en-US" sz="1400" dirty="0">
                  <a:solidFill>
                    <a:schemeClr val="accent4"/>
                  </a:solidFill>
                </a:rPr>
                <a:t>Skip </a:t>
              </a:r>
              <a:r>
                <a:rPr lang="en-US" sz="1400">
                  <a:solidFill>
                    <a:schemeClr val="accent4"/>
                  </a:solidFill>
                </a:rPr>
                <a:t>2 lines</a:t>
              </a:r>
              <a:endParaRPr lang="en-US" sz="1400" dirty="0">
                <a:solidFill>
                  <a:schemeClr val="accent4"/>
                </a:solidFill>
              </a:endParaRPr>
            </a:p>
          </p:txBody>
        </p:sp>
        <p:cxnSp>
          <p:nvCxnSpPr>
            <p:cNvPr id="19" name="Straight Arrow Connector 18"/>
            <p:cNvCxnSpPr/>
            <p:nvPr/>
          </p:nvCxnSpPr>
          <p:spPr>
            <a:xfrm>
              <a:off x="3305175" y="999750"/>
              <a:ext cx="952500" cy="0"/>
            </a:xfrm>
            <a:prstGeom prst="straightConnector1">
              <a:avLst/>
            </a:pr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257675" y="2311537"/>
              <a:ext cx="1581150" cy="307777"/>
            </a:xfrm>
            <a:prstGeom prst="rect">
              <a:avLst/>
            </a:prstGeom>
            <a:noFill/>
          </p:spPr>
          <p:txBody>
            <a:bodyPr wrap="square" rtlCol="0">
              <a:spAutoFit/>
            </a:bodyPr>
            <a:lstStyle/>
            <a:p>
              <a:r>
                <a:rPr lang="en-US" sz="1400" dirty="0">
                  <a:solidFill>
                    <a:schemeClr val="accent4"/>
                  </a:solidFill>
                </a:rPr>
                <a:t>Skip </a:t>
              </a:r>
              <a:r>
                <a:rPr lang="en-US" sz="1400">
                  <a:solidFill>
                    <a:schemeClr val="accent4"/>
                  </a:solidFill>
                </a:rPr>
                <a:t>2 lines</a:t>
              </a:r>
              <a:endParaRPr lang="en-US" sz="1400" dirty="0">
                <a:solidFill>
                  <a:schemeClr val="accent4"/>
                </a:solidFill>
              </a:endParaRPr>
            </a:p>
          </p:txBody>
        </p:sp>
        <p:cxnSp>
          <p:nvCxnSpPr>
            <p:cNvPr id="21" name="Straight Arrow Connector 20"/>
            <p:cNvCxnSpPr/>
            <p:nvPr/>
          </p:nvCxnSpPr>
          <p:spPr>
            <a:xfrm>
              <a:off x="3305175" y="1761750"/>
              <a:ext cx="952500" cy="0"/>
            </a:xfrm>
            <a:prstGeom prst="straightConnector1">
              <a:avLst/>
            </a:pr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819650" y="1915639"/>
              <a:ext cx="1581150" cy="307777"/>
            </a:xfrm>
            <a:prstGeom prst="rect">
              <a:avLst/>
            </a:prstGeom>
            <a:noFill/>
          </p:spPr>
          <p:txBody>
            <a:bodyPr wrap="square" rtlCol="0">
              <a:spAutoFit/>
            </a:bodyPr>
            <a:lstStyle/>
            <a:p>
              <a:r>
                <a:rPr lang="en-US" sz="1400" dirty="0">
                  <a:solidFill>
                    <a:schemeClr val="accent4"/>
                  </a:solidFill>
                </a:rPr>
                <a:t>Skip 1 line</a:t>
              </a:r>
            </a:p>
          </p:txBody>
        </p:sp>
        <p:cxnSp>
          <p:nvCxnSpPr>
            <p:cNvPr id="23" name="Straight Arrow Connector 22"/>
            <p:cNvCxnSpPr/>
            <p:nvPr/>
          </p:nvCxnSpPr>
          <p:spPr>
            <a:xfrm>
              <a:off x="3448050" y="2069527"/>
              <a:ext cx="952500" cy="0"/>
            </a:xfrm>
            <a:prstGeom prst="straightConnector1">
              <a:avLst/>
            </a:pr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829175" y="1760262"/>
              <a:ext cx="1581150" cy="307777"/>
            </a:xfrm>
            <a:prstGeom prst="rect">
              <a:avLst/>
            </a:prstGeom>
            <a:noFill/>
          </p:spPr>
          <p:txBody>
            <a:bodyPr wrap="square" rtlCol="0">
              <a:spAutoFit/>
            </a:bodyPr>
            <a:lstStyle/>
            <a:p>
              <a:r>
                <a:rPr lang="en-US" sz="1400" dirty="0">
                  <a:solidFill>
                    <a:schemeClr val="accent4"/>
                  </a:solidFill>
                </a:rPr>
                <a:t>Skip </a:t>
              </a:r>
              <a:r>
                <a:rPr lang="en-US" sz="1400">
                  <a:solidFill>
                    <a:schemeClr val="accent4"/>
                  </a:solidFill>
                </a:rPr>
                <a:t>2 lines</a:t>
              </a:r>
              <a:endParaRPr lang="en-US" sz="1400" dirty="0">
                <a:solidFill>
                  <a:schemeClr val="accent4"/>
                </a:solidFill>
              </a:endParaRPr>
            </a:p>
          </p:txBody>
        </p:sp>
        <p:cxnSp>
          <p:nvCxnSpPr>
            <p:cNvPr id="25" name="Straight Arrow Connector 24"/>
            <p:cNvCxnSpPr/>
            <p:nvPr/>
          </p:nvCxnSpPr>
          <p:spPr>
            <a:xfrm>
              <a:off x="3076575" y="2465050"/>
              <a:ext cx="952500" cy="0"/>
            </a:xfrm>
            <a:prstGeom prst="straightConnector1">
              <a:avLst/>
            </a:pr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152900" y="2917445"/>
              <a:ext cx="1581150" cy="307777"/>
            </a:xfrm>
            <a:prstGeom prst="rect">
              <a:avLst/>
            </a:prstGeom>
            <a:noFill/>
          </p:spPr>
          <p:txBody>
            <a:bodyPr wrap="square" rtlCol="0">
              <a:spAutoFit/>
            </a:bodyPr>
            <a:lstStyle/>
            <a:p>
              <a:r>
                <a:rPr lang="en-US" sz="1400" dirty="0">
                  <a:solidFill>
                    <a:schemeClr val="accent4"/>
                  </a:solidFill>
                </a:rPr>
                <a:t>Skip </a:t>
              </a:r>
              <a:r>
                <a:rPr lang="en-US" sz="1400">
                  <a:solidFill>
                    <a:schemeClr val="accent4"/>
                  </a:solidFill>
                </a:rPr>
                <a:t>2 lines</a:t>
              </a:r>
              <a:endParaRPr lang="en-US" sz="1400" dirty="0">
                <a:solidFill>
                  <a:schemeClr val="accent4"/>
                </a:solidFill>
              </a:endParaRPr>
            </a:p>
          </p:txBody>
        </p:sp>
        <p:cxnSp>
          <p:nvCxnSpPr>
            <p:cNvPr id="27" name="Straight Arrow Connector 26"/>
            <p:cNvCxnSpPr/>
            <p:nvPr/>
          </p:nvCxnSpPr>
          <p:spPr>
            <a:xfrm>
              <a:off x="2971800" y="3070958"/>
              <a:ext cx="952500" cy="0"/>
            </a:xfrm>
            <a:prstGeom prst="straightConnector1">
              <a:avLst/>
            </a:pr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152900" y="3440892"/>
              <a:ext cx="1581150" cy="307777"/>
            </a:xfrm>
            <a:prstGeom prst="rect">
              <a:avLst/>
            </a:prstGeom>
            <a:noFill/>
          </p:spPr>
          <p:txBody>
            <a:bodyPr wrap="square" rtlCol="0">
              <a:spAutoFit/>
            </a:bodyPr>
            <a:lstStyle/>
            <a:p>
              <a:r>
                <a:rPr lang="en-US" sz="1400" dirty="0">
                  <a:solidFill>
                    <a:schemeClr val="accent4"/>
                  </a:solidFill>
                </a:rPr>
                <a:t>Skip </a:t>
              </a:r>
              <a:r>
                <a:rPr lang="en-US" sz="1400">
                  <a:solidFill>
                    <a:schemeClr val="accent4"/>
                  </a:solidFill>
                </a:rPr>
                <a:t>2 lines</a:t>
              </a:r>
              <a:endParaRPr lang="en-US" sz="1400" dirty="0">
                <a:solidFill>
                  <a:schemeClr val="accent4"/>
                </a:solidFill>
              </a:endParaRPr>
            </a:p>
          </p:txBody>
        </p:sp>
        <p:cxnSp>
          <p:nvCxnSpPr>
            <p:cNvPr id="29" name="Straight Arrow Connector 28"/>
            <p:cNvCxnSpPr/>
            <p:nvPr/>
          </p:nvCxnSpPr>
          <p:spPr>
            <a:xfrm>
              <a:off x="2971800" y="3594405"/>
              <a:ext cx="952500" cy="0"/>
            </a:xfrm>
            <a:prstGeom prst="straightConnector1">
              <a:avLst/>
            </a:pr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390650" y="3014338"/>
              <a:ext cx="1581150" cy="307777"/>
            </a:xfrm>
            <a:prstGeom prst="rect">
              <a:avLst/>
            </a:prstGeom>
            <a:noFill/>
          </p:spPr>
          <p:txBody>
            <a:bodyPr wrap="square" rtlCol="0">
              <a:spAutoFit/>
            </a:bodyPr>
            <a:lstStyle/>
            <a:p>
              <a:r>
                <a:rPr lang="en-US" sz="1400">
                  <a:solidFill>
                    <a:schemeClr val="accent4"/>
                  </a:solidFill>
                </a:rPr>
                <a:t>All Centered</a:t>
              </a:r>
              <a:endParaRPr lang="en-US" sz="1400" dirty="0">
                <a:solidFill>
                  <a:schemeClr val="accent4"/>
                </a:solidFill>
              </a:endParaRPr>
            </a:p>
          </p:txBody>
        </p:sp>
        <p:sp>
          <p:nvSpPr>
            <p:cNvPr id="31" name="TextBox 30"/>
            <p:cNvSpPr txBox="1"/>
            <p:nvPr/>
          </p:nvSpPr>
          <p:spPr>
            <a:xfrm>
              <a:off x="3019425" y="4443064"/>
              <a:ext cx="1581150" cy="523220"/>
            </a:xfrm>
            <a:prstGeom prst="rect">
              <a:avLst/>
            </a:prstGeom>
            <a:noFill/>
          </p:spPr>
          <p:txBody>
            <a:bodyPr wrap="square" rtlCol="0">
              <a:spAutoFit/>
            </a:bodyPr>
            <a:lstStyle/>
            <a:p>
              <a:r>
                <a:rPr lang="en-US" sz="1400" dirty="0">
                  <a:solidFill>
                    <a:schemeClr val="accent4"/>
                  </a:solidFill>
                </a:rPr>
                <a:t>Create a Table ( Single spaced)</a:t>
              </a:r>
            </a:p>
          </p:txBody>
        </p:sp>
        <p:sp>
          <p:nvSpPr>
            <p:cNvPr id="32" name="TextBox 31"/>
            <p:cNvSpPr txBox="1"/>
            <p:nvPr/>
          </p:nvSpPr>
          <p:spPr>
            <a:xfrm>
              <a:off x="3952875" y="4090295"/>
              <a:ext cx="1581150" cy="307777"/>
            </a:xfrm>
            <a:prstGeom prst="rect">
              <a:avLst/>
            </a:prstGeom>
            <a:noFill/>
          </p:spPr>
          <p:txBody>
            <a:bodyPr wrap="square" rtlCol="0">
              <a:spAutoFit/>
            </a:bodyPr>
            <a:lstStyle/>
            <a:p>
              <a:r>
                <a:rPr lang="en-US" sz="1400" dirty="0">
                  <a:solidFill>
                    <a:schemeClr val="accent4"/>
                  </a:solidFill>
                </a:rPr>
                <a:t>Skip 6 lines</a:t>
              </a:r>
            </a:p>
          </p:txBody>
        </p:sp>
        <p:cxnSp>
          <p:nvCxnSpPr>
            <p:cNvPr id="33" name="Straight Arrow Connector 32"/>
            <p:cNvCxnSpPr/>
            <p:nvPr/>
          </p:nvCxnSpPr>
          <p:spPr>
            <a:xfrm>
              <a:off x="2771775" y="4243808"/>
              <a:ext cx="952500" cy="0"/>
            </a:xfrm>
            <a:prstGeom prst="straightConnector1">
              <a:avLst/>
            </a:prstGeom>
            <a:ln w="158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1971675" y="2733676"/>
              <a:ext cx="366713" cy="2232608"/>
            </a:xfrm>
            <a:prstGeom prst="straightConnector1">
              <a:avLst/>
            </a:prstGeom>
            <a:ln w="285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466850" y="4317599"/>
              <a:ext cx="1581150" cy="523220"/>
            </a:xfrm>
            <a:prstGeom prst="rect">
              <a:avLst/>
            </a:prstGeom>
            <a:noFill/>
          </p:spPr>
          <p:txBody>
            <a:bodyPr wrap="square" rtlCol="0">
              <a:spAutoFit/>
            </a:bodyPr>
            <a:lstStyle/>
            <a:p>
              <a:r>
                <a:rPr lang="en-US" sz="1400" b="1" dirty="0">
                  <a:solidFill>
                    <a:schemeClr val="accent4"/>
                  </a:solidFill>
                </a:rPr>
                <a:t>Align First initial with A</a:t>
              </a:r>
            </a:p>
          </p:txBody>
        </p:sp>
        <p:sp>
          <p:nvSpPr>
            <p:cNvPr id="38" name="Oval 37"/>
            <p:cNvSpPr/>
            <p:nvPr/>
          </p:nvSpPr>
          <p:spPr>
            <a:xfrm>
              <a:off x="3019425" y="5304118"/>
              <a:ext cx="323850" cy="571500"/>
            </a:xfrm>
            <a:prstGeom prst="ellipse">
              <a:avLst/>
            </a:prstGeom>
            <a:solidFill>
              <a:schemeClr val="accent3">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a:stCxn id="38" idx="5"/>
            </p:cNvCxnSpPr>
            <p:nvPr/>
          </p:nvCxnSpPr>
          <p:spPr>
            <a:xfrm>
              <a:off x="3295848" y="5791924"/>
              <a:ext cx="152202" cy="380276"/>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004" y="11892"/>
              <a:ext cx="6833092" cy="6858000"/>
            </a:xfrm>
            <a:prstGeom prst="rect">
              <a:avLst/>
            </a:prstGeom>
          </p:spPr>
        </p:pic>
        <p:cxnSp>
          <p:nvCxnSpPr>
            <p:cNvPr id="6" name="Straight Arrow Connector 5"/>
            <p:cNvCxnSpPr/>
            <p:nvPr/>
          </p:nvCxnSpPr>
          <p:spPr>
            <a:xfrm>
              <a:off x="1562100" y="1636688"/>
              <a:ext cx="819150" cy="55492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66825" y="1430415"/>
              <a:ext cx="1263487" cy="307777"/>
            </a:xfrm>
            <a:prstGeom prst="rect">
              <a:avLst/>
            </a:prstGeom>
            <a:noFill/>
          </p:spPr>
          <p:txBody>
            <a:bodyPr wrap="none" rtlCol="0">
              <a:spAutoFit/>
            </a:bodyPr>
            <a:lstStyle/>
            <a:p>
              <a:r>
                <a:rPr lang="en-US" sz="1400" b="1" dirty="0">
                  <a:solidFill>
                    <a:schemeClr val="accent4"/>
                  </a:solidFill>
                </a:rPr>
                <a:t>0.25” indent </a:t>
              </a:r>
            </a:p>
          </p:txBody>
        </p:sp>
        <p:sp>
          <p:nvSpPr>
            <p:cNvPr id="12" name="Rectangle 11"/>
            <p:cNvSpPr/>
            <p:nvPr/>
          </p:nvSpPr>
          <p:spPr>
            <a:xfrm>
              <a:off x="6515100" y="4090295"/>
              <a:ext cx="542925" cy="153513"/>
            </a:xfrm>
            <a:prstGeom prst="rect">
              <a:avLst/>
            </a:prstGeom>
            <a:solidFill>
              <a:srgbClr val="FF9C32">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150268" y="4398072"/>
              <a:ext cx="4907757" cy="1056018"/>
            </a:xfrm>
            <a:prstGeom prst="rect">
              <a:avLst/>
            </a:prstGeom>
            <a:solidFill>
              <a:srgbClr val="FFC0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338387" y="5648325"/>
              <a:ext cx="4262437" cy="646331"/>
            </a:xfrm>
            <a:prstGeom prst="rect">
              <a:avLst/>
            </a:prstGeom>
            <a:noFill/>
          </p:spPr>
          <p:txBody>
            <a:bodyPr wrap="square" rtlCol="0">
              <a:spAutoFit/>
            </a:bodyPr>
            <a:lstStyle/>
            <a:p>
              <a:r>
                <a:rPr lang="en-US" b="1" dirty="0">
                  <a:solidFill>
                    <a:schemeClr val="accent4"/>
                  </a:solidFill>
                </a:rPr>
                <a:t>Scope, Purpose, Methods, </a:t>
              </a:r>
            </a:p>
            <a:p>
              <a:r>
                <a:rPr lang="en-US" b="1" dirty="0">
                  <a:solidFill>
                    <a:schemeClr val="accent4"/>
                  </a:solidFill>
                </a:rPr>
                <a:t>Results, Conclusions</a:t>
              </a:r>
            </a:p>
          </p:txBody>
        </p:sp>
        <p:sp>
          <p:nvSpPr>
            <p:cNvPr id="2" name="TextBox 1"/>
            <p:cNvSpPr txBox="1"/>
            <p:nvPr/>
          </p:nvSpPr>
          <p:spPr>
            <a:xfrm>
              <a:off x="8480612" y="1153639"/>
              <a:ext cx="2288768" cy="369332"/>
            </a:xfrm>
            <a:prstGeom prst="rect">
              <a:avLst/>
            </a:prstGeom>
            <a:noFill/>
          </p:spPr>
          <p:txBody>
            <a:bodyPr wrap="none" rtlCol="0">
              <a:spAutoFit/>
            </a:bodyPr>
            <a:lstStyle/>
            <a:p>
              <a:r>
                <a:rPr lang="en-US" b="1" dirty="0"/>
                <a:t>CAPS, Single Space</a:t>
              </a:r>
            </a:p>
          </p:txBody>
        </p:sp>
        <p:cxnSp>
          <p:nvCxnSpPr>
            <p:cNvPr id="7" name="Straight Arrow Connector 6"/>
            <p:cNvCxnSpPr>
              <a:endCxn id="2" idx="1"/>
            </p:cNvCxnSpPr>
            <p:nvPr/>
          </p:nvCxnSpPr>
          <p:spPr>
            <a:xfrm flipV="1">
              <a:off x="7058025" y="1338305"/>
              <a:ext cx="1422587" cy="921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8236196" y="180597"/>
            <a:ext cx="2366682" cy="369332"/>
          </a:xfrm>
          <a:prstGeom prst="rect">
            <a:avLst/>
          </a:prstGeom>
          <a:solidFill>
            <a:schemeClr val="accent5">
              <a:lumMod val="75000"/>
            </a:schemeClr>
          </a:solidFill>
        </p:spPr>
        <p:txBody>
          <a:bodyPr wrap="square" rtlCol="0">
            <a:spAutoFit/>
          </a:bodyPr>
          <a:lstStyle/>
          <a:p>
            <a:r>
              <a:rPr lang="en-US" b="1" dirty="0"/>
              <a:t>ABSTRACT</a:t>
            </a:r>
          </a:p>
        </p:txBody>
      </p:sp>
      <p:sp>
        <p:nvSpPr>
          <p:cNvPr id="39" name="TextBox 38"/>
          <p:cNvSpPr txBox="1"/>
          <p:nvPr/>
        </p:nvSpPr>
        <p:spPr>
          <a:xfrm>
            <a:off x="8236196" y="2006946"/>
            <a:ext cx="3149600" cy="3970318"/>
          </a:xfrm>
          <a:prstGeom prst="rect">
            <a:avLst/>
          </a:prstGeom>
          <a:solidFill>
            <a:srgbClr val="FFC000"/>
          </a:solidFill>
          <a:ln>
            <a:solidFill>
              <a:schemeClr val="accent2"/>
            </a:solidFill>
          </a:ln>
        </p:spPr>
        <p:txBody>
          <a:bodyPr wrap="square" rtlCol="0">
            <a:spAutoFit/>
          </a:bodyPr>
          <a:lstStyle/>
          <a:p>
            <a:r>
              <a:rPr lang="en-US" dirty="0"/>
              <a:t>APA states 150-250 words depending on the journal.</a:t>
            </a:r>
          </a:p>
          <a:p>
            <a:r>
              <a:rPr lang="en-US" dirty="0"/>
              <a:t>Graduate Studies thesis/dissertation guidelines supersede APA in a few areas and this is one of them. The abstract must be one page, one paragraph, no key words.  See the abstract information in the thesis/dissertation guidelines (p.14) and make sure that all of the elements mentioned therein are covered in the abstract.</a:t>
            </a:r>
          </a:p>
        </p:txBody>
      </p:sp>
    </p:spTree>
    <p:extLst>
      <p:ext uri="{BB962C8B-B14F-4D97-AF65-F5344CB8AC3E}">
        <p14:creationId xmlns:p14="http://schemas.microsoft.com/office/powerpoint/2010/main" val="3451168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515" y="15320"/>
            <a:ext cx="5675195" cy="6693501"/>
          </a:xfrm>
          <a:prstGeom prst="rect">
            <a:avLst/>
          </a:prstGeom>
        </p:spPr>
      </p:pic>
      <p:sp>
        <p:nvSpPr>
          <p:cNvPr id="3" name="TextBox 2"/>
          <p:cNvSpPr txBox="1"/>
          <p:nvPr/>
        </p:nvSpPr>
        <p:spPr>
          <a:xfrm>
            <a:off x="5950424" y="5554639"/>
            <a:ext cx="1296537" cy="646331"/>
          </a:xfrm>
          <a:prstGeom prst="rect">
            <a:avLst/>
          </a:prstGeom>
          <a:solidFill>
            <a:schemeClr val="accent5"/>
          </a:solidFill>
        </p:spPr>
        <p:txBody>
          <a:bodyPr wrap="square" rtlCol="0">
            <a:spAutoFit/>
          </a:bodyPr>
          <a:lstStyle/>
          <a:p>
            <a:r>
              <a:rPr lang="en-US" b="1" dirty="0"/>
              <a:t>Page# to be shown</a:t>
            </a:r>
          </a:p>
        </p:txBody>
      </p:sp>
      <p:cxnSp>
        <p:nvCxnSpPr>
          <p:cNvPr id="5" name="Straight Arrow Connector 4"/>
          <p:cNvCxnSpPr>
            <a:endCxn id="3" idx="1"/>
          </p:cNvCxnSpPr>
          <p:nvPr/>
        </p:nvCxnSpPr>
        <p:spPr>
          <a:xfrm flipV="1">
            <a:off x="5063319" y="5877805"/>
            <a:ext cx="887105" cy="45475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348313" y="1273935"/>
            <a:ext cx="1296537" cy="923330"/>
          </a:xfrm>
          <a:prstGeom prst="rect">
            <a:avLst/>
          </a:prstGeom>
          <a:solidFill>
            <a:schemeClr val="accent5"/>
          </a:solidFill>
        </p:spPr>
        <p:txBody>
          <a:bodyPr wrap="square" rtlCol="0">
            <a:spAutoFit/>
          </a:bodyPr>
          <a:lstStyle/>
          <a:p>
            <a:r>
              <a:rPr lang="en-US" b="1" dirty="0"/>
              <a:t>This page is Optional</a:t>
            </a:r>
          </a:p>
        </p:txBody>
      </p:sp>
      <p:sp>
        <p:nvSpPr>
          <p:cNvPr id="7" name="TextBox 6"/>
          <p:cNvSpPr txBox="1"/>
          <p:nvPr/>
        </p:nvSpPr>
        <p:spPr>
          <a:xfrm>
            <a:off x="7051776" y="118396"/>
            <a:ext cx="1296537" cy="646331"/>
          </a:xfrm>
          <a:prstGeom prst="rect">
            <a:avLst/>
          </a:prstGeom>
          <a:solidFill>
            <a:schemeClr val="accent5"/>
          </a:solidFill>
        </p:spPr>
        <p:txBody>
          <a:bodyPr wrap="square" rtlCol="0">
            <a:spAutoFit/>
          </a:bodyPr>
          <a:lstStyle/>
          <a:p>
            <a:r>
              <a:rPr lang="en-US" b="1" dirty="0"/>
              <a:t>Centered  and CAPS</a:t>
            </a:r>
          </a:p>
        </p:txBody>
      </p:sp>
      <p:cxnSp>
        <p:nvCxnSpPr>
          <p:cNvPr id="8" name="Straight Arrow Connector 7"/>
          <p:cNvCxnSpPr/>
          <p:nvPr/>
        </p:nvCxnSpPr>
        <p:spPr>
          <a:xfrm flipV="1">
            <a:off x="5377764" y="416689"/>
            <a:ext cx="1674012" cy="7028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5480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1327150" y="-143070"/>
            <a:ext cx="5938741" cy="6858000"/>
            <a:chOff x="1327150" y="0"/>
            <a:chExt cx="5938741" cy="685800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150" y="0"/>
              <a:ext cx="5753003" cy="6858000"/>
            </a:xfrm>
            <a:prstGeom prst="rect">
              <a:avLst/>
            </a:prstGeom>
          </p:spPr>
        </p:pic>
        <p:cxnSp>
          <p:nvCxnSpPr>
            <p:cNvPr id="8" name="Straight Arrow Connector 7"/>
            <p:cNvCxnSpPr/>
            <p:nvPr/>
          </p:nvCxnSpPr>
          <p:spPr>
            <a:xfrm flipV="1">
              <a:off x="4343400" y="6257925"/>
              <a:ext cx="561975" cy="219075"/>
            </a:xfrm>
            <a:prstGeom prst="straightConnector1">
              <a:avLst/>
            </a:prstGeom>
            <a:ln w="158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04567" y="5888593"/>
              <a:ext cx="1919243" cy="738664"/>
            </a:xfrm>
            <a:prstGeom prst="rect">
              <a:avLst/>
            </a:prstGeom>
            <a:noFill/>
          </p:spPr>
          <p:txBody>
            <a:bodyPr wrap="none" rtlCol="0">
              <a:spAutoFit/>
            </a:bodyPr>
            <a:lstStyle/>
            <a:p>
              <a:r>
                <a:rPr lang="en-US" sz="1400" b="1" dirty="0">
                  <a:solidFill>
                    <a:schemeClr val="accent4"/>
                  </a:solidFill>
                </a:rPr>
                <a:t>Pagination continues</a:t>
              </a:r>
            </a:p>
            <a:p>
              <a:r>
                <a:rPr lang="en-US" sz="1400" b="1" dirty="0">
                  <a:solidFill>
                    <a:schemeClr val="accent4"/>
                  </a:solidFill>
                </a:rPr>
                <a:t>And shown</a:t>
              </a:r>
            </a:p>
            <a:p>
              <a:r>
                <a:rPr lang="en-US" sz="1400" b="1" dirty="0">
                  <a:solidFill>
                    <a:schemeClr val="accent4"/>
                  </a:solidFill>
                </a:rPr>
                <a:t>Same font as rest</a:t>
              </a:r>
            </a:p>
          </p:txBody>
        </p:sp>
        <p:sp>
          <p:nvSpPr>
            <p:cNvPr id="15" name="TextBox 14"/>
            <p:cNvSpPr txBox="1"/>
            <p:nvPr/>
          </p:nvSpPr>
          <p:spPr>
            <a:xfrm>
              <a:off x="1571625" y="371475"/>
              <a:ext cx="3164264" cy="307777"/>
            </a:xfrm>
            <a:prstGeom prst="rect">
              <a:avLst/>
            </a:prstGeom>
            <a:noFill/>
          </p:spPr>
          <p:txBody>
            <a:bodyPr wrap="none" rtlCol="0">
              <a:spAutoFit/>
            </a:bodyPr>
            <a:lstStyle/>
            <a:p>
              <a:r>
                <a:rPr lang="en-US" sz="1400" b="1" dirty="0">
                  <a:solidFill>
                    <a:schemeClr val="accent4"/>
                  </a:solidFill>
                </a:rPr>
                <a:t>Skip 2 lines between Main Headings</a:t>
              </a:r>
            </a:p>
          </p:txBody>
        </p:sp>
        <p:cxnSp>
          <p:nvCxnSpPr>
            <p:cNvPr id="17" name="Curved Connector 16"/>
            <p:cNvCxnSpPr/>
            <p:nvPr/>
          </p:nvCxnSpPr>
          <p:spPr>
            <a:xfrm>
              <a:off x="1847850" y="679252"/>
              <a:ext cx="542925" cy="158948"/>
            </a:xfrm>
            <a:prstGeom prst="curvedConnector3">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p:cNvCxnSpPr/>
            <p:nvPr/>
          </p:nvCxnSpPr>
          <p:spPr>
            <a:xfrm>
              <a:off x="1695450" y="679252"/>
              <a:ext cx="857250" cy="444698"/>
            </a:xfrm>
            <a:prstGeom prst="curvedConnector3">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459131" y="3176945"/>
              <a:ext cx="1093569" cy="738664"/>
            </a:xfrm>
            <a:prstGeom prst="rect">
              <a:avLst/>
            </a:prstGeom>
          </p:spPr>
          <p:txBody>
            <a:bodyPr wrap="none">
              <a:spAutoFit/>
            </a:bodyPr>
            <a:lstStyle/>
            <a:p>
              <a:r>
                <a:rPr lang="en-US" sz="1400" b="1" dirty="0">
                  <a:solidFill>
                    <a:schemeClr val="accent4"/>
                  </a:solidFill>
                </a:rPr>
                <a:t>Skip 1 line </a:t>
              </a:r>
            </a:p>
            <a:p>
              <a:r>
                <a:rPr lang="en-US" sz="1400" b="1" dirty="0">
                  <a:solidFill>
                    <a:schemeClr val="accent4"/>
                  </a:solidFill>
                </a:rPr>
                <a:t>Within </a:t>
              </a:r>
            </a:p>
            <a:p>
              <a:r>
                <a:rPr lang="en-US" sz="1400" b="1" dirty="0">
                  <a:solidFill>
                    <a:schemeClr val="accent4"/>
                  </a:solidFill>
                </a:rPr>
                <a:t>Headings</a:t>
              </a:r>
            </a:p>
          </p:txBody>
        </p:sp>
        <p:cxnSp>
          <p:nvCxnSpPr>
            <p:cNvPr id="48" name="Curved Connector 47"/>
            <p:cNvCxnSpPr/>
            <p:nvPr/>
          </p:nvCxnSpPr>
          <p:spPr>
            <a:xfrm flipV="1">
              <a:off x="2260407" y="3444910"/>
              <a:ext cx="584586" cy="202733"/>
            </a:xfrm>
            <a:prstGeom prst="curvedConnector3">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1695450" y="1484211"/>
              <a:ext cx="833438" cy="1384995"/>
            </a:xfrm>
            <a:prstGeom prst="rect">
              <a:avLst/>
            </a:prstGeom>
          </p:spPr>
          <p:txBody>
            <a:bodyPr wrap="square">
              <a:spAutoFit/>
            </a:bodyPr>
            <a:lstStyle/>
            <a:p>
              <a:r>
                <a:rPr lang="en-US" sz="1200" b="1" dirty="0">
                  <a:solidFill>
                    <a:schemeClr val="accent4"/>
                  </a:solidFill>
                </a:rPr>
                <a:t>Indent </a:t>
              </a:r>
            </a:p>
            <a:p>
              <a:r>
                <a:rPr lang="en-US" sz="1200" b="1" dirty="0">
                  <a:solidFill>
                    <a:schemeClr val="accent4"/>
                  </a:solidFill>
                </a:rPr>
                <a:t>0.25” Format/Paragraph/0.25” from Left</a:t>
              </a:r>
            </a:p>
          </p:txBody>
        </p:sp>
        <p:sp>
          <p:nvSpPr>
            <p:cNvPr id="52" name="Rectangle 51"/>
            <p:cNvSpPr/>
            <p:nvPr/>
          </p:nvSpPr>
          <p:spPr>
            <a:xfrm>
              <a:off x="6432453" y="525363"/>
              <a:ext cx="833438" cy="1154162"/>
            </a:xfrm>
            <a:prstGeom prst="rect">
              <a:avLst/>
            </a:prstGeom>
          </p:spPr>
          <p:txBody>
            <a:bodyPr wrap="square">
              <a:spAutoFit/>
            </a:bodyPr>
            <a:lstStyle/>
            <a:p>
              <a:r>
                <a:rPr lang="en-US" sz="1150" b="1" dirty="0">
                  <a:solidFill>
                    <a:schemeClr val="accent4"/>
                  </a:solidFill>
                </a:rPr>
                <a:t>Right Justify</a:t>
              </a:r>
            </a:p>
            <a:p>
              <a:r>
                <a:rPr lang="en-US" sz="1150" b="1" dirty="0">
                  <a:solidFill>
                    <a:schemeClr val="accent4"/>
                  </a:solidFill>
                </a:rPr>
                <a:t>On RH</a:t>
              </a:r>
            </a:p>
            <a:p>
              <a:r>
                <a:rPr lang="en-US" sz="1150" b="1" dirty="0">
                  <a:solidFill>
                    <a:schemeClr val="accent4"/>
                  </a:solidFill>
                </a:rPr>
                <a:t>Column</a:t>
              </a:r>
            </a:p>
            <a:p>
              <a:r>
                <a:rPr lang="en-US" sz="1150" b="1" dirty="0">
                  <a:solidFill>
                    <a:schemeClr val="accent4"/>
                  </a:solidFill>
                </a:rPr>
                <a:t>To align</a:t>
              </a:r>
            </a:p>
            <a:p>
              <a:r>
                <a:rPr lang="en-US" sz="1150" b="1" dirty="0" err="1">
                  <a:solidFill>
                    <a:schemeClr val="accent4"/>
                  </a:solidFill>
                </a:rPr>
                <a:t>Page#s</a:t>
              </a:r>
              <a:endParaRPr lang="en-US" sz="1150" b="1" dirty="0">
                <a:solidFill>
                  <a:schemeClr val="accent4"/>
                </a:solidFill>
              </a:endParaRPr>
            </a:p>
          </p:txBody>
        </p:sp>
      </p:grpSp>
      <p:sp>
        <p:nvSpPr>
          <p:cNvPr id="13" name="TextBox 12"/>
          <p:cNvSpPr txBox="1"/>
          <p:nvPr/>
        </p:nvSpPr>
        <p:spPr>
          <a:xfrm>
            <a:off x="7799294" y="701103"/>
            <a:ext cx="3184424" cy="369332"/>
          </a:xfrm>
          <a:prstGeom prst="rect">
            <a:avLst/>
          </a:prstGeom>
          <a:solidFill>
            <a:schemeClr val="accent5">
              <a:lumMod val="75000"/>
            </a:schemeClr>
          </a:solidFill>
        </p:spPr>
        <p:txBody>
          <a:bodyPr wrap="square" rtlCol="0">
            <a:spAutoFit/>
          </a:bodyPr>
          <a:lstStyle/>
          <a:p>
            <a:r>
              <a:rPr lang="en-US" b="1" dirty="0"/>
              <a:t>TABLE OF CONTENTS</a:t>
            </a:r>
          </a:p>
        </p:txBody>
      </p:sp>
    </p:spTree>
    <p:extLst>
      <p:ext uri="{BB962C8B-B14F-4D97-AF65-F5344CB8AC3E}">
        <p14:creationId xmlns:p14="http://schemas.microsoft.com/office/powerpoint/2010/main" val="1794413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278" y="0"/>
            <a:ext cx="10178322" cy="1492132"/>
          </a:xfrm>
        </p:spPr>
        <p:txBody>
          <a:bodyPr/>
          <a:lstStyle/>
          <a:p>
            <a:r>
              <a:rPr lang="en-US" dirty="0"/>
              <a:t>Table of contents </a:t>
            </a:r>
            <a:r>
              <a:rPr lang="mr-IN" dirty="0"/>
              <a:t>–</a:t>
            </a:r>
            <a:r>
              <a:rPr lang="en-US" dirty="0"/>
              <a:t> things to remember</a:t>
            </a:r>
          </a:p>
        </p:txBody>
      </p:sp>
      <p:sp>
        <p:nvSpPr>
          <p:cNvPr id="3" name="Content Placeholder 2"/>
          <p:cNvSpPr>
            <a:spLocks noGrp="1"/>
          </p:cNvSpPr>
          <p:nvPr>
            <p:ph idx="1"/>
          </p:nvPr>
        </p:nvSpPr>
        <p:spPr>
          <a:xfrm>
            <a:off x="1099278" y="1323976"/>
            <a:ext cx="10178322" cy="5722284"/>
          </a:xfrm>
        </p:spPr>
        <p:txBody>
          <a:bodyPr>
            <a:noAutofit/>
          </a:bodyPr>
          <a:lstStyle/>
          <a:p>
            <a:r>
              <a:rPr lang="en-US" sz="2800" b="1" dirty="0"/>
              <a:t>Set your titles to match APA format.</a:t>
            </a:r>
          </a:p>
          <a:p>
            <a:r>
              <a:rPr lang="en-US" sz="2800" b="1" dirty="0"/>
              <a:t>Double Space</a:t>
            </a:r>
            <a:r>
              <a:rPr lang="en-US" sz="2800" dirty="0"/>
              <a:t> between headings and </a:t>
            </a:r>
            <a:r>
              <a:rPr lang="en-US" sz="2800" b="1" dirty="0"/>
              <a:t>Single Space</a:t>
            </a:r>
            <a:r>
              <a:rPr lang="en-US" sz="2800" dirty="0"/>
              <a:t> within.</a:t>
            </a:r>
          </a:p>
          <a:p>
            <a:r>
              <a:rPr lang="en-US" sz="2800" dirty="0"/>
              <a:t>Place References </a:t>
            </a:r>
            <a:r>
              <a:rPr lang="en-US" sz="2800" b="1" dirty="0"/>
              <a:t>BEFORE</a:t>
            </a:r>
            <a:r>
              <a:rPr lang="en-US" sz="2800" dirty="0"/>
              <a:t> Appendices.</a:t>
            </a:r>
          </a:p>
          <a:p>
            <a:r>
              <a:rPr lang="it-IT" sz="2800" dirty="0" err="1"/>
              <a:t>Appendices</a:t>
            </a:r>
            <a:r>
              <a:rPr lang="it-IT" sz="2800" dirty="0"/>
              <a:t>............................................................................................... 100</a:t>
            </a:r>
          </a:p>
          <a:p>
            <a:pPr marL="0" indent="0">
              <a:lnSpc>
                <a:spcPct val="100000"/>
              </a:lnSpc>
              <a:buNone/>
            </a:pPr>
            <a:r>
              <a:rPr lang="it-IT" sz="2800" dirty="0"/>
              <a:t>	A. </a:t>
            </a:r>
            <a:r>
              <a:rPr lang="it-IT" sz="2800" dirty="0" err="1"/>
              <a:t>Participant</a:t>
            </a:r>
            <a:r>
              <a:rPr lang="it-IT" sz="2800" dirty="0"/>
              <a:t> </a:t>
            </a:r>
            <a:r>
              <a:rPr lang="it-IT" sz="2800" dirty="0" err="1"/>
              <a:t>Consent</a:t>
            </a:r>
            <a:r>
              <a:rPr lang="it-IT" sz="2800" dirty="0"/>
              <a:t> ................................................................. 100</a:t>
            </a:r>
          </a:p>
          <a:p>
            <a:pPr marL="0" indent="0">
              <a:lnSpc>
                <a:spcPct val="100000"/>
              </a:lnSpc>
              <a:buNone/>
            </a:pPr>
            <a:r>
              <a:rPr lang="it-IT" sz="2800" dirty="0"/>
              <a:t>	B. </a:t>
            </a:r>
            <a:r>
              <a:rPr lang="it-IT" sz="2800" dirty="0" err="1"/>
              <a:t>Individual</a:t>
            </a:r>
            <a:r>
              <a:rPr lang="it-IT" sz="2800" dirty="0"/>
              <a:t> </a:t>
            </a:r>
            <a:r>
              <a:rPr lang="it-IT" sz="2800" dirty="0" err="1"/>
              <a:t>Interview</a:t>
            </a:r>
            <a:r>
              <a:rPr lang="it-IT" sz="2800" dirty="0"/>
              <a:t> </a:t>
            </a:r>
            <a:r>
              <a:rPr lang="it-IT" sz="2800" dirty="0" err="1"/>
              <a:t>Protocol</a:t>
            </a:r>
            <a:r>
              <a:rPr lang="it-IT" sz="2800" dirty="0"/>
              <a:t>.................................................. 101</a:t>
            </a:r>
          </a:p>
          <a:p>
            <a:pPr marL="0" indent="0">
              <a:lnSpc>
                <a:spcPct val="100000"/>
              </a:lnSpc>
              <a:buNone/>
            </a:pPr>
            <a:r>
              <a:rPr lang="it-IT" sz="2800" dirty="0"/>
              <a:t>	C. Group </a:t>
            </a:r>
            <a:r>
              <a:rPr lang="it-IT" sz="2800" dirty="0" err="1"/>
              <a:t>Interview</a:t>
            </a:r>
            <a:r>
              <a:rPr lang="it-IT" sz="2800" dirty="0"/>
              <a:t> </a:t>
            </a:r>
            <a:r>
              <a:rPr lang="it-IT" sz="2800" dirty="0" err="1"/>
              <a:t>Protocol</a:t>
            </a:r>
            <a:r>
              <a:rPr lang="it-IT" sz="2800" dirty="0"/>
              <a:t>...................................................... 103</a:t>
            </a:r>
          </a:p>
          <a:p>
            <a:pPr marL="0" indent="0">
              <a:lnSpc>
                <a:spcPct val="100000"/>
              </a:lnSpc>
              <a:buNone/>
            </a:pPr>
            <a:r>
              <a:rPr lang="it-IT" sz="2800" dirty="0"/>
              <a:t>	D. </a:t>
            </a:r>
            <a:r>
              <a:rPr lang="it-IT" sz="2800" dirty="0" err="1"/>
              <a:t>Observation</a:t>
            </a:r>
            <a:r>
              <a:rPr lang="it-IT" sz="2800" dirty="0"/>
              <a:t> </a:t>
            </a:r>
            <a:r>
              <a:rPr lang="it-IT" sz="2800" dirty="0" err="1"/>
              <a:t>Protocol</a:t>
            </a:r>
            <a:r>
              <a:rPr lang="it-IT" sz="2800" dirty="0"/>
              <a:t>.............................................................. 105</a:t>
            </a:r>
          </a:p>
          <a:p>
            <a:pPr marL="0" indent="0">
              <a:lnSpc>
                <a:spcPct val="100000"/>
              </a:lnSpc>
              <a:buNone/>
            </a:pPr>
            <a:r>
              <a:rPr lang="it-IT" sz="2800" dirty="0"/>
              <a:t>	E. Field Notes.................................................................................. 106</a:t>
            </a:r>
          </a:p>
          <a:p>
            <a:pPr marL="0" indent="0">
              <a:lnSpc>
                <a:spcPct val="100000"/>
              </a:lnSpc>
              <a:buNone/>
            </a:pPr>
            <a:r>
              <a:rPr lang="it-IT" sz="2800" dirty="0"/>
              <a:t>	</a:t>
            </a:r>
            <a:r>
              <a:rPr lang="it-IT" sz="2800" dirty="0" err="1"/>
              <a:t>F</a:t>
            </a:r>
            <a:r>
              <a:rPr lang="it-IT" sz="2800" dirty="0"/>
              <a:t>. </a:t>
            </a:r>
            <a:r>
              <a:rPr lang="it-IT" sz="2800" dirty="0" err="1"/>
              <a:t>Final</a:t>
            </a:r>
            <a:r>
              <a:rPr lang="it-IT" sz="2800" dirty="0"/>
              <a:t> </a:t>
            </a:r>
            <a:r>
              <a:rPr lang="it-IT" sz="2800" dirty="0" err="1"/>
              <a:t>Coding</a:t>
            </a:r>
            <a:r>
              <a:rPr lang="it-IT" sz="2800" dirty="0"/>
              <a:t>................................................................................. 109</a:t>
            </a:r>
            <a:endParaRPr lang="en-US" sz="2800" dirty="0"/>
          </a:p>
          <a:p>
            <a:endParaRPr lang="en-US" sz="2800" dirty="0"/>
          </a:p>
          <a:p>
            <a:endParaRPr lang="en-US" sz="2800" dirty="0"/>
          </a:p>
        </p:txBody>
      </p:sp>
    </p:spTree>
    <p:extLst>
      <p:ext uri="{BB962C8B-B14F-4D97-AF65-F5344CB8AC3E}">
        <p14:creationId xmlns:p14="http://schemas.microsoft.com/office/powerpoint/2010/main" val="4130980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29985"/>
            <a:ext cx="10178322" cy="795251"/>
          </a:xfrm>
        </p:spPr>
        <p:txBody>
          <a:bodyPr>
            <a:normAutofit/>
          </a:bodyPr>
          <a:lstStyle/>
          <a:p>
            <a:r>
              <a:rPr lang="en-US" dirty="0"/>
              <a:t>Tables &amp; figures</a:t>
            </a:r>
          </a:p>
        </p:txBody>
      </p:sp>
      <p:sp>
        <p:nvSpPr>
          <p:cNvPr id="3" name="Content Placeholder 2"/>
          <p:cNvSpPr>
            <a:spLocks noGrp="1"/>
          </p:cNvSpPr>
          <p:nvPr>
            <p:ph idx="1"/>
          </p:nvPr>
        </p:nvSpPr>
        <p:spPr>
          <a:xfrm>
            <a:off x="932688" y="1025236"/>
            <a:ext cx="10735056" cy="5832764"/>
          </a:xfrm>
        </p:spPr>
        <p:txBody>
          <a:bodyPr>
            <a:noAutofit/>
          </a:bodyPr>
          <a:lstStyle/>
          <a:p>
            <a:r>
              <a:rPr lang="en-US" sz="2800" dirty="0"/>
              <a:t>Must appear directly after the initial reference to them.</a:t>
            </a:r>
          </a:p>
          <a:p>
            <a:r>
              <a:rPr lang="en-US" sz="2800" dirty="0"/>
              <a:t>Same data cannot be used for both Table &amp; Figure - Choose </a:t>
            </a:r>
            <a:r>
              <a:rPr lang="en-US" sz="2800" dirty="0">
                <a:latin typeface="Arial" panose="020B0604020202020204" pitchFamily="34" charset="0"/>
                <a:cs typeface="Arial" panose="020B0604020202020204" pitchFamily="34" charset="0"/>
              </a:rPr>
              <a:t>1</a:t>
            </a:r>
            <a:r>
              <a:rPr lang="en-US" sz="2800" dirty="0"/>
              <a:t> format.</a:t>
            </a:r>
          </a:p>
          <a:p>
            <a:r>
              <a:rPr lang="en-US" sz="2800" dirty="0"/>
              <a:t>Table title appears </a:t>
            </a:r>
            <a:r>
              <a:rPr lang="en-US" sz="2800" b="1" dirty="0"/>
              <a:t>above</a:t>
            </a:r>
            <a:r>
              <a:rPr lang="en-US" sz="2800" dirty="0"/>
              <a:t> table.</a:t>
            </a:r>
          </a:p>
          <a:p>
            <a:r>
              <a:rPr lang="en-US" sz="2800" dirty="0"/>
              <a:t>Figure description follows immediately </a:t>
            </a:r>
            <a:r>
              <a:rPr lang="en-US" sz="2800" b="1" dirty="0"/>
              <a:t>after</a:t>
            </a:r>
            <a:r>
              <a:rPr lang="en-US" sz="2800" dirty="0"/>
              <a:t> the figure number (APA Manual p.152).</a:t>
            </a:r>
          </a:p>
          <a:p>
            <a:r>
              <a:rPr lang="en-US" sz="2800" dirty="0"/>
              <a:t>Cite Table or Figure adapted from another source.</a:t>
            </a:r>
          </a:p>
          <a:p>
            <a:r>
              <a:rPr lang="en-US" sz="2800" dirty="0"/>
              <a:t>Mid-sentence break to place Table or Figure within text is NOT ALLOWED.</a:t>
            </a:r>
          </a:p>
          <a:p>
            <a:r>
              <a:rPr lang="en-US" sz="2800" dirty="0"/>
              <a:t>Color not recommended </a:t>
            </a:r>
            <a:r>
              <a:rPr lang="mr-IN" sz="2800" dirty="0"/>
              <a:t>–</a:t>
            </a:r>
            <a:r>
              <a:rPr lang="en-US" sz="2800" dirty="0"/>
              <a:t> Using shading, cross-hatching </a:t>
            </a:r>
            <a:r>
              <a:rPr lang="en-US" sz="2800" b="1" dirty="0"/>
              <a:t>recommended.</a:t>
            </a:r>
          </a:p>
        </p:txBody>
      </p:sp>
    </p:spTree>
    <p:extLst>
      <p:ext uri="{BB962C8B-B14F-4D97-AF65-F5344CB8AC3E}">
        <p14:creationId xmlns:p14="http://schemas.microsoft.com/office/powerpoint/2010/main" val="4089694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29985"/>
            <a:ext cx="10178322" cy="795251"/>
          </a:xfrm>
        </p:spPr>
        <p:txBody>
          <a:bodyPr>
            <a:normAutofit/>
          </a:bodyPr>
          <a:lstStyle/>
          <a:p>
            <a:r>
              <a:rPr lang="en-US" dirty="0"/>
              <a:t>Tables</a:t>
            </a:r>
          </a:p>
        </p:txBody>
      </p:sp>
      <p:sp>
        <p:nvSpPr>
          <p:cNvPr id="3" name="Content Placeholder 2"/>
          <p:cNvSpPr>
            <a:spLocks noGrp="1"/>
          </p:cNvSpPr>
          <p:nvPr>
            <p:ph idx="1"/>
          </p:nvPr>
        </p:nvSpPr>
        <p:spPr>
          <a:xfrm>
            <a:off x="932688" y="1025236"/>
            <a:ext cx="10735056" cy="5832764"/>
          </a:xfrm>
        </p:spPr>
        <p:txBody>
          <a:bodyPr>
            <a:noAutofit/>
          </a:bodyPr>
          <a:lstStyle/>
          <a:p>
            <a:pPr marL="0" indent="0">
              <a:buNone/>
            </a:pPr>
            <a:r>
              <a:rPr lang="en-US" sz="2800" dirty="0"/>
              <a:t>Table </a:t>
            </a:r>
            <a:r>
              <a:rPr lang="en-US" sz="2800" dirty="0">
                <a:latin typeface="Calibri" panose="020F0502020204030204" pitchFamily="34" charset="0"/>
                <a:cs typeface="Calibri" panose="020F0502020204030204" pitchFamily="34" charset="0"/>
              </a:rPr>
              <a:t>1</a:t>
            </a:r>
          </a:p>
          <a:p>
            <a:pPr marL="0" indent="0">
              <a:buNone/>
            </a:pPr>
            <a:r>
              <a:rPr lang="en-US" sz="2800" i="1" dirty="0">
                <a:solidFill>
                  <a:schemeClr val="accent4"/>
                </a:solidFill>
              </a:rPr>
              <a:t>E</a:t>
            </a:r>
            <a:r>
              <a:rPr lang="en-US" sz="2800" i="1" dirty="0"/>
              <a:t>xample </a:t>
            </a:r>
            <a:r>
              <a:rPr lang="en-US" sz="2800" i="1" dirty="0">
                <a:solidFill>
                  <a:schemeClr val="accent4"/>
                </a:solidFill>
              </a:rPr>
              <a:t>S</a:t>
            </a:r>
            <a:r>
              <a:rPr lang="en-US" sz="2800" i="1" dirty="0"/>
              <a:t>hort </a:t>
            </a:r>
            <a:r>
              <a:rPr lang="en-US" sz="2800" i="1" dirty="0">
                <a:solidFill>
                  <a:schemeClr val="accent4"/>
                </a:solidFill>
              </a:rPr>
              <a:t>T</a:t>
            </a:r>
            <a:r>
              <a:rPr lang="en-US" sz="2800" i="1" dirty="0"/>
              <a:t>able</a:t>
            </a:r>
          </a:p>
          <a:p>
            <a:pPr marL="0" indent="0">
              <a:buNone/>
            </a:pPr>
            <a:endParaRPr lang="en-US" sz="2800" b="1" dirty="0"/>
          </a:p>
          <a:p>
            <a:pPr marL="0" indent="0">
              <a:buNone/>
            </a:pPr>
            <a:endParaRPr lang="en-US" sz="2800" b="1" dirty="0"/>
          </a:p>
          <a:p>
            <a:pPr marL="0" indent="0">
              <a:buNone/>
            </a:pPr>
            <a:endParaRPr lang="en-US" sz="2800" b="1" dirty="0"/>
          </a:p>
          <a:p>
            <a:pPr marL="0" indent="0">
              <a:buNone/>
            </a:pPr>
            <a:r>
              <a:rPr lang="en-US" sz="2800" i="1" dirty="0"/>
              <a:t>Note.</a:t>
            </a:r>
            <a:r>
              <a:rPr lang="en-US" sz="2800" dirty="0"/>
              <a:t>  Adapted from</a:t>
            </a:r>
            <a:r>
              <a:rPr lang="mr-IN" sz="2800" dirty="0"/>
              <a:t>…</a:t>
            </a:r>
            <a:r>
              <a:rPr lang="en-US" sz="2800" dirty="0"/>
              <a:t>.</a:t>
            </a:r>
          </a:p>
          <a:p>
            <a:pPr marL="0" indent="0">
              <a:buNone/>
            </a:pPr>
            <a:endParaRPr lang="en-US" sz="2800" b="1" dirty="0"/>
          </a:p>
        </p:txBody>
      </p:sp>
      <p:graphicFrame>
        <p:nvGraphicFramePr>
          <p:cNvPr id="5" name="Table 4"/>
          <p:cNvGraphicFramePr>
            <a:graphicFrameLocks noGrp="1"/>
          </p:cNvGraphicFramePr>
          <p:nvPr>
            <p:extLst>
              <p:ext uri="{D42A27DB-BD31-4B8C-83A1-F6EECF244321}">
                <p14:modId xmlns:p14="http://schemas.microsoft.com/office/powerpoint/2010/main" val="234418643"/>
              </p:ext>
            </p:extLst>
          </p:nvPr>
        </p:nvGraphicFramePr>
        <p:xfrm>
          <a:off x="1063812" y="2264584"/>
          <a:ext cx="8128000" cy="1478280"/>
        </p:xfrm>
        <a:graphic>
          <a:graphicData uri="http://schemas.openxmlformats.org/drawingml/2006/table">
            <a:tbl>
              <a:tblPr firstRow="1" bandRow="1">
                <a:tableStyleId>{D7AC3CCA-C797-4891-BE02-D94E43425B78}</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0">
                <a:tc>
                  <a:txBody>
                    <a:bodyPr/>
                    <a:lstStyle/>
                    <a:p>
                      <a:r>
                        <a:rPr lang="en-US" dirty="0"/>
                        <a:t>Heading Ex</a:t>
                      </a:r>
                      <a:r>
                        <a:rPr lang="en-US" baseline="0" dirty="0"/>
                        <a:t> 1</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Heading</a:t>
                      </a:r>
                      <a:r>
                        <a:rPr lang="en-US" baseline="0" dirty="0"/>
                        <a:t> Ex 2</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Heading</a:t>
                      </a:r>
                      <a:r>
                        <a:rPr lang="en-US" baseline="0" dirty="0"/>
                        <a:t> Ex 3</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Heading</a:t>
                      </a:r>
                      <a:r>
                        <a:rPr lang="en-US" baseline="0" dirty="0"/>
                        <a:t> Ex 4</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6" name="TextBox 5"/>
          <p:cNvSpPr txBox="1"/>
          <p:nvPr/>
        </p:nvSpPr>
        <p:spPr>
          <a:xfrm>
            <a:off x="7548282" y="1237129"/>
            <a:ext cx="2133600" cy="923330"/>
          </a:xfrm>
          <a:prstGeom prst="rect">
            <a:avLst/>
          </a:prstGeom>
          <a:solidFill>
            <a:schemeClr val="accent5">
              <a:lumMod val="60000"/>
              <a:lumOff val="40000"/>
            </a:schemeClr>
          </a:solidFill>
        </p:spPr>
        <p:txBody>
          <a:bodyPr wrap="square" rtlCol="0">
            <a:spAutoFit/>
          </a:bodyPr>
          <a:lstStyle/>
          <a:p>
            <a:r>
              <a:rPr lang="en-US" b="1" dirty="0"/>
              <a:t>Title Case</a:t>
            </a:r>
          </a:p>
          <a:p>
            <a:r>
              <a:rPr lang="en-US" b="1" dirty="0"/>
              <a:t>Short title</a:t>
            </a:r>
          </a:p>
          <a:p>
            <a:r>
              <a:rPr lang="en-US" b="1" dirty="0"/>
              <a:t>Italics</a:t>
            </a:r>
          </a:p>
        </p:txBody>
      </p:sp>
      <p:cxnSp>
        <p:nvCxnSpPr>
          <p:cNvPr id="8" name="Straight Arrow Connector 7"/>
          <p:cNvCxnSpPr/>
          <p:nvPr/>
        </p:nvCxnSpPr>
        <p:spPr>
          <a:xfrm flipV="1">
            <a:off x="4410635" y="1416424"/>
            <a:ext cx="3012141"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48282" y="4123988"/>
            <a:ext cx="2133600" cy="923330"/>
          </a:xfrm>
          <a:prstGeom prst="rect">
            <a:avLst/>
          </a:prstGeom>
          <a:solidFill>
            <a:schemeClr val="accent5">
              <a:lumMod val="60000"/>
              <a:lumOff val="40000"/>
            </a:schemeClr>
          </a:solidFill>
        </p:spPr>
        <p:txBody>
          <a:bodyPr wrap="square" rtlCol="0">
            <a:spAutoFit/>
          </a:bodyPr>
          <a:lstStyle/>
          <a:p>
            <a:r>
              <a:rPr lang="en-US" b="1" dirty="0"/>
              <a:t>Notes under the table. (</a:t>
            </a:r>
            <a:r>
              <a:rPr lang="en-US" b="1" i="1" dirty="0"/>
              <a:t>Note</a:t>
            </a:r>
            <a:r>
              <a:rPr lang="en-US" b="1" dirty="0"/>
              <a:t> italicized)</a:t>
            </a:r>
          </a:p>
        </p:txBody>
      </p:sp>
      <p:cxnSp>
        <p:nvCxnSpPr>
          <p:cNvPr id="10" name="Straight Arrow Connector 9"/>
          <p:cNvCxnSpPr/>
          <p:nvPr/>
        </p:nvCxnSpPr>
        <p:spPr>
          <a:xfrm flipV="1">
            <a:off x="4410635" y="4303283"/>
            <a:ext cx="3012141"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904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Title</a:t>
            </a:r>
          </a:p>
        </p:txBody>
      </p:sp>
      <p:sp>
        <p:nvSpPr>
          <p:cNvPr id="3" name="Content Placeholder 2"/>
          <p:cNvSpPr>
            <a:spLocks noGrp="1"/>
          </p:cNvSpPr>
          <p:nvPr>
            <p:ph idx="1"/>
          </p:nvPr>
        </p:nvSpPr>
        <p:spPr>
          <a:xfrm>
            <a:off x="1251678" y="1100381"/>
            <a:ext cx="10178322" cy="5579388"/>
          </a:xfrm>
        </p:spPr>
        <p:txBody>
          <a:bodyPr>
            <a:noAutofit/>
          </a:bodyPr>
          <a:lstStyle/>
          <a:p>
            <a:r>
              <a:rPr lang="en-US" sz="2400" dirty="0"/>
              <a:t>Word has an option of generating table and figure captions which can then be used to generate the List of Tables/Figures automatically.</a:t>
            </a:r>
          </a:p>
          <a:p>
            <a:r>
              <a:rPr lang="en-US" sz="2400" dirty="0"/>
              <a:t>Tables</a:t>
            </a:r>
          </a:p>
          <a:p>
            <a:pPr lvl="1"/>
            <a:r>
              <a:rPr lang="en-US" sz="2400" dirty="0"/>
              <a:t>Create the table and add the description above the table. </a:t>
            </a:r>
          </a:p>
          <a:p>
            <a:pPr lvl="1"/>
            <a:r>
              <a:rPr lang="en-US" sz="2400" dirty="0"/>
              <a:t>Place cursor at the beginning of the description.</a:t>
            </a:r>
          </a:p>
          <a:p>
            <a:pPr lvl="1"/>
            <a:r>
              <a:rPr lang="en-US" sz="2400" dirty="0"/>
              <a:t>Go to References/Insert Caption.</a:t>
            </a:r>
          </a:p>
          <a:p>
            <a:pPr lvl="1"/>
            <a:r>
              <a:rPr lang="en-US" sz="2400" dirty="0"/>
              <a:t>Choose Label as Table and make sure the box above shows Table # in the caption field.</a:t>
            </a:r>
          </a:p>
          <a:p>
            <a:pPr lvl="1" fontAlgn="base"/>
            <a:r>
              <a:rPr lang="en-US" sz="2400" dirty="0"/>
              <a:t>APA format has the title in two lines, so place the cursor at the end of the label and hit Shift + Enter to start a new line.</a:t>
            </a:r>
          </a:p>
          <a:p>
            <a:pPr lvl="1" fontAlgn="base"/>
            <a:r>
              <a:rPr lang="en-US" sz="2400" dirty="0"/>
              <a:t>If you use just Enter, the List of Tables would only pick up the first line (Table #).</a:t>
            </a:r>
            <a:br>
              <a:rPr lang="en-US" sz="2400" dirty="0"/>
            </a:br>
            <a:endParaRPr lang="en-US" sz="2400" dirty="0"/>
          </a:p>
          <a:p>
            <a:pPr lvl="1" fontAlgn="base"/>
            <a:endParaRPr lang="en-US" sz="2400" dirty="0"/>
          </a:p>
        </p:txBody>
      </p:sp>
    </p:spTree>
    <p:extLst>
      <p:ext uri="{BB962C8B-B14F-4D97-AF65-F5344CB8AC3E}">
        <p14:creationId xmlns:p14="http://schemas.microsoft.com/office/powerpoint/2010/main" val="4571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29985"/>
            <a:ext cx="10178322" cy="795251"/>
          </a:xfrm>
        </p:spPr>
        <p:txBody>
          <a:bodyPr>
            <a:normAutofit/>
          </a:bodyPr>
          <a:lstStyle/>
          <a:p>
            <a:r>
              <a:rPr lang="en-US" dirty="0"/>
              <a:t>Figures</a:t>
            </a:r>
          </a:p>
        </p:txBody>
      </p:sp>
      <p:pic>
        <p:nvPicPr>
          <p:cNvPr id="4" name="Picture 3"/>
          <p:cNvPicPr>
            <a:picLocks noChangeAspect="1"/>
          </p:cNvPicPr>
          <p:nvPr/>
        </p:nvPicPr>
        <p:blipFill>
          <a:blip r:embed="rId3"/>
          <a:stretch>
            <a:fillRect/>
          </a:stretch>
        </p:blipFill>
        <p:spPr>
          <a:xfrm>
            <a:off x="1013934" y="1025236"/>
            <a:ext cx="6808694" cy="4518497"/>
          </a:xfrm>
          <a:prstGeom prst="rect">
            <a:avLst/>
          </a:prstGeom>
        </p:spPr>
      </p:pic>
      <p:sp>
        <p:nvSpPr>
          <p:cNvPr id="11" name="Content Placeholder 10"/>
          <p:cNvSpPr>
            <a:spLocks noGrp="1"/>
          </p:cNvSpPr>
          <p:nvPr>
            <p:ph idx="1"/>
          </p:nvPr>
        </p:nvSpPr>
        <p:spPr>
          <a:xfrm>
            <a:off x="767584" y="5543733"/>
            <a:ext cx="10178322" cy="3593591"/>
          </a:xfrm>
        </p:spPr>
        <p:txBody>
          <a:bodyPr/>
          <a:lstStyle/>
          <a:p>
            <a:r>
              <a:rPr lang="en-US" i="1" dirty="0"/>
              <a:t>Figure </a:t>
            </a:r>
            <a:r>
              <a:rPr lang="en-US" i="1" dirty="0">
                <a:latin typeface="Calibri" panose="020F0502020204030204" pitchFamily="34" charset="0"/>
                <a:cs typeface="Calibri" panose="020F0502020204030204" pitchFamily="34" charset="0"/>
              </a:rPr>
              <a:t>1</a:t>
            </a:r>
            <a:r>
              <a:rPr lang="en-US" i="1" dirty="0"/>
              <a:t>.</a:t>
            </a:r>
            <a:r>
              <a:rPr lang="en-US" dirty="0"/>
              <a:t> Sample picture taken from </a:t>
            </a:r>
            <a:r>
              <a:rPr lang="en-US" dirty="0" err="1"/>
              <a:t>Ed.D</a:t>
            </a:r>
            <a:r>
              <a:rPr lang="en-US" dirty="0"/>
              <a:t> website</a:t>
            </a:r>
          </a:p>
        </p:txBody>
      </p:sp>
      <p:sp>
        <p:nvSpPr>
          <p:cNvPr id="12" name="TextBox 11"/>
          <p:cNvSpPr txBox="1"/>
          <p:nvPr/>
        </p:nvSpPr>
        <p:spPr>
          <a:xfrm>
            <a:off x="8462682" y="1025236"/>
            <a:ext cx="2725271" cy="369332"/>
          </a:xfrm>
          <a:prstGeom prst="rect">
            <a:avLst/>
          </a:prstGeom>
          <a:noFill/>
        </p:spPr>
        <p:txBody>
          <a:bodyPr wrap="square" rtlCol="0">
            <a:spAutoFit/>
          </a:bodyPr>
          <a:lstStyle/>
          <a:p>
            <a:r>
              <a:rPr lang="en-US" b="1" dirty="0"/>
              <a:t>Sentence Case</a:t>
            </a:r>
          </a:p>
        </p:txBody>
      </p:sp>
      <p:cxnSp>
        <p:nvCxnSpPr>
          <p:cNvPr id="14" name="Straight Arrow Connector 13"/>
          <p:cNvCxnSpPr/>
          <p:nvPr/>
        </p:nvCxnSpPr>
        <p:spPr>
          <a:xfrm flipV="1">
            <a:off x="6149788" y="1394568"/>
            <a:ext cx="3209365" cy="44145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462681" y="5359067"/>
            <a:ext cx="2725271" cy="646331"/>
          </a:xfrm>
          <a:prstGeom prst="rect">
            <a:avLst/>
          </a:prstGeom>
          <a:noFill/>
        </p:spPr>
        <p:txBody>
          <a:bodyPr wrap="square" rtlCol="0">
            <a:spAutoFit/>
          </a:bodyPr>
          <a:lstStyle/>
          <a:p>
            <a:r>
              <a:rPr lang="en-US" b="1" dirty="0"/>
              <a:t>Description length not a concern.</a:t>
            </a:r>
          </a:p>
        </p:txBody>
      </p:sp>
    </p:spTree>
    <p:extLst>
      <p:ext uri="{BB962C8B-B14F-4D97-AF65-F5344CB8AC3E}">
        <p14:creationId xmlns:p14="http://schemas.microsoft.com/office/powerpoint/2010/main" val="1487337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caption</a:t>
            </a:r>
          </a:p>
        </p:txBody>
      </p:sp>
      <p:sp>
        <p:nvSpPr>
          <p:cNvPr id="3" name="Content Placeholder 2"/>
          <p:cNvSpPr>
            <a:spLocks noGrp="1"/>
          </p:cNvSpPr>
          <p:nvPr>
            <p:ph idx="1"/>
          </p:nvPr>
        </p:nvSpPr>
        <p:spPr>
          <a:xfrm>
            <a:off x="1251678" y="1371601"/>
            <a:ext cx="10178322" cy="4967206"/>
          </a:xfrm>
        </p:spPr>
        <p:txBody>
          <a:bodyPr>
            <a:noAutofit/>
          </a:bodyPr>
          <a:lstStyle/>
          <a:p>
            <a:r>
              <a:rPr lang="en-US" sz="2400" dirty="0"/>
              <a:t>Word has an option of generating table and figure captions which can then be used to generate the List of Tables/Figures automatically.</a:t>
            </a:r>
          </a:p>
          <a:p>
            <a:r>
              <a:rPr lang="en-US" sz="2400" dirty="0"/>
              <a:t>Figures</a:t>
            </a:r>
          </a:p>
          <a:p>
            <a:pPr lvl="1"/>
            <a:r>
              <a:rPr lang="en-US" sz="2400" dirty="0"/>
              <a:t>Create the figure and add the description below the table. </a:t>
            </a:r>
          </a:p>
          <a:p>
            <a:pPr lvl="1"/>
            <a:r>
              <a:rPr lang="en-US" sz="2400" dirty="0"/>
              <a:t>Place cursor at the beginning of the description.</a:t>
            </a:r>
          </a:p>
          <a:p>
            <a:pPr lvl="1"/>
            <a:r>
              <a:rPr lang="en-US" sz="2400" dirty="0"/>
              <a:t>Go to References/Insert Caption.</a:t>
            </a:r>
          </a:p>
          <a:p>
            <a:pPr lvl="1"/>
            <a:r>
              <a:rPr lang="en-US" sz="2400" dirty="0"/>
              <a:t>Choose Label as Figure and make sure the box above shows Figure # in the caption field.</a:t>
            </a:r>
          </a:p>
          <a:p>
            <a:pPr lvl="1" fontAlgn="base"/>
            <a:r>
              <a:rPr lang="en-US" sz="2400" dirty="0"/>
              <a:t>Insert a tab between the figure # and description and also italicize Figure #</a:t>
            </a:r>
          </a:p>
          <a:p>
            <a:pPr lvl="1" fontAlgn="base"/>
            <a:r>
              <a:rPr lang="en-US" sz="2400" dirty="0"/>
              <a:t>Select the caption and single space it.</a:t>
            </a:r>
          </a:p>
          <a:p>
            <a:pPr lvl="1" fontAlgn="base"/>
            <a:endParaRPr lang="en-US" sz="2400" dirty="0"/>
          </a:p>
          <a:p>
            <a:endParaRPr lang="en-US" sz="2400" dirty="0"/>
          </a:p>
        </p:txBody>
      </p:sp>
    </p:spTree>
    <p:extLst>
      <p:ext uri="{BB962C8B-B14F-4D97-AF65-F5344CB8AC3E}">
        <p14:creationId xmlns:p14="http://schemas.microsoft.com/office/powerpoint/2010/main" val="2003375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29985"/>
            <a:ext cx="10178322" cy="795251"/>
          </a:xfrm>
        </p:spPr>
        <p:txBody>
          <a:bodyPr>
            <a:noAutofit/>
          </a:bodyPr>
          <a:lstStyle/>
          <a:p>
            <a:r>
              <a:rPr lang="en-US" sz="3400" dirty="0"/>
              <a:t>Graduate Studies Formatting requirements</a:t>
            </a:r>
          </a:p>
        </p:txBody>
      </p:sp>
      <p:sp>
        <p:nvSpPr>
          <p:cNvPr id="3" name="Content Placeholder 2"/>
          <p:cNvSpPr>
            <a:spLocks noGrp="1"/>
          </p:cNvSpPr>
          <p:nvPr>
            <p:ph idx="1"/>
          </p:nvPr>
        </p:nvSpPr>
        <p:spPr>
          <a:xfrm>
            <a:off x="932688" y="1025236"/>
            <a:ext cx="10735056" cy="5832764"/>
          </a:xfrm>
        </p:spPr>
        <p:txBody>
          <a:bodyPr>
            <a:noAutofit/>
          </a:bodyPr>
          <a:lstStyle/>
          <a:p>
            <a:r>
              <a:rPr lang="en-US" sz="2600" dirty="0"/>
              <a:t>Apply to all the front pages preceding the introductory section of the body of the text.</a:t>
            </a:r>
          </a:p>
          <a:p>
            <a:r>
              <a:rPr lang="en-US" sz="2600" dirty="0"/>
              <a:t>Justification must be </a:t>
            </a:r>
            <a:r>
              <a:rPr lang="en-US" sz="2600" b="1" dirty="0"/>
              <a:t>left</a:t>
            </a:r>
            <a:r>
              <a:rPr lang="en-US" sz="2600" dirty="0"/>
              <a:t> throughout.</a:t>
            </a:r>
          </a:p>
          <a:p>
            <a:r>
              <a:rPr lang="en-US" sz="2600" dirty="0"/>
              <a:t>Spacing should be </a:t>
            </a:r>
            <a:r>
              <a:rPr lang="en-US" sz="2600" b="1" dirty="0"/>
              <a:t>double</a:t>
            </a:r>
            <a:r>
              <a:rPr lang="en-US" sz="2600" dirty="0"/>
              <a:t> throughout except in stand alone quotations, footnotes, figure and table captions, and within entries in the Table of Contents, the figure and table lists, and the reference section.</a:t>
            </a:r>
          </a:p>
          <a:p>
            <a:r>
              <a:rPr lang="en-US" sz="2600" dirty="0"/>
              <a:t>Stand alone quotations </a:t>
            </a:r>
            <a:r>
              <a:rPr lang="en-US" sz="2600" b="1" dirty="0"/>
              <a:t>should be </a:t>
            </a:r>
            <a:r>
              <a:rPr lang="en-US" sz="2600" b="1" dirty="0">
                <a:solidFill>
                  <a:srgbClr val="FF0000"/>
                </a:solidFill>
              </a:rPr>
              <a:t>indented (0.25”)</a:t>
            </a:r>
            <a:r>
              <a:rPr lang="en-US" sz="2600" dirty="0">
                <a:solidFill>
                  <a:srgbClr val="FF0000"/>
                </a:solidFill>
              </a:rPr>
              <a:t> </a:t>
            </a:r>
            <a:r>
              <a:rPr lang="en-US" sz="2600" dirty="0"/>
              <a:t>from both margins inward.</a:t>
            </a:r>
          </a:p>
          <a:p>
            <a:r>
              <a:rPr lang="en-US" sz="2600" dirty="0"/>
              <a:t>Only </a:t>
            </a:r>
            <a:r>
              <a:rPr lang="en-US" sz="2600" b="1" dirty="0"/>
              <a:t>one font</a:t>
            </a:r>
            <a:r>
              <a:rPr lang="en-US" sz="2600" dirty="0"/>
              <a:t> to be used in the entire dissertation, except for appendices. GS recommends Times New Roman or Arial (Refer Page 10 of guidelines).</a:t>
            </a:r>
            <a:endParaRPr lang="en-US" sz="2800" dirty="0"/>
          </a:p>
          <a:p>
            <a:r>
              <a:rPr lang="en-US" sz="2800" dirty="0"/>
              <a:t>Abbreviations </a:t>
            </a:r>
            <a:r>
              <a:rPr lang="mr-IN" sz="2800" dirty="0"/>
              <a:t>–</a:t>
            </a:r>
            <a:r>
              <a:rPr lang="en-US" sz="2800" dirty="0"/>
              <a:t> </a:t>
            </a:r>
            <a:r>
              <a:rPr lang="en-US" sz="2400" b="1" dirty="0"/>
              <a:t>Introduce upfront</a:t>
            </a:r>
            <a:r>
              <a:rPr lang="en-US" sz="2400" dirty="0"/>
              <a:t> and use the same acronym throughout (Refer APA Manual p.106 for usage).</a:t>
            </a:r>
          </a:p>
          <a:p>
            <a:endParaRPr lang="en-US" sz="2600" dirty="0"/>
          </a:p>
        </p:txBody>
      </p:sp>
    </p:spTree>
    <p:extLst>
      <p:ext uri="{BB962C8B-B14F-4D97-AF65-F5344CB8AC3E}">
        <p14:creationId xmlns:p14="http://schemas.microsoft.com/office/powerpoint/2010/main" val="1504046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243" y="15910"/>
            <a:ext cx="5321929" cy="6611347"/>
          </a:xfrm>
          <a:prstGeom prst="rect">
            <a:avLst/>
          </a:prstGeom>
        </p:spPr>
      </p:pic>
      <p:cxnSp>
        <p:nvCxnSpPr>
          <p:cNvPr id="8" name="Straight Arrow Connector 7"/>
          <p:cNvCxnSpPr/>
          <p:nvPr/>
        </p:nvCxnSpPr>
        <p:spPr>
          <a:xfrm flipV="1">
            <a:off x="4343400" y="6257925"/>
            <a:ext cx="561975" cy="219075"/>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04567" y="5888593"/>
            <a:ext cx="1919243" cy="738664"/>
          </a:xfrm>
          <a:prstGeom prst="rect">
            <a:avLst/>
          </a:prstGeom>
          <a:noFill/>
        </p:spPr>
        <p:txBody>
          <a:bodyPr wrap="none" rtlCol="0">
            <a:spAutoFit/>
          </a:bodyPr>
          <a:lstStyle/>
          <a:p>
            <a:r>
              <a:rPr lang="en-US" sz="1400" b="1" dirty="0">
                <a:solidFill>
                  <a:schemeClr val="accent4"/>
                </a:solidFill>
              </a:rPr>
              <a:t>Pagination continues</a:t>
            </a:r>
          </a:p>
          <a:p>
            <a:r>
              <a:rPr lang="en-US" sz="1400" b="1" dirty="0">
                <a:solidFill>
                  <a:schemeClr val="accent4"/>
                </a:solidFill>
              </a:rPr>
              <a:t>And shown</a:t>
            </a:r>
          </a:p>
          <a:p>
            <a:r>
              <a:rPr lang="en-US" sz="1400" b="1" dirty="0">
                <a:solidFill>
                  <a:schemeClr val="accent4"/>
                </a:solidFill>
              </a:rPr>
              <a:t>Same font as rest.</a:t>
            </a:r>
          </a:p>
        </p:txBody>
      </p:sp>
      <p:sp>
        <p:nvSpPr>
          <p:cNvPr id="15" name="TextBox 14"/>
          <p:cNvSpPr txBox="1"/>
          <p:nvPr/>
        </p:nvSpPr>
        <p:spPr>
          <a:xfrm>
            <a:off x="1571625" y="371475"/>
            <a:ext cx="2151166" cy="523220"/>
          </a:xfrm>
          <a:prstGeom prst="rect">
            <a:avLst/>
          </a:prstGeom>
          <a:noFill/>
        </p:spPr>
        <p:txBody>
          <a:bodyPr wrap="none" rtlCol="0">
            <a:spAutoFit/>
          </a:bodyPr>
          <a:lstStyle/>
          <a:p>
            <a:r>
              <a:rPr lang="en-US" sz="1400" b="1" dirty="0">
                <a:solidFill>
                  <a:schemeClr val="accent4"/>
                </a:solidFill>
              </a:rPr>
              <a:t>Double Space between </a:t>
            </a:r>
          </a:p>
          <a:p>
            <a:r>
              <a:rPr lang="en-US" sz="1400" b="1" dirty="0">
                <a:solidFill>
                  <a:schemeClr val="accent4"/>
                </a:solidFill>
              </a:rPr>
              <a:t>Sections</a:t>
            </a:r>
          </a:p>
        </p:txBody>
      </p:sp>
      <p:cxnSp>
        <p:nvCxnSpPr>
          <p:cNvPr id="17" name="Curved Connector 16"/>
          <p:cNvCxnSpPr/>
          <p:nvPr/>
        </p:nvCxnSpPr>
        <p:spPr>
          <a:xfrm>
            <a:off x="1847850" y="679252"/>
            <a:ext cx="542925" cy="158948"/>
          </a:xfrm>
          <a:prstGeom prst="curvedConnector3">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p:cNvCxnSpPr/>
          <p:nvPr/>
        </p:nvCxnSpPr>
        <p:spPr>
          <a:xfrm>
            <a:off x="1695450" y="679252"/>
            <a:ext cx="857250" cy="444698"/>
          </a:xfrm>
          <a:prstGeom prst="curvedConnector3">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849542" y="2715317"/>
            <a:ext cx="2560316" cy="307777"/>
          </a:xfrm>
          <a:prstGeom prst="rect">
            <a:avLst/>
          </a:prstGeom>
        </p:spPr>
        <p:txBody>
          <a:bodyPr wrap="none">
            <a:spAutoFit/>
          </a:bodyPr>
          <a:lstStyle/>
          <a:p>
            <a:r>
              <a:rPr lang="en-US" sz="1400" b="1" dirty="0">
                <a:solidFill>
                  <a:schemeClr val="accent4"/>
                </a:solidFill>
              </a:rPr>
              <a:t>Single Space within Sections</a:t>
            </a:r>
          </a:p>
        </p:txBody>
      </p:sp>
      <p:cxnSp>
        <p:nvCxnSpPr>
          <p:cNvPr id="48" name="Curved Connector 47"/>
          <p:cNvCxnSpPr/>
          <p:nvPr/>
        </p:nvCxnSpPr>
        <p:spPr>
          <a:xfrm rot="5400000" flipH="1" flipV="1">
            <a:off x="3405258" y="2350165"/>
            <a:ext cx="707032" cy="331052"/>
          </a:xfrm>
          <a:prstGeom prst="curvedConnector3">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6176061" y="546869"/>
            <a:ext cx="833438" cy="1154162"/>
          </a:xfrm>
          <a:prstGeom prst="rect">
            <a:avLst/>
          </a:prstGeom>
        </p:spPr>
        <p:txBody>
          <a:bodyPr wrap="square">
            <a:spAutoFit/>
          </a:bodyPr>
          <a:lstStyle/>
          <a:p>
            <a:r>
              <a:rPr lang="en-US" sz="1150" b="1" dirty="0">
                <a:solidFill>
                  <a:schemeClr val="accent4"/>
                </a:solidFill>
              </a:rPr>
              <a:t>Right Justify</a:t>
            </a:r>
          </a:p>
          <a:p>
            <a:r>
              <a:rPr lang="en-US" sz="1150" b="1" dirty="0">
                <a:solidFill>
                  <a:schemeClr val="accent4"/>
                </a:solidFill>
              </a:rPr>
              <a:t>On RH</a:t>
            </a:r>
          </a:p>
          <a:p>
            <a:r>
              <a:rPr lang="en-US" sz="1150" b="1" dirty="0">
                <a:solidFill>
                  <a:schemeClr val="accent4"/>
                </a:solidFill>
              </a:rPr>
              <a:t>Column</a:t>
            </a:r>
          </a:p>
          <a:p>
            <a:r>
              <a:rPr lang="en-US" sz="1150" b="1" dirty="0">
                <a:solidFill>
                  <a:schemeClr val="accent4"/>
                </a:solidFill>
              </a:rPr>
              <a:t>To align</a:t>
            </a:r>
          </a:p>
          <a:p>
            <a:r>
              <a:rPr lang="en-US" sz="1150" b="1" dirty="0" err="1">
                <a:solidFill>
                  <a:schemeClr val="accent4"/>
                </a:solidFill>
              </a:rPr>
              <a:t>Page#s</a:t>
            </a:r>
            <a:endParaRPr lang="en-US" sz="1150" b="1" dirty="0">
              <a:solidFill>
                <a:schemeClr val="accent4"/>
              </a:solidFill>
            </a:endParaRPr>
          </a:p>
        </p:txBody>
      </p:sp>
      <p:sp>
        <p:nvSpPr>
          <p:cNvPr id="7" name="Oval 6"/>
          <p:cNvSpPr/>
          <p:nvPr/>
        </p:nvSpPr>
        <p:spPr>
          <a:xfrm>
            <a:off x="3736964" y="438150"/>
            <a:ext cx="1168411" cy="400050"/>
          </a:xfrm>
          <a:prstGeom prst="ellipse">
            <a:avLst/>
          </a:prstGeom>
          <a:solidFill>
            <a:srgbClr val="FFC0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668007" y="2963714"/>
            <a:ext cx="1774845" cy="523220"/>
          </a:xfrm>
          <a:prstGeom prst="rect">
            <a:avLst/>
          </a:prstGeom>
        </p:spPr>
        <p:txBody>
          <a:bodyPr wrap="square">
            <a:spAutoFit/>
          </a:bodyPr>
          <a:lstStyle/>
          <a:p>
            <a:r>
              <a:rPr lang="en-US" sz="1400" b="1" dirty="0">
                <a:solidFill>
                  <a:schemeClr val="accent4"/>
                </a:solidFill>
              </a:rPr>
              <a:t>Dots line up with Page#</a:t>
            </a:r>
          </a:p>
        </p:txBody>
      </p:sp>
      <p:cxnSp>
        <p:nvCxnSpPr>
          <p:cNvPr id="20" name="Curved Connector 19"/>
          <p:cNvCxnSpPr/>
          <p:nvPr/>
        </p:nvCxnSpPr>
        <p:spPr>
          <a:xfrm rot="5400000" flipH="1" flipV="1">
            <a:off x="5066592" y="2507297"/>
            <a:ext cx="955429" cy="265187"/>
          </a:xfrm>
          <a:prstGeom prst="curvedConnector3">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619141" y="453509"/>
            <a:ext cx="2133600" cy="369332"/>
          </a:xfrm>
          <a:prstGeom prst="rect">
            <a:avLst/>
          </a:prstGeom>
          <a:solidFill>
            <a:schemeClr val="accent5">
              <a:lumMod val="60000"/>
              <a:lumOff val="40000"/>
            </a:schemeClr>
          </a:solidFill>
        </p:spPr>
        <p:txBody>
          <a:bodyPr wrap="square" rtlCol="0">
            <a:spAutoFit/>
          </a:bodyPr>
          <a:lstStyle/>
          <a:p>
            <a:r>
              <a:rPr lang="en-US" b="1" dirty="0"/>
              <a:t>LIST OF TABLES</a:t>
            </a:r>
          </a:p>
        </p:txBody>
      </p:sp>
      <p:sp>
        <p:nvSpPr>
          <p:cNvPr id="18" name="TextBox 17"/>
          <p:cNvSpPr txBox="1"/>
          <p:nvPr/>
        </p:nvSpPr>
        <p:spPr>
          <a:xfrm>
            <a:off x="7263612" y="2194272"/>
            <a:ext cx="3671087" cy="1477328"/>
          </a:xfrm>
          <a:prstGeom prst="rect">
            <a:avLst/>
          </a:prstGeom>
          <a:solidFill>
            <a:schemeClr val="accent5">
              <a:lumMod val="60000"/>
              <a:lumOff val="40000"/>
            </a:schemeClr>
          </a:solidFill>
        </p:spPr>
        <p:txBody>
          <a:bodyPr wrap="square" rtlCol="0">
            <a:spAutoFit/>
          </a:bodyPr>
          <a:lstStyle/>
          <a:p>
            <a:r>
              <a:rPr lang="en-US" dirty="0"/>
              <a:t>TABLES MUST BE IN TITLE CASE. THESE ARE INCORRECT in the guidelines. EXAMPLE FOR TABLE 1: It should read First Sentence of the First Table in Body of Text</a:t>
            </a:r>
            <a:endParaRPr lang="en-US" b="1" dirty="0">
              <a:solidFill>
                <a:schemeClr val="accent4"/>
              </a:solidFill>
            </a:endParaRPr>
          </a:p>
        </p:txBody>
      </p:sp>
      <p:cxnSp>
        <p:nvCxnSpPr>
          <p:cNvPr id="21" name="Straight Arrow Connector 20"/>
          <p:cNvCxnSpPr>
            <a:stCxn id="18" idx="1"/>
          </p:cNvCxnSpPr>
          <p:nvPr/>
        </p:nvCxnSpPr>
        <p:spPr>
          <a:xfrm flipH="1" flipV="1">
            <a:off x="5004567" y="883905"/>
            <a:ext cx="2259045" cy="2049031"/>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581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00667" y="0"/>
            <a:ext cx="10553451" cy="6654800"/>
            <a:chOff x="1219200" y="0"/>
            <a:chExt cx="10434918" cy="698451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5593229" cy="6984510"/>
            </a:xfrm>
            <a:prstGeom prst="rect">
              <a:avLst/>
            </a:prstGeom>
          </p:spPr>
        </p:pic>
        <p:sp>
          <p:nvSpPr>
            <p:cNvPr id="5" name="TextBox 4"/>
            <p:cNvSpPr txBox="1"/>
            <p:nvPr/>
          </p:nvSpPr>
          <p:spPr>
            <a:xfrm>
              <a:off x="7440706" y="4826675"/>
              <a:ext cx="3926541" cy="1754326"/>
            </a:xfrm>
            <a:prstGeom prst="rect">
              <a:avLst/>
            </a:prstGeom>
            <a:solidFill>
              <a:srgbClr val="FF9C32"/>
            </a:solidFill>
          </p:spPr>
          <p:txBody>
            <a:bodyPr wrap="square" rtlCol="0">
              <a:spAutoFit/>
            </a:bodyPr>
            <a:lstStyle/>
            <a:p>
              <a:r>
                <a:rPr lang="en-US" b="1" dirty="0"/>
                <a:t>Pagination uses a lowercase Roman numeral centered at bottom of the page.</a:t>
              </a:r>
              <a:endParaRPr lang="en-US" dirty="0"/>
            </a:p>
            <a:p>
              <a:endParaRPr lang="en-US" dirty="0"/>
            </a:p>
            <a:p>
              <a:r>
                <a:rPr lang="en-US" b="1" dirty="0"/>
                <a:t>Continue</a:t>
              </a:r>
              <a:r>
                <a:rPr lang="en-US" dirty="0"/>
                <a:t> counting from the List of Tables, if included.</a:t>
              </a:r>
            </a:p>
          </p:txBody>
        </p:sp>
        <p:cxnSp>
          <p:nvCxnSpPr>
            <p:cNvPr id="7" name="Straight Arrow Connector 6"/>
            <p:cNvCxnSpPr>
              <a:endCxn id="5" idx="1"/>
            </p:cNvCxnSpPr>
            <p:nvPr/>
          </p:nvCxnSpPr>
          <p:spPr>
            <a:xfrm flipV="1">
              <a:off x="4482353" y="5703838"/>
              <a:ext cx="2958353" cy="80453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248896" y="484094"/>
              <a:ext cx="2904939" cy="18194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40706" y="1456522"/>
              <a:ext cx="3801035" cy="2585323"/>
            </a:xfrm>
            <a:prstGeom prst="rect">
              <a:avLst/>
            </a:prstGeom>
            <a:solidFill>
              <a:srgbClr val="FF9C32"/>
            </a:solidFill>
          </p:spPr>
          <p:txBody>
            <a:bodyPr wrap="square" rtlCol="0">
              <a:spAutoFit/>
            </a:bodyPr>
            <a:lstStyle/>
            <a:p>
              <a:r>
                <a:rPr lang="en-US" b="1" dirty="0"/>
                <a:t>D/S</a:t>
              </a:r>
              <a:r>
                <a:rPr lang="en-US" dirty="0"/>
                <a:t> between sections but </a:t>
              </a:r>
              <a:r>
                <a:rPr lang="en-US" b="1" dirty="0"/>
                <a:t>S/S</a:t>
              </a:r>
              <a:r>
                <a:rPr lang="en-US" dirty="0"/>
                <a:t> spaced within sections. </a:t>
              </a:r>
            </a:p>
            <a:p>
              <a:endParaRPr lang="en-US" b="1" dirty="0"/>
            </a:p>
            <a:p>
              <a:r>
                <a:rPr lang="en-US" dirty="0"/>
                <a:t>Make sure that the </a:t>
              </a:r>
              <a:r>
                <a:rPr lang="en-US" b="1" dirty="0"/>
                <a:t>page numbers line up with the dots</a:t>
              </a:r>
              <a:r>
                <a:rPr lang="en-US" dirty="0"/>
                <a:t> leading up to them. If there is more than one line of text, make sure the page number is </a:t>
              </a:r>
              <a:r>
                <a:rPr lang="en-US" b="1" dirty="0"/>
                <a:t>lined up with the second line of text.</a:t>
              </a:r>
            </a:p>
          </p:txBody>
        </p:sp>
        <p:sp>
          <p:nvSpPr>
            <p:cNvPr id="13" name="TextBox 12"/>
            <p:cNvSpPr txBox="1"/>
            <p:nvPr/>
          </p:nvSpPr>
          <p:spPr>
            <a:xfrm>
              <a:off x="7153835" y="299428"/>
              <a:ext cx="4500283" cy="646331"/>
            </a:xfrm>
            <a:prstGeom prst="rect">
              <a:avLst/>
            </a:prstGeom>
            <a:solidFill>
              <a:srgbClr val="FF9C32"/>
            </a:solidFill>
            <a:ln>
              <a:solidFill>
                <a:srgbClr val="FF0000"/>
              </a:solidFill>
            </a:ln>
          </p:spPr>
          <p:txBody>
            <a:bodyPr wrap="square" rtlCol="0">
              <a:spAutoFit/>
            </a:bodyPr>
            <a:lstStyle/>
            <a:p>
              <a:r>
                <a:rPr lang="en-US" b="1" dirty="0"/>
                <a:t>The words “LIST OF FIGURES” should be in all CAPS in the center of the page.</a:t>
              </a:r>
            </a:p>
          </p:txBody>
        </p:sp>
        <p:cxnSp>
          <p:nvCxnSpPr>
            <p:cNvPr id="15" name="Straight Arrow Connector 14"/>
            <p:cNvCxnSpPr/>
            <p:nvPr/>
          </p:nvCxnSpPr>
          <p:spPr>
            <a:xfrm flipV="1">
              <a:off x="4248896" y="1834101"/>
              <a:ext cx="2904939" cy="30926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8525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List of tables/figures formatting</a:t>
            </a:r>
          </a:p>
        </p:txBody>
      </p:sp>
      <p:sp>
        <p:nvSpPr>
          <p:cNvPr id="3" name="Content Placeholder 2"/>
          <p:cNvSpPr>
            <a:spLocks noGrp="1"/>
          </p:cNvSpPr>
          <p:nvPr>
            <p:ph idx="1"/>
          </p:nvPr>
        </p:nvSpPr>
        <p:spPr>
          <a:xfrm>
            <a:off x="1251678" y="1874517"/>
            <a:ext cx="10178322" cy="4696764"/>
          </a:xfrm>
        </p:spPr>
        <p:txBody>
          <a:bodyPr>
            <a:normAutofit/>
          </a:bodyPr>
          <a:lstStyle/>
          <a:p>
            <a:r>
              <a:rPr lang="en-US" sz="2200" dirty="0"/>
              <a:t>Click on References/ Insert Table of Figures.</a:t>
            </a:r>
          </a:p>
          <a:p>
            <a:r>
              <a:rPr lang="en-US" sz="2200" dirty="0"/>
              <a:t>Choose Caption Label: Table and Formats: From Template in the dropdown.</a:t>
            </a:r>
          </a:p>
          <a:p>
            <a:r>
              <a:rPr lang="en-US" sz="2200" dirty="0"/>
              <a:t>Check Show page numbers and right align page numbers.</a:t>
            </a:r>
          </a:p>
          <a:p>
            <a:r>
              <a:rPr lang="en-US" sz="2200" dirty="0"/>
              <a:t>Click on Modify and in the new window click on Modify again.</a:t>
            </a:r>
          </a:p>
          <a:p>
            <a:r>
              <a:rPr lang="en-US" sz="2200" dirty="0"/>
              <a:t>Set the spacing to Single spaced, choose your font type and size.</a:t>
            </a:r>
          </a:p>
          <a:p>
            <a:r>
              <a:rPr lang="en-US" sz="2200" dirty="0"/>
              <a:t>Click on Format and Paragraph.</a:t>
            </a:r>
          </a:p>
          <a:p>
            <a:r>
              <a:rPr lang="en-US" sz="2200" dirty="0"/>
              <a:t>Set indentation right to 0.5” and Special to Hanging 0.75”.</a:t>
            </a:r>
          </a:p>
          <a:p>
            <a:r>
              <a:rPr lang="en-US" sz="2200" dirty="0"/>
              <a:t>Click OK.</a:t>
            </a:r>
          </a:p>
          <a:p>
            <a:r>
              <a:rPr lang="en-US" sz="2200" dirty="0"/>
              <a:t>The Table titles are now formatted but italicized, click on the titles and unclick italics.</a:t>
            </a:r>
          </a:p>
          <a:p>
            <a:r>
              <a:rPr lang="en-US" sz="2200" dirty="0"/>
              <a:t>Repeat the same for List of Figures.</a:t>
            </a:r>
          </a:p>
          <a:p>
            <a:endParaRPr lang="en-US" sz="2200" dirty="0"/>
          </a:p>
          <a:p>
            <a:endParaRPr lang="en-US" sz="2200" dirty="0"/>
          </a:p>
        </p:txBody>
      </p:sp>
    </p:spTree>
    <p:extLst>
      <p:ext uri="{BB962C8B-B14F-4D97-AF65-F5344CB8AC3E}">
        <p14:creationId xmlns:p14="http://schemas.microsoft.com/office/powerpoint/2010/main" val="1585354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29985"/>
            <a:ext cx="10178322" cy="795251"/>
          </a:xfrm>
        </p:spPr>
        <p:txBody>
          <a:bodyPr>
            <a:normAutofit/>
          </a:bodyPr>
          <a:lstStyle/>
          <a:p>
            <a:r>
              <a:rPr lang="en-US" dirty="0"/>
              <a:t>checklist</a:t>
            </a:r>
          </a:p>
        </p:txBody>
      </p:sp>
      <p:sp>
        <p:nvSpPr>
          <p:cNvPr id="3" name="Content Placeholder 2"/>
          <p:cNvSpPr>
            <a:spLocks noGrp="1"/>
          </p:cNvSpPr>
          <p:nvPr>
            <p:ph idx="1"/>
          </p:nvPr>
        </p:nvSpPr>
        <p:spPr>
          <a:xfrm>
            <a:off x="932688" y="1025236"/>
            <a:ext cx="10735056" cy="5832764"/>
          </a:xfrm>
        </p:spPr>
        <p:txBody>
          <a:bodyPr>
            <a:noAutofit/>
          </a:bodyPr>
          <a:lstStyle/>
          <a:p>
            <a:r>
              <a:rPr lang="en-US" sz="3000" dirty="0"/>
              <a:t>Left Justified.</a:t>
            </a:r>
          </a:p>
          <a:p>
            <a:r>
              <a:rPr lang="en-US" sz="3000" dirty="0"/>
              <a:t>0.25” Indent.</a:t>
            </a:r>
          </a:p>
          <a:p>
            <a:r>
              <a:rPr lang="en-US" sz="3000" dirty="0"/>
              <a:t>No Hyphenated words at end of line.</a:t>
            </a:r>
          </a:p>
          <a:p>
            <a:r>
              <a:rPr lang="en-US" sz="3000" dirty="0"/>
              <a:t>No double columns except in tables.</a:t>
            </a:r>
          </a:p>
          <a:p>
            <a:r>
              <a:rPr lang="en-US" sz="3000" dirty="0"/>
              <a:t>D/S except in offset quotations, footnotes, table &amp; figure captions, with TOC and the references.</a:t>
            </a:r>
          </a:p>
          <a:p>
            <a:r>
              <a:rPr lang="en-US" sz="3000" dirty="0"/>
              <a:t>Offset quotations should be indented from both margins inward. </a:t>
            </a:r>
          </a:p>
          <a:p>
            <a:r>
              <a:rPr lang="en-US" sz="3000" dirty="0"/>
              <a:t>Only 1 font ( except appendices </a:t>
            </a:r>
            <a:r>
              <a:rPr lang="mr-IN" sz="3000" dirty="0"/>
              <a:t>–</a:t>
            </a:r>
            <a:r>
              <a:rPr lang="en-US" sz="3000" dirty="0"/>
              <a:t> can use another).</a:t>
            </a:r>
          </a:p>
          <a:p>
            <a:r>
              <a:rPr lang="en-US" sz="3000" dirty="0"/>
              <a:t>Margins : Left-:1.5”, Top &amp; Bottom </a:t>
            </a:r>
            <a:r>
              <a:rPr lang="mr-IN" sz="3000" dirty="0"/>
              <a:t>–</a:t>
            </a:r>
            <a:r>
              <a:rPr lang="en-US" sz="3000" dirty="0"/>
              <a:t> 1.25” each; Right-1”</a:t>
            </a:r>
          </a:p>
          <a:p>
            <a:endParaRPr lang="en-US" sz="3000" dirty="0"/>
          </a:p>
        </p:txBody>
      </p:sp>
    </p:spTree>
    <p:extLst>
      <p:ext uri="{BB962C8B-B14F-4D97-AF65-F5344CB8AC3E}">
        <p14:creationId xmlns:p14="http://schemas.microsoft.com/office/powerpoint/2010/main" val="246482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29985"/>
            <a:ext cx="10178322" cy="795251"/>
          </a:xfrm>
        </p:spPr>
        <p:txBody>
          <a:bodyPr>
            <a:normAutofit/>
          </a:bodyPr>
          <a:lstStyle/>
          <a:p>
            <a:r>
              <a:rPr lang="en-US" dirty="0"/>
              <a:t>checklist</a:t>
            </a:r>
          </a:p>
        </p:txBody>
      </p:sp>
      <p:sp>
        <p:nvSpPr>
          <p:cNvPr id="3" name="Content Placeholder 2"/>
          <p:cNvSpPr>
            <a:spLocks noGrp="1"/>
          </p:cNvSpPr>
          <p:nvPr>
            <p:ph idx="1"/>
          </p:nvPr>
        </p:nvSpPr>
        <p:spPr>
          <a:xfrm>
            <a:off x="932688" y="1025236"/>
            <a:ext cx="10735056" cy="5832764"/>
          </a:xfrm>
        </p:spPr>
        <p:txBody>
          <a:bodyPr>
            <a:noAutofit/>
          </a:bodyPr>
          <a:lstStyle/>
          <a:p>
            <a:r>
              <a:rPr lang="en-US" sz="2800" dirty="0"/>
              <a:t>Crowding words and leaving excessive space not permitted.</a:t>
            </a:r>
          </a:p>
          <a:p>
            <a:r>
              <a:rPr lang="en-US" sz="2800" dirty="0"/>
              <a:t>No headers or footers(except for page#).</a:t>
            </a:r>
          </a:p>
          <a:p>
            <a:r>
              <a:rPr lang="en-US" sz="2800" dirty="0"/>
              <a:t>Title </a:t>
            </a:r>
            <a:r>
              <a:rPr lang="mr-IN" sz="2800" dirty="0"/>
              <a:t>–</a:t>
            </a:r>
            <a:r>
              <a:rPr lang="en-US" sz="2800" dirty="0"/>
              <a:t> CAPS, no /b, S/S, Centered, 1.5” from top, 300 characters.</a:t>
            </a:r>
          </a:p>
          <a:p>
            <a:r>
              <a:rPr lang="en-US" sz="2800" dirty="0"/>
              <a:t>Page # as Arabic numerals (1,2..) beginning from Introduction placed either bottom center or top right hand corner. Appendices also include page #.</a:t>
            </a:r>
          </a:p>
          <a:p>
            <a:r>
              <a:rPr lang="en-US" sz="2800" dirty="0"/>
              <a:t>Table &amp; Figures must appear directly after the initial reference to them.</a:t>
            </a:r>
          </a:p>
          <a:p>
            <a:r>
              <a:rPr lang="en-US" sz="2800" dirty="0"/>
              <a:t>Same data cannot be used for both Table &amp; Figure- Choose 1 format</a:t>
            </a:r>
          </a:p>
          <a:p>
            <a:r>
              <a:rPr lang="en-US" sz="2800" dirty="0"/>
              <a:t>Table captions above table; Figure description below figure.</a:t>
            </a:r>
          </a:p>
          <a:p>
            <a:r>
              <a:rPr lang="en-US" sz="2800" dirty="0"/>
              <a:t>Succinct captions in List of tables or figures.</a:t>
            </a:r>
          </a:p>
          <a:p>
            <a:endParaRPr lang="en-US" sz="2800" dirty="0"/>
          </a:p>
          <a:p>
            <a:endParaRPr lang="en-US" sz="2800" dirty="0"/>
          </a:p>
        </p:txBody>
      </p:sp>
    </p:spTree>
    <p:extLst>
      <p:ext uri="{BB962C8B-B14F-4D97-AF65-F5344CB8AC3E}">
        <p14:creationId xmlns:p14="http://schemas.microsoft.com/office/powerpoint/2010/main" val="1058296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29985"/>
            <a:ext cx="10178322" cy="795251"/>
          </a:xfrm>
        </p:spPr>
        <p:txBody>
          <a:bodyPr>
            <a:normAutofit/>
          </a:bodyPr>
          <a:lstStyle/>
          <a:p>
            <a:r>
              <a:rPr lang="en-US" dirty="0"/>
              <a:t>checklist</a:t>
            </a:r>
          </a:p>
        </p:txBody>
      </p:sp>
      <p:sp>
        <p:nvSpPr>
          <p:cNvPr id="3" name="Content Placeholder 2"/>
          <p:cNvSpPr>
            <a:spLocks noGrp="1"/>
          </p:cNvSpPr>
          <p:nvPr>
            <p:ph idx="1"/>
          </p:nvPr>
        </p:nvSpPr>
        <p:spPr>
          <a:xfrm>
            <a:off x="932688" y="1025236"/>
            <a:ext cx="10735056" cy="5832764"/>
          </a:xfrm>
        </p:spPr>
        <p:txBody>
          <a:bodyPr>
            <a:noAutofit/>
          </a:bodyPr>
          <a:lstStyle/>
          <a:p>
            <a:r>
              <a:rPr lang="en-US" sz="3200" dirty="0"/>
              <a:t>Color not recommended.</a:t>
            </a:r>
          </a:p>
          <a:p>
            <a:r>
              <a:rPr lang="en-US" sz="3200" dirty="0"/>
              <a:t>Watch for overuse of possessives and lack of apostrophes. Whereas it is not erroneous to use participants’ responses, the meaning is unchanged and the awkwardness removed by changing the phrase to participant responses.</a:t>
            </a:r>
          </a:p>
          <a:p>
            <a:r>
              <a:rPr lang="en-US" sz="3200" dirty="0"/>
              <a:t>A numeral, such as 40 cannot start a sentence.  A number, such as Forty can.</a:t>
            </a:r>
          </a:p>
          <a:p>
            <a:r>
              <a:rPr lang="en-US" sz="3200" dirty="0"/>
              <a:t>Check that References match citations and vice versa.</a:t>
            </a:r>
          </a:p>
        </p:txBody>
      </p:sp>
    </p:spTree>
    <p:extLst>
      <p:ext uri="{BB962C8B-B14F-4D97-AF65-F5344CB8AC3E}">
        <p14:creationId xmlns:p14="http://schemas.microsoft.com/office/powerpoint/2010/main" val="293524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29985"/>
            <a:ext cx="10178322" cy="795251"/>
          </a:xfrm>
        </p:spPr>
        <p:txBody>
          <a:bodyPr>
            <a:normAutofit/>
          </a:bodyPr>
          <a:lstStyle/>
          <a:p>
            <a:r>
              <a:rPr lang="en-US" dirty="0"/>
              <a:t>Pre-format review experiences…</a:t>
            </a:r>
          </a:p>
        </p:txBody>
      </p:sp>
      <p:sp>
        <p:nvSpPr>
          <p:cNvPr id="3" name="Content Placeholder 2"/>
          <p:cNvSpPr>
            <a:spLocks noGrp="1"/>
          </p:cNvSpPr>
          <p:nvPr>
            <p:ph idx="1"/>
          </p:nvPr>
        </p:nvSpPr>
        <p:spPr>
          <a:xfrm>
            <a:off x="932688" y="1025236"/>
            <a:ext cx="10735056" cy="5832764"/>
          </a:xfrm>
        </p:spPr>
        <p:txBody>
          <a:bodyPr>
            <a:noAutofit/>
          </a:bodyPr>
          <a:lstStyle/>
          <a:p>
            <a:r>
              <a:rPr lang="en-US" sz="2400" dirty="0"/>
              <a:t>Abstract - Do not define acronyms(LCAP, LCFF) here. Do that in your document upfront and then use the acronyms throughout.</a:t>
            </a:r>
          </a:p>
          <a:p>
            <a:pPr lvl="0"/>
            <a:r>
              <a:rPr lang="en-US" sz="2400" dirty="0"/>
              <a:t>Abbreviations – Check to make sure that they are defined before using them.</a:t>
            </a:r>
          </a:p>
          <a:p>
            <a:r>
              <a:rPr lang="en-US" sz="2400" dirty="0"/>
              <a:t>Appendix – Add Page numbers. Format for Appendix is given in Page 39 of the APA manual.</a:t>
            </a:r>
          </a:p>
          <a:p>
            <a:pPr lvl="0"/>
            <a:r>
              <a:rPr lang="en-US" sz="2400" dirty="0"/>
              <a:t>Page numbers need to be the same size and font as the rest of the document.</a:t>
            </a:r>
          </a:p>
          <a:p>
            <a:pPr lvl="0"/>
            <a:r>
              <a:rPr lang="en-US" sz="2400" dirty="0"/>
              <a:t>Please check the settings for your margins. It must be L-1.5", R-1" , Top and Bottom 1.25”.</a:t>
            </a:r>
          </a:p>
          <a:p>
            <a:pPr lvl="0"/>
            <a:r>
              <a:rPr lang="en-US" sz="2400" dirty="0"/>
              <a:t>All indents must be 0.25" and not 0.5".</a:t>
            </a:r>
          </a:p>
          <a:p>
            <a:r>
              <a:rPr lang="en-US" sz="2400" dirty="0"/>
              <a:t>Quotes Offset - Do not right justify. Indent 0.25" both sides.</a:t>
            </a:r>
          </a:p>
          <a:p>
            <a:r>
              <a:rPr lang="en-US" sz="2400" dirty="0"/>
              <a:t>Italics can be also be used when you are introducing a new key term or label, test scores and scales, statistical symbols etc. For examples, refer to the list of specific uses of italics in pages 104-106, 118, 176-77 of the APA manual.</a:t>
            </a:r>
          </a:p>
          <a:p>
            <a:pPr lvl="0"/>
            <a:endParaRPr lang="en-US" sz="2400" dirty="0"/>
          </a:p>
          <a:p>
            <a:pPr lvl="0"/>
            <a:endParaRPr lang="en-US" sz="2400" dirty="0"/>
          </a:p>
          <a:p>
            <a:pPr lvl="0"/>
            <a:endParaRPr lang="en-US" sz="2400" dirty="0"/>
          </a:p>
          <a:p>
            <a:endParaRPr lang="en-US" sz="2400" dirty="0"/>
          </a:p>
        </p:txBody>
      </p:sp>
      <p:pic>
        <p:nvPicPr>
          <p:cNvPr id="2057" name="Picture 1" descr="https://mail.google.com/mail/u/0/images/cleard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https://mail.google.com/mail/u/0/images/cleard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945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29985"/>
            <a:ext cx="10178322" cy="795251"/>
          </a:xfrm>
        </p:spPr>
        <p:txBody>
          <a:bodyPr>
            <a:normAutofit/>
          </a:bodyPr>
          <a:lstStyle/>
          <a:p>
            <a:r>
              <a:rPr lang="en-US" dirty="0"/>
              <a:t>Pre-format review experiences…</a:t>
            </a:r>
          </a:p>
        </p:txBody>
      </p:sp>
      <p:sp>
        <p:nvSpPr>
          <p:cNvPr id="3" name="Content Placeholder 2"/>
          <p:cNvSpPr>
            <a:spLocks noGrp="1"/>
          </p:cNvSpPr>
          <p:nvPr>
            <p:ph idx="1"/>
          </p:nvPr>
        </p:nvSpPr>
        <p:spPr>
          <a:xfrm>
            <a:off x="932688" y="1025236"/>
            <a:ext cx="10735056" cy="5832764"/>
          </a:xfrm>
        </p:spPr>
        <p:txBody>
          <a:bodyPr>
            <a:noAutofit/>
          </a:bodyPr>
          <a:lstStyle/>
          <a:p>
            <a:pPr lvl="0"/>
            <a:r>
              <a:rPr lang="en-US" sz="2400" dirty="0"/>
              <a:t>References -Hanging indent could be 0.5“.</a:t>
            </a:r>
          </a:p>
          <a:p>
            <a:pPr lvl="0"/>
            <a:r>
              <a:rPr lang="en-US" sz="2400" dirty="0"/>
              <a:t>All multiple in text citations must be in Alphabetical order and not by date – For example- the citation should be(Brewster &amp; </a:t>
            </a:r>
            <a:r>
              <a:rPr lang="en-US" sz="2400" dirty="0" err="1"/>
              <a:t>Railsback</a:t>
            </a:r>
            <a:r>
              <a:rPr lang="en-US" sz="2400" dirty="0"/>
              <a:t>, 2003; </a:t>
            </a:r>
            <a:r>
              <a:rPr lang="en-US" sz="2400" dirty="0" err="1"/>
              <a:t>Bryk</a:t>
            </a:r>
            <a:r>
              <a:rPr lang="en-US" sz="2400" dirty="0"/>
              <a:t> &amp; Schneider, 2002; </a:t>
            </a:r>
            <a:r>
              <a:rPr lang="en-US" sz="2400" dirty="0" err="1"/>
              <a:t>Tschannen</a:t>
            </a:r>
            <a:r>
              <a:rPr lang="en-US" sz="2400" dirty="0"/>
              <a:t>-Moran &amp; </a:t>
            </a:r>
            <a:r>
              <a:rPr lang="en-US" sz="2400" dirty="0" err="1"/>
              <a:t>Gareis</a:t>
            </a:r>
            <a:r>
              <a:rPr lang="en-US" sz="2400" dirty="0"/>
              <a:t>, 2015).   </a:t>
            </a:r>
          </a:p>
          <a:p>
            <a:pPr lvl="0"/>
            <a:r>
              <a:rPr lang="en-US" sz="2400" dirty="0"/>
              <a:t>‘References’ is centered and not bold. Double space all reference entries. Use the hanging indent format- first line of each reference is set flush left and subsequent lines are indented. Refer Chapter 6 of the APA manual (P.169-192).</a:t>
            </a:r>
          </a:p>
          <a:p>
            <a:pPr lvl="0"/>
            <a:r>
              <a:rPr lang="en-US" sz="2400" dirty="0"/>
              <a:t>Please check References -Check the format for references in Ch. 7 of the APA format manual. Google scholar does not give the correct format. Please look at the references examples in the manual or template.</a:t>
            </a:r>
          </a:p>
          <a:p>
            <a:pPr lvl="0"/>
            <a:r>
              <a:rPr lang="en-US" sz="2400" dirty="0"/>
              <a:t>Please double check that all your in text citations are in the references and vice versa.</a:t>
            </a:r>
          </a:p>
          <a:p>
            <a:pPr lvl="0"/>
            <a:endParaRPr lang="en-US" sz="2400" dirty="0"/>
          </a:p>
          <a:p>
            <a:pPr marL="0" indent="0">
              <a:buNone/>
            </a:pPr>
            <a:endParaRPr lang="en-US" sz="2400" dirty="0"/>
          </a:p>
          <a:p>
            <a:endParaRPr lang="en-US" sz="2400" dirty="0"/>
          </a:p>
          <a:p>
            <a:endParaRPr lang="en-US" sz="2400" dirty="0"/>
          </a:p>
          <a:p>
            <a:pPr lvl="0"/>
            <a:endParaRPr lang="en-US" sz="2400" dirty="0"/>
          </a:p>
        </p:txBody>
      </p:sp>
      <p:pic>
        <p:nvPicPr>
          <p:cNvPr id="5122" name="Picture 1" descr="https://mail.google.com/mail/u/0/images/cleard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https://mail.google.com/mail/u/0/images/cleard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279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29985"/>
            <a:ext cx="10178322" cy="795251"/>
          </a:xfrm>
        </p:spPr>
        <p:txBody>
          <a:bodyPr>
            <a:normAutofit/>
          </a:bodyPr>
          <a:lstStyle/>
          <a:p>
            <a:r>
              <a:rPr lang="en-US" dirty="0"/>
              <a:t>Pre-format review experiences…</a:t>
            </a:r>
          </a:p>
        </p:txBody>
      </p:sp>
      <p:sp>
        <p:nvSpPr>
          <p:cNvPr id="3" name="Content Placeholder 2"/>
          <p:cNvSpPr>
            <a:spLocks noGrp="1"/>
          </p:cNvSpPr>
          <p:nvPr>
            <p:ph idx="1"/>
          </p:nvPr>
        </p:nvSpPr>
        <p:spPr>
          <a:xfrm>
            <a:off x="929899" y="1025236"/>
            <a:ext cx="10939828" cy="5832764"/>
          </a:xfrm>
        </p:spPr>
        <p:txBody>
          <a:bodyPr>
            <a:noAutofit/>
          </a:bodyPr>
          <a:lstStyle/>
          <a:p>
            <a:pPr lvl="0"/>
            <a:r>
              <a:rPr lang="en-US" sz="2200" dirty="0"/>
              <a:t>Please check your headings - The Table of Contents and the document must match.</a:t>
            </a:r>
          </a:p>
          <a:p>
            <a:r>
              <a:rPr lang="en-US" sz="2200" dirty="0"/>
              <a:t>In the Table of Contents,  Page numbers need to be right aligned.</a:t>
            </a:r>
          </a:p>
          <a:p>
            <a:pPr lvl="0"/>
            <a:r>
              <a:rPr lang="en-US" sz="2200" dirty="0"/>
              <a:t>Table of Contents - </a:t>
            </a:r>
          </a:p>
          <a:p>
            <a:pPr lvl="1"/>
            <a:r>
              <a:rPr lang="en-US" sz="2200" dirty="0"/>
              <a:t>The titles must match case - For ex: the sub headings must be sentence case. </a:t>
            </a:r>
          </a:p>
          <a:p>
            <a:pPr lvl="1"/>
            <a:r>
              <a:rPr lang="en-US" sz="2200" dirty="0"/>
              <a:t>For long titles, split it into two lines(Single spaced) and then have the dots running up to the page number on the second line.</a:t>
            </a:r>
          </a:p>
          <a:p>
            <a:pPr lvl="0"/>
            <a:r>
              <a:rPr lang="en-US" sz="2200" dirty="0"/>
              <a:t>Table width must fit within margins, also refer APA Manual pages 127-129 for table formatting requirements (borders). </a:t>
            </a:r>
          </a:p>
          <a:p>
            <a:pPr lvl="0"/>
            <a:r>
              <a:rPr lang="en-US" sz="2200" dirty="0"/>
              <a:t>Tables/ List of Tables - Use shorter titles in the document and make sure the titles match those in the list(including title case). You can move larger part of the text in the table title to the Note under the table.</a:t>
            </a:r>
          </a:p>
          <a:p>
            <a:pPr lvl="0"/>
            <a:r>
              <a:rPr lang="en-US" sz="2200" dirty="0"/>
              <a:t>Check format for Figure captions (Page 160 of APA Manual). </a:t>
            </a:r>
          </a:p>
          <a:p>
            <a:pPr lvl="0"/>
            <a:r>
              <a:rPr lang="en-US" sz="2200" dirty="0"/>
              <a:t>Figures/ List of Figures - Make sure the caption is sentence case. And the captions in the document and the List of figures match word to word. </a:t>
            </a:r>
          </a:p>
          <a:p>
            <a:pPr lvl="0"/>
            <a:endParaRPr lang="en-US" sz="2200" dirty="0"/>
          </a:p>
        </p:txBody>
      </p:sp>
      <p:pic>
        <p:nvPicPr>
          <p:cNvPr id="7170" name="Picture 1" descr="https://mail.google.com/mail/u/0/images/cleard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https://mail.google.com/mail/u/0/images/cleard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646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61071" y="0"/>
            <a:ext cx="10178322" cy="746066"/>
          </a:xfrm>
        </p:spPr>
        <p:txBody>
          <a:bodyPr>
            <a:normAutofit fontScale="90000"/>
          </a:bodyPr>
          <a:lstStyle/>
          <a:p>
            <a:r>
              <a:rPr lang="en-US" dirty="0"/>
              <a:t>Some useful links</a:t>
            </a:r>
          </a:p>
        </p:txBody>
      </p:sp>
      <p:sp>
        <p:nvSpPr>
          <p:cNvPr id="5" name="Content Placeholder 4"/>
          <p:cNvSpPr>
            <a:spLocks noGrp="1"/>
          </p:cNvSpPr>
          <p:nvPr>
            <p:ph idx="1"/>
          </p:nvPr>
        </p:nvSpPr>
        <p:spPr>
          <a:xfrm>
            <a:off x="914401" y="746066"/>
            <a:ext cx="10969668" cy="6111934"/>
          </a:xfrm>
        </p:spPr>
        <p:txBody>
          <a:bodyPr>
            <a:noAutofit/>
          </a:bodyPr>
          <a:lstStyle/>
          <a:p>
            <a:r>
              <a:rPr lang="en-US" sz="2800" dirty="0"/>
              <a:t>Graduate Studies dissertation reference guide:</a:t>
            </a:r>
          </a:p>
          <a:p>
            <a:pPr lvl="1"/>
            <a:r>
              <a:rPr lang="en-US" sz="2800" dirty="0"/>
              <a:t> </a:t>
            </a:r>
            <a:r>
              <a:rPr lang="en-US" sz="2800" dirty="0">
                <a:hlinkClick r:id="rId2" invalidUrl="http://www.sjsu.edu/wac/pages/edd-writing-support/SJSU Dissertation Quick Reference Guide.pdf"/>
              </a:rPr>
              <a:t>http</a:t>
            </a:r>
            <a:r>
              <a:rPr lang="en-US" sz="2800" dirty="0">
                <a:hlinkClick r:id="rId2" invalidUrl="http://www.sjsu.edu/wac/pages/edd-writing-support/SJSU Dissertation Quick Reference Guide.pdf"/>
              </a:rPr>
              <a:t>://</a:t>
            </a:r>
            <a:r>
              <a:rPr lang="en-US" sz="2800" dirty="0">
                <a:hlinkClick r:id="rId2" invalidUrl="http://www.sjsu.edu/wac/pages/edd-writing-support/SJSU Dissertation Quick Reference Guide.pdf"/>
              </a:rPr>
              <a:t>www.sjsu.edu/wac/pages/edd-writing support/SJSU%20Dissertation%20Quick%20Reference%20Guide.pdf</a:t>
            </a:r>
            <a:endParaRPr lang="en-US" sz="2800" dirty="0"/>
          </a:p>
          <a:p>
            <a:r>
              <a:rPr lang="en-US" sz="2800" dirty="0">
                <a:hlinkClick r:id="rId3"/>
              </a:rPr>
              <a:t>http://www.sjsu.edu/edd/resources/edddissertationguidelines/index.html</a:t>
            </a:r>
            <a:endParaRPr lang="en-US" sz="2800" dirty="0"/>
          </a:p>
          <a:p>
            <a:pPr lvl="1"/>
            <a:r>
              <a:rPr lang="en-US" sz="2800" dirty="0" err="1"/>
              <a:t>Ed.D</a:t>
            </a:r>
            <a:r>
              <a:rPr lang="en-US" sz="2800" dirty="0"/>
              <a:t>. Guidelines Checklist</a:t>
            </a:r>
          </a:p>
          <a:p>
            <a:pPr lvl="1"/>
            <a:r>
              <a:rPr lang="en-US" sz="2800" dirty="0"/>
              <a:t>FAQ</a:t>
            </a:r>
          </a:p>
          <a:p>
            <a:pPr lvl="1"/>
            <a:r>
              <a:rPr lang="en-US" sz="2800" dirty="0"/>
              <a:t>Dissertation pagination guide</a:t>
            </a:r>
          </a:p>
          <a:p>
            <a:r>
              <a:rPr lang="en-US" sz="3000" dirty="0"/>
              <a:t>Use of </a:t>
            </a:r>
            <a:r>
              <a:rPr lang="en-US" sz="3000" dirty="0" err="1"/>
              <a:t>doi</a:t>
            </a:r>
            <a:r>
              <a:rPr lang="en-US" sz="3000" dirty="0"/>
              <a:t>/</a:t>
            </a:r>
            <a:r>
              <a:rPr lang="en-US" sz="3000" dirty="0" err="1"/>
              <a:t>url</a:t>
            </a:r>
            <a:r>
              <a:rPr lang="en-US" sz="3000" dirty="0"/>
              <a:t> - https://</a:t>
            </a:r>
            <a:r>
              <a:rPr lang="en-US" sz="3000" dirty="0" err="1"/>
              <a:t>blog.apastyle.org</a:t>
            </a:r>
            <a:r>
              <a:rPr lang="en-US" sz="3000" dirty="0"/>
              <a:t>/files/doi-and-url-flowchart-8.pdf</a:t>
            </a:r>
            <a:br>
              <a:rPr lang="en-US" sz="3000" dirty="0"/>
            </a:br>
            <a:r>
              <a:rPr lang="en-US" sz="3000" dirty="0"/>
              <a:t>http://</a:t>
            </a:r>
            <a:r>
              <a:rPr lang="en-US" sz="3000" dirty="0" err="1"/>
              <a:t>www.sjsu.edu</a:t>
            </a:r>
            <a:r>
              <a:rPr lang="en-US" sz="3000" dirty="0"/>
              <a:t>/gup/docs/</a:t>
            </a:r>
            <a:r>
              <a:rPr lang="en-US" sz="3000" dirty="0" err="1"/>
              <a:t>dissertation_forms_packet.pdf</a:t>
            </a:r>
            <a:endParaRPr lang="en-US" sz="3000" dirty="0"/>
          </a:p>
          <a:p>
            <a:pPr marL="457200" lvl="1" indent="0">
              <a:buNone/>
            </a:pPr>
            <a:endParaRPr lang="en-US" sz="3200" dirty="0"/>
          </a:p>
        </p:txBody>
      </p:sp>
    </p:spTree>
    <p:extLst>
      <p:ext uri="{BB962C8B-B14F-4D97-AF65-F5344CB8AC3E}">
        <p14:creationId xmlns:p14="http://schemas.microsoft.com/office/powerpoint/2010/main" val="2687159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29985"/>
            <a:ext cx="10178322" cy="795251"/>
          </a:xfrm>
        </p:spPr>
        <p:txBody>
          <a:bodyPr>
            <a:normAutofit/>
          </a:bodyPr>
          <a:lstStyle/>
          <a:p>
            <a:r>
              <a:rPr lang="en-US" sz="3400" dirty="0">
                <a:solidFill>
                  <a:srgbClr val="0B082E"/>
                </a:solidFill>
              </a:rPr>
              <a:t>Graduate Studies Formatting requirements</a:t>
            </a:r>
            <a:endParaRPr lang="en-US" dirty="0"/>
          </a:p>
        </p:txBody>
      </p:sp>
      <p:sp>
        <p:nvSpPr>
          <p:cNvPr id="3" name="Content Placeholder 2"/>
          <p:cNvSpPr>
            <a:spLocks noGrp="1"/>
          </p:cNvSpPr>
          <p:nvPr>
            <p:ph idx="1"/>
          </p:nvPr>
        </p:nvSpPr>
        <p:spPr>
          <a:xfrm>
            <a:off x="827724" y="899730"/>
            <a:ext cx="11026230" cy="5958270"/>
          </a:xfrm>
        </p:spPr>
        <p:txBody>
          <a:bodyPr>
            <a:noAutofit/>
          </a:bodyPr>
          <a:lstStyle/>
          <a:p>
            <a:r>
              <a:rPr lang="en-US" sz="2800" b="1" dirty="0"/>
              <a:t>Margins</a:t>
            </a:r>
          </a:p>
          <a:p>
            <a:pPr lvl="1"/>
            <a:r>
              <a:rPr lang="en-US" sz="2400" dirty="0"/>
              <a:t>L: 1.5”	R:1”	Top and Bottom:1.25”</a:t>
            </a:r>
          </a:p>
          <a:p>
            <a:pPr lvl="1"/>
            <a:r>
              <a:rPr lang="en-US" sz="2400" dirty="0"/>
              <a:t>Indentations, which must be approximately 0.25”</a:t>
            </a:r>
          </a:p>
          <a:p>
            <a:r>
              <a:rPr lang="en-US" sz="2800" b="1" dirty="0"/>
              <a:t>Pagination</a:t>
            </a:r>
          </a:p>
          <a:p>
            <a:pPr lvl="1"/>
            <a:r>
              <a:rPr lang="en-US" sz="2400" b="1" dirty="0"/>
              <a:t>Front page material</a:t>
            </a:r>
            <a:r>
              <a:rPr lang="en-US" sz="2400" dirty="0"/>
              <a:t> before Introduction are paginated </a:t>
            </a:r>
            <a:r>
              <a:rPr lang="en-US" sz="2400" b="1" dirty="0"/>
              <a:t>as </a:t>
            </a:r>
            <a:r>
              <a:rPr lang="en-US" sz="2400" b="1" dirty="0" err="1"/>
              <a:t>i,ii,iii,iv</a:t>
            </a:r>
            <a:r>
              <a:rPr lang="mr-IN" sz="2400" b="1" dirty="0"/>
              <a:t>…</a:t>
            </a:r>
            <a:endParaRPr lang="en-US" sz="2400" b="1" dirty="0"/>
          </a:p>
          <a:p>
            <a:pPr lvl="1"/>
            <a:r>
              <a:rPr lang="en-US" sz="2400" dirty="0"/>
              <a:t>Bottom center of the page- Page is counted but number is suppressed for front pages until Acknowledgments.</a:t>
            </a:r>
          </a:p>
          <a:p>
            <a:r>
              <a:rPr lang="en-US" sz="2800" b="1" dirty="0"/>
              <a:t>Headings</a:t>
            </a:r>
            <a:r>
              <a:rPr lang="en-US" sz="2800" dirty="0"/>
              <a:t> </a:t>
            </a:r>
            <a:r>
              <a:rPr lang="mr-IN" sz="2800" dirty="0"/>
              <a:t>–</a:t>
            </a:r>
            <a:r>
              <a:rPr lang="en-US" sz="2800" dirty="0"/>
              <a:t> Typical to have 4</a:t>
            </a:r>
          </a:p>
          <a:p>
            <a:pPr lvl="1"/>
            <a:r>
              <a:rPr lang="en-US" sz="2400" b="1" dirty="0"/>
              <a:t>Consistent naming </a:t>
            </a:r>
            <a:r>
              <a:rPr lang="en-US" sz="2400" dirty="0"/>
              <a:t>of headings.</a:t>
            </a:r>
          </a:p>
          <a:p>
            <a:pPr lvl="1"/>
            <a:r>
              <a:rPr lang="en-US" sz="2400" b="1" dirty="0"/>
              <a:t>Sub-headings must follow the heading format- </a:t>
            </a:r>
            <a:r>
              <a:rPr lang="en-US" sz="2400" dirty="0"/>
              <a:t>Make sure you have &gt; one sub-heading else remove sub-heading.</a:t>
            </a:r>
          </a:p>
          <a:p>
            <a:endParaRPr lang="en-US" sz="2800" dirty="0"/>
          </a:p>
        </p:txBody>
      </p:sp>
    </p:spTree>
    <p:extLst>
      <p:ext uri="{BB962C8B-B14F-4D97-AF65-F5344CB8AC3E}">
        <p14:creationId xmlns:p14="http://schemas.microsoft.com/office/powerpoint/2010/main" val="941042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29985"/>
            <a:ext cx="10178322" cy="795251"/>
          </a:xfrm>
        </p:spPr>
        <p:txBody>
          <a:bodyPr>
            <a:normAutofit/>
          </a:bodyPr>
          <a:lstStyle/>
          <a:p>
            <a:r>
              <a:rPr lang="en-US" sz="3400" dirty="0">
                <a:solidFill>
                  <a:srgbClr val="0B082E"/>
                </a:solidFill>
              </a:rPr>
              <a:t>Graduate Studies Formatting requirements</a:t>
            </a:r>
            <a:endParaRPr lang="en-US" dirty="0"/>
          </a:p>
        </p:txBody>
      </p:sp>
      <p:sp>
        <p:nvSpPr>
          <p:cNvPr id="3" name="Content Placeholder 2"/>
          <p:cNvSpPr>
            <a:spLocks noGrp="1"/>
          </p:cNvSpPr>
          <p:nvPr>
            <p:ph idx="1"/>
          </p:nvPr>
        </p:nvSpPr>
        <p:spPr>
          <a:xfrm>
            <a:off x="1251678" y="1025236"/>
            <a:ext cx="10178322" cy="5832764"/>
          </a:xfrm>
        </p:spPr>
        <p:txBody>
          <a:bodyPr>
            <a:noAutofit/>
          </a:bodyPr>
          <a:lstStyle/>
          <a:p>
            <a:r>
              <a:rPr lang="en-US" sz="2600" b="1" dirty="0"/>
              <a:t>Do not use Division of words </a:t>
            </a:r>
            <a:r>
              <a:rPr lang="en-US" sz="2600" dirty="0"/>
              <a:t>at the end of lines with hyphens.</a:t>
            </a:r>
          </a:p>
          <a:p>
            <a:r>
              <a:rPr lang="en-US" sz="2600" b="1" dirty="0"/>
              <a:t>Double columns cannot</a:t>
            </a:r>
            <a:r>
              <a:rPr lang="en-US" sz="2600" dirty="0"/>
              <a:t> be used except in a table.</a:t>
            </a:r>
          </a:p>
          <a:p>
            <a:r>
              <a:rPr lang="en-US" sz="2600" b="1" dirty="0"/>
              <a:t>Do not use headers and footers </a:t>
            </a:r>
            <a:r>
              <a:rPr lang="en-US" sz="2600" dirty="0"/>
              <a:t>except for page numbers.</a:t>
            </a:r>
          </a:p>
          <a:p>
            <a:r>
              <a:rPr lang="en-US" sz="2600" b="1" dirty="0"/>
              <a:t>In general use </a:t>
            </a:r>
            <a:r>
              <a:rPr lang="en-US" sz="2600" b="1" i="1" dirty="0"/>
              <a:t>italics sparingly </a:t>
            </a:r>
            <a:r>
              <a:rPr lang="en-US" sz="2600" dirty="0"/>
              <a:t>for emphasis( </a:t>
            </a:r>
            <a:r>
              <a:rPr lang="en-US" sz="2400" dirty="0"/>
              <a:t>Refer APA Manual p.104)</a:t>
            </a:r>
            <a:r>
              <a:rPr lang="en-US" sz="2600" dirty="0"/>
              <a:t>. </a:t>
            </a:r>
          </a:p>
          <a:p>
            <a:r>
              <a:rPr lang="en-US" sz="2800" dirty="0"/>
              <a:t>Single lines of a para at the top or bottom of a page and headers and titles at the very bottom of the page must  not occur(Refer Page 19 of GS guidelines).</a:t>
            </a:r>
          </a:p>
          <a:p>
            <a:r>
              <a:rPr lang="en-US" sz="2600" b="1" dirty="0"/>
              <a:t>Boxes not required for figures </a:t>
            </a:r>
            <a:r>
              <a:rPr lang="en-US" sz="2600" dirty="0"/>
              <a:t>but if you use them be consistent.</a:t>
            </a:r>
          </a:p>
          <a:p>
            <a:r>
              <a:rPr lang="en-US" sz="2600" dirty="0"/>
              <a:t>Citations </a:t>
            </a:r>
            <a:r>
              <a:rPr lang="mr-IN" sz="2600" dirty="0"/>
              <a:t>–</a:t>
            </a:r>
            <a:r>
              <a:rPr lang="en-US" sz="2600" dirty="0"/>
              <a:t> et al. is </a:t>
            </a:r>
            <a:r>
              <a:rPr lang="en-US" sz="2600" b="1" dirty="0"/>
              <a:t>not to be italicized </a:t>
            </a:r>
            <a:r>
              <a:rPr lang="en-US" sz="2600" dirty="0"/>
              <a:t>(p.177-APA Publication Manual).</a:t>
            </a:r>
          </a:p>
          <a:p>
            <a:r>
              <a:rPr lang="en-US" sz="2600" dirty="0"/>
              <a:t>Refer to Section 7 (p.193-216 APA Publication Manual) for online journal format. </a:t>
            </a:r>
            <a:r>
              <a:rPr lang="en-US" sz="2600" b="1" dirty="0"/>
              <a:t>Make sure the link is locatable.</a:t>
            </a:r>
          </a:p>
          <a:p>
            <a:endParaRPr lang="en-US" sz="2600" dirty="0"/>
          </a:p>
          <a:p>
            <a:endParaRPr lang="en-US" sz="2600" dirty="0"/>
          </a:p>
        </p:txBody>
      </p:sp>
    </p:spTree>
    <p:extLst>
      <p:ext uri="{BB962C8B-B14F-4D97-AF65-F5344CB8AC3E}">
        <p14:creationId xmlns:p14="http://schemas.microsoft.com/office/powerpoint/2010/main" val="615918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Demo on MS Word</a:t>
            </a:r>
          </a:p>
        </p:txBody>
      </p:sp>
      <p:pic>
        <p:nvPicPr>
          <p:cNvPr id="2" name="Word '10 for Dissertations_ Adding Page Number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71314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98875" y="2152124"/>
            <a:ext cx="2820412" cy="369332"/>
          </a:xfrm>
          <a:prstGeom prst="rect">
            <a:avLst/>
          </a:prstGeom>
          <a:solidFill>
            <a:srgbClr val="FFC000"/>
          </a:solidFill>
          <a:ln>
            <a:solidFill>
              <a:schemeClr val="accent2"/>
            </a:solidFill>
          </a:ln>
        </p:spPr>
        <p:txBody>
          <a:bodyPr wrap="square" rtlCol="0">
            <a:spAutoFit/>
          </a:bodyPr>
          <a:lstStyle/>
          <a:p>
            <a:r>
              <a:rPr lang="en-US"/>
              <a:t>Format for Headings</a:t>
            </a:r>
            <a:endParaRPr lang="en-US" dirty="0"/>
          </a:p>
        </p:txBody>
      </p:sp>
      <p:pic>
        <p:nvPicPr>
          <p:cNvPr id="1026" name="Picture 2" descr="APA Style Headings 6th 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000" y="994998"/>
            <a:ext cx="7000875" cy="42481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951275" y="3987719"/>
            <a:ext cx="2668012" cy="923330"/>
          </a:xfrm>
          <a:prstGeom prst="rect">
            <a:avLst/>
          </a:prstGeom>
          <a:solidFill>
            <a:srgbClr val="FFC000"/>
          </a:solidFill>
          <a:ln>
            <a:solidFill>
              <a:schemeClr val="accent2"/>
            </a:solidFill>
          </a:ln>
        </p:spPr>
        <p:txBody>
          <a:bodyPr wrap="square" rtlCol="0">
            <a:spAutoFit/>
          </a:bodyPr>
          <a:lstStyle/>
          <a:p>
            <a:endParaRPr lang="en-US" dirty="0"/>
          </a:p>
          <a:p>
            <a:r>
              <a:rPr lang="en-US" dirty="0"/>
              <a:t>Refer Page 62 Section 3.03 of APA Manual</a:t>
            </a:r>
          </a:p>
        </p:txBody>
      </p:sp>
    </p:spTree>
    <p:extLst>
      <p:ext uri="{BB962C8B-B14F-4D97-AF65-F5344CB8AC3E}">
        <p14:creationId xmlns:p14="http://schemas.microsoft.com/office/powerpoint/2010/main" val="459890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77975" y="0"/>
            <a:ext cx="8033073" cy="6858000"/>
            <a:chOff x="1577975" y="0"/>
            <a:chExt cx="8033073" cy="6858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975" y="0"/>
              <a:ext cx="5315274" cy="6858000"/>
            </a:xfrm>
            <a:prstGeom prst="rect">
              <a:avLst/>
            </a:prstGeom>
          </p:spPr>
        </p:pic>
        <p:sp>
          <p:nvSpPr>
            <p:cNvPr id="6" name="Oval 5"/>
            <p:cNvSpPr/>
            <p:nvPr/>
          </p:nvSpPr>
          <p:spPr>
            <a:xfrm>
              <a:off x="4610100" y="1159611"/>
              <a:ext cx="1990725" cy="13416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400" dirty="0">
                  <a:solidFill>
                    <a:schemeClr val="tx1"/>
                  </a:solidFill>
                </a:rPr>
                <a:t>CAPS, NO /b, single spaced, Centered, 1.5” from top of page</a:t>
              </a:r>
            </a:p>
          </p:txBody>
        </p:sp>
        <p:sp>
          <p:nvSpPr>
            <p:cNvPr id="8" name="Oval 7"/>
            <p:cNvSpPr/>
            <p:nvPr/>
          </p:nvSpPr>
          <p:spPr>
            <a:xfrm>
              <a:off x="4901635" y="5307897"/>
              <a:ext cx="1746695" cy="103870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400" dirty="0">
                  <a:solidFill>
                    <a:schemeClr val="tx1"/>
                  </a:solidFill>
                </a:rPr>
                <a:t>Page# Suppressed but Counted</a:t>
              </a:r>
            </a:p>
          </p:txBody>
        </p:sp>
        <p:cxnSp>
          <p:nvCxnSpPr>
            <p:cNvPr id="12" name="Straight Arrow Connector 11"/>
            <p:cNvCxnSpPr/>
            <p:nvPr/>
          </p:nvCxnSpPr>
          <p:spPr>
            <a:xfrm flipH="1">
              <a:off x="4395325" y="5887665"/>
              <a:ext cx="739330" cy="644784"/>
            </a:xfrm>
            <a:prstGeom prst="straightConnector1">
              <a:avLst/>
            </a:prstGeom>
            <a:ln w="158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663347" y="558284"/>
              <a:ext cx="1947701" cy="369332"/>
            </a:xfrm>
            <a:prstGeom prst="rect">
              <a:avLst/>
            </a:prstGeom>
            <a:solidFill>
              <a:schemeClr val="accent5">
                <a:lumMod val="60000"/>
                <a:lumOff val="40000"/>
              </a:schemeClr>
            </a:solidFill>
          </p:spPr>
          <p:txBody>
            <a:bodyPr wrap="square" rtlCol="0">
              <a:spAutoFit/>
            </a:bodyPr>
            <a:lstStyle/>
            <a:p>
              <a:r>
                <a:rPr lang="en-US" dirty="0"/>
                <a:t>TITLE PAGE</a:t>
              </a:r>
            </a:p>
          </p:txBody>
        </p:sp>
        <p:cxnSp>
          <p:nvCxnSpPr>
            <p:cNvPr id="5" name="Straight Arrow Connector 4"/>
            <p:cNvCxnSpPr/>
            <p:nvPr/>
          </p:nvCxnSpPr>
          <p:spPr>
            <a:xfrm>
              <a:off x="3819525" y="0"/>
              <a:ext cx="9525" cy="74295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89375" y="186809"/>
              <a:ext cx="1524000" cy="369332"/>
            </a:xfrm>
            <a:prstGeom prst="rect">
              <a:avLst/>
            </a:prstGeom>
            <a:solidFill>
              <a:schemeClr val="accent5">
                <a:lumMod val="60000"/>
                <a:lumOff val="40000"/>
              </a:schemeClr>
            </a:solidFill>
          </p:spPr>
          <p:txBody>
            <a:bodyPr wrap="square" rtlCol="0">
              <a:spAutoFit/>
            </a:bodyPr>
            <a:lstStyle/>
            <a:p>
              <a:r>
                <a:rPr lang="en-US" dirty="0"/>
                <a:t>1.5” from top</a:t>
              </a:r>
            </a:p>
          </p:txBody>
        </p:sp>
        <p:cxnSp>
          <p:nvCxnSpPr>
            <p:cNvPr id="11" name="Straight Arrow Connector 10"/>
            <p:cNvCxnSpPr>
              <a:stCxn id="6" idx="1"/>
            </p:cNvCxnSpPr>
            <p:nvPr/>
          </p:nvCxnSpPr>
          <p:spPr>
            <a:xfrm flipH="1" flipV="1">
              <a:off x="4295775" y="1159611"/>
              <a:ext cx="605860" cy="19648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4638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29985"/>
            <a:ext cx="10178322" cy="795251"/>
          </a:xfrm>
        </p:spPr>
        <p:txBody>
          <a:bodyPr>
            <a:normAutofit/>
          </a:bodyPr>
          <a:lstStyle/>
          <a:p>
            <a:r>
              <a:rPr lang="en-US" dirty="0"/>
              <a:t>Title page- Things to remember</a:t>
            </a:r>
          </a:p>
        </p:txBody>
      </p:sp>
      <p:sp>
        <p:nvSpPr>
          <p:cNvPr id="3" name="Content Placeholder 2"/>
          <p:cNvSpPr>
            <a:spLocks noGrp="1"/>
          </p:cNvSpPr>
          <p:nvPr>
            <p:ph idx="1"/>
          </p:nvPr>
        </p:nvSpPr>
        <p:spPr>
          <a:xfrm>
            <a:off x="1251678" y="1439335"/>
            <a:ext cx="10178322" cy="4995332"/>
          </a:xfrm>
        </p:spPr>
        <p:txBody>
          <a:bodyPr>
            <a:noAutofit/>
          </a:bodyPr>
          <a:lstStyle/>
          <a:p>
            <a:r>
              <a:rPr lang="en-US" sz="2800" dirty="0"/>
              <a:t>Always print and check for format.</a:t>
            </a:r>
          </a:p>
          <a:p>
            <a:r>
              <a:rPr lang="en-US" sz="2800" dirty="0"/>
              <a:t>Title is 300 characters max and Single Space.</a:t>
            </a:r>
          </a:p>
          <a:p>
            <a:r>
              <a:rPr lang="en-US" sz="2800" dirty="0"/>
              <a:t>Check case.</a:t>
            </a:r>
          </a:p>
          <a:p>
            <a:r>
              <a:rPr lang="en-US" sz="2800" dirty="0"/>
              <a:t>Ensure </a:t>
            </a:r>
            <a:r>
              <a:rPr lang="en-US" sz="2800" b="1" dirty="0"/>
              <a:t>date is graduation date and not defense date.</a:t>
            </a:r>
          </a:p>
          <a:p>
            <a:endParaRPr lang="en-US" sz="2800" b="1" dirty="0"/>
          </a:p>
        </p:txBody>
      </p:sp>
    </p:spTree>
    <p:extLst>
      <p:ext uri="{BB962C8B-B14F-4D97-AF65-F5344CB8AC3E}">
        <p14:creationId xmlns:p14="http://schemas.microsoft.com/office/powerpoint/2010/main" val="690926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1" y="0"/>
            <a:ext cx="7279148" cy="5194300"/>
          </a:xfrm>
          <a:prstGeom prst="rect">
            <a:avLst/>
          </a:prstGeom>
        </p:spPr>
      </p:pic>
      <p:sp>
        <p:nvSpPr>
          <p:cNvPr id="3" name="Rectangle 2"/>
          <p:cNvSpPr/>
          <p:nvPr/>
        </p:nvSpPr>
        <p:spPr>
          <a:xfrm>
            <a:off x="8738391" y="869434"/>
            <a:ext cx="1603259" cy="369332"/>
          </a:xfrm>
          <a:prstGeom prst="rect">
            <a:avLst/>
          </a:prstGeom>
        </p:spPr>
        <p:txBody>
          <a:bodyPr wrap="none">
            <a:spAutoFit/>
          </a:bodyPr>
          <a:lstStyle/>
          <a:p>
            <a:r>
              <a:rPr lang="en-US" dirty="0"/>
              <a:t>Copyright Page</a:t>
            </a:r>
          </a:p>
        </p:txBody>
      </p:sp>
    </p:spTree>
    <p:extLst>
      <p:ext uri="{BB962C8B-B14F-4D97-AF65-F5344CB8AC3E}">
        <p14:creationId xmlns:p14="http://schemas.microsoft.com/office/powerpoint/2010/main" val="3744159979"/>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majorFont>
      <a:minorFont>
        <a:latin typeface="Gill Sans MT" panose="020B0502020104020203"/>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13520</TotalTime>
  <Words>2332</Words>
  <Application>Microsoft Office PowerPoint</Application>
  <PresentationFormat>Widescreen</PresentationFormat>
  <Paragraphs>269</Paragraphs>
  <Slides>29</Slides>
  <Notes>19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Gill Sans</vt:lpstr>
      <vt:lpstr>Gill Sans MT</vt:lpstr>
      <vt:lpstr>Impact</vt:lpstr>
      <vt:lpstr>Badge</vt:lpstr>
      <vt:lpstr>PowerPoint Presentation</vt:lpstr>
      <vt:lpstr>Graduate Studies Formatting requirements</vt:lpstr>
      <vt:lpstr>Graduate Studies Formatting requirements</vt:lpstr>
      <vt:lpstr>Graduate Studies Formatting requirements</vt:lpstr>
      <vt:lpstr>Demo on MS Word</vt:lpstr>
      <vt:lpstr>PowerPoint Presentation</vt:lpstr>
      <vt:lpstr>PowerPoint Presentation</vt:lpstr>
      <vt:lpstr>Title page- Things to remember</vt:lpstr>
      <vt:lpstr>PowerPoint Presentation</vt:lpstr>
      <vt:lpstr>PowerPoint Presentation</vt:lpstr>
      <vt:lpstr>PowerPoint Presentation</vt:lpstr>
      <vt:lpstr>PowerPoint Presentation</vt:lpstr>
      <vt:lpstr>PowerPoint Presentation</vt:lpstr>
      <vt:lpstr>Table of contents – things to remember</vt:lpstr>
      <vt:lpstr>Tables &amp; figures</vt:lpstr>
      <vt:lpstr>Tables</vt:lpstr>
      <vt:lpstr>Table Title</vt:lpstr>
      <vt:lpstr>Figures</vt:lpstr>
      <vt:lpstr>Figure caption</vt:lpstr>
      <vt:lpstr>PowerPoint Presentation</vt:lpstr>
      <vt:lpstr>PowerPoint Presentation</vt:lpstr>
      <vt:lpstr>List of tables/figures formatting</vt:lpstr>
      <vt:lpstr>checklist</vt:lpstr>
      <vt:lpstr>checklist</vt:lpstr>
      <vt:lpstr>checklist</vt:lpstr>
      <vt:lpstr>Pre-format review experiences…</vt:lpstr>
      <vt:lpstr>Pre-format review experiences…</vt:lpstr>
      <vt:lpstr>Pre-format review experiences…</vt:lpstr>
      <vt:lpstr>Some useful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Bridging the English language divide and building self-confidence in marginalized communities:  An exploratory study in Tamilnadu, India</dc:title>
  <dc:creator>Microsoft Office User</dc:creator>
  <cp:lastModifiedBy>Tom</cp:lastModifiedBy>
  <cp:revision>373</cp:revision>
  <cp:lastPrinted>2018-11-28T21:51:27Z</cp:lastPrinted>
  <dcterms:created xsi:type="dcterms:W3CDTF">2018-02-16T23:06:19Z</dcterms:created>
  <dcterms:modified xsi:type="dcterms:W3CDTF">2020-11-10T22:10:30Z</dcterms:modified>
</cp:coreProperties>
</file>