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9" r:id="rId3"/>
    <p:sldId id="279" r:id="rId4"/>
    <p:sldId id="281" r:id="rId5"/>
    <p:sldId id="288" r:id="rId6"/>
    <p:sldId id="289" r:id="rId7"/>
    <p:sldId id="293" r:id="rId8"/>
    <p:sldId id="295" r:id="rId9"/>
    <p:sldId id="294" r:id="rId10"/>
    <p:sldId id="291" r:id="rId11"/>
    <p:sldId id="296" r:id="rId12"/>
    <p:sldId id="297" r:id="rId13"/>
    <p:sldId id="285" r:id="rId14"/>
    <p:sldId id="287"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5356" autoAdjust="0"/>
  </p:normalViewPr>
  <p:slideViewPr>
    <p:cSldViewPr snapToGrid="0" showGuides="1">
      <p:cViewPr varScale="1">
        <p:scale>
          <a:sx n="119" d="100"/>
          <a:sy n="119" d="100"/>
        </p:scale>
        <p:origin x="-120" y="-198"/>
      </p:cViewPr>
      <p:guideLst>
        <p:guide orient="horz" pos="2160"/>
        <p:guide pos="3840"/>
      </p:guideLst>
    </p:cSldViewPr>
  </p:slideViewPr>
  <p:notesTextViewPr>
    <p:cViewPr>
      <p:scale>
        <a:sx n="1" d="1"/>
        <a:sy n="1" d="1"/>
      </p:scale>
      <p:origin x="0" y="0"/>
    </p:cViewPr>
  </p:notesTextViewPr>
  <p:notesViewPr>
    <p:cSldViewPr snapToGrid="0" showGuide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CEAAF3-9831-450B-8D59-2C09DB96C8FC}" type="datetimeFigureOut">
              <a:rPr lang="en-US"/>
              <a:t>2/18/2016</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Lappin Canvas I presentation</a:t>
            </a:r>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50CD79-FC16-4410-AB61-17F26E6D3BC8}" type="datetimeFigureOut">
              <a:rPr lang="en-US"/>
              <a:t>2/18/2016</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Lappin Canvas I presentation</a:t>
            </a:r>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cs typeface="Arial" pitchFamily="34" charset="0"/>
              </a:rPr>
              <a:t>NOTE: </a:t>
            </a:r>
            <a:r>
              <a:rPr lang="en-US" dirty="0">
                <a:cs typeface="Arial" pitchFamily="34" charset="0"/>
              </a:rPr>
              <a:t>Want a different image on this slide? Select the picture and delete it. Now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
        <p:nvSpPr>
          <p:cNvPr id="5" name="Footer Placeholder 4"/>
          <p:cNvSpPr>
            <a:spLocks noGrp="1"/>
          </p:cNvSpPr>
          <p:nvPr>
            <p:ph type="ftr" sz="quarter" idx="11"/>
          </p:nvPr>
        </p:nvSpPr>
        <p:spPr/>
        <p:txBody>
          <a:bodyPr/>
          <a:lstStyle/>
          <a:p>
            <a:r>
              <a:rPr lang="en-US" smtClean="0"/>
              <a:t>Lappin Canvas I presentation</a:t>
            </a:r>
            <a:endParaRPr lang="en-US"/>
          </a:p>
        </p:txBody>
      </p:sp>
    </p:spTree>
    <p:extLst>
      <p:ext uri="{BB962C8B-B14F-4D97-AF65-F5344CB8AC3E}">
        <p14:creationId xmlns:p14="http://schemas.microsoft.com/office/powerpoint/2010/main" val="220555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2</a:t>
            </a:fld>
            <a:endParaRPr lang="en-US"/>
          </a:p>
        </p:txBody>
      </p:sp>
      <p:sp>
        <p:nvSpPr>
          <p:cNvPr id="5" name="Footer Placeholder 4"/>
          <p:cNvSpPr>
            <a:spLocks noGrp="1"/>
          </p:cNvSpPr>
          <p:nvPr>
            <p:ph type="ftr" sz="quarter" idx="11"/>
          </p:nvPr>
        </p:nvSpPr>
        <p:spPr/>
        <p:txBody>
          <a:bodyPr/>
          <a:lstStyle/>
          <a:p>
            <a:r>
              <a:rPr lang="en-US" smtClean="0"/>
              <a:t>Lappin Canvas I presentation</a:t>
            </a:r>
            <a:endParaRPr lang="en-US"/>
          </a:p>
        </p:txBody>
      </p:sp>
    </p:spTree>
    <p:extLst>
      <p:ext uri="{BB962C8B-B14F-4D97-AF65-F5344CB8AC3E}">
        <p14:creationId xmlns:p14="http://schemas.microsoft.com/office/powerpoint/2010/main" val="167545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5</a:t>
            </a:fld>
            <a:endParaRPr lang="en-US"/>
          </a:p>
        </p:txBody>
      </p:sp>
      <p:sp>
        <p:nvSpPr>
          <p:cNvPr id="5" name="Footer Placeholder 4"/>
          <p:cNvSpPr>
            <a:spLocks noGrp="1"/>
          </p:cNvSpPr>
          <p:nvPr>
            <p:ph type="ftr" sz="quarter" idx="11"/>
          </p:nvPr>
        </p:nvSpPr>
        <p:spPr/>
        <p:txBody>
          <a:bodyPr/>
          <a:lstStyle/>
          <a:p>
            <a:r>
              <a:rPr lang="en-US" smtClean="0"/>
              <a:t>Lappin Canvas I presentation</a:t>
            </a:r>
            <a:endParaRPr lang="en-US"/>
          </a:p>
        </p:txBody>
      </p:sp>
    </p:spTree>
    <p:extLst>
      <p:ext uri="{BB962C8B-B14F-4D97-AF65-F5344CB8AC3E}">
        <p14:creationId xmlns:p14="http://schemas.microsoft.com/office/powerpoint/2010/main" val="40752536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5"/>
            <a:ext cx="10096500"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2/18/2016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4"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a:t>Click to edit Master title style</a:t>
            </a:r>
          </a:p>
        </p:txBody>
      </p:sp>
      <p:sp>
        <p:nvSpPr>
          <p:cNvPr id="3" name="Picture Placeholder 2"/>
          <p:cNvSpPr>
            <a:spLocks noGrp="1"/>
          </p:cNvSpPr>
          <p:nvPr>
            <p:ph type="pic" idx="1"/>
          </p:nvPr>
        </p:nvSpPr>
        <p:spPr>
          <a:xfrm>
            <a:off x="4654670" y="1600200"/>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899"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2/18/2016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1" y="365125"/>
            <a:ext cx="1714500" cy="5811838"/>
          </a:xfrm>
        </p:spPr>
        <p:txBody>
          <a:bodyPr vert="eaVert"/>
          <a:lstStyle/>
          <a:p>
            <a:r>
              <a:rP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6" y="3228844"/>
            <a:ext cx="5632704" cy="84404"/>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1"/>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5"/>
            <a:ext cx="5734050" cy="2219691"/>
          </a:xfrm>
        </p:spPr>
        <p:txBody>
          <a:bodyPr anchor="ctr">
            <a:normAutofit/>
          </a:bodyPr>
          <a:lstStyle>
            <a:lvl1pPr algn="l">
              <a:defRPr sz="4400" cap="all" baseline="0"/>
            </a:lvl1pPr>
          </a:lstStyle>
          <a:p>
            <a:r>
              <a:rPr/>
              <a:t>Click to edit Master title style</a:t>
            </a: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1"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900" y="2971806"/>
            <a:ext cx="10071099" cy="1684150"/>
          </a:xfrm>
        </p:spPr>
        <p:txBody>
          <a:bodyPr anchor="ctr">
            <a:normAutofit/>
          </a:bodyPr>
          <a:lstStyle>
            <a:lvl1pPr>
              <a:defRPr sz="4400" cap="all" baseline="0">
                <a:solidFill>
                  <a:schemeClr val="bg1"/>
                </a:solidFill>
              </a:defRPr>
            </a:lvl1pPr>
          </a:lstStyle>
          <a:p>
            <a:r>
              <a:rPr/>
              <a:t>Click to edit Master title style</a:t>
            </a:r>
          </a:p>
        </p:txBody>
      </p:sp>
      <p:sp>
        <p:nvSpPr>
          <p:cNvPr id="3" name="Text Placeholder 2"/>
          <p:cNvSpPr>
            <a:spLocks noGrp="1"/>
          </p:cNvSpPr>
          <p:nvPr>
            <p:ph type="body" idx="1"/>
          </p:nvPr>
        </p:nvSpPr>
        <p:spPr>
          <a:xfrm>
            <a:off x="1104900"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2/18/2016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2"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104900" y="1600201"/>
            <a:ext cx="4914900" cy="4571999"/>
          </a:xfrm>
        </p:spPr>
        <p:txBody>
          <a:bodyPr/>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72202" y="1600201"/>
            <a:ext cx="4914900" cy="4571999"/>
          </a:xfrm>
        </p:spPr>
        <p:txBody>
          <a:bodyPr/>
          <a:lstStyle>
            <a:lvl5pPr>
              <a:defRPr/>
            </a:lvl5pPr>
            <a:lvl6pPr>
              <a:defRPr/>
            </a:lvl6pPr>
            <a:lvl7pPr>
              <a:defRPr/>
            </a:lvl7pPr>
            <a:lvl8pPr>
              <a:defRPr/>
            </a:lvl8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2/18/2016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166111"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166111" y="2424112"/>
            <a:ext cx="4919472" cy="3748088"/>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2/18/2016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2/18/2016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2/18/2016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a:t>Click to edit Master title style</a:t>
            </a:r>
          </a:p>
        </p:txBody>
      </p:sp>
      <p:sp>
        <p:nvSpPr>
          <p:cNvPr id="3" name="Content Placeholder 2"/>
          <p:cNvSpPr>
            <a:spLocks noGrp="1"/>
          </p:cNvSpPr>
          <p:nvPr>
            <p:ph idx="1"/>
          </p:nvPr>
        </p:nvSpPr>
        <p:spPr>
          <a:xfrm>
            <a:off x="5641849" y="1600200"/>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04899"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2/18/2016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899" y="76201"/>
            <a:ext cx="9980683" cy="1096962"/>
          </a:xfrm>
          <a:prstGeom prst="rect">
            <a:avLst/>
          </a:prstGeom>
        </p:spPr>
        <p:txBody>
          <a:bodyPr vert="horz" lIns="0" tIns="45720" rIns="0" bIns="45720" rtlCol="0" anchor="b">
            <a:normAutofit/>
          </a:bodyPr>
          <a:lstStyle/>
          <a:p>
            <a:r>
              <a:rPr/>
              <a:t>Click to edit Master title style</a:t>
            </a:r>
          </a:p>
        </p:txBody>
      </p:sp>
      <p:sp>
        <p:nvSpPr>
          <p:cNvPr id="3" name="Text Placeholder 2"/>
          <p:cNvSpPr>
            <a:spLocks noGrp="1"/>
          </p:cNvSpPr>
          <p:nvPr>
            <p:ph type="body" idx="1"/>
          </p:nvPr>
        </p:nvSpPr>
        <p:spPr>
          <a:xfrm>
            <a:off x="1104900" y="1600200"/>
            <a:ext cx="9982201" cy="4572000"/>
          </a:xfrm>
          <a:prstGeom prst="rect">
            <a:avLst/>
          </a:prstGeom>
        </p:spPr>
        <p:txBody>
          <a:bodyPr vert="horz" lIns="0" tIns="45720" rIns="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2"/>
          </p:nvPr>
        </p:nvSpPr>
        <p:spPr>
          <a:xfrm>
            <a:off x="1104901" y="6356352"/>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smtClean="0"/>
              <a:pPr/>
              <a:t>2/18/2016</a:t>
            </a:fld>
            <a:endParaRPr/>
          </a:p>
        </p:txBody>
      </p:sp>
      <p:sp>
        <p:nvSpPr>
          <p:cNvPr id="5" name="Footer Placeholder 4"/>
          <p:cNvSpPr>
            <a:spLocks noGrp="1"/>
          </p:cNvSpPr>
          <p:nvPr>
            <p:ph type="ftr" sz="quarter" idx="3"/>
          </p:nvPr>
        </p:nvSpPr>
        <p:spPr>
          <a:xfrm>
            <a:off x="2934459" y="6356350"/>
            <a:ext cx="6323083"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2"/>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mailto:Edith.Bradey.contractor@macmillan.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linda.lappin@sjsu.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dith.Brady.contractor@macmillan.com" TargetMode="External"/><Relationship Id="rId2" Type="http://schemas.openxmlformats.org/officeDocument/2006/relationships/hyperlink" Target="https://community.canvaslms.com/community/answers/guides/" TargetMode="External"/><Relationship Id="rId1" Type="http://schemas.openxmlformats.org/officeDocument/2006/relationships/slideLayout" Target="../slideLayouts/slideLayout2.xml"/><Relationship Id="rId5" Type="http://schemas.openxmlformats.org/officeDocument/2006/relationships/hyperlink" Target="https://tomprof.stanford.edu/" TargetMode="External"/><Relationship Id="rId4" Type="http://schemas.openxmlformats.org/officeDocument/2006/relationships/hyperlink" Target="http://www.facultyfocu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hyperlink" Target="mailto:Edith.Brady.contractor@macmillan.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jsu.edu/at/ec/integratingpublisherdatabase/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Edith.Brady.contractor@macmillan.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5"/>
            <a:ext cx="5734050" cy="2219691"/>
          </a:xfrm>
        </p:spPr>
        <p:txBody>
          <a:bodyPr anchor="ctr"/>
          <a:lstStyle/>
          <a:p>
            <a:r>
              <a:rPr lang="en-US" dirty="0" smtClean="0"/>
              <a:t>Making Friends</a:t>
            </a:r>
            <a:br>
              <a:rPr lang="en-US" dirty="0" smtClean="0"/>
            </a:br>
            <a:r>
              <a:rPr lang="en-US" sz="3200" dirty="0" smtClean="0"/>
              <a:t>with Canvas</a:t>
            </a:r>
            <a:br>
              <a:rPr lang="en-US" sz="3200" dirty="0" smtClean="0"/>
            </a:br>
            <a:r>
              <a:rPr lang="en-US" sz="3200" dirty="0" smtClean="0"/>
              <a:t>and Writers Help</a:t>
            </a:r>
            <a:endParaRPr lang="en-US" sz="3200" dirty="0"/>
          </a:p>
        </p:txBody>
      </p:sp>
      <p:sp>
        <p:nvSpPr>
          <p:cNvPr id="7" name="Subtitle 6"/>
          <p:cNvSpPr>
            <a:spLocks noGrp="1"/>
          </p:cNvSpPr>
          <p:nvPr>
            <p:ph type="subTitle" idx="1"/>
          </p:nvPr>
        </p:nvSpPr>
        <p:spPr/>
        <p:txBody>
          <a:bodyPr/>
          <a:lstStyle/>
          <a:p>
            <a:r>
              <a:rPr lang="en-US" dirty="0" smtClean="0"/>
              <a:t>An Introduction to what</a:t>
            </a:r>
            <a:r>
              <a:rPr lang="en-US" smtClean="0"/>
              <a:t>’ is possible</a:t>
            </a:r>
            <a:endParaRPr lang="en-US" dirty="0"/>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463" r="6463"/>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Writers Help</a:t>
            </a:r>
            <a:endParaRPr lang="en-US" dirty="0"/>
          </a:p>
        </p:txBody>
      </p:sp>
      <p:sp>
        <p:nvSpPr>
          <p:cNvPr id="3" name="Content Placeholder 2"/>
          <p:cNvSpPr>
            <a:spLocks noGrp="1"/>
          </p:cNvSpPr>
          <p:nvPr>
            <p:ph idx="1"/>
          </p:nvPr>
        </p:nvSpPr>
        <p:spPr>
          <a:xfrm>
            <a:off x="665748" y="1443789"/>
            <a:ext cx="10940716" cy="4728411"/>
          </a:xfrm>
        </p:spPr>
        <p:txBody>
          <a:bodyPr/>
          <a:lstStyle/>
          <a:p>
            <a:pPr marL="0" indent="0">
              <a:buNone/>
            </a:pPr>
            <a:r>
              <a:rPr lang="en-US" sz="2400" b="1" dirty="0" smtClean="0"/>
              <a:t>What I currently do: </a:t>
            </a:r>
            <a:endParaRPr lang="en-US" b="1" dirty="0" smtClean="0"/>
          </a:p>
          <a:p>
            <a:pPr marL="0" indent="0">
              <a:buNone/>
            </a:pPr>
            <a:r>
              <a:rPr lang="en-US" sz="2400" b="1" dirty="0" smtClean="0"/>
              <a:t>In Canvas: highlight issues and good stuff</a:t>
            </a:r>
          </a:p>
          <a:p>
            <a:r>
              <a:rPr lang="en-US" sz="2400" dirty="0" smtClean="0"/>
              <a:t>At </a:t>
            </a:r>
            <a:r>
              <a:rPr lang="en-US" sz="2400" dirty="0" smtClean="0"/>
              <a:t>the bottom of word doc, </a:t>
            </a:r>
            <a:r>
              <a:rPr lang="en-US" sz="2400" dirty="0" smtClean="0"/>
              <a:t>indicate what highlighting means</a:t>
            </a:r>
          </a:p>
          <a:p>
            <a:r>
              <a:rPr lang="en-US" sz="2400" dirty="0" smtClean="0"/>
              <a:t>Type </a:t>
            </a:r>
            <a:r>
              <a:rPr lang="en-US" sz="2400" dirty="0" smtClean="0"/>
              <a:t>or </a:t>
            </a:r>
            <a:r>
              <a:rPr lang="en-US" sz="2400" dirty="0" smtClean="0"/>
              <a:t>paste in </a:t>
            </a:r>
            <a:r>
              <a:rPr lang="en-US" sz="2400" dirty="0" smtClean="0"/>
              <a:t>the link to the chapter describing the issue and how to correct it, </a:t>
            </a:r>
            <a:endParaRPr lang="en-US" sz="2400" dirty="0" smtClean="0"/>
          </a:p>
          <a:p>
            <a:r>
              <a:rPr lang="en-US" sz="2400" dirty="0" smtClean="0"/>
              <a:t>the </a:t>
            </a:r>
            <a:r>
              <a:rPr lang="en-US" sz="2400" dirty="0" smtClean="0"/>
              <a:t>Learning Curve activity you would like them to use, </a:t>
            </a:r>
            <a:endParaRPr lang="en-US" sz="2400" dirty="0" smtClean="0"/>
          </a:p>
          <a:p>
            <a:r>
              <a:rPr lang="en-US" sz="2400" dirty="0" smtClean="0"/>
              <a:t>and </a:t>
            </a:r>
            <a:r>
              <a:rPr lang="en-US" sz="2400" dirty="0" smtClean="0"/>
              <a:t>how </a:t>
            </a:r>
            <a:r>
              <a:rPr lang="en-US" sz="2400" dirty="0" smtClean="0"/>
              <a:t>they can let me </a:t>
            </a:r>
            <a:r>
              <a:rPr lang="en-US" sz="2400" dirty="0" smtClean="0"/>
              <a:t>know </a:t>
            </a:r>
            <a:r>
              <a:rPr lang="en-US" sz="2400" dirty="0" smtClean="0"/>
              <a:t>they did </a:t>
            </a:r>
            <a:r>
              <a:rPr lang="en-US" sz="2400" dirty="0" smtClean="0"/>
              <a:t>these things. </a:t>
            </a:r>
          </a:p>
          <a:p>
            <a:pPr marL="0" indent="0">
              <a:buNone/>
            </a:pPr>
            <a:r>
              <a:rPr lang="en-US" sz="2400" b="1" dirty="0" smtClean="0"/>
              <a:t>For what more is possible, contact </a:t>
            </a:r>
            <a:r>
              <a:rPr lang="en-US" sz="2400" dirty="0" smtClean="0">
                <a:hlinkClick r:id="rId2"/>
              </a:rPr>
              <a:t>Edith.Bradey.contractor@macmillan.com</a:t>
            </a:r>
            <a:r>
              <a:rPr lang="en-US" sz="2400" dirty="0" smtClean="0"/>
              <a:t> </a:t>
            </a:r>
            <a:endParaRPr lang="en-US" sz="2400" dirty="0"/>
          </a:p>
        </p:txBody>
      </p:sp>
    </p:spTree>
    <p:extLst>
      <p:ext uri="{BB962C8B-B14F-4D97-AF65-F5344CB8AC3E}">
        <p14:creationId xmlns:p14="http://schemas.microsoft.com/office/powerpoint/2010/main" val="39124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MS word--comparisons</a:t>
            </a:r>
            <a:endParaRPr lang="en-US" dirty="0"/>
          </a:p>
        </p:txBody>
      </p:sp>
      <p:sp>
        <p:nvSpPr>
          <p:cNvPr id="3" name="Content Placeholder 2"/>
          <p:cNvSpPr>
            <a:spLocks noGrp="1"/>
          </p:cNvSpPr>
          <p:nvPr>
            <p:ph idx="1"/>
          </p:nvPr>
        </p:nvSpPr>
        <p:spPr>
          <a:xfrm>
            <a:off x="1104900" y="1600200"/>
            <a:ext cx="10204784" cy="4572000"/>
          </a:xfrm>
        </p:spPr>
        <p:txBody>
          <a:bodyPr/>
          <a:lstStyle/>
          <a:p>
            <a:r>
              <a:rPr lang="en-US" dirty="0" smtClean="0"/>
              <a:t>Requirements: Papers are in </a:t>
            </a:r>
            <a:r>
              <a:rPr lang="en-US" dirty="0" err="1" smtClean="0"/>
              <a:t>Msword</a:t>
            </a:r>
            <a:r>
              <a:rPr lang="en-US" dirty="0" smtClean="0"/>
              <a:t>. I have my students submit them to canvas. If in any other format, you will have to take quite a few steps to create a word doc.</a:t>
            </a:r>
          </a:p>
          <a:p>
            <a:r>
              <a:rPr lang="en-US" dirty="0" smtClean="0"/>
              <a:t>Download both versions (you may have already saved the first version) to separate folders identified as a and b versions (or however you identify for yourself)</a:t>
            </a:r>
          </a:p>
          <a:p>
            <a:r>
              <a:rPr lang="en-US" dirty="0" smtClean="0"/>
              <a:t>Prepare your comparison settings in Review/track changes/change tracking options</a:t>
            </a:r>
          </a:p>
          <a:p>
            <a:pPr marL="0" indent="0">
              <a:buNone/>
            </a:pPr>
            <a:endParaRPr lang="en-US" dirty="0" smtClean="0"/>
          </a:p>
          <a:p>
            <a:pPr marL="0" indent="0" algn="r">
              <a:buNone/>
            </a:pPr>
            <a:r>
              <a:rPr lang="en-US" dirty="0" smtClean="0"/>
              <a:t>More in word doc example</a:t>
            </a:r>
          </a:p>
          <a:p>
            <a:r>
              <a:rPr lang="en-US" dirty="0" smtClean="0"/>
              <a:t>Then choose Compare—combine</a:t>
            </a:r>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9012"/>
          <a:stretch/>
        </p:blipFill>
        <p:spPr>
          <a:xfrm>
            <a:off x="1195137" y="3593933"/>
            <a:ext cx="6842492" cy="9780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168" y="5020677"/>
            <a:ext cx="5815261" cy="1235743"/>
          </a:xfrm>
          <a:prstGeom prst="rect">
            <a:avLst/>
          </a:prstGeom>
        </p:spPr>
      </p:pic>
    </p:spTree>
    <p:extLst>
      <p:ext uri="{BB962C8B-B14F-4D97-AF65-F5344CB8AC3E}">
        <p14:creationId xmlns:p14="http://schemas.microsoft.com/office/powerpoint/2010/main" val="373588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in </a:t>
            </a:r>
            <a:r>
              <a:rPr lang="en-US" dirty="0" err="1" smtClean="0"/>
              <a:t>MSword</a:t>
            </a:r>
            <a:endParaRPr lang="en-US" dirty="0"/>
          </a:p>
        </p:txBody>
      </p:sp>
      <p:sp>
        <p:nvSpPr>
          <p:cNvPr id="3" name="Content Placeholder 2"/>
          <p:cNvSpPr>
            <a:spLocks noGrp="1"/>
          </p:cNvSpPr>
          <p:nvPr>
            <p:ph idx="1"/>
          </p:nvPr>
        </p:nvSpPr>
        <p:spPr/>
        <p:txBody>
          <a:bodyPr/>
          <a:lstStyle/>
          <a:p>
            <a:r>
              <a:rPr lang="en-US" b="1" dirty="0" smtClean="0"/>
              <a:t>And finally, select the two papers</a:t>
            </a:r>
          </a:p>
          <a:p>
            <a:r>
              <a:rPr lang="en-US" b="1" dirty="0" smtClean="0"/>
              <a:t>And what you want to compare</a:t>
            </a:r>
          </a:p>
          <a:p>
            <a:pPr marL="0" indent="0">
              <a:buNone/>
            </a:pPr>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398"/>
          <a:stretch/>
        </p:blipFill>
        <p:spPr>
          <a:xfrm>
            <a:off x="5350040" y="2109537"/>
            <a:ext cx="6009007" cy="4042610"/>
          </a:xfrm>
          <a:prstGeom prst="rect">
            <a:avLst/>
          </a:prstGeom>
        </p:spPr>
      </p:pic>
    </p:spTree>
    <p:extLst>
      <p:ext uri="{BB962C8B-B14F-4D97-AF65-F5344CB8AC3E}">
        <p14:creationId xmlns:p14="http://schemas.microsoft.com/office/powerpoint/2010/main" val="97969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we run out of time, what else would you like to work on?</a:t>
            </a:r>
            <a:endParaRPr lang="en-US" dirty="0"/>
          </a:p>
        </p:txBody>
      </p:sp>
      <p:sp>
        <p:nvSpPr>
          <p:cNvPr id="3" name="Content Placeholder 2"/>
          <p:cNvSpPr>
            <a:spLocks noGrp="1"/>
          </p:cNvSpPr>
          <p:nvPr>
            <p:ph idx="1"/>
          </p:nvPr>
        </p:nvSpPr>
        <p:spPr/>
        <p:txBody>
          <a:bodyPr/>
          <a:lstStyle/>
          <a:p>
            <a:r>
              <a:rPr lang="en-US" sz="4000" dirty="0" smtClean="0"/>
              <a:t>Email me with questions at </a:t>
            </a:r>
            <a:r>
              <a:rPr lang="en-US" sz="4000" dirty="0" smtClean="0">
                <a:hlinkClick r:id="rId2"/>
              </a:rPr>
              <a:t>linda.lappin@sjsu.edu</a:t>
            </a:r>
            <a:r>
              <a:rPr lang="en-US" sz="4000" dirty="0" smtClean="0"/>
              <a:t> </a:t>
            </a:r>
          </a:p>
          <a:p>
            <a:r>
              <a:rPr lang="en-US" sz="4000" dirty="0" smtClean="0"/>
              <a:t>Also, Email me about proposed ways to use these technologies in math, science, history, art, etc. </a:t>
            </a:r>
          </a:p>
          <a:p>
            <a:endParaRPr lang="en-US" dirty="0"/>
          </a:p>
        </p:txBody>
      </p:sp>
    </p:spTree>
    <p:extLst>
      <p:ext uri="{BB962C8B-B14F-4D97-AF65-F5344CB8AC3E}">
        <p14:creationId xmlns:p14="http://schemas.microsoft.com/office/powerpoint/2010/main" val="312552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97" y="76201"/>
            <a:ext cx="10497185" cy="1096962"/>
          </a:xfrm>
        </p:spPr>
        <p:txBody>
          <a:bodyPr/>
          <a:lstStyle/>
          <a:p>
            <a:r>
              <a:rPr lang="en-US" dirty="0" smtClean="0"/>
              <a:t>References </a:t>
            </a:r>
            <a:endParaRPr lang="en-US" dirty="0"/>
          </a:p>
        </p:txBody>
      </p:sp>
      <p:sp>
        <p:nvSpPr>
          <p:cNvPr id="3" name="Content Placeholder 2"/>
          <p:cNvSpPr>
            <a:spLocks noGrp="1"/>
          </p:cNvSpPr>
          <p:nvPr>
            <p:ph idx="1"/>
          </p:nvPr>
        </p:nvSpPr>
        <p:spPr>
          <a:xfrm>
            <a:off x="866693" y="1576346"/>
            <a:ext cx="10630894" cy="4572000"/>
          </a:xfrm>
        </p:spPr>
        <p:txBody>
          <a:bodyPr>
            <a:normAutofit/>
          </a:bodyPr>
          <a:lstStyle/>
          <a:p>
            <a:r>
              <a:rPr lang="en-US" sz="2400" b="1" dirty="0" smtClean="0">
                <a:latin typeface="Bookman Old Style" panose="02050604050505020204" pitchFamily="18" charset="0"/>
              </a:rPr>
              <a:t>About canvas </a:t>
            </a:r>
            <a:r>
              <a:rPr lang="en-US" sz="2400" dirty="0" smtClean="0">
                <a:latin typeface="Bookman Old Style" panose="02050604050505020204" pitchFamily="18" charset="0"/>
              </a:rPr>
              <a:t>(help online</a:t>
            </a:r>
            <a:r>
              <a:rPr lang="en-US" sz="2400" dirty="0">
                <a:latin typeface="Bookman Old Style" panose="02050604050505020204" pitchFamily="18" charset="0"/>
              </a:rPr>
              <a:t>): </a:t>
            </a:r>
            <a:r>
              <a:rPr lang="en-US" sz="2400" dirty="0">
                <a:latin typeface="Bookman Old Style" panose="02050604050505020204" pitchFamily="18" charset="0"/>
                <a:hlinkClick r:id="rId2"/>
              </a:rPr>
              <a:t>https://community.canvaslms.com/community/answers/guides</a:t>
            </a:r>
            <a:r>
              <a:rPr lang="en-US" sz="2400" dirty="0" smtClean="0">
                <a:latin typeface="Bookman Old Style" panose="02050604050505020204" pitchFamily="18" charset="0"/>
                <a:hlinkClick r:id="rId2"/>
              </a:rPr>
              <a:t>/</a:t>
            </a:r>
            <a:r>
              <a:rPr lang="en-US" sz="2400" dirty="0" smtClean="0">
                <a:latin typeface="Bookman Old Style" panose="02050604050505020204" pitchFamily="18" charset="0"/>
              </a:rPr>
              <a:t> </a:t>
            </a:r>
          </a:p>
          <a:p>
            <a:r>
              <a:rPr lang="en-US" sz="2400" b="1" dirty="0" smtClean="0">
                <a:latin typeface="Bookman Old Style" panose="02050604050505020204" pitchFamily="18" charset="0"/>
              </a:rPr>
              <a:t>About Writer’s Help</a:t>
            </a:r>
            <a:r>
              <a:rPr lang="en-US" sz="2400" dirty="0" smtClean="0">
                <a:latin typeface="Bookman Old Style" panose="02050604050505020204" pitchFamily="18" charset="0"/>
              </a:rPr>
              <a:t>: </a:t>
            </a:r>
            <a:r>
              <a:rPr lang="en-US" sz="2400" dirty="0" smtClean="0">
                <a:latin typeface="Bookman Old Style" panose="02050604050505020204" pitchFamily="18" charset="0"/>
                <a:hlinkClick r:id="rId3"/>
              </a:rPr>
              <a:t>Edith.Brady.contractor@macmillan.com</a:t>
            </a:r>
            <a:r>
              <a:rPr lang="en-US" sz="2400" dirty="0" smtClean="0">
                <a:latin typeface="Bookman Old Style" panose="02050604050505020204" pitchFamily="18" charset="0"/>
              </a:rPr>
              <a:t> </a:t>
            </a:r>
          </a:p>
          <a:p>
            <a:r>
              <a:rPr lang="en-US" sz="2400" dirty="0" smtClean="0">
                <a:latin typeface="Bookman Old Style" panose="02050604050505020204" pitchFamily="18" charset="0"/>
              </a:rPr>
              <a:t>About evaluating with rubrics—</a:t>
            </a:r>
            <a:r>
              <a:rPr lang="en-US" sz="2400" b="1" dirty="0" smtClean="0">
                <a:latin typeface="Bookman Old Style" panose="02050604050505020204" pitchFamily="18" charset="0"/>
              </a:rPr>
              <a:t>come to workshop on that </a:t>
            </a:r>
          </a:p>
          <a:p>
            <a:r>
              <a:rPr lang="en-US" sz="2400" b="1" dirty="0" smtClean="0">
                <a:latin typeface="Bookman Old Style" panose="02050604050505020204" pitchFamily="18" charset="0"/>
              </a:rPr>
              <a:t>Faculty</a:t>
            </a:r>
            <a:r>
              <a:rPr lang="en-US" sz="2400" dirty="0" smtClean="0">
                <a:latin typeface="Bookman Old Style" panose="02050604050505020204" pitchFamily="18" charset="0"/>
              </a:rPr>
              <a:t> </a:t>
            </a:r>
            <a:r>
              <a:rPr lang="en-US" sz="2400" b="1" dirty="0" smtClean="0">
                <a:latin typeface="Bookman Old Style" panose="02050604050505020204" pitchFamily="18" charset="0"/>
              </a:rPr>
              <a:t>Focus</a:t>
            </a:r>
            <a:r>
              <a:rPr lang="en-US" sz="2400" dirty="0" smtClean="0">
                <a:latin typeface="Bookman Old Style" panose="02050604050505020204" pitchFamily="18" charset="0"/>
              </a:rPr>
              <a:t>—lots of ideas for teaching </a:t>
            </a:r>
            <a:r>
              <a:rPr lang="en-US" sz="2400" dirty="0">
                <a:latin typeface="Bookman Old Style" panose="02050604050505020204" pitchFamily="18" charset="0"/>
              </a:rPr>
              <a:t>and learning: </a:t>
            </a:r>
            <a:r>
              <a:rPr lang="en-US" sz="2400" dirty="0">
                <a:latin typeface="Bookman Old Style" panose="02050604050505020204" pitchFamily="18" charset="0"/>
                <a:hlinkClick r:id="rId4"/>
              </a:rPr>
              <a:t>http://www.facultyfocus.com</a:t>
            </a:r>
            <a:r>
              <a:rPr lang="en-US" sz="2400" dirty="0" smtClean="0">
                <a:latin typeface="Bookman Old Style" panose="02050604050505020204" pitchFamily="18" charset="0"/>
                <a:hlinkClick r:id="rId4"/>
              </a:rPr>
              <a:t>/</a:t>
            </a:r>
            <a:r>
              <a:rPr lang="en-US" sz="2400" dirty="0" smtClean="0">
                <a:latin typeface="Bookman Old Style" panose="02050604050505020204" pitchFamily="18" charset="0"/>
              </a:rPr>
              <a:t> </a:t>
            </a:r>
          </a:p>
          <a:p>
            <a:r>
              <a:rPr lang="en-US" sz="2400" b="1" dirty="0" smtClean="0">
                <a:latin typeface="Bookman Old Style" panose="02050604050505020204" pitchFamily="18" charset="0"/>
              </a:rPr>
              <a:t>Teaching</a:t>
            </a:r>
            <a:r>
              <a:rPr lang="en-US" sz="2400" dirty="0" smtClean="0">
                <a:latin typeface="Bookman Old Style" panose="02050604050505020204" pitchFamily="18" charset="0"/>
              </a:rPr>
              <a:t> </a:t>
            </a:r>
            <a:r>
              <a:rPr lang="en-US" sz="2400" b="1" dirty="0" smtClean="0">
                <a:latin typeface="Bookman Old Style" panose="02050604050505020204" pitchFamily="18" charset="0"/>
              </a:rPr>
              <a:t>Professor</a:t>
            </a:r>
            <a:r>
              <a:rPr lang="en-US" sz="2400" dirty="0" smtClean="0">
                <a:latin typeface="Bookman Old Style" panose="02050604050505020204" pitchFamily="18" charset="0"/>
              </a:rPr>
              <a:t> (Stanford blog</a:t>
            </a:r>
            <a:r>
              <a:rPr lang="en-US" sz="2400" dirty="0">
                <a:latin typeface="Bookman Old Style" panose="02050604050505020204" pitchFamily="18" charset="0"/>
              </a:rPr>
              <a:t>): </a:t>
            </a:r>
            <a:r>
              <a:rPr lang="en-US" sz="2400" dirty="0">
                <a:latin typeface="Bookman Old Style" panose="02050604050505020204" pitchFamily="18" charset="0"/>
                <a:hlinkClick r:id="rId5"/>
              </a:rPr>
              <a:t>https://tomprof.stanford.edu</a:t>
            </a:r>
            <a:r>
              <a:rPr lang="en-US" sz="2400" dirty="0" smtClean="0">
                <a:latin typeface="Bookman Old Style" panose="02050604050505020204" pitchFamily="18" charset="0"/>
                <a:hlinkClick r:id="rId5"/>
              </a:rPr>
              <a:t>/</a:t>
            </a:r>
            <a:r>
              <a:rPr lang="en-US" sz="2400" dirty="0" smtClean="0">
                <a:latin typeface="Bookman Old Style" panose="02050604050505020204" pitchFamily="18" charset="0"/>
              </a:rPr>
              <a:t> </a:t>
            </a:r>
            <a:endParaRPr lang="en-US" dirty="0"/>
          </a:p>
        </p:txBody>
      </p:sp>
    </p:spTree>
    <p:extLst>
      <p:ext uri="{BB962C8B-B14F-4D97-AF65-F5344CB8AC3E}">
        <p14:creationId xmlns:p14="http://schemas.microsoft.com/office/powerpoint/2010/main" val="386985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Agenda</a:t>
            </a:r>
            <a:endParaRPr lang="en-US" sz="48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smtClean="0">
                <a:latin typeface="Bookman Old Style" panose="02050604050505020204" pitchFamily="18" charset="0"/>
              </a:rPr>
              <a:t>Introductions and issues</a:t>
            </a:r>
          </a:p>
          <a:p>
            <a:pPr marL="457200" indent="-457200">
              <a:buFont typeface="+mj-lt"/>
              <a:buAutoNum type="arabicPeriod"/>
            </a:pPr>
            <a:r>
              <a:rPr lang="en-US" sz="3200" dirty="0" smtClean="0">
                <a:latin typeface="Bookman Old Style" panose="02050604050505020204" pitchFamily="18" charset="0"/>
              </a:rPr>
              <a:t>How </a:t>
            </a:r>
            <a:r>
              <a:rPr lang="en-US" sz="3200" i="1" dirty="0" smtClean="0">
                <a:latin typeface="Bookman Old Style" panose="02050604050505020204" pitchFamily="18" charset="0"/>
              </a:rPr>
              <a:t>I  </a:t>
            </a:r>
            <a:r>
              <a:rPr lang="en-US" sz="3200" dirty="0" smtClean="0">
                <a:latin typeface="Bookman Old Style" panose="02050604050505020204" pitchFamily="18" charset="0"/>
              </a:rPr>
              <a:t>use Canvas</a:t>
            </a:r>
          </a:p>
          <a:p>
            <a:pPr marL="457200" indent="-457200">
              <a:buFont typeface="+mj-lt"/>
              <a:buAutoNum type="arabicPeriod"/>
            </a:pPr>
            <a:r>
              <a:rPr lang="en-US" sz="3200" dirty="0" smtClean="0">
                <a:latin typeface="Bookman Old Style" panose="02050604050505020204" pitchFamily="18" charset="0"/>
              </a:rPr>
              <a:t>How </a:t>
            </a:r>
            <a:r>
              <a:rPr lang="en-US" sz="3200" i="1" dirty="0">
                <a:latin typeface="Bookman Old Style" panose="02050604050505020204" pitchFamily="18" charset="0"/>
              </a:rPr>
              <a:t>I</a:t>
            </a:r>
            <a:r>
              <a:rPr lang="en-US" sz="3200" dirty="0">
                <a:latin typeface="Bookman Old Style" panose="02050604050505020204" pitchFamily="18" charset="0"/>
              </a:rPr>
              <a:t> use Writer’s Help </a:t>
            </a:r>
            <a:r>
              <a:rPr lang="en-US" sz="3200" dirty="0" smtClean="0">
                <a:latin typeface="Bookman Old Style" panose="02050604050505020204" pitchFamily="18" charset="0"/>
              </a:rPr>
              <a:t>diagnostics and Learning Curve</a:t>
            </a:r>
            <a:endParaRPr lang="en-US" sz="3200" dirty="0">
              <a:latin typeface="Bookman Old Style" panose="02050604050505020204" pitchFamily="18" charset="0"/>
            </a:endParaRPr>
          </a:p>
          <a:p>
            <a:pPr marL="457200" indent="-457200">
              <a:buFont typeface="+mj-lt"/>
              <a:buAutoNum type="arabicPeriod"/>
            </a:pPr>
            <a:r>
              <a:rPr lang="en-US" sz="3200" dirty="0" smtClean="0">
                <a:latin typeface="Bookman Old Style" panose="02050604050505020204" pitchFamily="18" charset="0"/>
              </a:rPr>
              <a:t>Ways to integrate writers Help</a:t>
            </a:r>
          </a:p>
          <a:p>
            <a:pPr marL="457200" indent="-457200">
              <a:buFont typeface="+mj-lt"/>
              <a:buAutoNum type="arabicPeriod"/>
            </a:pPr>
            <a:r>
              <a:rPr lang="en-US" sz="3200" dirty="0" smtClean="0">
                <a:latin typeface="Bookman Old Style" panose="02050604050505020204" pitchFamily="18" charset="0"/>
              </a:rPr>
              <a:t>A note about comparing </a:t>
            </a:r>
            <a:r>
              <a:rPr lang="en-US" sz="3200" dirty="0" smtClean="0">
                <a:latin typeface="Bookman Old Style" panose="02050604050505020204" pitchFamily="18" charset="0"/>
              </a:rPr>
              <a:t>versions in Word—and referring to Writers Help.</a:t>
            </a:r>
            <a:endParaRPr lang="en-US" sz="3200" dirty="0" smtClean="0">
              <a:latin typeface="Bookman Old Style" panose="02050604050505020204" pitchFamily="18" charset="0"/>
            </a:endParaRPr>
          </a:p>
        </p:txBody>
      </p:sp>
    </p:spTree>
    <p:extLst>
      <p:ext uri="{BB962C8B-B14F-4D97-AF65-F5344CB8AC3E}">
        <p14:creationId xmlns:p14="http://schemas.microsoft.com/office/powerpoint/2010/main" val="350785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  </a:t>
            </a:r>
            <a:endParaRPr lang="en-US" sz="4400" dirty="0"/>
          </a:p>
        </p:txBody>
      </p:sp>
      <p:sp>
        <p:nvSpPr>
          <p:cNvPr id="3" name="Content Placeholder 2"/>
          <p:cNvSpPr>
            <a:spLocks noGrp="1"/>
          </p:cNvSpPr>
          <p:nvPr>
            <p:ph idx="1"/>
          </p:nvPr>
        </p:nvSpPr>
        <p:spPr>
          <a:xfrm>
            <a:off x="1104900" y="1423283"/>
            <a:ext cx="9982201" cy="4748917"/>
          </a:xfrm>
        </p:spPr>
        <p:txBody>
          <a:bodyPr>
            <a:normAutofit fontScale="92500" lnSpcReduction="20000"/>
          </a:bodyPr>
          <a:lstStyle/>
          <a:p>
            <a:pPr marL="284163" indent="0">
              <a:buNone/>
            </a:pPr>
            <a:r>
              <a:rPr lang="en-US" sz="2400" b="1" dirty="0" smtClean="0"/>
              <a:t>Five problems that using </a:t>
            </a:r>
            <a:r>
              <a:rPr lang="en-US" sz="2400" b="1" u="sng" dirty="0" smtClean="0"/>
              <a:t>Canvas </a:t>
            </a:r>
            <a:r>
              <a:rPr lang="en-US" sz="2400" b="1" dirty="0" smtClean="0"/>
              <a:t>has solved for me:</a:t>
            </a:r>
          </a:p>
          <a:p>
            <a:pPr marL="741363" indent="-457200">
              <a:buFont typeface="+mj-lt"/>
              <a:buAutoNum type="arabicPeriod"/>
            </a:pPr>
            <a:r>
              <a:rPr lang="en-US" sz="2400" b="1" dirty="0" smtClean="0"/>
              <a:t>No lost papers </a:t>
            </a:r>
            <a:r>
              <a:rPr lang="en-US" sz="2400" b="1" dirty="0" smtClean="0">
                <a:sym typeface="Wingdings"/>
              </a:rPr>
              <a:t></a:t>
            </a:r>
            <a:endParaRPr lang="en-US" sz="2400" b="1" dirty="0" smtClean="0"/>
          </a:p>
          <a:p>
            <a:pPr marL="741363" indent="-457200">
              <a:buFont typeface="+mj-lt"/>
              <a:buAutoNum type="arabicPeriod"/>
            </a:pPr>
            <a:r>
              <a:rPr lang="en-US" sz="2400" b="1" dirty="0" smtClean="0"/>
              <a:t>Saves paper: </a:t>
            </a:r>
            <a:r>
              <a:rPr lang="en-US" sz="2400" dirty="0" smtClean="0"/>
              <a:t>No printing of handouts (theoretically), really no need for a course book if all handouts and readings are in the file folders (easy to organize) </a:t>
            </a:r>
            <a:r>
              <a:rPr lang="en-US" sz="2400" dirty="0" smtClean="0">
                <a:sym typeface="Wingdings"/>
              </a:rPr>
              <a:t></a:t>
            </a:r>
            <a:endParaRPr lang="en-US" sz="2400" dirty="0" smtClean="0"/>
          </a:p>
          <a:p>
            <a:pPr marL="741363" indent="-457200">
              <a:buFont typeface="+mj-lt"/>
              <a:buAutoNum type="arabicPeriod"/>
            </a:pPr>
            <a:r>
              <a:rPr lang="en-US" sz="2400" b="1" dirty="0" smtClean="0"/>
              <a:t>No questions about grades </a:t>
            </a:r>
            <a:r>
              <a:rPr lang="en-US" sz="2400" dirty="0" smtClean="0"/>
              <a:t>(Students can always see in Canvas and I can download final tally into excel) </a:t>
            </a:r>
            <a:r>
              <a:rPr lang="en-US" sz="2600" dirty="0" smtClean="0">
                <a:sym typeface="Wingdings"/>
              </a:rPr>
              <a:t></a:t>
            </a:r>
            <a:endParaRPr lang="en-US" sz="2600" dirty="0" smtClean="0"/>
          </a:p>
          <a:p>
            <a:pPr marL="741363" indent="-457200">
              <a:lnSpc>
                <a:spcPct val="120000"/>
              </a:lnSpc>
              <a:spcBef>
                <a:spcPts val="1200"/>
              </a:spcBef>
              <a:buFont typeface="+mj-lt"/>
              <a:buAutoNum type="arabicPeriod"/>
            </a:pPr>
            <a:r>
              <a:rPr lang="en-US" sz="2400" b="1" dirty="0" smtClean="0"/>
              <a:t>My handwriting </a:t>
            </a:r>
            <a:r>
              <a:rPr lang="en-US" sz="2400" dirty="0" smtClean="0"/>
              <a:t>is an issue for anyone and students can not incorporate suggestions if they can’t read them! </a:t>
            </a:r>
            <a:r>
              <a:rPr lang="en-US" sz="3000" b="1" dirty="0" smtClean="0">
                <a:sym typeface="Wingdings"/>
              </a:rPr>
              <a:t></a:t>
            </a:r>
            <a:r>
              <a:rPr lang="en-US" sz="2400" dirty="0" smtClean="0"/>
              <a:t>   Also:</a:t>
            </a:r>
            <a:br>
              <a:rPr lang="en-US" sz="2400" dirty="0" smtClean="0"/>
            </a:br>
            <a:r>
              <a:rPr lang="en-US" sz="2400" dirty="0" smtClean="0"/>
              <a:t>Easy </a:t>
            </a:r>
            <a:r>
              <a:rPr lang="en-US" sz="2400" b="1" dirty="0" smtClean="0"/>
              <a:t>notation</a:t>
            </a:r>
            <a:r>
              <a:rPr lang="en-US" sz="2400" dirty="0" smtClean="0"/>
              <a:t> in papers—that we can all read later</a:t>
            </a:r>
            <a:br>
              <a:rPr lang="en-US" sz="2400" dirty="0" smtClean="0"/>
            </a:br>
            <a:r>
              <a:rPr lang="en-US" sz="2400" dirty="0" smtClean="0"/>
              <a:t>Easy connection to learning </a:t>
            </a:r>
            <a:r>
              <a:rPr lang="en-US" sz="2400" b="1" dirty="0" smtClean="0"/>
              <a:t>objectives/rubrics</a:t>
            </a:r>
          </a:p>
          <a:p>
            <a:pPr marL="741363" indent="-457200">
              <a:buFont typeface="+mj-lt"/>
              <a:buAutoNum type="arabicPeriod"/>
            </a:pPr>
            <a:r>
              <a:rPr lang="en-US" sz="2400" b="1" dirty="0" smtClean="0"/>
              <a:t>Easy notification </a:t>
            </a:r>
            <a:r>
              <a:rPr lang="en-US" sz="2400" dirty="0" smtClean="0"/>
              <a:t>for all when there is a change of plans/schedule</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62" y="269571"/>
            <a:ext cx="2985924" cy="787952"/>
          </a:xfrm>
          <a:prstGeom prst="rect">
            <a:avLst/>
          </a:prstGeom>
        </p:spPr>
      </p:pic>
    </p:spTree>
    <p:extLst>
      <p:ext uri="{BB962C8B-B14F-4D97-AF65-F5344CB8AC3E}">
        <p14:creationId xmlns:p14="http://schemas.microsoft.com/office/powerpoint/2010/main" val="115166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Writers Help good stuff</a:t>
            </a:r>
            <a:endParaRPr lang="en-US" dirty="0"/>
          </a:p>
        </p:txBody>
      </p:sp>
      <p:sp>
        <p:nvSpPr>
          <p:cNvPr id="3" name="Content Placeholder 2"/>
          <p:cNvSpPr>
            <a:spLocks noGrp="1"/>
          </p:cNvSpPr>
          <p:nvPr>
            <p:ph idx="1"/>
          </p:nvPr>
        </p:nvSpPr>
        <p:spPr/>
        <p:txBody>
          <a:bodyPr/>
          <a:lstStyle/>
          <a:p>
            <a:r>
              <a:rPr lang="en-US" b="1" dirty="0" smtClean="0"/>
              <a:t>Diagnostic </a:t>
            </a:r>
            <a:r>
              <a:rPr lang="en-US" dirty="0" smtClean="0"/>
              <a:t>allows you to take the grammatical pulse of your students. Results can be tabulated so you know what needs attention. </a:t>
            </a:r>
          </a:p>
          <a:p>
            <a:r>
              <a:rPr lang="en-US" dirty="0" smtClean="0"/>
              <a:t>Outcome of diagnostic goes right into gradebook (if set up to do so)</a:t>
            </a:r>
          </a:p>
          <a:p>
            <a:r>
              <a:rPr lang="en-US" dirty="0" smtClean="0"/>
              <a:t>I ask students to do a workshop for every diagnostic section under 75%. Some really like the opportunity to find out what a modifier is. </a:t>
            </a:r>
          </a:p>
          <a:p>
            <a:r>
              <a:rPr lang="en-US" dirty="0" smtClean="0"/>
              <a:t>You can </a:t>
            </a:r>
            <a:r>
              <a:rPr lang="en-US" b="1" dirty="0" smtClean="0"/>
              <a:t>point to activities </a:t>
            </a:r>
            <a:r>
              <a:rPr lang="en-US" dirty="0" smtClean="0"/>
              <a:t>and explanations in Writers help as you grade a paper. </a:t>
            </a:r>
          </a:p>
          <a:p>
            <a:r>
              <a:rPr lang="en-US" dirty="0" smtClean="0"/>
              <a:t>You can assign special work for language learners—online, and go over questions with them during office hours. This is one way to help recent English language adopters work in the background while doing the same in class work (differentiation).</a:t>
            </a:r>
          </a:p>
          <a:p>
            <a:r>
              <a:rPr lang="en-US" dirty="0" smtClean="0"/>
              <a:t>NOTE: No computer can take the place of a good tutor, teacher, mentor. Language learning is difficult. </a:t>
            </a:r>
            <a:endParaRPr lang="en-US" dirty="0"/>
          </a:p>
        </p:txBody>
      </p:sp>
    </p:spTree>
    <p:extLst>
      <p:ext uri="{BB962C8B-B14F-4D97-AF65-F5344CB8AC3E}">
        <p14:creationId xmlns:p14="http://schemas.microsoft.com/office/powerpoint/2010/main" val="22226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is Writers help (in Canvas) and what is in there</a:t>
            </a:r>
            <a:endParaRPr lang="en-US" dirty="0"/>
          </a:p>
        </p:txBody>
      </p:sp>
      <p:sp>
        <p:nvSpPr>
          <p:cNvPr id="5" name="Text Placeholder 4"/>
          <p:cNvSpPr>
            <a:spLocks noGrp="1"/>
          </p:cNvSpPr>
          <p:nvPr>
            <p:ph type="body" idx="1"/>
          </p:nvPr>
        </p:nvSpPr>
        <p:spPr/>
        <p:txBody>
          <a:bodyPr/>
          <a:lstStyle/>
          <a:p>
            <a:r>
              <a:rPr lang="en-US" dirty="0" smtClean="0"/>
              <a:t>Where</a:t>
            </a:r>
            <a:endParaRPr lang="en-US" dirty="0"/>
          </a:p>
        </p:txBody>
      </p:sp>
      <p:sp>
        <p:nvSpPr>
          <p:cNvPr id="6" name="Content Placeholder 5"/>
          <p:cNvSpPr>
            <a:spLocks noGrp="1"/>
          </p:cNvSpPr>
          <p:nvPr>
            <p:ph sz="half" idx="2"/>
          </p:nvPr>
        </p:nvSpPr>
        <p:spPr>
          <a:xfrm>
            <a:off x="1104900" y="2424112"/>
            <a:ext cx="4919472" cy="4044274"/>
          </a:xfrm>
        </p:spPr>
        <p:txBody>
          <a:bodyPr/>
          <a:lstStyle/>
          <a:p>
            <a:pPr marL="0" indent="0">
              <a:buNone/>
            </a:pPr>
            <a:endParaRPr lang="en-US" dirty="0" smtClean="0"/>
          </a:p>
          <a:p>
            <a:pPr marL="0" indent="0">
              <a:buNone/>
            </a:pPr>
            <a:r>
              <a:rPr lang="en-US" dirty="0" smtClean="0"/>
              <a:t>Near bottom</a:t>
            </a:r>
            <a:endParaRPr lang="en-US" dirty="0"/>
          </a:p>
        </p:txBody>
      </p:sp>
      <p:sp>
        <p:nvSpPr>
          <p:cNvPr id="7" name="Text Placeholder 6"/>
          <p:cNvSpPr>
            <a:spLocks noGrp="1"/>
          </p:cNvSpPr>
          <p:nvPr>
            <p:ph type="body" sz="quarter" idx="3"/>
          </p:nvPr>
        </p:nvSpPr>
        <p:spPr>
          <a:xfrm>
            <a:off x="5426640" y="1608152"/>
            <a:ext cx="4919472" cy="490993"/>
          </a:xfrm>
        </p:spPr>
        <p:txBody>
          <a:bodyPr/>
          <a:lstStyle/>
          <a:p>
            <a:pPr algn="r"/>
            <a:r>
              <a:rPr lang="en-US" dirty="0" smtClean="0"/>
              <a:t>What is in there?</a:t>
            </a:r>
            <a:endParaRPr lang="en-US" dirty="0"/>
          </a:p>
        </p:txBody>
      </p:sp>
      <p:sp>
        <p:nvSpPr>
          <p:cNvPr id="8" name="Content Placeholder 7"/>
          <p:cNvSpPr>
            <a:spLocks noGrp="1"/>
          </p:cNvSpPr>
          <p:nvPr>
            <p:ph sz="quarter" idx="4"/>
          </p:nvPr>
        </p:nvSpPr>
        <p:spPr>
          <a:xfrm>
            <a:off x="6893782" y="2168718"/>
            <a:ext cx="4160075" cy="4001494"/>
          </a:xfrm>
        </p:spPr>
        <p:txBody>
          <a:bodyPr/>
          <a:lstStyle/>
          <a:p>
            <a:pPr>
              <a:buFont typeface="Wingdings" panose="05000000000000000000" pitchFamily="2" charset="2"/>
              <a:buChar char="Ø"/>
            </a:pPr>
            <a:r>
              <a:rPr lang="en-US" dirty="0" smtClean="0"/>
              <a:t>Reading and grammar Diagnostics</a:t>
            </a:r>
          </a:p>
          <a:p>
            <a:endParaRPr lang="en-US" dirty="0" smtClean="0"/>
          </a:p>
          <a:p>
            <a:endParaRPr lang="en-US" dirty="0"/>
          </a:p>
          <a:p>
            <a:endParaRPr lang="en-US" dirty="0" smtClean="0"/>
          </a:p>
          <a:p>
            <a:pPr>
              <a:buFont typeface="Wingdings" panose="05000000000000000000" pitchFamily="2" charset="2"/>
              <a:buChar char="Ø"/>
            </a:pPr>
            <a:r>
              <a:rPr lang="en-US" dirty="0" smtClean="0"/>
              <a:t>Learning Curve activities</a:t>
            </a:r>
          </a:p>
          <a:p>
            <a:r>
              <a:rPr lang="en-US" dirty="0" smtClean="0"/>
              <a:t>Scroll around and see for yourself</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1375" y="1399429"/>
            <a:ext cx="1631736" cy="5068957"/>
          </a:xfrm>
          <a:prstGeom prst="rect">
            <a:avLst/>
          </a:prstGeom>
        </p:spPr>
      </p:pic>
      <p:cxnSp>
        <p:nvCxnSpPr>
          <p:cNvPr id="12" name="Straight Arrow Connector 11"/>
          <p:cNvCxnSpPr/>
          <p:nvPr/>
        </p:nvCxnSpPr>
        <p:spPr>
          <a:xfrm>
            <a:off x="1637969" y="3299791"/>
            <a:ext cx="1916264" cy="26398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156668" y="5740842"/>
            <a:ext cx="946205" cy="4293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811" y="2496710"/>
            <a:ext cx="1998428" cy="1949855"/>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9023" y="2210463"/>
            <a:ext cx="1648228" cy="4257923"/>
          </a:xfrm>
          <a:prstGeom prst="rect">
            <a:avLst/>
          </a:prstGeom>
        </p:spPr>
      </p:pic>
    </p:spTree>
    <p:extLst>
      <p:ext uri="{BB962C8B-B14F-4D97-AF65-F5344CB8AC3E}">
        <p14:creationId xmlns:p14="http://schemas.microsoft.com/office/powerpoint/2010/main" val="225030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to take diagnostics</a:t>
            </a:r>
            <a:endParaRPr lang="en-US" dirty="0"/>
          </a:p>
        </p:txBody>
      </p:sp>
      <p:sp>
        <p:nvSpPr>
          <p:cNvPr id="8" name="Content Placeholder 7"/>
          <p:cNvSpPr>
            <a:spLocks noGrp="1"/>
          </p:cNvSpPr>
          <p:nvPr>
            <p:ph idx="1"/>
          </p:nvPr>
        </p:nvSpPr>
        <p:spPr/>
        <p:txBody>
          <a:bodyPr>
            <a:normAutofit fontScale="92500" lnSpcReduction="10000"/>
          </a:bodyPr>
          <a:lstStyle/>
          <a:p>
            <a:pPr marL="0" indent="0">
              <a:buNone/>
            </a:pPr>
            <a:r>
              <a:rPr lang="en-US" b="1" dirty="0" smtClean="0"/>
              <a:t>Non integrated way:</a:t>
            </a:r>
          </a:p>
          <a:p>
            <a:pPr marL="457200" indent="-457200">
              <a:buFont typeface="+mj-lt"/>
              <a:buAutoNum type="arabicPeriod"/>
            </a:pPr>
            <a:r>
              <a:rPr lang="en-US" b="1" dirty="0" smtClean="0">
                <a:latin typeface="Batang" panose="02030600000101010101" pitchFamily="18" charset="-127"/>
                <a:ea typeface="Batang" panose="02030600000101010101" pitchFamily="18" charset="-127"/>
              </a:rPr>
              <a:t>Students open writers help in Canvas and click on diagnostic, chose the one you want them to take</a:t>
            </a:r>
          </a:p>
          <a:p>
            <a:pPr marL="457200" indent="-457200">
              <a:buFont typeface="+mj-lt"/>
              <a:buAutoNum type="arabicPeriod"/>
            </a:pPr>
            <a:r>
              <a:rPr lang="en-US" b="1" dirty="0" smtClean="0">
                <a:latin typeface="Batang" panose="02030600000101010101" pitchFamily="18" charset="-127"/>
                <a:ea typeface="Batang" panose="02030600000101010101" pitchFamily="18" charset="-127"/>
              </a:rPr>
              <a:t>Students answer the questions, get their results in a table</a:t>
            </a:r>
          </a:p>
          <a:p>
            <a:pPr marL="457200" indent="-457200">
              <a:buFont typeface="+mj-lt"/>
              <a:buAutoNum type="arabicPeriod"/>
            </a:pPr>
            <a:r>
              <a:rPr lang="en-US" b="1" dirty="0" smtClean="0">
                <a:latin typeface="Batang" panose="02030600000101010101" pitchFamily="18" charset="-127"/>
                <a:ea typeface="Batang" panose="02030600000101010101" pitchFamily="18" charset="-127"/>
              </a:rPr>
              <a:t>Students paste table into word doc (with header to indicate whose it is)</a:t>
            </a:r>
          </a:p>
          <a:p>
            <a:pPr marL="457200" indent="-457200">
              <a:buFont typeface="+mj-lt"/>
              <a:buAutoNum type="arabicPeriod"/>
            </a:pPr>
            <a:r>
              <a:rPr lang="en-US" b="1" dirty="0" smtClean="0">
                <a:latin typeface="Batang" panose="02030600000101010101" pitchFamily="18" charset="-127"/>
                <a:ea typeface="Batang" panose="02030600000101010101" pitchFamily="18" charset="-127"/>
              </a:rPr>
              <a:t>And either: print out and give to you, post in canvas (you’ve made a spot), or email it to you. </a:t>
            </a:r>
          </a:p>
          <a:p>
            <a:pPr marL="457200" indent="-457200">
              <a:buFont typeface="+mj-lt"/>
              <a:buAutoNum type="arabicPeriod"/>
            </a:pPr>
            <a:r>
              <a:rPr lang="en-US" b="1" dirty="0" smtClean="0">
                <a:latin typeface="Batang" panose="02030600000101010101" pitchFamily="18" charset="-127"/>
                <a:ea typeface="Batang" panose="02030600000101010101" pitchFamily="18" charset="-127"/>
              </a:rPr>
              <a:t>Then YOU see where they got less than what you want them to achieve (I set it at 70%) </a:t>
            </a:r>
          </a:p>
          <a:p>
            <a:pPr marL="457200" indent="-457200">
              <a:buFont typeface="+mj-lt"/>
              <a:buAutoNum type="arabicPeriod"/>
            </a:pPr>
            <a:r>
              <a:rPr lang="en-US" b="1" dirty="0" smtClean="0">
                <a:latin typeface="Batang" panose="02030600000101010101" pitchFamily="18" charset="-127"/>
                <a:ea typeface="Batang" panose="02030600000101010101" pitchFamily="18" charset="-127"/>
              </a:rPr>
              <a:t>Then YOU assign them activities in Learning curve (See previous page) and ask for proof (same as above) when they have done them. </a:t>
            </a:r>
          </a:p>
          <a:p>
            <a:pPr marL="0" indent="0">
              <a:buNone/>
            </a:pPr>
            <a:r>
              <a:rPr lang="en-US" b="1" dirty="0" smtClean="0"/>
              <a:t>For integrated way</a:t>
            </a:r>
            <a:r>
              <a:rPr lang="en-US" dirty="0" smtClean="0"/>
              <a:t>: </a:t>
            </a:r>
            <a:r>
              <a:rPr lang="en-US" dirty="0" smtClean="0">
                <a:hlinkClick r:id="rId2"/>
              </a:rPr>
              <a:t>Edith.Brady.contractor@macmillan.com</a:t>
            </a:r>
            <a:r>
              <a:rPr lang="en-US" dirty="0" smtClean="0"/>
              <a:t> </a:t>
            </a:r>
            <a:endParaRPr lang="en-US" dirty="0"/>
          </a:p>
        </p:txBody>
      </p:sp>
    </p:spTree>
    <p:extLst>
      <p:ext uri="{BB962C8B-B14F-4D97-AF65-F5344CB8AC3E}">
        <p14:creationId xmlns:p14="http://schemas.microsoft.com/office/powerpoint/2010/main" val="134683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Writers Help integrations begins</a:t>
            </a:r>
            <a:br>
              <a:rPr lang="en-US" dirty="0" smtClean="0"/>
            </a:br>
            <a:r>
              <a:rPr lang="en-US" b="1" dirty="0">
                <a:hlinkClick r:id="rId2"/>
              </a:rPr>
              <a:t>www.sjsu.edu/at/ec/integratingpublisherdatabase/index.html</a:t>
            </a:r>
            <a:r>
              <a:rPr lang="en-US" b="1" dirty="0"/>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794" y="4551741"/>
            <a:ext cx="1428110" cy="2008085"/>
          </a:xfrm>
          <a:prstGeom prst="rect">
            <a:avLst/>
          </a:prstGeom>
        </p:spPr>
      </p:pic>
      <p:sp>
        <p:nvSpPr>
          <p:cNvPr id="3" name="Content Placeholder 2"/>
          <p:cNvSpPr>
            <a:spLocks noGrp="1"/>
          </p:cNvSpPr>
          <p:nvPr>
            <p:ph idx="1"/>
          </p:nvPr>
        </p:nvSpPr>
        <p:spPr>
          <a:xfrm>
            <a:off x="596348" y="1431235"/>
            <a:ext cx="10638845" cy="4740965"/>
          </a:xfrm>
        </p:spPr>
        <p:txBody>
          <a:bodyPr>
            <a:normAutofit fontScale="92500"/>
          </a:bodyPr>
          <a:lstStyle/>
          <a:p>
            <a:pPr marL="457200" indent="-457200">
              <a:buFont typeface="+mj-lt"/>
              <a:buAutoNum type="arabicPeriod"/>
            </a:pPr>
            <a:r>
              <a:rPr lang="en-US" sz="3400" dirty="0" smtClean="0"/>
              <a:t>Let Jennifer Redd’s group know you want to integrate </a:t>
            </a:r>
            <a:br>
              <a:rPr lang="en-US" sz="3400" dirty="0" smtClean="0"/>
            </a:br>
            <a:r>
              <a:rPr lang="en-US" sz="3400" dirty="0" smtClean="0"/>
              <a:t>writers help with canvas</a:t>
            </a:r>
            <a:r>
              <a:rPr lang="en-US" sz="3400" dirty="0"/>
              <a:t> </a:t>
            </a:r>
            <a:r>
              <a:rPr lang="en-US" sz="3400" dirty="0" smtClean="0"/>
              <a:t>by clicking on the link above </a:t>
            </a:r>
            <a:br>
              <a:rPr lang="en-US" sz="3400" dirty="0" smtClean="0"/>
            </a:br>
            <a:r>
              <a:rPr lang="en-US" sz="3400" dirty="0" smtClean="0"/>
              <a:t>or pasting it into your browser.</a:t>
            </a:r>
          </a:p>
          <a:p>
            <a:pPr marL="457200" indent="-457200">
              <a:buFont typeface="+mj-lt"/>
              <a:buAutoNum type="arabicPeriod"/>
            </a:pPr>
            <a:r>
              <a:rPr lang="en-US" sz="3400" dirty="0" smtClean="0"/>
              <a:t>Fill out form and click last radio button: Macmillan Education</a:t>
            </a:r>
          </a:p>
          <a:p>
            <a:pPr marL="457200" indent="-457200">
              <a:buFont typeface="+mj-lt"/>
              <a:buAutoNum type="arabicPeriod"/>
            </a:pPr>
            <a:r>
              <a:rPr lang="en-US" sz="3400" dirty="0" smtClean="0"/>
              <a:t>In the comments box, list all other sections or courses</a:t>
            </a:r>
            <a:br>
              <a:rPr lang="en-US" sz="3400" dirty="0" smtClean="0"/>
            </a:br>
            <a:r>
              <a:rPr lang="en-US" sz="3400" dirty="0" smtClean="0"/>
              <a:t>you want integrated</a:t>
            </a:r>
          </a:p>
          <a:p>
            <a:pPr marL="457200" indent="-457200">
              <a:buFont typeface="+mj-lt"/>
              <a:buAutoNum type="arabicPeriod"/>
            </a:pPr>
            <a:r>
              <a:rPr lang="en-US" sz="3400" dirty="0" smtClean="0"/>
              <a:t>Click next and keep going. Submit.</a:t>
            </a:r>
          </a:p>
          <a:p>
            <a:pPr marL="0" indent="0">
              <a:buNone/>
            </a:pPr>
            <a:endParaRPr lang="en-US" sz="2400" b="1" dirty="0" smtClean="0">
              <a:hlinkClick r:id="rId2"/>
            </a:endParaRPr>
          </a:p>
          <a:p>
            <a:pPr marL="0" indent="0">
              <a:buNone/>
            </a:pPr>
            <a:endParaRPr lang="en-US" sz="2400" b="1" dirty="0">
              <a:hlinkClick r:id="rId2"/>
            </a:endParaRPr>
          </a:p>
          <a:p>
            <a:pPr marL="0" indent="0">
              <a:buNone/>
            </a:pPr>
            <a:endParaRPr lang="en-US" sz="2400" b="1" dirty="0" smtClean="0">
              <a:hlinkClick r:id="rId2"/>
            </a:endParaRPr>
          </a:p>
          <a:p>
            <a:pPr marL="0" indent="0">
              <a:buNone/>
            </a:pPr>
            <a:endParaRPr lang="en-US" sz="2400" b="1" dirty="0">
              <a:hlinkClick r:id="rId2"/>
            </a:endParaRPr>
          </a:p>
          <a:p>
            <a:pPr marL="0" indent="0">
              <a:buNone/>
            </a:pPr>
            <a:endParaRPr lang="en-US" sz="2400" b="1" dirty="0" smtClean="0">
              <a:hlinkClick r:id="rId2"/>
            </a:endParaRPr>
          </a:p>
          <a:p>
            <a:pPr marL="0" indent="0">
              <a:buNone/>
            </a:pPr>
            <a:endParaRPr lang="en-US" sz="2400" b="1" dirty="0" smtClean="0"/>
          </a:p>
        </p:txBody>
      </p:sp>
    </p:spTree>
    <p:extLst>
      <p:ext uri="{BB962C8B-B14F-4D97-AF65-F5344CB8AC3E}">
        <p14:creationId xmlns:p14="http://schemas.microsoft.com/office/powerpoint/2010/main" val="309150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continued</a:t>
            </a:r>
            <a:endParaRPr lang="en-US" dirty="0"/>
          </a:p>
        </p:txBody>
      </p:sp>
      <p:sp>
        <p:nvSpPr>
          <p:cNvPr id="3" name="Content Placeholder 2"/>
          <p:cNvSpPr>
            <a:spLocks noGrp="1"/>
          </p:cNvSpPr>
          <p:nvPr>
            <p:ph idx="1"/>
          </p:nvPr>
        </p:nvSpPr>
        <p:spPr/>
        <p:txBody>
          <a:bodyPr/>
          <a:lstStyle/>
          <a:p>
            <a:pPr marL="0" indent="0">
              <a:buNone/>
            </a:pPr>
            <a:r>
              <a:rPr lang="en-US" sz="2400" b="1" dirty="0" smtClean="0"/>
              <a:t>After filling out the form and submitting…</a:t>
            </a:r>
          </a:p>
          <a:p>
            <a:pPr marL="457200" indent="-457200">
              <a:buFont typeface="+mj-lt"/>
              <a:buAutoNum type="arabicPeriod"/>
            </a:pPr>
            <a:r>
              <a:rPr lang="en-US" sz="2400" b="1" dirty="0" smtClean="0"/>
              <a:t>Macmillan </a:t>
            </a:r>
            <a:r>
              <a:rPr lang="en-US" sz="2400" b="1" dirty="0"/>
              <a:t>Higher Ed appears </a:t>
            </a:r>
            <a:r>
              <a:rPr lang="en-US" b="1" dirty="0"/>
              <a:t>on our navigation bar on the left (in Canvas)</a:t>
            </a:r>
          </a:p>
          <a:p>
            <a:pPr marL="457200" indent="-457200">
              <a:buFont typeface="+mj-lt"/>
              <a:buAutoNum type="arabicPeriod"/>
            </a:pPr>
            <a:r>
              <a:rPr lang="en-US" b="1" dirty="0"/>
              <a:t>Click on link to </a:t>
            </a:r>
            <a:r>
              <a:rPr lang="en-US" b="1" u="sng" dirty="0"/>
              <a:t>Macmillan Higher Ed </a:t>
            </a:r>
            <a:r>
              <a:rPr lang="en-US" b="1" dirty="0"/>
              <a:t>and a new screen appears with the phrase “Getting Started”</a:t>
            </a:r>
          </a:p>
          <a:p>
            <a:pPr marL="457200" indent="-457200">
              <a:buFont typeface="+mj-lt"/>
              <a:buAutoNum type="arabicPeriod"/>
            </a:pPr>
            <a:r>
              <a:rPr lang="en-US" b="1" dirty="0"/>
              <a:t>Click on that and answer questions, which takes you to a list of courses. </a:t>
            </a:r>
          </a:p>
          <a:p>
            <a:pPr marL="457200" indent="-457200">
              <a:buFont typeface="+mj-lt"/>
              <a:buAutoNum type="arabicPeriod"/>
            </a:pPr>
            <a:r>
              <a:rPr lang="en-US" b="1" dirty="0"/>
              <a:t>If your course is not in the “master list”—create a course at this point. This will refresh your list of courses. Choose the course you want to link.</a:t>
            </a:r>
          </a:p>
          <a:p>
            <a:r>
              <a:rPr lang="en-US" dirty="0"/>
              <a:t>Then email </a:t>
            </a:r>
            <a:r>
              <a:rPr lang="en-US" dirty="0">
                <a:hlinkClick r:id="rId2"/>
              </a:rPr>
              <a:t>Edith.Brady.contractor@macmillan.com</a:t>
            </a:r>
            <a:r>
              <a:rPr lang="en-US" dirty="0"/>
              <a:t> </a:t>
            </a:r>
            <a:r>
              <a:rPr lang="en-US" dirty="0" smtClean="0"/>
              <a:t>and let her know which sections you want to link.</a:t>
            </a:r>
            <a:endParaRPr lang="en-US" dirty="0"/>
          </a:p>
          <a:p>
            <a:endParaRPr lang="en-US" dirty="0"/>
          </a:p>
        </p:txBody>
      </p:sp>
    </p:spTree>
    <p:extLst>
      <p:ext uri="{BB962C8B-B14F-4D97-AF65-F5344CB8AC3E}">
        <p14:creationId xmlns:p14="http://schemas.microsoft.com/office/powerpoint/2010/main" val="374589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note</a:t>
            </a:r>
            <a:endParaRPr lang="en-US" dirty="0"/>
          </a:p>
        </p:txBody>
      </p:sp>
      <p:sp>
        <p:nvSpPr>
          <p:cNvPr id="3" name="Content Placeholder 2"/>
          <p:cNvSpPr>
            <a:spLocks noGrp="1"/>
          </p:cNvSpPr>
          <p:nvPr>
            <p:ph idx="1"/>
          </p:nvPr>
        </p:nvSpPr>
        <p:spPr>
          <a:xfrm>
            <a:off x="612250" y="1502797"/>
            <a:ext cx="10474851" cy="4802587"/>
          </a:xfrm>
        </p:spPr>
        <p:txBody>
          <a:bodyPr>
            <a:normAutofit fontScale="92500" lnSpcReduction="10000"/>
          </a:bodyPr>
          <a:lstStyle/>
          <a:p>
            <a:r>
              <a:rPr lang="en-US" sz="2800" b="1" dirty="0" smtClean="0">
                <a:latin typeface="Batang" panose="02030600000101010101" pitchFamily="18" charset="-127"/>
                <a:ea typeface="Batang" panose="02030600000101010101" pitchFamily="18" charset="-127"/>
              </a:rPr>
              <a:t>Preferred browsers: google chrome, Firefox.</a:t>
            </a:r>
          </a:p>
          <a:p>
            <a:r>
              <a:rPr lang="en-US" sz="2800" b="1" dirty="0" err="1" smtClean="0">
                <a:latin typeface="Batang" panose="02030600000101010101" pitchFamily="18" charset="-127"/>
                <a:ea typeface="Batang" panose="02030600000101010101" pitchFamily="18" charset="-127"/>
              </a:rPr>
              <a:t>Dispreffered</a:t>
            </a:r>
            <a:r>
              <a:rPr lang="en-US" sz="2800" b="1" dirty="0" smtClean="0">
                <a:latin typeface="Batang" panose="02030600000101010101" pitchFamily="18" charset="-127"/>
                <a:ea typeface="Batang" panose="02030600000101010101" pitchFamily="18" charset="-127"/>
              </a:rPr>
              <a:t>: Safari (99% works), Internet Explorer (often problematic)</a:t>
            </a:r>
          </a:p>
          <a:p>
            <a:r>
              <a:rPr lang="en-US" sz="2800" b="1" dirty="0" smtClean="0">
                <a:latin typeface="Batang" panose="02030600000101010101" pitchFamily="18" charset="-127"/>
                <a:ea typeface="Batang" panose="02030600000101010101" pitchFamily="18" charset="-127"/>
              </a:rPr>
              <a:t>Must go into settings (in browser) to allow pop-ups or nothing will run. </a:t>
            </a:r>
          </a:p>
          <a:p>
            <a:pPr marL="0" indent="0">
              <a:buNone/>
            </a:pPr>
            <a:r>
              <a:rPr lang="en-US" sz="2800" b="1" dirty="0" smtClean="0">
                <a:latin typeface="Batang" panose="02030600000101010101" pitchFamily="18" charset="-127"/>
                <a:ea typeface="Batang" panose="02030600000101010101" pitchFamily="18" charset="-127"/>
              </a:rPr>
              <a:t>For instructors: </a:t>
            </a:r>
          </a:p>
          <a:p>
            <a:r>
              <a:rPr lang="en-US" sz="2800" b="1" dirty="0" smtClean="0">
                <a:latin typeface="Batang" panose="02030600000101010101" pitchFamily="18" charset="-127"/>
                <a:ea typeface="Batang" panose="02030600000101010101" pitchFamily="18" charset="-127"/>
              </a:rPr>
              <a:t>Within canvas, default email must be your </a:t>
            </a:r>
            <a:r>
              <a:rPr lang="en-US" sz="2800" b="1" dirty="0" err="1" smtClean="0">
                <a:latin typeface="Batang" panose="02030600000101010101" pitchFamily="18" charset="-127"/>
                <a:ea typeface="Batang" panose="02030600000101010101" pitchFamily="18" charset="-127"/>
              </a:rPr>
              <a:t>sjsu</a:t>
            </a:r>
            <a:r>
              <a:rPr lang="en-US" sz="2800" b="1" dirty="0" smtClean="0">
                <a:latin typeface="Batang" panose="02030600000101010101" pitchFamily="18" charset="-127"/>
                <a:ea typeface="Batang" panose="02030600000101010101" pitchFamily="18" charset="-127"/>
              </a:rPr>
              <a:t> email. </a:t>
            </a:r>
          </a:p>
          <a:p>
            <a:r>
              <a:rPr lang="en-US" sz="2800" b="1" dirty="0" smtClean="0">
                <a:latin typeface="Batang" panose="02030600000101010101" pitchFamily="18" charset="-127"/>
                <a:ea typeface="Batang" panose="02030600000101010101" pitchFamily="18" charset="-127"/>
              </a:rPr>
              <a:t>Settings in Canvas/Apps tab: view App configurations, </a:t>
            </a:r>
            <a:r>
              <a:rPr lang="en-US" sz="2800" b="1" dirty="0" err="1" smtClean="0">
                <a:latin typeface="Batang" panose="02030600000101010101" pitchFamily="18" charset="-127"/>
                <a:ea typeface="Batang" panose="02030600000101010101" pitchFamily="18" charset="-127"/>
              </a:rPr>
              <a:t>macmillan@highered</a:t>
            </a:r>
            <a:r>
              <a:rPr lang="en-US" sz="2800" b="1" dirty="0" smtClean="0">
                <a:latin typeface="Batang" panose="02030600000101010101" pitchFamily="18" charset="-127"/>
                <a:ea typeface="Batang" panose="02030600000101010101" pitchFamily="18" charset="-127"/>
              </a:rPr>
              <a:t> app—edit: choose privacy, must be </a:t>
            </a:r>
            <a:r>
              <a:rPr lang="en-US" sz="4400" b="1" dirty="0" smtClean="0">
                <a:latin typeface="Batang" panose="02030600000101010101" pitchFamily="18" charset="-127"/>
                <a:ea typeface="Batang" panose="02030600000101010101" pitchFamily="18" charset="-127"/>
              </a:rPr>
              <a:t>public, </a:t>
            </a:r>
            <a:r>
              <a:rPr lang="en-US" sz="2800" b="1" dirty="0" smtClean="0">
                <a:latin typeface="Batang" panose="02030600000101010101" pitchFamily="18" charset="-127"/>
                <a:ea typeface="Batang" panose="02030600000101010101" pitchFamily="18" charset="-127"/>
              </a:rPr>
              <a:t>not anonymous. Submit</a:t>
            </a:r>
            <a:endParaRPr lang="en-US" sz="2800" b="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25206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1074</TotalTime>
  <Words>966</Words>
  <Application>Microsoft Office PowerPoint</Application>
  <PresentationFormat>Custom</PresentationFormat>
  <Paragraphs>99</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Academic Literature 16x9</vt:lpstr>
      <vt:lpstr>Making Friends with Canvas and Writers Help</vt:lpstr>
      <vt:lpstr>Agenda</vt:lpstr>
      <vt:lpstr>  </vt:lpstr>
      <vt:lpstr>Writers Help good stuff</vt:lpstr>
      <vt:lpstr>Where is Writers help (in Canvas) and what is in there</vt:lpstr>
      <vt:lpstr>How to take diagnostics</vt:lpstr>
      <vt:lpstr>Writers Help integrations begins www.sjsu.edu/at/ec/integratingpublisherdatabase/index.html </vt:lpstr>
      <vt:lpstr>Integration continued</vt:lpstr>
      <vt:lpstr>Things to note</vt:lpstr>
      <vt:lpstr>Writers Help</vt:lpstr>
      <vt:lpstr>IN MS word--comparisons</vt:lpstr>
      <vt:lpstr>Comparing in MSword</vt:lpstr>
      <vt:lpstr>If we run out of time, what else would you like to work 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linda lappin</dc:creator>
  <cp:lastModifiedBy>Linda Lappin</cp:lastModifiedBy>
  <cp:revision>53</cp:revision>
  <cp:lastPrinted>2016-02-17T21:26:03Z</cp:lastPrinted>
  <dcterms:created xsi:type="dcterms:W3CDTF">2014-04-17T22:28:38Z</dcterms:created>
  <dcterms:modified xsi:type="dcterms:W3CDTF">2016-02-19T00:04:52Z</dcterms:modified>
</cp:coreProperties>
</file>