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12192000"/>
  <p:notesSz cx="6858000" cy="9144000"/>
  <p:embeddedFontLst>
    <p:embeddedFont>
      <p:font typeface="Barlow Condensed Medium"/>
      <p:regular r:id="rId29"/>
      <p:bold r:id="rId30"/>
      <p:italic r:id="rId31"/>
      <p:boldItalic r:id="rId32"/>
    </p:embeddedFont>
    <p:embeddedFont>
      <p:font typeface="Abril Fatface"/>
      <p:regular r:id="rId33"/>
    </p:embeddedFont>
    <p:embeddedFont>
      <p:font typeface="Poppins"/>
      <p:regular r:id="rId34"/>
      <p:bold r:id="rId35"/>
      <p:italic r:id="rId36"/>
      <p:boldItalic r:id="rId37"/>
    </p:embeddedFont>
    <p:embeddedFont>
      <p:font typeface="Barlow Condensed"/>
      <p:regular r:id="rId38"/>
      <p:bold r:id="rId39"/>
      <p:italic r:id="rId40"/>
      <p:boldItalic r:id="rId41"/>
    </p:embeddedFont>
    <p:embeddedFont>
      <p:font typeface="Homemade Apple"/>
      <p:regular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arlowCondensed-italic.fntdata"/><Relationship Id="rId20" Type="http://schemas.openxmlformats.org/officeDocument/2006/relationships/slide" Target="slides/slide15.xml"/><Relationship Id="rId42" Type="http://schemas.openxmlformats.org/officeDocument/2006/relationships/font" Target="fonts/HomemadeApple-regular.fntdata"/><Relationship Id="rId41" Type="http://schemas.openxmlformats.org/officeDocument/2006/relationships/font" Target="fonts/BarlowCondensed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arlowCondensed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arlowCondensedMedium-italic.fntdata"/><Relationship Id="rId30" Type="http://schemas.openxmlformats.org/officeDocument/2006/relationships/font" Target="fonts/BarlowCondensedMedium-bold.fntdata"/><Relationship Id="rId11" Type="http://schemas.openxmlformats.org/officeDocument/2006/relationships/slide" Target="slides/slide6.xml"/><Relationship Id="rId33" Type="http://schemas.openxmlformats.org/officeDocument/2006/relationships/font" Target="fonts/AbrilFatface-regular.fntdata"/><Relationship Id="rId10" Type="http://schemas.openxmlformats.org/officeDocument/2006/relationships/slide" Target="slides/slide5.xml"/><Relationship Id="rId32" Type="http://schemas.openxmlformats.org/officeDocument/2006/relationships/font" Target="fonts/BarlowCondensedMedium-boldItalic.fntdata"/><Relationship Id="rId13" Type="http://schemas.openxmlformats.org/officeDocument/2006/relationships/slide" Target="slides/slide8.xml"/><Relationship Id="rId35" Type="http://schemas.openxmlformats.org/officeDocument/2006/relationships/font" Target="fonts/Poppins-bold.fntdata"/><Relationship Id="rId12" Type="http://schemas.openxmlformats.org/officeDocument/2006/relationships/slide" Target="slides/slide7.xml"/><Relationship Id="rId34" Type="http://schemas.openxmlformats.org/officeDocument/2006/relationships/font" Target="fonts/Poppins-regular.fntdata"/><Relationship Id="rId15" Type="http://schemas.openxmlformats.org/officeDocument/2006/relationships/slide" Target="slides/slide10.xml"/><Relationship Id="rId37" Type="http://schemas.openxmlformats.org/officeDocument/2006/relationships/font" Target="fonts/Poppins-boldItalic.fntdata"/><Relationship Id="rId14" Type="http://schemas.openxmlformats.org/officeDocument/2006/relationships/slide" Target="slides/slide9.xml"/><Relationship Id="rId36" Type="http://schemas.openxmlformats.org/officeDocument/2006/relationships/font" Target="fonts/Poppins-italic.fntdata"/><Relationship Id="rId17" Type="http://schemas.openxmlformats.org/officeDocument/2006/relationships/slide" Target="slides/slide12.xml"/><Relationship Id="rId39" Type="http://schemas.openxmlformats.org/officeDocument/2006/relationships/font" Target="fonts/BarlowCondensed-bold.fntdata"/><Relationship Id="rId16" Type="http://schemas.openxmlformats.org/officeDocument/2006/relationships/slide" Target="slides/slide11.xml"/><Relationship Id="rId38" Type="http://schemas.openxmlformats.org/officeDocument/2006/relationships/font" Target="fonts/BarlowCondensed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073618e6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a073618e6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0c8539f714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0c8539f714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0c8539f714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0c8539f714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0c8539f714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0c8539f714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0c8539f714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0c8539f714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0c8539f714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0c8539f714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0c8539f714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0c8539f714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0c8539f714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0c8539f714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0c8539f714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0c8539f714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0c8539f71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0c8539f71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0c8539f714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0c8539f714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0c8539f714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0c8539f714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0c8539f714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0c8539f714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0c8539f714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0c8539f714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0c8539f714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0c8539f714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0c8539f714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0c8539f714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0c8539f71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0c8539f71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0c8539f71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0c8539f71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0c8539f71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0c8539f71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0c8539f714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0c8539f71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0c8539f71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0c8539f71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0c8539f71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0c8539f71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0c8539f714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0c8539f714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4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5.png"/><Relationship Id="rId12" Type="http://schemas.openxmlformats.org/officeDocument/2006/relationships/image" Target="../media/image3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1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1 Title">
  <p:cSld name="CUSTOM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5625" y="1618450"/>
            <a:ext cx="9829800" cy="3792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rotWithShape="0" algn="ctr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/>
          <p:nvPr>
            <p:ph type="title"/>
          </p:nvPr>
        </p:nvSpPr>
        <p:spPr>
          <a:xfrm>
            <a:off x="220975" y="2193575"/>
            <a:ext cx="9204600" cy="1230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220975" y="4496100"/>
            <a:ext cx="92046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SzPts val="16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/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pups">
  <p:cSld name="CUSTOM_20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1062790" y="608798"/>
            <a:ext cx="10066500" cy="564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2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369394" y="1356458"/>
            <a:ext cx="11541900" cy="4123800"/>
          </a:xfrm>
          <a:prstGeom prst="roundRect">
            <a:avLst>
              <a:gd fmla="val 1689" name="adj"/>
            </a:avLst>
          </a:prstGeom>
          <a:solidFill>
            <a:srgbClr val="FFFFFF"/>
          </a:solidFill>
          <a:ln>
            <a:noFill/>
          </a:ln>
          <a:effectLst>
            <a:outerShdw blurRad="50800" rotWithShape="0" algn="bl" dir="18900000" dist="381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s. We can build these lessons together and I am happy to model, co-teach, observe, and/or provide feedback to help you succeed!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1291175" y="1907825"/>
            <a:ext cx="9829500" cy="763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drich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1291350" y="2671325"/>
            <a:ext cx="9829500" cy="2341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st title">
  <p:cSld name="CUSTOM_18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1062790" y="608798"/>
            <a:ext cx="10066500" cy="564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1253075" y="649700"/>
            <a:ext cx="9753600" cy="1230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ard">
  <p:cSld name="CUSTOM_18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1062790" y="608798"/>
            <a:ext cx="10066500" cy="564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" name="Google Shape;26;p5"/>
          <p:cNvGrpSpPr/>
          <p:nvPr/>
        </p:nvGrpSpPr>
        <p:grpSpPr>
          <a:xfrm>
            <a:off x="1417521" y="2376836"/>
            <a:ext cx="9386319" cy="1296000"/>
            <a:chOff x="1417017" y="1989273"/>
            <a:chExt cx="9386319" cy="1296000"/>
          </a:xfrm>
        </p:grpSpPr>
        <p:sp>
          <p:nvSpPr>
            <p:cNvPr id="27" name="Google Shape;27;p5"/>
            <p:cNvSpPr/>
            <p:nvPr/>
          </p:nvSpPr>
          <p:spPr>
            <a:xfrm>
              <a:off x="1417017" y="1989273"/>
              <a:ext cx="1296000" cy="1296000"/>
            </a:xfrm>
            <a:prstGeom prst="roundRect">
              <a:avLst>
                <a:gd fmla="val 5591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0" sx="104999" rotWithShape="0" algn="ctr" sy="104999">
                <a:srgbClr val="000000">
                  <a:alpha val="298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5"/>
            <p:cNvSpPr/>
            <p:nvPr/>
          </p:nvSpPr>
          <p:spPr>
            <a:xfrm>
              <a:off x="3035081" y="1989273"/>
              <a:ext cx="1296000" cy="1296000"/>
            </a:xfrm>
            <a:prstGeom prst="roundRect">
              <a:avLst>
                <a:gd fmla="val 5591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0" sx="104999" rotWithShape="0" algn="ctr" sy="104999">
                <a:srgbClr val="000000">
                  <a:alpha val="298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5"/>
            <p:cNvSpPr/>
            <p:nvPr/>
          </p:nvSpPr>
          <p:spPr>
            <a:xfrm>
              <a:off x="4653145" y="1989273"/>
              <a:ext cx="1296000" cy="1296000"/>
            </a:xfrm>
            <a:prstGeom prst="roundRect">
              <a:avLst>
                <a:gd fmla="val 5591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0" sx="104999" rotWithShape="0" algn="ctr" sy="104999">
                <a:srgbClr val="000000">
                  <a:alpha val="298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5"/>
            <p:cNvSpPr/>
            <p:nvPr/>
          </p:nvSpPr>
          <p:spPr>
            <a:xfrm>
              <a:off x="6271209" y="1989273"/>
              <a:ext cx="1296000" cy="1296000"/>
            </a:xfrm>
            <a:prstGeom prst="roundRect">
              <a:avLst>
                <a:gd fmla="val 5591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0" sx="104999" rotWithShape="0" algn="ctr" sy="104999">
                <a:srgbClr val="000000">
                  <a:alpha val="298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5"/>
            <p:cNvSpPr/>
            <p:nvPr/>
          </p:nvSpPr>
          <p:spPr>
            <a:xfrm>
              <a:off x="7889273" y="1989273"/>
              <a:ext cx="1296000" cy="1296000"/>
            </a:xfrm>
            <a:prstGeom prst="roundRect">
              <a:avLst>
                <a:gd fmla="val 5591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0" sx="104999" rotWithShape="0" algn="ctr" sy="104999">
                <a:srgbClr val="000000">
                  <a:alpha val="298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5"/>
            <p:cNvSpPr/>
            <p:nvPr/>
          </p:nvSpPr>
          <p:spPr>
            <a:xfrm>
              <a:off x="9507336" y="1989273"/>
              <a:ext cx="1296000" cy="1296000"/>
            </a:xfrm>
            <a:prstGeom prst="roundRect">
              <a:avLst>
                <a:gd fmla="val 5591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0" sx="104999" rotWithShape="0" algn="ctr" sy="104999">
                <a:srgbClr val="000000">
                  <a:alpha val="298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" name="Google Shape;33;p5"/>
          <p:cNvSpPr txBox="1"/>
          <p:nvPr>
            <p:ph type="title"/>
          </p:nvPr>
        </p:nvSpPr>
        <p:spPr>
          <a:xfrm>
            <a:off x="1253075" y="1030700"/>
            <a:ext cx="9753600" cy="1230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34" name="Google Shape;34;p5">
            <a:hlinkClick/>
          </p:cNvPr>
          <p:cNvSpPr/>
          <p:nvPr/>
        </p:nvSpPr>
        <p:spPr>
          <a:xfrm>
            <a:off x="1417496" y="2391836"/>
            <a:ext cx="1296000" cy="1296000"/>
          </a:xfrm>
          <a:prstGeom prst="roundRect">
            <a:avLst>
              <a:gd fmla="val 5591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5">
            <a:hlinkClick/>
          </p:cNvPr>
          <p:cNvSpPr/>
          <p:nvPr/>
        </p:nvSpPr>
        <p:spPr>
          <a:xfrm>
            <a:off x="3035585" y="2376836"/>
            <a:ext cx="1296000" cy="1296000"/>
          </a:xfrm>
          <a:prstGeom prst="roundRect">
            <a:avLst>
              <a:gd fmla="val 5591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5">
            <a:hlinkClick/>
          </p:cNvPr>
          <p:cNvSpPr/>
          <p:nvPr/>
        </p:nvSpPr>
        <p:spPr>
          <a:xfrm>
            <a:off x="4653649" y="2376836"/>
            <a:ext cx="1296000" cy="1296000"/>
          </a:xfrm>
          <a:prstGeom prst="roundRect">
            <a:avLst>
              <a:gd fmla="val 5591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5">
            <a:hlinkClick/>
          </p:cNvPr>
          <p:cNvSpPr/>
          <p:nvPr/>
        </p:nvSpPr>
        <p:spPr>
          <a:xfrm>
            <a:off x="6271713" y="2376836"/>
            <a:ext cx="1296000" cy="1296000"/>
          </a:xfrm>
          <a:prstGeom prst="roundRect">
            <a:avLst>
              <a:gd fmla="val 5591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5">
            <a:hlinkClick/>
          </p:cNvPr>
          <p:cNvSpPr/>
          <p:nvPr/>
        </p:nvSpPr>
        <p:spPr>
          <a:xfrm>
            <a:off x="7889777" y="2376836"/>
            <a:ext cx="1296000" cy="1296000"/>
          </a:xfrm>
          <a:prstGeom prst="roundRect">
            <a:avLst>
              <a:gd fmla="val 5591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" name="Google Shape;39;p5"/>
          <p:cNvGrpSpPr/>
          <p:nvPr/>
        </p:nvGrpSpPr>
        <p:grpSpPr>
          <a:xfrm>
            <a:off x="1417521" y="3952309"/>
            <a:ext cx="9386319" cy="1296000"/>
            <a:chOff x="1417017" y="1989273"/>
            <a:chExt cx="9386319" cy="1296000"/>
          </a:xfrm>
        </p:grpSpPr>
        <p:sp>
          <p:nvSpPr>
            <p:cNvPr id="40" name="Google Shape;40;p5"/>
            <p:cNvSpPr/>
            <p:nvPr/>
          </p:nvSpPr>
          <p:spPr>
            <a:xfrm>
              <a:off x="1417017" y="1989273"/>
              <a:ext cx="1296000" cy="1296000"/>
            </a:xfrm>
            <a:prstGeom prst="roundRect">
              <a:avLst>
                <a:gd fmla="val 5591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0" sx="104999" rotWithShape="0" algn="ctr" sy="104999">
                <a:srgbClr val="000000">
                  <a:alpha val="298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3035081" y="1989273"/>
              <a:ext cx="1296000" cy="1296000"/>
            </a:xfrm>
            <a:prstGeom prst="roundRect">
              <a:avLst>
                <a:gd fmla="val 5591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0" sx="104999" rotWithShape="0" algn="ctr" sy="104999">
                <a:srgbClr val="000000">
                  <a:alpha val="298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4653145" y="1989273"/>
              <a:ext cx="1296000" cy="1296000"/>
            </a:xfrm>
            <a:prstGeom prst="roundRect">
              <a:avLst>
                <a:gd fmla="val 5591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0" sx="104999" rotWithShape="0" algn="ctr" sy="104999">
                <a:srgbClr val="000000">
                  <a:alpha val="298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6271209" y="1989273"/>
              <a:ext cx="1296000" cy="1296000"/>
            </a:xfrm>
            <a:prstGeom prst="roundRect">
              <a:avLst>
                <a:gd fmla="val 5591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0" sx="104999" rotWithShape="0" algn="ctr" sy="104999">
                <a:srgbClr val="000000">
                  <a:alpha val="298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7889273" y="1989273"/>
              <a:ext cx="1296000" cy="1296000"/>
            </a:xfrm>
            <a:prstGeom prst="roundRect">
              <a:avLst>
                <a:gd fmla="val 5591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0" sx="104999" rotWithShape="0" algn="ctr" sy="104999">
                <a:srgbClr val="000000">
                  <a:alpha val="298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9507336" y="1989273"/>
              <a:ext cx="1296000" cy="1296000"/>
            </a:xfrm>
            <a:prstGeom prst="roundRect">
              <a:avLst>
                <a:gd fmla="val 5591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90500" sx="104999" rotWithShape="0" algn="ctr" sy="104999">
                <a:srgbClr val="000000">
                  <a:alpha val="298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5">
            <a:hlinkClick/>
          </p:cNvPr>
          <p:cNvSpPr/>
          <p:nvPr/>
        </p:nvSpPr>
        <p:spPr>
          <a:xfrm>
            <a:off x="9507840" y="2376836"/>
            <a:ext cx="1296000" cy="1296000"/>
          </a:xfrm>
          <a:prstGeom prst="roundRect">
            <a:avLst>
              <a:gd fmla="val 5591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5">
            <a:hlinkClick/>
          </p:cNvPr>
          <p:cNvSpPr/>
          <p:nvPr/>
        </p:nvSpPr>
        <p:spPr>
          <a:xfrm>
            <a:off x="1417521" y="3952309"/>
            <a:ext cx="1296000" cy="1296000"/>
          </a:xfrm>
          <a:prstGeom prst="roundRect">
            <a:avLst>
              <a:gd fmla="val 5591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5">
            <a:hlinkClick/>
          </p:cNvPr>
          <p:cNvSpPr/>
          <p:nvPr/>
        </p:nvSpPr>
        <p:spPr>
          <a:xfrm>
            <a:off x="3035585" y="3952309"/>
            <a:ext cx="1296000" cy="1296000"/>
          </a:xfrm>
          <a:prstGeom prst="roundRect">
            <a:avLst>
              <a:gd fmla="val 5591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">
            <a:hlinkClick/>
          </p:cNvPr>
          <p:cNvSpPr/>
          <p:nvPr/>
        </p:nvSpPr>
        <p:spPr>
          <a:xfrm>
            <a:off x="4653649" y="3952309"/>
            <a:ext cx="1296000" cy="1296000"/>
          </a:xfrm>
          <a:prstGeom prst="roundRect">
            <a:avLst>
              <a:gd fmla="val 5591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5">
            <a:hlinkClick/>
          </p:cNvPr>
          <p:cNvSpPr/>
          <p:nvPr/>
        </p:nvSpPr>
        <p:spPr>
          <a:xfrm>
            <a:off x="6271713" y="3952309"/>
            <a:ext cx="1296000" cy="1296000"/>
          </a:xfrm>
          <a:prstGeom prst="roundRect">
            <a:avLst>
              <a:gd fmla="val 5591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5">
            <a:hlinkClick/>
          </p:cNvPr>
          <p:cNvSpPr/>
          <p:nvPr/>
        </p:nvSpPr>
        <p:spPr>
          <a:xfrm>
            <a:off x="7889777" y="3952309"/>
            <a:ext cx="1296000" cy="1296000"/>
          </a:xfrm>
          <a:prstGeom prst="roundRect">
            <a:avLst>
              <a:gd fmla="val 5591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5">
            <a:hlinkClick/>
          </p:cNvPr>
          <p:cNvSpPr/>
          <p:nvPr/>
        </p:nvSpPr>
        <p:spPr>
          <a:xfrm>
            <a:off x="9507840" y="3952309"/>
            <a:ext cx="1296000" cy="1296000"/>
          </a:xfrm>
          <a:prstGeom prst="roundRect">
            <a:avLst>
              <a:gd fmla="val 5591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0 DO NOT REMOVE · SlidesMania">
  <p:cSld name="CUSTOM_19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5" name="Google Shape;55;p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" name="Google Shape;56;p6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" name="Google Shape;57;p6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58" name="Google Shape;58;p6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59" name="Google Shape;59;p6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6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6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6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" name="Google Shape;63;p6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7 Title and text right">
  <p:cSld name="CUSTOM_16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/>
          <p:nvPr/>
        </p:nvSpPr>
        <p:spPr>
          <a:xfrm>
            <a:off x="1062790" y="608798"/>
            <a:ext cx="10066500" cy="564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7"/>
          <p:cNvSpPr txBox="1"/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1586100" y="883224"/>
            <a:ext cx="90615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1586100" y="1750623"/>
            <a:ext cx="9061500" cy="41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●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indent="-33020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○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indent="-33020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■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indent="-33020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●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indent="-33020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○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indent="-33020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■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indent="-33020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●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indent="-33020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○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indent="-33020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600"/>
              <a:buFont typeface="Barlow Condensed"/>
              <a:buChar char="■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type="title"/>
          </p:nvPr>
        </p:nvSpPr>
        <p:spPr>
          <a:xfrm>
            <a:off x="220975" y="2117375"/>
            <a:ext cx="6030900" cy="1230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AI to Teach Writing</a:t>
            </a:r>
            <a:endParaRPr/>
          </a:p>
        </p:txBody>
      </p:sp>
      <p:sp>
        <p:nvSpPr>
          <p:cNvPr id="73" name="Google Shape;73;p8"/>
          <p:cNvSpPr txBox="1"/>
          <p:nvPr>
            <p:ph idx="1" type="subTitle"/>
          </p:nvPr>
        </p:nvSpPr>
        <p:spPr>
          <a:xfrm>
            <a:off x="220975" y="4877100"/>
            <a:ext cx="9204600" cy="467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Sara West, Assistant Professor of Technical and Professional Writing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>
            <p:ph type="title"/>
          </p:nvPr>
        </p:nvSpPr>
        <p:spPr>
          <a:xfrm>
            <a:off x="1160375" y="1507325"/>
            <a:ext cx="9753600" cy="1230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Analyzing Genres</a:t>
            </a:r>
            <a:endParaRPr/>
          </a:p>
        </p:txBody>
      </p:sp>
      <p:sp>
        <p:nvSpPr>
          <p:cNvPr id="127" name="Google Shape;127;p17"/>
          <p:cNvSpPr txBox="1"/>
          <p:nvPr/>
        </p:nvSpPr>
        <p:spPr>
          <a:xfrm>
            <a:off x="2408775" y="2436600"/>
            <a:ext cx="7834500" cy="47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Barlow Condensed"/>
              <a:buChar char="●"/>
            </a:pP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Think of a “genre” that your field uses regularly. These might be things like lab reports, proposals, whitepapers, legal briefs, and so on.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Barlow Condensed"/>
              <a:buChar char="●"/>
            </a:pP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Write down some essential </a:t>
            </a: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characteristics</a:t>
            </a: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 of this genre.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Barlow Condensed"/>
              <a:buChar char="●"/>
            </a:pP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Ask ChatGPT to do the same. Now compare your answers! (We’ll do some together, no need to sign up for ChatGPT if you don’t want to)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Barlow Condensed"/>
              <a:buChar char="●"/>
            </a:pP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Ask ChatGPT to produce a document of that genre – apply your grading rubric or talk through your commenting process with your students.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>
            <p:ph type="title"/>
          </p:nvPr>
        </p:nvSpPr>
        <p:spPr>
          <a:xfrm>
            <a:off x="1160375" y="1507325"/>
            <a:ext cx="9753600" cy="1230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Analyzing Style/Tone</a:t>
            </a:r>
            <a:endParaRPr/>
          </a:p>
        </p:txBody>
      </p:sp>
      <p:sp>
        <p:nvSpPr>
          <p:cNvPr id="133" name="Google Shape;133;p18"/>
          <p:cNvSpPr txBox="1"/>
          <p:nvPr/>
        </p:nvSpPr>
        <p:spPr>
          <a:xfrm>
            <a:off x="2408775" y="2737925"/>
            <a:ext cx="7834500" cy="33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Style</a:t>
            </a:r>
            <a:r>
              <a:rPr lang="en" sz="22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is the choices a writer makes in conveying a message. Essentially, the </a:t>
            </a:r>
            <a:r>
              <a:rPr i="1" lang="en" sz="22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how</a:t>
            </a:r>
            <a:r>
              <a:rPr lang="en" sz="22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of writing.</a:t>
            </a:r>
            <a:endParaRPr sz="22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Style generally shows up at the sentence level, but remains consistent throughout a piece.</a:t>
            </a:r>
            <a:endParaRPr sz="22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Style changes based on the audience, the genre, the publishing venue, etc. </a:t>
            </a:r>
            <a:endParaRPr sz="29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>
            <a:off x="1160375" y="1507325"/>
            <a:ext cx="9753600" cy="1230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Analyzing Style/Tone</a:t>
            </a:r>
            <a:endParaRPr/>
          </a:p>
        </p:txBody>
      </p:sp>
      <p:sp>
        <p:nvSpPr>
          <p:cNvPr id="139" name="Google Shape;139;p19"/>
          <p:cNvSpPr txBox="1"/>
          <p:nvPr/>
        </p:nvSpPr>
        <p:spPr>
          <a:xfrm>
            <a:off x="2408775" y="2737925"/>
            <a:ext cx="7834500" cy="32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Components of style:</a:t>
            </a:r>
            <a:endParaRPr sz="2300">
              <a:solidFill>
                <a:srgbClr val="25252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52525"/>
              </a:buClr>
              <a:buSzPts val="2300"/>
              <a:buFont typeface="Barlow Condensed"/>
              <a:buChar char="●"/>
            </a:pPr>
            <a:r>
              <a:rPr lang="en" sz="23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Vocabulary/terminology</a:t>
            </a:r>
            <a:endParaRPr sz="2300">
              <a:solidFill>
                <a:srgbClr val="25252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300"/>
              <a:buFont typeface="Barlow Condensed"/>
              <a:buChar char="●"/>
            </a:pPr>
            <a:r>
              <a:rPr lang="en" sz="23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Slang/formality (Register)</a:t>
            </a:r>
            <a:endParaRPr sz="2300">
              <a:solidFill>
                <a:srgbClr val="25252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300"/>
              <a:buFont typeface="Barlow Condensed"/>
              <a:buChar char="●"/>
            </a:pPr>
            <a:r>
              <a:rPr lang="en" sz="23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Sentence/grammatical complexity</a:t>
            </a:r>
            <a:endParaRPr sz="2300">
              <a:solidFill>
                <a:srgbClr val="25252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300"/>
              <a:buFont typeface="Lato"/>
              <a:buChar char="●"/>
            </a:pPr>
            <a:r>
              <a:rPr lang="en" sz="23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Projected relationship to audience</a:t>
            </a:r>
            <a:r>
              <a:rPr lang="en" sz="23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endParaRPr sz="2300">
              <a:solidFill>
                <a:srgbClr val="25252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type="title"/>
          </p:nvPr>
        </p:nvSpPr>
        <p:spPr>
          <a:xfrm>
            <a:off x="1160375" y="1507325"/>
            <a:ext cx="9753600" cy="1230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Analyzing Style/Tone</a:t>
            </a:r>
            <a:endParaRPr/>
          </a:p>
        </p:txBody>
      </p:sp>
      <p:sp>
        <p:nvSpPr>
          <p:cNvPr id="145" name="Google Shape;145;p20"/>
          <p:cNvSpPr txBox="1"/>
          <p:nvPr/>
        </p:nvSpPr>
        <p:spPr>
          <a:xfrm>
            <a:off x="2408775" y="2737925"/>
            <a:ext cx="7834500" cy="46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Original</a:t>
            </a:r>
            <a:r>
              <a:rPr lang="en" sz="23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sentence: </a:t>
            </a:r>
            <a:r>
              <a:rPr lang="en" sz="23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Crochet is a method of needlework that uses a hooked needle to produce fabric from yarn or thread.</a:t>
            </a:r>
            <a:endParaRPr sz="23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Barlow Condensed"/>
              <a:buChar char="●"/>
            </a:pPr>
            <a:r>
              <a:rPr lang="en" sz="23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Vocabulary/terminology</a:t>
            </a:r>
            <a:endParaRPr sz="19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rlow Condensed"/>
              <a:buChar char="○"/>
            </a:pPr>
            <a:r>
              <a:rPr lang="en" sz="19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Crochet is a special way of making things from yarn or thread. </a:t>
            </a:r>
            <a:endParaRPr sz="19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Barlow Condensed"/>
              <a:buChar char="●"/>
            </a:pPr>
            <a:r>
              <a:rPr lang="en" sz="23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Slang/formality (Register)</a:t>
            </a:r>
            <a:endParaRPr sz="23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rlow Condensed"/>
              <a:buChar char="○"/>
            </a:pPr>
            <a:r>
              <a:rPr lang="en" sz="19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Crochet is where someone uses a needle with a hook and then just ties a bunch of knots in yarn to make something cool. </a:t>
            </a:r>
            <a:endParaRPr sz="19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25252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>
            <p:ph type="title"/>
          </p:nvPr>
        </p:nvSpPr>
        <p:spPr>
          <a:xfrm>
            <a:off x="1160375" y="1507325"/>
            <a:ext cx="9753600" cy="1230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Analyzing Style/Tone</a:t>
            </a:r>
            <a:endParaRPr/>
          </a:p>
        </p:txBody>
      </p:sp>
      <p:sp>
        <p:nvSpPr>
          <p:cNvPr id="151" name="Google Shape;151;p21"/>
          <p:cNvSpPr txBox="1"/>
          <p:nvPr/>
        </p:nvSpPr>
        <p:spPr>
          <a:xfrm>
            <a:off x="2385600" y="2737925"/>
            <a:ext cx="7834500" cy="47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Original sentence: Crochet is a method of needlework that uses a hooked needle to produce fabric from yarn or thread.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Barlow Condensed"/>
              <a:buChar char="●"/>
            </a:pP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Sentence/grammatical complexity</a:t>
            </a:r>
            <a:endParaRPr sz="19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Barlow Condensed"/>
              <a:buChar char="○"/>
            </a:pPr>
            <a:r>
              <a:rPr lang="en" sz="1900">
                <a:latin typeface="Barlow Condensed"/>
                <a:ea typeface="Barlow Condensed"/>
                <a:cs typeface="Barlow Condensed"/>
                <a:sym typeface="Barlow Condensed"/>
              </a:rPr>
              <a:t>Crochet, a centuries-old method of needlework, involves the skilled manipulation of a hooked needle by hand to intricately weave yarn or thread together, resulting in a versatile and durable fabric that can be used for a variety of applications</a:t>
            </a:r>
            <a:endParaRPr sz="26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25252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25252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type="title"/>
          </p:nvPr>
        </p:nvSpPr>
        <p:spPr>
          <a:xfrm>
            <a:off x="1160375" y="1507325"/>
            <a:ext cx="9753600" cy="1230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Analyzing Style/Tone</a:t>
            </a:r>
            <a:endParaRPr/>
          </a:p>
        </p:txBody>
      </p:sp>
      <p:sp>
        <p:nvSpPr>
          <p:cNvPr id="157" name="Google Shape;157;p22"/>
          <p:cNvSpPr txBox="1"/>
          <p:nvPr/>
        </p:nvSpPr>
        <p:spPr>
          <a:xfrm>
            <a:off x="2385600" y="2737925"/>
            <a:ext cx="7834500" cy="48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Original sentence: Crochet is a method of needlework that uses a hooked needle to produce fabric from yarn or thread.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Barlow Condensed"/>
              <a:buChar char="●"/>
            </a:pP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Projected relationship to audience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400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Barlow Condensed"/>
              <a:buChar char="○"/>
            </a:pPr>
            <a:r>
              <a:rPr lang="en" sz="2000">
                <a:latin typeface="Barlow Condensed"/>
                <a:ea typeface="Barlow Condensed"/>
                <a:cs typeface="Barlow Condensed"/>
                <a:sym typeface="Barlow Condensed"/>
              </a:rPr>
              <a:t>Whether you're looking to make a cozy blanket or a cute hat, crochet is a versatile and enjoyable craft that allows you to unleash your creativity and make something truly unique.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25252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25252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/>
          <p:nvPr>
            <p:ph type="title"/>
          </p:nvPr>
        </p:nvSpPr>
        <p:spPr>
          <a:xfrm>
            <a:off x="1160375" y="1507325"/>
            <a:ext cx="9753600" cy="1230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Analyzing Style/Tone</a:t>
            </a:r>
            <a:endParaRPr/>
          </a:p>
        </p:txBody>
      </p:sp>
      <p:sp>
        <p:nvSpPr>
          <p:cNvPr id="163" name="Google Shape;163;p23"/>
          <p:cNvSpPr txBox="1"/>
          <p:nvPr/>
        </p:nvSpPr>
        <p:spPr>
          <a:xfrm>
            <a:off x="2385600" y="2737925"/>
            <a:ext cx="7834500" cy="49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300">
                <a:latin typeface="Barlow Condensed"/>
                <a:ea typeface="Barlow Condensed"/>
                <a:cs typeface="Barlow Condensed"/>
                <a:sym typeface="Barlow Condensed"/>
              </a:rPr>
              <a:t>Tone</a:t>
            </a: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 is the author’s attitude toward the text they’re writing. Tone influences the overall mood or feeling of the text, and it’s inherently tied to elements of style. 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While style refers to the specific elements of the writing, tone refers to the overall feeling. 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In short, you use</a:t>
            </a:r>
            <a:r>
              <a:rPr i="1" lang="en" sz="2300">
                <a:latin typeface="Barlow Condensed"/>
                <a:ea typeface="Barlow Condensed"/>
                <a:cs typeface="Barlow Condensed"/>
                <a:sym typeface="Barlow Condensed"/>
              </a:rPr>
              <a:t> elements of style</a:t>
            </a: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 to help achieve an </a:t>
            </a:r>
            <a:r>
              <a:rPr i="1" lang="en" sz="2300">
                <a:latin typeface="Barlow Condensed"/>
                <a:ea typeface="Barlow Condensed"/>
                <a:cs typeface="Barlow Condensed"/>
                <a:sym typeface="Barlow Condensed"/>
              </a:rPr>
              <a:t>overall tone</a:t>
            </a: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. </a:t>
            </a:r>
            <a:endParaRPr sz="30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25252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25252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>
            <p:ph type="title"/>
          </p:nvPr>
        </p:nvSpPr>
        <p:spPr>
          <a:xfrm>
            <a:off x="1160375" y="1507325"/>
            <a:ext cx="9753600" cy="1230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Analyzing Style/Tone</a:t>
            </a:r>
            <a:endParaRPr/>
          </a:p>
        </p:txBody>
      </p:sp>
      <p:sp>
        <p:nvSpPr>
          <p:cNvPr id="169" name="Google Shape;169;p24"/>
          <p:cNvSpPr txBox="1"/>
          <p:nvPr/>
        </p:nvSpPr>
        <p:spPr>
          <a:xfrm>
            <a:off x="2385600" y="2737925"/>
            <a:ext cx="7834500" cy="51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Crochet is a magical artform wherein participants can transform simple yarn and thread into truly fantastical creations. With each loop, crocheters conjure up blankets, and scarves, and sometimes even tiny creatures! 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Style: vocabulary (magical, artform, fantastical, conjure), formal/informal, etc.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Tone: Whimsical </a:t>
            </a:r>
            <a:endParaRPr sz="3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25252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25252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/>
          <p:nvPr>
            <p:ph type="title"/>
          </p:nvPr>
        </p:nvSpPr>
        <p:spPr>
          <a:xfrm>
            <a:off x="1160375" y="1507325"/>
            <a:ext cx="9753600" cy="1230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Analyzing Style/Tone</a:t>
            </a:r>
            <a:endParaRPr/>
          </a:p>
        </p:txBody>
      </p:sp>
      <p:sp>
        <p:nvSpPr>
          <p:cNvPr id="175" name="Google Shape;175;p25"/>
          <p:cNvSpPr txBox="1"/>
          <p:nvPr/>
        </p:nvSpPr>
        <p:spPr>
          <a:xfrm>
            <a:off x="2408775" y="2737925"/>
            <a:ext cx="7834500" cy="21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Barlow Condensed"/>
              <a:buChar char="●"/>
            </a:pPr>
            <a:r>
              <a:rPr lang="en" sz="23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How can ChatGPT be useful for this?</a:t>
            </a:r>
            <a:endParaRPr sz="23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Barlow Condensed"/>
              <a:buChar char="●"/>
            </a:pPr>
            <a:r>
              <a:rPr lang="en" sz="23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Let’s try it out!</a:t>
            </a:r>
            <a:endParaRPr sz="23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/>
          <p:nvPr>
            <p:ph type="title"/>
          </p:nvPr>
        </p:nvSpPr>
        <p:spPr>
          <a:xfrm>
            <a:off x="1160375" y="1507325"/>
            <a:ext cx="9753600" cy="1230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Analyzing Style/Tone</a:t>
            </a:r>
            <a:endParaRPr/>
          </a:p>
        </p:txBody>
      </p:sp>
      <p:sp>
        <p:nvSpPr>
          <p:cNvPr id="181" name="Google Shape;181;p26"/>
          <p:cNvSpPr txBox="1"/>
          <p:nvPr/>
        </p:nvSpPr>
        <p:spPr>
          <a:xfrm>
            <a:off x="2408775" y="2737925"/>
            <a:ext cx="7834500" cy="3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You’ll be put in discussion groups. Based on your group’s number, access the document in the Google Drive link provided in the chat.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If you finish with the “assignment,” talk amongst yourself about your opinions of ChatGPT and other generative AI (hopes, fears, dreams, etc.).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>
            <p:ph type="title"/>
          </p:nvPr>
        </p:nvSpPr>
        <p:spPr>
          <a:xfrm>
            <a:off x="1160375" y="1507325"/>
            <a:ext cx="9753600" cy="1230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Agenda</a:t>
            </a:r>
            <a:endParaRPr/>
          </a:p>
        </p:txBody>
      </p:sp>
      <p:sp>
        <p:nvSpPr>
          <p:cNvPr id="79" name="Google Shape;79;p9"/>
          <p:cNvSpPr txBox="1"/>
          <p:nvPr/>
        </p:nvSpPr>
        <p:spPr>
          <a:xfrm>
            <a:off x="2420375" y="2436600"/>
            <a:ext cx="7834500" cy="3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Barlow Condensed"/>
              <a:buChar char="●"/>
            </a:pP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Background information about ChatGPT and other generative AI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Barlow Condensed"/>
              <a:buChar char="●"/>
            </a:pP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Discussion of some concerns 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Barlow Condensed"/>
              <a:buChar char="●"/>
            </a:pP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Two examples of how you might use it in class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746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Barlow Condensed"/>
              <a:buChar char="○"/>
            </a:pP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Analyzing genre (and creating discussion)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746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Barlow Condensed"/>
              <a:buChar char="○"/>
            </a:pP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Analyzing style and tone (workshop participation)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Barlow Condensed"/>
              <a:buChar char="●"/>
            </a:pP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Think, group, share on ideas for how you might use it in your class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Barlow Condensed"/>
              <a:buChar char="●"/>
            </a:pP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Open discussion forum for thoughts, concerns, questions, conversation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/>
          <p:nvPr>
            <p:ph type="title"/>
          </p:nvPr>
        </p:nvSpPr>
        <p:spPr>
          <a:xfrm>
            <a:off x="1160375" y="1507325"/>
            <a:ext cx="9753600" cy="1230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considerations </a:t>
            </a:r>
            <a:endParaRPr/>
          </a:p>
        </p:txBody>
      </p:sp>
      <p:sp>
        <p:nvSpPr>
          <p:cNvPr id="187" name="Google Shape;187;p27"/>
          <p:cNvSpPr txBox="1"/>
          <p:nvPr/>
        </p:nvSpPr>
        <p:spPr>
          <a:xfrm>
            <a:off x="2408775" y="2517725"/>
            <a:ext cx="7834500" cy="3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If you’re thinking about incorporating some AI into your writing class, you will want to consider the following: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Barlow Condensed"/>
              <a:buChar char="●"/>
            </a:pP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If you ask students to use ChatGPT themselves, they will have to create an account (and thus give OpenAI access to their data)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Barlow Condensed"/>
              <a:buChar char="●"/>
            </a:pP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If using ChatGPT for your courses, focus on critical inquiry: if AI text is created, ask students to </a:t>
            </a: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critique it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/>
          <p:nvPr>
            <p:ph type="title"/>
          </p:nvPr>
        </p:nvSpPr>
        <p:spPr>
          <a:xfrm>
            <a:off x="1160375" y="1507325"/>
            <a:ext cx="9753600" cy="1230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a few minutes…</a:t>
            </a:r>
            <a:endParaRPr/>
          </a:p>
        </p:txBody>
      </p:sp>
      <p:sp>
        <p:nvSpPr>
          <p:cNvPr id="193" name="Google Shape;193;p28"/>
          <p:cNvSpPr txBox="1"/>
          <p:nvPr/>
        </p:nvSpPr>
        <p:spPr>
          <a:xfrm>
            <a:off x="2408775" y="2517725"/>
            <a:ext cx="7834500" cy="3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Based on what you’ve learned here today and what you know about ChatGPT, think of a way you could incorporate it into your class (no one will make you do so, but just think about how you </a:t>
            </a:r>
            <a:r>
              <a:rPr i="1" lang="en" sz="2300">
                <a:latin typeface="Barlow Condensed"/>
                <a:ea typeface="Barlow Condensed"/>
                <a:cs typeface="Barlow Condensed"/>
                <a:sym typeface="Barlow Condensed"/>
              </a:rPr>
              <a:t>could</a:t>
            </a: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).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Jot down some of your thoughts: we’ll head back to discussion rooms to share and workshop those ideas.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 txBox="1"/>
          <p:nvPr>
            <p:ph type="title"/>
          </p:nvPr>
        </p:nvSpPr>
        <p:spPr>
          <a:xfrm>
            <a:off x="1160375" y="1507325"/>
            <a:ext cx="9753600" cy="1230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 to Discussion Rooms!</a:t>
            </a:r>
            <a:endParaRPr/>
          </a:p>
        </p:txBody>
      </p:sp>
      <p:sp>
        <p:nvSpPr>
          <p:cNvPr id="199" name="Google Shape;199;p29"/>
          <p:cNvSpPr txBox="1"/>
          <p:nvPr/>
        </p:nvSpPr>
        <p:spPr>
          <a:xfrm>
            <a:off x="2408775" y="2658550"/>
            <a:ext cx="7834500" cy="21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Share some of your ideas for how you might incorporate ChatGPT/generative AI into your classes.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In your groups, help to further refine some of these uses.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/>
          <p:nvPr>
            <p:ph type="title"/>
          </p:nvPr>
        </p:nvSpPr>
        <p:spPr>
          <a:xfrm>
            <a:off x="1160375" y="1507325"/>
            <a:ext cx="9753600" cy="1230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Discussion</a:t>
            </a:r>
            <a:endParaRPr/>
          </a:p>
        </p:txBody>
      </p:sp>
      <p:sp>
        <p:nvSpPr>
          <p:cNvPr id="205" name="Google Shape;205;p30"/>
          <p:cNvSpPr txBox="1"/>
          <p:nvPr/>
        </p:nvSpPr>
        <p:spPr>
          <a:xfrm>
            <a:off x="2408775" y="2494550"/>
            <a:ext cx="7834500" cy="3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A time to do some of the following: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Barlow Condensed"/>
              <a:buChar char="●"/>
            </a:pP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Share some of your ideas for incorporating ChatGPT/generative AI in your classes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Barlow Condensed"/>
              <a:buChar char="●"/>
            </a:pP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Share some of your concerns about incorporating or just using these tools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Barlow Condensed"/>
              <a:buChar char="●"/>
            </a:pP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Ask questions – not just of me, but of the whole group – about ChatGPT/generative AI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type="title"/>
          </p:nvPr>
        </p:nvSpPr>
        <p:spPr>
          <a:xfrm>
            <a:off x="1160375" y="1507325"/>
            <a:ext cx="9753600" cy="1230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ChatGPT?</a:t>
            </a:r>
            <a:endParaRPr/>
          </a:p>
        </p:txBody>
      </p:sp>
      <p:sp>
        <p:nvSpPr>
          <p:cNvPr id="85" name="Google Shape;85;p10"/>
          <p:cNvSpPr txBox="1"/>
          <p:nvPr/>
        </p:nvSpPr>
        <p:spPr>
          <a:xfrm>
            <a:off x="2408775" y="2737925"/>
            <a:ext cx="7834500" cy="3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Barlow Condensed"/>
              <a:buChar char="●"/>
            </a:pP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GPT: Generative pre-trained transformer 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Barlow Condensed"/>
              <a:buChar char="●"/>
            </a:pP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AI Chatbot trained on existing corpus of data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Barlow Condensed"/>
              <a:buChar char="●"/>
            </a:pP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Created by OpenAI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Barlow Condensed"/>
              <a:buChar char="●"/>
            </a:pPr>
            <a:r>
              <a:rPr lang="en" sz="23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“A mathematical solution for a communication problem”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Barlow Condensed"/>
              <a:buChar char="●"/>
            </a:pP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Other generative AI: Google’s Bard and Sparrow, Bing’s Chatbot (also OpenAI), customer service bots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>
            <p:ph type="title"/>
          </p:nvPr>
        </p:nvSpPr>
        <p:spPr>
          <a:xfrm>
            <a:off x="1160375" y="1507325"/>
            <a:ext cx="9753600" cy="1230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it work?</a:t>
            </a:r>
            <a:endParaRPr/>
          </a:p>
        </p:txBody>
      </p:sp>
      <p:sp>
        <p:nvSpPr>
          <p:cNvPr id="91" name="Google Shape;91;p11"/>
          <p:cNvSpPr txBox="1"/>
          <p:nvPr/>
        </p:nvSpPr>
        <p:spPr>
          <a:xfrm>
            <a:off x="2408775" y="2737925"/>
            <a:ext cx="783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Let’s take a trip over to ChatGPT!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/>
          <p:nvPr>
            <p:ph type="title"/>
          </p:nvPr>
        </p:nvSpPr>
        <p:spPr>
          <a:xfrm>
            <a:off x="1160375" y="1507325"/>
            <a:ext cx="9753600" cy="1230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some of the </a:t>
            </a:r>
            <a:r>
              <a:rPr lang="en"/>
              <a:t>concerns?</a:t>
            </a:r>
            <a:endParaRPr/>
          </a:p>
        </p:txBody>
      </p:sp>
      <p:sp>
        <p:nvSpPr>
          <p:cNvPr id="97" name="Google Shape;97;p12"/>
          <p:cNvSpPr txBox="1"/>
          <p:nvPr/>
        </p:nvSpPr>
        <p:spPr>
          <a:xfrm>
            <a:off x="2408775" y="2737925"/>
            <a:ext cx="7834500" cy="21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Barlow Condensed"/>
              <a:buChar char="●"/>
            </a:pP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Plagiarism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Barlow Condensed"/>
              <a:buChar char="●"/>
            </a:pP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Misinformation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Barlow Condensed"/>
              <a:buChar char="●"/>
            </a:pP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Job obscurity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Barlow Condensed"/>
              <a:buChar char="●"/>
            </a:pP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Ethics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>
            <p:ph type="title"/>
          </p:nvPr>
        </p:nvSpPr>
        <p:spPr>
          <a:xfrm>
            <a:off x="1160375" y="1507325"/>
            <a:ext cx="9753600" cy="1230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we “defeat” it?</a:t>
            </a:r>
            <a:endParaRPr/>
          </a:p>
        </p:txBody>
      </p:sp>
      <p:sp>
        <p:nvSpPr>
          <p:cNvPr id="103" name="Google Shape;103;p13"/>
          <p:cNvSpPr txBox="1"/>
          <p:nvPr/>
        </p:nvSpPr>
        <p:spPr>
          <a:xfrm>
            <a:off x="2408775" y="2737925"/>
            <a:ext cx="7834500" cy="4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Barlow Condensed"/>
              <a:buChar char="●"/>
            </a:pP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Push back on “blame” narratives about students and instructors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Barlow Condensed"/>
              <a:buChar char="●"/>
            </a:pP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Teach students to use it critically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Barlow Condensed"/>
              <a:buChar char="●"/>
            </a:pP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Create assignments that focus on process rather than end product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746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Barlow Condensed"/>
              <a:buChar char="○"/>
            </a:pP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Give feedback early and often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746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Barlow Condensed"/>
              <a:buChar char="○"/>
            </a:pP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Use both instructor and peer feedback methods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746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Barlow Condensed"/>
              <a:buChar char="○"/>
            </a:pP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Ask students to create multiple drafts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/>
          <p:nvPr>
            <p:ph type="title"/>
          </p:nvPr>
        </p:nvSpPr>
        <p:spPr>
          <a:xfrm>
            <a:off x="1160375" y="1507325"/>
            <a:ext cx="9753600" cy="1230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we use it?</a:t>
            </a:r>
            <a:endParaRPr/>
          </a:p>
        </p:txBody>
      </p:sp>
      <p:sp>
        <p:nvSpPr>
          <p:cNvPr id="109" name="Google Shape;109;p14"/>
          <p:cNvSpPr txBox="1"/>
          <p:nvPr/>
        </p:nvSpPr>
        <p:spPr>
          <a:xfrm>
            <a:off x="2408775" y="2737925"/>
            <a:ext cx="7834500" cy="4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Barlow Condensed"/>
              <a:buChar char="●"/>
            </a:pP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Brainstorming/invention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Barlow Condensed"/>
              <a:buChar char="●"/>
            </a:pP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Creating templates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Barlow Condensed"/>
              <a:buChar char="●"/>
            </a:pP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Creating lesson plans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Barlow Condensed"/>
              <a:buChar char="●"/>
            </a:pPr>
            <a:r>
              <a:rPr lang="en" sz="23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Adding to discussion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Barlow Condensed"/>
              <a:buChar char="●"/>
            </a:pP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Analyzing genres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Barlow Condensed"/>
              <a:buChar char="●"/>
            </a:pP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Analyzing style and tone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>
            <p:ph type="title"/>
          </p:nvPr>
        </p:nvSpPr>
        <p:spPr>
          <a:xfrm>
            <a:off x="1160375" y="1507325"/>
            <a:ext cx="9753600" cy="1230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Analyzing Genres</a:t>
            </a:r>
            <a:endParaRPr/>
          </a:p>
        </p:txBody>
      </p:sp>
      <p:sp>
        <p:nvSpPr>
          <p:cNvPr id="115" name="Google Shape;115;p15"/>
          <p:cNvSpPr txBox="1"/>
          <p:nvPr/>
        </p:nvSpPr>
        <p:spPr>
          <a:xfrm>
            <a:off x="2408775" y="2436600"/>
            <a:ext cx="78345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Barlow Condensed"/>
              <a:buChar char="●"/>
            </a:pPr>
            <a:r>
              <a:rPr lang="en" sz="2300">
                <a:latin typeface="Barlow Condensed"/>
                <a:ea typeface="Barlow Condensed"/>
                <a:cs typeface="Barlow Condensed"/>
                <a:sym typeface="Barlow Condensed"/>
              </a:rPr>
              <a:t>What is a “genre”? 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4000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Barlow Condensed"/>
              <a:buChar char="○"/>
            </a:pPr>
            <a:r>
              <a:rPr b="1" lang="en" sz="20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 genre</a:t>
            </a:r>
            <a:r>
              <a:rPr lang="en" sz="20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is a category, particularly a category of an creation, like text, music, film, and more!</a:t>
            </a:r>
            <a:endParaRPr sz="20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400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Barlow Condensed"/>
              <a:buChar char="○"/>
            </a:pPr>
            <a:r>
              <a:rPr lang="en" sz="20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Items within a certain genre will share similar characteristics, like style, organization/structure, design, or topic/focus. </a:t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type="title"/>
          </p:nvPr>
        </p:nvSpPr>
        <p:spPr>
          <a:xfrm>
            <a:off x="1160375" y="1507325"/>
            <a:ext cx="9753600" cy="1230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Analyzing Genres</a:t>
            </a:r>
            <a:endParaRPr/>
          </a:p>
        </p:txBody>
      </p:sp>
      <p:sp>
        <p:nvSpPr>
          <p:cNvPr id="121" name="Google Shape;121;p16"/>
          <p:cNvSpPr txBox="1"/>
          <p:nvPr/>
        </p:nvSpPr>
        <p:spPr>
          <a:xfrm>
            <a:off x="2408775" y="2436600"/>
            <a:ext cx="7834500" cy="45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Genre analysis </a:t>
            </a:r>
            <a:r>
              <a:rPr lang="en" sz="23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is a way of examining a type of writing so that you can become more familiar with that type. There are a few steps:</a:t>
            </a:r>
            <a:endParaRPr sz="23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Barlow Condensed"/>
              <a:buAutoNum type="arabicPeriod"/>
            </a:pPr>
            <a:r>
              <a:rPr lang="en" sz="23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Collect examples of the genre.</a:t>
            </a:r>
            <a:endParaRPr sz="23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Barlow Condensed"/>
              <a:buAutoNum type="arabicPeriod"/>
            </a:pPr>
            <a:r>
              <a:rPr lang="en" sz="23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Read through those examples and make notes about what similarities they share.</a:t>
            </a:r>
            <a:endParaRPr sz="23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Barlow Condensed"/>
              <a:buAutoNum type="arabicPeriod"/>
            </a:pPr>
            <a:r>
              <a:rPr lang="en" sz="23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Implement those similarities into your own project.</a:t>
            </a:r>
            <a:endParaRPr sz="23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But how could ChatGPT help?</a:t>
            </a:r>
            <a:endParaRPr sz="23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252525"/>
      </a:accent1>
      <a:accent2>
        <a:srgbClr val="252525"/>
      </a:accent2>
      <a:accent3>
        <a:srgbClr val="252525"/>
      </a:accent3>
      <a:accent4>
        <a:srgbClr val="252525"/>
      </a:accent4>
      <a:accent5>
        <a:srgbClr val="252525"/>
      </a:accent5>
      <a:accent6>
        <a:srgbClr val="25252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