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32"/>
  </p:notesMasterIdLst>
  <p:sldIdLst>
    <p:sldId id="256" r:id="rId3"/>
    <p:sldId id="257" r:id="rId4"/>
    <p:sldId id="261" r:id="rId5"/>
    <p:sldId id="258" r:id="rId6"/>
    <p:sldId id="262" r:id="rId7"/>
    <p:sldId id="263" r:id="rId8"/>
    <p:sldId id="265" r:id="rId9"/>
    <p:sldId id="266" r:id="rId10"/>
    <p:sldId id="267" r:id="rId11"/>
    <p:sldId id="277" r:id="rId12"/>
    <p:sldId id="278" r:id="rId13"/>
    <p:sldId id="280" r:id="rId14"/>
    <p:sldId id="281" r:id="rId15"/>
    <p:sldId id="268" r:id="rId16"/>
    <p:sldId id="275" r:id="rId17"/>
    <p:sldId id="269" r:id="rId18"/>
    <p:sldId id="270" r:id="rId19"/>
    <p:sldId id="271" r:id="rId20"/>
    <p:sldId id="272" r:id="rId21"/>
    <p:sldId id="273" r:id="rId22"/>
    <p:sldId id="282" r:id="rId23"/>
    <p:sldId id="283" r:id="rId24"/>
    <p:sldId id="284" r:id="rId25"/>
    <p:sldId id="285" r:id="rId26"/>
    <p:sldId id="287" r:id="rId27"/>
    <p:sldId id="288" r:id="rId28"/>
    <p:sldId id="289" r:id="rId29"/>
    <p:sldId id="290"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89"/>
    <p:restoredTop sz="94809"/>
  </p:normalViewPr>
  <p:slideViewPr>
    <p:cSldViewPr snapToGrid="0" snapToObjects="1">
      <p:cViewPr>
        <p:scale>
          <a:sx n="75" d="100"/>
          <a:sy n="75" d="100"/>
        </p:scale>
        <p:origin x="880"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D41B1-6EF3-499B-AD8A-498739699463}"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B1BACCB8-83A4-43AD-AE4F-0F6AE8C7A787}">
      <dgm:prSet/>
      <dgm:spPr/>
      <dgm:t>
        <a:bodyPr/>
        <a:lstStyle/>
        <a:p>
          <a:r>
            <a:rPr lang="en-US" b="1" dirty="0"/>
            <a:t>1:</a:t>
          </a:r>
          <a:r>
            <a:rPr lang="en-US" dirty="0"/>
            <a:t> Clarify the Difference Between Active and Passive Voice</a:t>
          </a:r>
        </a:p>
      </dgm:t>
    </dgm:pt>
    <dgm:pt modelId="{55EFA3FD-1CFD-4944-8311-65020F6E96B8}" type="parTrans" cxnId="{6B50FD9A-0618-4FFC-A41E-68C57013C4D9}">
      <dgm:prSet/>
      <dgm:spPr/>
      <dgm:t>
        <a:bodyPr/>
        <a:lstStyle/>
        <a:p>
          <a:endParaRPr lang="en-US"/>
        </a:p>
      </dgm:t>
    </dgm:pt>
    <dgm:pt modelId="{CEBFED54-93BA-450E-A7B1-15E7D0EA85FF}" type="sibTrans" cxnId="{6B50FD9A-0618-4FFC-A41E-68C57013C4D9}">
      <dgm:prSet/>
      <dgm:spPr/>
      <dgm:t>
        <a:bodyPr/>
        <a:lstStyle/>
        <a:p>
          <a:endParaRPr lang="en-US" dirty="0"/>
        </a:p>
      </dgm:t>
    </dgm:pt>
    <dgm:pt modelId="{8F41F914-90E3-407B-96A6-818E63C4CEC6}">
      <dgm:prSet/>
      <dgm:spPr/>
      <dgm:t>
        <a:bodyPr/>
        <a:lstStyle/>
        <a:p>
          <a:r>
            <a:rPr lang="en-US" b="1" dirty="0"/>
            <a:t>2:</a:t>
          </a:r>
          <a:r>
            <a:rPr lang="en-US" dirty="0"/>
            <a:t> Establish Tone</a:t>
          </a:r>
        </a:p>
      </dgm:t>
    </dgm:pt>
    <dgm:pt modelId="{7E721D05-30B3-4871-B5A0-E1CD205A7A87}" type="parTrans" cxnId="{97672CA8-C144-4182-B349-17835C057F23}">
      <dgm:prSet/>
      <dgm:spPr/>
      <dgm:t>
        <a:bodyPr/>
        <a:lstStyle/>
        <a:p>
          <a:endParaRPr lang="en-US"/>
        </a:p>
      </dgm:t>
    </dgm:pt>
    <dgm:pt modelId="{E8737D16-1FF0-442E-9C40-5311802BE064}" type="sibTrans" cxnId="{97672CA8-C144-4182-B349-17835C057F23}">
      <dgm:prSet/>
      <dgm:spPr/>
      <dgm:t>
        <a:bodyPr/>
        <a:lstStyle/>
        <a:p>
          <a:endParaRPr lang="en-US" dirty="0"/>
        </a:p>
      </dgm:t>
    </dgm:pt>
    <dgm:pt modelId="{22DC15B4-36D5-4456-9F56-70FAEB5FAEF7}">
      <dgm:prSet/>
      <dgm:spPr/>
      <dgm:t>
        <a:bodyPr/>
        <a:lstStyle/>
        <a:p>
          <a:r>
            <a:rPr lang="en-US" b="1" dirty="0"/>
            <a:t>3: </a:t>
          </a:r>
          <a:r>
            <a:rPr lang="en-US" dirty="0"/>
            <a:t>Apply the Active Voice Using Researcher-First Language</a:t>
          </a:r>
        </a:p>
      </dgm:t>
    </dgm:pt>
    <dgm:pt modelId="{6E9452BD-327C-4B55-A37B-BA938DAB8DC1}" type="parTrans" cxnId="{5C899800-290E-4153-ACBB-0B9CA707574B}">
      <dgm:prSet/>
      <dgm:spPr/>
      <dgm:t>
        <a:bodyPr/>
        <a:lstStyle/>
        <a:p>
          <a:endParaRPr lang="en-US"/>
        </a:p>
      </dgm:t>
    </dgm:pt>
    <dgm:pt modelId="{86F3BB94-0EFF-45B5-8F16-B84B33021788}" type="sibTrans" cxnId="{5C899800-290E-4153-ACBB-0B9CA707574B}">
      <dgm:prSet/>
      <dgm:spPr/>
      <dgm:t>
        <a:bodyPr/>
        <a:lstStyle/>
        <a:p>
          <a:endParaRPr lang="en-US" dirty="0"/>
        </a:p>
      </dgm:t>
    </dgm:pt>
    <dgm:pt modelId="{74F12291-CD69-4CB8-8461-948C33279BC1}">
      <dgm:prSet/>
      <dgm:spPr/>
      <dgm:t>
        <a:bodyPr/>
        <a:lstStyle/>
        <a:p>
          <a:r>
            <a:rPr lang="en-US" b="1" dirty="0"/>
            <a:t>4: </a:t>
          </a:r>
          <a:r>
            <a:rPr lang="en-US" dirty="0"/>
            <a:t>Repeatedly Citing Specific Last Names Does Not Equal Redundancy</a:t>
          </a:r>
        </a:p>
      </dgm:t>
    </dgm:pt>
    <dgm:pt modelId="{B4189E7A-CF7E-4478-B7C6-02C7C6F52923}" type="parTrans" cxnId="{FD27D502-6BD5-43CB-9D2D-F494C26BFCFC}">
      <dgm:prSet/>
      <dgm:spPr/>
      <dgm:t>
        <a:bodyPr/>
        <a:lstStyle/>
        <a:p>
          <a:endParaRPr lang="en-US"/>
        </a:p>
      </dgm:t>
    </dgm:pt>
    <dgm:pt modelId="{2C783F7F-4940-4F47-8C9A-6A1497D3D421}" type="sibTrans" cxnId="{FD27D502-6BD5-43CB-9D2D-F494C26BFCFC}">
      <dgm:prSet/>
      <dgm:spPr/>
      <dgm:t>
        <a:bodyPr/>
        <a:lstStyle/>
        <a:p>
          <a:endParaRPr lang="en-US" dirty="0"/>
        </a:p>
      </dgm:t>
    </dgm:pt>
    <dgm:pt modelId="{FA3FADB0-995A-4C47-8F04-F634422F6906}">
      <dgm:prSet/>
      <dgm:spPr/>
      <dgm:t>
        <a:bodyPr/>
        <a:lstStyle/>
        <a:p>
          <a:r>
            <a:rPr lang="en-US" b="1" dirty="0"/>
            <a:t>5: </a:t>
          </a:r>
          <a:r>
            <a:rPr lang="en-US" dirty="0"/>
            <a:t>Avoid Lumping Sources Together In Parenthetical Citations</a:t>
          </a:r>
        </a:p>
      </dgm:t>
    </dgm:pt>
    <dgm:pt modelId="{A52A907F-D861-43FD-BA4A-3A7D82C526F0}" type="parTrans" cxnId="{58F26E7F-76DD-4A03-BD81-51734F44F8AF}">
      <dgm:prSet/>
      <dgm:spPr/>
      <dgm:t>
        <a:bodyPr/>
        <a:lstStyle/>
        <a:p>
          <a:endParaRPr lang="en-US"/>
        </a:p>
      </dgm:t>
    </dgm:pt>
    <dgm:pt modelId="{33F6B7A3-74F7-4C73-A7FC-F03A69FAF8B9}" type="sibTrans" cxnId="{58F26E7F-76DD-4A03-BD81-51734F44F8AF}">
      <dgm:prSet/>
      <dgm:spPr/>
      <dgm:t>
        <a:bodyPr/>
        <a:lstStyle/>
        <a:p>
          <a:endParaRPr lang="en-US" dirty="0"/>
        </a:p>
      </dgm:t>
    </dgm:pt>
    <dgm:pt modelId="{BF6B68AB-8C3F-40B1-A765-59A1017BA84B}">
      <dgm:prSet/>
      <dgm:spPr/>
      <dgm:t>
        <a:bodyPr/>
        <a:lstStyle/>
        <a:p>
          <a:r>
            <a:rPr lang="en-US" b="1" dirty="0"/>
            <a:t>6: </a:t>
          </a:r>
          <a:r>
            <a:rPr lang="en-US" dirty="0"/>
            <a:t>Avoid the Terms “This”, “These”, and “Those”.</a:t>
          </a:r>
        </a:p>
      </dgm:t>
    </dgm:pt>
    <dgm:pt modelId="{EA05D301-3930-4824-83E5-D061ED06B906}" type="parTrans" cxnId="{415033ED-700B-4CD9-9C35-5F313D8FB054}">
      <dgm:prSet/>
      <dgm:spPr/>
      <dgm:t>
        <a:bodyPr/>
        <a:lstStyle/>
        <a:p>
          <a:endParaRPr lang="en-US"/>
        </a:p>
      </dgm:t>
    </dgm:pt>
    <dgm:pt modelId="{D544E961-8803-47A3-84E9-143B460BFA07}" type="sibTrans" cxnId="{415033ED-700B-4CD9-9C35-5F313D8FB054}">
      <dgm:prSet/>
      <dgm:spPr/>
      <dgm:t>
        <a:bodyPr/>
        <a:lstStyle/>
        <a:p>
          <a:endParaRPr lang="en-US"/>
        </a:p>
      </dgm:t>
    </dgm:pt>
    <dgm:pt modelId="{4DD72D37-F64C-744E-BADB-FBBF61606DC0}" type="pres">
      <dgm:prSet presAssocID="{BCFD41B1-6EF3-499B-AD8A-498739699463}" presName="Name0" presStyleCnt="0">
        <dgm:presLayoutVars>
          <dgm:dir/>
          <dgm:resizeHandles val="exact"/>
        </dgm:presLayoutVars>
      </dgm:prSet>
      <dgm:spPr/>
    </dgm:pt>
    <dgm:pt modelId="{9C8AD34D-201E-8A4E-B7CC-38CF32F06FBE}" type="pres">
      <dgm:prSet presAssocID="{B1BACCB8-83A4-43AD-AE4F-0F6AE8C7A787}" presName="node" presStyleLbl="node1" presStyleIdx="0" presStyleCnt="6">
        <dgm:presLayoutVars>
          <dgm:bulletEnabled val="1"/>
        </dgm:presLayoutVars>
      </dgm:prSet>
      <dgm:spPr/>
    </dgm:pt>
    <dgm:pt modelId="{2207CD5B-C9C9-3341-A360-6C03226FDB2D}" type="pres">
      <dgm:prSet presAssocID="{CEBFED54-93BA-450E-A7B1-15E7D0EA85FF}" presName="sibTrans" presStyleLbl="sibTrans1D1" presStyleIdx="0" presStyleCnt="5"/>
      <dgm:spPr/>
    </dgm:pt>
    <dgm:pt modelId="{F7DC02A0-C7E0-5C42-AC61-923E7F56D528}" type="pres">
      <dgm:prSet presAssocID="{CEBFED54-93BA-450E-A7B1-15E7D0EA85FF}" presName="connectorText" presStyleLbl="sibTrans1D1" presStyleIdx="0" presStyleCnt="5"/>
      <dgm:spPr/>
    </dgm:pt>
    <dgm:pt modelId="{1C6840BB-2918-6044-81A4-7E7D29960F01}" type="pres">
      <dgm:prSet presAssocID="{8F41F914-90E3-407B-96A6-818E63C4CEC6}" presName="node" presStyleLbl="node1" presStyleIdx="1" presStyleCnt="6">
        <dgm:presLayoutVars>
          <dgm:bulletEnabled val="1"/>
        </dgm:presLayoutVars>
      </dgm:prSet>
      <dgm:spPr/>
    </dgm:pt>
    <dgm:pt modelId="{D70F093C-8221-1146-8463-20DF145EA64D}" type="pres">
      <dgm:prSet presAssocID="{E8737D16-1FF0-442E-9C40-5311802BE064}" presName="sibTrans" presStyleLbl="sibTrans1D1" presStyleIdx="1" presStyleCnt="5"/>
      <dgm:spPr/>
    </dgm:pt>
    <dgm:pt modelId="{21FCFB0B-9D3C-CD48-8C92-94A782A947C8}" type="pres">
      <dgm:prSet presAssocID="{E8737D16-1FF0-442E-9C40-5311802BE064}" presName="connectorText" presStyleLbl="sibTrans1D1" presStyleIdx="1" presStyleCnt="5"/>
      <dgm:spPr/>
    </dgm:pt>
    <dgm:pt modelId="{6811532C-29CD-BE4A-B213-999FB9A1CBC8}" type="pres">
      <dgm:prSet presAssocID="{22DC15B4-36D5-4456-9F56-70FAEB5FAEF7}" presName="node" presStyleLbl="node1" presStyleIdx="2" presStyleCnt="6">
        <dgm:presLayoutVars>
          <dgm:bulletEnabled val="1"/>
        </dgm:presLayoutVars>
      </dgm:prSet>
      <dgm:spPr/>
    </dgm:pt>
    <dgm:pt modelId="{C4AB8CA8-D1B7-1341-9762-007BCCDE4A21}" type="pres">
      <dgm:prSet presAssocID="{86F3BB94-0EFF-45B5-8F16-B84B33021788}" presName="sibTrans" presStyleLbl="sibTrans1D1" presStyleIdx="2" presStyleCnt="5"/>
      <dgm:spPr/>
    </dgm:pt>
    <dgm:pt modelId="{3002954C-515D-0D40-9259-5E9EAB4FA3D9}" type="pres">
      <dgm:prSet presAssocID="{86F3BB94-0EFF-45B5-8F16-B84B33021788}" presName="connectorText" presStyleLbl="sibTrans1D1" presStyleIdx="2" presStyleCnt="5"/>
      <dgm:spPr/>
    </dgm:pt>
    <dgm:pt modelId="{C27A8BBD-DA6E-C240-8989-3BC7F97DDFCB}" type="pres">
      <dgm:prSet presAssocID="{74F12291-CD69-4CB8-8461-948C33279BC1}" presName="node" presStyleLbl="node1" presStyleIdx="3" presStyleCnt="6">
        <dgm:presLayoutVars>
          <dgm:bulletEnabled val="1"/>
        </dgm:presLayoutVars>
      </dgm:prSet>
      <dgm:spPr/>
    </dgm:pt>
    <dgm:pt modelId="{5A38FD2D-6E96-9542-B606-D2F4D3B99183}" type="pres">
      <dgm:prSet presAssocID="{2C783F7F-4940-4F47-8C9A-6A1497D3D421}" presName="sibTrans" presStyleLbl="sibTrans1D1" presStyleIdx="3" presStyleCnt="5"/>
      <dgm:spPr/>
    </dgm:pt>
    <dgm:pt modelId="{850DC951-9A42-3C4E-AD2A-6A61C2A7DC6D}" type="pres">
      <dgm:prSet presAssocID="{2C783F7F-4940-4F47-8C9A-6A1497D3D421}" presName="connectorText" presStyleLbl="sibTrans1D1" presStyleIdx="3" presStyleCnt="5"/>
      <dgm:spPr/>
    </dgm:pt>
    <dgm:pt modelId="{FAAB87D1-3625-9148-88C8-4A4CAA8852F0}" type="pres">
      <dgm:prSet presAssocID="{FA3FADB0-995A-4C47-8F04-F634422F6906}" presName="node" presStyleLbl="node1" presStyleIdx="4" presStyleCnt="6">
        <dgm:presLayoutVars>
          <dgm:bulletEnabled val="1"/>
        </dgm:presLayoutVars>
      </dgm:prSet>
      <dgm:spPr/>
    </dgm:pt>
    <dgm:pt modelId="{7EE6EF19-8BE8-D741-936B-14F480C1548B}" type="pres">
      <dgm:prSet presAssocID="{33F6B7A3-74F7-4C73-A7FC-F03A69FAF8B9}" presName="sibTrans" presStyleLbl="sibTrans1D1" presStyleIdx="4" presStyleCnt="5"/>
      <dgm:spPr/>
    </dgm:pt>
    <dgm:pt modelId="{500D2EAC-3F66-1041-A933-73B0D0293F64}" type="pres">
      <dgm:prSet presAssocID="{33F6B7A3-74F7-4C73-A7FC-F03A69FAF8B9}" presName="connectorText" presStyleLbl="sibTrans1D1" presStyleIdx="4" presStyleCnt="5"/>
      <dgm:spPr/>
    </dgm:pt>
    <dgm:pt modelId="{31109F67-86C9-0243-BDF7-CB12738ADC19}" type="pres">
      <dgm:prSet presAssocID="{BF6B68AB-8C3F-40B1-A765-59A1017BA84B}" presName="node" presStyleLbl="node1" presStyleIdx="5" presStyleCnt="6">
        <dgm:presLayoutVars>
          <dgm:bulletEnabled val="1"/>
        </dgm:presLayoutVars>
      </dgm:prSet>
      <dgm:spPr/>
    </dgm:pt>
  </dgm:ptLst>
  <dgm:cxnLst>
    <dgm:cxn modelId="{5C899800-290E-4153-ACBB-0B9CA707574B}" srcId="{BCFD41B1-6EF3-499B-AD8A-498739699463}" destId="{22DC15B4-36D5-4456-9F56-70FAEB5FAEF7}" srcOrd="2" destOrd="0" parTransId="{6E9452BD-327C-4B55-A37B-BA938DAB8DC1}" sibTransId="{86F3BB94-0EFF-45B5-8F16-B84B33021788}"/>
    <dgm:cxn modelId="{FD27D502-6BD5-43CB-9D2D-F494C26BFCFC}" srcId="{BCFD41B1-6EF3-499B-AD8A-498739699463}" destId="{74F12291-CD69-4CB8-8461-948C33279BC1}" srcOrd="3" destOrd="0" parTransId="{B4189E7A-CF7E-4478-B7C6-02C7C6F52923}" sibTransId="{2C783F7F-4940-4F47-8C9A-6A1497D3D421}"/>
    <dgm:cxn modelId="{1FDA211A-331C-224A-BD5B-45BE95F9DFBF}" type="presOf" srcId="{CEBFED54-93BA-450E-A7B1-15E7D0EA85FF}" destId="{F7DC02A0-C7E0-5C42-AC61-923E7F56D528}" srcOrd="1" destOrd="0" presId="urn:microsoft.com/office/officeart/2016/7/layout/RepeatingBendingProcessNew"/>
    <dgm:cxn modelId="{4C30A230-F523-CE4E-B862-808D52CB7335}" type="presOf" srcId="{74F12291-CD69-4CB8-8461-948C33279BC1}" destId="{C27A8BBD-DA6E-C240-8989-3BC7F97DDFCB}" srcOrd="0" destOrd="0" presId="urn:microsoft.com/office/officeart/2016/7/layout/RepeatingBendingProcessNew"/>
    <dgm:cxn modelId="{B5AB5D32-1C02-0E45-93BE-E959557733CD}" type="presOf" srcId="{86F3BB94-0EFF-45B5-8F16-B84B33021788}" destId="{3002954C-515D-0D40-9259-5E9EAB4FA3D9}" srcOrd="1" destOrd="0" presId="urn:microsoft.com/office/officeart/2016/7/layout/RepeatingBendingProcessNew"/>
    <dgm:cxn modelId="{7A9DE73F-8A4E-5346-AD29-22F3071BD609}" type="presOf" srcId="{CEBFED54-93BA-450E-A7B1-15E7D0EA85FF}" destId="{2207CD5B-C9C9-3341-A360-6C03226FDB2D}" srcOrd="0" destOrd="0" presId="urn:microsoft.com/office/officeart/2016/7/layout/RepeatingBendingProcessNew"/>
    <dgm:cxn modelId="{01777441-F52C-4244-8CB2-9A128566B4C6}" type="presOf" srcId="{33F6B7A3-74F7-4C73-A7FC-F03A69FAF8B9}" destId="{500D2EAC-3F66-1041-A933-73B0D0293F64}" srcOrd="1" destOrd="0" presId="urn:microsoft.com/office/officeart/2016/7/layout/RepeatingBendingProcessNew"/>
    <dgm:cxn modelId="{FAC55948-D5F6-5246-A534-009B80116832}" type="presOf" srcId="{33F6B7A3-74F7-4C73-A7FC-F03A69FAF8B9}" destId="{7EE6EF19-8BE8-D741-936B-14F480C1548B}" srcOrd="0" destOrd="0" presId="urn:microsoft.com/office/officeart/2016/7/layout/RepeatingBendingProcessNew"/>
    <dgm:cxn modelId="{ECE37F4B-D336-2246-9F64-A47AAB97428A}" type="presOf" srcId="{BCFD41B1-6EF3-499B-AD8A-498739699463}" destId="{4DD72D37-F64C-744E-BADB-FBBF61606DC0}" srcOrd="0" destOrd="0" presId="urn:microsoft.com/office/officeart/2016/7/layout/RepeatingBendingProcessNew"/>
    <dgm:cxn modelId="{B8680171-9ADA-6145-8D76-B276741E9AE7}" type="presOf" srcId="{E8737D16-1FF0-442E-9C40-5311802BE064}" destId="{D70F093C-8221-1146-8463-20DF145EA64D}" srcOrd="0" destOrd="0" presId="urn:microsoft.com/office/officeart/2016/7/layout/RepeatingBendingProcessNew"/>
    <dgm:cxn modelId="{1403017D-67F4-BB4C-AB78-740BE5F4C4EB}" type="presOf" srcId="{86F3BB94-0EFF-45B5-8F16-B84B33021788}" destId="{C4AB8CA8-D1B7-1341-9762-007BCCDE4A21}" srcOrd="0" destOrd="0" presId="urn:microsoft.com/office/officeart/2016/7/layout/RepeatingBendingProcessNew"/>
    <dgm:cxn modelId="{58F26E7F-76DD-4A03-BD81-51734F44F8AF}" srcId="{BCFD41B1-6EF3-499B-AD8A-498739699463}" destId="{FA3FADB0-995A-4C47-8F04-F634422F6906}" srcOrd="4" destOrd="0" parTransId="{A52A907F-D861-43FD-BA4A-3A7D82C526F0}" sibTransId="{33F6B7A3-74F7-4C73-A7FC-F03A69FAF8B9}"/>
    <dgm:cxn modelId="{288BDF93-FCAC-7E4B-9863-0BAE2E674AEC}" type="presOf" srcId="{E8737D16-1FF0-442E-9C40-5311802BE064}" destId="{21FCFB0B-9D3C-CD48-8C92-94A782A947C8}" srcOrd="1" destOrd="0" presId="urn:microsoft.com/office/officeart/2016/7/layout/RepeatingBendingProcessNew"/>
    <dgm:cxn modelId="{6B50FD9A-0618-4FFC-A41E-68C57013C4D9}" srcId="{BCFD41B1-6EF3-499B-AD8A-498739699463}" destId="{B1BACCB8-83A4-43AD-AE4F-0F6AE8C7A787}" srcOrd="0" destOrd="0" parTransId="{55EFA3FD-1CFD-4944-8311-65020F6E96B8}" sibTransId="{CEBFED54-93BA-450E-A7B1-15E7D0EA85FF}"/>
    <dgm:cxn modelId="{2151A79D-FC8B-8D42-8A5E-3EE96A311547}" type="presOf" srcId="{8F41F914-90E3-407B-96A6-818E63C4CEC6}" destId="{1C6840BB-2918-6044-81A4-7E7D29960F01}" srcOrd="0" destOrd="0" presId="urn:microsoft.com/office/officeart/2016/7/layout/RepeatingBendingProcessNew"/>
    <dgm:cxn modelId="{534FA1A0-CB22-3145-9BEE-06766EF2DDF6}" type="presOf" srcId="{22DC15B4-36D5-4456-9F56-70FAEB5FAEF7}" destId="{6811532C-29CD-BE4A-B213-999FB9A1CBC8}" srcOrd="0" destOrd="0" presId="urn:microsoft.com/office/officeart/2016/7/layout/RepeatingBendingProcessNew"/>
    <dgm:cxn modelId="{30D58EA1-C070-7848-A99C-9D1D8DE48932}" type="presOf" srcId="{2C783F7F-4940-4F47-8C9A-6A1497D3D421}" destId="{5A38FD2D-6E96-9542-B606-D2F4D3B99183}" srcOrd="0" destOrd="0" presId="urn:microsoft.com/office/officeart/2016/7/layout/RepeatingBendingProcessNew"/>
    <dgm:cxn modelId="{5DF1DCA2-034C-0343-9A5B-D7665B1A8A22}" type="presOf" srcId="{BF6B68AB-8C3F-40B1-A765-59A1017BA84B}" destId="{31109F67-86C9-0243-BDF7-CB12738ADC19}" srcOrd="0" destOrd="0" presId="urn:microsoft.com/office/officeart/2016/7/layout/RepeatingBendingProcessNew"/>
    <dgm:cxn modelId="{97672CA8-C144-4182-B349-17835C057F23}" srcId="{BCFD41B1-6EF3-499B-AD8A-498739699463}" destId="{8F41F914-90E3-407B-96A6-818E63C4CEC6}" srcOrd="1" destOrd="0" parTransId="{7E721D05-30B3-4871-B5A0-E1CD205A7A87}" sibTransId="{E8737D16-1FF0-442E-9C40-5311802BE064}"/>
    <dgm:cxn modelId="{BD1727D2-D92E-EE4B-8541-4C643FC83632}" type="presOf" srcId="{FA3FADB0-995A-4C47-8F04-F634422F6906}" destId="{FAAB87D1-3625-9148-88C8-4A4CAA8852F0}" srcOrd="0" destOrd="0" presId="urn:microsoft.com/office/officeart/2016/7/layout/RepeatingBendingProcessNew"/>
    <dgm:cxn modelId="{415033ED-700B-4CD9-9C35-5F313D8FB054}" srcId="{BCFD41B1-6EF3-499B-AD8A-498739699463}" destId="{BF6B68AB-8C3F-40B1-A765-59A1017BA84B}" srcOrd="5" destOrd="0" parTransId="{EA05D301-3930-4824-83E5-D061ED06B906}" sibTransId="{D544E961-8803-47A3-84E9-143B460BFA07}"/>
    <dgm:cxn modelId="{6E462AF7-DBF4-9547-831D-20A47A2AF2F3}" type="presOf" srcId="{2C783F7F-4940-4F47-8C9A-6A1497D3D421}" destId="{850DC951-9A42-3C4E-AD2A-6A61C2A7DC6D}" srcOrd="1" destOrd="0" presId="urn:microsoft.com/office/officeart/2016/7/layout/RepeatingBendingProcessNew"/>
    <dgm:cxn modelId="{6BA8E8F7-B934-A547-8B3E-5DB623D1E5B5}" type="presOf" srcId="{B1BACCB8-83A4-43AD-AE4F-0F6AE8C7A787}" destId="{9C8AD34D-201E-8A4E-B7CC-38CF32F06FBE}" srcOrd="0" destOrd="0" presId="urn:microsoft.com/office/officeart/2016/7/layout/RepeatingBendingProcessNew"/>
    <dgm:cxn modelId="{DE7D518E-DCD9-0943-8314-117EF9715916}" type="presParOf" srcId="{4DD72D37-F64C-744E-BADB-FBBF61606DC0}" destId="{9C8AD34D-201E-8A4E-B7CC-38CF32F06FBE}" srcOrd="0" destOrd="0" presId="urn:microsoft.com/office/officeart/2016/7/layout/RepeatingBendingProcessNew"/>
    <dgm:cxn modelId="{4CA3C30D-7726-AF44-84A8-70646818F778}" type="presParOf" srcId="{4DD72D37-F64C-744E-BADB-FBBF61606DC0}" destId="{2207CD5B-C9C9-3341-A360-6C03226FDB2D}" srcOrd="1" destOrd="0" presId="urn:microsoft.com/office/officeart/2016/7/layout/RepeatingBendingProcessNew"/>
    <dgm:cxn modelId="{B43A5CED-9C35-874E-AEE4-DFB59B2D1B52}" type="presParOf" srcId="{2207CD5B-C9C9-3341-A360-6C03226FDB2D}" destId="{F7DC02A0-C7E0-5C42-AC61-923E7F56D528}" srcOrd="0" destOrd="0" presId="urn:microsoft.com/office/officeart/2016/7/layout/RepeatingBendingProcessNew"/>
    <dgm:cxn modelId="{0872D913-6C5E-E843-96E8-C59FC4A43C37}" type="presParOf" srcId="{4DD72D37-F64C-744E-BADB-FBBF61606DC0}" destId="{1C6840BB-2918-6044-81A4-7E7D29960F01}" srcOrd="2" destOrd="0" presId="urn:microsoft.com/office/officeart/2016/7/layout/RepeatingBendingProcessNew"/>
    <dgm:cxn modelId="{11B5D7E9-4869-7F4D-BB3A-12BDB58E5080}" type="presParOf" srcId="{4DD72D37-F64C-744E-BADB-FBBF61606DC0}" destId="{D70F093C-8221-1146-8463-20DF145EA64D}" srcOrd="3" destOrd="0" presId="urn:microsoft.com/office/officeart/2016/7/layout/RepeatingBendingProcessNew"/>
    <dgm:cxn modelId="{C55363FB-3B09-9546-B08D-009F6663CBB3}" type="presParOf" srcId="{D70F093C-8221-1146-8463-20DF145EA64D}" destId="{21FCFB0B-9D3C-CD48-8C92-94A782A947C8}" srcOrd="0" destOrd="0" presId="urn:microsoft.com/office/officeart/2016/7/layout/RepeatingBendingProcessNew"/>
    <dgm:cxn modelId="{C61349B4-4108-074A-8021-2CA6CBF72A60}" type="presParOf" srcId="{4DD72D37-F64C-744E-BADB-FBBF61606DC0}" destId="{6811532C-29CD-BE4A-B213-999FB9A1CBC8}" srcOrd="4" destOrd="0" presId="urn:microsoft.com/office/officeart/2016/7/layout/RepeatingBendingProcessNew"/>
    <dgm:cxn modelId="{7142FA0B-A0BE-6744-98CD-945652039A0C}" type="presParOf" srcId="{4DD72D37-F64C-744E-BADB-FBBF61606DC0}" destId="{C4AB8CA8-D1B7-1341-9762-007BCCDE4A21}" srcOrd="5" destOrd="0" presId="urn:microsoft.com/office/officeart/2016/7/layout/RepeatingBendingProcessNew"/>
    <dgm:cxn modelId="{D9C51EF8-DECE-644F-9716-F16542608349}" type="presParOf" srcId="{C4AB8CA8-D1B7-1341-9762-007BCCDE4A21}" destId="{3002954C-515D-0D40-9259-5E9EAB4FA3D9}" srcOrd="0" destOrd="0" presId="urn:microsoft.com/office/officeart/2016/7/layout/RepeatingBendingProcessNew"/>
    <dgm:cxn modelId="{5A82787D-57AF-5949-A475-6AD2D3A93DD2}" type="presParOf" srcId="{4DD72D37-F64C-744E-BADB-FBBF61606DC0}" destId="{C27A8BBD-DA6E-C240-8989-3BC7F97DDFCB}" srcOrd="6" destOrd="0" presId="urn:microsoft.com/office/officeart/2016/7/layout/RepeatingBendingProcessNew"/>
    <dgm:cxn modelId="{470ACEC3-C33B-5843-8795-35AA614313FA}" type="presParOf" srcId="{4DD72D37-F64C-744E-BADB-FBBF61606DC0}" destId="{5A38FD2D-6E96-9542-B606-D2F4D3B99183}" srcOrd="7" destOrd="0" presId="urn:microsoft.com/office/officeart/2016/7/layout/RepeatingBendingProcessNew"/>
    <dgm:cxn modelId="{1FE45927-4C2C-874F-A3F8-7CAF5429FD08}" type="presParOf" srcId="{5A38FD2D-6E96-9542-B606-D2F4D3B99183}" destId="{850DC951-9A42-3C4E-AD2A-6A61C2A7DC6D}" srcOrd="0" destOrd="0" presId="urn:microsoft.com/office/officeart/2016/7/layout/RepeatingBendingProcessNew"/>
    <dgm:cxn modelId="{E143497E-A8D6-7240-9ECB-EE04E0303A15}" type="presParOf" srcId="{4DD72D37-F64C-744E-BADB-FBBF61606DC0}" destId="{FAAB87D1-3625-9148-88C8-4A4CAA8852F0}" srcOrd="8" destOrd="0" presId="urn:microsoft.com/office/officeart/2016/7/layout/RepeatingBendingProcessNew"/>
    <dgm:cxn modelId="{CE4C5F2C-527C-2D42-B33E-4DAC2A20E81A}" type="presParOf" srcId="{4DD72D37-F64C-744E-BADB-FBBF61606DC0}" destId="{7EE6EF19-8BE8-D741-936B-14F480C1548B}" srcOrd="9" destOrd="0" presId="urn:microsoft.com/office/officeart/2016/7/layout/RepeatingBendingProcessNew"/>
    <dgm:cxn modelId="{62DA8CB7-0AF0-614B-87E4-32F0F667B306}" type="presParOf" srcId="{7EE6EF19-8BE8-D741-936B-14F480C1548B}" destId="{500D2EAC-3F66-1041-A933-73B0D0293F64}" srcOrd="0" destOrd="0" presId="urn:microsoft.com/office/officeart/2016/7/layout/RepeatingBendingProcessNew"/>
    <dgm:cxn modelId="{40F6D029-44C9-0045-A87E-21C837737837}" type="presParOf" srcId="{4DD72D37-F64C-744E-BADB-FBBF61606DC0}" destId="{31109F67-86C9-0243-BDF7-CB12738ADC19}"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7CD5B-C9C9-3341-A360-6C03226FDB2D}">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57014" y="912848"/>
        <a:ext cx="34897" cy="6979"/>
      </dsp:txXfrm>
    </dsp:sp>
    <dsp:sp modelId="{9C8AD34D-201E-8A4E-B7CC-38CF32F06FBE}">
      <dsp:nvSpPr>
        <dsp:cNvPr id="0" name=""/>
        <dsp:cNvSpPr/>
      </dsp:nvSpPr>
      <dsp:spPr>
        <a:xfrm>
          <a:off x="8061" y="5979"/>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00150">
            <a:lnSpc>
              <a:spcPct val="90000"/>
            </a:lnSpc>
            <a:spcBef>
              <a:spcPct val="0"/>
            </a:spcBef>
            <a:spcAft>
              <a:spcPct val="35000"/>
            </a:spcAft>
            <a:buNone/>
          </a:pPr>
          <a:r>
            <a:rPr lang="en-US" sz="2700" b="1" kern="1200" dirty="0"/>
            <a:t>1:</a:t>
          </a:r>
          <a:r>
            <a:rPr lang="en-US" sz="2700" kern="1200" dirty="0"/>
            <a:t> Clarify the Difference Between Active and Passive Voice</a:t>
          </a:r>
        </a:p>
      </dsp:txBody>
      <dsp:txXfrm>
        <a:off x="8061" y="5979"/>
        <a:ext cx="3034531" cy="1820718"/>
      </dsp:txXfrm>
    </dsp:sp>
    <dsp:sp modelId="{D70F093C-8221-1146-8463-20DF145EA64D}">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089488" y="912848"/>
        <a:ext cx="34897" cy="6979"/>
      </dsp:txXfrm>
    </dsp:sp>
    <dsp:sp modelId="{1C6840BB-2918-6044-81A4-7E7D29960F01}">
      <dsp:nvSpPr>
        <dsp:cNvPr id="0" name=""/>
        <dsp:cNvSpPr/>
      </dsp:nvSpPr>
      <dsp:spPr>
        <a:xfrm>
          <a:off x="3740534" y="5979"/>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00150">
            <a:lnSpc>
              <a:spcPct val="90000"/>
            </a:lnSpc>
            <a:spcBef>
              <a:spcPct val="0"/>
            </a:spcBef>
            <a:spcAft>
              <a:spcPct val="35000"/>
            </a:spcAft>
            <a:buNone/>
          </a:pPr>
          <a:r>
            <a:rPr lang="en-US" sz="2700" b="1" kern="1200" dirty="0"/>
            <a:t>2:</a:t>
          </a:r>
          <a:r>
            <a:rPr lang="en-US" sz="2700" kern="1200" dirty="0"/>
            <a:t> Establish Tone</a:t>
          </a:r>
        </a:p>
      </dsp:txBody>
      <dsp:txXfrm>
        <a:off x="3740534" y="5979"/>
        <a:ext cx="3034531" cy="1820718"/>
      </dsp:txXfrm>
    </dsp:sp>
    <dsp:sp modelId="{C4AB8CA8-D1B7-1341-9762-007BCCDE4A21}">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70362" y="2155079"/>
        <a:ext cx="374875" cy="6979"/>
      </dsp:txXfrm>
    </dsp:sp>
    <dsp:sp modelId="{6811532C-29CD-BE4A-B213-999FB9A1CBC8}">
      <dsp:nvSpPr>
        <dsp:cNvPr id="0" name=""/>
        <dsp:cNvSpPr/>
      </dsp:nvSpPr>
      <dsp:spPr>
        <a:xfrm>
          <a:off x="7473007" y="5979"/>
          <a:ext cx="3034531" cy="18207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00150">
            <a:lnSpc>
              <a:spcPct val="90000"/>
            </a:lnSpc>
            <a:spcBef>
              <a:spcPct val="0"/>
            </a:spcBef>
            <a:spcAft>
              <a:spcPct val="35000"/>
            </a:spcAft>
            <a:buNone/>
          </a:pPr>
          <a:r>
            <a:rPr lang="en-US" sz="2700" b="1" kern="1200" dirty="0"/>
            <a:t>3: </a:t>
          </a:r>
          <a:r>
            <a:rPr lang="en-US" sz="2700" kern="1200" dirty="0"/>
            <a:t>Apply the Active Voice Using Researcher-First Language</a:t>
          </a:r>
        </a:p>
      </dsp:txBody>
      <dsp:txXfrm>
        <a:off x="7473007" y="5979"/>
        <a:ext cx="3034531" cy="1820718"/>
      </dsp:txXfrm>
    </dsp:sp>
    <dsp:sp modelId="{5A38FD2D-6E96-9542-B606-D2F4D3B99183}">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57014" y="3431509"/>
        <a:ext cx="34897" cy="6979"/>
      </dsp:txXfrm>
    </dsp:sp>
    <dsp:sp modelId="{C27A8BBD-DA6E-C240-8989-3BC7F97DDFCB}">
      <dsp:nvSpPr>
        <dsp:cNvPr id="0" name=""/>
        <dsp:cNvSpPr/>
      </dsp:nvSpPr>
      <dsp:spPr>
        <a:xfrm>
          <a:off x="8061" y="2524640"/>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00150">
            <a:lnSpc>
              <a:spcPct val="90000"/>
            </a:lnSpc>
            <a:spcBef>
              <a:spcPct val="0"/>
            </a:spcBef>
            <a:spcAft>
              <a:spcPct val="35000"/>
            </a:spcAft>
            <a:buNone/>
          </a:pPr>
          <a:r>
            <a:rPr lang="en-US" sz="2700" b="1" kern="1200" dirty="0"/>
            <a:t>4: </a:t>
          </a:r>
          <a:r>
            <a:rPr lang="en-US" sz="2700" kern="1200" dirty="0"/>
            <a:t>Repeatedly Citing Specific Last Names Does Not Equal Redundancy</a:t>
          </a:r>
        </a:p>
      </dsp:txBody>
      <dsp:txXfrm>
        <a:off x="8061" y="2524640"/>
        <a:ext cx="3034531" cy="1820718"/>
      </dsp:txXfrm>
    </dsp:sp>
    <dsp:sp modelId="{7EE6EF19-8BE8-D741-936B-14F480C1548B}">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089488" y="3431509"/>
        <a:ext cx="34897" cy="6979"/>
      </dsp:txXfrm>
    </dsp:sp>
    <dsp:sp modelId="{FAAB87D1-3625-9148-88C8-4A4CAA8852F0}">
      <dsp:nvSpPr>
        <dsp:cNvPr id="0" name=""/>
        <dsp:cNvSpPr/>
      </dsp:nvSpPr>
      <dsp:spPr>
        <a:xfrm>
          <a:off x="3740534" y="2524640"/>
          <a:ext cx="3034531" cy="1820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00150">
            <a:lnSpc>
              <a:spcPct val="90000"/>
            </a:lnSpc>
            <a:spcBef>
              <a:spcPct val="0"/>
            </a:spcBef>
            <a:spcAft>
              <a:spcPct val="35000"/>
            </a:spcAft>
            <a:buNone/>
          </a:pPr>
          <a:r>
            <a:rPr lang="en-US" sz="2700" b="1" kern="1200" dirty="0"/>
            <a:t>5: </a:t>
          </a:r>
          <a:r>
            <a:rPr lang="en-US" sz="2700" kern="1200" dirty="0"/>
            <a:t>Avoid Lumping Sources Together In Parenthetical Citations</a:t>
          </a:r>
        </a:p>
      </dsp:txBody>
      <dsp:txXfrm>
        <a:off x="3740534" y="2524640"/>
        <a:ext cx="3034531" cy="1820718"/>
      </dsp:txXfrm>
    </dsp:sp>
    <dsp:sp modelId="{31109F67-86C9-0243-BDF7-CB12738ADC19}">
      <dsp:nvSpPr>
        <dsp:cNvPr id="0" name=""/>
        <dsp:cNvSpPr/>
      </dsp:nvSpPr>
      <dsp:spPr>
        <a:xfrm>
          <a:off x="7473007" y="2524640"/>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200150">
            <a:lnSpc>
              <a:spcPct val="90000"/>
            </a:lnSpc>
            <a:spcBef>
              <a:spcPct val="0"/>
            </a:spcBef>
            <a:spcAft>
              <a:spcPct val="35000"/>
            </a:spcAft>
            <a:buNone/>
          </a:pPr>
          <a:r>
            <a:rPr lang="en-US" sz="2700" b="1" kern="1200" dirty="0"/>
            <a:t>6: </a:t>
          </a:r>
          <a:r>
            <a:rPr lang="en-US" sz="2700" kern="1200" dirty="0"/>
            <a:t>Avoid the Terms “This”, “These”, and “Those”.</a:t>
          </a:r>
        </a:p>
      </dsp:txBody>
      <dsp:txXfrm>
        <a:off x="7473007" y="2524640"/>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A9D4D-2D9A-A749-B95B-D1AB9680EDC3}" type="datetimeFigureOut">
              <a:rPr lang="en-US" smtClean="0"/>
              <a:t>3/5/21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596EC-E4C9-A24E-8F28-287750C2F800}" type="slidenum">
              <a:rPr lang="en-US" smtClean="0"/>
              <a:t>‹#›</a:t>
            </a:fld>
            <a:endParaRPr lang="en-US" dirty="0"/>
          </a:p>
        </p:txBody>
      </p:sp>
    </p:spTree>
    <p:extLst>
      <p:ext uri="{BB962C8B-B14F-4D97-AF65-F5344CB8AC3E}">
        <p14:creationId xmlns:p14="http://schemas.microsoft.com/office/powerpoint/2010/main" val="174518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9596EC-E4C9-A24E-8F28-287750C2F800}" type="slidenum">
              <a:rPr lang="en-US" smtClean="0"/>
              <a:t>6</a:t>
            </a:fld>
            <a:endParaRPr lang="en-US" dirty="0"/>
          </a:p>
        </p:txBody>
      </p:sp>
    </p:spTree>
    <p:extLst>
      <p:ext uri="{BB962C8B-B14F-4D97-AF65-F5344CB8AC3E}">
        <p14:creationId xmlns:p14="http://schemas.microsoft.com/office/powerpoint/2010/main" val="408010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9596EC-E4C9-A24E-8F28-287750C2F800}" type="slidenum">
              <a:rPr lang="en-US" smtClean="0"/>
              <a:t>7</a:t>
            </a:fld>
            <a:endParaRPr lang="en-US" dirty="0"/>
          </a:p>
        </p:txBody>
      </p:sp>
    </p:spTree>
    <p:extLst>
      <p:ext uri="{BB962C8B-B14F-4D97-AF65-F5344CB8AC3E}">
        <p14:creationId xmlns:p14="http://schemas.microsoft.com/office/powerpoint/2010/main" val="310693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9596EC-E4C9-A24E-8F28-287750C2F800}" type="slidenum">
              <a:rPr lang="en-US" smtClean="0"/>
              <a:t>8</a:t>
            </a:fld>
            <a:endParaRPr lang="en-US" dirty="0"/>
          </a:p>
        </p:txBody>
      </p:sp>
    </p:spTree>
    <p:extLst>
      <p:ext uri="{BB962C8B-B14F-4D97-AF65-F5344CB8AC3E}">
        <p14:creationId xmlns:p14="http://schemas.microsoft.com/office/powerpoint/2010/main" val="41831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9596EC-E4C9-A24E-8F28-287750C2F800}" type="slidenum">
              <a:rPr lang="en-US" smtClean="0"/>
              <a:t>9</a:t>
            </a:fld>
            <a:endParaRPr lang="en-US" dirty="0"/>
          </a:p>
        </p:txBody>
      </p:sp>
    </p:spTree>
    <p:extLst>
      <p:ext uri="{BB962C8B-B14F-4D97-AF65-F5344CB8AC3E}">
        <p14:creationId xmlns:p14="http://schemas.microsoft.com/office/powerpoint/2010/main" val="24650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9596EC-E4C9-A24E-8F28-287750C2F800}" type="slidenum">
              <a:rPr lang="en-US" smtClean="0"/>
              <a:t>14</a:t>
            </a:fld>
            <a:endParaRPr lang="en-US" dirty="0"/>
          </a:p>
        </p:txBody>
      </p:sp>
    </p:spTree>
    <p:extLst>
      <p:ext uri="{BB962C8B-B14F-4D97-AF65-F5344CB8AC3E}">
        <p14:creationId xmlns:p14="http://schemas.microsoft.com/office/powerpoint/2010/main" val="31585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9596EC-E4C9-A24E-8F28-287750C2F800}" type="slidenum">
              <a:rPr lang="en-US" smtClean="0"/>
              <a:t>16</a:t>
            </a:fld>
            <a:endParaRPr lang="en-US" dirty="0"/>
          </a:p>
        </p:txBody>
      </p:sp>
    </p:spTree>
    <p:extLst>
      <p:ext uri="{BB962C8B-B14F-4D97-AF65-F5344CB8AC3E}">
        <p14:creationId xmlns:p14="http://schemas.microsoft.com/office/powerpoint/2010/main" val="405538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560164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97416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312552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251084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8E2D-701D-B14D-B98C-AC35CAFC28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948EE3-1158-5A4E-A995-91ED36F1D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60ED57-CAC2-7C4C-B0D1-D4C65905179F}"/>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5" name="Footer Placeholder 4">
            <a:extLst>
              <a:ext uri="{FF2B5EF4-FFF2-40B4-BE49-F238E27FC236}">
                <a16:creationId xmlns:a16="http://schemas.microsoft.com/office/drawing/2014/main" id="{973E696F-5700-5F47-898B-B79C71C79B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E936FF-0851-5646-81AC-09BC7ECABA98}"/>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036568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09D9-E863-1049-BF43-0505597F55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440D63-49F0-E04E-AC3F-D14C6B89CF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CFA09-52B1-3644-B38A-B0F591E7A148}"/>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5" name="Footer Placeholder 4">
            <a:extLst>
              <a:ext uri="{FF2B5EF4-FFF2-40B4-BE49-F238E27FC236}">
                <a16:creationId xmlns:a16="http://schemas.microsoft.com/office/drawing/2014/main" id="{E2A052E0-A14A-3E4A-81D8-E8690C0501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F277D4-217A-AA49-A899-F67083BCD8E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781911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BD40-1CA3-8E4D-84F7-FCF8C2A49C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4FD25D-8D8A-1247-8C12-4EA96B1282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232CE1-2417-8B44-8C92-697268C531DC}"/>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5" name="Footer Placeholder 4">
            <a:extLst>
              <a:ext uri="{FF2B5EF4-FFF2-40B4-BE49-F238E27FC236}">
                <a16:creationId xmlns:a16="http://schemas.microsoft.com/office/drawing/2014/main" id="{C92C5B37-B4DB-3B4B-9BEA-500F088453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29384C-CA44-7A4F-8D65-56A1A93931F9}"/>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880672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9478-267B-EB4A-AB70-5355E3668F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3648B-1668-C74A-A5A3-B27DEB52BD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375615-E350-4848-A242-55CCE110BB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7099BA-E362-3549-9DDA-C60A6AA8116B}"/>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6" name="Footer Placeholder 5">
            <a:extLst>
              <a:ext uri="{FF2B5EF4-FFF2-40B4-BE49-F238E27FC236}">
                <a16:creationId xmlns:a16="http://schemas.microsoft.com/office/drawing/2014/main" id="{0194274D-8F4D-5144-933C-0625BEEEA1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D201D6-4252-484D-B6A1-210577D8111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555602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600F-8236-7247-88C0-8C6E001F06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CE6FF1-5A0A-7D49-A27B-F30715FE19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B55524-929D-E743-B00E-D5668EE7C4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CE8370-E5E4-2642-B51C-5BEA83A12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EF754F-3C56-6B46-B1B0-32406E9448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2551EB-7F96-FB49-8564-BD9904762A13}"/>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8" name="Footer Placeholder 7">
            <a:extLst>
              <a:ext uri="{FF2B5EF4-FFF2-40B4-BE49-F238E27FC236}">
                <a16:creationId xmlns:a16="http://schemas.microsoft.com/office/drawing/2014/main" id="{544BEFA9-C22C-7A44-AB23-AD879151E5E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BB5458-83C1-C54A-81B6-424E4E65DA41}"/>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733958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61D1-785D-EF4A-9730-3DB44EA88C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F6E04C-56A7-814C-A6F4-90C2C606C141}"/>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4" name="Footer Placeholder 3">
            <a:extLst>
              <a:ext uri="{FF2B5EF4-FFF2-40B4-BE49-F238E27FC236}">
                <a16:creationId xmlns:a16="http://schemas.microsoft.com/office/drawing/2014/main" id="{DA583513-1392-BE44-9BC6-BFCA05C889C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A44529-7871-7943-B2C9-C744C7F51E5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94230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32A46-D913-7841-AD49-BDF019AA4015}"/>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3" name="Footer Placeholder 2">
            <a:extLst>
              <a:ext uri="{FF2B5EF4-FFF2-40B4-BE49-F238E27FC236}">
                <a16:creationId xmlns:a16="http://schemas.microsoft.com/office/drawing/2014/main" id="{D6260E29-2FFA-7B4E-9658-69D939F7CF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1A6425C-D3C5-FC4D-9EE7-80618FB8FEC2}"/>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48603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826587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2391-367C-8B40-871E-64EE67298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F0BF29-7D35-5C48-8226-48E28BE079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8C85BA-9A7D-1D4E-8CAE-EAC08A503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3BB10-93CC-A94D-BD48-1EBCBE3B2509}"/>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6" name="Footer Placeholder 5">
            <a:extLst>
              <a:ext uri="{FF2B5EF4-FFF2-40B4-BE49-F238E27FC236}">
                <a16:creationId xmlns:a16="http://schemas.microsoft.com/office/drawing/2014/main" id="{108276EC-F921-DF48-814B-2EF7CA453A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3E8D51-6DA0-4247-A441-F89F5C5B231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518642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DCB9-F19E-344B-B0D3-F09155AFDE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5FDB89-A623-DB41-A73E-F169E0880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ADD757-FE8F-9341-B7A2-4C582DA85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F7151C-83D9-B245-9839-E98F95BB1D44}"/>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6" name="Footer Placeholder 5">
            <a:extLst>
              <a:ext uri="{FF2B5EF4-FFF2-40B4-BE49-F238E27FC236}">
                <a16:creationId xmlns:a16="http://schemas.microsoft.com/office/drawing/2014/main" id="{99780868-E2F7-3040-BC9A-28CE0EEE0D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E07463-4DBF-5A48-A1A8-FEA277BB2385}"/>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876297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CC38-430F-3E4A-B057-C82DB2D312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78046A-4E44-E64B-A373-05CE186E9F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81236-0072-194B-8543-989EB9E80BD6}"/>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5" name="Footer Placeholder 4">
            <a:extLst>
              <a:ext uri="{FF2B5EF4-FFF2-40B4-BE49-F238E27FC236}">
                <a16:creationId xmlns:a16="http://schemas.microsoft.com/office/drawing/2014/main" id="{7DC11FFD-CA5C-B040-9EBD-8AA9FB74D6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2C9FD3-03B8-C344-B3D2-0E1523D281B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4222546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F7B019-B7A7-664E-952D-A42C5CF097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B3CD8-7919-B941-AE4B-4BEE1A6941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AE8C7-0684-0C49-AD9A-A2B81785AD90}"/>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5" name="Footer Placeholder 4">
            <a:extLst>
              <a:ext uri="{FF2B5EF4-FFF2-40B4-BE49-F238E27FC236}">
                <a16:creationId xmlns:a16="http://schemas.microsoft.com/office/drawing/2014/main" id="{767F174C-EC70-4444-9A0E-68D4E8CF4D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447538-4727-F647-9425-0AFCB327A050}"/>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22706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76235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46072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08616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94404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20383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0950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3/5/21</a:t>
            </a:fld>
            <a:endParaRPr lang="en-US" dirty="0"/>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25309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3/5/21</a:t>
            </a:fld>
            <a:endParaRPr lang="en-US" dirty="0"/>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dirty="0"/>
          </a:p>
        </p:txBody>
      </p:sp>
    </p:spTree>
    <p:extLst>
      <p:ext uri="{BB962C8B-B14F-4D97-AF65-F5344CB8AC3E}">
        <p14:creationId xmlns:p14="http://schemas.microsoft.com/office/powerpoint/2010/main" val="3300720670"/>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48282-C637-5046-A7E3-49472C3DCB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75596-58BB-A644-A0C9-C880ECA0D7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C9013-D500-6D47-AE05-87471F379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3/5/21</a:t>
            </a:fld>
            <a:endParaRPr lang="en-US" dirty="0"/>
          </a:p>
        </p:txBody>
      </p:sp>
      <p:sp>
        <p:nvSpPr>
          <p:cNvPr id="5" name="Footer Placeholder 4">
            <a:extLst>
              <a:ext uri="{FF2B5EF4-FFF2-40B4-BE49-F238E27FC236}">
                <a16:creationId xmlns:a16="http://schemas.microsoft.com/office/drawing/2014/main" id="{B157A618-95C1-DA4C-AA84-EDB6992FE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09C147-CD3D-2C42-9D20-210E7FDFAD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dirty="0"/>
          </a:p>
        </p:txBody>
      </p:sp>
    </p:spTree>
    <p:extLst>
      <p:ext uri="{BB962C8B-B14F-4D97-AF65-F5344CB8AC3E}">
        <p14:creationId xmlns:p14="http://schemas.microsoft.com/office/powerpoint/2010/main" val="16720192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apastyle.apa.org/instructional-aids"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mailto:Daniel.bohigian@sjsu.edu" TargetMode="External"/><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313A6D-4EE9-A140-86FD-085E63DAE161}"/>
              </a:ext>
            </a:extLst>
          </p:cNvPr>
          <p:cNvSpPr>
            <a:spLocks noGrp="1"/>
          </p:cNvSpPr>
          <p:nvPr>
            <p:ph type="ctrTitle"/>
          </p:nvPr>
        </p:nvSpPr>
        <p:spPr>
          <a:xfrm>
            <a:off x="6194716" y="739978"/>
            <a:ext cx="5334930" cy="3004145"/>
          </a:xfrm>
        </p:spPr>
        <p:txBody>
          <a:bodyPr>
            <a:normAutofit/>
          </a:bodyPr>
          <a:lstStyle/>
          <a:p>
            <a:r>
              <a:rPr lang="en-US" sz="3300" b="1" dirty="0">
                <a:latin typeface="Arial" panose="020B0604020202020204" pitchFamily="34" charset="0"/>
                <a:cs typeface="Arial" panose="020B0604020202020204" pitchFamily="34" charset="0"/>
              </a:rPr>
              <a:t>How to Teach Your Students to Use Active Voice in Scholarly Research and Writing</a:t>
            </a:r>
            <a:br>
              <a:rPr lang="en-US" sz="3300" dirty="0">
                <a:latin typeface="Arial" panose="020B0604020202020204" pitchFamily="34" charset="0"/>
                <a:cs typeface="Arial" panose="020B0604020202020204" pitchFamily="34" charset="0"/>
              </a:rPr>
            </a:br>
            <a:endParaRPr lang="en-US" sz="33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132BBF6-4FF6-0F4D-96F2-E69F394AD338}"/>
              </a:ext>
            </a:extLst>
          </p:cNvPr>
          <p:cNvSpPr>
            <a:spLocks noGrp="1"/>
          </p:cNvSpPr>
          <p:nvPr>
            <p:ph type="subTitle" idx="1"/>
          </p:nvPr>
        </p:nvSpPr>
        <p:spPr>
          <a:xfrm>
            <a:off x="6194715" y="3836197"/>
            <a:ext cx="5334931" cy="2189214"/>
          </a:xfrm>
        </p:spPr>
        <p:txBody>
          <a:bodyPr>
            <a:normAutofit/>
          </a:bodyPr>
          <a:lstStyle/>
          <a:p>
            <a:r>
              <a:rPr lang="en-US" dirty="0">
                <a:latin typeface="Arial" panose="020B0604020202020204" pitchFamily="34" charset="0"/>
                <a:cs typeface="Arial" panose="020B0604020202020204" pitchFamily="34" charset="0"/>
              </a:rPr>
              <a:t>Daniel Bohigian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Department of Kinesiology</a:t>
            </a:r>
          </a:p>
          <a:p>
            <a:r>
              <a:rPr lang="en-US" dirty="0">
                <a:latin typeface="Arial" panose="020B0604020202020204" pitchFamily="34" charset="0"/>
                <a:cs typeface="Arial" panose="020B0604020202020204" pitchFamily="34" charset="0"/>
              </a:rPr>
              <a:t> San José State University</a:t>
            </a:r>
          </a:p>
          <a:p>
            <a:endParaRPr lang="en-US" dirty="0"/>
          </a:p>
          <a:p>
            <a:endParaRPr lang="en-US" dirty="0"/>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pic>
        <p:nvPicPr>
          <p:cNvPr id="4" name="Picture 3" descr="Working space background">
            <a:extLst>
              <a:ext uri="{FF2B5EF4-FFF2-40B4-BE49-F238E27FC236}">
                <a16:creationId xmlns:a16="http://schemas.microsoft.com/office/drawing/2014/main" id="{3E3E0ED5-ABEA-484B-985E-486F03C86C2A}"/>
              </a:ext>
            </a:extLst>
          </p:cNvPr>
          <p:cNvPicPr>
            <a:picLocks noChangeAspect="1"/>
          </p:cNvPicPr>
          <p:nvPr/>
        </p:nvPicPr>
        <p:blipFill rotWithShape="1">
          <a:blip r:embed="rId2"/>
          <a:srcRect l="33250" r="-1"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2941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36"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43E0D7A7-AB2F-6D43-A1ED-BB8613209DC7}"/>
              </a:ext>
            </a:extLst>
          </p:cNvPr>
          <p:cNvSpPr>
            <a:spLocks noGrp="1"/>
          </p:cNvSpPr>
          <p:nvPr>
            <p:ph type="title"/>
          </p:nvPr>
        </p:nvSpPr>
        <p:spPr>
          <a:xfrm>
            <a:off x="7835106" y="1416423"/>
            <a:ext cx="3518694" cy="3442447"/>
          </a:xfrm>
        </p:spPr>
        <p:txBody>
          <a:bodyPr>
            <a:normAutofit/>
          </a:bodyPr>
          <a:lstStyle/>
          <a:p>
            <a:r>
              <a:rPr lang="en-US" sz="2400" b="1" i="1" dirty="0">
                <a:solidFill>
                  <a:srgbClr val="FFFFFF"/>
                </a:solidFill>
                <a:latin typeface="Arial" panose="020B0604020202020204" pitchFamily="34" charset="0"/>
                <a:cs typeface="Arial" panose="020B0604020202020204" pitchFamily="34" charset="0"/>
              </a:rPr>
              <a:t>Concise Guide</a:t>
            </a:r>
            <a:br>
              <a:rPr lang="en-US" sz="2400" b="1" i="1"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Figure 8.3, p. 187</a:t>
            </a:r>
            <a:br>
              <a:rPr lang="en-US" sz="2400" b="1" i="1" dirty="0">
                <a:solidFill>
                  <a:srgbClr val="FFFFFF"/>
                </a:solidFill>
                <a:latin typeface="Arial" panose="020B0604020202020204" pitchFamily="34" charset="0"/>
                <a:cs typeface="Arial" panose="020B0604020202020204" pitchFamily="34" charset="0"/>
              </a:rPr>
            </a:br>
            <a:br>
              <a:rPr lang="en-US" sz="2400" b="1" i="1" dirty="0">
                <a:solidFill>
                  <a:srgbClr val="FFFFFF"/>
                </a:solidFill>
                <a:latin typeface="Arial" panose="020B0604020202020204" pitchFamily="34" charset="0"/>
                <a:cs typeface="Arial" panose="020B0604020202020204" pitchFamily="34" charset="0"/>
              </a:rPr>
            </a:br>
            <a:r>
              <a:rPr lang="en-US" sz="2400" dirty="0">
                <a:solidFill>
                  <a:srgbClr val="FFFFFF"/>
                </a:solidFill>
                <a:latin typeface="Arial" panose="020B0604020202020204" pitchFamily="34" charset="0"/>
                <a:cs typeface="Arial" panose="020B0604020202020204" pitchFamily="34" charset="0"/>
              </a:rPr>
              <a:t>Example of Repeated Narrative Citations with the Year Omitted</a:t>
            </a:r>
            <a:br>
              <a:rPr lang="en-US" sz="2400" dirty="0">
                <a:solidFill>
                  <a:srgbClr val="FFFFFF"/>
                </a:solidFill>
                <a:latin typeface="Arial" panose="020B0604020202020204" pitchFamily="34" charset="0"/>
                <a:cs typeface="Arial" panose="020B0604020202020204" pitchFamily="34" charset="0"/>
              </a:rPr>
            </a:br>
            <a:br>
              <a:rPr lang="en-US" sz="2000" dirty="0">
                <a:solidFill>
                  <a:srgbClr val="FFFFFF"/>
                </a:solidFill>
                <a:latin typeface="Arial" panose="020B0604020202020204" pitchFamily="34" charset="0"/>
                <a:cs typeface="Arial" panose="020B0604020202020204" pitchFamily="34" charset="0"/>
              </a:rPr>
            </a:br>
            <a:endParaRPr lang="en-US" sz="2000" i="1" dirty="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60FF67D-6950-2541-A3A5-19EDC74EB8D2}"/>
              </a:ext>
            </a:extLst>
          </p:cNvPr>
          <p:cNvSpPr>
            <a:spLocks noGrp="1"/>
          </p:cNvSpPr>
          <p:nvPr>
            <p:ph idx="1"/>
          </p:nvPr>
        </p:nvSpPr>
        <p:spPr>
          <a:xfrm>
            <a:off x="838200" y="1132519"/>
            <a:ext cx="6300975" cy="4367530"/>
          </a:xfrm>
        </p:spPr>
        <p:txBody>
          <a:bodyPr anchor="ctr">
            <a:normAutofit/>
          </a:bodyPr>
          <a:lstStyle/>
          <a:p>
            <a:pPr marL="0" indent="0">
              <a:buNone/>
            </a:pPr>
            <a:r>
              <a:rPr lang="en-US" sz="2000" dirty="0">
                <a:latin typeface="Arial" panose="020B0604020202020204" pitchFamily="34" charset="0"/>
                <a:cs typeface="Arial" panose="020B0604020202020204" pitchFamily="34" charset="0"/>
              </a:rPr>
              <a:t>	Koehler (2016) experimentally examined how journalistic coverage influences public perception of the level of agreement among experts. Koehler provided participants with quotations from real reviews for movies that critics either loved or loathed. </a:t>
            </a:r>
            <a:r>
              <a:rPr lang="en-US" sz="2000" b="1" dirty="0">
                <a:latin typeface="Arial" panose="020B0604020202020204" pitchFamily="34" charset="0"/>
                <a:cs typeface="Arial" panose="020B0604020202020204" pitchFamily="34" charset="0"/>
              </a:rPr>
              <a:t>He</a:t>
            </a:r>
            <a:r>
              <a:rPr lang="en-US" sz="2000" dirty="0">
                <a:latin typeface="Arial" panose="020B0604020202020204" pitchFamily="34" charset="0"/>
                <a:cs typeface="Arial" panose="020B0604020202020204" pitchFamily="34" charset="0"/>
              </a:rPr>
              <a:t> found that participants better appreciated the level of expert consensus for highly rated movies when only positive reviews were provided rather than when both positive and negative reviews were provided, even when the proportion of positive to negative reviews was indicated. </a:t>
            </a:r>
            <a:r>
              <a:rPr lang="en-US" sz="2000" b="1" dirty="0">
                <a:latin typeface="Arial" panose="020B0604020202020204" pitchFamily="34" charset="0"/>
                <a:cs typeface="Arial" panose="020B0604020202020204" pitchFamily="34" charset="0"/>
              </a:rPr>
              <a:t>These findings</a:t>
            </a:r>
            <a:r>
              <a:rPr lang="en-US" sz="2000" dirty="0">
                <a:latin typeface="Arial" panose="020B0604020202020204" pitchFamily="34" charset="0"/>
                <a:cs typeface="Arial" panose="020B0604020202020204" pitchFamily="34" charset="0"/>
              </a:rPr>
              <a:t>, in combination with similar research, demonstrate that providing evidence for both sides when most experts agree may lead to a false sense of balance (</a:t>
            </a:r>
            <a:r>
              <a:rPr lang="en-US" sz="2000" b="1" dirty="0">
                <a:latin typeface="Arial" panose="020B0604020202020204" pitchFamily="34" charset="0"/>
                <a:cs typeface="Arial" panose="020B0604020202020204" pitchFamily="34" charset="0"/>
              </a:rPr>
              <a:t>Koehler, 2016; Reginald, 2015</a:t>
            </a:r>
            <a:r>
              <a:rPr lang="en-US" sz="2000" dirty="0">
                <a:latin typeface="Arial" panose="020B0604020202020204" pitchFamily="34" charset="0"/>
                <a:cs typeface="Arial" panose="020B0604020202020204" pitchFamily="34" charset="0"/>
              </a:rPr>
              <a:t>).</a:t>
            </a:r>
            <a:endParaRPr lang="en-US" sz="2000" dirty="0"/>
          </a:p>
        </p:txBody>
      </p:sp>
      <p:sp>
        <p:nvSpPr>
          <p:cNvPr id="4" name="TextBox 3">
            <a:extLst>
              <a:ext uri="{FF2B5EF4-FFF2-40B4-BE49-F238E27FC236}">
                <a16:creationId xmlns:a16="http://schemas.microsoft.com/office/drawing/2014/main" id="{9990D86F-32E1-D349-87E2-177C39052DB5}"/>
              </a:ext>
            </a:extLst>
          </p:cNvPr>
          <p:cNvSpPr txBox="1"/>
          <p:nvPr/>
        </p:nvSpPr>
        <p:spPr>
          <a:xfrm>
            <a:off x="1071563" y="5943600"/>
            <a:ext cx="7591181" cy="369332"/>
          </a:xfrm>
          <a:prstGeom prst="rect">
            <a:avLst/>
          </a:prstGeom>
          <a:noFill/>
        </p:spPr>
        <p:txBody>
          <a:bodyPr wrap="none" rtlCol="0">
            <a:spAutoFit/>
          </a:bodyPr>
          <a:lstStyle/>
          <a:p>
            <a:r>
              <a:rPr lang="en-US" dirty="0"/>
              <a:t>*The selections in bold can (and will be) adjusted for clarity and conciseness. </a:t>
            </a:r>
          </a:p>
        </p:txBody>
      </p:sp>
    </p:spTree>
    <p:extLst>
      <p:ext uri="{BB962C8B-B14F-4D97-AF65-F5344CB8AC3E}">
        <p14:creationId xmlns:p14="http://schemas.microsoft.com/office/powerpoint/2010/main" val="2844440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368254-6995-C144-8756-A848503BD256}"/>
              </a:ext>
            </a:extLst>
          </p:cNvPr>
          <p:cNvSpPr>
            <a:spLocks noGrp="1"/>
          </p:cNvSpPr>
          <p:nvPr>
            <p:ph type="title"/>
          </p:nvPr>
        </p:nvSpPr>
        <p:spPr>
          <a:xfrm>
            <a:off x="838200" y="365125"/>
            <a:ext cx="10515600" cy="1325563"/>
          </a:xfrm>
        </p:spPr>
        <p:txBody>
          <a:bodyPr>
            <a:normAutofit/>
          </a:bodyPr>
          <a:lstStyle/>
          <a:p>
            <a:pPr algn="ctr"/>
            <a:r>
              <a:rPr lang="en-US" sz="3200" b="1" dirty="0">
                <a:latin typeface="Arial" panose="020B0604020202020204" pitchFamily="34" charset="0"/>
                <a:cs typeface="Arial" panose="020B0604020202020204" pitchFamily="34" charset="0"/>
              </a:rPr>
              <a:t>Issues With Figure 8.3</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D069778-A7C8-B045-988B-CA7C7AFDE5A7}"/>
              </a:ext>
            </a:extLst>
          </p:cNvPr>
          <p:cNvSpPr>
            <a:spLocks noGrp="1"/>
          </p:cNvSpPr>
          <p:nvPr>
            <p:ph idx="1"/>
          </p:nvPr>
        </p:nvSpPr>
        <p:spPr>
          <a:xfrm>
            <a:off x="669036" y="1987972"/>
            <a:ext cx="10853928" cy="4255008"/>
          </a:xfrm>
        </p:spPr>
        <p:txBody>
          <a:bodyPr>
            <a:normAutofit lnSpcReduction="10000"/>
          </a:bodyPr>
          <a:lstStyle/>
          <a:p>
            <a:pPr marL="0" indent="0">
              <a:buNone/>
            </a:pPr>
            <a:r>
              <a:rPr lang="en-US" sz="1900" b="1" dirty="0">
                <a:latin typeface="Arial" panose="020B0604020202020204" pitchFamily="34" charset="0"/>
                <a:cs typeface="Arial" panose="020B0604020202020204" pitchFamily="34" charset="0"/>
              </a:rPr>
              <a:t>1. </a:t>
            </a:r>
            <a:r>
              <a:rPr lang="en-US" sz="1900" dirty="0">
                <a:latin typeface="Arial" panose="020B0604020202020204" pitchFamily="34" charset="0"/>
                <a:cs typeface="Arial" panose="020B0604020202020204" pitchFamily="34" charset="0"/>
              </a:rPr>
              <a:t>Instead of “He”, simply provide the last name of the author (Koehler, in this case). Avoid assumptions.</a:t>
            </a:r>
          </a:p>
          <a:p>
            <a:pPr marL="0" indent="0">
              <a:buNone/>
            </a:pPr>
            <a:endParaRPr lang="en-US" sz="1900" dirty="0">
              <a:latin typeface="Arial" panose="020B0604020202020204" pitchFamily="34" charset="0"/>
              <a:cs typeface="Arial" panose="020B0604020202020204" pitchFamily="34" charset="0"/>
            </a:endParaRPr>
          </a:p>
          <a:p>
            <a:pPr marL="0" indent="0">
              <a:buNone/>
            </a:pPr>
            <a:r>
              <a:rPr lang="en-US" sz="1900" b="1" dirty="0">
                <a:latin typeface="Arial" panose="020B0604020202020204" pitchFamily="34" charset="0"/>
                <a:cs typeface="Arial" panose="020B0604020202020204" pitchFamily="34" charset="0"/>
              </a:rPr>
              <a:t>2. </a:t>
            </a:r>
            <a:r>
              <a:rPr lang="en-US" sz="1900" dirty="0">
                <a:latin typeface="Arial" panose="020B0604020202020204" pitchFamily="34" charset="0"/>
                <a:cs typeface="Arial" panose="020B0604020202020204" pitchFamily="34" charset="0"/>
              </a:rPr>
              <a:t>Use of “these findings” can be broad and vague, as “Koehler's findings” is clear and direct. (More on the problems with “this”, “these”, and “those” will be detailed in discussing Rule 6).</a:t>
            </a:r>
          </a:p>
          <a:p>
            <a:pPr marL="0" indent="0">
              <a:buNone/>
            </a:pPr>
            <a:endParaRPr lang="en-US" sz="1900" dirty="0">
              <a:latin typeface="Arial" panose="020B0604020202020204" pitchFamily="34" charset="0"/>
              <a:cs typeface="Arial" panose="020B0604020202020204" pitchFamily="34" charset="0"/>
            </a:endParaRPr>
          </a:p>
          <a:p>
            <a:pPr marL="0" indent="0">
              <a:buNone/>
            </a:pPr>
            <a:r>
              <a:rPr lang="en-US" sz="1900" b="1" dirty="0">
                <a:latin typeface="Arial" panose="020B0604020202020204" pitchFamily="34" charset="0"/>
                <a:cs typeface="Arial" panose="020B0604020202020204" pitchFamily="34" charset="0"/>
              </a:rPr>
              <a:t>3</a:t>
            </a:r>
            <a:r>
              <a:rPr lang="en-US" sz="1900" dirty="0">
                <a:latin typeface="Arial" panose="020B0604020202020204" pitchFamily="34" charset="0"/>
                <a:cs typeface="Arial" panose="020B0604020202020204" pitchFamily="34" charset="0"/>
              </a:rPr>
              <a:t>. The end-of-paragraph parenthetical citation can be clarified. The final sentence can be re-written as follows: When compared with similar research performed by Reginald (2015), Koehler’s (2016) findings demonstrate that providing evidence for both sides when most experts agree may lead to a false sense of balance.” </a:t>
            </a:r>
          </a:p>
          <a:p>
            <a:pPr marL="0" indent="0">
              <a:buNone/>
            </a:pPr>
            <a:endParaRPr lang="en-US" sz="1900" dirty="0">
              <a:latin typeface="Arial" panose="020B0604020202020204" pitchFamily="34" charset="0"/>
              <a:cs typeface="Arial" panose="020B0604020202020204" pitchFamily="34" charset="0"/>
            </a:endParaRPr>
          </a:p>
          <a:p>
            <a:pPr marL="0" indent="0">
              <a:buNone/>
            </a:pPr>
            <a:r>
              <a:rPr lang="en-US" sz="1900" b="1" dirty="0">
                <a:latin typeface="Arial" panose="020B0604020202020204" pitchFamily="34" charset="0"/>
                <a:cs typeface="Arial" panose="020B0604020202020204" pitchFamily="34" charset="0"/>
              </a:rPr>
              <a:t>NOTE: </a:t>
            </a:r>
            <a:r>
              <a:rPr lang="en-US" sz="1900" dirty="0">
                <a:latin typeface="Arial" panose="020B0604020202020204" pitchFamily="34" charset="0"/>
                <a:cs typeface="Arial" panose="020B0604020202020204" pitchFamily="34" charset="0"/>
              </a:rPr>
              <a:t>Repeating last names of authors can be redundant and distracting if the selection reads like a “list” or in robotic fashion. A simple inclusion of a transitional device can break up the monotony of repeating author names via narrative citation. </a:t>
            </a:r>
          </a:p>
        </p:txBody>
      </p:sp>
    </p:spTree>
    <p:extLst>
      <p:ext uri="{BB962C8B-B14F-4D97-AF65-F5344CB8AC3E}">
        <p14:creationId xmlns:p14="http://schemas.microsoft.com/office/powerpoint/2010/main" val="220417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F188D-F9EC-1A41-9A60-15C06F65F204}"/>
              </a:ext>
            </a:extLst>
          </p:cNvPr>
          <p:cNvSpPr>
            <a:spLocks noGrp="1"/>
          </p:cNvSpPr>
          <p:nvPr>
            <p:ph type="title"/>
          </p:nvPr>
        </p:nvSpPr>
        <p:spPr>
          <a:xfrm>
            <a:off x="838200" y="365125"/>
            <a:ext cx="10515600" cy="1325563"/>
          </a:xfrm>
        </p:spPr>
        <p:txBody>
          <a:bodyPr>
            <a:normAutofit/>
          </a:bodyPr>
          <a:lstStyle/>
          <a:p>
            <a:pPr algn="ctr"/>
            <a:r>
              <a:rPr lang="en-US" sz="3200" b="1" dirty="0">
                <a:latin typeface="Arial" panose="020B0604020202020204" pitchFamily="34" charset="0"/>
                <a:cs typeface="Arial" panose="020B0604020202020204" pitchFamily="34" charset="0"/>
              </a:rPr>
              <a:t>Suggested Edit to Figure 8.3</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D2ED472-E54B-894C-95CD-325B0A8C7E3D}"/>
              </a:ext>
            </a:extLst>
          </p:cNvPr>
          <p:cNvSpPr>
            <a:spLocks noGrp="1"/>
          </p:cNvSpPr>
          <p:nvPr>
            <p:ph idx="1"/>
          </p:nvPr>
        </p:nvSpPr>
        <p:spPr>
          <a:xfrm>
            <a:off x="491067" y="1845733"/>
            <a:ext cx="11497733" cy="4807711"/>
          </a:xfrm>
        </p:spPr>
        <p:txBody>
          <a:bodyPr>
            <a:normAutofit/>
          </a:bodyPr>
          <a:lstStyle/>
          <a:p>
            <a:pPr marL="0" indent="0">
              <a:lnSpc>
                <a:spcPct val="150000"/>
              </a:lnSpc>
              <a:buNone/>
            </a:pPr>
            <a:r>
              <a:rPr lang="en-US" sz="1600" b="1" dirty="0">
                <a:latin typeface="Arial" panose="020B0604020202020204" pitchFamily="34" charset="0"/>
                <a:cs typeface="Arial" panose="020B0604020202020204" pitchFamily="34" charset="0"/>
              </a:rPr>
              <a:t>	Koehler</a:t>
            </a:r>
            <a:r>
              <a:rPr lang="en-US" sz="1600" dirty="0">
                <a:latin typeface="Arial" panose="020B0604020202020204" pitchFamily="34" charset="0"/>
                <a:cs typeface="Arial" panose="020B0604020202020204" pitchFamily="34" charset="0"/>
              </a:rPr>
              <a:t> (2016) experimentally examined how journalistic coverage influences public perception of the level of agreement among experts. </a:t>
            </a:r>
            <a:r>
              <a:rPr lang="en-US" sz="1600" b="1" dirty="0">
                <a:latin typeface="Arial" panose="020B0604020202020204" pitchFamily="34" charset="0"/>
                <a:cs typeface="Arial" panose="020B0604020202020204" pitchFamily="34" charset="0"/>
              </a:rPr>
              <a:t>Koehler</a:t>
            </a:r>
            <a:r>
              <a:rPr lang="en-US" sz="1600" dirty="0">
                <a:latin typeface="Arial" panose="020B0604020202020204" pitchFamily="34" charset="0"/>
                <a:cs typeface="Arial" panose="020B0604020202020204" pitchFamily="34" charset="0"/>
              </a:rPr>
              <a:t> provided participants with quotations from real reviews for movies that critics either loved or loathed</a:t>
            </a:r>
            <a:r>
              <a:rPr lang="en-US" sz="1600" b="1" dirty="0">
                <a:latin typeface="Arial" panose="020B0604020202020204" pitchFamily="34" charset="0"/>
                <a:cs typeface="Arial" panose="020B0604020202020204" pitchFamily="34" charset="0"/>
              </a:rPr>
              <a:t>. As a result, Koehler</a:t>
            </a:r>
            <a:r>
              <a:rPr lang="en-US" sz="1600" dirty="0">
                <a:latin typeface="Arial" panose="020B0604020202020204" pitchFamily="34" charset="0"/>
                <a:cs typeface="Arial" panose="020B0604020202020204" pitchFamily="34" charset="0"/>
              </a:rPr>
              <a:t> found that participants better appreciated the level of expert consensus for highly rated movies when only positive reviews were provided rather than when both positive and negative reviews were provided, even when the proportion of positive to negative reviews was indicated. </a:t>
            </a:r>
            <a:r>
              <a:rPr lang="en-US" sz="1600" b="1" dirty="0">
                <a:latin typeface="Arial" panose="020B0604020202020204" pitchFamily="34" charset="0"/>
                <a:cs typeface="Arial" panose="020B0604020202020204" pitchFamily="34" charset="0"/>
              </a:rPr>
              <a:t>When compared with similar research performed by Reginald (2015), Koehler’s</a:t>
            </a:r>
            <a:r>
              <a:rPr lang="en-US" sz="1600" dirty="0">
                <a:latin typeface="Arial" panose="020B0604020202020204" pitchFamily="34" charset="0"/>
                <a:cs typeface="Arial" panose="020B0604020202020204" pitchFamily="34" charset="0"/>
              </a:rPr>
              <a:t> (2016) findings demonstrate that providing evidence for both sides when most experts agree may lead to a false sense of balance.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While subtle, including the transitional device “As a result”, along with introducing Reginald (2015) first in the comparison via a narrative citation, a “robotic” and list-like paragraph is avoided, as Koehler’s name does not appear as the first term in back-to-back sentences too often. The active voice is applied appropriately without the presence of redundant language. Also, when weaving sources, I suggest including the year of publication once again for clarity and focus.</a:t>
            </a:r>
          </a:p>
        </p:txBody>
      </p:sp>
    </p:spTree>
    <p:extLst>
      <p:ext uri="{BB962C8B-B14F-4D97-AF65-F5344CB8AC3E}">
        <p14:creationId xmlns:p14="http://schemas.microsoft.com/office/powerpoint/2010/main" val="618777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7DF264D-DC38-474B-8F5E-2D71A7888C17}"/>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2600" b="1" kern="1200" dirty="0">
                <a:solidFill>
                  <a:schemeClr val="tx1"/>
                </a:solidFill>
                <a:latin typeface="Arial" panose="020B0604020202020204" pitchFamily="34" charset="0"/>
                <a:cs typeface="Arial" panose="020B0604020202020204" pitchFamily="34" charset="0"/>
              </a:rPr>
              <a:t>Additional Student Example - Findings Section Draft (Fall 2020)</a:t>
            </a:r>
          </a:p>
        </p:txBody>
      </p:sp>
      <p:sp>
        <p:nvSpPr>
          <p:cNvPr id="20"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160F223-F550-1244-BBC0-3D78820E79AB}"/>
              </a:ext>
            </a:extLst>
          </p:cNvPr>
          <p:cNvSpPr>
            <a:spLocks noGrp="1"/>
          </p:cNvSpPr>
          <p:nvPr>
            <p:ph type="body" sz="half" idx="2"/>
          </p:nvPr>
        </p:nvSpPr>
        <p:spPr>
          <a:xfrm>
            <a:off x="630936" y="2807208"/>
            <a:ext cx="3429000" cy="3410712"/>
          </a:xfrm>
        </p:spPr>
        <p:txBody>
          <a:bodyPr vert="horz" lIns="91440" tIns="45720" rIns="91440" bIns="45720" rtlCol="0" anchor="t">
            <a:normAutofit fontScale="92500" lnSpcReduction="20000"/>
          </a:bodyPr>
          <a:lstStyle/>
          <a:p>
            <a:pPr indent="-22860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As indicated by the extensive commentary/annotations, the paragraph to the right include </a:t>
            </a:r>
            <a:r>
              <a:rPr lang="en-US" b="1" dirty="0">
                <a:latin typeface="Arial" panose="020B0604020202020204" pitchFamily="34" charset="0"/>
                <a:cs typeface="Arial" panose="020B0604020202020204" pitchFamily="34" charset="0"/>
              </a:rPr>
              <a:t>inconsistent and vague citations. </a:t>
            </a:r>
          </a:p>
          <a:p>
            <a:pPr indent="-228600">
              <a:lnSpc>
                <a:spcPct val="150000"/>
              </a:lnSpc>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indent="-22860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When </a:t>
            </a:r>
            <a:r>
              <a:rPr lang="en-US" b="1" dirty="0">
                <a:latin typeface="Arial" panose="020B0604020202020204" pitchFamily="34" charset="0"/>
                <a:cs typeface="Arial" panose="020B0604020202020204" pitchFamily="34" charset="0"/>
              </a:rPr>
              <a:t>weaving sources</a:t>
            </a:r>
            <a:r>
              <a:rPr lang="en-US" dirty="0">
                <a:latin typeface="Arial" panose="020B0604020202020204" pitchFamily="34" charset="0"/>
                <a:cs typeface="Arial" panose="020B0604020202020204" pitchFamily="34" charset="0"/>
              </a:rPr>
              <a:t>, specifically, opt to use active researcher-first language to avoid confusion. Don’t be shy in repeating last names of researchers. </a:t>
            </a:r>
          </a:p>
        </p:txBody>
      </p:sp>
      <p:pic>
        <p:nvPicPr>
          <p:cNvPr id="8" name="Content Placeholder 7" descr="Text&#10;&#10;Description automatically generated">
            <a:extLst>
              <a:ext uri="{FF2B5EF4-FFF2-40B4-BE49-F238E27FC236}">
                <a16:creationId xmlns:a16="http://schemas.microsoft.com/office/drawing/2014/main" id="{AC2C05C4-E55D-2647-A513-FE978B253063}"/>
              </a:ext>
            </a:extLst>
          </p:cNvPr>
          <p:cNvPicPr>
            <a:picLocks noGrp="1" noChangeAspect="1"/>
          </p:cNvPicPr>
          <p:nvPr>
            <p:ph idx="1"/>
          </p:nvPr>
        </p:nvPicPr>
        <p:blipFill>
          <a:blip r:embed="rId2"/>
          <a:stretch>
            <a:fillRect/>
          </a:stretch>
        </p:blipFill>
        <p:spPr>
          <a:xfrm>
            <a:off x="4059936" y="1114681"/>
            <a:ext cx="7585832" cy="4285994"/>
          </a:xfrm>
          <a:prstGeom prst="rect">
            <a:avLst/>
          </a:prstGeom>
        </p:spPr>
      </p:pic>
    </p:spTree>
    <p:extLst>
      <p:ext uri="{BB962C8B-B14F-4D97-AF65-F5344CB8AC3E}">
        <p14:creationId xmlns:p14="http://schemas.microsoft.com/office/powerpoint/2010/main" val="183294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09B6DE-75E9-AF49-A704-B1F14C338E7A}"/>
              </a:ext>
            </a:extLst>
          </p:cNvPr>
          <p:cNvSpPr>
            <a:spLocks noGrp="1"/>
          </p:cNvSpPr>
          <p:nvPr>
            <p:ph type="title"/>
          </p:nvPr>
        </p:nvSpPr>
        <p:spPr>
          <a:xfrm>
            <a:off x="312724" y="2519364"/>
            <a:ext cx="3197013" cy="3657599"/>
          </a:xfrm>
        </p:spPr>
        <p:txBody>
          <a:bodyPr anchor="t">
            <a:normAutofit fontScale="90000"/>
          </a:bodyPr>
          <a:lstStyle/>
          <a:p>
            <a:pPr algn="ctr"/>
            <a:r>
              <a:rPr lang="en-US" sz="3700" b="1" dirty="0">
                <a:solidFill>
                  <a:schemeClr val="bg1"/>
                </a:solidFill>
                <a:latin typeface="Arial" panose="020B0604020202020204" pitchFamily="34" charset="0"/>
                <a:cs typeface="Arial" panose="020B0604020202020204" pitchFamily="34" charset="0"/>
              </a:rPr>
              <a:t>Rule 5:</a:t>
            </a:r>
            <a:r>
              <a:rPr lang="en-US" sz="3700" dirty="0">
                <a:solidFill>
                  <a:schemeClr val="bg1"/>
                </a:solidFill>
                <a:latin typeface="Arial" panose="020B0604020202020204" pitchFamily="34" charset="0"/>
                <a:cs typeface="Arial" panose="020B0604020202020204" pitchFamily="34" charset="0"/>
              </a:rPr>
              <a:t> </a:t>
            </a:r>
            <a:br>
              <a:rPr lang="en-US" sz="3700" dirty="0">
                <a:solidFill>
                  <a:schemeClr val="bg1"/>
                </a:solidFill>
                <a:latin typeface="Arial" panose="020B0604020202020204" pitchFamily="34" charset="0"/>
                <a:cs typeface="Arial" panose="020B0604020202020204" pitchFamily="34" charset="0"/>
              </a:rPr>
            </a:br>
            <a:br>
              <a:rPr lang="en-US" sz="3700" dirty="0">
                <a:solidFill>
                  <a:schemeClr val="bg1"/>
                </a:solidFill>
                <a:latin typeface="Arial" panose="020B0604020202020204" pitchFamily="34" charset="0"/>
                <a:cs typeface="Arial" panose="020B0604020202020204" pitchFamily="34" charset="0"/>
              </a:rPr>
            </a:br>
            <a:r>
              <a:rPr lang="en-US" sz="3700" dirty="0">
                <a:solidFill>
                  <a:schemeClr val="bg1"/>
                </a:solidFill>
                <a:latin typeface="Arial" panose="020B0604020202020204" pitchFamily="34" charset="0"/>
                <a:cs typeface="Arial" panose="020B0604020202020204" pitchFamily="34" charset="0"/>
              </a:rPr>
              <a:t>Avoid Lumping Sources Together In Parenthetical Citations </a:t>
            </a:r>
            <a:br>
              <a:rPr lang="en-US" sz="3700" dirty="0">
                <a:solidFill>
                  <a:schemeClr val="bg1"/>
                </a:solidFill>
                <a:latin typeface="Arial" panose="020B0604020202020204" pitchFamily="34" charset="0"/>
                <a:cs typeface="Arial" panose="020B0604020202020204" pitchFamily="34" charset="0"/>
              </a:rPr>
            </a:br>
            <a:endParaRPr lang="en-US" sz="3200" dirty="0">
              <a:solidFill>
                <a:schemeClr val="bg1"/>
              </a:solidFill>
              <a:latin typeface="Arial" panose="020B0604020202020204" pitchFamily="34" charset="0"/>
              <a:cs typeface="Arial" panose="020B0604020202020204" pitchFamily="34" charset="0"/>
            </a:endParaRPr>
          </a:p>
        </p:txBody>
      </p:sp>
      <p:pic>
        <p:nvPicPr>
          <p:cNvPr id="37" name="Graphic 36" descr="Books">
            <a:extLst>
              <a:ext uri="{FF2B5EF4-FFF2-40B4-BE49-F238E27FC236}">
                <a16:creationId xmlns:a16="http://schemas.microsoft.com/office/drawing/2014/main" id="{13E9A2B4-8978-4CBD-8830-30F834FBEA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030" y="802482"/>
            <a:ext cx="914400" cy="914400"/>
          </a:xfrm>
          <a:prstGeom prst="rect">
            <a:avLst/>
          </a:prstGeom>
        </p:spPr>
      </p:pic>
      <p:sp>
        <p:nvSpPr>
          <p:cNvPr id="9" name="Content Placeholder 2">
            <a:extLst>
              <a:ext uri="{FF2B5EF4-FFF2-40B4-BE49-F238E27FC236}">
                <a16:creationId xmlns:a16="http://schemas.microsoft.com/office/drawing/2014/main" id="{633D4997-F75B-A04D-AF35-5F6BC6D519C4}"/>
              </a:ext>
            </a:extLst>
          </p:cNvPr>
          <p:cNvSpPr>
            <a:spLocks noGrp="1"/>
          </p:cNvSpPr>
          <p:nvPr>
            <p:ph idx="1"/>
          </p:nvPr>
        </p:nvSpPr>
        <p:spPr>
          <a:xfrm>
            <a:off x="4330719" y="251012"/>
            <a:ext cx="7385031" cy="6292663"/>
          </a:xfrm>
        </p:spPr>
        <p:txBody>
          <a:bodyPr anchor="ctr">
            <a:normAutofit fontScale="85000" lnSpcReduction="10000"/>
          </a:bodyPr>
          <a:lstStyle/>
          <a:p>
            <a:pPr marL="0" indent="0">
              <a:lnSpc>
                <a:spcPct val="200000"/>
              </a:lnSpc>
              <a:buNone/>
            </a:pPr>
            <a:r>
              <a:rPr lang="en-US" sz="1600" dirty="0">
                <a:latin typeface="Arial" panose="020B0604020202020204" pitchFamily="34" charset="0"/>
                <a:cs typeface="Arial" panose="020B0604020202020204" pitchFamily="34" charset="0"/>
              </a:rPr>
              <a:t>- Including multiple sources in an end-of-sentence parenthetical citation can be clear, direct, and appropriate. </a:t>
            </a:r>
            <a:r>
              <a:rPr lang="en-US" sz="1600" b="1" dirty="0">
                <a:latin typeface="Arial" panose="020B0604020202020204" pitchFamily="34" charset="0"/>
                <a:cs typeface="Arial" panose="020B0604020202020204" pitchFamily="34" charset="0"/>
              </a:rPr>
              <a:t>The practice is readily observed when reading peer-reviewed published scientific literature </a:t>
            </a:r>
            <a:r>
              <a:rPr lang="en-US" sz="1600" dirty="0">
                <a:latin typeface="Arial" panose="020B0604020202020204" pitchFamily="34" charset="0"/>
                <a:cs typeface="Arial" panose="020B0604020202020204" pitchFamily="34" charset="0"/>
              </a:rPr>
              <a:t>and is a more advanced technique to be explored in future writing endeavors beyond 100w courses.</a:t>
            </a:r>
          </a:p>
          <a:p>
            <a:pPr marL="0" indent="0">
              <a:lnSpc>
                <a:spcPct val="200000"/>
              </a:lnSpc>
              <a:buNone/>
            </a:pPr>
            <a:endParaRPr lang="en-US" sz="1600" b="1" dirty="0">
              <a:latin typeface="Arial" panose="020B0604020202020204" pitchFamily="34" charset="0"/>
              <a:cs typeface="Arial" panose="020B0604020202020204" pitchFamily="34" charset="0"/>
            </a:endParaRPr>
          </a:p>
          <a:p>
            <a:pPr marL="0" indent="0">
              <a:lnSpc>
                <a:spcPct val="200000"/>
              </a:lnSpc>
              <a:buNone/>
            </a:pPr>
            <a:r>
              <a:rPr lang="en-US" sz="1600" dirty="0">
                <a:latin typeface="Arial" panose="020B0604020202020204" pitchFamily="34" charset="0"/>
                <a:cs typeface="Arial" panose="020B0604020202020204" pitchFamily="34" charset="0"/>
              </a:rPr>
              <a:t>- While including dense parenthetical citations is a common practice and is encouraged for the abstract and introduction sections when summarizing dense material, for the beginning scholarly writer, </a:t>
            </a:r>
            <a:r>
              <a:rPr lang="en-US" sz="1600" b="1" dirty="0">
                <a:latin typeface="Arial" panose="020B0604020202020204" pitchFamily="34" charset="0"/>
                <a:cs typeface="Arial" panose="020B0604020202020204" pitchFamily="34" charset="0"/>
              </a:rPr>
              <a:t>amplified specificity in citation</a:t>
            </a:r>
            <a:r>
              <a:rPr lang="en-US" sz="1600" dirty="0">
                <a:latin typeface="Arial" panose="020B0604020202020204" pitchFamily="34" charset="0"/>
                <a:cs typeface="Arial" panose="020B0604020202020204" pitchFamily="34" charset="0"/>
              </a:rPr>
              <a:t> should be the goal for the findings (or results) section, where weaving of sources is essential.  </a:t>
            </a:r>
          </a:p>
          <a:p>
            <a:pPr marL="0" indent="0">
              <a:lnSpc>
                <a:spcPct val="200000"/>
              </a:lnSpc>
              <a:buNone/>
            </a:pPr>
            <a:endParaRPr lang="en-US" sz="1600" dirty="0">
              <a:latin typeface="Arial" panose="020B0604020202020204" pitchFamily="34" charset="0"/>
              <a:cs typeface="Arial" panose="020B0604020202020204" pitchFamily="34" charset="0"/>
            </a:endParaRPr>
          </a:p>
          <a:p>
            <a:pPr marL="0" indent="0">
              <a:lnSpc>
                <a:spcPct val="200000"/>
              </a:lnSpc>
              <a:buNone/>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Emphasizing narrative citations </a:t>
            </a:r>
            <a:r>
              <a:rPr lang="en-US" sz="1600" dirty="0">
                <a:latin typeface="Arial" panose="020B0604020202020204" pitchFamily="34" charset="0"/>
                <a:cs typeface="Arial" panose="020B0604020202020204" pitchFamily="34" charset="0"/>
              </a:rPr>
              <a:t>utilizing the active researcher-first voice is suggested in order to allow the beginning scholarly writer to clearly lead the reader through the necessary comparisons required of a complete literature review.</a:t>
            </a:r>
          </a:p>
        </p:txBody>
      </p:sp>
    </p:spTree>
    <p:extLst>
      <p:ext uri="{BB962C8B-B14F-4D97-AF65-F5344CB8AC3E}">
        <p14:creationId xmlns:p14="http://schemas.microsoft.com/office/powerpoint/2010/main" val="103550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E384FA-E457-B741-8437-9C914CDB9984}"/>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b="1" dirty="0">
                <a:latin typeface="Arial" panose="020B0604020202020204" pitchFamily="34" charset="0"/>
                <a:cs typeface="Arial" panose="020B0604020202020204" pitchFamily="34" charset="0"/>
              </a:rPr>
              <a:t>Examples - Findings Section Draft (Fall 2020)</a:t>
            </a:r>
          </a:p>
        </p:txBody>
      </p:sp>
      <p:sp>
        <p:nvSpPr>
          <p:cNvPr id="11" name="Text Placeholder 10">
            <a:extLst>
              <a:ext uri="{FF2B5EF4-FFF2-40B4-BE49-F238E27FC236}">
                <a16:creationId xmlns:a16="http://schemas.microsoft.com/office/drawing/2014/main" id="{13F36CD6-62C9-F746-A25A-8BD849962BFA}"/>
              </a:ext>
            </a:extLst>
          </p:cNvPr>
          <p:cNvSpPr>
            <a:spLocks noGrp="1"/>
          </p:cNvSpPr>
          <p:nvPr>
            <p:ph type="body" sz="half" idx="2"/>
          </p:nvPr>
        </p:nvSpPr>
        <p:spPr>
          <a:xfrm>
            <a:off x="643469" y="1782981"/>
            <a:ext cx="4008384" cy="4393982"/>
          </a:xfrm>
        </p:spPr>
        <p:txBody>
          <a:bodyPr vert="horz" lIns="91440" tIns="45720" rIns="91440" bIns="45720" rtlCol="0">
            <a:normAutofit/>
          </a:bodyPr>
          <a:lstStyle/>
          <a:p>
            <a:pPr indent="-228600">
              <a:buFont typeface="Arial" panose="020B0604020202020204" pitchFamily="34" charset="0"/>
              <a:buChar char="•"/>
            </a:pPr>
            <a:r>
              <a:rPr lang="en-US" sz="2000" dirty="0"/>
              <a:t>As previously noted, when summarizing larger portions of material for an abstract or an introduction section, end of sentence parenthetical citations </a:t>
            </a:r>
            <a:r>
              <a:rPr lang="en-US" sz="2000" b="1" dirty="0"/>
              <a:t>can be an affective tool. </a:t>
            </a:r>
          </a:p>
          <a:p>
            <a:endParaRPr lang="en-US" sz="2000" b="1" dirty="0"/>
          </a:p>
          <a:p>
            <a:pPr indent="-228600">
              <a:buFont typeface="Arial" panose="020B0604020202020204" pitchFamily="34" charset="0"/>
              <a:buChar char="•"/>
            </a:pPr>
            <a:r>
              <a:rPr lang="en-US" sz="2000" dirty="0"/>
              <a:t>Unfortunately, the two examples offered to the right are present in the same findings section, </a:t>
            </a:r>
            <a:r>
              <a:rPr lang="en-US" sz="2000" b="1" dirty="0"/>
              <a:t>where clear and detailed comparisons are required </a:t>
            </a:r>
            <a:r>
              <a:rPr lang="en-US" sz="2000" dirty="0"/>
              <a:t>– the lumping of sources results in more questions than answers.</a:t>
            </a:r>
          </a:p>
        </p:txBody>
      </p:sp>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Content Placeholder 4" descr="Text&#10;&#10;Description automatically generated with medium confidence">
            <a:extLst>
              <a:ext uri="{FF2B5EF4-FFF2-40B4-BE49-F238E27FC236}">
                <a16:creationId xmlns:a16="http://schemas.microsoft.com/office/drawing/2014/main" id="{B7BA83D0-A9A0-5F4E-B514-0EDF98D164A7}"/>
              </a:ext>
            </a:extLst>
          </p:cNvPr>
          <p:cNvPicPr>
            <a:picLocks noGrp="1" noChangeAspect="1"/>
          </p:cNvPicPr>
          <p:nvPr>
            <p:ph idx="1"/>
          </p:nvPr>
        </p:nvPicPr>
        <p:blipFill>
          <a:blip r:embed="rId2"/>
          <a:stretch>
            <a:fillRect/>
          </a:stretch>
        </p:blipFill>
        <p:spPr>
          <a:xfrm>
            <a:off x="4967973" y="1779204"/>
            <a:ext cx="7000522" cy="2152659"/>
          </a:xfrm>
          <a:prstGeom prst="rect">
            <a:avLst/>
          </a:prstGeom>
        </p:spPr>
      </p:pic>
      <p:grpSp>
        <p:nvGrpSpPr>
          <p:cNvPr id="22" name="Group 2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Text&#10;&#10;Description automatically generated">
            <a:extLst>
              <a:ext uri="{FF2B5EF4-FFF2-40B4-BE49-F238E27FC236}">
                <a16:creationId xmlns:a16="http://schemas.microsoft.com/office/drawing/2014/main" id="{1B45A018-8735-4446-92D4-CD893A037202}"/>
              </a:ext>
            </a:extLst>
          </p:cNvPr>
          <p:cNvPicPr>
            <a:picLocks noChangeAspect="1"/>
          </p:cNvPicPr>
          <p:nvPr/>
        </p:nvPicPr>
        <p:blipFill>
          <a:blip r:embed="rId3"/>
          <a:stretch>
            <a:fillRect/>
          </a:stretch>
        </p:blipFill>
        <p:spPr>
          <a:xfrm>
            <a:off x="4510395" y="4552140"/>
            <a:ext cx="7571132" cy="1476368"/>
          </a:xfrm>
          <a:prstGeom prst="rect">
            <a:avLst/>
          </a:prstGeom>
        </p:spPr>
      </p:pic>
    </p:spTree>
    <p:extLst>
      <p:ext uri="{BB962C8B-B14F-4D97-AF65-F5344CB8AC3E}">
        <p14:creationId xmlns:p14="http://schemas.microsoft.com/office/powerpoint/2010/main" val="550457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09B6DE-75E9-AF49-A704-B1F14C338E7A}"/>
              </a:ext>
            </a:extLst>
          </p:cNvPr>
          <p:cNvSpPr>
            <a:spLocks noGrp="1"/>
          </p:cNvSpPr>
          <p:nvPr>
            <p:ph type="title"/>
          </p:nvPr>
        </p:nvSpPr>
        <p:spPr>
          <a:xfrm>
            <a:off x="312724" y="2519364"/>
            <a:ext cx="3197013" cy="3657599"/>
          </a:xfrm>
        </p:spPr>
        <p:txBody>
          <a:bodyPr anchor="t">
            <a:normAutofit fontScale="90000"/>
          </a:bodyPr>
          <a:lstStyle/>
          <a:p>
            <a:pPr algn="ctr"/>
            <a:r>
              <a:rPr lang="en-US" sz="3700" b="1" dirty="0">
                <a:solidFill>
                  <a:schemeClr val="bg1"/>
                </a:solidFill>
                <a:latin typeface="Arial" panose="020B0604020202020204" pitchFamily="34" charset="0"/>
                <a:cs typeface="Arial" panose="020B0604020202020204" pitchFamily="34" charset="0"/>
              </a:rPr>
              <a:t>Rule 6:</a:t>
            </a:r>
            <a:r>
              <a:rPr lang="en-US" sz="3700" dirty="0">
                <a:solidFill>
                  <a:schemeClr val="bg1"/>
                </a:solidFill>
                <a:latin typeface="Arial" panose="020B0604020202020204" pitchFamily="34" charset="0"/>
                <a:cs typeface="Arial" panose="020B0604020202020204" pitchFamily="34" charset="0"/>
              </a:rPr>
              <a:t> </a:t>
            </a:r>
            <a:br>
              <a:rPr lang="en-US" sz="3700" dirty="0">
                <a:solidFill>
                  <a:schemeClr val="bg1"/>
                </a:solidFill>
                <a:latin typeface="Arial" panose="020B0604020202020204" pitchFamily="34" charset="0"/>
                <a:cs typeface="Arial" panose="020B0604020202020204" pitchFamily="34" charset="0"/>
              </a:rPr>
            </a:br>
            <a:br>
              <a:rPr lang="en-US" sz="3700" dirty="0">
                <a:solidFill>
                  <a:schemeClr val="bg1"/>
                </a:solidFill>
                <a:latin typeface="Arial" panose="020B0604020202020204" pitchFamily="34" charset="0"/>
                <a:cs typeface="Arial" panose="020B0604020202020204" pitchFamily="34" charset="0"/>
              </a:rPr>
            </a:br>
            <a:r>
              <a:rPr lang="en-US" sz="3700" dirty="0">
                <a:solidFill>
                  <a:schemeClr val="bg1"/>
                </a:solidFill>
                <a:latin typeface="Arial" panose="020B0604020202020204" pitchFamily="34" charset="0"/>
                <a:cs typeface="Arial" panose="020B0604020202020204" pitchFamily="34" charset="0"/>
              </a:rPr>
              <a:t>Beware of the Terms “this”, “these”, and “those”</a:t>
            </a:r>
            <a:br>
              <a:rPr lang="en-US" sz="3700" dirty="0">
                <a:solidFill>
                  <a:schemeClr val="bg1"/>
                </a:solidFill>
                <a:latin typeface="Arial" panose="020B0604020202020204" pitchFamily="34" charset="0"/>
                <a:cs typeface="Arial" panose="020B0604020202020204" pitchFamily="34" charset="0"/>
              </a:rPr>
            </a:br>
            <a:br>
              <a:rPr lang="en-US" sz="3700" dirty="0">
                <a:solidFill>
                  <a:schemeClr val="bg1"/>
                </a:solidFill>
                <a:latin typeface="Arial" panose="020B0604020202020204" pitchFamily="34" charset="0"/>
                <a:cs typeface="Arial" panose="020B0604020202020204" pitchFamily="34" charset="0"/>
              </a:rPr>
            </a:br>
            <a:endParaRPr lang="en-US" sz="3200" dirty="0">
              <a:solidFill>
                <a:schemeClr val="bg1"/>
              </a:solidFill>
              <a:latin typeface="Arial" panose="020B0604020202020204" pitchFamily="34" charset="0"/>
              <a:cs typeface="Arial" panose="020B0604020202020204" pitchFamily="34" charset="0"/>
            </a:endParaRPr>
          </a:p>
        </p:txBody>
      </p:sp>
      <p:pic>
        <p:nvPicPr>
          <p:cNvPr id="37" name="Graphic 36" descr="Books">
            <a:extLst>
              <a:ext uri="{FF2B5EF4-FFF2-40B4-BE49-F238E27FC236}">
                <a16:creationId xmlns:a16="http://schemas.microsoft.com/office/drawing/2014/main" id="{13E9A2B4-8978-4CBD-8830-30F834FBEA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030" y="802482"/>
            <a:ext cx="914400" cy="914400"/>
          </a:xfrm>
          <a:prstGeom prst="rect">
            <a:avLst/>
          </a:prstGeom>
        </p:spPr>
      </p:pic>
      <p:sp>
        <p:nvSpPr>
          <p:cNvPr id="9" name="Content Placeholder 2">
            <a:extLst>
              <a:ext uri="{FF2B5EF4-FFF2-40B4-BE49-F238E27FC236}">
                <a16:creationId xmlns:a16="http://schemas.microsoft.com/office/drawing/2014/main" id="{633D4997-F75B-A04D-AF35-5F6BC6D519C4}"/>
              </a:ext>
            </a:extLst>
          </p:cNvPr>
          <p:cNvSpPr>
            <a:spLocks noGrp="1"/>
          </p:cNvSpPr>
          <p:nvPr>
            <p:ph idx="1"/>
          </p:nvPr>
        </p:nvSpPr>
        <p:spPr>
          <a:xfrm>
            <a:off x="4330719" y="337624"/>
            <a:ext cx="7385031" cy="6206051"/>
          </a:xfrm>
        </p:spPr>
        <p:txBody>
          <a:bodyPr anchor="ctr">
            <a:normAutofit fontScale="92500" lnSpcReduction="20000"/>
          </a:bodyPr>
          <a:lstStyle/>
          <a:p>
            <a:pPr marL="0" indent="0">
              <a:lnSpc>
                <a:spcPct val="200000"/>
              </a:lnSpc>
              <a:buNone/>
            </a:pPr>
            <a:r>
              <a:rPr lang="en-US" sz="1600" dirty="0">
                <a:latin typeface="Arial" panose="020B0604020202020204" pitchFamily="34" charset="0"/>
                <a:cs typeface="Arial" panose="020B0604020202020204" pitchFamily="34" charset="0"/>
              </a:rPr>
              <a:t>-The active researcher-first voice is particularly important to utilize when weaving (comparing/contrasting) multiple sources in the same section of a paper. </a:t>
            </a:r>
            <a:r>
              <a:rPr lang="en-US" sz="1600" b="1" dirty="0">
                <a:latin typeface="Arial" panose="020B0604020202020204" pitchFamily="34" charset="0"/>
                <a:cs typeface="Arial" panose="020B0604020202020204" pitchFamily="34" charset="0"/>
              </a:rPr>
              <a:t>The terms “this”, “these”, and “those” are broad and can lead to confusion</a:t>
            </a:r>
            <a:r>
              <a:rPr lang="en-US" sz="1600" dirty="0">
                <a:latin typeface="Arial" panose="020B0604020202020204" pitchFamily="34" charset="0"/>
                <a:cs typeface="Arial" panose="020B0604020202020204" pitchFamily="34" charset="0"/>
              </a:rPr>
              <a:t>. The former terms indicated a space/time familiarity that is not possible to establish when reading a literature review.</a:t>
            </a:r>
          </a:p>
          <a:p>
            <a:pPr marL="0" indent="0">
              <a:lnSpc>
                <a:spcPct val="200000"/>
              </a:lnSpc>
              <a:buNone/>
            </a:pPr>
            <a:endParaRPr lang="en-US" sz="1600" dirty="0">
              <a:latin typeface="Arial" panose="020B0604020202020204" pitchFamily="34" charset="0"/>
              <a:cs typeface="Arial" panose="020B0604020202020204" pitchFamily="34" charset="0"/>
            </a:endParaRPr>
          </a:p>
          <a:p>
            <a:pPr marL="0" indent="0">
              <a:lnSpc>
                <a:spcPct val="200000"/>
              </a:lnSpc>
              <a:buNone/>
            </a:pPr>
            <a:r>
              <a:rPr lang="en-US" sz="1600" dirty="0">
                <a:latin typeface="Arial" panose="020B0604020202020204" pitchFamily="34" charset="0"/>
                <a:cs typeface="Arial" panose="020B0604020202020204" pitchFamily="34" charset="0"/>
              </a:rPr>
              <a:t>-Instead, students are encouraged to offer narrative citations using the active researcher-first voice in order to facilitate clear communication. When referencing “this study” in a literature review, </a:t>
            </a:r>
            <a:r>
              <a:rPr lang="en-US" sz="1600" b="1" dirty="0">
                <a:latin typeface="Arial" panose="020B0604020202020204" pitchFamily="34" charset="0"/>
                <a:cs typeface="Arial" panose="020B0604020202020204" pitchFamily="34" charset="0"/>
              </a:rPr>
              <a:t>it is unclear if the “this” means </a:t>
            </a:r>
            <a:r>
              <a:rPr lang="en-US" sz="1600" b="1" i="1" dirty="0">
                <a:latin typeface="Arial" panose="020B0604020202020204" pitchFamily="34" charset="0"/>
                <a:cs typeface="Arial" panose="020B0604020202020204" pitchFamily="34" charset="0"/>
              </a:rPr>
              <a:t>the student’s</a:t>
            </a:r>
            <a:r>
              <a:rPr lang="en-US" sz="1600" b="1" dirty="0">
                <a:latin typeface="Arial" panose="020B0604020202020204" pitchFamily="34" charset="0"/>
                <a:cs typeface="Arial" panose="020B0604020202020204" pitchFamily="34" charset="0"/>
              </a:rPr>
              <a:t> literature review</a:t>
            </a:r>
            <a:r>
              <a:rPr lang="en-US" sz="1600" dirty="0">
                <a:latin typeface="Arial" panose="020B0604020202020204" pitchFamily="34" charset="0"/>
                <a:cs typeface="Arial" panose="020B0604020202020204" pitchFamily="34" charset="0"/>
              </a:rPr>
              <a:t>, or a citation within vicinity of the implied citation. </a:t>
            </a:r>
          </a:p>
          <a:p>
            <a:pPr marL="0" indent="0">
              <a:lnSpc>
                <a:spcPct val="200000"/>
              </a:lnSpc>
              <a:buNone/>
            </a:pPr>
            <a:endParaRPr lang="en-US" sz="1500" dirty="0"/>
          </a:p>
          <a:p>
            <a:pPr marL="0" indent="0">
              <a:lnSpc>
                <a:spcPct val="200000"/>
              </a:lnSpc>
              <a:buNone/>
            </a:pPr>
            <a:r>
              <a:rPr lang="en-US" sz="1600" dirty="0">
                <a:latin typeface="Arial" panose="020B0604020202020204" pitchFamily="34" charset="0"/>
                <a:cs typeface="Arial" panose="020B0604020202020204" pitchFamily="34" charset="0"/>
              </a:rPr>
              <a:t>-The following slides detail samples and screenshots from assignments uploaded to Canvas during the Fall 2020 semester.</a:t>
            </a:r>
          </a:p>
          <a:p>
            <a:pPr marL="0" indent="0">
              <a:lnSpc>
                <a:spcPct val="200000"/>
              </a:lnSpc>
              <a:buNone/>
            </a:pPr>
            <a:endParaRPr lang="en-US" sz="1500" dirty="0"/>
          </a:p>
        </p:txBody>
      </p:sp>
    </p:spTree>
    <p:extLst>
      <p:ext uri="{BB962C8B-B14F-4D97-AF65-F5344CB8AC3E}">
        <p14:creationId xmlns:p14="http://schemas.microsoft.com/office/powerpoint/2010/main" val="206618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45FE8C-ECBE-8E44-80AB-46003824013A}"/>
              </a:ext>
            </a:extLst>
          </p:cNvPr>
          <p:cNvSpPr>
            <a:spLocks noGrp="1"/>
          </p:cNvSpPr>
          <p:nvPr>
            <p:ph type="title"/>
          </p:nvPr>
        </p:nvSpPr>
        <p:spPr>
          <a:xfrm>
            <a:off x="638882" y="639193"/>
            <a:ext cx="3571810" cy="2789807"/>
          </a:xfrm>
        </p:spPr>
        <p:txBody>
          <a:bodyPr vert="horz" lIns="91440" tIns="45720" rIns="91440" bIns="45720" rtlCol="0" anchor="b">
            <a:normAutofit/>
          </a:bodyPr>
          <a:lstStyle/>
          <a:p>
            <a:r>
              <a:rPr lang="en-US" sz="2800" b="1" kern="1200" dirty="0">
                <a:solidFill>
                  <a:schemeClr val="tx1"/>
                </a:solidFill>
                <a:latin typeface="Arial" panose="020B0604020202020204" pitchFamily="34" charset="0"/>
                <a:cs typeface="Arial" panose="020B0604020202020204" pitchFamily="34" charset="0"/>
              </a:rPr>
              <a:t>Example 1 – Single Source Citation (Annotated Bibliography)</a:t>
            </a:r>
          </a:p>
        </p:txBody>
      </p:sp>
      <p:sp>
        <p:nvSpPr>
          <p:cNvPr id="3" name="Text Placeholder 2">
            <a:extLst>
              <a:ext uri="{FF2B5EF4-FFF2-40B4-BE49-F238E27FC236}">
                <a16:creationId xmlns:a16="http://schemas.microsoft.com/office/drawing/2014/main" id="{77FE100F-642C-1F42-B865-3FFFE15C9C98}"/>
              </a:ext>
            </a:extLst>
          </p:cNvPr>
          <p:cNvSpPr>
            <a:spLocks noGrp="1"/>
          </p:cNvSpPr>
          <p:nvPr>
            <p:ph type="body" sz="half" idx="2"/>
          </p:nvPr>
        </p:nvSpPr>
        <p:spPr>
          <a:xfrm>
            <a:off x="638882" y="4631161"/>
            <a:ext cx="3571810" cy="1559327"/>
          </a:xfrm>
        </p:spPr>
        <p:txBody>
          <a:bodyPr vert="horz" lIns="91440" tIns="45720" rIns="91440" bIns="45720" rtlCol="0">
            <a:noAutofit/>
          </a:bodyPr>
          <a:lstStyle/>
          <a:p>
            <a:pPr>
              <a:lnSpc>
                <a:spcPct val="170000"/>
              </a:lnSpc>
            </a:pPr>
            <a:r>
              <a:rPr lang="en-US" sz="1400" b="1" kern="1200" dirty="0">
                <a:solidFill>
                  <a:schemeClr val="tx1"/>
                </a:solidFill>
                <a:latin typeface="Arial" panose="020B0604020202020204" pitchFamily="34" charset="0"/>
                <a:cs typeface="Arial" panose="020B0604020202020204" pitchFamily="34" charset="0"/>
              </a:rPr>
              <a:t>Issue: </a:t>
            </a:r>
            <a:r>
              <a:rPr lang="en-US" sz="1400" kern="1200" dirty="0">
                <a:solidFill>
                  <a:schemeClr val="tx1"/>
                </a:solidFill>
                <a:latin typeface="Arial" panose="020B0604020202020204" pitchFamily="34" charset="0"/>
                <a:cs typeface="Arial" panose="020B0604020202020204" pitchFamily="34" charset="0"/>
              </a:rPr>
              <a:t>Citation to Shams-Elden (2017) is delayed. Offering “This </a:t>
            </a:r>
            <a:r>
              <a:rPr lang="en-US" sz="1400" dirty="0">
                <a:latin typeface="Arial" panose="020B0604020202020204" pitchFamily="34" charset="0"/>
                <a:cs typeface="Arial" panose="020B0604020202020204" pitchFamily="34" charset="0"/>
              </a:rPr>
              <a:t>e</a:t>
            </a:r>
            <a:r>
              <a:rPr lang="en-US" sz="1400" kern="1200" dirty="0">
                <a:solidFill>
                  <a:schemeClr val="tx1"/>
                </a:solidFill>
                <a:latin typeface="Arial" panose="020B0604020202020204" pitchFamily="34" charset="0"/>
                <a:cs typeface="Arial" panose="020B0604020202020204" pitchFamily="34" charset="0"/>
              </a:rPr>
              <a:t>xperiment” prior to specific citation is simply confusing and interrupts the flow and continuity of the paragraph immediately.</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86DEEF5D-35F6-7549-83C5-1E37CC0BB401}"/>
              </a:ext>
            </a:extLst>
          </p:cNvPr>
          <p:cNvPicPr>
            <a:picLocks noGrp="1" noChangeAspect="1"/>
          </p:cNvPicPr>
          <p:nvPr>
            <p:ph idx="1"/>
          </p:nvPr>
        </p:nvPicPr>
        <p:blipFill>
          <a:blip r:embed="rId2"/>
          <a:stretch>
            <a:fillRect/>
          </a:stretch>
        </p:blipFill>
        <p:spPr>
          <a:xfrm>
            <a:off x="4210692" y="471351"/>
            <a:ext cx="7214616" cy="3300687"/>
          </a:xfrm>
          <a:prstGeom prst="rect">
            <a:avLst/>
          </a:prstGeom>
        </p:spPr>
      </p:pic>
      <p:sp>
        <p:nvSpPr>
          <p:cNvPr id="8" name="TextBox 7">
            <a:extLst>
              <a:ext uri="{FF2B5EF4-FFF2-40B4-BE49-F238E27FC236}">
                <a16:creationId xmlns:a16="http://schemas.microsoft.com/office/drawing/2014/main" id="{0EBCFDA7-9335-614C-9A94-A918DF894993}"/>
              </a:ext>
            </a:extLst>
          </p:cNvPr>
          <p:cNvSpPr txBox="1"/>
          <p:nvPr/>
        </p:nvSpPr>
        <p:spPr>
          <a:xfrm>
            <a:off x="4616186" y="4078325"/>
            <a:ext cx="6858000" cy="230832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Suggested Preliminary Edit: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Shams-Elden’s (2017) experiment detailed the effects of aquatic exercise in observation of 10 children diagnosed with autism spectrum disorder (ASD) chosen via the Al Amal Association. The children were assigned to practice the Halliwick method for ten weeks, attending the sessions three times per week and were further evaluated using the childhood autism rating scale (CARS).</a:t>
            </a:r>
          </a:p>
        </p:txBody>
      </p:sp>
    </p:spTree>
    <p:extLst>
      <p:ext uri="{BB962C8B-B14F-4D97-AF65-F5344CB8AC3E}">
        <p14:creationId xmlns:p14="http://schemas.microsoft.com/office/powerpoint/2010/main" val="166081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7B7EC5-1BB9-7040-802A-3A6551F808AE}"/>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2600" b="1" kern="1200" dirty="0">
                <a:solidFill>
                  <a:schemeClr val="tx1"/>
                </a:solidFill>
                <a:latin typeface="Arial" panose="020B0604020202020204" pitchFamily="34" charset="0"/>
                <a:cs typeface="Arial" panose="020B0604020202020204" pitchFamily="34" charset="0"/>
              </a:rPr>
              <a:t>Example 2 – Single Source Citation (Annotated Bibliography)</a:t>
            </a:r>
          </a:p>
        </p:txBody>
      </p:sp>
      <p:sp>
        <p:nvSpPr>
          <p:cNvPr id="18"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8579BA5-F098-6E46-8A61-F2C067EAD2B9}"/>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a:lnSpc>
                <a:spcPct val="150000"/>
              </a:lnSpc>
            </a:pPr>
            <a:endParaRPr lang="en-US" b="1" dirty="0">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Issues: </a:t>
            </a:r>
            <a:r>
              <a:rPr lang="en-US" dirty="0">
                <a:latin typeface="Arial" panose="020B0604020202020204" pitchFamily="34" charset="0"/>
                <a:cs typeface="Arial" panose="020B0604020202020204" pitchFamily="34" charset="0"/>
              </a:rPr>
              <a:t>Another vague inclusion of the term “this”. The term “they” shortly follows, resulting in a robotic and list-like reading for the </a:t>
            </a:r>
            <a:r>
              <a:rPr lang="en-US" dirty="0" err="1">
                <a:latin typeface="Arial" panose="020B0604020202020204" pitchFamily="34" charset="0"/>
                <a:cs typeface="Arial" panose="020B0604020202020204" pitchFamily="34" charset="0"/>
              </a:rPr>
              <a:t>remaineder</a:t>
            </a:r>
            <a:r>
              <a:rPr lang="en-US" dirty="0">
                <a:latin typeface="Arial" panose="020B0604020202020204" pitchFamily="34" charset="0"/>
                <a:cs typeface="Arial" panose="020B0604020202020204" pitchFamily="34" charset="0"/>
              </a:rPr>
              <a:t> of the paragraph. </a:t>
            </a:r>
          </a:p>
        </p:txBody>
      </p:sp>
      <p:pic>
        <p:nvPicPr>
          <p:cNvPr id="4" name="Content Placeholder 3" descr="Text, letter&#10;&#10;Description automatically generated">
            <a:extLst>
              <a:ext uri="{FF2B5EF4-FFF2-40B4-BE49-F238E27FC236}">
                <a16:creationId xmlns:a16="http://schemas.microsoft.com/office/drawing/2014/main" id="{2650A512-D506-D54C-B495-DB223EF319FD}"/>
              </a:ext>
            </a:extLst>
          </p:cNvPr>
          <p:cNvPicPr>
            <a:picLocks noGrp="1" noChangeAspect="1"/>
          </p:cNvPicPr>
          <p:nvPr>
            <p:ph idx="1"/>
          </p:nvPr>
        </p:nvPicPr>
        <p:blipFill>
          <a:blip r:embed="rId2"/>
          <a:stretch>
            <a:fillRect/>
          </a:stretch>
        </p:blipFill>
        <p:spPr>
          <a:xfrm>
            <a:off x="4463412" y="498014"/>
            <a:ext cx="7330395" cy="2803875"/>
          </a:xfrm>
          <a:prstGeom prst="rect">
            <a:avLst/>
          </a:prstGeom>
        </p:spPr>
      </p:pic>
      <p:sp>
        <p:nvSpPr>
          <p:cNvPr id="5" name="TextBox 4">
            <a:extLst>
              <a:ext uri="{FF2B5EF4-FFF2-40B4-BE49-F238E27FC236}">
                <a16:creationId xmlns:a16="http://schemas.microsoft.com/office/drawing/2014/main" id="{37860C71-9F0B-5642-8616-9FE704666203}"/>
              </a:ext>
            </a:extLst>
          </p:cNvPr>
          <p:cNvSpPr txBox="1"/>
          <p:nvPr/>
        </p:nvSpPr>
        <p:spPr>
          <a:xfrm>
            <a:off x="4690872" y="3556112"/>
            <a:ext cx="7102935" cy="318600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Suggested Preliminary Edit: </a:t>
            </a:r>
          </a:p>
          <a:p>
            <a:endParaRPr lang="en-US"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Lewis et al. (2011) explored how obese individuals apply information from the internet in seeking information to improve their daily lives. Using in-depth telephone interviews, Lewis et al. surveyed 142 individuals from an Australian community with a BMI greater or equal to 30, finding individuals diagnosed with stigmatized health issues commonly resort to the internet for information to improve health and well-being. In addition, Lewis et al. found online communication physicians was a common occurrence. </a:t>
            </a:r>
          </a:p>
        </p:txBody>
      </p:sp>
    </p:spTree>
    <p:extLst>
      <p:ext uri="{BB962C8B-B14F-4D97-AF65-F5344CB8AC3E}">
        <p14:creationId xmlns:p14="http://schemas.microsoft.com/office/powerpoint/2010/main" val="1250787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2BC243-8162-894D-A12E-9FD5CBD57399}"/>
              </a:ext>
            </a:extLst>
          </p:cNvPr>
          <p:cNvSpPr>
            <a:spLocks noGrp="1"/>
          </p:cNvSpPr>
          <p:nvPr>
            <p:ph type="title" idx="4294967295"/>
          </p:nvPr>
        </p:nvSpPr>
        <p:spPr>
          <a:xfrm>
            <a:off x="638881" y="417576"/>
            <a:ext cx="10909640" cy="1249394"/>
          </a:xfrm>
        </p:spPr>
        <p:txBody>
          <a:bodyPr vert="horz" lIns="91440" tIns="45720" rIns="91440" bIns="45720" rtlCol="0" anchor="ctr">
            <a:normAutofit/>
          </a:bodyPr>
          <a:lstStyle/>
          <a:p>
            <a:pPr algn="ctr"/>
            <a:r>
              <a:rPr lang="en-US" sz="3200" b="1" kern="1200" dirty="0">
                <a:solidFill>
                  <a:schemeClr val="tx1"/>
                </a:solidFill>
                <a:latin typeface="Arial" panose="020B0604020202020204" pitchFamily="34" charset="0"/>
                <a:cs typeface="Arial" panose="020B0604020202020204" pitchFamily="34" charset="0"/>
              </a:rPr>
              <a:t>Example 3 – Two Source Citation (Annotated Bibliography)</a:t>
            </a:r>
          </a:p>
        </p:txBody>
      </p:sp>
      <p:sp>
        <p:nvSpPr>
          <p:cNvPr id="6"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Text&#10;&#10;Description automatically generated">
            <a:extLst>
              <a:ext uri="{FF2B5EF4-FFF2-40B4-BE49-F238E27FC236}">
                <a16:creationId xmlns:a16="http://schemas.microsoft.com/office/drawing/2014/main" id="{A19205B5-1E08-FD41-B13C-CD3B88B2A47F}"/>
              </a:ext>
            </a:extLst>
          </p:cNvPr>
          <p:cNvPicPr>
            <a:picLocks noChangeAspect="1"/>
          </p:cNvPicPr>
          <p:nvPr/>
        </p:nvPicPr>
        <p:blipFill>
          <a:blip r:embed="rId2"/>
          <a:stretch>
            <a:fillRect/>
          </a:stretch>
        </p:blipFill>
        <p:spPr>
          <a:xfrm>
            <a:off x="2257937" y="2426922"/>
            <a:ext cx="8104752" cy="3586353"/>
          </a:xfrm>
          <a:prstGeom prst="rect">
            <a:avLst/>
          </a:prstGeom>
        </p:spPr>
      </p:pic>
    </p:spTree>
    <p:extLst>
      <p:ext uri="{BB962C8B-B14F-4D97-AF65-F5344CB8AC3E}">
        <p14:creationId xmlns:p14="http://schemas.microsoft.com/office/powerpoint/2010/main" val="223412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1">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1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5341566-C420-DA42-B7A6-2F1ECA86F2AD}"/>
              </a:ext>
            </a:extLst>
          </p:cNvPr>
          <p:cNvSpPr>
            <a:spLocks noGrp="1"/>
          </p:cNvSpPr>
          <p:nvPr>
            <p:ph type="title"/>
          </p:nvPr>
        </p:nvSpPr>
        <p:spPr>
          <a:xfrm>
            <a:off x="1389278" y="1233241"/>
            <a:ext cx="3240506" cy="4064628"/>
          </a:xfrm>
        </p:spPr>
        <p:txBody>
          <a:bodyPr>
            <a:normAutofit/>
          </a:bodyPr>
          <a:lstStyle/>
          <a:p>
            <a:r>
              <a:rPr lang="en-US" sz="4000" b="1" dirty="0">
                <a:solidFill>
                  <a:srgbClr val="FFFFFF"/>
                </a:solidFill>
                <a:latin typeface="Arial" panose="020B0604020202020204" pitchFamily="34" charset="0"/>
                <a:cs typeface="Arial" panose="020B0604020202020204" pitchFamily="34" charset="0"/>
              </a:rPr>
              <a:t>Introduction</a:t>
            </a:r>
            <a:r>
              <a:rPr lang="en-US" dirty="0">
                <a:solidFill>
                  <a:srgbClr val="FFFFFF"/>
                </a:solidFill>
                <a:latin typeface="Arial" panose="020B0604020202020204" pitchFamily="34" charset="0"/>
                <a:cs typeface="Arial" panose="020B0604020202020204" pitchFamily="34" charset="0"/>
              </a:rPr>
              <a:t> </a:t>
            </a:r>
          </a:p>
        </p:txBody>
      </p:sp>
      <p:sp>
        <p:nvSpPr>
          <p:cNvPr id="37" name="Freeform: Shape 15">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7">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39" name="Freeform: Shape 19">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Content Placeholder 6">
            <a:extLst>
              <a:ext uri="{FF2B5EF4-FFF2-40B4-BE49-F238E27FC236}">
                <a16:creationId xmlns:a16="http://schemas.microsoft.com/office/drawing/2014/main" id="{B3CC9DCA-77A2-4B43-8798-6F3CE62BC249}"/>
              </a:ext>
            </a:extLst>
          </p:cNvPr>
          <p:cNvSpPr>
            <a:spLocks noGrp="1"/>
          </p:cNvSpPr>
          <p:nvPr>
            <p:ph idx="1"/>
          </p:nvPr>
        </p:nvSpPr>
        <p:spPr>
          <a:xfrm>
            <a:off x="6096000" y="820880"/>
            <a:ext cx="5257799" cy="4889350"/>
          </a:xfrm>
        </p:spPr>
        <p:txBody>
          <a:bodyPr anchor="t">
            <a:normAutofit fontScale="85000" lnSpcReduction="10000"/>
          </a:bodyPr>
          <a:lstStyle/>
          <a:p>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For students enrolled in a 100w course at San José State University, the </a:t>
            </a:r>
            <a:r>
              <a:rPr lang="en-US" sz="2400" b="1" dirty="0">
                <a:latin typeface="Arial" panose="020B0604020202020204" pitchFamily="34" charset="0"/>
                <a:cs typeface="Arial" panose="020B0604020202020204" pitchFamily="34" charset="0"/>
              </a:rPr>
              <a:t>shift in emphasis </a:t>
            </a:r>
            <a:r>
              <a:rPr lang="en-US" sz="2400" dirty="0">
                <a:latin typeface="Arial" panose="020B0604020202020204" pitchFamily="34" charset="0"/>
                <a:cs typeface="Arial" panose="020B0604020202020204" pitchFamily="34" charset="0"/>
              </a:rPr>
              <a:t>and style is often a difficult adjustment to make within the constraints of a single-semester course.</a:t>
            </a:r>
          </a:p>
          <a:p>
            <a:pPr marL="0" indent="0">
              <a:lnSpc>
                <a:spcPct val="150000"/>
              </a:lnSpc>
              <a:buNone/>
            </a:pPr>
            <a:endParaRPr lang="en-US" sz="2400" dirty="0"/>
          </a:p>
          <a:p>
            <a:pPr>
              <a:lnSpc>
                <a:spcPct val="150000"/>
              </a:lnSpc>
            </a:pPr>
            <a:r>
              <a:rPr lang="en-US" sz="2400" dirty="0">
                <a:latin typeface="Arial" panose="020B0604020202020204" pitchFamily="34" charset="0"/>
                <a:cs typeface="Arial" panose="020B0604020202020204" pitchFamily="34" charset="0"/>
              </a:rPr>
              <a:t>For first-time authors of literature reviews, specifically, citing sources clearly and appropriately </a:t>
            </a:r>
            <a:r>
              <a:rPr lang="en-US" sz="2400" b="1" dirty="0">
                <a:latin typeface="Arial" panose="020B0604020202020204" pitchFamily="34" charset="0"/>
                <a:cs typeface="Arial" panose="020B0604020202020204" pitchFamily="34" charset="0"/>
              </a:rPr>
              <a:t>can be a challenge.</a:t>
            </a:r>
          </a:p>
          <a:p>
            <a:endParaRPr lang="en-US" sz="2400" b="1" dirty="0">
              <a:latin typeface="Arial" panose="020B0604020202020204" pitchFamily="34" charset="0"/>
              <a:cs typeface="Arial" panose="020B0604020202020204" pitchFamily="34" charset="0"/>
            </a:endParaRPr>
          </a:p>
        </p:txBody>
      </p:sp>
      <p:sp>
        <p:nvSpPr>
          <p:cNvPr id="40" name="Freeform: Shape 21">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41" name="Freeform: Shape 23">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18706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211CD1-8345-8F45-9FE3-F2282C39E652}"/>
              </a:ext>
            </a:extLst>
          </p:cNvPr>
          <p:cNvSpPr>
            <a:spLocks noGrp="1"/>
          </p:cNvSpPr>
          <p:nvPr>
            <p:ph type="title" idx="4294967295"/>
          </p:nvPr>
        </p:nvSpPr>
        <p:spPr>
          <a:xfrm>
            <a:off x="469373" y="3512439"/>
            <a:ext cx="3429000" cy="1719072"/>
          </a:xfrm>
        </p:spPr>
        <p:txBody>
          <a:bodyPr vert="horz" lIns="91440" tIns="45720" rIns="91440" bIns="45720" rtlCol="0" anchor="b">
            <a:noAutofit/>
          </a:bodyPr>
          <a:lstStyle/>
          <a:p>
            <a:pPr algn="ctr"/>
            <a:r>
              <a:rPr lang="en-US" sz="3200" b="1" kern="1200" dirty="0">
                <a:solidFill>
                  <a:schemeClr val="tx1"/>
                </a:solidFill>
                <a:latin typeface="Arial" panose="020B0604020202020204" pitchFamily="34" charset="0"/>
                <a:cs typeface="Arial" panose="020B0604020202020204" pitchFamily="34" charset="0"/>
              </a:rPr>
              <a:t>Example 4 – Multiple Source Citation (Introduction Section Draft)</a:t>
            </a:r>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542DABD2-3A80-E04F-A44E-D9FCCCEAE7DE}"/>
              </a:ext>
            </a:extLst>
          </p:cNvPr>
          <p:cNvPicPr>
            <a:picLocks noGrp="1" noChangeAspect="1"/>
          </p:cNvPicPr>
          <p:nvPr>
            <p:ph idx="4294967295"/>
          </p:nvPr>
        </p:nvPicPr>
        <p:blipFill>
          <a:blip r:embed="rId2"/>
          <a:stretch>
            <a:fillRect/>
          </a:stretch>
        </p:blipFill>
        <p:spPr>
          <a:xfrm>
            <a:off x="3898373" y="1424038"/>
            <a:ext cx="8285699" cy="3397136"/>
          </a:xfrm>
          <a:prstGeom prst="rect">
            <a:avLst/>
          </a:prstGeom>
        </p:spPr>
      </p:pic>
    </p:spTree>
    <p:extLst>
      <p:ext uri="{BB962C8B-B14F-4D97-AF65-F5344CB8AC3E}">
        <p14:creationId xmlns:p14="http://schemas.microsoft.com/office/powerpoint/2010/main" val="3567582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362B23-5021-C74F-9CF4-89BD662C0653}"/>
              </a:ext>
            </a:extLst>
          </p:cNvPr>
          <p:cNvSpPr>
            <a:spLocks noGrp="1"/>
          </p:cNvSpPr>
          <p:nvPr>
            <p:ph type="title" idx="4294967295"/>
          </p:nvPr>
        </p:nvSpPr>
        <p:spPr>
          <a:xfrm>
            <a:off x="630936" y="640823"/>
            <a:ext cx="3419856" cy="5583148"/>
          </a:xfrm>
        </p:spPr>
        <p:txBody>
          <a:bodyPr vert="horz" lIns="91440" tIns="45720" rIns="91440" bIns="45720" rtlCol="0" anchor="ctr">
            <a:normAutofit/>
          </a:bodyPr>
          <a:lstStyle/>
          <a:p>
            <a:r>
              <a:rPr lang="en-US" sz="3200" b="1" kern="1200" dirty="0">
                <a:solidFill>
                  <a:schemeClr val="tx1"/>
                </a:solidFill>
                <a:latin typeface="Arial" panose="020B0604020202020204" pitchFamily="34" charset="0"/>
                <a:cs typeface="Arial" panose="020B0604020202020204" pitchFamily="34" charset="0"/>
              </a:rPr>
              <a:t>Example 5 – Multiple Source Citation (Findings Section Rough Draft)</a:t>
            </a:r>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Text&#10;&#10;Description automatically generated">
            <a:extLst>
              <a:ext uri="{FF2B5EF4-FFF2-40B4-BE49-F238E27FC236}">
                <a16:creationId xmlns:a16="http://schemas.microsoft.com/office/drawing/2014/main" id="{D2971AEA-5FED-294E-B1DC-0CA4602EC418}"/>
              </a:ext>
            </a:extLst>
          </p:cNvPr>
          <p:cNvPicPr>
            <a:picLocks noGrp="1" noChangeAspect="1"/>
          </p:cNvPicPr>
          <p:nvPr>
            <p:ph idx="4294967295"/>
          </p:nvPr>
        </p:nvPicPr>
        <p:blipFill>
          <a:blip r:embed="rId2"/>
          <a:stretch>
            <a:fillRect/>
          </a:stretch>
        </p:blipFill>
        <p:spPr>
          <a:xfrm>
            <a:off x="4315184" y="953188"/>
            <a:ext cx="7872160" cy="4290325"/>
          </a:xfrm>
          <a:prstGeom prst="rect">
            <a:avLst/>
          </a:prstGeom>
        </p:spPr>
      </p:pic>
    </p:spTree>
    <p:extLst>
      <p:ext uri="{BB962C8B-B14F-4D97-AF65-F5344CB8AC3E}">
        <p14:creationId xmlns:p14="http://schemas.microsoft.com/office/powerpoint/2010/main" val="438591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D8D3-7E63-6446-B780-BEC4E97F588C}"/>
              </a:ext>
            </a:extLst>
          </p:cNvPr>
          <p:cNvSpPr>
            <a:spLocks noGrp="1"/>
          </p:cNvSpPr>
          <p:nvPr>
            <p:ph type="title"/>
          </p:nvPr>
        </p:nvSpPr>
        <p:spPr>
          <a:xfrm>
            <a:off x="4965430" y="629268"/>
            <a:ext cx="6586491" cy="1286160"/>
          </a:xfrm>
        </p:spPr>
        <p:txBody>
          <a:bodyPr anchor="b">
            <a:normAutofit/>
          </a:bodyPr>
          <a:lstStyle/>
          <a:p>
            <a:pPr algn="ctr"/>
            <a:r>
              <a:rPr lang="en-US" sz="3200" b="1" dirty="0">
                <a:latin typeface="Arial" panose="020B0604020202020204" pitchFamily="34" charset="0"/>
                <a:cs typeface="Arial" panose="020B0604020202020204" pitchFamily="34" charset="0"/>
              </a:rPr>
              <a:t>Altering the </a:t>
            </a:r>
            <a:r>
              <a:rPr lang="en-US" sz="3200" b="1" i="1" dirty="0">
                <a:latin typeface="Arial" panose="020B0604020202020204" pitchFamily="34" charset="0"/>
                <a:cs typeface="Arial" panose="020B0604020202020204" pitchFamily="34" charset="0"/>
              </a:rPr>
              <a:t>Concise Guide </a:t>
            </a:r>
            <a:r>
              <a:rPr lang="en-US" sz="3200" b="1" dirty="0">
                <a:latin typeface="Arial" panose="020B0604020202020204" pitchFamily="34" charset="0"/>
                <a:cs typeface="Arial" panose="020B0604020202020204" pitchFamily="34" charset="0"/>
              </a:rPr>
              <a:t>Chapter Flow</a:t>
            </a:r>
          </a:p>
        </p:txBody>
      </p:sp>
      <p:sp>
        <p:nvSpPr>
          <p:cNvPr id="3" name="Content Placeholder 2">
            <a:extLst>
              <a:ext uri="{FF2B5EF4-FFF2-40B4-BE49-F238E27FC236}">
                <a16:creationId xmlns:a16="http://schemas.microsoft.com/office/drawing/2014/main" id="{BBD125B1-74AA-EB46-99F6-FA0D29EA3FA1}"/>
              </a:ext>
            </a:extLst>
          </p:cNvPr>
          <p:cNvSpPr>
            <a:spLocks noGrp="1"/>
          </p:cNvSpPr>
          <p:nvPr>
            <p:ph idx="1"/>
          </p:nvPr>
        </p:nvSpPr>
        <p:spPr>
          <a:xfrm>
            <a:off x="4635591" y="2314807"/>
            <a:ext cx="7556409" cy="4543169"/>
          </a:xfrm>
        </p:spPr>
        <p:txBody>
          <a:bodyPr>
            <a:normAutofit fontScale="77500" lnSpcReduction="20000"/>
          </a:bodyPr>
          <a:lstStyle/>
          <a:p>
            <a:pPr>
              <a:lnSpc>
                <a:spcPct val="150000"/>
              </a:lnSpc>
            </a:pPr>
            <a:r>
              <a:rPr lang="en-US" sz="2100" dirty="0">
                <a:latin typeface="Arial" panose="020B0604020202020204" pitchFamily="34" charset="0"/>
                <a:cs typeface="Arial" panose="020B0604020202020204" pitchFamily="34" charset="0"/>
              </a:rPr>
              <a:t>With the 6 Rules detailed, presenting the active voice early in the semester will require altering  the default chapter flow. Since citation-heavy assignments like the annotated bibliography are most likely due early in the semester, </a:t>
            </a:r>
            <a:r>
              <a:rPr lang="en-US" sz="2100" b="1" dirty="0">
                <a:latin typeface="Arial" panose="020B0604020202020204" pitchFamily="34" charset="0"/>
                <a:cs typeface="Arial" panose="020B0604020202020204" pitchFamily="34" charset="0"/>
              </a:rPr>
              <a:t>emphasizing the active voice sooner rather than later is suggested.</a:t>
            </a:r>
          </a:p>
          <a:p>
            <a:pPr>
              <a:lnSpc>
                <a:spcPct val="150000"/>
              </a:lnSpc>
            </a:pPr>
            <a:endParaRPr lang="en-US" sz="2100" dirty="0">
              <a:latin typeface="Arial" panose="020B0604020202020204" pitchFamily="34" charset="0"/>
              <a:cs typeface="Arial" panose="020B0604020202020204" pitchFamily="34" charset="0"/>
            </a:endParaRPr>
          </a:p>
          <a:p>
            <a:pPr>
              <a:lnSpc>
                <a:spcPct val="150000"/>
              </a:lnSpc>
            </a:pPr>
            <a:r>
              <a:rPr lang="en-US" sz="2100" b="1" dirty="0">
                <a:latin typeface="Arial" panose="020B0604020202020204" pitchFamily="34" charset="0"/>
                <a:cs typeface="Arial" panose="020B0604020202020204" pitchFamily="34" charset="0"/>
              </a:rPr>
              <a:t>NOTE: </a:t>
            </a:r>
            <a:r>
              <a:rPr lang="en-US" sz="2100" dirty="0">
                <a:latin typeface="Arial" panose="020B0604020202020204" pitchFamily="34" charset="0"/>
                <a:cs typeface="Arial" panose="020B0604020202020204" pitchFamily="34" charset="0"/>
              </a:rPr>
              <a:t>Students will often struggle in comprehension of </a:t>
            </a:r>
            <a:r>
              <a:rPr lang="en-US" sz="2100" b="1" dirty="0">
                <a:latin typeface="Arial" panose="020B0604020202020204" pitchFamily="34" charset="0"/>
                <a:cs typeface="Arial" panose="020B0604020202020204" pitchFamily="34" charset="0"/>
              </a:rPr>
              <a:t>numbers and statistics </a:t>
            </a:r>
            <a:r>
              <a:rPr lang="en-US" sz="2100" dirty="0">
                <a:latin typeface="Arial" panose="020B0604020202020204" pitchFamily="34" charset="0"/>
                <a:cs typeface="Arial" panose="020B0604020202020204" pitchFamily="34" charset="0"/>
              </a:rPr>
              <a:t>(chapter 6) and </a:t>
            </a:r>
            <a:r>
              <a:rPr lang="en-US" sz="2100" b="1" dirty="0">
                <a:latin typeface="Arial" panose="020B0604020202020204" pitchFamily="34" charset="0"/>
                <a:cs typeface="Arial" panose="020B0604020202020204" pitchFamily="34" charset="0"/>
              </a:rPr>
              <a:t>tables and figures </a:t>
            </a:r>
            <a:r>
              <a:rPr lang="en-US" sz="2100" dirty="0">
                <a:latin typeface="Arial" panose="020B0604020202020204" pitchFamily="34" charset="0"/>
                <a:cs typeface="Arial" panose="020B0604020202020204" pitchFamily="34" charset="0"/>
              </a:rPr>
              <a:t>(chapter 7) while conducting research in preparation for major writing assignments. As 100w instructors, we must choose our battles due to the density of course material. Refer to APA style guideline handouts as supplements until able to detail in lecture. </a:t>
            </a:r>
          </a:p>
          <a:p>
            <a:pPr>
              <a:lnSpc>
                <a:spcPct val="150000"/>
              </a:lnSpc>
            </a:pPr>
            <a:endParaRPr lang="en-US" sz="2100" dirty="0">
              <a:latin typeface="Arial" panose="020B0604020202020204" pitchFamily="34" charset="0"/>
              <a:cs typeface="Arial" panose="020B0604020202020204" pitchFamily="34" charset="0"/>
            </a:endParaRPr>
          </a:p>
          <a:p>
            <a:pPr>
              <a:lnSpc>
                <a:spcPct val="150000"/>
              </a:lnSpc>
            </a:pPr>
            <a:r>
              <a:rPr lang="en-US" sz="2100" dirty="0">
                <a:latin typeface="Arial" panose="020B0604020202020204" pitchFamily="34" charset="0"/>
                <a:cs typeface="Arial" panose="020B0604020202020204" pitchFamily="34" charset="0"/>
                <a:hlinkClick r:id="rId2"/>
              </a:rPr>
              <a:t>https://apastyle.apa.org/instructional-aids</a:t>
            </a:r>
            <a:endParaRPr lang="en-US" sz="2100" dirty="0">
              <a:latin typeface="Arial" panose="020B0604020202020204" pitchFamily="34" charset="0"/>
              <a:cs typeface="Arial" panose="020B0604020202020204" pitchFamily="34" charset="0"/>
            </a:endParaRPr>
          </a:p>
          <a:p>
            <a:endParaRPr lang="en-US" sz="2000" dirty="0"/>
          </a:p>
          <a:p>
            <a:endParaRPr lang="en-US" sz="2000" dirty="0"/>
          </a:p>
        </p:txBody>
      </p:sp>
      <p:pic>
        <p:nvPicPr>
          <p:cNvPr id="5" name="Picture 4" descr="Glasses on top of a book">
            <a:extLst>
              <a:ext uri="{FF2B5EF4-FFF2-40B4-BE49-F238E27FC236}">
                <a16:creationId xmlns:a16="http://schemas.microsoft.com/office/drawing/2014/main" id="{F8D02337-1E14-4957-BB57-6281A94E7B76}"/>
              </a:ext>
            </a:extLst>
          </p:cNvPr>
          <p:cNvPicPr>
            <a:picLocks noChangeAspect="1"/>
          </p:cNvPicPr>
          <p:nvPr/>
        </p:nvPicPr>
        <p:blipFill rotWithShape="1">
          <a:blip r:embed="rId3"/>
          <a:srcRect l="14943" r="40275"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9E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486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0B77-E073-EA41-947B-A9961B13D83A}"/>
              </a:ext>
            </a:extLst>
          </p:cNvPr>
          <p:cNvSpPr>
            <a:spLocks noGrp="1"/>
          </p:cNvSpPr>
          <p:nvPr>
            <p:ph type="title"/>
          </p:nvPr>
        </p:nvSpPr>
        <p:spPr>
          <a:xfrm>
            <a:off x="1136428" y="627564"/>
            <a:ext cx="7474172" cy="1325563"/>
          </a:xfrm>
        </p:spPr>
        <p:txBody>
          <a:bodyPr>
            <a:normAutofit/>
          </a:bodyPr>
          <a:lstStyle/>
          <a:p>
            <a:r>
              <a:rPr lang="en-US" sz="3200" b="1" dirty="0">
                <a:latin typeface="Arial" panose="020B0604020202020204" pitchFamily="34" charset="0"/>
                <a:cs typeface="Arial" panose="020B0604020202020204" pitchFamily="34" charset="0"/>
              </a:rPr>
              <a:t>Start with Chapter 1 </a:t>
            </a:r>
            <a:br>
              <a:rPr lang="en-US" sz="28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(Shocking Development, I know…)</a:t>
            </a:r>
          </a:p>
        </p:txBody>
      </p:sp>
      <p:sp>
        <p:nvSpPr>
          <p:cNvPr id="3" name="Content Placeholder 2">
            <a:extLst>
              <a:ext uri="{FF2B5EF4-FFF2-40B4-BE49-F238E27FC236}">
                <a16:creationId xmlns:a16="http://schemas.microsoft.com/office/drawing/2014/main" id="{4BBFC744-BE46-0A42-A6C3-2C04E3C34706}"/>
              </a:ext>
            </a:extLst>
          </p:cNvPr>
          <p:cNvSpPr>
            <a:spLocks noGrp="1"/>
          </p:cNvSpPr>
          <p:nvPr>
            <p:ph idx="1"/>
          </p:nvPr>
        </p:nvSpPr>
        <p:spPr>
          <a:xfrm>
            <a:off x="1136429" y="2278173"/>
            <a:ext cx="7474171" cy="3952263"/>
          </a:xfrm>
        </p:spPr>
        <p:txBody>
          <a:bodyPr anchor="ctr">
            <a:normAutofit fontScale="92500"/>
          </a:bodyPr>
          <a:lstStyle/>
          <a:p>
            <a:pPr>
              <a:lnSpc>
                <a:spcPct val="150000"/>
              </a:lnSpc>
            </a:pPr>
            <a:r>
              <a:rPr lang="en-US" sz="2200" dirty="0">
                <a:latin typeface="Arial" panose="020B0604020202020204" pitchFamily="34" charset="0"/>
                <a:cs typeface="Arial" panose="020B0604020202020204" pitchFamily="34" charset="0"/>
              </a:rPr>
              <a:t>Chapter 1, “Student Paper Types, Elements, and Format” offer essential descriptions </a:t>
            </a:r>
            <a:r>
              <a:rPr lang="en-US" sz="2200" b="1" dirty="0">
                <a:latin typeface="Arial" panose="020B0604020202020204" pitchFamily="34" charset="0"/>
                <a:cs typeface="Arial" panose="020B0604020202020204" pitchFamily="34" charset="0"/>
              </a:rPr>
              <a:t>what is involved </a:t>
            </a:r>
            <a:r>
              <a:rPr lang="en-US" sz="2200" dirty="0">
                <a:latin typeface="Arial" panose="020B0604020202020204" pitchFamily="34" charset="0"/>
                <a:cs typeface="Arial" panose="020B0604020202020204" pitchFamily="34" charset="0"/>
              </a:rPr>
              <a:t>writing in a literature review, what </a:t>
            </a:r>
            <a:r>
              <a:rPr lang="en-US" sz="2200" b="1" dirty="0">
                <a:latin typeface="Arial" panose="020B0604020202020204" pitchFamily="34" charset="0"/>
                <a:cs typeface="Arial" panose="020B0604020202020204" pitchFamily="34" charset="0"/>
              </a:rPr>
              <a:t>purpose</a:t>
            </a:r>
            <a:r>
              <a:rPr lang="en-US" sz="2200" dirty="0">
                <a:latin typeface="Arial" panose="020B0604020202020204" pitchFamily="34" charset="0"/>
                <a:cs typeface="Arial" panose="020B0604020202020204" pitchFamily="34" charset="0"/>
              </a:rPr>
              <a:t> a literature review serves, and </a:t>
            </a:r>
            <a:r>
              <a:rPr lang="en-US" sz="2200" b="1" i="1" dirty="0">
                <a:latin typeface="Arial" panose="020B0604020202020204" pitchFamily="34" charset="0"/>
                <a:cs typeface="Arial" panose="020B0604020202020204" pitchFamily="34" charset="0"/>
              </a:rPr>
              <a:t>why</a:t>
            </a:r>
            <a:r>
              <a:rPr lang="en-US" sz="2200" dirty="0">
                <a:latin typeface="Arial" panose="020B0604020202020204" pitchFamily="34" charset="0"/>
                <a:cs typeface="Arial" panose="020B0604020202020204" pitchFamily="34" charset="0"/>
              </a:rPr>
              <a:t> a </a:t>
            </a:r>
            <a:r>
              <a:rPr lang="en-US" sz="2200">
                <a:latin typeface="Arial" panose="020B0604020202020204" pitchFamily="34" charset="0"/>
                <a:cs typeface="Arial" panose="020B0604020202020204" pitchFamily="34" charset="0"/>
              </a:rPr>
              <a:t>literature review </a:t>
            </a:r>
            <a:r>
              <a:rPr lang="en-US" sz="2200" dirty="0">
                <a:latin typeface="Arial" panose="020B0604020202020204" pitchFamily="34" charset="0"/>
                <a:cs typeface="Arial" panose="020B0604020202020204" pitchFamily="34" charset="0"/>
              </a:rPr>
              <a:t>is important.</a:t>
            </a:r>
          </a:p>
          <a:p>
            <a:pPr>
              <a:lnSpc>
                <a:spcPct val="150000"/>
              </a:lnSpc>
            </a:pPr>
            <a:r>
              <a:rPr lang="en-US" sz="2200" dirty="0">
                <a:latin typeface="Arial" panose="020B0604020202020204" pitchFamily="34" charset="0"/>
                <a:cs typeface="Arial" panose="020B0604020202020204" pitchFamily="34" charset="0"/>
              </a:rPr>
              <a:t>Specifically, detail section 1.2, </a:t>
            </a:r>
            <a:r>
              <a:rPr lang="en-US" sz="2200" i="1" dirty="0">
                <a:latin typeface="Arial" panose="020B0604020202020204" pitchFamily="34" charset="0"/>
                <a:cs typeface="Arial" panose="020B0604020202020204" pitchFamily="34" charset="0"/>
              </a:rPr>
              <a:t>Student Essays – </a:t>
            </a:r>
            <a:r>
              <a:rPr lang="en-US" sz="2200" dirty="0">
                <a:latin typeface="Arial" panose="020B0604020202020204" pitchFamily="34" charset="0"/>
                <a:cs typeface="Arial" panose="020B0604020202020204" pitchFamily="34" charset="0"/>
              </a:rPr>
              <a:t>explain the presence of elements from expository essays and persuasive essays. The annotated bibliography is outlined, as well. </a:t>
            </a:r>
            <a:r>
              <a:rPr lang="en-US" sz="2200" b="1" dirty="0">
                <a:latin typeface="Arial" panose="020B0604020202020204" pitchFamily="34" charset="0"/>
                <a:cs typeface="Arial" panose="020B0604020202020204" pitchFamily="34" charset="0"/>
              </a:rPr>
              <a:t>Setting purpose and expectations ASAP</a:t>
            </a:r>
            <a:r>
              <a:rPr lang="en-US" sz="2200" dirty="0">
                <a:latin typeface="Arial" panose="020B0604020202020204" pitchFamily="34" charset="0"/>
                <a:cs typeface="Arial" panose="020B0604020202020204" pitchFamily="34" charset="0"/>
              </a:rPr>
              <a:t> is essential. </a:t>
            </a:r>
          </a:p>
        </p:txBody>
      </p:sp>
      <p:sp>
        <p:nvSpPr>
          <p:cNvPr id="15" name="Rectangle 1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Footer">
            <a:extLst>
              <a:ext uri="{FF2B5EF4-FFF2-40B4-BE49-F238E27FC236}">
                <a16:creationId xmlns:a16="http://schemas.microsoft.com/office/drawing/2014/main" id="{8BCAFF49-6768-4ADC-B503-8562E95AF4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894772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0B77-E073-EA41-947B-A9961B13D83A}"/>
              </a:ext>
            </a:extLst>
          </p:cNvPr>
          <p:cNvSpPr>
            <a:spLocks noGrp="1"/>
          </p:cNvSpPr>
          <p:nvPr>
            <p:ph type="title"/>
          </p:nvPr>
        </p:nvSpPr>
        <p:spPr>
          <a:xfrm>
            <a:off x="643465" y="3433763"/>
            <a:ext cx="5181602" cy="2743200"/>
          </a:xfrm>
        </p:spPr>
        <p:txBody>
          <a:bodyPr anchor="t">
            <a:normAutofit/>
          </a:bodyPr>
          <a:lstStyle/>
          <a:p>
            <a:pPr algn="ctr"/>
            <a:r>
              <a:rPr lang="en-US" sz="4000" b="1" dirty="0">
                <a:latin typeface="Arial" panose="020B0604020202020204" pitchFamily="34" charset="0"/>
                <a:cs typeface="Arial" panose="020B0604020202020204" pitchFamily="34" charset="0"/>
              </a:rPr>
              <a:t>Proceed With Chapters 2 and 3 </a:t>
            </a:r>
            <a:br>
              <a:rPr lang="en-US" sz="4100" b="1" dirty="0">
                <a:latin typeface="Arial" panose="020B0604020202020204" pitchFamily="34" charset="0"/>
                <a:cs typeface="Arial" panose="020B0604020202020204" pitchFamily="34" charset="0"/>
              </a:rPr>
            </a:br>
            <a:br>
              <a:rPr lang="en-US" sz="4100" b="1"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618C080-A44E-4B0E-A4A2-E85574FEC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Footer">
            <a:extLst>
              <a:ext uri="{FF2B5EF4-FFF2-40B4-BE49-F238E27FC236}">
                <a16:creationId xmlns:a16="http://schemas.microsoft.com/office/drawing/2014/main" id="{8BCAFF49-6768-4ADC-B503-8562E95AF4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9" y="1869637"/>
            <a:ext cx="914400" cy="914400"/>
          </a:xfrm>
          <a:prstGeom prst="rect">
            <a:avLst/>
          </a:prstGeom>
        </p:spPr>
      </p:pic>
      <p:sp>
        <p:nvSpPr>
          <p:cNvPr id="3" name="Content Placeholder 2">
            <a:extLst>
              <a:ext uri="{FF2B5EF4-FFF2-40B4-BE49-F238E27FC236}">
                <a16:creationId xmlns:a16="http://schemas.microsoft.com/office/drawing/2014/main" id="{4BBFC744-BE46-0A42-A6C3-2C04E3C34706}"/>
              </a:ext>
            </a:extLst>
          </p:cNvPr>
          <p:cNvSpPr>
            <a:spLocks noGrp="1"/>
          </p:cNvSpPr>
          <p:nvPr>
            <p:ph idx="1"/>
          </p:nvPr>
        </p:nvSpPr>
        <p:spPr>
          <a:xfrm>
            <a:off x="6096001" y="643467"/>
            <a:ext cx="5579532" cy="5533496"/>
          </a:xfrm>
        </p:spPr>
        <p:txBody>
          <a:bodyPr anchor="ctr">
            <a:normAutofit fontScale="92500" lnSpcReduction="20000"/>
          </a:bodyPr>
          <a:lstStyle/>
          <a:p>
            <a:pPr>
              <a:lnSpc>
                <a:spcPct val="150000"/>
              </a:lnSpc>
            </a:pPr>
            <a:r>
              <a:rPr lang="en-US" sz="2600" dirty="0">
                <a:latin typeface="Arial" panose="020B0604020202020204" pitchFamily="34" charset="0"/>
                <a:cs typeface="Arial" panose="020B0604020202020204" pitchFamily="34" charset="0"/>
              </a:rPr>
              <a:t>Chapter 2, “Writing Style and Grammar” details important concepts such as continuity and flow, conciseness and clarity, tone, anthropomorphism, and verb tense –  </a:t>
            </a:r>
            <a:r>
              <a:rPr lang="en-US" sz="2600" b="1" dirty="0">
                <a:latin typeface="Arial" panose="020B0604020202020204" pitchFamily="34" charset="0"/>
                <a:cs typeface="Arial" panose="020B0604020202020204" pitchFamily="34" charset="0"/>
              </a:rPr>
              <a:t>active voice vs. passive voice.</a:t>
            </a:r>
          </a:p>
          <a:p>
            <a:pPr>
              <a:lnSpc>
                <a:spcPct val="150000"/>
              </a:lnSpc>
            </a:pPr>
            <a:r>
              <a:rPr lang="en-US" sz="2600" dirty="0">
                <a:latin typeface="Arial" panose="020B0604020202020204" pitchFamily="34" charset="0"/>
                <a:cs typeface="Arial" panose="020B0604020202020204" pitchFamily="34" charset="0"/>
              </a:rPr>
              <a:t>Chapter 3, ”Bias Free Language Guidelines” will </a:t>
            </a:r>
            <a:r>
              <a:rPr lang="en-US" sz="2600" b="1" dirty="0">
                <a:latin typeface="Arial" panose="020B0604020202020204" pitchFamily="34" charset="0"/>
                <a:cs typeface="Arial" panose="020B0604020202020204" pitchFamily="34" charset="0"/>
              </a:rPr>
              <a:t>further solidify </a:t>
            </a:r>
            <a:r>
              <a:rPr lang="en-US" sz="2600" dirty="0">
                <a:latin typeface="Arial" panose="020B0604020202020204" pitchFamily="34" charset="0"/>
                <a:cs typeface="Arial" panose="020B0604020202020204" pitchFamily="34" charset="0"/>
              </a:rPr>
              <a:t>the importance of the active voice and the subsequent avoiding of biased language.</a:t>
            </a:r>
          </a:p>
        </p:txBody>
      </p:sp>
    </p:spTree>
    <p:extLst>
      <p:ext uri="{BB962C8B-B14F-4D97-AF65-F5344CB8AC3E}">
        <p14:creationId xmlns:p14="http://schemas.microsoft.com/office/powerpoint/2010/main" val="1523345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0B77-E073-EA41-947B-A9961B13D83A}"/>
              </a:ext>
            </a:extLst>
          </p:cNvPr>
          <p:cNvSpPr>
            <a:spLocks noGrp="1"/>
          </p:cNvSpPr>
          <p:nvPr>
            <p:ph type="title"/>
          </p:nvPr>
        </p:nvSpPr>
        <p:spPr>
          <a:xfrm>
            <a:off x="1136428" y="627564"/>
            <a:ext cx="7474172" cy="1325563"/>
          </a:xfrm>
        </p:spPr>
        <p:txBody>
          <a:bodyPr>
            <a:normAutofit/>
          </a:bodyPr>
          <a:lstStyle/>
          <a:p>
            <a:r>
              <a:rPr lang="en-US" sz="3200" b="1" dirty="0">
                <a:latin typeface="Arial" panose="020B0604020202020204" pitchFamily="34" charset="0"/>
                <a:cs typeface="Arial" panose="020B0604020202020204" pitchFamily="34" charset="0"/>
              </a:rPr>
              <a:t>Jump to Chapter 8</a:t>
            </a:r>
            <a:br>
              <a:rPr lang="en-US" sz="2800" b="1"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BBFC744-BE46-0A42-A6C3-2C04E3C34706}"/>
              </a:ext>
            </a:extLst>
          </p:cNvPr>
          <p:cNvSpPr>
            <a:spLocks noGrp="1"/>
          </p:cNvSpPr>
          <p:nvPr>
            <p:ph idx="1"/>
          </p:nvPr>
        </p:nvSpPr>
        <p:spPr>
          <a:xfrm>
            <a:off x="1136429" y="2278173"/>
            <a:ext cx="7474171" cy="3952263"/>
          </a:xfrm>
        </p:spPr>
        <p:txBody>
          <a:bodyPr anchor="ctr">
            <a:normAutofit/>
          </a:bodyPr>
          <a:lstStyle/>
          <a:p>
            <a:pPr>
              <a:lnSpc>
                <a:spcPct val="150000"/>
              </a:lnSpc>
            </a:pPr>
            <a:r>
              <a:rPr lang="en-US" sz="2200" dirty="0">
                <a:latin typeface="Arial" panose="020B0604020202020204" pitchFamily="34" charset="0"/>
                <a:cs typeface="Arial" panose="020B0604020202020204" pitchFamily="34" charset="0"/>
              </a:rPr>
              <a:t>Chapter 8, “Works Credited in Text”, should follow. If following the </a:t>
            </a:r>
            <a:r>
              <a:rPr lang="en-US" sz="2200" i="1" dirty="0">
                <a:latin typeface="Arial" panose="020B0604020202020204" pitchFamily="34" charset="0"/>
                <a:cs typeface="Arial" panose="020B0604020202020204" pitchFamily="34" charset="0"/>
              </a:rPr>
              <a:t>Concise Guide</a:t>
            </a:r>
            <a:r>
              <a:rPr lang="en-US" sz="2200" dirty="0">
                <a:latin typeface="Arial" panose="020B0604020202020204" pitchFamily="34" charset="0"/>
                <a:cs typeface="Arial" panose="020B0604020202020204" pitchFamily="34" charset="0"/>
              </a:rPr>
              <a:t> in </a:t>
            </a:r>
            <a:r>
              <a:rPr lang="en-US" sz="2200" b="1" dirty="0">
                <a:latin typeface="Arial" panose="020B0604020202020204" pitchFamily="34" charset="0"/>
                <a:cs typeface="Arial" panose="020B0604020202020204" pitchFamily="34" charset="0"/>
              </a:rPr>
              <a:t>default order, key details regarding in-text citation will be delayed</a:t>
            </a:r>
            <a:r>
              <a:rPr lang="en-US" sz="2200" dirty="0">
                <a:latin typeface="Arial" panose="020B0604020202020204" pitchFamily="34" charset="0"/>
                <a:cs typeface="Arial" panose="020B0604020202020204" pitchFamily="34" charset="0"/>
              </a:rPr>
              <a:t>. Allow students the opportunity to conceptualize and gather experience with in-text citation sooner rather than later to enable successful comprehension of scholarly peer-reviewed literature. </a:t>
            </a:r>
          </a:p>
        </p:txBody>
      </p:sp>
      <p:sp>
        <p:nvSpPr>
          <p:cNvPr id="15" name="Rectangle 1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Footer">
            <a:extLst>
              <a:ext uri="{FF2B5EF4-FFF2-40B4-BE49-F238E27FC236}">
                <a16:creationId xmlns:a16="http://schemas.microsoft.com/office/drawing/2014/main" id="{8BCAFF49-6768-4ADC-B503-8562E95AF4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903387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0B77-E073-EA41-947B-A9961B13D83A}"/>
              </a:ext>
            </a:extLst>
          </p:cNvPr>
          <p:cNvSpPr>
            <a:spLocks noGrp="1"/>
          </p:cNvSpPr>
          <p:nvPr>
            <p:ph type="title"/>
          </p:nvPr>
        </p:nvSpPr>
        <p:spPr>
          <a:xfrm>
            <a:off x="643465" y="3433763"/>
            <a:ext cx="5181602" cy="2743200"/>
          </a:xfrm>
        </p:spPr>
        <p:txBody>
          <a:bodyPr anchor="t">
            <a:normAutofit/>
          </a:bodyPr>
          <a:lstStyle/>
          <a:p>
            <a:pPr algn="ctr"/>
            <a:r>
              <a:rPr lang="en-US" sz="4000" b="1" dirty="0">
                <a:latin typeface="Arial" panose="020B0604020202020204" pitchFamily="34" charset="0"/>
                <a:cs typeface="Arial" panose="020B0604020202020204" pitchFamily="34" charset="0"/>
              </a:rPr>
              <a:t>Continue to  Chapters 9 and 10</a:t>
            </a:r>
            <a:br>
              <a:rPr lang="en-US" sz="4100" b="1" dirty="0">
                <a:latin typeface="Arial" panose="020B0604020202020204" pitchFamily="34" charset="0"/>
                <a:cs typeface="Arial" panose="020B0604020202020204" pitchFamily="34" charset="0"/>
              </a:rPr>
            </a:br>
            <a:br>
              <a:rPr lang="en-US" sz="4100" b="1"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618C080-A44E-4B0E-A4A2-E85574FEC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Footer">
            <a:extLst>
              <a:ext uri="{FF2B5EF4-FFF2-40B4-BE49-F238E27FC236}">
                <a16:creationId xmlns:a16="http://schemas.microsoft.com/office/drawing/2014/main" id="{8BCAFF49-6768-4ADC-B503-8562E95AF4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9" y="1869637"/>
            <a:ext cx="914400" cy="914400"/>
          </a:xfrm>
          <a:prstGeom prst="rect">
            <a:avLst/>
          </a:prstGeom>
        </p:spPr>
      </p:pic>
      <p:sp>
        <p:nvSpPr>
          <p:cNvPr id="3" name="Content Placeholder 2">
            <a:extLst>
              <a:ext uri="{FF2B5EF4-FFF2-40B4-BE49-F238E27FC236}">
                <a16:creationId xmlns:a16="http://schemas.microsoft.com/office/drawing/2014/main" id="{4BBFC744-BE46-0A42-A6C3-2C04E3C34706}"/>
              </a:ext>
            </a:extLst>
          </p:cNvPr>
          <p:cNvSpPr>
            <a:spLocks noGrp="1"/>
          </p:cNvSpPr>
          <p:nvPr>
            <p:ph idx="1"/>
          </p:nvPr>
        </p:nvSpPr>
        <p:spPr>
          <a:xfrm>
            <a:off x="6096001" y="643467"/>
            <a:ext cx="5579532" cy="5533496"/>
          </a:xfrm>
        </p:spPr>
        <p:txBody>
          <a:bodyPr anchor="ctr">
            <a:normAutofit fontScale="77500" lnSpcReduction="20000"/>
          </a:bodyPr>
          <a:lstStyle/>
          <a:p>
            <a:pPr>
              <a:lnSpc>
                <a:spcPct val="150000"/>
              </a:lnSpc>
            </a:pPr>
            <a:r>
              <a:rPr lang="en-US" sz="2600" dirty="0">
                <a:latin typeface="Arial" panose="020B0604020202020204" pitchFamily="34" charset="0"/>
                <a:cs typeface="Arial" panose="020B0604020202020204" pitchFamily="34" charset="0"/>
              </a:rPr>
              <a:t>Chapter 9, “Reference List” and Chapter 10, “Reference Examples” should follow the discussion of Chapter 8. </a:t>
            </a:r>
            <a:r>
              <a:rPr lang="en-US" sz="2600" b="1" dirty="0">
                <a:latin typeface="Arial" panose="020B0604020202020204" pitchFamily="34" charset="0"/>
                <a:cs typeface="Arial" panose="020B0604020202020204" pitchFamily="34" charset="0"/>
              </a:rPr>
              <a:t>Assuming a detailed annotated bibliography is required </a:t>
            </a:r>
            <a:r>
              <a:rPr lang="en-US" sz="2600" dirty="0">
                <a:latin typeface="Arial" panose="020B0604020202020204" pitchFamily="34" charset="0"/>
                <a:cs typeface="Arial" panose="020B0604020202020204" pitchFamily="34" charset="0"/>
              </a:rPr>
              <a:t>prior to the final literature review assignment in your course, appropriately formatting references and offering well-cited, clear, and concise annotations </a:t>
            </a:r>
            <a:r>
              <a:rPr lang="en-US" sz="2600" b="1" dirty="0">
                <a:latin typeface="Arial" panose="020B0604020202020204" pitchFamily="34" charset="0"/>
                <a:cs typeface="Arial" panose="020B0604020202020204" pitchFamily="34" charset="0"/>
              </a:rPr>
              <a:t>enables smooth coursework and material flow</a:t>
            </a:r>
            <a:r>
              <a:rPr lang="en-US" sz="2600" dirty="0">
                <a:latin typeface="Arial" panose="020B0604020202020204" pitchFamily="34" charset="0"/>
                <a:cs typeface="Arial" panose="020B0604020202020204" pitchFamily="34" charset="0"/>
              </a:rPr>
              <a:t>. </a:t>
            </a:r>
          </a:p>
          <a:p>
            <a:pPr>
              <a:lnSpc>
                <a:spcPct val="150000"/>
              </a:lnSpc>
            </a:pPr>
            <a:r>
              <a:rPr lang="en-US" sz="2600" dirty="0">
                <a:latin typeface="Arial" panose="020B0604020202020204" pitchFamily="34" charset="0"/>
                <a:cs typeface="Arial" panose="020B0604020202020204" pitchFamily="34" charset="0"/>
              </a:rPr>
              <a:t>NOTE: Due to time constraints, I suggest offering a forecasting statement regarding legal guidelines presented late in chapter 10.</a:t>
            </a:r>
          </a:p>
        </p:txBody>
      </p:sp>
    </p:spTree>
    <p:extLst>
      <p:ext uri="{BB962C8B-B14F-4D97-AF65-F5344CB8AC3E}">
        <p14:creationId xmlns:p14="http://schemas.microsoft.com/office/powerpoint/2010/main" val="877826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0B77-E073-EA41-947B-A9961B13D83A}"/>
              </a:ext>
            </a:extLst>
          </p:cNvPr>
          <p:cNvSpPr>
            <a:spLocks noGrp="1"/>
          </p:cNvSpPr>
          <p:nvPr>
            <p:ph type="title"/>
          </p:nvPr>
        </p:nvSpPr>
        <p:spPr>
          <a:xfrm>
            <a:off x="1136427" y="627564"/>
            <a:ext cx="7618105" cy="1336703"/>
          </a:xfrm>
        </p:spPr>
        <p:txBody>
          <a:bodyPr>
            <a:normAutofit/>
          </a:bodyPr>
          <a:lstStyle/>
          <a:p>
            <a:r>
              <a:rPr lang="en-US" sz="3200" b="1" dirty="0">
                <a:latin typeface="Arial" panose="020B0604020202020204" pitchFamily="34" charset="0"/>
                <a:cs typeface="Arial" panose="020B0604020202020204" pitchFamily="34" charset="0"/>
              </a:rPr>
              <a:t>Follow Up With Chapters 4, 5, 6, and 7</a:t>
            </a:r>
            <a:br>
              <a:rPr lang="en-US" sz="2800" b="1"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BBFC744-BE46-0A42-A6C3-2C04E3C34706}"/>
              </a:ext>
            </a:extLst>
          </p:cNvPr>
          <p:cNvSpPr>
            <a:spLocks noGrp="1"/>
          </p:cNvSpPr>
          <p:nvPr>
            <p:ph idx="1"/>
          </p:nvPr>
        </p:nvSpPr>
        <p:spPr>
          <a:xfrm>
            <a:off x="1136429" y="2278173"/>
            <a:ext cx="7474171" cy="3952263"/>
          </a:xfrm>
        </p:spPr>
        <p:txBody>
          <a:bodyPr anchor="ctr">
            <a:normAutofit/>
          </a:bodyPr>
          <a:lstStyle/>
          <a:p>
            <a:pPr>
              <a:lnSpc>
                <a:spcPct val="150000"/>
              </a:lnSpc>
            </a:pPr>
            <a:r>
              <a:rPr lang="en-US" sz="2200" dirty="0">
                <a:latin typeface="Arial" panose="020B0604020202020204" pitchFamily="34" charset="0"/>
                <a:cs typeface="Arial" panose="020B0604020202020204" pitchFamily="34" charset="0"/>
              </a:rPr>
              <a:t>In jest, taking students </a:t>
            </a:r>
            <a:r>
              <a:rPr lang="en-US" sz="2200" b="1" dirty="0">
                <a:latin typeface="Arial" panose="020B0604020202020204" pitchFamily="34" charset="0"/>
                <a:cs typeface="Arial" panose="020B0604020202020204" pitchFamily="34" charset="0"/>
              </a:rPr>
              <a:t>”back to 3</a:t>
            </a:r>
            <a:r>
              <a:rPr lang="en-US" sz="2200" b="1" baseline="30000" dirty="0">
                <a:latin typeface="Arial" panose="020B0604020202020204" pitchFamily="34" charset="0"/>
                <a:cs typeface="Arial" panose="020B0604020202020204" pitchFamily="34" charset="0"/>
              </a:rPr>
              <a:t>rd</a:t>
            </a:r>
            <a:r>
              <a:rPr lang="en-US" sz="2200" b="1" dirty="0">
                <a:latin typeface="Arial" panose="020B0604020202020204" pitchFamily="34" charset="0"/>
                <a:cs typeface="Arial" panose="020B0604020202020204" pitchFamily="34" charset="0"/>
              </a:rPr>
              <a:t> grade” </a:t>
            </a:r>
            <a:r>
              <a:rPr lang="en-US" sz="2200" dirty="0">
                <a:latin typeface="Arial" panose="020B0604020202020204" pitchFamily="34" charset="0"/>
                <a:cs typeface="Arial" panose="020B0604020202020204" pitchFamily="34" charset="0"/>
              </a:rPr>
              <a:t>in reviewing punctuation (chapter 4) and spelling and grammar (chapter 5) should not be overlooked. </a:t>
            </a:r>
            <a:r>
              <a:rPr lang="en-US" sz="2200" b="1" dirty="0">
                <a:latin typeface="Arial" panose="020B0604020202020204" pitchFamily="34" charset="0"/>
                <a:cs typeface="Arial" panose="020B0604020202020204" pitchFamily="34" charset="0"/>
              </a:rPr>
              <a:t>Assume students can use some reminders </a:t>
            </a:r>
            <a:r>
              <a:rPr lang="en-US" sz="2200" dirty="0">
                <a:latin typeface="Arial" panose="020B0604020202020204" pitchFamily="34" charset="0"/>
                <a:cs typeface="Arial" panose="020B0604020202020204" pitchFamily="34" charset="0"/>
              </a:rPr>
              <a:t>– you may need some, too! </a:t>
            </a:r>
          </a:p>
          <a:p>
            <a:pPr>
              <a:lnSpc>
                <a:spcPct val="150000"/>
              </a:lnSpc>
            </a:pPr>
            <a:r>
              <a:rPr lang="en-US" sz="2200" dirty="0">
                <a:latin typeface="Arial" panose="020B0604020202020204" pitchFamily="34" charset="0"/>
                <a:cs typeface="Arial" panose="020B0604020202020204" pitchFamily="34" charset="0"/>
              </a:rPr>
              <a:t>Per instructor discretion, you may </a:t>
            </a:r>
            <a:r>
              <a:rPr lang="en-US" sz="2200" b="1" dirty="0">
                <a:latin typeface="Arial" panose="020B0604020202020204" pitchFamily="34" charset="0"/>
                <a:cs typeface="Arial" panose="020B0604020202020204" pitchFamily="34" charset="0"/>
              </a:rPr>
              <a:t>opt to focus on newer information</a:t>
            </a:r>
            <a:r>
              <a:rPr lang="en-US" sz="2200" dirty="0">
                <a:latin typeface="Arial" panose="020B0604020202020204" pitchFamily="34" charset="0"/>
                <a:cs typeface="Arial" panose="020B0604020202020204" pitchFamily="34" charset="0"/>
              </a:rPr>
              <a:t> regarding numbers and statistics (chapter 6) and tables and figures (chapter 7).</a:t>
            </a:r>
          </a:p>
        </p:txBody>
      </p:sp>
      <p:sp>
        <p:nvSpPr>
          <p:cNvPr id="15" name="Rectangle 1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Footer">
            <a:extLst>
              <a:ext uri="{FF2B5EF4-FFF2-40B4-BE49-F238E27FC236}">
                <a16:creationId xmlns:a16="http://schemas.microsoft.com/office/drawing/2014/main" id="{8BCAFF49-6768-4ADC-B503-8562E95AF4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839439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C338C7-BA14-C146-AC2C-5EC6C1CBFDF7}"/>
              </a:ext>
            </a:extLst>
          </p:cNvPr>
          <p:cNvSpPr>
            <a:spLocks noGrp="1"/>
          </p:cNvSpPr>
          <p:nvPr>
            <p:ph type="title"/>
          </p:nvPr>
        </p:nvSpPr>
        <p:spPr>
          <a:xfrm>
            <a:off x="1115568" y="548640"/>
            <a:ext cx="10168128" cy="1179576"/>
          </a:xfrm>
        </p:spPr>
        <p:txBody>
          <a:bodyPr>
            <a:normAutofit/>
          </a:bodyPr>
          <a:lstStyle/>
          <a:p>
            <a:r>
              <a:rPr lang="en-US" sz="4000" b="1" dirty="0">
                <a:latin typeface="Arial" panose="020B0604020202020204" pitchFamily="34" charset="0"/>
                <a:cs typeface="Arial" panose="020B0604020202020204" pitchFamily="34" charset="0"/>
              </a:rPr>
              <a:t>Further Suggestions</a:t>
            </a:r>
          </a:p>
        </p:txBody>
      </p:sp>
      <p:sp>
        <p:nvSpPr>
          <p:cNvPr id="23" name="Rectangle 22">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Graphical user interface, text, application, email&#10;&#10;Description automatically generated">
            <a:extLst>
              <a:ext uri="{FF2B5EF4-FFF2-40B4-BE49-F238E27FC236}">
                <a16:creationId xmlns:a16="http://schemas.microsoft.com/office/drawing/2014/main" id="{0D4E0353-4A55-C644-9824-B858B34E586A}"/>
              </a:ext>
            </a:extLst>
          </p:cNvPr>
          <p:cNvPicPr>
            <a:picLocks noChangeAspect="1"/>
          </p:cNvPicPr>
          <p:nvPr/>
        </p:nvPicPr>
        <p:blipFill rotWithShape="1">
          <a:blip r:embed="rId2"/>
          <a:srcRect r="2" b="9938"/>
          <a:stretch/>
        </p:blipFill>
        <p:spPr>
          <a:xfrm>
            <a:off x="469392" y="2208231"/>
            <a:ext cx="6671905" cy="4101129"/>
          </a:xfrm>
          <a:prstGeom prst="rect">
            <a:avLst/>
          </a:prstGeom>
        </p:spPr>
      </p:pic>
      <p:sp>
        <p:nvSpPr>
          <p:cNvPr id="3" name="Content Placeholder 2">
            <a:extLst>
              <a:ext uri="{FF2B5EF4-FFF2-40B4-BE49-F238E27FC236}">
                <a16:creationId xmlns:a16="http://schemas.microsoft.com/office/drawing/2014/main" id="{F0E51688-4CC0-E64A-AC79-A8B3EAE1B6A1}"/>
              </a:ext>
            </a:extLst>
          </p:cNvPr>
          <p:cNvSpPr>
            <a:spLocks noGrp="1"/>
          </p:cNvSpPr>
          <p:nvPr>
            <p:ph idx="1"/>
          </p:nvPr>
        </p:nvSpPr>
        <p:spPr>
          <a:xfrm>
            <a:off x="6918159" y="2305018"/>
            <a:ext cx="4804449" cy="4004342"/>
          </a:xfrm>
        </p:spPr>
        <p:txBody>
          <a:bodyPr anchor="ctr">
            <a:normAutofit fontScale="92500" lnSpcReduction="10000"/>
          </a:bodyPr>
          <a:lstStyle/>
          <a:p>
            <a:pPr>
              <a:lnSpc>
                <a:spcPct val="150000"/>
              </a:lnSpc>
            </a:pPr>
            <a:r>
              <a:rPr lang="en-US" sz="1800" dirty="0">
                <a:latin typeface="Arial" panose="020B0604020202020204" pitchFamily="34" charset="0"/>
                <a:cs typeface="Arial" panose="020B0604020202020204" pitchFamily="34" charset="0"/>
              </a:rPr>
              <a:t>Establish in-class group exercises where students are encouraged to apply concepts and techniques outlined by the </a:t>
            </a:r>
            <a:r>
              <a:rPr lang="en-US" sz="1800" i="1" dirty="0">
                <a:latin typeface="Arial" panose="020B0604020202020204" pitchFamily="34" charset="0"/>
                <a:cs typeface="Arial" panose="020B0604020202020204" pitchFamily="34" charset="0"/>
              </a:rPr>
              <a:t>Concise Guide. </a:t>
            </a:r>
            <a:r>
              <a:rPr lang="en-US" sz="1800" dirty="0">
                <a:latin typeface="Arial" panose="020B0604020202020204" pitchFamily="34" charset="0"/>
                <a:cs typeface="Arial" panose="020B0604020202020204" pitchFamily="34" charset="0"/>
              </a:rPr>
              <a:t>The example screen left, while incomplete and lacking additional detail and context, is a quick view of a group exercise you may wish to offer.</a:t>
            </a:r>
          </a:p>
          <a:p>
            <a:pPr>
              <a:lnSpc>
                <a:spcPct val="150000"/>
              </a:lnSpc>
            </a:pPr>
            <a:r>
              <a:rPr lang="en-US" sz="1800" dirty="0">
                <a:latin typeface="Arial" panose="020B0604020202020204" pitchFamily="34" charset="0"/>
                <a:cs typeface="Arial" panose="020B0604020202020204" pitchFamily="34" charset="0"/>
              </a:rPr>
              <a:t>If interested, feel free to contact me at </a:t>
            </a:r>
            <a:r>
              <a:rPr lang="en-US" sz="1800" dirty="0">
                <a:latin typeface="Arial" panose="020B0604020202020204" pitchFamily="34" charset="0"/>
                <a:cs typeface="Arial" panose="020B0604020202020204" pitchFamily="34" charset="0"/>
                <a:hlinkClick r:id="rId3"/>
              </a:rPr>
              <a:t>Daniel.bohigian@sjsu.edu</a:t>
            </a:r>
            <a:r>
              <a:rPr lang="en-US" sz="1800" dirty="0">
                <a:latin typeface="Arial" panose="020B0604020202020204" pitchFamily="34" charset="0"/>
                <a:cs typeface="Arial" panose="020B0604020202020204" pitchFamily="34" charset="0"/>
              </a:rPr>
              <a:t> for further examples and assignment ideas. Thank you!</a:t>
            </a:r>
          </a:p>
        </p:txBody>
      </p:sp>
    </p:spTree>
    <p:extLst>
      <p:ext uri="{BB962C8B-B14F-4D97-AF65-F5344CB8AC3E}">
        <p14:creationId xmlns:p14="http://schemas.microsoft.com/office/powerpoint/2010/main" val="1760893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A1F4B7-E2B9-D24F-A5FF-024D697DC4EB}"/>
              </a:ext>
            </a:extLst>
          </p:cNvPr>
          <p:cNvSpPr>
            <a:spLocks noGrp="1"/>
          </p:cNvSpPr>
          <p:nvPr>
            <p:ph type="title"/>
          </p:nvPr>
        </p:nvSpPr>
        <p:spPr>
          <a:xfrm>
            <a:off x="838200" y="365125"/>
            <a:ext cx="10515600" cy="1325563"/>
          </a:xfrm>
        </p:spPr>
        <p:txBody>
          <a:bodyPr>
            <a:normAutofit/>
          </a:bodyPr>
          <a:lstStyle/>
          <a:p>
            <a:pPr algn="ctr"/>
            <a:r>
              <a:rPr lang="en-US" sz="3200" b="1" dirty="0">
                <a:latin typeface="Arial" panose="020B0604020202020204" pitchFamily="34" charset="0"/>
                <a:cs typeface="Arial" panose="020B0604020202020204" pitchFamily="34" charset="0"/>
              </a:rPr>
              <a:t>References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BE00837-2075-BC40-BACB-032EF52A662E}"/>
              </a:ext>
            </a:extLst>
          </p:cNvPr>
          <p:cNvSpPr>
            <a:spLocks noGrp="1"/>
          </p:cNvSpPr>
          <p:nvPr>
            <p:ph idx="1"/>
          </p:nvPr>
        </p:nvSpPr>
        <p:spPr>
          <a:xfrm>
            <a:off x="838200" y="1929384"/>
            <a:ext cx="10515600" cy="4251960"/>
          </a:xfrm>
        </p:spPr>
        <p:txBody>
          <a:bodyPr>
            <a:normAutofit/>
          </a:bodyPr>
          <a:lstStyle/>
          <a:p>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American Psychological Association. (2020). Concise guide to APA style (7th ed.). 	https://doi.org/10.1037/0000173-000</a:t>
            </a:r>
          </a:p>
          <a:p>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Booth, A., Sutton, A., &amp; Papaioannou, D. (2016). Systematic approaches to a 	successful literature review.</a:t>
            </a:r>
          </a:p>
          <a:p>
            <a:pPr marL="0" indent="0">
              <a:buNone/>
            </a:pPr>
            <a:endParaRPr lang="en-US" sz="2200" dirty="0"/>
          </a:p>
        </p:txBody>
      </p:sp>
    </p:spTree>
    <p:extLst>
      <p:ext uri="{BB962C8B-B14F-4D97-AF65-F5344CB8AC3E}">
        <p14:creationId xmlns:p14="http://schemas.microsoft.com/office/powerpoint/2010/main" val="2594738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A40833-DD2D-D046-B681-48ADACB6BD35}"/>
              </a:ext>
            </a:extLst>
          </p:cNvPr>
          <p:cNvSpPr>
            <a:spLocks noGrp="1"/>
          </p:cNvSpPr>
          <p:nvPr>
            <p:ph type="title"/>
          </p:nvPr>
        </p:nvSpPr>
        <p:spPr>
          <a:xfrm>
            <a:off x="4965430" y="629268"/>
            <a:ext cx="6586491" cy="1286160"/>
          </a:xfrm>
        </p:spPr>
        <p:txBody>
          <a:bodyPr anchor="b">
            <a:noAutofit/>
          </a:bodyPr>
          <a:lstStyle/>
          <a:p>
            <a:pPr algn="ctr"/>
            <a:r>
              <a:rPr lang="en-US" sz="3600" b="1" dirty="0">
                <a:latin typeface="Arial" panose="020B0604020202020204" pitchFamily="34" charset="0"/>
                <a:cs typeface="Arial" panose="020B0604020202020204" pitchFamily="34" charset="0"/>
              </a:rPr>
              <a:t>Trust in the </a:t>
            </a:r>
            <a:r>
              <a:rPr lang="en-US" sz="3600" b="1" i="1" dirty="0">
                <a:latin typeface="Arial" panose="020B0604020202020204" pitchFamily="34" charset="0"/>
                <a:cs typeface="Arial" panose="020B0604020202020204" pitchFamily="34" charset="0"/>
              </a:rPr>
              <a:t>Concise Guide </a:t>
            </a:r>
            <a:r>
              <a:rPr lang="en-US" sz="3600" b="1" dirty="0">
                <a:latin typeface="Arial" panose="020B0604020202020204" pitchFamily="34" charset="0"/>
                <a:cs typeface="Arial" panose="020B0604020202020204" pitchFamily="34" charset="0"/>
              </a:rPr>
              <a:t>(With Editorial Emphasis Applied)</a:t>
            </a:r>
          </a:p>
        </p:txBody>
      </p:sp>
      <p:sp>
        <p:nvSpPr>
          <p:cNvPr id="3" name="Content Placeholder 2">
            <a:extLst>
              <a:ext uri="{FF2B5EF4-FFF2-40B4-BE49-F238E27FC236}">
                <a16:creationId xmlns:a16="http://schemas.microsoft.com/office/drawing/2014/main" id="{3B4D9BEF-12E2-8D44-A660-5882D3C2E4E0}"/>
              </a:ext>
            </a:extLst>
          </p:cNvPr>
          <p:cNvSpPr>
            <a:spLocks noGrp="1"/>
          </p:cNvSpPr>
          <p:nvPr>
            <p:ph idx="1"/>
          </p:nvPr>
        </p:nvSpPr>
        <p:spPr>
          <a:xfrm>
            <a:off x="4064001" y="2314807"/>
            <a:ext cx="7992532" cy="4272251"/>
          </a:xfrm>
        </p:spPr>
        <p:txBody>
          <a:bodyPr vert="horz" lIns="91440" tIns="45720" rIns="91440" bIns="45720" rtlCol="0">
            <a:normAutofit/>
          </a:bodyPr>
          <a:lstStyle/>
          <a:p>
            <a:pPr>
              <a:lnSpc>
                <a:spcPct val="150000"/>
              </a:lnSpc>
            </a:pPr>
            <a:r>
              <a:rPr lang="en-US" sz="1800" dirty="0">
                <a:latin typeface="Arial" panose="020B0604020202020204" pitchFamily="34" charset="0"/>
                <a:cs typeface="Arial" panose="020B0604020202020204" pitchFamily="34" charset="0"/>
              </a:rPr>
              <a:t>Explaining the importance of understanding and adopting the active voice </a:t>
            </a:r>
            <a:r>
              <a:rPr lang="en-US" sz="1800" b="1" dirty="0">
                <a:latin typeface="Arial" panose="020B0604020202020204" pitchFamily="34" charset="0"/>
                <a:cs typeface="Arial" panose="020B0604020202020204" pitchFamily="34" charset="0"/>
              </a:rPr>
              <a:t>early in the semester </a:t>
            </a:r>
            <a:r>
              <a:rPr lang="en-US" sz="1800" dirty="0">
                <a:latin typeface="Arial" panose="020B0604020202020204" pitchFamily="34" charset="0"/>
                <a:cs typeface="Arial" panose="020B0604020202020204" pitchFamily="34" charset="0"/>
              </a:rPr>
              <a:t>can assist in a smooth and comfortable transition from casual, informal, and/or creative writing to clear, concise, and organized scholarly writing. </a:t>
            </a:r>
          </a:p>
          <a:p>
            <a:pPr>
              <a:lnSpc>
                <a:spcPct val="150000"/>
              </a:lnSpc>
            </a:pPr>
            <a:endParaRPr lang="en-US" sz="1800" dirty="0">
              <a:latin typeface="Arial" panose="020B0604020202020204" pitchFamily="34" charset="0"/>
              <a:cs typeface="Arial" panose="020B0604020202020204" pitchFamily="34" charset="0"/>
            </a:endParaRPr>
          </a:p>
          <a:p>
            <a:pPr>
              <a:lnSpc>
                <a:spcPct val="150000"/>
              </a:lnSpc>
            </a:pPr>
            <a:r>
              <a:rPr lang="en-US" sz="1800" dirty="0">
                <a:latin typeface="Arial" panose="020B0604020202020204" pitchFamily="34" charset="0"/>
                <a:cs typeface="Arial" panose="020B0604020202020204" pitchFamily="34" charset="0"/>
              </a:rPr>
              <a:t>Using the </a:t>
            </a:r>
            <a:r>
              <a:rPr lang="en-US" sz="1800" i="1" dirty="0">
                <a:latin typeface="Arial" panose="020B0604020202020204" pitchFamily="34" charset="0"/>
                <a:cs typeface="Arial" panose="020B0604020202020204" pitchFamily="34" charset="0"/>
              </a:rPr>
              <a:t>Concise Guide to APA Style</a:t>
            </a:r>
            <a:r>
              <a:rPr lang="en-US" sz="1800" dirty="0">
                <a:latin typeface="Arial" panose="020B0604020202020204" pitchFamily="34" charset="0"/>
                <a:cs typeface="Arial" panose="020B0604020202020204" pitchFamily="34" charset="0"/>
              </a:rPr>
              <a:t> (7th Ed.) as a point of reference, the citations, examples, and commentary offered in this guide can serve students and instructors alike in facilitating clear, direct, and precise scholarly communication through a </a:t>
            </a:r>
            <a:r>
              <a:rPr lang="en-US" sz="1800" b="1" dirty="0">
                <a:latin typeface="Arial" panose="020B0604020202020204" pitchFamily="34" charset="0"/>
                <a:cs typeface="Arial" panose="020B0604020202020204" pitchFamily="34" charset="0"/>
              </a:rPr>
              <a:t>well-cited literature review. </a:t>
            </a:r>
          </a:p>
          <a:p>
            <a:endParaRPr lang="en-US" sz="2000" dirty="0"/>
          </a:p>
        </p:txBody>
      </p:sp>
      <p:pic>
        <p:nvPicPr>
          <p:cNvPr id="5" name="Picture 4" descr="A picture containing diagram&#10;&#10;Description automatically generated">
            <a:extLst>
              <a:ext uri="{FF2B5EF4-FFF2-40B4-BE49-F238E27FC236}">
                <a16:creationId xmlns:a16="http://schemas.microsoft.com/office/drawing/2014/main" id="{3B070907-3487-B545-B265-AF19439E9426}"/>
              </a:ext>
            </a:extLst>
          </p:cNvPr>
          <p:cNvPicPr>
            <a:picLocks noChangeAspect="1"/>
          </p:cNvPicPr>
          <p:nvPr/>
        </p:nvPicPr>
        <p:blipFill rotWithShape="1">
          <a:blip r:embed="rId2"/>
          <a:srcRect t="13752" r="1" b="12277"/>
          <a:stretch/>
        </p:blipFill>
        <p:spPr>
          <a:xfrm>
            <a:off x="391906" y="447880"/>
            <a:ext cx="3526951" cy="5217867"/>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8D1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24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8C845628-F18A-3D43-A287-396668F116CE}"/>
              </a:ext>
            </a:extLst>
          </p:cNvPr>
          <p:cNvSpPr>
            <a:spLocks noGrp="1"/>
          </p:cNvSpPr>
          <p:nvPr>
            <p:ph type="title"/>
          </p:nvPr>
        </p:nvSpPr>
        <p:spPr>
          <a:xfrm>
            <a:off x="640080" y="1066769"/>
            <a:ext cx="4368602" cy="1215441"/>
          </a:xfrm>
        </p:spPr>
        <p:txBody>
          <a:bodyPr vert="horz" lIns="91440" tIns="45720" rIns="91440" bIns="45720" rtlCol="0" anchor="b">
            <a:noAutofit/>
          </a:bodyPr>
          <a:lstStyle/>
          <a:p>
            <a:pPr algn="ctr"/>
            <a:r>
              <a:rPr lang="en-US" sz="3200" b="1" dirty="0">
                <a:latin typeface="Arial" panose="020B0604020202020204" pitchFamily="34" charset="0"/>
                <a:cs typeface="Arial" panose="020B0604020202020204" pitchFamily="34" charset="0"/>
              </a:rPr>
              <a:t>General Note Prior to the 6 Rules:</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Beware of the “Phonebook”</a:t>
            </a:r>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8875C60D-6D49-2C4F-9B08-AAFDE65512FB}"/>
              </a:ext>
            </a:extLst>
          </p:cNvPr>
          <p:cNvSpPr>
            <a:spLocks noGrp="1"/>
          </p:cNvSpPr>
          <p:nvPr>
            <p:ph sz="half" idx="1"/>
          </p:nvPr>
        </p:nvSpPr>
        <p:spPr>
          <a:xfrm>
            <a:off x="640080" y="2872899"/>
            <a:ext cx="4243589" cy="3320668"/>
          </a:xfrm>
        </p:spPr>
        <p:txBody>
          <a:bodyPr vert="horz" lIns="91440" tIns="45720" rIns="91440" bIns="45720" rtlCol="0">
            <a:normAutofit fontScale="77500" lnSpcReduction="20000"/>
          </a:bodyPr>
          <a:lstStyle/>
          <a:p>
            <a:endParaRPr lang="en-US" sz="2200" dirty="0">
              <a:latin typeface="Arial" panose="020B0604020202020204" pitchFamily="34" charset="0"/>
              <a:cs typeface="Arial" panose="020B0604020202020204" pitchFamily="34" charset="0"/>
            </a:endParaRPr>
          </a:p>
          <a:p>
            <a:pPr>
              <a:lnSpc>
                <a:spcPct val="150000"/>
              </a:lnSpc>
            </a:pPr>
            <a:r>
              <a:rPr lang="en-US" sz="2300" dirty="0">
                <a:latin typeface="Arial" panose="020B0604020202020204" pitchFamily="34" charset="0"/>
                <a:cs typeface="Arial" panose="020B0604020202020204" pitchFamily="34" charset="0"/>
              </a:rPr>
              <a:t> As cited by Booth et al. (2016, p. 11), “Bem (1995) notes that authors of literature reviews are at risk for producing </a:t>
            </a:r>
            <a:r>
              <a:rPr lang="en-US" sz="2300" b="1" dirty="0">
                <a:latin typeface="Arial" panose="020B0604020202020204" pitchFamily="34" charset="0"/>
                <a:cs typeface="Arial" panose="020B0604020202020204" pitchFamily="34" charset="0"/>
              </a:rPr>
              <a:t>mind-numbing lists of citations</a:t>
            </a:r>
            <a:r>
              <a:rPr lang="en-US" sz="2300" dirty="0">
                <a:latin typeface="Arial" panose="020B0604020202020204" pitchFamily="34" charset="0"/>
                <a:cs typeface="Arial" panose="020B0604020202020204" pitchFamily="34" charset="0"/>
              </a:rPr>
              <a:t> and findings that resemble a phone book - impressive case, lots of numbers, but not much plot”. </a:t>
            </a:r>
          </a:p>
          <a:p>
            <a:pPr marL="0" indent="0">
              <a:buNone/>
            </a:pPr>
            <a:endParaRPr lang="en-US" sz="2200" dirty="0"/>
          </a:p>
        </p:txBody>
      </p:sp>
      <p:pic>
        <p:nvPicPr>
          <p:cNvPr id="14" name="Content Placeholder 13" descr="A picture containing floor, indoor&#10;&#10;Description automatically generated">
            <a:extLst>
              <a:ext uri="{FF2B5EF4-FFF2-40B4-BE49-F238E27FC236}">
                <a16:creationId xmlns:a16="http://schemas.microsoft.com/office/drawing/2014/main" id="{85507582-10CA-7149-B967-2C67ACBBDD9C}"/>
              </a:ext>
            </a:extLst>
          </p:cNvPr>
          <p:cNvPicPr>
            <a:picLocks noGrp="1" noChangeAspect="1"/>
          </p:cNvPicPr>
          <p:nvPr>
            <p:ph sz="half" idx="2"/>
          </p:nvPr>
        </p:nvPicPr>
        <p:blipFill rotWithShape="1">
          <a:blip r:embed="rId2"/>
          <a:srcRect l="22386" r="2386"/>
          <a:stretch/>
        </p:blipFill>
        <p:spPr>
          <a:xfrm>
            <a:off x="6236640" y="1303789"/>
            <a:ext cx="5618236" cy="470881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5398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2568BC9-F54D-FC43-960F-78B729C73FFD}"/>
              </a:ext>
            </a:extLst>
          </p:cNvPr>
          <p:cNvSpPr>
            <a:spLocks noGrp="1"/>
          </p:cNvSpPr>
          <p:nvPr>
            <p:ph type="title"/>
          </p:nvPr>
        </p:nvSpPr>
        <p:spPr>
          <a:xfrm>
            <a:off x="838200" y="556995"/>
            <a:ext cx="10515600" cy="1133693"/>
          </a:xfrm>
        </p:spPr>
        <p:txBody>
          <a:bodyPr>
            <a:normAutofit/>
          </a:bodyPr>
          <a:lstStyle/>
          <a:p>
            <a:pPr algn="ctr"/>
            <a:r>
              <a:rPr lang="en-US" sz="5200" b="1" dirty="0">
                <a:latin typeface="Arial" panose="020B0604020202020204" pitchFamily="34" charset="0"/>
                <a:cs typeface="Arial" panose="020B0604020202020204" pitchFamily="34" charset="0"/>
              </a:rPr>
              <a:t>The 6 Rules</a:t>
            </a:r>
          </a:p>
        </p:txBody>
      </p:sp>
      <p:graphicFrame>
        <p:nvGraphicFramePr>
          <p:cNvPr id="19" name="Content Placeholder 5">
            <a:extLst>
              <a:ext uri="{FF2B5EF4-FFF2-40B4-BE49-F238E27FC236}">
                <a16:creationId xmlns:a16="http://schemas.microsoft.com/office/drawing/2014/main" id="{6599966C-C80A-4F36-BD60-CC94A7305679}"/>
              </a:ext>
            </a:extLst>
          </p:cNvPr>
          <p:cNvGraphicFramePr>
            <a:graphicFrameLocks noGrp="1"/>
          </p:cNvGraphicFramePr>
          <p:nvPr>
            <p:ph idx="1"/>
            <p:extLst>
              <p:ext uri="{D42A27DB-BD31-4B8C-83A1-F6EECF244321}">
                <p14:modId xmlns:p14="http://schemas.microsoft.com/office/powerpoint/2010/main" val="10074918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5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09B6DE-75E9-AF49-A704-B1F14C338E7A}"/>
              </a:ext>
            </a:extLst>
          </p:cNvPr>
          <p:cNvSpPr>
            <a:spLocks noGrp="1"/>
          </p:cNvSpPr>
          <p:nvPr>
            <p:ph type="title"/>
          </p:nvPr>
        </p:nvSpPr>
        <p:spPr>
          <a:xfrm>
            <a:off x="312724" y="2519364"/>
            <a:ext cx="3197013" cy="3657599"/>
          </a:xfrm>
        </p:spPr>
        <p:txBody>
          <a:bodyPr anchor="t">
            <a:normAutofit/>
          </a:bodyPr>
          <a:lstStyle/>
          <a:p>
            <a:pPr algn="ctr"/>
            <a:r>
              <a:rPr lang="en-US" sz="3700" b="1" dirty="0">
                <a:solidFill>
                  <a:schemeClr val="bg1"/>
                </a:solidFill>
                <a:latin typeface="Arial" panose="020B0604020202020204" pitchFamily="34" charset="0"/>
                <a:cs typeface="Arial" panose="020B0604020202020204" pitchFamily="34" charset="0"/>
              </a:rPr>
              <a:t>Rule 1:</a:t>
            </a:r>
            <a:r>
              <a:rPr lang="en-US" sz="3700" dirty="0">
                <a:solidFill>
                  <a:schemeClr val="bg1"/>
                </a:solidFill>
                <a:latin typeface="Arial" panose="020B0604020202020204" pitchFamily="34" charset="0"/>
                <a:cs typeface="Arial" panose="020B0604020202020204" pitchFamily="34" charset="0"/>
              </a:rPr>
              <a:t> </a:t>
            </a:r>
            <a:br>
              <a:rPr lang="en-US" sz="3700" dirty="0">
                <a:solidFill>
                  <a:schemeClr val="bg1"/>
                </a:solidFill>
                <a:latin typeface="Arial" panose="020B0604020202020204" pitchFamily="34" charset="0"/>
                <a:cs typeface="Arial" panose="020B0604020202020204" pitchFamily="34" charset="0"/>
              </a:rPr>
            </a:br>
            <a:br>
              <a:rPr lang="en-US" sz="37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Clarify the Difference Between Active and Passive Voice</a:t>
            </a:r>
          </a:p>
        </p:txBody>
      </p:sp>
      <p:pic>
        <p:nvPicPr>
          <p:cNvPr id="37" name="Graphic 36" descr="Books">
            <a:extLst>
              <a:ext uri="{FF2B5EF4-FFF2-40B4-BE49-F238E27FC236}">
                <a16:creationId xmlns:a16="http://schemas.microsoft.com/office/drawing/2014/main" id="{13E9A2B4-8978-4CBD-8830-30F834FBEA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030" y="802482"/>
            <a:ext cx="914400" cy="914400"/>
          </a:xfrm>
          <a:prstGeom prst="rect">
            <a:avLst/>
          </a:prstGeom>
        </p:spPr>
      </p:pic>
      <p:sp>
        <p:nvSpPr>
          <p:cNvPr id="9" name="Content Placeholder 2">
            <a:extLst>
              <a:ext uri="{FF2B5EF4-FFF2-40B4-BE49-F238E27FC236}">
                <a16:creationId xmlns:a16="http://schemas.microsoft.com/office/drawing/2014/main" id="{633D4997-F75B-A04D-AF35-5F6BC6D519C4}"/>
              </a:ext>
            </a:extLst>
          </p:cNvPr>
          <p:cNvSpPr>
            <a:spLocks noGrp="1"/>
          </p:cNvSpPr>
          <p:nvPr>
            <p:ph idx="1"/>
          </p:nvPr>
        </p:nvSpPr>
        <p:spPr>
          <a:xfrm>
            <a:off x="4177359" y="389467"/>
            <a:ext cx="7879174" cy="6265332"/>
          </a:xfrm>
        </p:spPr>
        <p:txBody>
          <a:bodyPr anchor="ctr">
            <a:normAutofit/>
          </a:bodyPr>
          <a:lstStyle/>
          <a:p>
            <a:endParaRPr lang="en-US" sz="1500" i="1" dirty="0">
              <a:latin typeface="Arial" panose="020B0604020202020204" pitchFamily="34" charset="0"/>
              <a:cs typeface="Arial" panose="020B0604020202020204" pitchFamily="34" charset="0"/>
            </a:endParaRPr>
          </a:p>
          <a:p>
            <a:r>
              <a:rPr lang="en-US" sz="1500" i="1" dirty="0">
                <a:latin typeface="Arial" panose="020B0604020202020204" pitchFamily="34" charset="0"/>
                <a:cs typeface="Arial" panose="020B0604020202020204" pitchFamily="34" charset="0"/>
              </a:rPr>
              <a:t>Concise Guide </a:t>
            </a:r>
            <a:r>
              <a:rPr lang="en-US" sz="1500" dirty="0">
                <a:latin typeface="Arial" panose="020B0604020202020204" pitchFamily="34" charset="0"/>
                <a:cs typeface="Arial" panose="020B0604020202020204" pitchFamily="34" charset="0"/>
              </a:rPr>
              <a:t>Chapter 2, Section 2.13, p. 41 – Active and Passive Voice</a:t>
            </a:r>
          </a:p>
          <a:p>
            <a:endParaRPr lang="en-US" sz="1500" dirty="0">
              <a:latin typeface="Arial" panose="020B0604020202020204" pitchFamily="34" charset="0"/>
              <a:cs typeface="Arial" panose="020B0604020202020204" pitchFamily="34" charset="0"/>
            </a:endParaRPr>
          </a:p>
          <a:p>
            <a:pPr marL="0" indent="0">
              <a:lnSpc>
                <a:spcPct val="200000"/>
              </a:lnSpc>
              <a:buNone/>
            </a:pPr>
            <a:r>
              <a:rPr lang="en-US" sz="1500" dirty="0">
                <a:latin typeface="Arial" panose="020B0604020202020204" pitchFamily="34" charset="0"/>
                <a:cs typeface="Arial" panose="020B0604020202020204" pitchFamily="34" charset="0"/>
              </a:rPr>
              <a:t>- One of the more important concepts to grasp in the </a:t>
            </a:r>
            <a:r>
              <a:rPr lang="en-US" sz="1500" i="1" dirty="0">
                <a:latin typeface="Arial" panose="020B0604020202020204" pitchFamily="34" charset="0"/>
                <a:cs typeface="Arial" panose="020B0604020202020204" pitchFamily="34" charset="0"/>
              </a:rPr>
              <a:t>Concise Guide</a:t>
            </a:r>
            <a:r>
              <a:rPr lang="en-US" sz="1500" dirty="0">
                <a:latin typeface="Arial" panose="020B0604020202020204" pitchFamily="34" charset="0"/>
                <a:cs typeface="Arial" panose="020B0604020202020204" pitchFamily="34" charset="0"/>
              </a:rPr>
              <a:t>, and an entire  100w course for that matter, is the understanding of the active voice. Adopting the active voice is </a:t>
            </a:r>
            <a:r>
              <a:rPr lang="en-US" sz="1500" b="1" dirty="0">
                <a:latin typeface="Arial" panose="020B0604020202020204" pitchFamily="34" charset="0"/>
                <a:cs typeface="Arial" panose="020B0604020202020204" pitchFamily="34" charset="0"/>
              </a:rPr>
              <a:t>essential for clear, direct, and informative </a:t>
            </a:r>
            <a:r>
              <a:rPr lang="en-US" sz="1500" dirty="0">
                <a:latin typeface="Arial" panose="020B0604020202020204" pitchFamily="34" charset="0"/>
                <a:cs typeface="Arial" panose="020B0604020202020204" pitchFamily="34" charset="0"/>
              </a:rPr>
              <a:t>scholarly writing. Rarely will the passive voice be appropriate for scholarly writing, as the subject is often confused or hidden in dense strings of data, commentary, and citation.</a:t>
            </a: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 Active Voice</a:t>
            </a:r>
            <a:r>
              <a:rPr lang="en-US" sz="1500" dirty="0">
                <a:latin typeface="Arial" panose="020B0604020202020204" pitchFamily="34" charset="0"/>
                <a:cs typeface="Arial" panose="020B0604020202020204" pitchFamily="34" charset="0"/>
              </a:rPr>
              <a:t>: the subject of the sentence is presented first. </a:t>
            </a:r>
          </a:p>
          <a:p>
            <a:pPr marL="0" indent="0">
              <a:buNone/>
            </a:pPr>
            <a:r>
              <a:rPr lang="en-US" sz="1500" dirty="0">
                <a:latin typeface="Arial" panose="020B0604020202020204" pitchFamily="34" charset="0"/>
                <a:cs typeface="Arial" panose="020B0604020202020204" pitchFamily="34" charset="0"/>
              </a:rPr>
              <a:t>	Example: Participants completed the survey.</a:t>
            </a:r>
          </a:p>
          <a:p>
            <a:pPr marL="0" indent="0">
              <a:buNone/>
            </a:pPr>
            <a:r>
              <a:rPr lang="en-US" sz="1500" dirty="0">
                <a:latin typeface="Arial" panose="020B0604020202020204" pitchFamily="34" charset="0"/>
                <a:cs typeface="Arial" panose="020B0604020202020204" pitchFamily="34" charset="0"/>
              </a:rPr>
              <a:t>	Example: The patients took the medication orally. </a:t>
            </a:r>
          </a:p>
          <a:p>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Passive Voice</a:t>
            </a:r>
            <a:r>
              <a:rPr lang="en-US" sz="1500" dirty="0">
                <a:latin typeface="Arial" panose="020B0604020202020204" pitchFamily="34" charset="0"/>
                <a:cs typeface="Arial" panose="020B0604020202020204" pitchFamily="34" charset="0"/>
              </a:rPr>
              <a:t>: the object of the verb is presented first, followed by the subject.</a:t>
            </a:r>
          </a:p>
          <a:p>
            <a:pPr marL="0" indent="0">
              <a:buNone/>
            </a:pPr>
            <a:r>
              <a:rPr lang="en-US" sz="1500" dirty="0">
                <a:latin typeface="Arial" panose="020B0604020202020204" pitchFamily="34" charset="0"/>
                <a:cs typeface="Arial" panose="020B0604020202020204" pitchFamily="34" charset="0"/>
              </a:rPr>
              <a:t>	Example: The survey was completed by the participants.</a:t>
            </a:r>
          </a:p>
          <a:p>
            <a:pPr marL="0" indent="0">
              <a:buNone/>
            </a:pPr>
            <a:r>
              <a:rPr lang="en-US" sz="1500" dirty="0">
                <a:latin typeface="Arial" panose="020B0604020202020204" pitchFamily="34" charset="0"/>
                <a:cs typeface="Arial" panose="020B0604020202020204" pitchFamily="34" charset="0"/>
              </a:rPr>
              <a:t>	Example: The medication was taken orally by the patients.</a:t>
            </a:r>
          </a:p>
          <a:p>
            <a:endParaRPr lang="en-US" sz="1500" dirty="0"/>
          </a:p>
        </p:txBody>
      </p:sp>
    </p:spTree>
    <p:extLst>
      <p:ext uri="{BB962C8B-B14F-4D97-AF65-F5344CB8AC3E}">
        <p14:creationId xmlns:p14="http://schemas.microsoft.com/office/powerpoint/2010/main" val="7160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09B6DE-75E9-AF49-A704-B1F14C338E7A}"/>
              </a:ext>
            </a:extLst>
          </p:cNvPr>
          <p:cNvSpPr>
            <a:spLocks noGrp="1"/>
          </p:cNvSpPr>
          <p:nvPr>
            <p:ph type="title"/>
          </p:nvPr>
        </p:nvSpPr>
        <p:spPr>
          <a:xfrm>
            <a:off x="312724" y="2519364"/>
            <a:ext cx="3197013" cy="3657599"/>
          </a:xfrm>
        </p:spPr>
        <p:txBody>
          <a:bodyPr anchor="t">
            <a:normAutofit/>
          </a:bodyPr>
          <a:lstStyle/>
          <a:p>
            <a:pPr algn="ctr"/>
            <a:r>
              <a:rPr lang="en-US" sz="3700" b="1" dirty="0">
                <a:solidFill>
                  <a:schemeClr val="bg1"/>
                </a:solidFill>
                <a:latin typeface="Arial" panose="020B0604020202020204" pitchFamily="34" charset="0"/>
                <a:cs typeface="Arial" panose="020B0604020202020204" pitchFamily="34" charset="0"/>
              </a:rPr>
              <a:t>Rule 2:</a:t>
            </a:r>
            <a:r>
              <a:rPr lang="en-US" sz="3700" dirty="0">
                <a:solidFill>
                  <a:schemeClr val="bg1"/>
                </a:solidFill>
                <a:latin typeface="Arial" panose="020B0604020202020204" pitchFamily="34" charset="0"/>
                <a:cs typeface="Arial" panose="020B0604020202020204" pitchFamily="34" charset="0"/>
              </a:rPr>
              <a:t> </a:t>
            </a:r>
            <a:br>
              <a:rPr lang="en-US" sz="3700" dirty="0">
                <a:solidFill>
                  <a:schemeClr val="bg1"/>
                </a:solidFill>
                <a:latin typeface="Arial" panose="020B0604020202020204" pitchFamily="34" charset="0"/>
                <a:cs typeface="Arial" panose="020B0604020202020204" pitchFamily="34" charset="0"/>
              </a:rPr>
            </a:br>
            <a:br>
              <a:rPr lang="en-US" sz="3700" dirty="0">
                <a:solidFill>
                  <a:schemeClr val="bg1"/>
                </a:solidFill>
                <a:latin typeface="Arial" panose="020B0604020202020204" pitchFamily="34" charset="0"/>
                <a:cs typeface="Arial" panose="020B0604020202020204" pitchFamily="34" charset="0"/>
              </a:rPr>
            </a:br>
            <a:r>
              <a:rPr lang="en-US" sz="3700" dirty="0">
                <a:solidFill>
                  <a:schemeClr val="bg1"/>
                </a:solidFill>
                <a:latin typeface="Arial" panose="020B0604020202020204" pitchFamily="34" charset="0"/>
                <a:cs typeface="Arial" panose="020B0604020202020204" pitchFamily="34" charset="0"/>
              </a:rPr>
              <a:t>Establish Tone</a:t>
            </a:r>
            <a:endParaRPr lang="en-US" sz="3200" dirty="0">
              <a:solidFill>
                <a:schemeClr val="bg1"/>
              </a:solidFill>
              <a:latin typeface="Arial" panose="020B0604020202020204" pitchFamily="34" charset="0"/>
              <a:cs typeface="Arial" panose="020B0604020202020204" pitchFamily="34" charset="0"/>
            </a:endParaRPr>
          </a:p>
        </p:txBody>
      </p:sp>
      <p:pic>
        <p:nvPicPr>
          <p:cNvPr id="37" name="Graphic 36" descr="Books">
            <a:extLst>
              <a:ext uri="{FF2B5EF4-FFF2-40B4-BE49-F238E27FC236}">
                <a16:creationId xmlns:a16="http://schemas.microsoft.com/office/drawing/2014/main" id="{13E9A2B4-8978-4CBD-8830-30F834FBEA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030" y="802482"/>
            <a:ext cx="914400" cy="914400"/>
          </a:xfrm>
          <a:prstGeom prst="rect">
            <a:avLst/>
          </a:prstGeom>
        </p:spPr>
      </p:pic>
      <p:sp>
        <p:nvSpPr>
          <p:cNvPr id="9" name="Content Placeholder 2">
            <a:extLst>
              <a:ext uri="{FF2B5EF4-FFF2-40B4-BE49-F238E27FC236}">
                <a16:creationId xmlns:a16="http://schemas.microsoft.com/office/drawing/2014/main" id="{633D4997-F75B-A04D-AF35-5F6BC6D519C4}"/>
              </a:ext>
            </a:extLst>
          </p:cNvPr>
          <p:cNvSpPr>
            <a:spLocks noGrp="1"/>
          </p:cNvSpPr>
          <p:nvPr>
            <p:ph idx="1"/>
          </p:nvPr>
        </p:nvSpPr>
        <p:spPr>
          <a:xfrm>
            <a:off x="4330719" y="337624"/>
            <a:ext cx="7385031" cy="6206051"/>
          </a:xfrm>
        </p:spPr>
        <p:txBody>
          <a:bodyPr anchor="ctr">
            <a:normAutofit fontScale="25000" lnSpcReduction="20000"/>
          </a:bodyPr>
          <a:lstStyle/>
          <a:p>
            <a:endParaRPr lang="en-US" sz="6400" i="1" dirty="0">
              <a:latin typeface="Arial" panose="020B0604020202020204" pitchFamily="34" charset="0"/>
              <a:cs typeface="Arial" panose="020B0604020202020204" pitchFamily="34" charset="0"/>
            </a:endParaRPr>
          </a:p>
          <a:p>
            <a:endParaRPr lang="en-US" sz="6400" i="1" dirty="0">
              <a:latin typeface="Arial" panose="020B0604020202020204" pitchFamily="34" charset="0"/>
              <a:cs typeface="Arial" panose="020B0604020202020204" pitchFamily="34" charset="0"/>
            </a:endParaRPr>
          </a:p>
          <a:p>
            <a:endParaRPr lang="en-US" sz="6400" i="1" dirty="0">
              <a:latin typeface="Arial" panose="020B0604020202020204" pitchFamily="34" charset="0"/>
              <a:cs typeface="Arial" panose="020B0604020202020204" pitchFamily="34" charset="0"/>
            </a:endParaRPr>
          </a:p>
          <a:p>
            <a:r>
              <a:rPr lang="en-US" sz="6400" i="1" dirty="0">
                <a:latin typeface="Arial" panose="020B0604020202020204" pitchFamily="34" charset="0"/>
                <a:cs typeface="Arial" panose="020B0604020202020204" pitchFamily="34" charset="0"/>
              </a:rPr>
              <a:t>Concise Guide </a:t>
            </a:r>
            <a:r>
              <a:rPr lang="en-US" sz="6400" dirty="0">
                <a:latin typeface="Arial" panose="020B0604020202020204" pitchFamily="34" charset="0"/>
                <a:cs typeface="Arial" panose="020B0604020202020204" pitchFamily="34" charset="0"/>
              </a:rPr>
              <a:t>Chapter 2, Section 2.7, p. 38 – Tone</a:t>
            </a:r>
          </a:p>
          <a:p>
            <a:endParaRPr lang="en-US" sz="6400" dirty="0"/>
          </a:p>
          <a:p>
            <a:pPr marL="0" indent="0">
              <a:lnSpc>
                <a:spcPct val="200000"/>
              </a:lnSpc>
              <a:buNone/>
            </a:pPr>
            <a:r>
              <a:rPr lang="en-US" sz="6400" dirty="0">
                <a:latin typeface="Arial" panose="020B0604020202020204" pitchFamily="34" charset="0"/>
                <a:cs typeface="Arial" panose="020B0604020202020204" pitchFamily="34" charset="0"/>
              </a:rPr>
              <a:t>- “Although scholarly writing differs in form and content from creative or literary writing, </a:t>
            </a:r>
            <a:r>
              <a:rPr lang="en-US" sz="6400" b="1" dirty="0">
                <a:latin typeface="Arial" panose="020B0604020202020204" pitchFamily="34" charset="0"/>
                <a:cs typeface="Arial" panose="020B0604020202020204" pitchFamily="34" charset="0"/>
              </a:rPr>
              <a:t>it does not need to lack style or be dull. </a:t>
            </a:r>
            <a:r>
              <a:rPr lang="en-US" sz="6400" dirty="0">
                <a:latin typeface="Arial" panose="020B0604020202020204" pitchFamily="34" charset="0"/>
                <a:cs typeface="Arial" panose="020B0604020202020204" pitchFamily="34" charset="0"/>
              </a:rPr>
              <a:t>When writing a scholarly paper, keep in mind that scholarly prose and creative or literature writing serve different purposes.”</a:t>
            </a:r>
          </a:p>
          <a:p>
            <a:pPr marL="0" indent="0">
              <a:lnSpc>
                <a:spcPct val="200000"/>
              </a:lnSpc>
              <a:buNone/>
            </a:pPr>
            <a:r>
              <a:rPr lang="en-US" sz="6400" dirty="0">
                <a:latin typeface="Arial" panose="020B0604020202020204" pitchFamily="34" charset="0"/>
                <a:cs typeface="Arial" panose="020B0604020202020204" pitchFamily="34" charset="0"/>
              </a:rPr>
              <a:t>- A well-written, well-organized, </a:t>
            </a:r>
            <a:r>
              <a:rPr lang="en-US" sz="6400" b="1" dirty="0">
                <a:latin typeface="Arial" panose="020B0604020202020204" pitchFamily="34" charset="0"/>
                <a:cs typeface="Arial" panose="020B0604020202020204" pitchFamily="34" charset="0"/>
              </a:rPr>
              <a:t>and well-cited literature review can be aesthetically pleasing, even beautiful</a:t>
            </a:r>
            <a:r>
              <a:rPr lang="en-US" sz="6400" dirty="0">
                <a:latin typeface="Arial" panose="020B0604020202020204" pitchFamily="34" charset="0"/>
                <a:cs typeface="Arial" panose="020B0604020202020204" pitchFamily="34" charset="0"/>
              </a:rPr>
              <a:t>.  An easy-to-read paper is generally a better paper. For 100w instructors teaching one or more sections of the course, reading, editing, and grading literature reviews can be a chore when citations are chaotically applied.</a:t>
            </a:r>
          </a:p>
          <a:p>
            <a:pPr marL="0" indent="0">
              <a:lnSpc>
                <a:spcPct val="200000"/>
              </a:lnSpc>
              <a:buNone/>
            </a:pPr>
            <a:r>
              <a:rPr lang="en-US" sz="6400" dirty="0">
                <a:latin typeface="Arial" panose="020B0604020202020204" pitchFamily="34" charset="0"/>
                <a:cs typeface="Arial" panose="020B0604020202020204" pitchFamily="34" charset="0"/>
              </a:rPr>
              <a:t>- Getting students on board with the </a:t>
            </a:r>
            <a:r>
              <a:rPr lang="en-US" sz="6400" b="1" dirty="0">
                <a:latin typeface="Arial" panose="020B0604020202020204" pitchFamily="34" charset="0"/>
                <a:cs typeface="Arial" panose="020B0604020202020204" pitchFamily="34" charset="0"/>
              </a:rPr>
              <a:t>style clashes </a:t>
            </a:r>
            <a:r>
              <a:rPr lang="en-US" sz="6400" dirty="0">
                <a:latin typeface="Arial" panose="020B0604020202020204" pitchFamily="34" charset="0"/>
                <a:cs typeface="Arial" panose="020B0604020202020204" pitchFamily="34" charset="0"/>
              </a:rPr>
              <a:t>presented by 100w courses can be a motivating force – a literature review does not have to be boring!</a:t>
            </a:r>
          </a:p>
          <a:p>
            <a:pPr marL="0" indent="0">
              <a:lnSpc>
                <a:spcPct val="200000"/>
              </a:lnSpc>
              <a:buNone/>
            </a:pPr>
            <a:endParaRPr lang="en-US" sz="5600" dirty="0">
              <a:latin typeface="Arial" panose="020B0604020202020204" pitchFamily="34" charset="0"/>
              <a:cs typeface="Arial" panose="020B0604020202020204" pitchFamily="34" charset="0"/>
            </a:endParaRPr>
          </a:p>
          <a:p>
            <a:pPr marL="0" indent="0">
              <a:lnSpc>
                <a:spcPct val="200000"/>
              </a:lnSpc>
              <a:buNone/>
            </a:pPr>
            <a:endParaRPr lang="en-US" sz="5600" dirty="0">
              <a:latin typeface="Arial" panose="020B0604020202020204" pitchFamily="34" charset="0"/>
              <a:cs typeface="Arial" panose="020B0604020202020204" pitchFamily="34" charset="0"/>
            </a:endParaRPr>
          </a:p>
          <a:p>
            <a:pPr marL="0" indent="0">
              <a:lnSpc>
                <a:spcPct val="200000"/>
              </a:lnSpc>
              <a:buNone/>
            </a:pPr>
            <a:endParaRPr lang="en-US" sz="1500" dirty="0"/>
          </a:p>
        </p:txBody>
      </p:sp>
    </p:spTree>
    <p:extLst>
      <p:ext uri="{BB962C8B-B14F-4D97-AF65-F5344CB8AC3E}">
        <p14:creationId xmlns:p14="http://schemas.microsoft.com/office/powerpoint/2010/main" val="314213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09B6DE-75E9-AF49-A704-B1F14C338E7A}"/>
              </a:ext>
            </a:extLst>
          </p:cNvPr>
          <p:cNvSpPr>
            <a:spLocks noGrp="1"/>
          </p:cNvSpPr>
          <p:nvPr>
            <p:ph type="title"/>
          </p:nvPr>
        </p:nvSpPr>
        <p:spPr>
          <a:xfrm>
            <a:off x="312724" y="2519364"/>
            <a:ext cx="3197013" cy="3657599"/>
          </a:xfrm>
        </p:spPr>
        <p:txBody>
          <a:bodyPr anchor="t">
            <a:normAutofit fontScale="90000"/>
          </a:bodyPr>
          <a:lstStyle/>
          <a:p>
            <a:pPr algn="ctr"/>
            <a:r>
              <a:rPr lang="en-US" sz="3700" b="1" dirty="0">
                <a:solidFill>
                  <a:schemeClr val="bg1"/>
                </a:solidFill>
                <a:latin typeface="Arial" panose="020B0604020202020204" pitchFamily="34" charset="0"/>
                <a:cs typeface="Arial" panose="020B0604020202020204" pitchFamily="34" charset="0"/>
              </a:rPr>
              <a:t>Rule 3:</a:t>
            </a:r>
            <a:r>
              <a:rPr lang="en-US" sz="3700" dirty="0">
                <a:solidFill>
                  <a:schemeClr val="bg1"/>
                </a:solidFill>
                <a:latin typeface="Arial" panose="020B0604020202020204" pitchFamily="34" charset="0"/>
                <a:cs typeface="Arial" panose="020B0604020202020204" pitchFamily="34" charset="0"/>
              </a:rPr>
              <a:t> </a:t>
            </a:r>
            <a:br>
              <a:rPr lang="en-US" sz="3700" dirty="0">
                <a:solidFill>
                  <a:schemeClr val="bg1"/>
                </a:solidFill>
                <a:latin typeface="Arial" panose="020B0604020202020204" pitchFamily="34" charset="0"/>
                <a:cs typeface="Arial" panose="020B0604020202020204" pitchFamily="34" charset="0"/>
              </a:rPr>
            </a:br>
            <a:br>
              <a:rPr lang="en-US" sz="3700" dirty="0">
                <a:solidFill>
                  <a:schemeClr val="bg1"/>
                </a:solidFill>
                <a:latin typeface="Arial" panose="020B0604020202020204" pitchFamily="34" charset="0"/>
                <a:cs typeface="Arial" panose="020B0604020202020204" pitchFamily="34" charset="0"/>
              </a:rPr>
            </a:br>
            <a:r>
              <a:rPr lang="en-US" sz="3700" dirty="0">
                <a:solidFill>
                  <a:schemeClr val="bg1"/>
                </a:solidFill>
                <a:latin typeface="Arial" panose="020B0604020202020204" pitchFamily="34" charset="0"/>
                <a:cs typeface="Arial" panose="020B0604020202020204" pitchFamily="34" charset="0"/>
              </a:rPr>
              <a:t>Apply the Active Voice Using Researcher-First Language</a:t>
            </a:r>
            <a:endParaRPr lang="en-US" sz="3200" dirty="0">
              <a:solidFill>
                <a:schemeClr val="bg1"/>
              </a:solidFill>
              <a:latin typeface="Arial" panose="020B0604020202020204" pitchFamily="34" charset="0"/>
              <a:cs typeface="Arial" panose="020B0604020202020204" pitchFamily="34" charset="0"/>
            </a:endParaRPr>
          </a:p>
        </p:txBody>
      </p:sp>
      <p:pic>
        <p:nvPicPr>
          <p:cNvPr id="37" name="Graphic 36" descr="Books">
            <a:extLst>
              <a:ext uri="{FF2B5EF4-FFF2-40B4-BE49-F238E27FC236}">
                <a16:creationId xmlns:a16="http://schemas.microsoft.com/office/drawing/2014/main" id="{13E9A2B4-8978-4CBD-8830-30F834FBEA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030" y="802482"/>
            <a:ext cx="914400" cy="914400"/>
          </a:xfrm>
          <a:prstGeom prst="rect">
            <a:avLst/>
          </a:prstGeom>
        </p:spPr>
      </p:pic>
      <p:sp>
        <p:nvSpPr>
          <p:cNvPr id="9" name="Content Placeholder 2">
            <a:extLst>
              <a:ext uri="{FF2B5EF4-FFF2-40B4-BE49-F238E27FC236}">
                <a16:creationId xmlns:a16="http://schemas.microsoft.com/office/drawing/2014/main" id="{633D4997-F75B-A04D-AF35-5F6BC6D519C4}"/>
              </a:ext>
            </a:extLst>
          </p:cNvPr>
          <p:cNvSpPr>
            <a:spLocks noGrp="1"/>
          </p:cNvSpPr>
          <p:nvPr>
            <p:ph idx="1"/>
          </p:nvPr>
        </p:nvSpPr>
        <p:spPr>
          <a:xfrm>
            <a:off x="4330719" y="337624"/>
            <a:ext cx="7385031" cy="6206051"/>
          </a:xfrm>
        </p:spPr>
        <p:txBody>
          <a:bodyPr anchor="ctr">
            <a:normAutofit fontScale="25000" lnSpcReduction="20000"/>
          </a:bodyPr>
          <a:lstStyle/>
          <a:p>
            <a:pPr marL="0" indent="0">
              <a:lnSpc>
                <a:spcPct val="200000"/>
              </a:lnSpc>
              <a:buNone/>
            </a:pPr>
            <a:r>
              <a:rPr lang="en-US" sz="5600" b="1" dirty="0">
                <a:latin typeface="Arial" panose="020B0604020202020204" pitchFamily="34" charset="0"/>
                <a:cs typeface="Arial" panose="020B0604020202020204" pitchFamily="34" charset="0"/>
              </a:rPr>
              <a:t>-Pair active verbs with human actors/subjects </a:t>
            </a:r>
            <a:r>
              <a:rPr lang="en-US" sz="5600" dirty="0">
                <a:latin typeface="Arial" panose="020B0604020202020204" pitchFamily="34" charset="0"/>
                <a:cs typeface="Arial" panose="020B0604020202020204" pitchFamily="34" charset="0"/>
              </a:rPr>
              <a:t>– eliminate anthropomorphic claims and avoid accident use of biased language while including specific and direct citations:</a:t>
            </a:r>
          </a:p>
          <a:p>
            <a:pPr marL="0" indent="0">
              <a:lnSpc>
                <a:spcPct val="200000"/>
              </a:lnSpc>
              <a:buNone/>
            </a:pPr>
            <a:endParaRPr lang="en-US" sz="5600" dirty="0">
              <a:latin typeface="Arial" panose="020B0604020202020204" pitchFamily="34" charset="0"/>
              <a:cs typeface="Arial" panose="020B0604020202020204" pitchFamily="34" charset="0"/>
            </a:endParaRPr>
          </a:p>
          <a:p>
            <a:pPr marL="0" indent="0">
              <a:lnSpc>
                <a:spcPct val="200000"/>
              </a:lnSpc>
              <a:buNone/>
            </a:pPr>
            <a:r>
              <a:rPr lang="en-US" sz="5600" dirty="0">
                <a:latin typeface="Arial" panose="020B0604020202020204" pitchFamily="34" charset="0"/>
                <a:cs typeface="Arial" panose="020B0604020202020204" pitchFamily="34" charset="0"/>
              </a:rPr>
              <a:t>Jones (2017) concluded…</a:t>
            </a:r>
          </a:p>
          <a:p>
            <a:pPr marL="0" indent="0">
              <a:lnSpc>
                <a:spcPct val="200000"/>
              </a:lnSpc>
              <a:buNone/>
            </a:pPr>
            <a:r>
              <a:rPr lang="en-US" sz="5600" dirty="0">
                <a:latin typeface="Arial" panose="020B0604020202020204" pitchFamily="34" charset="0"/>
                <a:cs typeface="Arial" panose="020B0604020202020204" pitchFamily="34" charset="0"/>
              </a:rPr>
              <a:t>Smith and Lee’s (2014) experiment detailed…</a:t>
            </a:r>
          </a:p>
          <a:p>
            <a:pPr marL="0" indent="0">
              <a:lnSpc>
                <a:spcPct val="200000"/>
              </a:lnSpc>
              <a:buNone/>
            </a:pPr>
            <a:r>
              <a:rPr lang="en-US" sz="5600" dirty="0">
                <a:latin typeface="Arial" panose="020B0604020202020204" pitchFamily="34" charset="0"/>
                <a:cs typeface="Arial" panose="020B0604020202020204" pitchFamily="34" charset="0"/>
              </a:rPr>
              <a:t>Murray (2018) extrapolated the rate of change…</a:t>
            </a:r>
          </a:p>
          <a:p>
            <a:pPr marL="0" indent="0">
              <a:lnSpc>
                <a:spcPct val="200000"/>
              </a:lnSpc>
              <a:buNone/>
            </a:pPr>
            <a:r>
              <a:rPr lang="en-US" sz="5600" dirty="0">
                <a:latin typeface="Arial" panose="020B0604020202020204" pitchFamily="34" charset="0"/>
                <a:cs typeface="Arial" panose="020B0604020202020204" pitchFamily="34" charset="0"/>
              </a:rPr>
              <a:t>Bohigian’s (2021) findings resemble ideas previously established by Xue (2012)…</a:t>
            </a:r>
          </a:p>
          <a:p>
            <a:pPr marL="0" indent="0">
              <a:lnSpc>
                <a:spcPct val="200000"/>
              </a:lnSpc>
              <a:buNone/>
            </a:pPr>
            <a:endParaRPr lang="en-US" sz="5600" dirty="0">
              <a:latin typeface="Arial" panose="020B0604020202020204" pitchFamily="34" charset="0"/>
              <a:cs typeface="Arial" panose="020B0604020202020204" pitchFamily="34" charset="0"/>
            </a:endParaRPr>
          </a:p>
          <a:p>
            <a:pPr marL="0" indent="0">
              <a:lnSpc>
                <a:spcPct val="200000"/>
              </a:lnSpc>
              <a:buNone/>
            </a:pPr>
            <a:r>
              <a:rPr lang="en-US" sz="5600" dirty="0">
                <a:latin typeface="Arial" panose="020B0604020202020204" pitchFamily="34" charset="0"/>
                <a:cs typeface="Arial" panose="020B0604020202020204" pitchFamily="34" charset="0"/>
              </a:rPr>
              <a:t>- Theories, literature reviews, experiments, books, etc. cannot “conclude” - </a:t>
            </a:r>
            <a:r>
              <a:rPr lang="en-US" sz="5600" b="1" dirty="0">
                <a:latin typeface="Arial" panose="020B0604020202020204" pitchFamily="34" charset="0"/>
                <a:cs typeface="Arial" panose="020B0604020202020204" pitchFamily="34" charset="0"/>
              </a:rPr>
              <a:t>human beings do</a:t>
            </a:r>
            <a:r>
              <a:rPr lang="en-US" sz="5600" dirty="0">
                <a:latin typeface="Arial" panose="020B0604020202020204" pitchFamily="34" charset="0"/>
                <a:cs typeface="Arial" panose="020B0604020202020204" pitchFamily="34" charset="0"/>
              </a:rPr>
              <a:t>. Attribute specific ideas and actions to specific authors and researchers throughout the semester, specifically in the literature review itself. Avoid assumptions of sex and/or gender in the process, too. </a:t>
            </a:r>
          </a:p>
          <a:p>
            <a:pPr marL="0" indent="0">
              <a:lnSpc>
                <a:spcPct val="200000"/>
              </a:lnSpc>
              <a:buNone/>
            </a:pPr>
            <a:endParaRPr lang="en-US" sz="1500" dirty="0"/>
          </a:p>
        </p:txBody>
      </p:sp>
    </p:spTree>
    <p:extLst>
      <p:ext uri="{BB962C8B-B14F-4D97-AF65-F5344CB8AC3E}">
        <p14:creationId xmlns:p14="http://schemas.microsoft.com/office/powerpoint/2010/main" val="144363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09B6DE-75E9-AF49-A704-B1F14C338E7A}"/>
              </a:ext>
            </a:extLst>
          </p:cNvPr>
          <p:cNvSpPr>
            <a:spLocks noGrp="1"/>
          </p:cNvSpPr>
          <p:nvPr>
            <p:ph type="title"/>
          </p:nvPr>
        </p:nvSpPr>
        <p:spPr>
          <a:xfrm>
            <a:off x="312724" y="2519364"/>
            <a:ext cx="3197013" cy="3657599"/>
          </a:xfrm>
        </p:spPr>
        <p:txBody>
          <a:bodyPr anchor="t">
            <a:normAutofit fontScale="90000"/>
          </a:bodyPr>
          <a:lstStyle/>
          <a:p>
            <a:pPr algn="ctr"/>
            <a:r>
              <a:rPr lang="en-US" sz="3700" b="1" dirty="0">
                <a:solidFill>
                  <a:schemeClr val="bg1"/>
                </a:solidFill>
                <a:latin typeface="Arial" panose="020B0604020202020204" pitchFamily="34" charset="0"/>
                <a:cs typeface="Arial" panose="020B0604020202020204" pitchFamily="34" charset="0"/>
              </a:rPr>
              <a:t>Rule 4:</a:t>
            </a:r>
            <a:r>
              <a:rPr lang="en-US" sz="3700" dirty="0">
                <a:solidFill>
                  <a:schemeClr val="bg1"/>
                </a:solidFill>
                <a:latin typeface="Arial" panose="020B0604020202020204" pitchFamily="34" charset="0"/>
                <a:cs typeface="Arial" panose="020B0604020202020204" pitchFamily="34" charset="0"/>
              </a:rPr>
              <a:t> </a:t>
            </a:r>
            <a:br>
              <a:rPr lang="en-US" sz="3700" dirty="0">
                <a:solidFill>
                  <a:schemeClr val="bg1"/>
                </a:solidFill>
                <a:latin typeface="Arial" panose="020B0604020202020204" pitchFamily="34" charset="0"/>
                <a:cs typeface="Arial" panose="020B0604020202020204" pitchFamily="34" charset="0"/>
              </a:rPr>
            </a:br>
            <a:br>
              <a:rPr lang="en-US" sz="3700" dirty="0">
                <a:solidFill>
                  <a:schemeClr val="bg1"/>
                </a:solidFill>
                <a:latin typeface="Arial" panose="020B0604020202020204" pitchFamily="34" charset="0"/>
                <a:cs typeface="Arial" panose="020B0604020202020204" pitchFamily="34" charset="0"/>
              </a:rPr>
            </a:br>
            <a:r>
              <a:rPr lang="en-US" sz="3700" dirty="0">
                <a:solidFill>
                  <a:schemeClr val="bg1"/>
                </a:solidFill>
                <a:latin typeface="Arial" panose="020B0604020202020204" pitchFamily="34" charset="0"/>
                <a:cs typeface="Arial" panose="020B0604020202020204" pitchFamily="34" charset="0"/>
              </a:rPr>
              <a:t>Repeatedly Citing Specific Last Names Does Not Equal Redundancy </a:t>
            </a:r>
            <a:endParaRPr lang="en-US" sz="3200" dirty="0">
              <a:solidFill>
                <a:schemeClr val="bg1"/>
              </a:solidFill>
              <a:latin typeface="Arial" panose="020B0604020202020204" pitchFamily="34" charset="0"/>
              <a:cs typeface="Arial" panose="020B0604020202020204" pitchFamily="34" charset="0"/>
            </a:endParaRPr>
          </a:p>
        </p:txBody>
      </p:sp>
      <p:pic>
        <p:nvPicPr>
          <p:cNvPr id="37" name="Graphic 36" descr="Books">
            <a:extLst>
              <a:ext uri="{FF2B5EF4-FFF2-40B4-BE49-F238E27FC236}">
                <a16:creationId xmlns:a16="http://schemas.microsoft.com/office/drawing/2014/main" id="{13E9A2B4-8978-4CBD-8830-30F834FBEA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030" y="802482"/>
            <a:ext cx="914400" cy="914400"/>
          </a:xfrm>
          <a:prstGeom prst="rect">
            <a:avLst/>
          </a:prstGeom>
        </p:spPr>
      </p:pic>
      <p:sp>
        <p:nvSpPr>
          <p:cNvPr id="9" name="Content Placeholder 2">
            <a:extLst>
              <a:ext uri="{FF2B5EF4-FFF2-40B4-BE49-F238E27FC236}">
                <a16:creationId xmlns:a16="http://schemas.microsoft.com/office/drawing/2014/main" id="{633D4997-F75B-A04D-AF35-5F6BC6D519C4}"/>
              </a:ext>
            </a:extLst>
          </p:cNvPr>
          <p:cNvSpPr>
            <a:spLocks noGrp="1"/>
          </p:cNvSpPr>
          <p:nvPr>
            <p:ph idx="1"/>
          </p:nvPr>
        </p:nvSpPr>
        <p:spPr>
          <a:xfrm>
            <a:off x="4330719" y="337624"/>
            <a:ext cx="7385031" cy="6206051"/>
          </a:xfrm>
        </p:spPr>
        <p:txBody>
          <a:bodyPr anchor="ctr">
            <a:noAutofit/>
          </a:bodyPr>
          <a:lstStyle/>
          <a:p>
            <a:pPr marL="0" indent="0">
              <a:lnSpc>
                <a:spcPct val="200000"/>
              </a:lnSpc>
              <a:buNone/>
            </a:pPr>
            <a:r>
              <a:rPr lang="en-US" sz="1400" dirty="0">
                <a:latin typeface="Arial" panose="020B0604020202020204" pitchFamily="34" charset="0"/>
                <a:cs typeface="Arial" panose="020B0604020202020204" pitchFamily="34" charset="0"/>
              </a:rPr>
              <a:t>- Avoid terms like “researchers”, “they”, “them”, and other assumed pronouns. Don’t be shy in repeating specific last names of researchers when citing sources. </a:t>
            </a:r>
          </a:p>
          <a:p>
            <a:pPr marL="0" indent="0">
              <a:lnSpc>
                <a:spcPct val="200000"/>
              </a:lnSpc>
              <a:buNone/>
            </a:pPr>
            <a:endParaRPr lang="en-US" sz="1400" dirty="0">
              <a:latin typeface="Arial" panose="020B0604020202020204" pitchFamily="34" charset="0"/>
              <a:cs typeface="Arial" panose="020B0604020202020204" pitchFamily="34" charset="0"/>
            </a:endParaRPr>
          </a:p>
          <a:p>
            <a:pPr marL="0" indent="0">
              <a:lnSpc>
                <a:spcPct val="200000"/>
              </a:lnSpc>
              <a:buNone/>
            </a:pPr>
            <a:r>
              <a:rPr lang="en-US" sz="1400" dirty="0">
                <a:latin typeface="Arial" panose="020B0604020202020204" pitchFamily="34" charset="0"/>
                <a:cs typeface="Arial" panose="020B0604020202020204" pitchFamily="34" charset="0"/>
              </a:rPr>
              <a:t>- Building upon Rule 3 while borrowing from Chapter 3 of the </a:t>
            </a:r>
            <a:r>
              <a:rPr lang="en-US" sz="1400" i="1" dirty="0">
                <a:latin typeface="Arial" panose="020B0604020202020204" pitchFamily="34" charset="0"/>
                <a:cs typeface="Arial" panose="020B0604020202020204" pitchFamily="34" charset="0"/>
              </a:rPr>
              <a:t>Concise Guide</a:t>
            </a:r>
            <a:r>
              <a:rPr lang="en-US" sz="1400" dirty="0">
                <a:latin typeface="Arial" panose="020B0604020202020204" pitchFamily="34" charset="0"/>
                <a:cs typeface="Arial" panose="020B0604020202020204" pitchFamily="34" charset="0"/>
              </a:rPr>
              <a:t> detailing techniques in avoiding bias in writing, it is wise to instruct students to </a:t>
            </a:r>
            <a:r>
              <a:rPr lang="en-US" sz="1400" b="1" dirty="0">
                <a:latin typeface="Arial" panose="020B0604020202020204" pitchFamily="34" charset="0"/>
                <a:cs typeface="Arial" panose="020B0604020202020204" pitchFamily="34" charset="0"/>
              </a:rPr>
              <a:t>repeat last names of researchers </a:t>
            </a:r>
            <a:r>
              <a:rPr lang="en-US" sz="1400" dirty="0">
                <a:latin typeface="Arial" panose="020B0604020202020204" pitchFamily="34" charset="0"/>
                <a:cs typeface="Arial" panose="020B0604020202020204" pitchFamily="34" charset="0"/>
              </a:rPr>
              <a:t>instead of offering broad, vague, or simply incorrect labels for the sake of diversifying word choice. Altering paragraph structure can break up the monotony of repeated author names. </a:t>
            </a:r>
          </a:p>
          <a:p>
            <a:pPr marL="0" indent="0">
              <a:lnSpc>
                <a:spcPct val="200000"/>
              </a:lnSpc>
              <a:buNone/>
            </a:pPr>
            <a:endParaRPr lang="en-US" sz="1400" dirty="0">
              <a:latin typeface="Arial" panose="020B0604020202020204" pitchFamily="34" charset="0"/>
              <a:cs typeface="Arial" panose="020B0604020202020204" pitchFamily="34" charset="0"/>
            </a:endParaRPr>
          </a:p>
          <a:p>
            <a:pPr marL="0" indent="0">
              <a:lnSpc>
                <a:spcPct val="200000"/>
              </a:lnSpc>
              <a:buNone/>
            </a:pPr>
            <a:r>
              <a:rPr lang="en-US" sz="1400" dirty="0">
                <a:latin typeface="Arial" panose="020B0604020202020204" pitchFamily="34" charset="0"/>
                <a:cs typeface="Arial" panose="020B0604020202020204" pitchFamily="34" charset="0"/>
              </a:rPr>
              <a:t>- The following slide is an example taken directly from Chapter 8 of the </a:t>
            </a:r>
            <a:r>
              <a:rPr lang="en-US" sz="1400" i="1" dirty="0">
                <a:latin typeface="Arial" panose="020B0604020202020204" pitchFamily="34" charset="0"/>
                <a:cs typeface="Arial" panose="020B0604020202020204" pitchFamily="34" charset="0"/>
              </a:rPr>
              <a:t>Concise Guide (</a:t>
            </a:r>
            <a:r>
              <a:rPr lang="en-US" sz="1400" dirty="0">
                <a:latin typeface="Arial" panose="020B0604020202020204" pitchFamily="34" charset="0"/>
                <a:cs typeface="Arial" panose="020B0604020202020204" pitchFamily="34" charset="0"/>
              </a:rPr>
              <a:t>p. 187, figure 8.3). </a:t>
            </a:r>
            <a:r>
              <a:rPr lang="en-US" sz="1400" b="1" dirty="0">
                <a:latin typeface="Arial" panose="020B0604020202020204" pitchFamily="34" charset="0"/>
                <a:cs typeface="Arial" panose="020B0604020202020204" pitchFamily="34" charset="0"/>
              </a:rPr>
              <a:t>NOTE</a:t>
            </a:r>
            <a:r>
              <a:rPr lang="en-US" sz="1400" dirty="0">
                <a:latin typeface="Arial" panose="020B0604020202020204" pitchFamily="34" charset="0"/>
                <a:cs typeface="Arial" panose="020B0604020202020204" pitchFamily="34" charset="0"/>
              </a:rPr>
              <a:t>: I am not outright seeking to undermine APA style suggestions, however, the selection can be altered to be more direct and precise. There are built in mechanisms in the</a:t>
            </a:r>
            <a:r>
              <a:rPr lang="en-US" sz="1400" i="1" dirty="0">
                <a:latin typeface="Arial" panose="020B0604020202020204" pitchFamily="34" charset="0"/>
                <a:cs typeface="Arial" panose="020B0604020202020204" pitchFamily="34" charset="0"/>
              </a:rPr>
              <a:t> Concise Guide</a:t>
            </a:r>
            <a:r>
              <a:rPr lang="en-US" sz="1400" dirty="0">
                <a:latin typeface="Arial" panose="020B0604020202020204" pitchFamily="34" charset="0"/>
                <a:cs typeface="Arial" panose="020B0604020202020204" pitchFamily="34" charset="0"/>
              </a:rPr>
              <a:t> to ensure editorial and instructor emphasis, as detailed in Chapter 1: </a:t>
            </a:r>
          </a:p>
        </p:txBody>
      </p:sp>
    </p:spTree>
    <p:extLst>
      <p:ext uri="{BB962C8B-B14F-4D97-AF65-F5344CB8AC3E}">
        <p14:creationId xmlns:p14="http://schemas.microsoft.com/office/powerpoint/2010/main" val="2969725019"/>
      </p:ext>
    </p:extLst>
  </p:cSld>
  <p:clrMapOvr>
    <a:masterClrMapping/>
  </p:clrMapOvr>
</p:sld>
</file>

<file path=ppt/theme/theme1.xml><?xml version="1.0" encoding="utf-8"?>
<a:theme xmlns:a="http://schemas.openxmlformats.org/drawingml/2006/main" name="BrushVTI">
  <a:themeElements>
    <a:clrScheme name="Grayscale">
      <a:dk1>
        <a:srgbClr val="000000"/>
      </a:dk1>
      <a:lt1>
        <a:srgbClr val="FFFFFF"/>
      </a:lt1>
      <a:dk2>
        <a:srgbClr val="000000"/>
      </a:dk2>
      <a:lt2>
        <a:srgbClr val="FFFFFF"/>
      </a:lt2>
      <a:accent1>
        <a:srgbClr val="B5B5B5"/>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1251</TotalTime>
  <Words>2896</Words>
  <Application>Microsoft Macintosh PowerPoint</Application>
  <PresentationFormat>Widescreen</PresentationFormat>
  <Paragraphs>146</Paragraphs>
  <Slides>29</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Century Gothic</vt:lpstr>
      <vt:lpstr>Elephant</vt:lpstr>
      <vt:lpstr>BrushVTI</vt:lpstr>
      <vt:lpstr>Office Theme</vt:lpstr>
      <vt:lpstr>How to Teach Your Students to Use Active Voice in Scholarly Research and Writing </vt:lpstr>
      <vt:lpstr>Introduction </vt:lpstr>
      <vt:lpstr>Trust in the Concise Guide (With Editorial Emphasis Applied)</vt:lpstr>
      <vt:lpstr>General Note Prior to the 6 Rules:  Beware of the “Phonebook”</vt:lpstr>
      <vt:lpstr>The 6 Rules</vt:lpstr>
      <vt:lpstr>Rule 1:   Clarify the Difference Between Active and Passive Voice</vt:lpstr>
      <vt:lpstr>Rule 2:   Establish Tone</vt:lpstr>
      <vt:lpstr>Rule 3:   Apply the Active Voice Using Researcher-First Language</vt:lpstr>
      <vt:lpstr>Rule 4:   Repeatedly Citing Specific Last Names Does Not Equal Redundancy </vt:lpstr>
      <vt:lpstr>Concise Guide Figure 8.3, p. 187  Example of Repeated Narrative Citations with the Year Omitted  </vt:lpstr>
      <vt:lpstr>Issues With Figure 8.3</vt:lpstr>
      <vt:lpstr>Suggested Edit to Figure 8.3</vt:lpstr>
      <vt:lpstr>Additional Student Example - Findings Section Draft (Fall 2020)</vt:lpstr>
      <vt:lpstr>Rule 5:   Avoid Lumping Sources Together In Parenthetical Citations  </vt:lpstr>
      <vt:lpstr>Examples - Findings Section Draft (Fall 2020)</vt:lpstr>
      <vt:lpstr>Rule 6:   Beware of the Terms “this”, “these”, and “those”  </vt:lpstr>
      <vt:lpstr>Example 1 – Single Source Citation (Annotated Bibliography)</vt:lpstr>
      <vt:lpstr>Example 2 – Single Source Citation (Annotated Bibliography)</vt:lpstr>
      <vt:lpstr>Example 3 – Two Source Citation (Annotated Bibliography)</vt:lpstr>
      <vt:lpstr>Example 4 – Multiple Source Citation (Introduction Section Draft)</vt:lpstr>
      <vt:lpstr>Example 5 – Multiple Source Citation (Findings Section Rough Draft)</vt:lpstr>
      <vt:lpstr>Altering the Concise Guide Chapter Flow</vt:lpstr>
      <vt:lpstr>Start with Chapter 1   (Shocking Development, I know…)</vt:lpstr>
      <vt:lpstr>Proceed With Chapters 2 and 3   </vt:lpstr>
      <vt:lpstr>Jump to Chapter 8 </vt:lpstr>
      <vt:lpstr>Continue to  Chapters 9 and 10  </vt:lpstr>
      <vt:lpstr>Follow Up With Chapters 4, 5, 6, and 7 </vt:lpstr>
      <vt:lpstr>Further Suggestions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Teach Your Students to Use Active Voice in Scholarly Research and Writing </dc:title>
  <dc:creator>Daniel Robert Bohigian</dc:creator>
  <cp:lastModifiedBy>Daniel Robert Bohigian</cp:lastModifiedBy>
  <cp:revision>70</cp:revision>
  <dcterms:created xsi:type="dcterms:W3CDTF">2021-02-24T16:49:54Z</dcterms:created>
  <dcterms:modified xsi:type="dcterms:W3CDTF">2021-03-05T21:12:50Z</dcterms:modified>
</cp:coreProperties>
</file>