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0" r:id="rId3"/>
    <p:sldId id="267" r:id="rId4"/>
    <p:sldId id="278" r:id="rId5"/>
    <p:sldId id="258" r:id="rId6"/>
    <p:sldId id="276" r:id="rId7"/>
    <p:sldId id="266" r:id="rId8"/>
    <p:sldId id="265" r:id="rId9"/>
    <p:sldId id="264" r:id="rId10"/>
    <p:sldId id="270" r:id="rId11"/>
    <p:sldId id="273" r:id="rId12"/>
    <p:sldId id="275" r:id="rId13"/>
    <p:sldId id="274" r:id="rId14"/>
    <p:sldId id="261" r:id="rId15"/>
    <p:sldId id="263"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5688"/>
  </p:normalViewPr>
  <p:slideViewPr>
    <p:cSldViewPr snapToGrid="0">
      <p:cViewPr>
        <p:scale>
          <a:sx n="121" d="100"/>
          <a:sy n="121" d="100"/>
        </p:scale>
        <p:origin x="20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9BF13-2E8D-384D-83E9-6F45F0B9748A}" type="datetimeFigureOut">
              <a:rPr lang="en-US" smtClean="0"/>
              <a:t>2/11/23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EBC983-CFDE-644F-BED2-14D21263E488}" type="slidenum">
              <a:rPr lang="en-US" smtClean="0"/>
              <a:t>‹#›</a:t>
            </a:fld>
            <a:endParaRPr lang="en-US"/>
          </a:p>
        </p:txBody>
      </p:sp>
    </p:spTree>
    <p:extLst>
      <p:ext uri="{BB962C8B-B14F-4D97-AF65-F5344CB8AC3E}">
        <p14:creationId xmlns:p14="http://schemas.microsoft.com/office/powerpoint/2010/main" val="4027370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6DEBC983-CFDE-644F-BED2-14D21263E488}" type="slidenum">
              <a:rPr lang="en-US" smtClean="0"/>
              <a:t>1</a:t>
            </a:fld>
            <a:endParaRPr lang="en-US"/>
          </a:p>
        </p:txBody>
      </p:sp>
    </p:spTree>
    <p:extLst>
      <p:ext uri="{BB962C8B-B14F-4D97-AF65-F5344CB8AC3E}">
        <p14:creationId xmlns:p14="http://schemas.microsoft.com/office/powerpoint/2010/main" val="3284672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C983-CFDE-644F-BED2-14D21263E488}" type="slidenum">
              <a:rPr lang="en-US" smtClean="0"/>
              <a:t>12</a:t>
            </a:fld>
            <a:endParaRPr lang="en-US"/>
          </a:p>
        </p:txBody>
      </p:sp>
    </p:spTree>
    <p:extLst>
      <p:ext uri="{BB962C8B-B14F-4D97-AF65-F5344CB8AC3E}">
        <p14:creationId xmlns:p14="http://schemas.microsoft.com/office/powerpoint/2010/main" val="254555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C983-CFDE-644F-BED2-14D21263E488}" type="slidenum">
              <a:rPr lang="en-US" smtClean="0"/>
              <a:t>14</a:t>
            </a:fld>
            <a:endParaRPr lang="en-US"/>
          </a:p>
        </p:txBody>
      </p:sp>
    </p:spTree>
    <p:extLst>
      <p:ext uri="{BB962C8B-B14F-4D97-AF65-F5344CB8AC3E}">
        <p14:creationId xmlns:p14="http://schemas.microsoft.com/office/powerpoint/2010/main" val="372593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6DEBC983-CFDE-644F-BED2-14D21263E488}" type="slidenum">
              <a:rPr lang="en-US" smtClean="0"/>
              <a:t>16</a:t>
            </a:fld>
            <a:endParaRPr lang="en-US"/>
          </a:p>
        </p:txBody>
      </p:sp>
    </p:spTree>
    <p:extLst>
      <p:ext uri="{BB962C8B-B14F-4D97-AF65-F5344CB8AC3E}">
        <p14:creationId xmlns:p14="http://schemas.microsoft.com/office/powerpoint/2010/main" val="115254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6DEBC983-CFDE-644F-BED2-14D21263E488}" type="slidenum">
              <a:rPr lang="en-US" smtClean="0"/>
              <a:t>2</a:t>
            </a:fld>
            <a:endParaRPr lang="en-US"/>
          </a:p>
        </p:txBody>
      </p:sp>
    </p:spTree>
    <p:extLst>
      <p:ext uri="{BB962C8B-B14F-4D97-AF65-F5344CB8AC3E}">
        <p14:creationId xmlns:p14="http://schemas.microsoft.com/office/powerpoint/2010/main" val="291199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C983-CFDE-644F-BED2-14D21263E488}" type="slidenum">
              <a:rPr lang="en-US" smtClean="0"/>
              <a:t>3</a:t>
            </a:fld>
            <a:endParaRPr lang="en-US"/>
          </a:p>
        </p:txBody>
      </p:sp>
    </p:spTree>
    <p:extLst>
      <p:ext uri="{BB962C8B-B14F-4D97-AF65-F5344CB8AC3E}">
        <p14:creationId xmlns:p14="http://schemas.microsoft.com/office/powerpoint/2010/main" val="3823940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C983-CFDE-644F-BED2-14D21263E488}" type="slidenum">
              <a:rPr lang="en-US" smtClean="0"/>
              <a:t>5</a:t>
            </a:fld>
            <a:endParaRPr lang="en-US"/>
          </a:p>
        </p:txBody>
      </p:sp>
    </p:spTree>
    <p:extLst>
      <p:ext uri="{BB962C8B-B14F-4D97-AF65-F5344CB8AC3E}">
        <p14:creationId xmlns:p14="http://schemas.microsoft.com/office/powerpoint/2010/main" val="378935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C983-CFDE-644F-BED2-14D21263E488}" type="slidenum">
              <a:rPr lang="en-US" smtClean="0"/>
              <a:t>6</a:t>
            </a:fld>
            <a:endParaRPr lang="en-US"/>
          </a:p>
        </p:txBody>
      </p:sp>
    </p:spTree>
    <p:extLst>
      <p:ext uri="{BB962C8B-B14F-4D97-AF65-F5344CB8AC3E}">
        <p14:creationId xmlns:p14="http://schemas.microsoft.com/office/powerpoint/2010/main" val="1066564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C983-CFDE-644F-BED2-14D21263E488}" type="slidenum">
              <a:rPr lang="en-US" smtClean="0"/>
              <a:t>7</a:t>
            </a:fld>
            <a:endParaRPr lang="en-US"/>
          </a:p>
        </p:txBody>
      </p:sp>
    </p:spTree>
    <p:extLst>
      <p:ext uri="{BB962C8B-B14F-4D97-AF65-F5344CB8AC3E}">
        <p14:creationId xmlns:p14="http://schemas.microsoft.com/office/powerpoint/2010/main" val="37215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C983-CFDE-644F-BED2-14D21263E488}" type="slidenum">
              <a:rPr lang="en-US" smtClean="0"/>
              <a:t>8</a:t>
            </a:fld>
            <a:endParaRPr lang="en-US"/>
          </a:p>
        </p:txBody>
      </p:sp>
    </p:spTree>
    <p:extLst>
      <p:ext uri="{BB962C8B-B14F-4D97-AF65-F5344CB8AC3E}">
        <p14:creationId xmlns:p14="http://schemas.microsoft.com/office/powerpoint/2010/main" val="4233046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C983-CFDE-644F-BED2-14D21263E488}" type="slidenum">
              <a:rPr lang="en-US" smtClean="0"/>
              <a:t>9</a:t>
            </a:fld>
            <a:endParaRPr lang="en-US"/>
          </a:p>
        </p:txBody>
      </p:sp>
    </p:spTree>
    <p:extLst>
      <p:ext uri="{BB962C8B-B14F-4D97-AF65-F5344CB8AC3E}">
        <p14:creationId xmlns:p14="http://schemas.microsoft.com/office/powerpoint/2010/main" val="1083863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C983-CFDE-644F-BED2-14D21263E488}" type="slidenum">
              <a:rPr lang="en-US" smtClean="0"/>
              <a:t>10</a:t>
            </a:fld>
            <a:endParaRPr lang="en-US"/>
          </a:p>
        </p:txBody>
      </p:sp>
    </p:spTree>
    <p:extLst>
      <p:ext uri="{BB962C8B-B14F-4D97-AF65-F5344CB8AC3E}">
        <p14:creationId xmlns:p14="http://schemas.microsoft.com/office/powerpoint/2010/main" val="2241073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F485-3AA5-FDE8-7207-74C71BD1B0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5D2B85-2FED-E089-FC89-A1804FC653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18BDB4-256F-FE0D-26DC-53148B683D08}"/>
              </a:ext>
            </a:extLst>
          </p:cNvPr>
          <p:cNvSpPr>
            <a:spLocks noGrp="1"/>
          </p:cNvSpPr>
          <p:nvPr>
            <p:ph type="dt" sz="half" idx="10"/>
          </p:nvPr>
        </p:nvSpPr>
        <p:spPr/>
        <p:txBody>
          <a:bodyPr/>
          <a:lstStyle/>
          <a:p>
            <a:fld id="{C22B1E79-5650-1D47-B10C-3E92C89897FE}" type="datetimeFigureOut">
              <a:rPr lang="en-US" smtClean="0"/>
              <a:t>2/11/23</a:t>
            </a:fld>
            <a:endParaRPr lang="en-US"/>
          </a:p>
        </p:txBody>
      </p:sp>
      <p:sp>
        <p:nvSpPr>
          <p:cNvPr id="5" name="Footer Placeholder 4">
            <a:extLst>
              <a:ext uri="{FF2B5EF4-FFF2-40B4-BE49-F238E27FC236}">
                <a16:creationId xmlns:a16="http://schemas.microsoft.com/office/drawing/2014/main" id="{E0AA686D-5EF0-6ABF-4F32-77E22F69B9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FEF40-F004-A525-E16C-327AB01B7CC9}"/>
              </a:ext>
            </a:extLst>
          </p:cNvPr>
          <p:cNvSpPr>
            <a:spLocks noGrp="1"/>
          </p:cNvSpPr>
          <p:nvPr>
            <p:ph type="sldNum" sz="quarter" idx="12"/>
          </p:nvPr>
        </p:nvSpPr>
        <p:spPr/>
        <p:txBody>
          <a:bodyPr/>
          <a:lstStyle/>
          <a:p>
            <a:fld id="{1DDEE6EE-296D-0D49-9B12-4E4D9B57835F}" type="slidenum">
              <a:rPr lang="en-US" smtClean="0"/>
              <a:t>‹#›</a:t>
            </a:fld>
            <a:endParaRPr lang="en-US"/>
          </a:p>
        </p:txBody>
      </p:sp>
    </p:spTree>
    <p:extLst>
      <p:ext uri="{BB962C8B-B14F-4D97-AF65-F5344CB8AC3E}">
        <p14:creationId xmlns:p14="http://schemas.microsoft.com/office/powerpoint/2010/main" val="212504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D80DB-B825-108E-13AD-D0B095401A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81077-C8DA-CA34-CA0C-994D94CD22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A6B69-5723-55EB-B994-D004FD03F840}"/>
              </a:ext>
            </a:extLst>
          </p:cNvPr>
          <p:cNvSpPr>
            <a:spLocks noGrp="1"/>
          </p:cNvSpPr>
          <p:nvPr>
            <p:ph type="dt" sz="half" idx="10"/>
          </p:nvPr>
        </p:nvSpPr>
        <p:spPr/>
        <p:txBody>
          <a:bodyPr/>
          <a:lstStyle/>
          <a:p>
            <a:fld id="{C22B1E79-5650-1D47-B10C-3E92C89897FE}" type="datetimeFigureOut">
              <a:rPr lang="en-US" smtClean="0"/>
              <a:t>2/11/23</a:t>
            </a:fld>
            <a:endParaRPr lang="en-US"/>
          </a:p>
        </p:txBody>
      </p:sp>
      <p:sp>
        <p:nvSpPr>
          <p:cNvPr id="5" name="Footer Placeholder 4">
            <a:extLst>
              <a:ext uri="{FF2B5EF4-FFF2-40B4-BE49-F238E27FC236}">
                <a16:creationId xmlns:a16="http://schemas.microsoft.com/office/drawing/2014/main" id="{C0A704F5-5B2A-340A-AA96-96F2C1DF6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121E1-D78F-F650-EAA6-154D35185157}"/>
              </a:ext>
            </a:extLst>
          </p:cNvPr>
          <p:cNvSpPr>
            <a:spLocks noGrp="1"/>
          </p:cNvSpPr>
          <p:nvPr>
            <p:ph type="sldNum" sz="quarter" idx="12"/>
          </p:nvPr>
        </p:nvSpPr>
        <p:spPr/>
        <p:txBody>
          <a:bodyPr/>
          <a:lstStyle/>
          <a:p>
            <a:fld id="{1DDEE6EE-296D-0D49-9B12-4E4D9B57835F}" type="slidenum">
              <a:rPr lang="en-US" smtClean="0"/>
              <a:t>‹#›</a:t>
            </a:fld>
            <a:endParaRPr lang="en-US"/>
          </a:p>
        </p:txBody>
      </p:sp>
    </p:spTree>
    <p:extLst>
      <p:ext uri="{BB962C8B-B14F-4D97-AF65-F5344CB8AC3E}">
        <p14:creationId xmlns:p14="http://schemas.microsoft.com/office/powerpoint/2010/main" val="3051265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37D0D-AD3E-788C-48FE-49161EC712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337E55-AB95-3C5B-EF55-ECE75FC619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F5BAC-6F0B-865A-32D1-C3F591DBF400}"/>
              </a:ext>
            </a:extLst>
          </p:cNvPr>
          <p:cNvSpPr>
            <a:spLocks noGrp="1"/>
          </p:cNvSpPr>
          <p:nvPr>
            <p:ph type="dt" sz="half" idx="10"/>
          </p:nvPr>
        </p:nvSpPr>
        <p:spPr/>
        <p:txBody>
          <a:bodyPr/>
          <a:lstStyle/>
          <a:p>
            <a:fld id="{C22B1E79-5650-1D47-B10C-3E92C89897FE}" type="datetimeFigureOut">
              <a:rPr lang="en-US" smtClean="0"/>
              <a:t>2/11/23</a:t>
            </a:fld>
            <a:endParaRPr lang="en-US"/>
          </a:p>
        </p:txBody>
      </p:sp>
      <p:sp>
        <p:nvSpPr>
          <p:cNvPr id="5" name="Footer Placeholder 4">
            <a:extLst>
              <a:ext uri="{FF2B5EF4-FFF2-40B4-BE49-F238E27FC236}">
                <a16:creationId xmlns:a16="http://schemas.microsoft.com/office/drawing/2014/main" id="{D38AAC21-941A-6C67-A450-3968D9C73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AF70A-2116-62EE-599A-2AFE80FE8531}"/>
              </a:ext>
            </a:extLst>
          </p:cNvPr>
          <p:cNvSpPr>
            <a:spLocks noGrp="1"/>
          </p:cNvSpPr>
          <p:nvPr>
            <p:ph type="sldNum" sz="quarter" idx="12"/>
          </p:nvPr>
        </p:nvSpPr>
        <p:spPr/>
        <p:txBody>
          <a:bodyPr/>
          <a:lstStyle/>
          <a:p>
            <a:fld id="{1DDEE6EE-296D-0D49-9B12-4E4D9B57835F}" type="slidenum">
              <a:rPr lang="en-US" smtClean="0"/>
              <a:t>‹#›</a:t>
            </a:fld>
            <a:endParaRPr lang="en-US"/>
          </a:p>
        </p:txBody>
      </p:sp>
    </p:spTree>
    <p:extLst>
      <p:ext uri="{BB962C8B-B14F-4D97-AF65-F5344CB8AC3E}">
        <p14:creationId xmlns:p14="http://schemas.microsoft.com/office/powerpoint/2010/main" val="185746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94E9-C993-04E7-4E9A-35BC3F40EE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552BAC-61E2-3816-1FAB-1E9C1429C4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7F362-D596-4678-685D-90EB09D8408E}"/>
              </a:ext>
            </a:extLst>
          </p:cNvPr>
          <p:cNvSpPr>
            <a:spLocks noGrp="1"/>
          </p:cNvSpPr>
          <p:nvPr>
            <p:ph type="dt" sz="half" idx="10"/>
          </p:nvPr>
        </p:nvSpPr>
        <p:spPr/>
        <p:txBody>
          <a:bodyPr/>
          <a:lstStyle/>
          <a:p>
            <a:fld id="{C22B1E79-5650-1D47-B10C-3E92C89897FE}" type="datetimeFigureOut">
              <a:rPr lang="en-US" smtClean="0"/>
              <a:t>2/11/23</a:t>
            </a:fld>
            <a:endParaRPr lang="en-US"/>
          </a:p>
        </p:txBody>
      </p:sp>
      <p:sp>
        <p:nvSpPr>
          <p:cNvPr id="5" name="Footer Placeholder 4">
            <a:extLst>
              <a:ext uri="{FF2B5EF4-FFF2-40B4-BE49-F238E27FC236}">
                <a16:creationId xmlns:a16="http://schemas.microsoft.com/office/drawing/2014/main" id="{7014E6AB-C553-5ED0-AA40-F45EC9D41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BFA21-DA43-CB1E-C5EC-CE31401685C8}"/>
              </a:ext>
            </a:extLst>
          </p:cNvPr>
          <p:cNvSpPr>
            <a:spLocks noGrp="1"/>
          </p:cNvSpPr>
          <p:nvPr>
            <p:ph type="sldNum" sz="quarter" idx="12"/>
          </p:nvPr>
        </p:nvSpPr>
        <p:spPr/>
        <p:txBody>
          <a:bodyPr/>
          <a:lstStyle/>
          <a:p>
            <a:fld id="{1DDEE6EE-296D-0D49-9B12-4E4D9B57835F}" type="slidenum">
              <a:rPr lang="en-US" smtClean="0"/>
              <a:t>‹#›</a:t>
            </a:fld>
            <a:endParaRPr lang="en-US"/>
          </a:p>
        </p:txBody>
      </p:sp>
    </p:spTree>
    <p:extLst>
      <p:ext uri="{BB962C8B-B14F-4D97-AF65-F5344CB8AC3E}">
        <p14:creationId xmlns:p14="http://schemas.microsoft.com/office/powerpoint/2010/main" val="174067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797B4-1534-3D1D-FABD-834F01922D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FEBFA8-E04E-F5F9-22CD-47DAB9E9F7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B6C4F6-2019-029D-18F9-2876765732CA}"/>
              </a:ext>
            </a:extLst>
          </p:cNvPr>
          <p:cNvSpPr>
            <a:spLocks noGrp="1"/>
          </p:cNvSpPr>
          <p:nvPr>
            <p:ph type="dt" sz="half" idx="10"/>
          </p:nvPr>
        </p:nvSpPr>
        <p:spPr/>
        <p:txBody>
          <a:bodyPr/>
          <a:lstStyle/>
          <a:p>
            <a:fld id="{C22B1E79-5650-1D47-B10C-3E92C89897FE}" type="datetimeFigureOut">
              <a:rPr lang="en-US" smtClean="0"/>
              <a:t>2/11/23</a:t>
            </a:fld>
            <a:endParaRPr lang="en-US"/>
          </a:p>
        </p:txBody>
      </p:sp>
      <p:sp>
        <p:nvSpPr>
          <p:cNvPr id="5" name="Footer Placeholder 4">
            <a:extLst>
              <a:ext uri="{FF2B5EF4-FFF2-40B4-BE49-F238E27FC236}">
                <a16:creationId xmlns:a16="http://schemas.microsoft.com/office/drawing/2014/main" id="{3208AC77-D60B-ED62-C99C-EA75CACDD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0C3C0-4B76-A879-0C04-E8054A3FD4D6}"/>
              </a:ext>
            </a:extLst>
          </p:cNvPr>
          <p:cNvSpPr>
            <a:spLocks noGrp="1"/>
          </p:cNvSpPr>
          <p:nvPr>
            <p:ph type="sldNum" sz="quarter" idx="12"/>
          </p:nvPr>
        </p:nvSpPr>
        <p:spPr/>
        <p:txBody>
          <a:bodyPr/>
          <a:lstStyle/>
          <a:p>
            <a:fld id="{1DDEE6EE-296D-0D49-9B12-4E4D9B57835F}" type="slidenum">
              <a:rPr lang="en-US" smtClean="0"/>
              <a:t>‹#›</a:t>
            </a:fld>
            <a:endParaRPr lang="en-US"/>
          </a:p>
        </p:txBody>
      </p:sp>
    </p:spTree>
    <p:extLst>
      <p:ext uri="{BB962C8B-B14F-4D97-AF65-F5344CB8AC3E}">
        <p14:creationId xmlns:p14="http://schemas.microsoft.com/office/powerpoint/2010/main" val="1424970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5993-A98B-863A-B8E1-6E87C50B5F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13D01-DC07-0EEF-5098-73F9B0206F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C100C3-89F4-9002-D5AC-97392B1692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49F619-FF0E-49B3-32A4-67AE4D0E3609}"/>
              </a:ext>
            </a:extLst>
          </p:cNvPr>
          <p:cNvSpPr>
            <a:spLocks noGrp="1"/>
          </p:cNvSpPr>
          <p:nvPr>
            <p:ph type="dt" sz="half" idx="10"/>
          </p:nvPr>
        </p:nvSpPr>
        <p:spPr/>
        <p:txBody>
          <a:bodyPr/>
          <a:lstStyle/>
          <a:p>
            <a:fld id="{C22B1E79-5650-1D47-B10C-3E92C89897FE}" type="datetimeFigureOut">
              <a:rPr lang="en-US" smtClean="0"/>
              <a:t>2/11/23</a:t>
            </a:fld>
            <a:endParaRPr lang="en-US"/>
          </a:p>
        </p:txBody>
      </p:sp>
      <p:sp>
        <p:nvSpPr>
          <p:cNvPr id="6" name="Footer Placeholder 5">
            <a:extLst>
              <a:ext uri="{FF2B5EF4-FFF2-40B4-BE49-F238E27FC236}">
                <a16:creationId xmlns:a16="http://schemas.microsoft.com/office/drawing/2014/main" id="{67903AEC-BDE0-6567-9009-C11C61E92C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8F206-8C58-A49A-333D-69FFACFF3144}"/>
              </a:ext>
            </a:extLst>
          </p:cNvPr>
          <p:cNvSpPr>
            <a:spLocks noGrp="1"/>
          </p:cNvSpPr>
          <p:nvPr>
            <p:ph type="sldNum" sz="quarter" idx="12"/>
          </p:nvPr>
        </p:nvSpPr>
        <p:spPr/>
        <p:txBody>
          <a:bodyPr/>
          <a:lstStyle/>
          <a:p>
            <a:fld id="{1DDEE6EE-296D-0D49-9B12-4E4D9B57835F}" type="slidenum">
              <a:rPr lang="en-US" smtClean="0"/>
              <a:t>‹#›</a:t>
            </a:fld>
            <a:endParaRPr lang="en-US"/>
          </a:p>
        </p:txBody>
      </p:sp>
    </p:spTree>
    <p:extLst>
      <p:ext uri="{BB962C8B-B14F-4D97-AF65-F5344CB8AC3E}">
        <p14:creationId xmlns:p14="http://schemas.microsoft.com/office/powerpoint/2010/main" val="104625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561B3-7320-D843-5D15-D560389537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2A038A-05E6-77B5-AA79-781423D38D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9D24CC-47BD-6446-2301-FF3C00F793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977EEA-888F-FC19-9DEB-460E6F9A85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25F37C-0DCF-930B-34D0-1F7AA70341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F585F4-8CF7-C7F9-8250-98CD4627AE78}"/>
              </a:ext>
            </a:extLst>
          </p:cNvPr>
          <p:cNvSpPr>
            <a:spLocks noGrp="1"/>
          </p:cNvSpPr>
          <p:nvPr>
            <p:ph type="dt" sz="half" idx="10"/>
          </p:nvPr>
        </p:nvSpPr>
        <p:spPr/>
        <p:txBody>
          <a:bodyPr/>
          <a:lstStyle/>
          <a:p>
            <a:fld id="{C22B1E79-5650-1D47-B10C-3E92C89897FE}" type="datetimeFigureOut">
              <a:rPr lang="en-US" smtClean="0"/>
              <a:t>2/11/23</a:t>
            </a:fld>
            <a:endParaRPr lang="en-US"/>
          </a:p>
        </p:txBody>
      </p:sp>
      <p:sp>
        <p:nvSpPr>
          <p:cNvPr id="8" name="Footer Placeholder 7">
            <a:extLst>
              <a:ext uri="{FF2B5EF4-FFF2-40B4-BE49-F238E27FC236}">
                <a16:creationId xmlns:a16="http://schemas.microsoft.com/office/drawing/2014/main" id="{1998267C-B8B3-787F-C798-C7BEF92848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B3B4DF-7B1F-1318-01BB-B222BB1D90FD}"/>
              </a:ext>
            </a:extLst>
          </p:cNvPr>
          <p:cNvSpPr>
            <a:spLocks noGrp="1"/>
          </p:cNvSpPr>
          <p:nvPr>
            <p:ph type="sldNum" sz="quarter" idx="12"/>
          </p:nvPr>
        </p:nvSpPr>
        <p:spPr/>
        <p:txBody>
          <a:bodyPr/>
          <a:lstStyle/>
          <a:p>
            <a:fld id="{1DDEE6EE-296D-0D49-9B12-4E4D9B57835F}" type="slidenum">
              <a:rPr lang="en-US" smtClean="0"/>
              <a:t>‹#›</a:t>
            </a:fld>
            <a:endParaRPr lang="en-US"/>
          </a:p>
        </p:txBody>
      </p:sp>
    </p:spTree>
    <p:extLst>
      <p:ext uri="{BB962C8B-B14F-4D97-AF65-F5344CB8AC3E}">
        <p14:creationId xmlns:p14="http://schemas.microsoft.com/office/powerpoint/2010/main" val="16682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76FD3-12B9-6103-8851-1C77C3EA1A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71DA93-1A01-2DBC-6ABE-A2DE1E0C8502}"/>
              </a:ext>
            </a:extLst>
          </p:cNvPr>
          <p:cNvSpPr>
            <a:spLocks noGrp="1"/>
          </p:cNvSpPr>
          <p:nvPr>
            <p:ph type="dt" sz="half" idx="10"/>
          </p:nvPr>
        </p:nvSpPr>
        <p:spPr/>
        <p:txBody>
          <a:bodyPr/>
          <a:lstStyle/>
          <a:p>
            <a:fld id="{C22B1E79-5650-1D47-B10C-3E92C89897FE}" type="datetimeFigureOut">
              <a:rPr lang="en-US" smtClean="0"/>
              <a:t>2/11/23</a:t>
            </a:fld>
            <a:endParaRPr lang="en-US"/>
          </a:p>
        </p:txBody>
      </p:sp>
      <p:sp>
        <p:nvSpPr>
          <p:cNvPr id="4" name="Footer Placeholder 3">
            <a:extLst>
              <a:ext uri="{FF2B5EF4-FFF2-40B4-BE49-F238E27FC236}">
                <a16:creationId xmlns:a16="http://schemas.microsoft.com/office/drawing/2014/main" id="{B01AA480-86DE-BF11-9319-D51D785A24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7A0CF5-9BE3-E027-3DD6-FEA8330C4C3D}"/>
              </a:ext>
            </a:extLst>
          </p:cNvPr>
          <p:cNvSpPr>
            <a:spLocks noGrp="1"/>
          </p:cNvSpPr>
          <p:nvPr>
            <p:ph type="sldNum" sz="quarter" idx="12"/>
          </p:nvPr>
        </p:nvSpPr>
        <p:spPr/>
        <p:txBody>
          <a:bodyPr/>
          <a:lstStyle/>
          <a:p>
            <a:fld id="{1DDEE6EE-296D-0D49-9B12-4E4D9B57835F}" type="slidenum">
              <a:rPr lang="en-US" smtClean="0"/>
              <a:t>‹#›</a:t>
            </a:fld>
            <a:endParaRPr lang="en-US"/>
          </a:p>
        </p:txBody>
      </p:sp>
    </p:spTree>
    <p:extLst>
      <p:ext uri="{BB962C8B-B14F-4D97-AF65-F5344CB8AC3E}">
        <p14:creationId xmlns:p14="http://schemas.microsoft.com/office/powerpoint/2010/main" val="163701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D04D12-ED3B-D740-BB81-6A07ABE4C1D1}"/>
              </a:ext>
            </a:extLst>
          </p:cNvPr>
          <p:cNvSpPr>
            <a:spLocks noGrp="1"/>
          </p:cNvSpPr>
          <p:nvPr>
            <p:ph type="dt" sz="half" idx="10"/>
          </p:nvPr>
        </p:nvSpPr>
        <p:spPr/>
        <p:txBody>
          <a:bodyPr/>
          <a:lstStyle/>
          <a:p>
            <a:fld id="{C22B1E79-5650-1D47-B10C-3E92C89897FE}" type="datetimeFigureOut">
              <a:rPr lang="en-US" smtClean="0"/>
              <a:t>2/11/23</a:t>
            </a:fld>
            <a:endParaRPr lang="en-US"/>
          </a:p>
        </p:txBody>
      </p:sp>
      <p:sp>
        <p:nvSpPr>
          <p:cNvPr id="3" name="Footer Placeholder 2">
            <a:extLst>
              <a:ext uri="{FF2B5EF4-FFF2-40B4-BE49-F238E27FC236}">
                <a16:creationId xmlns:a16="http://schemas.microsoft.com/office/drawing/2014/main" id="{28FF1E22-5A6B-DCDC-2DD2-BDACC5866E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1A485D-E7AA-A9F6-4E5A-3691F8403692}"/>
              </a:ext>
            </a:extLst>
          </p:cNvPr>
          <p:cNvSpPr>
            <a:spLocks noGrp="1"/>
          </p:cNvSpPr>
          <p:nvPr>
            <p:ph type="sldNum" sz="quarter" idx="12"/>
          </p:nvPr>
        </p:nvSpPr>
        <p:spPr/>
        <p:txBody>
          <a:bodyPr/>
          <a:lstStyle/>
          <a:p>
            <a:fld id="{1DDEE6EE-296D-0D49-9B12-4E4D9B57835F}" type="slidenum">
              <a:rPr lang="en-US" smtClean="0"/>
              <a:t>‹#›</a:t>
            </a:fld>
            <a:endParaRPr lang="en-US"/>
          </a:p>
        </p:txBody>
      </p:sp>
    </p:spTree>
    <p:extLst>
      <p:ext uri="{BB962C8B-B14F-4D97-AF65-F5344CB8AC3E}">
        <p14:creationId xmlns:p14="http://schemas.microsoft.com/office/powerpoint/2010/main" val="1945597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4FFF3-2BFF-6D7A-1BDF-2DD05A9F1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2768EE-F924-02DA-1D69-3D293FED6F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B19E3E-C202-FD7B-5E25-6D8B0EA15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0909AF-2D55-5A65-B06B-3981459EF349}"/>
              </a:ext>
            </a:extLst>
          </p:cNvPr>
          <p:cNvSpPr>
            <a:spLocks noGrp="1"/>
          </p:cNvSpPr>
          <p:nvPr>
            <p:ph type="dt" sz="half" idx="10"/>
          </p:nvPr>
        </p:nvSpPr>
        <p:spPr/>
        <p:txBody>
          <a:bodyPr/>
          <a:lstStyle/>
          <a:p>
            <a:fld id="{C22B1E79-5650-1D47-B10C-3E92C89897FE}" type="datetimeFigureOut">
              <a:rPr lang="en-US" smtClean="0"/>
              <a:t>2/11/23</a:t>
            </a:fld>
            <a:endParaRPr lang="en-US"/>
          </a:p>
        </p:txBody>
      </p:sp>
      <p:sp>
        <p:nvSpPr>
          <p:cNvPr id="6" name="Footer Placeholder 5">
            <a:extLst>
              <a:ext uri="{FF2B5EF4-FFF2-40B4-BE49-F238E27FC236}">
                <a16:creationId xmlns:a16="http://schemas.microsoft.com/office/drawing/2014/main" id="{D8DB6070-1EBD-A756-3E10-A010A67B4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76BD44-F303-3B50-281D-11455B748639}"/>
              </a:ext>
            </a:extLst>
          </p:cNvPr>
          <p:cNvSpPr>
            <a:spLocks noGrp="1"/>
          </p:cNvSpPr>
          <p:nvPr>
            <p:ph type="sldNum" sz="quarter" idx="12"/>
          </p:nvPr>
        </p:nvSpPr>
        <p:spPr/>
        <p:txBody>
          <a:bodyPr/>
          <a:lstStyle/>
          <a:p>
            <a:fld id="{1DDEE6EE-296D-0D49-9B12-4E4D9B57835F}" type="slidenum">
              <a:rPr lang="en-US" smtClean="0"/>
              <a:t>‹#›</a:t>
            </a:fld>
            <a:endParaRPr lang="en-US"/>
          </a:p>
        </p:txBody>
      </p:sp>
    </p:spTree>
    <p:extLst>
      <p:ext uri="{BB962C8B-B14F-4D97-AF65-F5344CB8AC3E}">
        <p14:creationId xmlns:p14="http://schemas.microsoft.com/office/powerpoint/2010/main" val="2241427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DB73-35A8-E66B-F2D0-E7AF7252B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6A8964-EF57-3F3C-8382-9F421F3D01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FE4A14-4C61-B9A2-A638-8B48A3775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BC922B-EE1C-2F46-E933-BBFA2C49D2F8}"/>
              </a:ext>
            </a:extLst>
          </p:cNvPr>
          <p:cNvSpPr>
            <a:spLocks noGrp="1"/>
          </p:cNvSpPr>
          <p:nvPr>
            <p:ph type="dt" sz="half" idx="10"/>
          </p:nvPr>
        </p:nvSpPr>
        <p:spPr/>
        <p:txBody>
          <a:bodyPr/>
          <a:lstStyle/>
          <a:p>
            <a:fld id="{C22B1E79-5650-1D47-B10C-3E92C89897FE}" type="datetimeFigureOut">
              <a:rPr lang="en-US" smtClean="0"/>
              <a:t>2/11/23</a:t>
            </a:fld>
            <a:endParaRPr lang="en-US"/>
          </a:p>
        </p:txBody>
      </p:sp>
      <p:sp>
        <p:nvSpPr>
          <p:cNvPr id="6" name="Footer Placeholder 5">
            <a:extLst>
              <a:ext uri="{FF2B5EF4-FFF2-40B4-BE49-F238E27FC236}">
                <a16:creationId xmlns:a16="http://schemas.microsoft.com/office/drawing/2014/main" id="{2A70F07C-A952-292C-F052-8418D66B4B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A1CFB-BBAA-4E17-33FD-9511BD4AD2F7}"/>
              </a:ext>
            </a:extLst>
          </p:cNvPr>
          <p:cNvSpPr>
            <a:spLocks noGrp="1"/>
          </p:cNvSpPr>
          <p:nvPr>
            <p:ph type="sldNum" sz="quarter" idx="12"/>
          </p:nvPr>
        </p:nvSpPr>
        <p:spPr/>
        <p:txBody>
          <a:bodyPr/>
          <a:lstStyle/>
          <a:p>
            <a:fld id="{1DDEE6EE-296D-0D49-9B12-4E4D9B57835F}" type="slidenum">
              <a:rPr lang="en-US" smtClean="0"/>
              <a:t>‹#›</a:t>
            </a:fld>
            <a:endParaRPr lang="en-US"/>
          </a:p>
        </p:txBody>
      </p:sp>
    </p:spTree>
    <p:extLst>
      <p:ext uri="{BB962C8B-B14F-4D97-AF65-F5344CB8AC3E}">
        <p14:creationId xmlns:p14="http://schemas.microsoft.com/office/powerpoint/2010/main" val="268203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DD3C64-6EA0-86A7-CFBA-7EF07BA12C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9C5417-EA11-0D65-D339-6BF191750A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30586-2CC6-5CFD-D12B-5666E423FE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B1E79-5650-1D47-B10C-3E92C89897FE}" type="datetimeFigureOut">
              <a:rPr lang="en-US" smtClean="0"/>
              <a:t>2/11/23</a:t>
            </a:fld>
            <a:endParaRPr lang="en-US"/>
          </a:p>
        </p:txBody>
      </p:sp>
      <p:sp>
        <p:nvSpPr>
          <p:cNvPr id="5" name="Footer Placeholder 4">
            <a:extLst>
              <a:ext uri="{FF2B5EF4-FFF2-40B4-BE49-F238E27FC236}">
                <a16:creationId xmlns:a16="http://schemas.microsoft.com/office/drawing/2014/main" id="{C5E55780-E56D-EA24-F99C-B27FB6F5B6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1B15DF-9EFF-FAEA-1FEE-A35669ECB8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EE6EE-296D-0D49-9B12-4E4D9B57835F}" type="slidenum">
              <a:rPr lang="en-US" smtClean="0"/>
              <a:t>‹#›</a:t>
            </a:fld>
            <a:endParaRPr lang="en-US"/>
          </a:p>
        </p:txBody>
      </p:sp>
    </p:spTree>
    <p:extLst>
      <p:ext uri="{BB962C8B-B14F-4D97-AF65-F5344CB8AC3E}">
        <p14:creationId xmlns:p14="http://schemas.microsoft.com/office/powerpoint/2010/main" val="3233584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ocs.google.com/document/d/1iybn2G5Cu3-sTIqSgBIU5AhAPXFGMS0t-j1IOdtJJo0/ed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AC857EDC-E010-F49C-A1FE-29FA5A0372F3}"/>
              </a:ext>
            </a:extLst>
          </p:cNvPr>
          <p:cNvSpPr>
            <a:spLocks noGrp="1"/>
          </p:cNvSpPr>
          <p:nvPr>
            <p:ph type="ctrTitle"/>
          </p:nvPr>
        </p:nvSpPr>
        <p:spPr>
          <a:xfrm>
            <a:off x="3502731" y="1542402"/>
            <a:ext cx="5186842" cy="2387918"/>
          </a:xfrm>
        </p:spPr>
        <p:txBody>
          <a:bodyPr anchor="b">
            <a:normAutofit fontScale="90000"/>
          </a:bodyPr>
          <a:lstStyle/>
          <a:p>
            <a:r>
              <a:rPr lang="en-US" sz="5200" dirty="0">
                <a:solidFill>
                  <a:schemeClr val="tx2"/>
                </a:solidFill>
              </a:rPr>
              <a:t>Using Meditation to Enhance Mindfulness in the Writing Classroom</a:t>
            </a:r>
          </a:p>
        </p:txBody>
      </p:sp>
      <p:sp>
        <p:nvSpPr>
          <p:cNvPr id="3" name="Subtitle 2">
            <a:extLst>
              <a:ext uri="{FF2B5EF4-FFF2-40B4-BE49-F238E27FC236}">
                <a16:creationId xmlns:a16="http://schemas.microsoft.com/office/drawing/2014/main" id="{5B2E6C16-75B0-45A6-DC5F-DCA792331BEF}"/>
              </a:ext>
            </a:extLst>
          </p:cNvPr>
          <p:cNvSpPr>
            <a:spLocks noGrp="1"/>
          </p:cNvSpPr>
          <p:nvPr>
            <p:ph type="subTitle" idx="1"/>
          </p:nvPr>
        </p:nvSpPr>
        <p:spPr>
          <a:xfrm>
            <a:off x="3502135" y="4001587"/>
            <a:ext cx="5188034" cy="682079"/>
          </a:xfrm>
        </p:spPr>
        <p:txBody>
          <a:bodyPr>
            <a:normAutofit/>
          </a:bodyPr>
          <a:lstStyle/>
          <a:p>
            <a:endParaRPr lang="en-US" dirty="0">
              <a:solidFill>
                <a:schemeClr val="tx2"/>
              </a:solidFill>
            </a:endParaRPr>
          </a:p>
          <a:p>
            <a:endParaRPr lang="en-US" dirty="0">
              <a:solidFill>
                <a:schemeClr val="tx2"/>
              </a:solidFill>
            </a:endParaRPr>
          </a:p>
          <a:p>
            <a:endParaRPr lang="en-US" dirty="0">
              <a:solidFill>
                <a:schemeClr val="tx2"/>
              </a:solidFill>
            </a:endParaRP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D6D1E9A5-BC97-D684-BEB8-5E4B043C21D0}"/>
              </a:ext>
            </a:extLst>
          </p:cNvPr>
          <p:cNvSpPr txBox="1"/>
          <p:nvPr/>
        </p:nvSpPr>
        <p:spPr>
          <a:xfrm>
            <a:off x="3966819" y="4905851"/>
            <a:ext cx="4422665" cy="923330"/>
          </a:xfrm>
          <a:prstGeom prst="rect">
            <a:avLst/>
          </a:prstGeom>
          <a:noFill/>
        </p:spPr>
        <p:txBody>
          <a:bodyPr wrap="square" rtlCol="0">
            <a:spAutoFit/>
          </a:bodyPr>
          <a:lstStyle/>
          <a:p>
            <a:r>
              <a:rPr lang="en-US" i="1" dirty="0"/>
              <a:t>“Focus long enough on the text and the student disappears.” –Richard Haswell</a:t>
            </a:r>
          </a:p>
          <a:p>
            <a:endParaRPr lang="en-US" i="1" dirty="0"/>
          </a:p>
        </p:txBody>
      </p:sp>
    </p:spTree>
    <p:extLst>
      <p:ext uri="{BB962C8B-B14F-4D97-AF65-F5344CB8AC3E}">
        <p14:creationId xmlns:p14="http://schemas.microsoft.com/office/powerpoint/2010/main" val="250931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2FE31-15E0-6487-80B7-182CD8F9275B}"/>
              </a:ext>
            </a:extLst>
          </p:cNvPr>
          <p:cNvSpPr>
            <a:spLocks noGrp="1"/>
          </p:cNvSpPr>
          <p:nvPr>
            <p:ph type="title"/>
          </p:nvPr>
        </p:nvSpPr>
        <p:spPr/>
        <p:txBody>
          <a:bodyPr/>
          <a:lstStyle/>
          <a:p>
            <a:r>
              <a:rPr lang="en-US" sz="4400" b="0" i="0" u="none" strike="noStrike" dirty="0" err="1">
                <a:solidFill>
                  <a:srgbClr val="222222"/>
                </a:solidFill>
                <a:effectLst/>
                <a:latin typeface="Arial" panose="020B0604020202020204" pitchFamily="34" charset="0"/>
              </a:rPr>
              <a:t>Rohman's</a:t>
            </a:r>
            <a:r>
              <a:rPr lang="en-US" sz="4400" b="0" i="0" u="none" strike="noStrike" dirty="0">
                <a:solidFill>
                  <a:srgbClr val="222222"/>
                </a:solidFill>
                <a:effectLst/>
                <a:latin typeface="Arial" panose="020B0604020202020204" pitchFamily="34" charset="0"/>
              </a:rPr>
              <a:t> pre-writing meditation</a:t>
            </a:r>
            <a:endParaRPr lang="en-US" dirty="0"/>
          </a:p>
        </p:txBody>
      </p:sp>
      <p:sp>
        <p:nvSpPr>
          <p:cNvPr id="3" name="Content Placeholder 2">
            <a:extLst>
              <a:ext uri="{FF2B5EF4-FFF2-40B4-BE49-F238E27FC236}">
                <a16:creationId xmlns:a16="http://schemas.microsoft.com/office/drawing/2014/main" id="{171FE2C1-D764-2766-68E6-4D069B2C560B}"/>
              </a:ext>
            </a:extLst>
          </p:cNvPr>
          <p:cNvSpPr>
            <a:spLocks noGrp="1"/>
          </p:cNvSpPr>
          <p:nvPr>
            <p:ph idx="1"/>
          </p:nvPr>
        </p:nvSpPr>
        <p:spPr/>
        <p:txBody>
          <a:bodyPr>
            <a:noAutofit/>
          </a:bodyPr>
          <a:lstStyle/>
          <a:p>
            <a:pPr rtl="0">
              <a:spcBef>
                <a:spcPts val="0"/>
              </a:spcBef>
              <a:spcAft>
                <a:spcPts val="0"/>
              </a:spcAft>
            </a:pPr>
            <a:r>
              <a:rPr lang="en-US" sz="2400" b="0" i="0" u="none" strike="noStrike" dirty="0">
                <a:solidFill>
                  <a:srgbClr val="222222"/>
                </a:solidFill>
                <a:effectLst/>
                <a:latin typeface="Arial" panose="020B0604020202020204" pitchFamily="34" charset="0"/>
              </a:rPr>
              <a:t>The writer closes their eyes, becomes quiet, and focuses on and imagines the specific writing subject until they "experience" the topic. This approach is something like having the writer use their imagination to become part of the subject. The writer does this in order to "experience" the nuances of the circumstances, thereby allowing them a closer proximity to feelings, thoughts, and inferences that may be hidden from the conscious mind.</a:t>
            </a:r>
            <a:endParaRPr lang="en-US" sz="2400" b="0" dirty="0">
              <a:effectLst/>
            </a:endParaRPr>
          </a:p>
          <a:p>
            <a:pPr marL="0" indent="0">
              <a:buNone/>
            </a:pPr>
            <a:br>
              <a:rPr lang="en-US" sz="2400" dirty="0"/>
            </a:br>
            <a:endParaRPr lang="en-US" sz="2400" dirty="0"/>
          </a:p>
        </p:txBody>
      </p:sp>
    </p:spTree>
    <p:extLst>
      <p:ext uri="{BB962C8B-B14F-4D97-AF65-F5344CB8AC3E}">
        <p14:creationId xmlns:p14="http://schemas.microsoft.com/office/powerpoint/2010/main" val="263089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39BC5-4902-5F62-2215-9A3D299A781A}"/>
              </a:ext>
            </a:extLst>
          </p:cNvPr>
          <p:cNvSpPr>
            <a:spLocks noGrp="1"/>
          </p:cNvSpPr>
          <p:nvPr>
            <p:ph type="title"/>
          </p:nvPr>
        </p:nvSpPr>
        <p:spPr/>
        <p:txBody>
          <a:bodyPr/>
          <a:lstStyle/>
          <a:p>
            <a:r>
              <a:rPr lang="en-US" dirty="0">
                <a:solidFill>
                  <a:srgbClr val="222222"/>
                </a:solidFill>
                <a:latin typeface="Arial" panose="020B0604020202020204" pitchFamily="34" charset="0"/>
              </a:rPr>
              <a:t>Mindful </a:t>
            </a:r>
            <a:r>
              <a:rPr lang="en-US" sz="4400" b="0" i="0" u="none" strike="noStrike" dirty="0">
                <a:solidFill>
                  <a:srgbClr val="222222"/>
                </a:solidFill>
                <a:effectLst/>
                <a:latin typeface="Arial" panose="020B0604020202020204" pitchFamily="34" charset="0"/>
              </a:rPr>
              <a:t>Reading</a:t>
            </a:r>
            <a:endParaRPr lang="en-US" dirty="0"/>
          </a:p>
        </p:txBody>
      </p:sp>
      <p:sp>
        <p:nvSpPr>
          <p:cNvPr id="3" name="Content Placeholder 2">
            <a:extLst>
              <a:ext uri="{FF2B5EF4-FFF2-40B4-BE49-F238E27FC236}">
                <a16:creationId xmlns:a16="http://schemas.microsoft.com/office/drawing/2014/main" id="{C9908BEA-6C52-A45E-F201-898954B55A42}"/>
              </a:ext>
            </a:extLst>
          </p:cNvPr>
          <p:cNvSpPr>
            <a:spLocks noGrp="1"/>
          </p:cNvSpPr>
          <p:nvPr>
            <p:ph idx="1"/>
          </p:nvPr>
        </p:nvSpPr>
        <p:spPr/>
        <p:txBody>
          <a:bodyPr/>
          <a:lstStyle/>
          <a:p>
            <a:pPr rtl="0">
              <a:spcBef>
                <a:spcPts val="0"/>
              </a:spcBef>
              <a:spcAft>
                <a:spcPts val="0"/>
              </a:spcAft>
            </a:pPr>
            <a:r>
              <a:rPr lang="en-US" sz="1800" b="0" i="0" u="none" strike="noStrike" dirty="0">
                <a:solidFill>
                  <a:srgbClr val="222222"/>
                </a:solidFill>
                <a:effectLst/>
                <a:latin typeface="Arial" panose="020B0604020202020204" pitchFamily="34" charset="0"/>
              </a:rPr>
              <a:t>Assigning fewer texts and reading the texts in more intentionally and contemplatively can foster students entering into texts in deep and transformative ways rather than using the texts for their information alone.  Reading aloud and in different configurations can highlight different aspects of a text.  Alternating readers by line, sentence, or paragraph provides varied voices and different emphases.  Specific strategies such as echoing frequently used or significant words influences students’ attention.</a:t>
            </a:r>
            <a:endParaRPr lang="en-US" b="0" dirty="0">
              <a:effectLst/>
            </a:endParaRPr>
          </a:p>
          <a:p>
            <a:pPr marL="0" indent="0">
              <a:buNone/>
            </a:pPr>
            <a:br>
              <a:rPr lang="en-US" dirty="0"/>
            </a:br>
            <a:endParaRPr lang="en-US" dirty="0"/>
          </a:p>
        </p:txBody>
      </p:sp>
    </p:spTree>
    <p:extLst>
      <p:ext uri="{BB962C8B-B14F-4D97-AF65-F5344CB8AC3E}">
        <p14:creationId xmlns:p14="http://schemas.microsoft.com/office/powerpoint/2010/main" val="334182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992C4-D186-F2F8-8DD8-926A2B0C50F9}"/>
              </a:ext>
            </a:extLst>
          </p:cNvPr>
          <p:cNvSpPr>
            <a:spLocks noGrp="1"/>
          </p:cNvSpPr>
          <p:nvPr>
            <p:ph type="title"/>
          </p:nvPr>
        </p:nvSpPr>
        <p:spPr/>
        <p:txBody>
          <a:bodyPr/>
          <a:lstStyle/>
          <a:p>
            <a:r>
              <a:rPr lang="en-US" dirty="0"/>
              <a:t>Lectio Divina/The Living Word</a:t>
            </a:r>
          </a:p>
        </p:txBody>
      </p:sp>
      <p:sp>
        <p:nvSpPr>
          <p:cNvPr id="3" name="Content Placeholder 2">
            <a:extLst>
              <a:ext uri="{FF2B5EF4-FFF2-40B4-BE49-F238E27FC236}">
                <a16:creationId xmlns:a16="http://schemas.microsoft.com/office/drawing/2014/main" id="{0026F316-2101-BA9E-05B2-F7E16BD5A092}"/>
              </a:ext>
            </a:extLst>
          </p:cNvPr>
          <p:cNvSpPr>
            <a:spLocks noGrp="1"/>
          </p:cNvSpPr>
          <p:nvPr>
            <p:ph idx="1"/>
          </p:nvPr>
        </p:nvSpPr>
        <p:spPr/>
        <p:txBody>
          <a:bodyPr/>
          <a:lstStyle/>
          <a:p>
            <a:r>
              <a:rPr lang="en-US" sz="1800" b="0" i="0" u="none" strike="noStrike" dirty="0">
                <a:solidFill>
                  <a:srgbClr val="222222"/>
                </a:solidFill>
                <a:effectLst/>
                <a:latin typeface="Arial" panose="020B0604020202020204" pitchFamily="34" charset="0"/>
              </a:rPr>
              <a:t>Lectio Divina: “We had a biblical text, a short one, and we read it out loud in class. Then people could meditate on it, taking the forms of journal writing, thinking or considering, or drawing. Then we read the same text again. The next stage is </a:t>
            </a:r>
            <a:r>
              <a:rPr lang="en-US" sz="1800" b="0" i="0" u="none" strike="noStrike" dirty="0" err="1">
                <a:solidFill>
                  <a:srgbClr val="222222"/>
                </a:solidFill>
                <a:effectLst/>
                <a:latin typeface="Arial" panose="020B0604020202020204" pitchFamily="34" charset="0"/>
              </a:rPr>
              <a:t>Oratio</a:t>
            </a:r>
            <a:r>
              <a:rPr lang="en-US" sz="1800" b="0" i="0" u="none" strike="noStrike" dirty="0">
                <a:solidFill>
                  <a:srgbClr val="222222"/>
                </a:solidFill>
                <a:effectLst/>
                <a:latin typeface="Arial" panose="020B0604020202020204" pitchFamily="34" charset="0"/>
              </a:rPr>
              <a:t> Prayer, which is offering a personal reply after having meditated on the text. It’s finding something [from the text] that connects to oneself, a word or an image, and then making some sort of reply, be it a vocal or silent or written prayer. Then we read the same text one more time, slowly and out loud, and followed this by silent sitting. This is the final stage of listening. Not thinking, cogitating, speaking, but being silent, open, accepting of whatever might come.” Susan Wegner, Professor of Art History, Bowdoin College, Case Studies, The Center for Contemplative Mind in Society.</a:t>
            </a:r>
            <a:endParaRPr lang="en-US" dirty="0"/>
          </a:p>
        </p:txBody>
      </p:sp>
    </p:spTree>
    <p:extLst>
      <p:ext uri="{BB962C8B-B14F-4D97-AF65-F5344CB8AC3E}">
        <p14:creationId xmlns:p14="http://schemas.microsoft.com/office/powerpoint/2010/main" val="3433846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91DDC-E5F0-F158-B267-28B7F8BA9C9A}"/>
              </a:ext>
            </a:extLst>
          </p:cNvPr>
          <p:cNvSpPr>
            <a:spLocks noGrp="1"/>
          </p:cNvSpPr>
          <p:nvPr>
            <p:ph type="title"/>
          </p:nvPr>
        </p:nvSpPr>
        <p:spPr/>
        <p:txBody>
          <a:bodyPr/>
          <a:lstStyle/>
          <a:p>
            <a:r>
              <a:rPr lang="en-US" dirty="0"/>
              <a:t>Flipping the </a:t>
            </a:r>
            <a:r>
              <a:rPr lang="en-US" dirty="0" err="1"/>
              <a:t>debate</a:t>
            </a:r>
            <a:r>
              <a:rPr lang="en-US" dirty="0" err="1">
                <a:sym typeface="Wingdings" pitchFamily="2" charset="2"/>
              </a:rPr>
              <a:t>Listening</a:t>
            </a:r>
            <a:r>
              <a:rPr lang="en-US" dirty="0">
                <a:sym typeface="Wingdings" pitchFamily="2" charset="2"/>
              </a:rPr>
              <a:t> in difficult conversations</a:t>
            </a:r>
            <a:endParaRPr lang="en-US" dirty="0"/>
          </a:p>
        </p:txBody>
      </p:sp>
      <p:sp>
        <p:nvSpPr>
          <p:cNvPr id="3" name="Content Placeholder 2">
            <a:extLst>
              <a:ext uri="{FF2B5EF4-FFF2-40B4-BE49-F238E27FC236}">
                <a16:creationId xmlns:a16="http://schemas.microsoft.com/office/drawing/2014/main" id="{1D0A0181-80E8-0FB6-830B-452B84A5508F}"/>
              </a:ext>
            </a:extLst>
          </p:cNvPr>
          <p:cNvSpPr>
            <a:spLocks noGrp="1"/>
          </p:cNvSpPr>
          <p:nvPr>
            <p:ph idx="1"/>
          </p:nvPr>
        </p:nvSpPr>
        <p:spPr/>
        <p:txBody>
          <a:bodyPr>
            <a:normAutofit fontScale="92500" lnSpcReduction="20000"/>
          </a:bodyPr>
          <a:lstStyle/>
          <a:p>
            <a:pPr rtl="0">
              <a:spcBef>
                <a:spcPts val="0"/>
              </a:spcBef>
              <a:spcAft>
                <a:spcPts val="0"/>
              </a:spcAft>
            </a:pPr>
            <a:r>
              <a:rPr lang="en-US" sz="1800" b="0" i="0" u="none" strike="noStrike" dirty="0">
                <a:solidFill>
                  <a:srgbClr val="222222"/>
                </a:solidFill>
                <a:effectLst/>
                <a:latin typeface="Arial" panose="020B0604020202020204" pitchFamily="34" charset="0"/>
              </a:rPr>
              <a:t>Listening in Difficult Conversations: “At the end of the course, students are required to find someone whose religious commitments (or lack thereof) are different from their own or someone about whose religion they don’t know. Outside class, with phones turned off and no interruptions anticipated, the student and the interviewee carefully answer a series of questions such as ‘What’s your fondest and oldest memory related to your own religion or your secular ethics/values? Why is this such a fond memory?’ and ‘What’s your most painful memory related to your own religion or your secular ethics/values? What makes this memory so painful?’ Each person answers all the questions and has at least three minutes for each one. …If the speaker uses only one minute of the three, the listener still waits patiently, making eye contact, waiting for any more words the speaker might want to share. Both students spend time as listener and speaker as they go through the questions. This kind of conversation can be awkward and exhausting. Students often report that they realize through the experience how little they actually listen. Often in conversation they are instead remembering something or planning what they will say next. (So conversations are generally more about them than about the person with whom they’re conversing.) This new kind of listening is different and differently rewarding. Students are frequently surprised by the depth of intimacy they achieve with another person, how close they feel. And, in some cases, how much a person can love another and still utterly disagree with her worldview and ethics….  Refraining from judgment, if only for a few minutes, opened the door to peaceful, honest, and directly spoken disagreements.” Sid Brown, Professor of Asian Studies, Sewanee: The University of the South, </a:t>
            </a:r>
            <a:r>
              <a:rPr lang="en-US" sz="1800" b="0" i="0" u="sng" dirty="0">
                <a:solidFill>
                  <a:srgbClr val="222222"/>
                </a:solidFill>
                <a:effectLst/>
                <a:latin typeface="Arial" panose="020B0604020202020204" pitchFamily="34" charset="0"/>
              </a:rPr>
              <a:t>Cultivating Wonder.</a:t>
            </a:r>
            <a:r>
              <a:rPr lang="en-US" sz="1800" b="0" i="0" u="none" strike="noStrike" dirty="0">
                <a:solidFill>
                  <a:srgbClr val="222222"/>
                </a:solidFill>
                <a:effectLst/>
                <a:latin typeface="Arial" panose="020B0604020202020204" pitchFamily="34" charset="0"/>
              </a:rPr>
              <a:t> Sewanee Magazine, Spring 2008.</a:t>
            </a:r>
            <a:endParaRPr lang="en-US" b="0" dirty="0">
              <a:effectLst/>
            </a:endParaRPr>
          </a:p>
          <a:p>
            <a:br>
              <a:rPr lang="en-US" dirty="0"/>
            </a:br>
            <a:endParaRPr lang="en-US" dirty="0"/>
          </a:p>
        </p:txBody>
      </p:sp>
    </p:spTree>
    <p:extLst>
      <p:ext uri="{BB962C8B-B14F-4D97-AF65-F5344CB8AC3E}">
        <p14:creationId xmlns:p14="http://schemas.microsoft.com/office/powerpoint/2010/main" val="1716071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9043A-DB06-0219-A93F-E572AA5D16C7}"/>
              </a:ext>
            </a:extLst>
          </p:cNvPr>
          <p:cNvSpPr>
            <a:spLocks noGrp="1"/>
          </p:cNvSpPr>
          <p:nvPr>
            <p:ph type="title"/>
          </p:nvPr>
        </p:nvSpPr>
        <p:spPr/>
        <p:txBody>
          <a:bodyPr>
            <a:normAutofit/>
          </a:bodyPr>
          <a:lstStyle/>
          <a:p>
            <a:r>
              <a:rPr lang="en-US" dirty="0"/>
              <a:t>Guided Meditation/Reflection Example-              </a:t>
            </a:r>
            <a:br>
              <a:rPr lang="en-US" dirty="0"/>
            </a:br>
            <a:r>
              <a:rPr lang="en-US" dirty="0"/>
              <a:t>          Reflecting on the Self as Writer</a:t>
            </a:r>
          </a:p>
        </p:txBody>
      </p:sp>
      <p:pic>
        <p:nvPicPr>
          <p:cNvPr id="1026" name="Picture 2" descr="How to Journal: 19 Beginner Tips For Modern Mystics ⋆ LonerWolf">
            <a:extLst>
              <a:ext uri="{FF2B5EF4-FFF2-40B4-BE49-F238E27FC236}">
                <a16:creationId xmlns:a16="http://schemas.microsoft.com/office/drawing/2014/main" id="{6EF73410-0C7F-5156-93A5-9F0812046A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36465" y="1825625"/>
            <a:ext cx="611906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079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0B9CB-2D61-FB77-FA30-7C9F98794206}"/>
              </a:ext>
            </a:extLst>
          </p:cNvPr>
          <p:cNvSpPr>
            <a:spLocks noGrp="1"/>
          </p:cNvSpPr>
          <p:nvPr>
            <p:ph type="title"/>
          </p:nvPr>
        </p:nvSpPr>
        <p:spPr/>
        <p:txBody>
          <a:bodyPr/>
          <a:lstStyle/>
          <a:p>
            <a:r>
              <a:rPr lang="en-US" dirty="0"/>
              <a:t>Your turn:</a:t>
            </a:r>
          </a:p>
        </p:txBody>
      </p:sp>
      <p:sp>
        <p:nvSpPr>
          <p:cNvPr id="3" name="Content Placeholder 2">
            <a:extLst>
              <a:ext uri="{FF2B5EF4-FFF2-40B4-BE49-F238E27FC236}">
                <a16:creationId xmlns:a16="http://schemas.microsoft.com/office/drawing/2014/main" id="{DDC1702F-4D3B-85C6-1A60-8CCAC844F668}"/>
              </a:ext>
            </a:extLst>
          </p:cNvPr>
          <p:cNvSpPr>
            <a:spLocks noGrp="1"/>
          </p:cNvSpPr>
          <p:nvPr>
            <p:ph idx="1"/>
          </p:nvPr>
        </p:nvSpPr>
        <p:spPr/>
        <p:txBody>
          <a:bodyPr/>
          <a:lstStyle/>
          <a:p>
            <a:r>
              <a:rPr lang="en-US" dirty="0"/>
              <a:t>Reflect and brainstorm on how you might implement meditation/mindfulness practice into your classroom. Which strategies make sense for you? Which strategies don’t make sense for you?</a:t>
            </a:r>
          </a:p>
          <a:p>
            <a:endParaRPr lang="en-US" dirty="0"/>
          </a:p>
          <a:p>
            <a:r>
              <a:rPr lang="en-US" dirty="0"/>
              <a:t>In breakout rooms, discuss your ideas one another. Collaborate, if possible, to generate additional strategies as a group.</a:t>
            </a:r>
          </a:p>
        </p:txBody>
      </p:sp>
    </p:spTree>
    <p:extLst>
      <p:ext uri="{BB962C8B-B14F-4D97-AF65-F5344CB8AC3E}">
        <p14:creationId xmlns:p14="http://schemas.microsoft.com/office/powerpoint/2010/main" val="2284760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637B46-80B9-46D3-E55B-F5BCCABFAF49}"/>
              </a:ext>
            </a:extLst>
          </p:cNvPr>
          <p:cNvSpPr>
            <a:spLocks noGrp="1"/>
          </p:cNvSpPr>
          <p:nvPr>
            <p:ph type="title"/>
          </p:nvPr>
        </p:nvSpPr>
        <p:spPr>
          <a:xfrm>
            <a:off x="638881" y="670218"/>
            <a:ext cx="10909640" cy="1065836"/>
          </a:xfrm>
        </p:spPr>
        <p:txBody>
          <a:bodyPr vert="horz" lIns="91440" tIns="45720" rIns="91440" bIns="45720" rtlCol="0" anchor="ctr">
            <a:normAutofit/>
          </a:bodyPr>
          <a:lstStyle/>
          <a:p>
            <a:pPr algn="ctr"/>
            <a:r>
              <a:rPr lang="en-US" sz="6600" dirty="0"/>
              <a:t>Q&amp;A/Resources</a:t>
            </a:r>
          </a:p>
        </p:txBody>
      </p:sp>
      <p:sp>
        <p:nvSpPr>
          <p:cNvPr id="1039"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1800088"/>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Lotus Flower Meaning - What is the Symbolism Behind the Lotus">
            <a:extLst>
              <a:ext uri="{FF2B5EF4-FFF2-40B4-BE49-F238E27FC236}">
                <a16:creationId xmlns:a16="http://schemas.microsoft.com/office/drawing/2014/main" id="{2F6F3E9C-9B2C-2A74-A9E6-80B09B7F092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88524" y="2079625"/>
            <a:ext cx="3216550" cy="20391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1DE6898-BB5C-7CA8-AF2C-A662DD04571F}"/>
              </a:ext>
            </a:extLst>
          </p:cNvPr>
          <p:cNvSpPr txBox="1"/>
          <p:nvPr/>
        </p:nvSpPr>
        <p:spPr>
          <a:xfrm>
            <a:off x="5019074" y="4195326"/>
            <a:ext cx="4572000" cy="369332"/>
          </a:xfrm>
          <a:prstGeom prst="rect">
            <a:avLst/>
          </a:prstGeom>
          <a:noFill/>
        </p:spPr>
        <p:txBody>
          <a:bodyPr wrap="square" rtlCol="0">
            <a:spAutoFit/>
          </a:bodyPr>
          <a:lstStyle/>
          <a:p>
            <a:r>
              <a:rPr lang="en-US" dirty="0"/>
              <a:t>Thank you! </a:t>
            </a:r>
          </a:p>
        </p:txBody>
      </p:sp>
      <p:sp>
        <p:nvSpPr>
          <p:cNvPr id="6" name="TextBox 5">
            <a:extLst>
              <a:ext uri="{FF2B5EF4-FFF2-40B4-BE49-F238E27FC236}">
                <a16:creationId xmlns:a16="http://schemas.microsoft.com/office/drawing/2014/main" id="{13830EDA-53B3-9D55-870D-85714CBC91E6}"/>
              </a:ext>
            </a:extLst>
          </p:cNvPr>
          <p:cNvSpPr txBox="1"/>
          <p:nvPr/>
        </p:nvSpPr>
        <p:spPr>
          <a:xfrm>
            <a:off x="4369466" y="5526663"/>
            <a:ext cx="8860220" cy="369332"/>
          </a:xfrm>
          <a:prstGeom prst="rect">
            <a:avLst/>
          </a:prstGeom>
          <a:noFill/>
        </p:spPr>
        <p:txBody>
          <a:bodyPr wrap="square" rtlCol="0">
            <a:spAutoFit/>
          </a:bodyPr>
          <a:lstStyle/>
          <a:p>
            <a:r>
              <a:rPr lang="en-US" dirty="0">
                <a:hlinkClick r:id="rId4"/>
              </a:rPr>
              <a:t>Guided Meditation Script</a:t>
            </a:r>
            <a:r>
              <a:rPr lang="en-US" dirty="0"/>
              <a:t> </a:t>
            </a:r>
          </a:p>
        </p:txBody>
      </p:sp>
    </p:spTree>
    <p:extLst>
      <p:ext uri="{BB962C8B-B14F-4D97-AF65-F5344CB8AC3E}">
        <p14:creationId xmlns:p14="http://schemas.microsoft.com/office/powerpoint/2010/main" val="1609443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637B46-80B9-46D3-E55B-F5BCCABFAF49}"/>
              </a:ext>
            </a:extLst>
          </p:cNvPr>
          <p:cNvSpPr>
            <a:spLocks noGrp="1"/>
          </p:cNvSpPr>
          <p:nvPr>
            <p:ph type="title"/>
          </p:nvPr>
        </p:nvSpPr>
        <p:spPr>
          <a:xfrm>
            <a:off x="638881" y="670218"/>
            <a:ext cx="10909640" cy="1065836"/>
          </a:xfrm>
        </p:spPr>
        <p:txBody>
          <a:bodyPr vert="horz" lIns="91440" tIns="45720" rIns="91440" bIns="45720" rtlCol="0" anchor="ctr">
            <a:normAutofit fontScale="90000"/>
          </a:bodyPr>
          <a:lstStyle/>
          <a:p>
            <a:pPr algn="ctr"/>
            <a:r>
              <a:rPr lang="en-US" sz="6600" dirty="0"/>
              <a:t>What is Mindfulness Meditation?</a:t>
            </a:r>
          </a:p>
        </p:txBody>
      </p:sp>
      <p:sp>
        <p:nvSpPr>
          <p:cNvPr id="1039"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1800088"/>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sight Timer — Zachary Phillips">
            <a:extLst>
              <a:ext uri="{FF2B5EF4-FFF2-40B4-BE49-F238E27FC236}">
                <a16:creationId xmlns:a16="http://schemas.microsoft.com/office/drawing/2014/main" id="{962E201C-2EA1-0C19-49A1-64BCFFF6C1C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8753" y="2779119"/>
            <a:ext cx="2740599" cy="27405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art of meditation + mindfulness | triyoga">
            <a:extLst>
              <a:ext uri="{FF2B5EF4-FFF2-40B4-BE49-F238E27FC236}">
                <a16:creationId xmlns:a16="http://schemas.microsoft.com/office/drawing/2014/main" id="{D5BEDA22-46CC-7F07-63ED-E78B9510963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70533" y="3141743"/>
            <a:ext cx="3758184" cy="25561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 In">
            <a:extLst>
              <a:ext uri="{FF2B5EF4-FFF2-40B4-BE49-F238E27FC236}">
                <a16:creationId xmlns:a16="http://schemas.microsoft.com/office/drawing/2014/main" id="{50B07056-ABAA-FE0D-776E-67A69E8E050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20484" y="3431762"/>
            <a:ext cx="3758184" cy="19760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C00516-00E3-0847-1DEC-388AA66C939C}"/>
              </a:ext>
            </a:extLst>
          </p:cNvPr>
          <p:cNvSpPr txBox="1"/>
          <p:nvPr/>
        </p:nvSpPr>
        <p:spPr>
          <a:xfrm>
            <a:off x="756745" y="5990897"/>
            <a:ext cx="10110952" cy="646331"/>
          </a:xfrm>
          <a:prstGeom prst="rect">
            <a:avLst/>
          </a:prstGeom>
          <a:noFill/>
        </p:spPr>
        <p:txBody>
          <a:bodyPr wrap="square" rtlCol="0">
            <a:spAutoFit/>
          </a:bodyPr>
          <a:lstStyle/>
          <a:p>
            <a:r>
              <a:rPr lang="en-US" dirty="0">
                <a:effectLst/>
                <a:latin typeface="Helvetica Neue" panose="02000503000000020004" pitchFamily="2" charset="0"/>
              </a:rPr>
              <a:t>Mindfulness is about being "alert and awake.” –Thich </a:t>
            </a:r>
            <a:r>
              <a:rPr lang="en-US" dirty="0" err="1">
                <a:effectLst/>
                <a:latin typeface="Helvetica Neue" panose="02000503000000020004" pitchFamily="2" charset="0"/>
              </a:rPr>
              <a:t>Nhat</a:t>
            </a:r>
            <a:r>
              <a:rPr lang="en-US" dirty="0">
                <a:effectLst/>
                <a:latin typeface="Helvetica Neue" panose="02000503000000020004" pitchFamily="2" charset="0"/>
              </a:rPr>
              <a:t> Na, </a:t>
            </a:r>
            <a:r>
              <a:rPr lang="en-US" i="1" dirty="0">
                <a:effectLst/>
                <a:latin typeface="Helvetica Neue" panose="02000503000000020004" pitchFamily="2" charset="0"/>
              </a:rPr>
              <a:t>The Miracle of Mindfulness </a:t>
            </a:r>
            <a:r>
              <a:rPr lang="en-US" dirty="0">
                <a:effectLst/>
                <a:latin typeface="Helvetica Neue" panose="02000503000000020004" pitchFamily="2" charset="0"/>
              </a:rPr>
              <a:t>(1975)</a:t>
            </a:r>
            <a:endParaRPr lang="en-US" i="1" dirty="0">
              <a:effectLst/>
              <a:latin typeface="Helvetica Neue" panose="02000503000000020004" pitchFamily="2" charset="0"/>
            </a:endParaRPr>
          </a:p>
          <a:p>
            <a:endParaRPr lang="en-US" dirty="0"/>
          </a:p>
        </p:txBody>
      </p:sp>
    </p:spTree>
    <p:extLst>
      <p:ext uri="{BB962C8B-B14F-4D97-AF65-F5344CB8AC3E}">
        <p14:creationId xmlns:p14="http://schemas.microsoft.com/office/powerpoint/2010/main" val="528496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2D987-EAD5-2208-F01E-95A5929355D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B20F858-AE22-84B5-A28D-77DFA71B6496}"/>
              </a:ext>
            </a:extLst>
          </p:cNvPr>
          <p:cNvSpPr>
            <a:spLocks noGrp="1"/>
          </p:cNvSpPr>
          <p:nvPr>
            <p:ph idx="1"/>
          </p:nvPr>
        </p:nvSpPr>
        <p:spPr>
          <a:xfrm>
            <a:off x="422564" y="1813750"/>
            <a:ext cx="10515600" cy="4351338"/>
          </a:xfrm>
        </p:spPr>
        <p:txBody>
          <a:bodyPr/>
          <a:lstStyle/>
          <a:p>
            <a:r>
              <a:rPr lang="en-US" sz="2800" dirty="0">
                <a:solidFill>
                  <a:schemeClr val="tx2"/>
                </a:solidFill>
              </a:rPr>
              <a:t>Relinquishing our preconceptions about meditation is a great practice for meditating.</a:t>
            </a:r>
          </a:p>
          <a:p>
            <a:endParaRPr lang="en-US" sz="2800" dirty="0">
              <a:solidFill>
                <a:schemeClr val="tx2"/>
              </a:solidFill>
            </a:endParaRPr>
          </a:p>
          <a:p>
            <a:r>
              <a:rPr lang="en-US" sz="2800" dirty="0">
                <a:solidFill>
                  <a:schemeClr val="tx2"/>
                </a:solidFill>
              </a:rPr>
              <a:t>Meditation can </a:t>
            </a:r>
            <a:r>
              <a:rPr lang="en-US" dirty="0">
                <a:solidFill>
                  <a:schemeClr val="tx2"/>
                </a:solidFill>
              </a:rPr>
              <a:t>occur while:</a:t>
            </a:r>
          </a:p>
          <a:p>
            <a:pPr lvl="1"/>
            <a:r>
              <a:rPr lang="en-US" dirty="0">
                <a:solidFill>
                  <a:schemeClr val="tx2"/>
                </a:solidFill>
              </a:rPr>
              <a:t>Sitting</a:t>
            </a:r>
          </a:p>
          <a:p>
            <a:pPr lvl="1"/>
            <a:r>
              <a:rPr lang="en-US" dirty="0">
                <a:solidFill>
                  <a:schemeClr val="tx2"/>
                </a:solidFill>
              </a:rPr>
              <a:t>Lying down</a:t>
            </a:r>
          </a:p>
          <a:p>
            <a:pPr lvl="1"/>
            <a:r>
              <a:rPr lang="en-US" dirty="0">
                <a:solidFill>
                  <a:schemeClr val="tx2"/>
                </a:solidFill>
              </a:rPr>
              <a:t>Walking (peripatetic method of Greek philosophers)</a:t>
            </a:r>
          </a:p>
          <a:p>
            <a:pPr lvl="1"/>
            <a:r>
              <a:rPr lang="en-US" dirty="0">
                <a:solidFill>
                  <a:schemeClr val="tx2"/>
                </a:solidFill>
              </a:rPr>
              <a:t>Peeling potatoes</a:t>
            </a:r>
          </a:p>
          <a:p>
            <a:pPr lvl="1"/>
            <a:r>
              <a:rPr lang="en-US" dirty="0">
                <a:solidFill>
                  <a:schemeClr val="tx2"/>
                </a:solidFill>
              </a:rPr>
              <a:t>Laughing</a:t>
            </a:r>
          </a:p>
          <a:p>
            <a:pPr lvl="1"/>
            <a:r>
              <a:rPr lang="en-US" dirty="0">
                <a:solidFill>
                  <a:schemeClr val="tx2"/>
                </a:solidFill>
              </a:rPr>
              <a:t>Writing</a:t>
            </a:r>
          </a:p>
          <a:p>
            <a:pPr lvl="1"/>
            <a:endParaRPr lang="en-US" dirty="0">
              <a:solidFill>
                <a:schemeClr val="tx2"/>
              </a:solidFill>
            </a:endParaRPr>
          </a:p>
          <a:p>
            <a:endParaRPr lang="en-US" dirty="0"/>
          </a:p>
        </p:txBody>
      </p:sp>
    </p:spTree>
    <p:extLst>
      <p:ext uri="{BB962C8B-B14F-4D97-AF65-F5344CB8AC3E}">
        <p14:creationId xmlns:p14="http://schemas.microsoft.com/office/powerpoint/2010/main" val="266595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8564-0A0A-F50A-EEC9-2D82BAA1B0F3}"/>
              </a:ext>
            </a:extLst>
          </p:cNvPr>
          <p:cNvSpPr>
            <a:spLocks noGrp="1"/>
          </p:cNvSpPr>
          <p:nvPr>
            <p:ph type="title"/>
          </p:nvPr>
        </p:nvSpPr>
        <p:spPr/>
        <p:txBody>
          <a:bodyPr/>
          <a:lstStyle/>
          <a:p>
            <a:endParaRPr lang="en-US"/>
          </a:p>
        </p:txBody>
      </p:sp>
      <p:pic>
        <p:nvPicPr>
          <p:cNvPr id="5" name="Content Placeholder 4" descr="Diagram&#10;&#10;Description automatically generated">
            <a:extLst>
              <a:ext uri="{FF2B5EF4-FFF2-40B4-BE49-F238E27FC236}">
                <a16:creationId xmlns:a16="http://schemas.microsoft.com/office/drawing/2014/main" id="{6CD1917E-4DD5-1066-CF35-549ACB8321E0}"/>
              </a:ext>
            </a:extLst>
          </p:cNvPr>
          <p:cNvPicPr>
            <a:picLocks noGrp="1" noChangeAspect="1"/>
          </p:cNvPicPr>
          <p:nvPr>
            <p:ph idx="1"/>
          </p:nvPr>
        </p:nvPicPr>
        <p:blipFill>
          <a:blip r:embed="rId2"/>
          <a:stretch>
            <a:fillRect/>
          </a:stretch>
        </p:blipFill>
        <p:spPr>
          <a:xfrm>
            <a:off x="2270235" y="108435"/>
            <a:ext cx="4502717" cy="5921383"/>
          </a:xfrm>
        </p:spPr>
      </p:pic>
      <p:sp>
        <p:nvSpPr>
          <p:cNvPr id="6" name="TextBox 5">
            <a:extLst>
              <a:ext uri="{FF2B5EF4-FFF2-40B4-BE49-F238E27FC236}">
                <a16:creationId xmlns:a16="http://schemas.microsoft.com/office/drawing/2014/main" id="{9341CC6C-7079-2C1D-9D66-E32DD41997CB}"/>
              </a:ext>
            </a:extLst>
          </p:cNvPr>
          <p:cNvSpPr txBox="1"/>
          <p:nvPr/>
        </p:nvSpPr>
        <p:spPr>
          <a:xfrm>
            <a:off x="1355834" y="5938345"/>
            <a:ext cx="6674069" cy="369332"/>
          </a:xfrm>
          <a:prstGeom prst="rect">
            <a:avLst/>
          </a:prstGeom>
          <a:noFill/>
        </p:spPr>
        <p:txBody>
          <a:bodyPr wrap="square" rtlCol="0">
            <a:spAutoFit/>
          </a:bodyPr>
          <a:lstStyle/>
          <a:p>
            <a:r>
              <a:rPr lang="en-US" dirty="0"/>
              <a:t>The Center for Contemplative Mind in Society, 2012</a:t>
            </a:r>
          </a:p>
        </p:txBody>
      </p:sp>
    </p:spTree>
    <p:extLst>
      <p:ext uri="{BB962C8B-B14F-4D97-AF65-F5344CB8AC3E}">
        <p14:creationId xmlns:p14="http://schemas.microsoft.com/office/powerpoint/2010/main" val="2814119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A9C4-A067-32EF-4D90-0ECA00D26531}"/>
              </a:ext>
            </a:extLst>
          </p:cNvPr>
          <p:cNvSpPr>
            <a:spLocks noGrp="1"/>
          </p:cNvSpPr>
          <p:nvPr>
            <p:ph type="title"/>
          </p:nvPr>
        </p:nvSpPr>
        <p:spPr/>
        <p:txBody>
          <a:bodyPr/>
          <a:lstStyle/>
          <a:p>
            <a:r>
              <a:rPr lang="en-US" dirty="0"/>
              <a:t>Benefits of Contemplative Pedagogy in the Writing Classroom</a:t>
            </a:r>
          </a:p>
        </p:txBody>
      </p:sp>
      <p:sp>
        <p:nvSpPr>
          <p:cNvPr id="3" name="Content Placeholder 2">
            <a:extLst>
              <a:ext uri="{FF2B5EF4-FFF2-40B4-BE49-F238E27FC236}">
                <a16:creationId xmlns:a16="http://schemas.microsoft.com/office/drawing/2014/main" id="{68C15B18-D9B9-FDDB-15A8-EAACF3B703E6}"/>
              </a:ext>
            </a:extLst>
          </p:cNvPr>
          <p:cNvSpPr>
            <a:spLocks noGrp="1"/>
          </p:cNvSpPr>
          <p:nvPr>
            <p:ph idx="1"/>
          </p:nvPr>
        </p:nvSpPr>
        <p:spPr/>
        <p:txBody>
          <a:bodyPr>
            <a:normAutofit lnSpcReduction="10000"/>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Improved cognition, memory, and focus</a:t>
            </a:r>
          </a:p>
          <a:p>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a:p>
            <a:r>
              <a:rPr lang="en-US" sz="2200" dirty="0">
                <a:latin typeface="Helvetica Neue" panose="02000503000000020004" pitchFamily="2" charset="0"/>
                <a:ea typeface="Helvetica Neue" panose="02000503000000020004" pitchFamily="2" charset="0"/>
                <a:cs typeface="Helvetica Neue" panose="02000503000000020004" pitchFamily="2" charset="0"/>
              </a:rPr>
              <a:t>Increased sense of agency and authenticity as a writer</a:t>
            </a:r>
          </a:p>
          <a:p>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a:p>
            <a:r>
              <a:rPr lang="en-US" sz="2200" dirty="0">
                <a:latin typeface="Helvetica Neue" panose="02000503000000020004" pitchFamily="2" charset="0"/>
                <a:ea typeface="Helvetica Neue" panose="02000503000000020004" pitchFamily="2" charset="0"/>
                <a:cs typeface="Helvetica Neue" panose="02000503000000020004" pitchFamily="2" charset="0"/>
              </a:rPr>
              <a:t>Greater awareness of what works for them in the writing process</a:t>
            </a:r>
          </a:p>
          <a:p>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a:p>
            <a:r>
              <a:rPr lang="en-US" sz="22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Humanizes the often dehumanizing and daunting domain of academic writing.</a:t>
            </a:r>
          </a:p>
          <a:p>
            <a:endParaRPr lang="en-US" sz="2200" dirty="0">
              <a:effectLst/>
              <a:latin typeface="Helvetica Neue" panose="02000503000000020004" pitchFamily="2" charset="0"/>
              <a:ea typeface="Helvetica Neue" panose="02000503000000020004" pitchFamily="2" charset="0"/>
              <a:cs typeface="Helvetica Neue" panose="02000503000000020004" pitchFamily="2" charset="0"/>
            </a:endParaRPr>
          </a:p>
          <a:p>
            <a:r>
              <a:rPr lang="en-US" sz="2200" dirty="0">
                <a:effectLst/>
                <a:latin typeface="Helvetica Neue" panose="02000503000000020004" pitchFamily="2" charset="0"/>
                <a:ea typeface="Helvetica Neue" panose="02000503000000020004" pitchFamily="2" charset="0"/>
                <a:cs typeface="Helvetica Neue" panose="02000503000000020004" pitchFamily="2" charset="0"/>
              </a:rPr>
              <a:t>Increases awareness of both of one's pre-existing mental categories and assumptions (which are often unconscious prior to mindfulness practice) and of external phenomena. </a:t>
            </a:r>
          </a:p>
          <a:p>
            <a:endParaRPr lang="en-US" dirty="0"/>
          </a:p>
        </p:txBody>
      </p:sp>
    </p:spTree>
    <p:extLst>
      <p:ext uri="{BB962C8B-B14F-4D97-AF65-F5344CB8AC3E}">
        <p14:creationId xmlns:p14="http://schemas.microsoft.com/office/powerpoint/2010/main" val="2294371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70FE-61BF-2F9B-FE84-2C8DC4000602}"/>
              </a:ext>
            </a:extLst>
          </p:cNvPr>
          <p:cNvSpPr>
            <a:spLocks noGrp="1"/>
          </p:cNvSpPr>
          <p:nvPr>
            <p:ph type="title"/>
          </p:nvPr>
        </p:nvSpPr>
        <p:spPr>
          <a:xfrm>
            <a:off x="838200" y="365125"/>
            <a:ext cx="5937738" cy="1325563"/>
          </a:xfrm>
        </p:spPr>
        <p:txBody>
          <a:bodyPr/>
          <a:lstStyle/>
          <a:p>
            <a:r>
              <a:rPr lang="en-US" i="1" dirty="0"/>
              <a:t>Prolific Moment </a:t>
            </a:r>
            <a:br>
              <a:rPr lang="en-US" i="1" dirty="0"/>
            </a:br>
            <a:r>
              <a:rPr lang="en-US" dirty="0"/>
              <a:t>(Peary, 2001)</a:t>
            </a:r>
            <a:endParaRPr lang="en-US" i="1" dirty="0"/>
          </a:p>
        </p:txBody>
      </p:sp>
      <p:pic>
        <p:nvPicPr>
          <p:cNvPr id="5" name="Content Placeholder 4" descr="A picture containing website&#10;&#10;Description automatically generated">
            <a:extLst>
              <a:ext uri="{FF2B5EF4-FFF2-40B4-BE49-F238E27FC236}">
                <a16:creationId xmlns:a16="http://schemas.microsoft.com/office/drawing/2014/main" id="{60F57D1F-EB8E-C4B2-432D-25B4451CC28C}"/>
              </a:ext>
            </a:extLst>
          </p:cNvPr>
          <p:cNvPicPr>
            <a:picLocks noGrp="1" noChangeAspect="1"/>
          </p:cNvPicPr>
          <p:nvPr>
            <p:ph idx="1"/>
          </p:nvPr>
        </p:nvPicPr>
        <p:blipFill>
          <a:blip r:embed="rId3"/>
          <a:stretch>
            <a:fillRect/>
          </a:stretch>
        </p:blipFill>
        <p:spPr>
          <a:xfrm>
            <a:off x="7088589" y="195491"/>
            <a:ext cx="4265211" cy="6467017"/>
          </a:xfrm>
        </p:spPr>
      </p:pic>
      <p:sp>
        <p:nvSpPr>
          <p:cNvPr id="6" name="TextBox 5">
            <a:extLst>
              <a:ext uri="{FF2B5EF4-FFF2-40B4-BE49-F238E27FC236}">
                <a16:creationId xmlns:a16="http://schemas.microsoft.com/office/drawing/2014/main" id="{0398557F-EF65-F9B7-B642-DCB9568F87BE}"/>
              </a:ext>
            </a:extLst>
          </p:cNvPr>
          <p:cNvSpPr txBox="1"/>
          <p:nvPr/>
        </p:nvSpPr>
        <p:spPr>
          <a:xfrm>
            <a:off x="534390" y="1828800"/>
            <a:ext cx="4916384" cy="3970318"/>
          </a:xfrm>
          <a:prstGeom prst="rect">
            <a:avLst/>
          </a:prstGeom>
          <a:noFill/>
        </p:spPr>
        <p:txBody>
          <a:bodyPr wrap="square" rtlCol="0">
            <a:spAutoFit/>
          </a:bodyPr>
          <a:lstStyle/>
          <a:p>
            <a:endParaRPr 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dirty="0">
                <a:latin typeface="Helvetica Neue" panose="02000503000000020004" pitchFamily="2" charset="0"/>
                <a:ea typeface="Helvetica Neue" panose="02000503000000020004" pitchFamily="2" charset="0"/>
                <a:cs typeface="Helvetica Neue" panose="02000503000000020004" pitchFamily="2" charset="0"/>
              </a:rPr>
              <a:t>“For the most part, we can trace students’ success or lack of success with writing to their relation to the present moment during composing.”</a:t>
            </a:r>
          </a:p>
          <a:p>
            <a:br>
              <a:rPr lang="en-US" dirty="0">
                <a:latin typeface="Helvetica Neue" panose="02000503000000020004" pitchFamily="2" charset="0"/>
                <a:ea typeface="Helvetica Neue" panose="02000503000000020004" pitchFamily="2" charset="0"/>
                <a:cs typeface="Helvetica Neue" panose="02000503000000020004" pitchFamily="2" charset="0"/>
              </a:rPr>
            </a:b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b="0" i="0" dirty="0">
                <a:solidFill>
                  <a:srgbClr val="181818"/>
                </a:solidFill>
                <a:effectLst/>
                <a:latin typeface="Helvetica Neue" panose="02000503000000020004" pitchFamily="2" charset="0"/>
                <a:ea typeface="Helvetica Neue" panose="02000503000000020004" pitchFamily="2" charset="0"/>
                <a:cs typeface="Helvetica Neue" panose="02000503000000020004" pitchFamily="2" charset="0"/>
              </a:rPr>
              <a:t>“Process is nothing; erase your tracks. The path is not the work. I hope your tracks have grown over; I hope birds ate the crumbs; I hope you will toss it all and not look back.” –Annie Dillard, </a:t>
            </a:r>
            <a:r>
              <a:rPr lang="en-US" b="0" i="1" dirty="0">
                <a:solidFill>
                  <a:srgbClr val="181818"/>
                </a:solidFill>
                <a:effectLst/>
                <a:latin typeface="Helvetica Neue" panose="02000503000000020004" pitchFamily="2" charset="0"/>
                <a:ea typeface="Helvetica Neue" panose="02000503000000020004" pitchFamily="2" charset="0"/>
                <a:cs typeface="Helvetica Neue" panose="02000503000000020004" pitchFamily="2" charset="0"/>
              </a:rPr>
              <a:t>The Writing Life</a:t>
            </a:r>
            <a:endParaRPr lang="en-US" dirty="0"/>
          </a:p>
          <a:p>
            <a:endParaRPr lang="en-US" dirty="0"/>
          </a:p>
          <a:p>
            <a:endParaRPr lang="en-US" dirty="0"/>
          </a:p>
        </p:txBody>
      </p:sp>
    </p:spTree>
    <p:extLst>
      <p:ext uri="{BB962C8B-B14F-4D97-AF65-F5344CB8AC3E}">
        <p14:creationId xmlns:p14="http://schemas.microsoft.com/office/powerpoint/2010/main" val="340900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2199D-2994-F425-33EE-B2CA73244BED}"/>
              </a:ext>
            </a:extLst>
          </p:cNvPr>
          <p:cNvSpPr>
            <a:spLocks noGrp="1"/>
          </p:cNvSpPr>
          <p:nvPr>
            <p:ph type="title"/>
          </p:nvPr>
        </p:nvSpPr>
        <p:spPr/>
        <p:txBody>
          <a:bodyPr/>
          <a:lstStyle/>
          <a:p>
            <a:r>
              <a:rPr lang="en-US" i="1" dirty="0"/>
              <a:t>Writing as a Way of Being </a:t>
            </a:r>
            <a:r>
              <a:rPr lang="en-US" dirty="0"/>
              <a:t>(</a:t>
            </a:r>
            <a:r>
              <a:rPr lang="en-US" dirty="0" err="1"/>
              <a:t>Yagelski</a:t>
            </a:r>
            <a:r>
              <a:rPr lang="en-US" dirty="0"/>
              <a:t>, 2011)</a:t>
            </a:r>
          </a:p>
        </p:txBody>
      </p:sp>
      <p:pic>
        <p:nvPicPr>
          <p:cNvPr id="2050" name="Picture 2" descr="Writing as a Way of Being : Writing Instruction, Nonduality, and the Crisis  of Sustainability (Paperback) - Walmart.com">
            <a:extLst>
              <a:ext uri="{FF2B5EF4-FFF2-40B4-BE49-F238E27FC236}">
                <a16:creationId xmlns:a16="http://schemas.microsoft.com/office/drawing/2014/main" id="{FA303812-9A59-124D-7FF5-DC1D691493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63591" y="1868189"/>
            <a:ext cx="3886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A6293BC-1D0D-54E2-493C-10BE875D5522}"/>
              </a:ext>
            </a:extLst>
          </p:cNvPr>
          <p:cNvSpPr txBox="1"/>
          <p:nvPr/>
        </p:nvSpPr>
        <p:spPr>
          <a:xfrm>
            <a:off x="633046" y="1690688"/>
            <a:ext cx="6049108" cy="4247317"/>
          </a:xfrm>
          <a:prstGeom prst="rect">
            <a:avLst/>
          </a:prstGeom>
          <a:noFill/>
        </p:spPr>
        <p:txBody>
          <a:bodyPr wrap="square" rtlCol="0">
            <a:spAutoFit/>
          </a:bodyPr>
          <a:lstStyle/>
          <a:p>
            <a:r>
              <a:rPr lang="en-US" dirty="0"/>
              <a:t>“As I write, I am—but not because of the writing; rather, the writing intensifies my awareness of myself, my sense of being, which is prior to but, right now, </a:t>
            </a:r>
            <a:r>
              <a:rPr lang="en-US" dirty="0" err="1"/>
              <a:t>coterminus</a:t>
            </a:r>
            <a:r>
              <a:rPr lang="en-US" dirty="0"/>
              <a:t> with this act of writing.”</a:t>
            </a:r>
          </a:p>
          <a:p>
            <a:endParaRPr lang="en-US" dirty="0"/>
          </a:p>
          <a:p>
            <a:endParaRPr lang="en-US" dirty="0"/>
          </a:p>
          <a:p>
            <a:endParaRPr lang="en-US" dirty="0"/>
          </a:p>
          <a:p>
            <a:r>
              <a:rPr lang="en-US" dirty="0"/>
              <a:t>“But what if we shift our theoretical gaze from the written text to the self writing—from the writer’s writing to the writer writing? What if we conceptualize the act of writing not as the self thinking (as in a cognitive view) or communicating (as in a social view) or constructing itself (as in a poststructuralist view), but as the self being? What if we focus attention on the experience of writing rather than on the text as a product of that experience?”</a:t>
            </a:r>
          </a:p>
        </p:txBody>
      </p:sp>
    </p:spTree>
    <p:extLst>
      <p:ext uri="{BB962C8B-B14F-4D97-AF65-F5344CB8AC3E}">
        <p14:creationId xmlns:p14="http://schemas.microsoft.com/office/powerpoint/2010/main" val="3487323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42150-E23C-95AB-0CA1-13B4BC7648B3}"/>
              </a:ext>
            </a:extLst>
          </p:cNvPr>
          <p:cNvSpPr>
            <a:spLocks noGrp="1"/>
          </p:cNvSpPr>
          <p:nvPr>
            <p:ph type="title"/>
          </p:nvPr>
        </p:nvSpPr>
        <p:spPr/>
        <p:txBody>
          <a:bodyPr/>
          <a:lstStyle/>
          <a:p>
            <a:r>
              <a:rPr lang="en-US" i="1" dirty="0"/>
              <a:t>Writing Yogis </a:t>
            </a:r>
            <a:r>
              <a:rPr lang="en-US" dirty="0"/>
              <a:t>(Wenger, 2015)</a:t>
            </a:r>
          </a:p>
        </p:txBody>
      </p:sp>
      <p:pic>
        <p:nvPicPr>
          <p:cNvPr id="5" name="Content Placeholder 4" descr="A picture containing bubble chart&#10;&#10;Description automatically generated">
            <a:extLst>
              <a:ext uri="{FF2B5EF4-FFF2-40B4-BE49-F238E27FC236}">
                <a16:creationId xmlns:a16="http://schemas.microsoft.com/office/drawing/2014/main" id="{077F1C21-13CF-89F7-4FD8-E0EAB330FA80}"/>
              </a:ext>
            </a:extLst>
          </p:cNvPr>
          <p:cNvPicPr>
            <a:picLocks noGrp="1" noChangeAspect="1"/>
          </p:cNvPicPr>
          <p:nvPr>
            <p:ph idx="1"/>
          </p:nvPr>
        </p:nvPicPr>
        <p:blipFill>
          <a:blip r:embed="rId3"/>
          <a:stretch>
            <a:fillRect/>
          </a:stretch>
        </p:blipFill>
        <p:spPr>
          <a:xfrm>
            <a:off x="7138008" y="1908753"/>
            <a:ext cx="3117376" cy="4351338"/>
          </a:xfrm>
        </p:spPr>
      </p:pic>
      <p:sp>
        <p:nvSpPr>
          <p:cNvPr id="7" name="TextBox 6">
            <a:extLst>
              <a:ext uri="{FF2B5EF4-FFF2-40B4-BE49-F238E27FC236}">
                <a16:creationId xmlns:a16="http://schemas.microsoft.com/office/drawing/2014/main" id="{B2B5D4D2-30A5-024D-458A-8B3C0534E0D4}"/>
              </a:ext>
            </a:extLst>
          </p:cNvPr>
          <p:cNvSpPr txBox="1"/>
          <p:nvPr/>
        </p:nvSpPr>
        <p:spPr>
          <a:xfrm>
            <a:off x="1040030" y="2123290"/>
            <a:ext cx="6097978" cy="2031325"/>
          </a:xfrm>
          <a:prstGeom prst="rect">
            <a:avLst/>
          </a:prstGeom>
          <a:noFill/>
        </p:spPr>
        <p:txBody>
          <a:bodyPr wrap="square">
            <a:spAutoFit/>
          </a:bodyPr>
          <a:lstStyle/>
          <a:p>
            <a:pPr marL="342900" indent="-342900">
              <a:buAutoNum type="arabicPeriod"/>
            </a:pPr>
            <a:r>
              <a:rPr lang="en-US" dirty="0">
                <a:latin typeface="Helvetica Neue" panose="02000503000000020004" pitchFamily="2" charset="0"/>
              </a:rPr>
              <a:t>F</a:t>
            </a:r>
            <a:r>
              <a:rPr lang="en-US" dirty="0">
                <a:effectLst/>
                <a:latin typeface="Helvetica Neue" panose="02000503000000020004" pitchFamily="2" charset="0"/>
              </a:rPr>
              <a:t>lesh carries intelligence, as consciousness is spread </a:t>
            </a:r>
            <a:r>
              <a:rPr lang="en-US" dirty="0">
                <a:latin typeface="Helvetica Neue" panose="02000503000000020004" pitchFamily="2" charset="0"/>
              </a:rPr>
              <a:t> </a:t>
            </a:r>
          </a:p>
          <a:p>
            <a:r>
              <a:rPr lang="en-US" dirty="0">
                <a:effectLst/>
                <a:latin typeface="Helvetica Neue" panose="02000503000000020004" pitchFamily="2" charset="0"/>
              </a:rPr>
              <a:t>     throughout the body. </a:t>
            </a:r>
          </a:p>
          <a:p>
            <a:endParaRPr lang="en-US" dirty="0">
              <a:effectLst/>
              <a:latin typeface="Helvetica Neue" panose="02000503000000020004" pitchFamily="2" charset="0"/>
            </a:endParaRPr>
          </a:p>
          <a:p>
            <a:pPr marL="342900" indent="-342900">
              <a:buAutoNum type="arabicPeriod" startAt="2"/>
            </a:pPr>
            <a:r>
              <a:rPr lang="en-US" dirty="0">
                <a:effectLst/>
                <a:latin typeface="Helvetica Neue" panose="02000503000000020004" pitchFamily="2" charset="0"/>
              </a:rPr>
              <a:t>Embodiment is felt and situated differently in bodies</a:t>
            </a:r>
            <a:r>
              <a:rPr lang="en-US" dirty="0">
                <a:latin typeface="Helvetica Neue" panose="02000503000000020004" pitchFamily="2" charset="0"/>
              </a:rPr>
              <a:t>.</a:t>
            </a:r>
          </a:p>
          <a:p>
            <a:endParaRPr lang="en-US" dirty="0">
              <a:latin typeface="Helvetica Neue" panose="02000503000000020004" pitchFamily="2" charset="0"/>
            </a:endParaRPr>
          </a:p>
          <a:p>
            <a:r>
              <a:rPr lang="en-US" dirty="0">
                <a:latin typeface="Helvetica Neue" panose="02000503000000020004" pitchFamily="2" charset="0"/>
              </a:rPr>
              <a:t>3.   H</a:t>
            </a:r>
            <a:r>
              <a:rPr lang="en-US" dirty="0">
                <a:effectLst/>
                <a:latin typeface="Helvetica Neue" panose="02000503000000020004" pitchFamily="2" charset="0"/>
              </a:rPr>
              <a:t>umans share a material nature and the writer’s   </a:t>
            </a:r>
          </a:p>
          <a:p>
            <a:r>
              <a:rPr lang="en-US" dirty="0">
                <a:latin typeface="Helvetica Neue" panose="02000503000000020004" pitchFamily="2" charset="0"/>
              </a:rPr>
              <a:t>      </a:t>
            </a:r>
            <a:r>
              <a:rPr lang="en-US" dirty="0">
                <a:effectLst/>
                <a:latin typeface="Helvetica Neue" panose="02000503000000020004" pitchFamily="2" charset="0"/>
              </a:rPr>
              <a:t>process evolves into a self- and other-awareness. </a:t>
            </a:r>
          </a:p>
        </p:txBody>
      </p:sp>
    </p:spTree>
    <p:extLst>
      <p:ext uri="{BB962C8B-B14F-4D97-AF65-F5344CB8AC3E}">
        <p14:creationId xmlns:p14="http://schemas.microsoft.com/office/powerpoint/2010/main" val="2709293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001A-C2BB-CCAC-7961-3F4CA9122C83}"/>
              </a:ext>
            </a:extLst>
          </p:cNvPr>
          <p:cNvSpPr>
            <a:spLocks noGrp="1"/>
          </p:cNvSpPr>
          <p:nvPr>
            <p:ph type="title"/>
          </p:nvPr>
        </p:nvSpPr>
        <p:spPr/>
        <p:txBody>
          <a:bodyPr/>
          <a:lstStyle/>
          <a:p>
            <a:r>
              <a:rPr lang="en-US" dirty="0"/>
              <a:t>Finding a Method that Works for You</a:t>
            </a:r>
          </a:p>
        </p:txBody>
      </p:sp>
      <p:sp>
        <p:nvSpPr>
          <p:cNvPr id="3" name="Content Placeholder 2">
            <a:extLst>
              <a:ext uri="{FF2B5EF4-FFF2-40B4-BE49-F238E27FC236}">
                <a16:creationId xmlns:a16="http://schemas.microsoft.com/office/drawing/2014/main" id="{A9F6EA17-82A8-BC2C-79E3-43643D89449D}"/>
              </a:ext>
            </a:extLst>
          </p:cNvPr>
          <p:cNvSpPr>
            <a:spLocks noGrp="1"/>
          </p:cNvSpPr>
          <p:nvPr>
            <p:ph idx="1"/>
          </p:nvPr>
        </p:nvSpPr>
        <p:spPr/>
        <p:txBody>
          <a:bodyPr/>
          <a:lstStyle/>
          <a:p>
            <a:r>
              <a:rPr lang="en-US" dirty="0"/>
              <a:t>Pranayama or breathing during roll call</a:t>
            </a:r>
          </a:p>
          <a:p>
            <a:r>
              <a:rPr lang="en-US" dirty="0"/>
              <a:t>Writer’s breath</a:t>
            </a:r>
          </a:p>
          <a:p>
            <a:r>
              <a:rPr lang="en-US" dirty="0"/>
              <a:t>Free Writes and Chat Floods</a:t>
            </a:r>
          </a:p>
          <a:p>
            <a:r>
              <a:rPr lang="en-US" dirty="0"/>
              <a:t>Body blogs/journaling-what happens to your body when you write?</a:t>
            </a:r>
          </a:p>
          <a:p>
            <a:r>
              <a:rPr lang="en-US" dirty="0"/>
              <a:t>Pre-writing Meditation</a:t>
            </a:r>
          </a:p>
          <a:p>
            <a:r>
              <a:rPr lang="en-US" dirty="0"/>
              <a:t>Reading less</a:t>
            </a:r>
          </a:p>
          <a:p>
            <a:r>
              <a:rPr lang="en-US" dirty="0"/>
              <a:t>Deep listening</a:t>
            </a:r>
          </a:p>
        </p:txBody>
      </p:sp>
    </p:spTree>
    <p:extLst>
      <p:ext uri="{BB962C8B-B14F-4D97-AF65-F5344CB8AC3E}">
        <p14:creationId xmlns:p14="http://schemas.microsoft.com/office/powerpoint/2010/main" val="2106911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16844</TotalTime>
  <Words>1287</Words>
  <Application>Microsoft Macintosh PowerPoint</Application>
  <PresentationFormat>Widescreen</PresentationFormat>
  <Paragraphs>83</Paragraphs>
  <Slides>16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Helvetica Neue</vt:lpstr>
      <vt:lpstr>Office Theme</vt:lpstr>
      <vt:lpstr>Using Meditation to Enhance Mindfulness in the Writing Classroom</vt:lpstr>
      <vt:lpstr>What is Mindfulness Meditation?</vt:lpstr>
      <vt:lpstr>PowerPoint Presentation</vt:lpstr>
      <vt:lpstr>PowerPoint Presentation</vt:lpstr>
      <vt:lpstr>Benefits of Contemplative Pedagogy in the Writing Classroom</vt:lpstr>
      <vt:lpstr>Prolific Moment  (Peary, 2001)</vt:lpstr>
      <vt:lpstr>Writing as a Way of Being (Yagelski, 2011)</vt:lpstr>
      <vt:lpstr>Writing Yogis (Wenger, 2015)</vt:lpstr>
      <vt:lpstr>Finding a Method that Works for You</vt:lpstr>
      <vt:lpstr>Rohman's pre-writing meditation</vt:lpstr>
      <vt:lpstr>Mindful Reading</vt:lpstr>
      <vt:lpstr>Lectio Divina/The Living Word</vt:lpstr>
      <vt:lpstr>Flipping the debateListening in difficult conversations</vt:lpstr>
      <vt:lpstr>Guided Meditation/Reflection Example-                         Reflecting on the Self as Writer</vt:lpstr>
      <vt:lpstr>Your turn:</vt:lpstr>
      <vt:lpstr>Q&amp;A/Resources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Meditation in the Writing Classroom</dc:title>
  <dc:creator>Becky Kling</dc:creator>
  <cp:lastModifiedBy>Becky Kling</cp:lastModifiedBy>
  <cp:revision>13</cp:revision>
  <dcterms:created xsi:type="dcterms:W3CDTF">2023-01-31T21:25:05Z</dcterms:created>
  <dcterms:modified xsi:type="dcterms:W3CDTF">2023-02-17T16:51:14Z</dcterms:modified>
</cp:coreProperties>
</file>